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71" r:id="rId4"/>
    <p:sldId id="272" r:id="rId5"/>
    <p:sldId id="273" r:id="rId6"/>
    <p:sldId id="259" r:id="rId7"/>
    <p:sldId id="274" r:id="rId8"/>
    <p:sldId id="260" r:id="rId9"/>
    <p:sldId id="275" r:id="rId10"/>
    <p:sldId id="276" r:id="rId11"/>
    <p:sldId id="277" r:id="rId12"/>
    <p:sldId id="278" r:id="rId13"/>
    <p:sldId id="279" r:id="rId14"/>
    <p:sldId id="280" r:id="rId15"/>
    <p:sldId id="281" r:id="rId16"/>
    <p:sldId id="264" r:id="rId17"/>
    <p:sldId id="265" r:id="rId18"/>
    <p:sldId id="266"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615" autoAdjust="0"/>
    <p:restoredTop sz="86356" autoAdjust="0"/>
  </p:normalViewPr>
  <p:slideViewPr>
    <p:cSldViewPr>
      <p:cViewPr varScale="1">
        <p:scale>
          <a:sx n="79" d="100"/>
          <a:sy n="79" d="100"/>
        </p:scale>
        <p:origin x="-624" y="-90"/>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114080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76849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00650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401855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740923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931882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90184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39665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39567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222285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596D3-B091-44C6-A152-9503B8691B01}" type="datetimeFigureOut">
              <a:rPr lang="en-US" smtClean="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E6E503-8A2F-4673-8AC6-A9342E52247D}" type="slidenum">
              <a:rPr lang="en-US" smtClean="0"/>
              <a:t>‹#›</a:t>
            </a:fld>
            <a:endParaRPr lang="en-US" dirty="0"/>
          </a:p>
        </p:txBody>
      </p:sp>
    </p:spTree>
    <p:extLst>
      <p:ext uri="{BB962C8B-B14F-4D97-AF65-F5344CB8AC3E}">
        <p14:creationId xmlns:p14="http://schemas.microsoft.com/office/powerpoint/2010/main" val="8203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596D3-B091-44C6-A152-9503B8691B01}" type="datetimeFigureOut">
              <a:rPr lang="en-US" smtClean="0"/>
              <a:t>1/3/2017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6E503-8A2F-4673-8AC6-A9342E52247D}" type="slidenum">
              <a:rPr lang="en-US" smtClean="0"/>
              <a:t>‹#›</a:t>
            </a:fld>
            <a:endParaRPr lang="en-US" dirty="0"/>
          </a:p>
        </p:txBody>
      </p:sp>
    </p:spTree>
    <p:extLst>
      <p:ext uri="{BB962C8B-B14F-4D97-AF65-F5344CB8AC3E}">
        <p14:creationId xmlns:p14="http://schemas.microsoft.com/office/powerpoint/2010/main" val="504787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7042"/>
            <a:ext cx="8610600" cy="5509200"/>
          </a:xfrm>
          <a:prstGeom prst="rect">
            <a:avLst/>
          </a:prstGeom>
          <a:noFill/>
        </p:spPr>
        <p:txBody>
          <a:bodyPr wrap="square" rtlCol="0">
            <a:spAutoFit/>
          </a:bodyPr>
          <a:lstStyle/>
          <a:p>
            <a:pPr algn="ctr"/>
            <a:r>
              <a:rPr lang="en-US" sz="4400" dirty="0" smtClean="0"/>
              <a:t>Phase Celebration Review Set</a:t>
            </a:r>
          </a:p>
          <a:p>
            <a:pPr algn="ctr"/>
            <a:endParaRPr lang="en-US" sz="4400" dirty="0"/>
          </a:p>
          <a:p>
            <a:pPr algn="ctr"/>
            <a:r>
              <a:rPr lang="en-US" sz="4400" dirty="0" smtClean="0"/>
              <a:t>Do all of these, or at least be sure you can do all of these correctly.  </a:t>
            </a:r>
          </a:p>
          <a:p>
            <a:pPr algn="ctr"/>
            <a:endParaRPr lang="en-US" sz="4400" dirty="0"/>
          </a:p>
          <a:p>
            <a:pPr algn="ctr"/>
            <a:r>
              <a:rPr lang="en-US" sz="4400" dirty="0" smtClean="0"/>
              <a:t>Calculators and reference tables.</a:t>
            </a:r>
            <a:br>
              <a:rPr lang="en-US" sz="4400" dirty="0" smtClean="0"/>
            </a:br>
            <a:r>
              <a:rPr lang="en-US" sz="4400" dirty="0" smtClean="0"/>
              <a:t/>
            </a:r>
            <a:br>
              <a:rPr lang="en-US" sz="4400" dirty="0" smtClean="0"/>
            </a:br>
            <a:r>
              <a:rPr lang="en-US" sz="4400" dirty="0" smtClean="0"/>
              <a:t>DO ALL THE MATH.</a:t>
            </a:r>
            <a:endParaRPr lang="en-US" sz="4400" dirty="0"/>
          </a:p>
        </p:txBody>
      </p:sp>
    </p:spTree>
    <p:extLst>
      <p:ext uri="{BB962C8B-B14F-4D97-AF65-F5344CB8AC3E}">
        <p14:creationId xmlns:p14="http://schemas.microsoft.com/office/powerpoint/2010/main" val="182558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442" y="228600"/>
            <a:ext cx="8991600" cy="5786199"/>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8.   At any pressure, which of these </a:t>
            </a:r>
            <a:r>
              <a:rPr lang="en-US" sz="3200" dirty="0" smtClean="0">
                <a:latin typeface="Times New Roman" panose="02020603050405020304" pitchFamily="18" charset="0"/>
                <a:cs typeface="Times New Roman" panose="02020603050405020304" pitchFamily="18" charset="0"/>
              </a:rPr>
              <a:t>4 table H liquids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has </a:t>
            </a:r>
            <a:r>
              <a:rPr lang="en-US" sz="3200" dirty="0">
                <a:latin typeface="Times New Roman" panose="02020603050405020304" pitchFamily="18" charset="0"/>
                <a:cs typeface="Times New Roman" panose="02020603050405020304" pitchFamily="18" charset="0"/>
              </a:rPr>
              <a:t>the strongest intermolecular </a:t>
            </a:r>
            <a:r>
              <a:rPr lang="en-US" sz="3200" dirty="0" smtClean="0">
                <a:latin typeface="Times New Roman" panose="02020603050405020304" pitchFamily="18" charset="0"/>
                <a:cs typeface="Times New Roman" panose="02020603050405020304" pitchFamily="18" charset="0"/>
              </a:rPr>
              <a:t>bonding</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How can you tell that?</a:t>
            </a:r>
            <a:br>
              <a:rPr lang="en-US" sz="3200" dirty="0" smtClean="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      </a:t>
            </a:r>
            <a:r>
              <a:rPr lang="en-US" sz="3200" b="1" dirty="0" smtClean="0">
                <a:solidFill>
                  <a:srgbClr val="0000FF"/>
                </a:solidFill>
              </a:rPr>
              <a:t>   </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9.  The normal boiling point for any liquid </a:t>
            </a:r>
            <a:r>
              <a:rPr lang="en-US" sz="3200" dirty="0" smtClean="0">
                <a:latin typeface="Times New Roman" panose="02020603050405020304" pitchFamily="18" charset="0"/>
                <a:cs typeface="Times New Roman" panose="02020603050405020304" pitchFamily="18" charset="0"/>
              </a:rPr>
              <a:t>is </a:t>
            </a:r>
            <a:r>
              <a:rPr lang="en-US" sz="3200" dirty="0">
                <a:latin typeface="Times New Roman" panose="02020603050405020304" pitchFamily="18" charset="0"/>
                <a:cs typeface="Times New Roman" panose="02020603050405020304" pitchFamily="18" charset="0"/>
              </a:rPr>
              <a:t>at </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what </a:t>
            </a:r>
            <a:r>
              <a:rPr lang="en-US" sz="3200" dirty="0">
                <a:latin typeface="Times New Roman" panose="02020603050405020304" pitchFamily="18" charset="0"/>
                <a:cs typeface="Times New Roman" panose="02020603050405020304" pitchFamily="18" charset="0"/>
              </a:rPr>
              <a:t>pressure</a:t>
            </a:r>
            <a:r>
              <a:rPr lang="en-US" sz="3200" dirty="0" smtClean="0">
                <a:latin typeface="Times New Roman" panose="02020603050405020304" pitchFamily="18" charset="0"/>
                <a:cs typeface="Times New Roman" panose="02020603050405020304" pitchFamily="18" charset="0"/>
              </a:rPr>
              <a:t>?  (what is normal?)</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solidFill>
                  <a:srgbClr val="0000FF"/>
                </a:solidFill>
              </a:rPr>
              <a:t> </a:t>
            </a:r>
          </a:p>
          <a:p>
            <a:endParaRPr lang="en-US" dirty="0"/>
          </a:p>
        </p:txBody>
      </p:sp>
    </p:spTree>
    <p:extLst>
      <p:ext uri="{BB962C8B-B14F-4D97-AF65-F5344CB8AC3E}">
        <p14:creationId xmlns:p14="http://schemas.microsoft.com/office/powerpoint/2010/main" val="2088645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442" y="228600"/>
            <a:ext cx="8991600" cy="649408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8.   At any pressure, which of these </a:t>
            </a:r>
            <a:r>
              <a:rPr lang="en-US" sz="3200" dirty="0" smtClean="0">
                <a:latin typeface="Times New Roman" panose="02020603050405020304" pitchFamily="18" charset="0"/>
                <a:cs typeface="Times New Roman" panose="02020603050405020304" pitchFamily="18" charset="0"/>
              </a:rPr>
              <a:t>4 table H liquids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has </a:t>
            </a:r>
            <a:r>
              <a:rPr lang="en-US" sz="3200" dirty="0">
                <a:latin typeface="Times New Roman" panose="02020603050405020304" pitchFamily="18" charset="0"/>
                <a:cs typeface="Times New Roman" panose="02020603050405020304" pitchFamily="18" charset="0"/>
              </a:rPr>
              <a:t>the strongest intermolecular </a:t>
            </a:r>
            <a:r>
              <a:rPr lang="en-US" sz="3200" dirty="0" smtClean="0">
                <a:latin typeface="Times New Roman" panose="02020603050405020304" pitchFamily="18" charset="0"/>
                <a:cs typeface="Times New Roman" panose="02020603050405020304" pitchFamily="18" charset="0"/>
              </a:rPr>
              <a:t>bonding</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How can you tell that?</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solidFill>
                  <a:srgbClr val="0000FF"/>
                </a:solidFill>
              </a:rPr>
              <a:t>Ethanoic </a:t>
            </a:r>
            <a:r>
              <a:rPr lang="en-US" sz="3200" b="1" dirty="0">
                <a:solidFill>
                  <a:srgbClr val="0000FF"/>
                </a:solidFill>
              </a:rPr>
              <a:t>acid has the strongest </a:t>
            </a:r>
            <a:r>
              <a:rPr lang="en-US" sz="3200" b="1" dirty="0" smtClean="0">
                <a:solidFill>
                  <a:srgbClr val="0000FF"/>
                </a:solidFill>
              </a:rPr>
              <a:t>inter </a:t>
            </a:r>
            <a:r>
              <a:rPr lang="en-US" sz="3200" b="1" dirty="0">
                <a:solidFill>
                  <a:srgbClr val="0000FF"/>
                </a:solidFill>
              </a:rPr>
              <a:t>molecular  </a:t>
            </a:r>
            <a:r>
              <a:rPr lang="en-US" sz="3200" b="1" dirty="0" smtClean="0">
                <a:solidFill>
                  <a:srgbClr val="0000FF"/>
                </a:solidFill>
              </a:rPr>
              <a:t/>
            </a:r>
            <a:br>
              <a:rPr lang="en-US" sz="3200" b="1" dirty="0" smtClean="0">
                <a:solidFill>
                  <a:srgbClr val="0000FF"/>
                </a:solidFill>
              </a:rPr>
            </a:br>
            <a:r>
              <a:rPr lang="en-US" sz="3200" b="1" dirty="0" smtClean="0">
                <a:solidFill>
                  <a:srgbClr val="0000FF"/>
                </a:solidFill>
              </a:rPr>
              <a:t>       bonding </a:t>
            </a:r>
            <a:r>
              <a:rPr lang="en-US" sz="3200" b="1" dirty="0">
                <a:solidFill>
                  <a:srgbClr val="0000FF"/>
                </a:solidFill>
              </a:rPr>
              <a:t>and it shows by </a:t>
            </a:r>
            <a:r>
              <a:rPr lang="en-US" sz="3200" b="1" dirty="0" smtClean="0">
                <a:solidFill>
                  <a:srgbClr val="0000FF"/>
                </a:solidFill>
              </a:rPr>
              <a:t>having </a:t>
            </a:r>
            <a:r>
              <a:rPr lang="en-US" sz="3200" b="1" dirty="0">
                <a:solidFill>
                  <a:srgbClr val="0000FF"/>
                </a:solidFill>
              </a:rPr>
              <a:t>the highest </a:t>
            </a:r>
            <a:r>
              <a:rPr lang="en-US" sz="3200" b="1" dirty="0" smtClean="0">
                <a:solidFill>
                  <a:srgbClr val="0000FF"/>
                </a:solidFill>
              </a:rPr>
              <a:t/>
            </a:r>
            <a:br>
              <a:rPr lang="en-US" sz="3200" b="1" dirty="0" smtClean="0">
                <a:solidFill>
                  <a:srgbClr val="0000FF"/>
                </a:solidFill>
              </a:rPr>
            </a:br>
            <a:r>
              <a:rPr lang="en-US" sz="3200" b="1" dirty="0" smtClean="0">
                <a:solidFill>
                  <a:srgbClr val="0000FF"/>
                </a:solidFill>
              </a:rPr>
              <a:t>       boiling </a:t>
            </a:r>
            <a:r>
              <a:rPr lang="en-US" sz="3200" b="1" dirty="0">
                <a:solidFill>
                  <a:srgbClr val="0000FF"/>
                </a:solidFill>
              </a:rPr>
              <a:t>point.  It takes more </a:t>
            </a:r>
            <a:r>
              <a:rPr lang="en-US" sz="3200" b="1" dirty="0" smtClean="0">
                <a:solidFill>
                  <a:srgbClr val="0000FF"/>
                </a:solidFill>
              </a:rPr>
              <a:t>energy </a:t>
            </a:r>
            <a:r>
              <a:rPr lang="en-US" sz="3200" b="1" dirty="0">
                <a:solidFill>
                  <a:srgbClr val="0000FF"/>
                </a:solidFill>
              </a:rPr>
              <a:t>to boil </a:t>
            </a:r>
            <a:r>
              <a:rPr lang="en-US" sz="3200" b="1" dirty="0" smtClean="0">
                <a:solidFill>
                  <a:srgbClr val="0000FF"/>
                </a:solidFill>
              </a:rPr>
              <a:t/>
            </a:r>
            <a:br>
              <a:rPr lang="en-US" sz="3200" b="1" dirty="0" smtClean="0">
                <a:solidFill>
                  <a:srgbClr val="0000FF"/>
                </a:solidFill>
              </a:rPr>
            </a:br>
            <a:r>
              <a:rPr lang="en-US" sz="3200" b="1" dirty="0" smtClean="0">
                <a:solidFill>
                  <a:srgbClr val="0000FF"/>
                </a:solidFill>
              </a:rPr>
              <a:t>       ethanoic </a:t>
            </a:r>
            <a:r>
              <a:rPr lang="en-US" sz="3200" b="1" dirty="0">
                <a:solidFill>
                  <a:srgbClr val="0000FF"/>
                </a:solidFill>
              </a:rPr>
              <a:t>acid than the </a:t>
            </a:r>
            <a:r>
              <a:rPr lang="en-US" sz="3200" b="1" dirty="0" smtClean="0">
                <a:solidFill>
                  <a:srgbClr val="0000FF"/>
                </a:solidFill>
              </a:rPr>
              <a:t>others </a:t>
            </a:r>
            <a:r>
              <a:rPr lang="en-US" sz="3200" b="1" dirty="0">
                <a:solidFill>
                  <a:srgbClr val="0000FF"/>
                </a:solidFill>
              </a:rPr>
              <a:t>because of this</a:t>
            </a:r>
            <a:r>
              <a:rPr lang="en-US" sz="3200" b="1" dirty="0" smtClean="0">
                <a:solidFill>
                  <a:srgbClr val="0000FF"/>
                </a:solidFill>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p>
          <a:p>
            <a:r>
              <a:rPr lang="en-US" sz="3200" dirty="0">
                <a:latin typeface="Times New Roman" panose="02020603050405020304" pitchFamily="18" charset="0"/>
                <a:cs typeface="Times New Roman" panose="02020603050405020304" pitchFamily="18" charset="0"/>
              </a:rPr>
              <a:t>9.  The normal boiling point for any liquid </a:t>
            </a:r>
            <a:r>
              <a:rPr lang="en-US" sz="3200" dirty="0" smtClean="0">
                <a:latin typeface="Times New Roman" panose="02020603050405020304" pitchFamily="18" charset="0"/>
                <a:cs typeface="Times New Roman" panose="02020603050405020304" pitchFamily="18" charset="0"/>
              </a:rPr>
              <a:t>is </a:t>
            </a:r>
            <a:r>
              <a:rPr lang="en-US" sz="3200" dirty="0">
                <a:latin typeface="Times New Roman" panose="02020603050405020304" pitchFamily="18" charset="0"/>
                <a:cs typeface="Times New Roman" panose="02020603050405020304" pitchFamily="18" charset="0"/>
              </a:rPr>
              <a:t>at </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what </a:t>
            </a:r>
            <a:r>
              <a:rPr lang="en-US" sz="3200" dirty="0">
                <a:latin typeface="Times New Roman" panose="02020603050405020304" pitchFamily="18" charset="0"/>
                <a:cs typeface="Times New Roman" panose="02020603050405020304" pitchFamily="18" charset="0"/>
              </a:rPr>
              <a:t>pressure</a:t>
            </a:r>
            <a:r>
              <a:rPr lang="en-US" sz="3200" dirty="0" smtClean="0">
                <a:latin typeface="Times New Roman" panose="02020603050405020304" pitchFamily="18" charset="0"/>
                <a:cs typeface="Times New Roman" panose="02020603050405020304" pitchFamily="18" charset="0"/>
              </a:rPr>
              <a:t>?  (what is normal?)</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b="1" dirty="0" smtClean="0">
                <a:solidFill>
                  <a:srgbClr val="0000FF"/>
                </a:solidFill>
              </a:rPr>
              <a:t>Normal </a:t>
            </a:r>
            <a:r>
              <a:rPr lang="en-US" sz="3200" b="1" dirty="0">
                <a:solidFill>
                  <a:srgbClr val="0000FF"/>
                </a:solidFill>
              </a:rPr>
              <a:t>boiling point means boiling </a:t>
            </a:r>
            <a:r>
              <a:rPr lang="en-US" sz="3200" b="1" dirty="0" smtClean="0">
                <a:solidFill>
                  <a:srgbClr val="0000FF"/>
                </a:solidFill>
              </a:rPr>
              <a:t>point at </a:t>
            </a:r>
            <a:br>
              <a:rPr lang="en-US" sz="3200" b="1" dirty="0" smtClean="0">
                <a:solidFill>
                  <a:srgbClr val="0000FF"/>
                </a:solidFill>
              </a:rPr>
            </a:br>
            <a:r>
              <a:rPr lang="en-US" sz="3200" b="1" dirty="0" smtClean="0">
                <a:solidFill>
                  <a:srgbClr val="0000FF"/>
                </a:solidFill>
              </a:rPr>
              <a:t>       normal </a:t>
            </a:r>
            <a:r>
              <a:rPr lang="en-US" sz="3200" b="1" dirty="0">
                <a:solidFill>
                  <a:srgbClr val="0000FF"/>
                </a:solidFill>
              </a:rPr>
              <a:t>pressure, which is 101.3 kPa, or </a:t>
            </a:r>
            <a:r>
              <a:rPr lang="en-US" sz="3200" b="1" dirty="0" smtClean="0">
                <a:solidFill>
                  <a:srgbClr val="0000FF"/>
                </a:solidFill>
              </a:rPr>
              <a:t>1.0 atm   </a:t>
            </a:r>
            <a:br>
              <a:rPr lang="en-US" sz="3200" b="1" dirty="0" smtClean="0">
                <a:solidFill>
                  <a:srgbClr val="0000FF"/>
                </a:solidFill>
              </a:rPr>
            </a:br>
            <a:r>
              <a:rPr lang="en-US" sz="3200" b="1" dirty="0" smtClean="0">
                <a:solidFill>
                  <a:srgbClr val="0000FF"/>
                </a:solidFill>
              </a:rPr>
              <a:t>       or </a:t>
            </a:r>
            <a:r>
              <a:rPr lang="en-US" sz="3200" b="1" dirty="0">
                <a:solidFill>
                  <a:srgbClr val="0000FF"/>
                </a:solidFill>
              </a:rPr>
              <a:t>760 mmHg, or 14.7 psi</a:t>
            </a:r>
            <a:r>
              <a:rPr lang="en-US" sz="3200" b="1" dirty="0" smtClean="0">
                <a:solidFill>
                  <a:srgbClr val="0000FF"/>
                </a:solidFill>
              </a:rPr>
              <a:t>.</a:t>
            </a:r>
            <a:endParaRPr lang="en-US" dirty="0"/>
          </a:p>
        </p:txBody>
      </p:sp>
    </p:spTree>
    <p:extLst>
      <p:ext uri="{BB962C8B-B14F-4D97-AF65-F5344CB8AC3E}">
        <p14:creationId xmlns:p14="http://schemas.microsoft.com/office/powerpoint/2010/main" val="58764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9067800" cy="4832092"/>
          </a:xfrm>
          <a:prstGeom prst="rect">
            <a:avLst/>
          </a:prstGeom>
          <a:noFill/>
        </p:spPr>
        <p:txBody>
          <a:bodyPr wrap="square" rtlCol="0">
            <a:spAutoFit/>
          </a:bodyPr>
          <a:lstStyle/>
          <a:p>
            <a:r>
              <a:rPr lang="en-US" sz="2800" dirty="0">
                <a:latin typeface="Comic Sans MS" panose="030F0702030302020204" pitchFamily="66" charset="0"/>
              </a:rPr>
              <a:t>11.   Which would have a higher </a:t>
            </a:r>
            <a:r>
              <a:rPr lang="en-US" sz="2800" dirty="0" smtClean="0">
                <a:latin typeface="Comic Sans MS" panose="030F0702030302020204" pitchFamily="66" charset="0"/>
              </a:rPr>
              <a:t>melting point</a:t>
            </a:r>
            <a:r>
              <a:rPr lang="en-US" sz="2800" dirty="0">
                <a:latin typeface="Comic Sans MS" panose="030F0702030302020204" pitchFamily="66" charset="0"/>
              </a:rPr>
              <a:t>, </a:t>
            </a:r>
            <a:r>
              <a:rPr lang="en-US" sz="2800" dirty="0" smtClean="0">
                <a:latin typeface="Comic Sans MS" panose="030F0702030302020204" pitchFamily="66" charset="0"/>
              </a:rPr>
              <a:t>an</a:t>
            </a:r>
            <a:br>
              <a:rPr lang="en-US" sz="2800" dirty="0" smtClean="0">
                <a:latin typeface="Comic Sans MS" panose="030F0702030302020204" pitchFamily="66" charset="0"/>
              </a:rPr>
            </a:br>
            <a:r>
              <a:rPr lang="en-US" sz="2800" dirty="0" smtClean="0">
                <a:latin typeface="Comic Sans MS" panose="030F0702030302020204" pitchFamily="66" charset="0"/>
              </a:rPr>
              <a:t>       ionic </a:t>
            </a:r>
            <a:r>
              <a:rPr lang="en-US" sz="2800" dirty="0">
                <a:latin typeface="Comic Sans MS" panose="030F0702030302020204" pitchFamily="66" charset="0"/>
              </a:rPr>
              <a:t>compound or a </a:t>
            </a:r>
            <a:r>
              <a:rPr lang="en-US" sz="2800" dirty="0" smtClean="0">
                <a:latin typeface="Comic Sans MS" panose="030F0702030302020204" pitchFamily="66" charset="0"/>
              </a:rPr>
              <a:t>molecular </a:t>
            </a:r>
            <a:r>
              <a:rPr lang="en-US" sz="2800" dirty="0">
                <a:latin typeface="Comic Sans MS" panose="030F0702030302020204" pitchFamily="66" charset="0"/>
              </a:rPr>
              <a:t>one</a:t>
            </a:r>
            <a:r>
              <a:rPr lang="en-US" sz="2800" dirty="0" smtClean="0">
                <a:latin typeface="Comic Sans MS" panose="030F0702030302020204" pitchFamily="66" charset="0"/>
              </a:rPr>
              <a:t>?</a:t>
            </a:r>
            <a:br>
              <a:rPr lang="en-US" sz="2800" dirty="0" smtClean="0">
                <a:latin typeface="Comic Sans MS" panose="030F0702030302020204" pitchFamily="66" charset="0"/>
              </a:rPr>
            </a:b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smtClean="0">
                <a:latin typeface="Comic Sans MS" panose="030F0702030302020204" pitchFamily="66" charset="0"/>
              </a:rPr>
              <a:t>        </a:t>
            </a:r>
            <a:r>
              <a:rPr lang="en-US" sz="2800" b="1" dirty="0" smtClean="0">
                <a:solidFill>
                  <a:srgbClr val="0000FF"/>
                </a:solidFill>
              </a:rPr>
              <a:t> </a:t>
            </a:r>
          </a:p>
          <a:p>
            <a:endParaRPr lang="en-US" sz="2800" b="1" dirty="0">
              <a:solidFill>
                <a:srgbClr val="0000FF"/>
              </a:solidFill>
              <a:latin typeface="Comic Sans MS" panose="030F0702030302020204" pitchFamily="66" charset="0"/>
            </a:endParaRPr>
          </a:p>
          <a:p>
            <a:endParaRPr lang="en-US" sz="2800" dirty="0" smtClean="0">
              <a:latin typeface="Comic Sans MS" panose="030F0702030302020204" pitchFamily="66" charset="0"/>
            </a:endParaRPr>
          </a:p>
          <a:p>
            <a:r>
              <a:rPr lang="en-US" sz="2800" dirty="0">
                <a:latin typeface="Comic Sans MS" panose="030F0702030302020204" pitchFamily="66" charset="0"/>
              </a:rPr>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smtClean="0">
                <a:latin typeface="Comic Sans MS" panose="030F0702030302020204" pitchFamily="66" charset="0"/>
              </a:rPr>
              <a:t>12.  </a:t>
            </a:r>
            <a:r>
              <a:rPr lang="en-US" sz="2800" dirty="0">
                <a:latin typeface="Comic Sans MS" panose="030F0702030302020204" pitchFamily="66" charset="0"/>
              </a:rPr>
              <a:t>What is the difference between </a:t>
            </a:r>
            <a:r>
              <a:rPr lang="en-US" sz="2800" dirty="0" smtClean="0">
                <a:latin typeface="Comic Sans MS" panose="030F0702030302020204" pitchFamily="66" charset="0"/>
              </a:rPr>
              <a:t>an ionic </a:t>
            </a:r>
            <a:r>
              <a:rPr lang="en-US" sz="2800" dirty="0">
                <a:latin typeface="Comic Sans MS" panose="030F0702030302020204" pitchFamily="66" charset="0"/>
              </a:rPr>
              <a:t>and </a:t>
            </a: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smtClean="0">
                <a:latin typeface="Comic Sans MS" panose="030F0702030302020204" pitchFamily="66" charset="0"/>
              </a:rPr>
              <a:t>       a </a:t>
            </a:r>
            <a:r>
              <a:rPr lang="en-US" sz="2800" dirty="0">
                <a:latin typeface="Comic Sans MS" panose="030F0702030302020204" pitchFamily="66" charset="0"/>
              </a:rPr>
              <a:t>molecular solids? </a:t>
            </a: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a:t> </a:t>
            </a:r>
            <a:r>
              <a:rPr lang="en-US" sz="2800" dirty="0" smtClean="0"/>
              <a:t>        </a:t>
            </a:r>
            <a:r>
              <a:rPr lang="en-US" sz="2800" b="1" dirty="0" smtClean="0">
                <a:solidFill>
                  <a:srgbClr val="0000FF"/>
                </a:solidFill>
              </a:rPr>
              <a:t> </a:t>
            </a:r>
            <a:endParaRPr lang="en-US" sz="2800" dirty="0">
              <a:latin typeface="Comic Sans MS" panose="030F0702030302020204" pitchFamily="66" charset="0"/>
            </a:endParaRPr>
          </a:p>
        </p:txBody>
      </p:sp>
    </p:spTree>
    <p:extLst>
      <p:ext uri="{BB962C8B-B14F-4D97-AF65-F5344CB8AC3E}">
        <p14:creationId xmlns:p14="http://schemas.microsoft.com/office/powerpoint/2010/main" val="3483440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81000"/>
            <a:ext cx="9067800" cy="6124754"/>
          </a:xfrm>
          <a:prstGeom prst="rect">
            <a:avLst/>
          </a:prstGeom>
          <a:noFill/>
        </p:spPr>
        <p:txBody>
          <a:bodyPr wrap="square" rtlCol="0">
            <a:spAutoFit/>
          </a:bodyPr>
          <a:lstStyle/>
          <a:p>
            <a:r>
              <a:rPr lang="en-US" sz="2800" dirty="0">
                <a:latin typeface="Comic Sans MS" panose="030F0702030302020204" pitchFamily="66" charset="0"/>
              </a:rPr>
              <a:t>11.   Which would have a higher </a:t>
            </a:r>
            <a:r>
              <a:rPr lang="en-US" sz="2800" dirty="0" smtClean="0">
                <a:latin typeface="Comic Sans MS" panose="030F0702030302020204" pitchFamily="66" charset="0"/>
              </a:rPr>
              <a:t>melting point</a:t>
            </a:r>
            <a:r>
              <a:rPr lang="en-US" sz="2800" dirty="0">
                <a:latin typeface="Comic Sans MS" panose="030F0702030302020204" pitchFamily="66" charset="0"/>
              </a:rPr>
              <a:t>, </a:t>
            </a:r>
            <a:r>
              <a:rPr lang="en-US" sz="2800" dirty="0" smtClean="0">
                <a:latin typeface="Comic Sans MS" panose="030F0702030302020204" pitchFamily="66" charset="0"/>
              </a:rPr>
              <a:t>an</a:t>
            </a:r>
            <a:br>
              <a:rPr lang="en-US" sz="2800" dirty="0" smtClean="0">
                <a:latin typeface="Comic Sans MS" panose="030F0702030302020204" pitchFamily="66" charset="0"/>
              </a:rPr>
            </a:br>
            <a:r>
              <a:rPr lang="en-US" sz="2800" dirty="0" smtClean="0">
                <a:latin typeface="Comic Sans MS" panose="030F0702030302020204" pitchFamily="66" charset="0"/>
              </a:rPr>
              <a:t>       ionic </a:t>
            </a:r>
            <a:r>
              <a:rPr lang="en-US" sz="2800" dirty="0">
                <a:latin typeface="Comic Sans MS" panose="030F0702030302020204" pitchFamily="66" charset="0"/>
              </a:rPr>
              <a:t>compound or a </a:t>
            </a:r>
            <a:r>
              <a:rPr lang="en-US" sz="2800" dirty="0" smtClean="0">
                <a:latin typeface="Comic Sans MS" panose="030F0702030302020204" pitchFamily="66" charset="0"/>
              </a:rPr>
              <a:t>molecular </a:t>
            </a:r>
            <a:r>
              <a:rPr lang="en-US" sz="2800" dirty="0">
                <a:latin typeface="Comic Sans MS" panose="030F0702030302020204" pitchFamily="66" charset="0"/>
              </a:rPr>
              <a:t>one</a:t>
            </a:r>
            <a:r>
              <a:rPr lang="en-US" sz="2800" dirty="0" smtClean="0">
                <a:latin typeface="Comic Sans MS" panose="030F0702030302020204" pitchFamily="66" charset="0"/>
              </a:rPr>
              <a:t>?</a:t>
            </a:r>
            <a:br>
              <a:rPr lang="en-US" sz="2800" dirty="0" smtClean="0">
                <a:latin typeface="Comic Sans MS" panose="030F0702030302020204" pitchFamily="66" charset="0"/>
              </a:rPr>
            </a:b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smtClean="0">
                <a:latin typeface="Comic Sans MS" panose="030F0702030302020204" pitchFamily="66" charset="0"/>
              </a:rPr>
              <a:t>        </a:t>
            </a:r>
            <a:r>
              <a:rPr lang="en-US" sz="2800" b="1" dirty="0" smtClean="0">
                <a:solidFill>
                  <a:srgbClr val="0000FF"/>
                </a:solidFill>
              </a:rPr>
              <a:t>Ionic </a:t>
            </a:r>
            <a:r>
              <a:rPr lang="en-US" sz="2800" b="1" dirty="0">
                <a:solidFill>
                  <a:srgbClr val="0000FF"/>
                </a:solidFill>
              </a:rPr>
              <a:t>compounds almost always have a </a:t>
            </a:r>
            <a:r>
              <a:rPr lang="en-US" sz="2800" b="1" dirty="0" smtClean="0">
                <a:solidFill>
                  <a:srgbClr val="0000FF"/>
                </a:solidFill>
              </a:rPr>
              <a:t>higher </a:t>
            </a:r>
            <a:br>
              <a:rPr lang="en-US" sz="2800" b="1" dirty="0" smtClean="0">
                <a:solidFill>
                  <a:srgbClr val="0000FF"/>
                </a:solidFill>
              </a:rPr>
            </a:br>
            <a:r>
              <a:rPr lang="en-US" sz="2800" b="1" dirty="0" smtClean="0">
                <a:solidFill>
                  <a:srgbClr val="0000FF"/>
                </a:solidFill>
              </a:rPr>
              <a:t>           melting </a:t>
            </a:r>
            <a:r>
              <a:rPr lang="en-US" sz="2800" b="1" dirty="0">
                <a:solidFill>
                  <a:srgbClr val="0000FF"/>
                </a:solidFill>
              </a:rPr>
              <a:t>point than molecular ones</a:t>
            </a:r>
            <a:r>
              <a:rPr lang="en-US" sz="2800" b="1" dirty="0" smtClean="0">
                <a:solidFill>
                  <a:srgbClr val="0000FF"/>
                </a:solidFill>
              </a:rPr>
              <a:t>.  </a:t>
            </a:r>
            <a:br>
              <a:rPr lang="en-US" sz="2800" b="1" dirty="0" smtClean="0">
                <a:solidFill>
                  <a:srgbClr val="0000FF"/>
                </a:solidFill>
              </a:rPr>
            </a:br>
            <a:r>
              <a:rPr lang="en-US" sz="2800" b="1" dirty="0" smtClean="0">
                <a:solidFill>
                  <a:srgbClr val="0000FF"/>
                </a:solidFill>
              </a:rPr>
              <a:t>           Think about NaCl</a:t>
            </a:r>
            <a:r>
              <a:rPr lang="en-US" sz="2800" b="1" baseline="-25000" dirty="0" smtClean="0">
                <a:solidFill>
                  <a:srgbClr val="0000FF"/>
                </a:solidFill>
              </a:rPr>
              <a:t>(S)</a:t>
            </a:r>
            <a:r>
              <a:rPr lang="en-US" sz="2800" b="1" dirty="0" smtClean="0">
                <a:solidFill>
                  <a:srgbClr val="0000FF"/>
                </a:solidFill>
              </a:rPr>
              <a:t> and H</a:t>
            </a:r>
            <a:r>
              <a:rPr lang="en-US" sz="2800" b="1" baseline="-25000" dirty="0" smtClean="0">
                <a:solidFill>
                  <a:srgbClr val="0000FF"/>
                </a:solidFill>
              </a:rPr>
              <a:t>2</a:t>
            </a:r>
            <a:r>
              <a:rPr lang="en-US" sz="2800" b="1" dirty="0" smtClean="0">
                <a:solidFill>
                  <a:srgbClr val="0000FF"/>
                </a:solidFill>
              </a:rPr>
              <a:t>O</a:t>
            </a:r>
            <a:r>
              <a:rPr lang="en-US" sz="2800" b="1" baseline="-25000" dirty="0" smtClean="0">
                <a:solidFill>
                  <a:srgbClr val="0000FF"/>
                </a:solidFill>
              </a:rPr>
              <a:t>(S)</a:t>
            </a: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endParaRPr lang="en-US" sz="2800" dirty="0">
              <a:latin typeface="Comic Sans MS" panose="030F0702030302020204" pitchFamily="66" charset="0"/>
            </a:endParaRPr>
          </a:p>
          <a:p>
            <a:r>
              <a:rPr lang="en-US" sz="2800" dirty="0" smtClean="0">
                <a:latin typeface="Comic Sans MS" panose="030F0702030302020204" pitchFamily="66" charset="0"/>
              </a:rPr>
              <a:t>12.  </a:t>
            </a:r>
            <a:r>
              <a:rPr lang="en-US" sz="2800" dirty="0">
                <a:latin typeface="Comic Sans MS" panose="030F0702030302020204" pitchFamily="66" charset="0"/>
              </a:rPr>
              <a:t>What is the difference between </a:t>
            </a:r>
            <a:r>
              <a:rPr lang="en-US" sz="2800" dirty="0" smtClean="0">
                <a:latin typeface="Comic Sans MS" panose="030F0702030302020204" pitchFamily="66" charset="0"/>
              </a:rPr>
              <a:t>an ionic </a:t>
            </a:r>
            <a:r>
              <a:rPr lang="en-US" sz="2800" dirty="0">
                <a:latin typeface="Comic Sans MS" panose="030F0702030302020204" pitchFamily="66" charset="0"/>
              </a:rPr>
              <a:t>and </a:t>
            </a: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smtClean="0">
                <a:latin typeface="Comic Sans MS" panose="030F0702030302020204" pitchFamily="66" charset="0"/>
              </a:rPr>
              <a:t>       a </a:t>
            </a:r>
            <a:r>
              <a:rPr lang="en-US" sz="2800" dirty="0">
                <a:latin typeface="Comic Sans MS" panose="030F0702030302020204" pitchFamily="66" charset="0"/>
              </a:rPr>
              <a:t>molecular solids? </a:t>
            </a:r>
            <a:r>
              <a:rPr lang="en-US" sz="2800" dirty="0" smtClean="0">
                <a:latin typeface="Comic Sans MS" panose="030F0702030302020204" pitchFamily="66" charset="0"/>
              </a:rPr>
              <a:t/>
            </a:r>
            <a:br>
              <a:rPr lang="en-US" sz="2800" dirty="0" smtClean="0">
                <a:latin typeface="Comic Sans MS" panose="030F0702030302020204" pitchFamily="66" charset="0"/>
              </a:rPr>
            </a:br>
            <a:r>
              <a:rPr lang="en-US" sz="2800" dirty="0"/>
              <a:t> </a:t>
            </a:r>
            <a:r>
              <a:rPr lang="en-US" sz="2800" dirty="0" smtClean="0"/>
              <a:t>        </a:t>
            </a:r>
            <a:r>
              <a:rPr lang="en-US" sz="2800" b="1" dirty="0" smtClean="0">
                <a:solidFill>
                  <a:srgbClr val="0000FF"/>
                </a:solidFill>
              </a:rPr>
              <a:t>Ionic ones are </a:t>
            </a:r>
            <a:r>
              <a:rPr lang="en-US" sz="2800" b="1" dirty="0">
                <a:solidFill>
                  <a:srgbClr val="0000FF"/>
                </a:solidFill>
              </a:rPr>
              <a:t>made of ions, molecular </a:t>
            </a:r>
            <a:r>
              <a:rPr lang="en-US" sz="2800" b="1" dirty="0" smtClean="0">
                <a:solidFill>
                  <a:srgbClr val="0000FF"/>
                </a:solidFill>
              </a:rPr>
              <a:t>compounds</a:t>
            </a:r>
            <a:br>
              <a:rPr lang="en-US" sz="2800" b="1" dirty="0" smtClean="0">
                <a:solidFill>
                  <a:srgbClr val="0000FF"/>
                </a:solidFill>
              </a:rPr>
            </a:br>
            <a:r>
              <a:rPr lang="en-US" sz="2800" b="1" dirty="0" smtClean="0">
                <a:solidFill>
                  <a:srgbClr val="0000FF"/>
                </a:solidFill>
              </a:rPr>
              <a:t>         </a:t>
            </a:r>
            <a:r>
              <a:rPr lang="en-US" sz="2800" b="1" dirty="0">
                <a:solidFill>
                  <a:srgbClr val="0000FF"/>
                </a:solidFill>
              </a:rPr>
              <a:t>form </a:t>
            </a:r>
            <a:r>
              <a:rPr lang="en-US" sz="2800" b="1" dirty="0" smtClean="0">
                <a:solidFill>
                  <a:srgbClr val="0000FF"/>
                </a:solidFill>
              </a:rPr>
              <a:t>from </a:t>
            </a:r>
            <a:r>
              <a:rPr lang="en-US" sz="2800" b="1" dirty="0">
                <a:solidFill>
                  <a:srgbClr val="0000FF"/>
                </a:solidFill>
              </a:rPr>
              <a:t>2 or more </a:t>
            </a:r>
            <a:r>
              <a:rPr lang="en-US" sz="2800" b="1" dirty="0" smtClean="0">
                <a:solidFill>
                  <a:srgbClr val="0000FF"/>
                </a:solidFill>
              </a:rPr>
              <a:t>atoms sharing electrons, not ions.     </a:t>
            </a:r>
            <a:br>
              <a:rPr lang="en-US" sz="2800" b="1" dirty="0" smtClean="0">
                <a:solidFill>
                  <a:srgbClr val="0000FF"/>
                </a:solidFill>
              </a:rPr>
            </a:br>
            <a:r>
              <a:rPr lang="en-US" sz="2800" b="1" dirty="0" smtClean="0">
                <a:solidFill>
                  <a:srgbClr val="0000FF"/>
                </a:solidFill>
              </a:rPr>
              <a:t>         Examples </a:t>
            </a:r>
            <a:r>
              <a:rPr lang="en-US" sz="2800" b="1" dirty="0">
                <a:solidFill>
                  <a:srgbClr val="0000FF"/>
                </a:solidFill>
              </a:rPr>
              <a:t>would </a:t>
            </a:r>
            <a:r>
              <a:rPr lang="en-US" sz="2800" b="1" dirty="0" smtClean="0">
                <a:solidFill>
                  <a:srgbClr val="0000FF"/>
                </a:solidFill>
              </a:rPr>
              <a:t>be NaCl which melts ≈ </a:t>
            </a:r>
            <a:r>
              <a:rPr lang="en-US" sz="2800" b="1" dirty="0">
                <a:solidFill>
                  <a:srgbClr val="0000FF"/>
                </a:solidFill>
              </a:rPr>
              <a:t>801°C </a:t>
            </a:r>
            <a:r>
              <a:rPr lang="en-US" sz="2800" b="1" dirty="0" smtClean="0">
                <a:solidFill>
                  <a:srgbClr val="0000FF"/>
                </a:solidFill>
              </a:rPr>
              <a:t>  </a:t>
            </a:r>
            <a:br>
              <a:rPr lang="en-US" sz="2800" b="1" dirty="0" smtClean="0">
                <a:solidFill>
                  <a:srgbClr val="0000FF"/>
                </a:solidFill>
              </a:rPr>
            </a:br>
            <a:r>
              <a:rPr lang="en-US" sz="2800" b="1" dirty="0" smtClean="0">
                <a:solidFill>
                  <a:srgbClr val="0000FF"/>
                </a:solidFill>
              </a:rPr>
              <a:t>          vs</a:t>
            </a:r>
            <a:r>
              <a:rPr lang="en-US" sz="2800" b="1" dirty="0">
                <a:solidFill>
                  <a:srgbClr val="0000FF"/>
                </a:solidFill>
              </a:rPr>
              <a:t>. </a:t>
            </a:r>
            <a:r>
              <a:rPr lang="en-US" sz="2800" b="1" dirty="0" smtClean="0">
                <a:solidFill>
                  <a:srgbClr val="0000FF"/>
                </a:solidFill>
              </a:rPr>
              <a:t>molecular candle </a:t>
            </a:r>
            <a:r>
              <a:rPr lang="en-US" sz="2800" b="1" dirty="0">
                <a:solidFill>
                  <a:srgbClr val="0000FF"/>
                </a:solidFill>
              </a:rPr>
              <a:t>wax </a:t>
            </a:r>
            <a:r>
              <a:rPr lang="en-US" sz="2800" b="1" dirty="0" smtClean="0">
                <a:solidFill>
                  <a:srgbClr val="0000FF"/>
                </a:solidFill>
              </a:rPr>
              <a:t>C</a:t>
            </a:r>
            <a:r>
              <a:rPr lang="en-US" sz="2800" b="1" baseline="-25000" dirty="0" smtClean="0">
                <a:solidFill>
                  <a:srgbClr val="0000FF"/>
                </a:solidFill>
              </a:rPr>
              <a:t>20</a:t>
            </a:r>
            <a:r>
              <a:rPr lang="en-US" sz="2800" b="1" dirty="0" smtClean="0">
                <a:solidFill>
                  <a:srgbClr val="0000FF"/>
                </a:solidFill>
              </a:rPr>
              <a:t>H</a:t>
            </a:r>
            <a:r>
              <a:rPr lang="en-US" sz="2800" b="1" baseline="-25000" dirty="0" smtClean="0">
                <a:solidFill>
                  <a:srgbClr val="0000FF"/>
                </a:solidFill>
              </a:rPr>
              <a:t>42</a:t>
            </a:r>
            <a:r>
              <a:rPr lang="en-US" sz="2800" b="1" dirty="0" smtClean="0">
                <a:solidFill>
                  <a:srgbClr val="0000FF"/>
                </a:solidFill>
              </a:rPr>
              <a:t> which </a:t>
            </a:r>
            <a:r>
              <a:rPr lang="en-US" sz="2800" b="1">
                <a:solidFill>
                  <a:srgbClr val="0000FF"/>
                </a:solidFill>
              </a:rPr>
              <a:t>melts </a:t>
            </a:r>
            <a:r>
              <a:rPr lang="en-US" sz="2800" b="1">
                <a:solidFill>
                  <a:srgbClr val="0000FF"/>
                </a:solidFill>
              </a:rPr>
              <a:t>≈</a:t>
            </a:r>
            <a:r>
              <a:rPr lang="en-US" sz="2800" b="1" smtClean="0">
                <a:solidFill>
                  <a:srgbClr val="0000FF"/>
                </a:solidFill>
              </a:rPr>
              <a:t> </a:t>
            </a:r>
            <a:r>
              <a:rPr lang="en-US" sz="2800" b="1">
                <a:solidFill>
                  <a:srgbClr val="0000FF"/>
                </a:solidFill>
              </a:rPr>
              <a:t>120°C</a:t>
            </a:r>
            <a:r>
              <a:rPr lang="en-US" sz="2800" b="1" smtClean="0">
                <a:solidFill>
                  <a:srgbClr val="0000FF"/>
                </a:solidFill>
              </a:rPr>
              <a:t>.</a:t>
            </a:r>
            <a:endParaRPr lang="en-US" sz="2800" dirty="0">
              <a:latin typeface="Comic Sans MS" panose="030F0702030302020204" pitchFamily="66" charset="0"/>
            </a:endParaRPr>
          </a:p>
        </p:txBody>
      </p:sp>
    </p:spTree>
    <p:extLst>
      <p:ext uri="{BB962C8B-B14F-4D97-AF65-F5344CB8AC3E}">
        <p14:creationId xmlns:p14="http://schemas.microsoft.com/office/powerpoint/2010/main" val="1452518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1323439"/>
          </a:xfrm>
          <a:prstGeom prst="rect">
            <a:avLst/>
          </a:prstGeom>
          <a:noFill/>
        </p:spPr>
        <p:txBody>
          <a:bodyPr wrap="square" rtlCol="0">
            <a:spAutoFit/>
          </a:bodyPr>
          <a:lstStyle/>
          <a:p>
            <a:r>
              <a:rPr lang="en-US" sz="4000" dirty="0" smtClean="0"/>
              <a:t>14.  Remind yourselves of the difference </a:t>
            </a:r>
            <a:br>
              <a:rPr lang="en-US" sz="4000" dirty="0" smtClean="0"/>
            </a:br>
            <a:r>
              <a:rPr lang="en-US" sz="4000" dirty="0" smtClean="0"/>
              <a:t>        between solids, liquids and gases.</a:t>
            </a:r>
            <a:endParaRPr lang="en-US" sz="4000" dirty="0"/>
          </a:p>
        </p:txBody>
      </p:sp>
    </p:spTree>
    <p:extLst>
      <p:ext uri="{BB962C8B-B14F-4D97-AF65-F5344CB8AC3E}">
        <p14:creationId xmlns:p14="http://schemas.microsoft.com/office/powerpoint/2010/main" val="3335105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816977"/>
          </a:xfrm>
          <a:prstGeom prst="rect">
            <a:avLst/>
          </a:prstGeom>
          <a:noFill/>
        </p:spPr>
        <p:txBody>
          <a:bodyPr wrap="square" rtlCol="0">
            <a:spAutoFit/>
          </a:bodyPr>
          <a:lstStyle/>
          <a:p>
            <a:r>
              <a:rPr lang="en-US" sz="4000" dirty="0" smtClean="0"/>
              <a:t>14.  Remind yourselves of the difference </a:t>
            </a:r>
            <a:br>
              <a:rPr lang="en-US" sz="4000" dirty="0" smtClean="0"/>
            </a:br>
            <a:r>
              <a:rPr lang="en-US" sz="4000" dirty="0" smtClean="0"/>
              <a:t>        between solids, liquids and gases.</a:t>
            </a:r>
          </a:p>
          <a:p>
            <a:endParaRPr lang="en-US" sz="4000" dirty="0" smtClean="0"/>
          </a:p>
          <a:p>
            <a:r>
              <a:rPr lang="en-US" sz="3600" b="1" dirty="0" smtClean="0"/>
              <a:t>Gases have no definite shape or volume, they easily expand to fit into any container of any size.  </a:t>
            </a:r>
          </a:p>
          <a:p>
            <a:r>
              <a:rPr lang="en-US" sz="3600" b="1" dirty="0" smtClean="0">
                <a:solidFill>
                  <a:srgbClr val="0000FF"/>
                </a:solidFill>
              </a:rPr>
              <a:t>Liquids have definite volume, but fit into the bottom of any container.  </a:t>
            </a:r>
          </a:p>
          <a:p>
            <a:r>
              <a:rPr lang="en-US" sz="3600" b="1" dirty="0" smtClean="0">
                <a:solidFill>
                  <a:srgbClr val="FF0000"/>
                </a:solidFill>
              </a:rPr>
              <a:t>Solids have definite volume and definite shape, they do not conform to the container.  </a:t>
            </a:r>
            <a:endParaRPr lang="en-US" sz="3600" b="1" dirty="0">
              <a:solidFill>
                <a:srgbClr val="FF0000"/>
              </a:solidFill>
            </a:endParaRPr>
          </a:p>
        </p:txBody>
      </p:sp>
    </p:spTree>
    <p:extLst>
      <p:ext uri="{BB962C8B-B14F-4D97-AF65-F5344CB8AC3E}">
        <p14:creationId xmlns:p14="http://schemas.microsoft.com/office/powerpoint/2010/main" val="2867921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555641"/>
          </a:xfrm>
          <a:prstGeom prst="rect">
            <a:avLst/>
          </a:prstGeom>
          <a:noFill/>
        </p:spPr>
        <p:txBody>
          <a:bodyPr wrap="square" rtlCol="0">
            <a:spAutoFit/>
          </a:bodyPr>
          <a:lstStyle/>
          <a:p>
            <a:r>
              <a:rPr lang="en-US" sz="4000" dirty="0" smtClean="0"/>
              <a:t>Be able to put the following symbols onto any heating curve, or any cooling curve, in the right places.  Also know the phase at any point, or the phase (or phases) for any segment.  Label left to right, A to F.</a:t>
            </a:r>
          </a:p>
          <a:p>
            <a:endParaRPr lang="en-US" sz="4400" dirty="0"/>
          </a:p>
          <a:p>
            <a:r>
              <a:rPr lang="en-US" sz="4400" dirty="0" smtClean="0">
                <a:latin typeface="Times New Roman" panose="02020603050405020304" pitchFamily="18" charset="0"/>
                <a:cs typeface="Times New Roman" panose="02020603050405020304" pitchFamily="18" charset="0"/>
              </a:rPr>
              <a:t>   KE ↓  ↔  ↑  </a:t>
            </a:r>
          </a:p>
          <a:p>
            <a:r>
              <a:rPr lang="en-US" sz="4400" dirty="0" smtClean="0">
                <a:latin typeface="Times New Roman" panose="02020603050405020304" pitchFamily="18" charset="0"/>
                <a:cs typeface="Times New Roman" panose="02020603050405020304" pitchFamily="18" charset="0"/>
              </a:rPr>
              <a:t>   PE  </a:t>
            </a:r>
            <a:r>
              <a:rPr lang="en-US" sz="4400" dirty="0">
                <a:latin typeface="Times New Roman" panose="02020603050405020304" pitchFamily="18" charset="0"/>
                <a:cs typeface="Times New Roman" panose="02020603050405020304" pitchFamily="18" charset="0"/>
              </a:rPr>
              <a:t>↓</a:t>
            </a:r>
            <a:r>
              <a:rPr lang="en-US" sz="4400" dirty="0" smtClean="0">
                <a:latin typeface="Times New Roman" panose="02020603050405020304" pitchFamily="18" charset="0"/>
                <a:cs typeface="Times New Roman" panose="02020603050405020304" pitchFamily="18" charset="0"/>
              </a:rPr>
              <a:t>   ↑  ↔   </a:t>
            </a:r>
          </a:p>
          <a:p>
            <a:r>
              <a:rPr lang="en-US" sz="4400" dirty="0" smtClean="0">
                <a:latin typeface="Times New Roman" panose="02020603050405020304" pitchFamily="18" charset="0"/>
                <a:cs typeface="Times New Roman" panose="02020603050405020304" pitchFamily="18" charset="0"/>
              </a:rPr>
              <a:t>Temp </a:t>
            </a:r>
            <a:r>
              <a:rPr lang="en-US" sz="4400" dirty="0">
                <a:latin typeface="Times New Roman" panose="02020603050405020304" pitchFamily="18" charset="0"/>
                <a:cs typeface="Times New Roman" panose="02020603050405020304" pitchFamily="18" charset="0"/>
              </a:rPr>
              <a:t>↓</a:t>
            </a:r>
            <a:r>
              <a:rPr lang="en-US" sz="4400" dirty="0" smtClean="0">
                <a:latin typeface="Times New Roman" panose="02020603050405020304" pitchFamily="18" charset="0"/>
                <a:cs typeface="Times New Roman" panose="02020603050405020304" pitchFamily="18" charset="0"/>
              </a:rPr>
              <a:t>  ↔  </a:t>
            </a:r>
            <a:r>
              <a:rPr lang="en-US" sz="4400" dirty="0">
                <a:latin typeface="Times New Roman" panose="02020603050405020304" pitchFamily="18" charset="0"/>
                <a:cs typeface="Times New Roman" panose="02020603050405020304" pitchFamily="18" charset="0"/>
              </a:rPr>
              <a:t>↑</a:t>
            </a:r>
            <a:endParaRPr lang="en-US" sz="4400" dirty="0" smtClean="0">
              <a:latin typeface="Times New Roman" panose="02020603050405020304" pitchFamily="18" charset="0"/>
              <a:cs typeface="Times New Roman" panose="02020603050405020304" pitchFamily="18" charset="0"/>
            </a:endParaRPr>
          </a:p>
          <a:p>
            <a:r>
              <a:rPr lang="en-US" sz="4400" dirty="0" smtClean="0"/>
              <a:t>                                  </a:t>
            </a:r>
            <a:r>
              <a:rPr lang="en-US" sz="4400" dirty="0" smtClean="0">
                <a:solidFill>
                  <a:srgbClr val="FF0000"/>
                </a:solidFill>
              </a:rPr>
              <a:t>&amp; solid, liquid, gas</a:t>
            </a:r>
            <a:endParaRPr lang="en-US" sz="4400" dirty="0">
              <a:solidFill>
                <a:srgbClr val="FF0000"/>
              </a:solidFill>
            </a:endParaRPr>
          </a:p>
        </p:txBody>
      </p:sp>
    </p:spTree>
    <p:extLst>
      <p:ext uri="{BB962C8B-B14F-4D97-AF65-F5344CB8AC3E}">
        <p14:creationId xmlns:p14="http://schemas.microsoft.com/office/powerpoint/2010/main" val="106973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987"/>
          <a:stretch/>
        </p:blipFill>
        <p:spPr>
          <a:xfrm>
            <a:off x="0" y="1995906"/>
            <a:ext cx="9144000" cy="4364789"/>
          </a:xfrm>
          <a:prstGeom prst="rect">
            <a:avLst/>
          </a:prstGeom>
        </p:spPr>
      </p:pic>
      <p:sp>
        <p:nvSpPr>
          <p:cNvPr id="3" name="TextBox 2"/>
          <p:cNvSpPr txBox="1"/>
          <p:nvPr/>
        </p:nvSpPr>
        <p:spPr>
          <a:xfrm>
            <a:off x="2400300" y="6324600"/>
            <a:ext cx="4343400" cy="461665"/>
          </a:xfrm>
          <a:prstGeom prst="rect">
            <a:avLst/>
          </a:prstGeom>
          <a:noFill/>
        </p:spPr>
        <p:txBody>
          <a:bodyPr wrap="square" rtlCol="0">
            <a:spAutoFit/>
          </a:bodyPr>
          <a:lstStyle/>
          <a:p>
            <a:r>
              <a:rPr lang="en-US" sz="2400" b="1" dirty="0" smtClean="0"/>
              <a:t>Heat ADDED at a constant rate</a:t>
            </a:r>
            <a:endParaRPr lang="en-US" sz="2400" b="1" dirty="0"/>
          </a:p>
        </p:txBody>
      </p:sp>
      <p:sp>
        <p:nvSpPr>
          <p:cNvPr id="4" name="TextBox 3"/>
          <p:cNvSpPr txBox="1"/>
          <p:nvPr/>
        </p:nvSpPr>
        <p:spPr>
          <a:xfrm>
            <a:off x="2286000" y="304800"/>
            <a:ext cx="4343400" cy="461665"/>
          </a:xfrm>
          <a:prstGeom prst="rect">
            <a:avLst/>
          </a:prstGeom>
          <a:noFill/>
        </p:spPr>
        <p:txBody>
          <a:bodyPr wrap="square" rtlCol="0">
            <a:spAutoFit/>
          </a:bodyPr>
          <a:lstStyle/>
          <a:p>
            <a:r>
              <a:rPr lang="en-US" sz="2400" b="1" dirty="0" smtClean="0"/>
              <a:t>Heating Curve for Anything</a:t>
            </a:r>
            <a:endParaRPr lang="en-US" sz="2400" b="1" dirty="0"/>
          </a:p>
        </p:txBody>
      </p:sp>
    </p:spTree>
    <p:extLst>
      <p:ext uri="{BB962C8B-B14F-4D97-AF65-F5344CB8AC3E}">
        <p14:creationId xmlns:p14="http://schemas.microsoft.com/office/powerpoint/2010/main" val="203621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b="15512"/>
          <a:stretch/>
        </p:blipFill>
        <p:spPr>
          <a:xfrm>
            <a:off x="76200" y="1219200"/>
            <a:ext cx="8900120" cy="5029200"/>
          </a:xfrm>
          <a:prstGeom prst="rect">
            <a:avLst/>
          </a:prstGeom>
        </p:spPr>
      </p:pic>
      <p:sp>
        <p:nvSpPr>
          <p:cNvPr id="3" name="TextBox 2"/>
          <p:cNvSpPr txBox="1"/>
          <p:nvPr/>
        </p:nvSpPr>
        <p:spPr>
          <a:xfrm>
            <a:off x="2286000" y="304800"/>
            <a:ext cx="4343400" cy="461665"/>
          </a:xfrm>
          <a:prstGeom prst="rect">
            <a:avLst/>
          </a:prstGeom>
          <a:noFill/>
        </p:spPr>
        <p:txBody>
          <a:bodyPr wrap="square" rtlCol="0">
            <a:spAutoFit/>
          </a:bodyPr>
          <a:lstStyle/>
          <a:p>
            <a:r>
              <a:rPr lang="en-US" sz="2400" b="1" dirty="0" smtClean="0"/>
              <a:t>Cooling Curve for Anything</a:t>
            </a:r>
            <a:endParaRPr lang="en-US" sz="2400" b="1" dirty="0"/>
          </a:p>
        </p:txBody>
      </p:sp>
      <p:sp>
        <p:nvSpPr>
          <p:cNvPr id="4" name="TextBox 3"/>
          <p:cNvSpPr txBox="1"/>
          <p:nvPr/>
        </p:nvSpPr>
        <p:spPr>
          <a:xfrm>
            <a:off x="2400300" y="6324600"/>
            <a:ext cx="4838700" cy="461665"/>
          </a:xfrm>
          <a:prstGeom prst="rect">
            <a:avLst/>
          </a:prstGeom>
          <a:noFill/>
        </p:spPr>
        <p:txBody>
          <a:bodyPr wrap="square" rtlCol="0">
            <a:spAutoFit/>
          </a:bodyPr>
          <a:lstStyle/>
          <a:p>
            <a:r>
              <a:rPr lang="en-US" sz="2400" b="1" dirty="0" smtClean="0"/>
              <a:t>Heat REMOVED at a constant rate</a:t>
            </a:r>
            <a:endParaRPr lang="en-US" sz="2400" b="1" dirty="0"/>
          </a:p>
        </p:txBody>
      </p:sp>
    </p:spTree>
    <p:extLst>
      <p:ext uri="{BB962C8B-B14F-4D97-AF65-F5344CB8AC3E}">
        <p14:creationId xmlns:p14="http://schemas.microsoft.com/office/powerpoint/2010/main" val="1324616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H="1" flipV="1">
            <a:off x="1904998" y="1600200"/>
            <a:ext cx="1" cy="449580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904999" y="6096000"/>
            <a:ext cx="7010400"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Arc 7"/>
          <p:cNvSpPr/>
          <p:nvPr/>
        </p:nvSpPr>
        <p:spPr>
          <a:xfrm rot="10545810" flipH="1">
            <a:off x="-4140010" y="128011"/>
            <a:ext cx="11937620" cy="5947975"/>
          </a:xfrm>
          <a:prstGeom prst="arc">
            <a:avLst>
              <a:gd name="adj1" fmla="val 16033935"/>
              <a:gd name="adj2" fmla="val 658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Connector 9"/>
          <p:cNvCxnSpPr>
            <a:endCxn id="18" idx="4"/>
          </p:cNvCxnSpPr>
          <p:nvPr/>
        </p:nvCxnSpPr>
        <p:spPr>
          <a:xfrm>
            <a:off x="2209799" y="1600200"/>
            <a:ext cx="1219200" cy="430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895599" y="1600200"/>
            <a:ext cx="0" cy="44958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315199" y="1600200"/>
            <a:ext cx="0" cy="44958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904999" y="3962400"/>
            <a:ext cx="70104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2857499" y="3924300"/>
            <a:ext cx="76200" cy="76200"/>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390899" y="5829300"/>
            <a:ext cx="76200" cy="76200"/>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277099" y="3924300"/>
            <a:ext cx="76200" cy="76200"/>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a:off x="1904998" y="1600200"/>
            <a:ext cx="7010401" cy="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8915399" y="1600200"/>
            <a:ext cx="1" cy="449580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7734299" y="2614612"/>
            <a:ext cx="76200" cy="76200"/>
          </a:xfrm>
          <a:prstGeom prst="ellipse">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99937" y="93183"/>
            <a:ext cx="7620000" cy="1354217"/>
          </a:xfrm>
          <a:prstGeom prst="rect">
            <a:avLst/>
          </a:prstGeom>
          <a:noFill/>
        </p:spPr>
        <p:txBody>
          <a:bodyPr wrap="square" rtlCol="0">
            <a:spAutoFit/>
          </a:bodyPr>
          <a:lstStyle/>
          <a:p>
            <a:pPr algn="ctr"/>
            <a:r>
              <a:rPr lang="en-US" sz="2800" dirty="0" smtClean="0"/>
              <a:t>Phase Diagram for Water</a:t>
            </a:r>
          </a:p>
          <a:p>
            <a:r>
              <a:rPr lang="en-US" dirty="0" smtClean="0">
                <a:solidFill>
                  <a:srgbClr val="FF0000"/>
                </a:solidFill>
              </a:rPr>
              <a:t>The Critical Point is OUT OF SCALE.  That point is at 374</a:t>
            </a:r>
            <a:r>
              <a:rPr lang="en-US" dirty="0" smtClean="0">
                <a:solidFill>
                  <a:srgbClr val="FF0000"/>
                </a:solidFill>
                <a:latin typeface="Calibri"/>
                <a:cs typeface="Calibri"/>
              </a:rPr>
              <a:t>°</a:t>
            </a:r>
            <a:r>
              <a:rPr lang="en-US" dirty="0" smtClean="0">
                <a:solidFill>
                  <a:srgbClr val="FF0000"/>
                </a:solidFill>
              </a:rPr>
              <a:t>C and 22,000 atm!</a:t>
            </a:r>
          </a:p>
          <a:p>
            <a:endParaRPr lang="en-US" dirty="0">
              <a:solidFill>
                <a:srgbClr val="FF0000"/>
              </a:solidFill>
            </a:endParaRPr>
          </a:p>
          <a:p>
            <a:pPr algn="ctr"/>
            <a:r>
              <a:rPr lang="en-US" b="1" dirty="0" smtClean="0">
                <a:solidFill>
                  <a:schemeClr val="tx1">
                    <a:lumMod val="95000"/>
                    <a:lumOff val="5000"/>
                  </a:schemeClr>
                </a:solidFill>
              </a:rPr>
              <a:t>Do you KNOW 6 phase changes and where they go?</a:t>
            </a:r>
            <a:endParaRPr lang="en-US" b="1" dirty="0">
              <a:solidFill>
                <a:schemeClr val="tx1">
                  <a:lumMod val="95000"/>
                  <a:lumOff val="5000"/>
                </a:schemeClr>
              </a:solidFill>
            </a:endParaRPr>
          </a:p>
        </p:txBody>
      </p:sp>
      <p:sp>
        <p:nvSpPr>
          <p:cNvPr id="34" name="TextBox 33"/>
          <p:cNvSpPr txBox="1"/>
          <p:nvPr/>
        </p:nvSpPr>
        <p:spPr>
          <a:xfrm>
            <a:off x="457200" y="3752850"/>
            <a:ext cx="1447800" cy="369332"/>
          </a:xfrm>
          <a:prstGeom prst="rect">
            <a:avLst/>
          </a:prstGeom>
          <a:noFill/>
        </p:spPr>
        <p:txBody>
          <a:bodyPr wrap="square" rtlCol="0">
            <a:spAutoFit/>
          </a:bodyPr>
          <a:lstStyle/>
          <a:p>
            <a:pPr algn="r"/>
            <a:r>
              <a:rPr lang="en-US" dirty="0" smtClean="0"/>
              <a:t>101.3 kPa</a:t>
            </a:r>
            <a:endParaRPr lang="en-US" dirty="0"/>
          </a:p>
        </p:txBody>
      </p:sp>
      <p:sp>
        <p:nvSpPr>
          <p:cNvPr id="35" name="TextBox 34"/>
          <p:cNvSpPr txBox="1"/>
          <p:nvPr/>
        </p:nvSpPr>
        <p:spPr>
          <a:xfrm>
            <a:off x="2743201" y="6096000"/>
            <a:ext cx="5257799" cy="369332"/>
          </a:xfrm>
          <a:prstGeom prst="rect">
            <a:avLst/>
          </a:prstGeom>
          <a:noFill/>
        </p:spPr>
        <p:txBody>
          <a:bodyPr wrap="square" rtlCol="0">
            <a:spAutoFit/>
          </a:bodyPr>
          <a:lstStyle/>
          <a:p>
            <a:r>
              <a:rPr lang="en-US" dirty="0" smtClean="0"/>
              <a:t>0</a:t>
            </a:r>
            <a:r>
              <a:rPr lang="en-US" dirty="0" smtClean="0">
                <a:latin typeface="Calibri"/>
                <a:cs typeface="Calibri"/>
              </a:rPr>
              <a:t>°</a:t>
            </a:r>
            <a:r>
              <a:rPr lang="en-US" dirty="0" smtClean="0"/>
              <a:t>C                                                                            100</a:t>
            </a:r>
            <a:r>
              <a:rPr lang="en-US" dirty="0" smtClean="0">
                <a:latin typeface="Calibri"/>
                <a:cs typeface="Calibri"/>
              </a:rPr>
              <a:t>°</a:t>
            </a:r>
            <a:r>
              <a:rPr lang="en-US" dirty="0" smtClean="0"/>
              <a:t>C</a:t>
            </a:r>
            <a:endParaRPr lang="en-US" dirty="0"/>
          </a:p>
        </p:txBody>
      </p:sp>
      <p:sp>
        <p:nvSpPr>
          <p:cNvPr id="36" name="TextBox 35"/>
          <p:cNvSpPr txBox="1"/>
          <p:nvPr/>
        </p:nvSpPr>
        <p:spPr>
          <a:xfrm>
            <a:off x="3428999" y="2249510"/>
            <a:ext cx="838200" cy="381000"/>
          </a:xfrm>
          <a:prstGeom prst="rect">
            <a:avLst/>
          </a:prstGeom>
          <a:noFill/>
        </p:spPr>
        <p:txBody>
          <a:bodyPr wrap="square" rtlCol="0">
            <a:spAutoFit/>
          </a:bodyPr>
          <a:lstStyle/>
          <a:p>
            <a:r>
              <a:rPr lang="en-US" b="1" dirty="0" smtClean="0">
                <a:solidFill>
                  <a:srgbClr val="FF0000"/>
                </a:solidFill>
              </a:rPr>
              <a:t>NFP</a:t>
            </a:r>
            <a:endParaRPr lang="en-US" b="1" dirty="0">
              <a:solidFill>
                <a:srgbClr val="FF0000"/>
              </a:solidFill>
            </a:endParaRPr>
          </a:p>
        </p:txBody>
      </p:sp>
      <p:cxnSp>
        <p:nvCxnSpPr>
          <p:cNvPr id="38" name="Straight Arrow Connector 37"/>
          <p:cNvCxnSpPr/>
          <p:nvPr/>
        </p:nvCxnSpPr>
        <p:spPr>
          <a:xfrm flipH="1">
            <a:off x="3048001" y="2614612"/>
            <a:ext cx="571499" cy="113823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943600" y="2147887"/>
            <a:ext cx="838200" cy="381000"/>
          </a:xfrm>
          <a:prstGeom prst="rect">
            <a:avLst/>
          </a:prstGeom>
          <a:noFill/>
        </p:spPr>
        <p:txBody>
          <a:bodyPr wrap="square" rtlCol="0">
            <a:spAutoFit/>
          </a:bodyPr>
          <a:lstStyle/>
          <a:p>
            <a:r>
              <a:rPr lang="en-US" b="1" dirty="0" smtClean="0">
                <a:solidFill>
                  <a:srgbClr val="FF0000"/>
                </a:solidFill>
              </a:rPr>
              <a:t>NBP</a:t>
            </a:r>
            <a:endParaRPr lang="en-US" b="1" dirty="0">
              <a:solidFill>
                <a:srgbClr val="FF0000"/>
              </a:solidFill>
            </a:endParaRPr>
          </a:p>
        </p:txBody>
      </p:sp>
      <p:cxnSp>
        <p:nvCxnSpPr>
          <p:cNvPr id="41" name="Straight Arrow Connector 40"/>
          <p:cNvCxnSpPr/>
          <p:nvPr/>
        </p:nvCxnSpPr>
        <p:spPr>
          <a:xfrm>
            <a:off x="6362700" y="2482873"/>
            <a:ext cx="723900" cy="126997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962400" y="4648200"/>
            <a:ext cx="838200" cy="381000"/>
          </a:xfrm>
          <a:prstGeom prst="rect">
            <a:avLst/>
          </a:prstGeom>
          <a:noFill/>
        </p:spPr>
        <p:txBody>
          <a:bodyPr wrap="square" rtlCol="0">
            <a:spAutoFit/>
          </a:bodyPr>
          <a:lstStyle/>
          <a:p>
            <a:r>
              <a:rPr lang="en-US" b="1" dirty="0" smtClean="0">
                <a:solidFill>
                  <a:srgbClr val="FF0000"/>
                </a:solidFill>
              </a:rPr>
              <a:t>TP</a:t>
            </a:r>
            <a:endParaRPr lang="en-US" b="1" dirty="0">
              <a:solidFill>
                <a:srgbClr val="FF0000"/>
              </a:solidFill>
            </a:endParaRPr>
          </a:p>
        </p:txBody>
      </p:sp>
      <p:cxnSp>
        <p:nvCxnSpPr>
          <p:cNvPr id="44" name="Straight Arrow Connector 43"/>
          <p:cNvCxnSpPr/>
          <p:nvPr/>
        </p:nvCxnSpPr>
        <p:spPr>
          <a:xfrm flipH="1">
            <a:off x="3581400" y="5000625"/>
            <a:ext cx="457200" cy="7143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8001000" y="1628775"/>
            <a:ext cx="838200" cy="381000"/>
          </a:xfrm>
          <a:prstGeom prst="rect">
            <a:avLst/>
          </a:prstGeom>
          <a:noFill/>
        </p:spPr>
        <p:txBody>
          <a:bodyPr wrap="square" rtlCol="0">
            <a:spAutoFit/>
          </a:bodyPr>
          <a:lstStyle/>
          <a:p>
            <a:r>
              <a:rPr lang="en-US" b="1" dirty="0" smtClean="0">
                <a:solidFill>
                  <a:srgbClr val="FF0000"/>
                </a:solidFill>
              </a:rPr>
              <a:t>CP</a:t>
            </a:r>
            <a:endParaRPr lang="en-US" b="1" dirty="0">
              <a:solidFill>
                <a:srgbClr val="FF0000"/>
              </a:solidFill>
            </a:endParaRPr>
          </a:p>
        </p:txBody>
      </p:sp>
      <p:cxnSp>
        <p:nvCxnSpPr>
          <p:cNvPr id="48" name="Straight Arrow Connector 47"/>
          <p:cNvCxnSpPr/>
          <p:nvPr/>
        </p:nvCxnSpPr>
        <p:spPr>
          <a:xfrm flipH="1">
            <a:off x="7810499" y="1966912"/>
            <a:ext cx="333375" cy="5476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237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382000" cy="4062651"/>
          </a:xfrm>
          <a:prstGeom prst="rect">
            <a:avLst/>
          </a:prstGeom>
          <a:noFill/>
        </p:spPr>
        <p:txBody>
          <a:bodyPr wrap="square" rtlCol="0">
            <a:spAutoFit/>
          </a:bodyPr>
          <a:lstStyle/>
          <a:p>
            <a:r>
              <a:rPr lang="en-US" sz="4800" dirty="0"/>
              <a:t>1.  Convert 105 kPa into atm</a:t>
            </a:r>
            <a:br>
              <a:rPr lang="en-US" sz="4800" dirty="0"/>
            </a:br>
            <a:r>
              <a:rPr lang="en-US" sz="4800" dirty="0" smtClean="0"/>
              <a:t/>
            </a:r>
            <a:br>
              <a:rPr lang="en-US" sz="4800" dirty="0" smtClean="0"/>
            </a:br>
            <a:r>
              <a:rPr lang="en-US" sz="4800" dirty="0" smtClean="0"/>
              <a:t/>
            </a:r>
            <a:br>
              <a:rPr lang="en-US" sz="4800" dirty="0" smtClean="0"/>
            </a:br>
            <a:endParaRPr lang="en-US" sz="4800" dirty="0"/>
          </a:p>
          <a:p>
            <a:r>
              <a:rPr lang="en-US" sz="4800" dirty="0" smtClean="0"/>
              <a:t>2.  Convert </a:t>
            </a:r>
            <a:r>
              <a:rPr lang="en-US" sz="4800" dirty="0"/>
              <a:t>795 mmHg into kPa</a:t>
            </a:r>
          </a:p>
          <a:p>
            <a:endParaRPr lang="en-US" dirty="0"/>
          </a:p>
        </p:txBody>
      </p:sp>
    </p:spTree>
    <p:extLst>
      <p:ext uri="{BB962C8B-B14F-4D97-AF65-F5344CB8AC3E}">
        <p14:creationId xmlns:p14="http://schemas.microsoft.com/office/powerpoint/2010/main" val="2499068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074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1905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534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382000" cy="6247864"/>
          </a:xfrm>
          <a:prstGeom prst="rect">
            <a:avLst/>
          </a:prstGeom>
          <a:noFill/>
        </p:spPr>
        <p:txBody>
          <a:bodyPr wrap="square" rtlCol="0">
            <a:spAutoFit/>
          </a:bodyPr>
          <a:lstStyle/>
          <a:p>
            <a:r>
              <a:rPr lang="en-US" sz="4800" dirty="0"/>
              <a:t>1.  Convert 105 kPa into atm</a:t>
            </a:r>
            <a:br>
              <a:rPr lang="en-US" sz="4800" dirty="0"/>
            </a:br>
            <a:r>
              <a:rPr lang="en-US" sz="4800" dirty="0" smtClean="0"/>
              <a:t/>
            </a:r>
            <a:br>
              <a:rPr lang="en-US" sz="4800" dirty="0" smtClean="0"/>
            </a:br>
            <a:r>
              <a:rPr lang="en-US" sz="4800" dirty="0" smtClean="0"/>
              <a:t>    </a:t>
            </a:r>
            <a:r>
              <a:rPr lang="en-US" sz="3200" dirty="0" smtClean="0"/>
              <a:t>105 </a:t>
            </a:r>
            <a:r>
              <a:rPr lang="en-US" sz="3200" dirty="0"/>
              <a:t>kPa X  </a:t>
            </a:r>
            <a:r>
              <a:rPr lang="en-US" sz="3200" u="sng" dirty="0"/>
              <a:t>1.0 atm </a:t>
            </a:r>
            <a:r>
              <a:rPr lang="en-US" sz="3200" dirty="0"/>
              <a:t>    =  1.04 atm  (3 SF)</a:t>
            </a:r>
            <a:br>
              <a:rPr lang="en-US" sz="3200" dirty="0"/>
            </a:br>
            <a:r>
              <a:rPr lang="en-US" sz="3200" dirty="0"/>
              <a:t>               </a:t>
            </a:r>
            <a:r>
              <a:rPr lang="en-US" sz="3200" dirty="0" smtClean="0"/>
              <a:t>         101.3 kPa</a:t>
            </a:r>
            <a:endParaRPr lang="en-US" sz="4800" dirty="0"/>
          </a:p>
          <a:p>
            <a:r>
              <a:rPr lang="en-US" sz="4800" dirty="0"/>
              <a:t> </a:t>
            </a:r>
          </a:p>
          <a:p>
            <a:r>
              <a:rPr lang="en-US" sz="4800" dirty="0" smtClean="0"/>
              <a:t>2.  Convert </a:t>
            </a:r>
            <a:r>
              <a:rPr lang="en-US" sz="4800" dirty="0"/>
              <a:t>795 mmHg into </a:t>
            </a:r>
            <a:r>
              <a:rPr lang="en-US" sz="4800" dirty="0" smtClean="0"/>
              <a:t>kPa</a:t>
            </a:r>
            <a:br>
              <a:rPr lang="en-US" sz="4800" dirty="0" smtClean="0"/>
            </a:br>
            <a:r>
              <a:rPr lang="en-US" sz="4800" dirty="0" smtClean="0"/>
              <a:t/>
            </a:r>
            <a:br>
              <a:rPr lang="en-US" sz="4800" dirty="0" smtClean="0"/>
            </a:br>
            <a:r>
              <a:rPr lang="en-US" sz="4800" dirty="0" smtClean="0"/>
              <a:t>     </a:t>
            </a:r>
            <a:r>
              <a:rPr lang="en-US" sz="3200" dirty="0" smtClean="0"/>
              <a:t>795 </a:t>
            </a:r>
            <a:r>
              <a:rPr lang="en-US" sz="3200" dirty="0"/>
              <a:t>mmHg  X  </a:t>
            </a:r>
            <a:r>
              <a:rPr lang="en-US" sz="3200" u="sng" dirty="0"/>
              <a:t>101.3 kPa</a:t>
            </a:r>
            <a:r>
              <a:rPr lang="en-US" sz="3200" dirty="0"/>
              <a:t>     =  106 kPa   (3 SF)</a:t>
            </a:r>
            <a:br>
              <a:rPr lang="en-US" sz="3200" dirty="0"/>
            </a:br>
            <a:r>
              <a:rPr lang="en-US" sz="3200" dirty="0"/>
              <a:t>                     </a:t>
            </a:r>
            <a:r>
              <a:rPr lang="en-US" sz="3200" dirty="0" smtClean="0"/>
              <a:t>             760 mmHg</a:t>
            </a:r>
            <a:endParaRPr lang="en-US" sz="3200" dirty="0"/>
          </a:p>
        </p:txBody>
      </p:sp>
      <p:cxnSp>
        <p:nvCxnSpPr>
          <p:cNvPr id="4" name="Straight Connector 3"/>
          <p:cNvCxnSpPr>
            <a:stCxn id="2" idx="1"/>
          </p:cNvCxnSpPr>
          <p:nvPr/>
        </p:nvCxnSpPr>
        <p:spPr>
          <a:xfrm>
            <a:off x="228600" y="3352532"/>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397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4062651"/>
          </a:xfrm>
          <a:prstGeom prst="rect">
            <a:avLst/>
          </a:prstGeom>
          <a:noFill/>
        </p:spPr>
        <p:txBody>
          <a:bodyPr wrap="square" rtlCol="0">
            <a:spAutoFit/>
          </a:bodyPr>
          <a:lstStyle/>
          <a:p>
            <a:r>
              <a:rPr lang="en-US" sz="4800" dirty="0" smtClean="0">
                <a:solidFill>
                  <a:prstClr val="black"/>
                </a:solidFill>
              </a:rPr>
              <a:t>3.</a:t>
            </a:r>
            <a:r>
              <a:rPr lang="en-US" sz="4800" dirty="0">
                <a:solidFill>
                  <a:prstClr val="black"/>
                </a:solidFill>
              </a:rPr>
              <a:t>  Convert </a:t>
            </a:r>
            <a:r>
              <a:rPr lang="en-US" sz="4800" dirty="0" smtClean="0">
                <a:solidFill>
                  <a:prstClr val="black"/>
                </a:solidFill>
              </a:rPr>
              <a:t>1.20 atm into </a:t>
            </a:r>
            <a:r>
              <a:rPr lang="en-US" sz="4800" dirty="0">
                <a:solidFill>
                  <a:prstClr val="black"/>
                </a:solidFill>
              </a:rPr>
              <a:t>kPa </a:t>
            </a:r>
            <a:br>
              <a:rPr lang="en-US" sz="4800" dirty="0">
                <a:solidFill>
                  <a:prstClr val="black"/>
                </a:solidFill>
              </a:rPr>
            </a:br>
            <a:r>
              <a:rPr lang="en-US" sz="4800" dirty="0" smtClean="0">
                <a:solidFill>
                  <a:prstClr val="black"/>
                </a:solidFill>
              </a:rPr>
              <a:t/>
            </a:r>
            <a:br>
              <a:rPr lang="en-US" sz="4800" dirty="0" smtClean="0">
                <a:solidFill>
                  <a:prstClr val="black"/>
                </a:solidFill>
              </a:rPr>
            </a:br>
            <a:r>
              <a:rPr lang="en-US" sz="4800" dirty="0" smtClean="0">
                <a:solidFill>
                  <a:prstClr val="black"/>
                </a:solidFill>
              </a:rPr>
              <a:t/>
            </a:r>
            <a:br>
              <a:rPr lang="en-US" sz="4800" dirty="0" smtClean="0">
                <a:solidFill>
                  <a:prstClr val="black"/>
                </a:solidFill>
              </a:rPr>
            </a:br>
            <a:endParaRPr lang="en-US" sz="4800" dirty="0">
              <a:solidFill>
                <a:prstClr val="black"/>
              </a:solidFill>
            </a:endParaRPr>
          </a:p>
          <a:p>
            <a:r>
              <a:rPr lang="en-US" sz="4800" dirty="0" smtClean="0">
                <a:solidFill>
                  <a:prstClr val="black"/>
                </a:solidFill>
              </a:rPr>
              <a:t>4.  </a:t>
            </a:r>
            <a:r>
              <a:rPr lang="en-US" sz="4800" dirty="0" smtClean="0">
                <a:solidFill>
                  <a:prstClr val="black"/>
                </a:solidFill>
              </a:rPr>
              <a:t>Convert </a:t>
            </a:r>
            <a:r>
              <a:rPr lang="en-US" sz="4800" dirty="0" smtClean="0">
                <a:solidFill>
                  <a:prstClr val="black"/>
                </a:solidFill>
              </a:rPr>
              <a:t>95.0 </a:t>
            </a:r>
            <a:r>
              <a:rPr lang="en-US" sz="4800" dirty="0">
                <a:solidFill>
                  <a:prstClr val="black"/>
                </a:solidFill>
              </a:rPr>
              <a:t>mmHg into </a:t>
            </a:r>
            <a:r>
              <a:rPr lang="en-US" sz="4800" dirty="0" smtClean="0">
                <a:solidFill>
                  <a:prstClr val="black"/>
                </a:solidFill>
              </a:rPr>
              <a:t>mm Hg</a:t>
            </a:r>
            <a:endParaRPr lang="en-US" sz="4800"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256400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915400" cy="6247864"/>
          </a:xfrm>
          <a:prstGeom prst="rect">
            <a:avLst/>
          </a:prstGeom>
          <a:noFill/>
        </p:spPr>
        <p:txBody>
          <a:bodyPr wrap="square" rtlCol="0">
            <a:spAutoFit/>
          </a:bodyPr>
          <a:lstStyle/>
          <a:p>
            <a:r>
              <a:rPr lang="en-US" sz="4800" dirty="0" smtClean="0">
                <a:solidFill>
                  <a:prstClr val="black"/>
                </a:solidFill>
              </a:rPr>
              <a:t>3.</a:t>
            </a:r>
            <a:r>
              <a:rPr lang="en-US" sz="4800" dirty="0">
                <a:solidFill>
                  <a:prstClr val="black"/>
                </a:solidFill>
              </a:rPr>
              <a:t>  Convert </a:t>
            </a:r>
            <a:r>
              <a:rPr lang="en-US" sz="4800" dirty="0" smtClean="0">
                <a:solidFill>
                  <a:prstClr val="black"/>
                </a:solidFill>
              </a:rPr>
              <a:t>1.20 atm into </a:t>
            </a:r>
            <a:r>
              <a:rPr lang="en-US" sz="4800" dirty="0">
                <a:solidFill>
                  <a:prstClr val="black"/>
                </a:solidFill>
              </a:rPr>
              <a:t>kPa </a:t>
            </a:r>
            <a:br>
              <a:rPr lang="en-US" sz="4800" dirty="0">
                <a:solidFill>
                  <a:prstClr val="black"/>
                </a:solidFill>
              </a:rPr>
            </a:br>
            <a:r>
              <a:rPr lang="en-US" sz="4800" dirty="0" smtClean="0">
                <a:solidFill>
                  <a:prstClr val="black"/>
                </a:solidFill>
              </a:rPr>
              <a:t/>
            </a:r>
            <a:br>
              <a:rPr lang="en-US" sz="4800" dirty="0" smtClean="0">
                <a:solidFill>
                  <a:prstClr val="black"/>
                </a:solidFill>
              </a:rPr>
            </a:br>
            <a:r>
              <a:rPr lang="en-US" sz="3200" dirty="0"/>
              <a:t>1.20 atm  X  </a:t>
            </a:r>
            <a:r>
              <a:rPr lang="en-US" sz="3200" u="sng" dirty="0"/>
              <a:t>101.3 kPa</a:t>
            </a:r>
            <a:r>
              <a:rPr lang="en-US" sz="3200" dirty="0"/>
              <a:t>   =  122 kPa   (3 SF)</a:t>
            </a:r>
            <a:br>
              <a:rPr lang="en-US" sz="3200" dirty="0"/>
            </a:br>
            <a:r>
              <a:rPr lang="en-US" sz="3200" dirty="0"/>
              <a:t>                     1.0 </a:t>
            </a:r>
            <a:r>
              <a:rPr lang="en-US" sz="3200" dirty="0" smtClean="0"/>
              <a:t>atm</a:t>
            </a:r>
            <a:endParaRPr lang="en-US" sz="3200" dirty="0"/>
          </a:p>
          <a:p>
            <a:r>
              <a:rPr lang="en-US" sz="3200" dirty="0" smtClean="0">
                <a:solidFill>
                  <a:prstClr val="black"/>
                </a:solidFill>
              </a:rPr>
              <a:t/>
            </a:r>
            <a:br>
              <a:rPr lang="en-US" sz="3200" dirty="0" smtClean="0">
                <a:solidFill>
                  <a:prstClr val="black"/>
                </a:solidFill>
              </a:rPr>
            </a:br>
            <a:endParaRPr lang="en-US" sz="3200" dirty="0">
              <a:solidFill>
                <a:prstClr val="black"/>
              </a:solidFill>
            </a:endParaRPr>
          </a:p>
          <a:p>
            <a:r>
              <a:rPr lang="en-US" sz="4800" dirty="0" smtClean="0">
                <a:solidFill>
                  <a:prstClr val="black"/>
                </a:solidFill>
              </a:rPr>
              <a:t>4.  </a:t>
            </a:r>
            <a:r>
              <a:rPr lang="en-US" sz="4800" dirty="0" smtClean="0">
                <a:solidFill>
                  <a:prstClr val="black"/>
                </a:solidFill>
              </a:rPr>
              <a:t>Convert </a:t>
            </a:r>
            <a:r>
              <a:rPr lang="en-US" sz="4800" dirty="0" smtClean="0">
                <a:solidFill>
                  <a:prstClr val="black"/>
                </a:solidFill>
              </a:rPr>
              <a:t>95.0 </a:t>
            </a:r>
            <a:r>
              <a:rPr lang="en-US" sz="4800" dirty="0">
                <a:solidFill>
                  <a:prstClr val="black"/>
                </a:solidFill>
              </a:rPr>
              <a:t>mmHg into </a:t>
            </a:r>
            <a:r>
              <a:rPr lang="en-US" sz="4800" dirty="0" smtClean="0">
                <a:solidFill>
                  <a:prstClr val="black"/>
                </a:solidFill>
              </a:rPr>
              <a:t>mm Hg</a:t>
            </a:r>
            <a:br>
              <a:rPr lang="en-US" sz="4800" dirty="0" smtClean="0">
                <a:solidFill>
                  <a:prstClr val="black"/>
                </a:solidFill>
              </a:rPr>
            </a:br>
            <a:r>
              <a:rPr lang="en-US" sz="4800" dirty="0" smtClean="0">
                <a:solidFill>
                  <a:prstClr val="black"/>
                </a:solidFill>
              </a:rPr>
              <a:t/>
            </a:r>
            <a:br>
              <a:rPr lang="en-US" sz="4800" dirty="0" smtClean="0">
                <a:solidFill>
                  <a:prstClr val="black"/>
                </a:solidFill>
              </a:rPr>
            </a:br>
            <a:r>
              <a:rPr lang="en-US" sz="4800" dirty="0" smtClean="0">
                <a:solidFill>
                  <a:prstClr val="black"/>
                </a:solidFill>
              </a:rPr>
              <a:t>   </a:t>
            </a:r>
            <a:r>
              <a:rPr lang="en-US" sz="3200" dirty="0" smtClean="0"/>
              <a:t>95.0 </a:t>
            </a:r>
            <a:r>
              <a:rPr lang="en-US" sz="3200" dirty="0"/>
              <a:t>kPa  X  </a:t>
            </a:r>
            <a:r>
              <a:rPr lang="en-US" sz="3200" u="sng" dirty="0"/>
              <a:t>760 mmHg </a:t>
            </a:r>
            <a:r>
              <a:rPr lang="en-US" sz="3200" dirty="0"/>
              <a:t>  =  </a:t>
            </a:r>
            <a:r>
              <a:rPr lang="en-US" sz="3200" dirty="0" smtClean="0"/>
              <a:t>710. </a:t>
            </a:r>
            <a:r>
              <a:rPr lang="en-US" sz="3200" dirty="0"/>
              <a:t>kPa    (2 SF)</a:t>
            </a:r>
            <a:br>
              <a:rPr lang="en-US" sz="3200" dirty="0"/>
            </a:br>
            <a:r>
              <a:rPr lang="en-US" sz="3200" dirty="0"/>
              <a:t>                 </a:t>
            </a:r>
            <a:r>
              <a:rPr lang="en-US" sz="3200" dirty="0" smtClean="0"/>
              <a:t>       101.3 kPa</a:t>
            </a:r>
            <a:endParaRPr lang="en-US" sz="3200" dirty="0">
              <a:solidFill>
                <a:prstClr val="black"/>
              </a:solidFill>
            </a:endParaRPr>
          </a:p>
        </p:txBody>
      </p:sp>
      <p:cxnSp>
        <p:nvCxnSpPr>
          <p:cNvPr id="3" name="Straight Connector 2"/>
          <p:cNvCxnSpPr/>
          <p:nvPr/>
        </p:nvCxnSpPr>
        <p:spPr>
          <a:xfrm>
            <a:off x="228600" y="3352532"/>
            <a:ext cx="8610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051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557075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5.   What is the vapor pressure of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ethanoic </a:t>
            </a:r>
            <a:r>
              <a:rPr lang="en-US" sz="4000" dirty="0">
                <a:latin typeface="Times New Roman" panose="02020603050405020304" pitchFamily="18" charset="0"/>
                <a:cs typeface="Times New Roman" panose="02020603050405020304" pitchFamily="18" charset="0"/>
              </a:rPr>
              <a:t>acid at 323 Kelvin</a:t>
            </a:r>
            <a:r>
              <a:rPr lang="en-US" sz="4000" dirty="0" smtClean="0">
                <a:latin typeface="Times New Roman" panose="02020603050405020304" pitchFamily="18" charset="0"/>
                <a:cs typeface="Times New Roman" panose="02020603050405020304" pitchFamily="18" charset="0"/>
              </a:rPr>
              <a:t>?</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p>
          <a:p>
            <a:r>
              <a:rPr lang="en-US" sz="4000" dirty="0">
                <a:latin typeface="Times New Roman" panose="02020603050405020304" pitchFamily="18" charset="0"/>
                <a:cs typeface="Times New Roman" panose="02020603050405020304" pitchFamily="18" charset="0"/>
              </a:rPr>
              <a:t>6.   What is the boiling point of </a:t>
            </a:r>
            <a:r>
              <a:rPr lang="en-US" sz="4000" dirty="0" smtClean="0">
                <a:latin typeface="Times New Roman" panose="02020603050405020304" pitchFamily="18" charset="0"/>
                <a:cs typeface="Times New Roman" panose="02020603050405020304" pitchFamily="18" charset="0"/>
              </a:rPr>
              <a:t>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propanone  at </a:t>
            </a:r>
            <a:r>
              <a:rPr lang="en-US" sz="4000" dirty="0">
                <a:latin typeface="Times New Roman" panose="02020603050405020304" pitchFamily="18" charset="0"/>
                <a:cs typeface="Times New Roman" panose="02020603050405020304" pitchFamily="18" charset="0"/>
              </a:rPr>
              <a:t>190 kPa?</a:t>
            </a:r>
          </a:p>
          <a:p>
            <a:r>
              <a:rPr lang="en-US" dirty="0"/>
              <a:t> </a:t>
            </a:r>
          </a:p>
          <a:p>
            <a:endParaRPr lang="en-US" dirty="0"/>
          </a:p>
        </p:txBody>
      </p:sp>
    </p:spTree>
    <p:extLst>
      <p:ext uri="{BB962C8B-B14F-4D97-AF65-F5344CB8AC3E}">
        <p14:creationId xmlns:p14="http://schemas.microsoft.com/office/powerpoint/2010/main" val="3685677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763000" cy="6524863"/>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5.   What is the vapor pressure of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ethanoic </a:t>
            </a:r>
            <a:r>
              <a:rPr lang="en-US" sz="4000" dirty="0">
                <a:latin typeface="Times New Roman" panose="02020603050405020304" pitchFamily="18" charset="0"/>
                <a:cs typeface="Times New Roman" panose="02020603050405020304" pitchFamily="18" charset="0"/>
              </a:rPr>
              <a:t>acid at 323 Kelvin</a:t>
            </a:r>
            <a:r>
              <a:rPr lang="en-US" sz="4000" dirty="0" smtClean="0">
                <a:latin typeface="Times New Roman" panose="02020603050405020304" pitchFamily="18" charset="0"/>
                <a:cs typeface="Times New Roman" panose="02020603050405020304" pitchFamily="18" charset="0"/>
              </a:rPr>
              <a:t>?</a:t>
            </a:r>
            <a:br>
              <a:rPr lang="en-US" sz="4000" dirty="0" smtClean="0">
                <a:latin typeface="Times New Roman" panose="02020603050405020304" pitchFamily="18" charset="0"/>
                <a:cs typeface="Times New Roman" panose="02020603050405020304" pitchFamily="18" charset="0"/>
              </a:rPr>
            </a:br>
            <a:r>
              <a:rPr lang="en-US" sz="4000" dirty="0" smtClean="0"/>
              <a:t>        </a:t>
            </a:r>
            <a:r>
              <a:rPr lang="en-US" sz="4000" b="1" dirty="0" smtClean="0">
                <a:solidFill>
                  <a:srgbClr val="FF0000"/>
                </a:solidFill>
              </a:rPr>
              <a:t>At </a:t>
            </a:r>
            <a:r>
              <a:rPr lang="en-US" sz="4000" b="1" dirty="0">
                <a:solidFill>
                  <a:srgbClr val="FF0000"/>
                </a:solidFill>
              </a:rPr>
              <a:t>323 Kelvin (50°C) the </a:t>
            </a:r>
            <a:r>
              <a:rPr lang="en-US" sz="4000" b="1" dirty="0" smtClean="0">
                <a:solidFill>
                  <a:srgbClr val="FF0000"/>
                </a:solidFill>
              </a:rPr>
              <a:t>vapor</a:t>
            </a:r>
            <a:br>
              <a:rPr lang="en-US" sz="4000" b="1" dirty="0" smtClean="0">
                <a:solidFill>
                  <a:srgbClr val="FF0000"/>
                </a:solidFill>
              </a:rPr>
            </a:br>
            <a:r>
              <a:rPr lang="en-US" sz="4000" b="1" dirty="0" smtClean="0">
                <a:solidFill>
                  <a:srgbClr val="FF0000"/>
                </a:solidFill>
              </a:rPr>
              <a:t>        </a:t>
            </a:r>
            <a:r>
              <a:rPr lang="en-US" sz="4000" b="1" dirty="0">
                <a:solidFill>
                  <a:srgbClr val="FF0000"/>
                </a:solidFill>
              </a:rPr>
              <a:t>pressure </a:t>
            </a:r>
            <a:r>
              <a:rPr lang="en-US" sz="4000" b="1" dirty="0" smtClean="0">
                <a:solidFill>
                  <a:srgbClr val="FF0000"/>
                </a:solidFill>
              </a:rPr>
              <a:t>is only about </a:t>
            </a:r>
            <a:r>
              <a:rPr lang="en-US" sz="4000" b="1" dirty="0">
                <a:solidFill>
                  <a:srgbClr val="FF0000"/>
                </a:solidFill>
              </a:rPr>
              <a:t>8 kPa</a:t>
            </a:r>
            <a:r>
              <a:rPr lang="en-US" sz="4000" b="1" dirty="0" smtClean="0">
                <a:solidFill>
                  <a:srgbClr val="FF0000"/>
                </a:solidFill>
              </a:rPr>
              <a:t>.  </a:t>
            </a:r>
            <a:br>
              <a:rPr lang="en-US" sz="4000" b="1" dirty="0" smtClean="0">
                <a:solidFill>
                  <a:srgbClr val="FF0000"/>
                </a:solidFill>
              </a:rPr>
            </a:br>
            <a:r>
              <a:rPr lang="en-US" sz="4000" b="1" dirty="0" smtClean="0">
                <a:solidFill>
                  <a:srgbClr val="FF0000"/>
                </a:solidFill>
              </a:rPr>
              <a:t>       This stuff has strong Intermolecular </a:t>
            </a:r>
            <a:br>
              <a:rPr lang="en-US" sz="4000" b="1" dirty="0" smtClean="0">
                <a:solidFill>
                  <a:srgbClr val="FF0000"/>
                </a:solidFill>
              </a:rPr>
            </a:br>
            <a:r>
              <a:rPr lang="en-US" sz="4000" b="1" dirty="0" smtClean="0">
                <a:solidFill>
                  <a:srgbClr val="FF0000"/>
                </a:solidFill>
              </a:rPr>
              <a:t>       attractions</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6.   What is the boiling point of </a:t>
            </a:r>
            <a:r>
              <a:rPr lang="en-US" sz="4000" dirty="0" smtClean="0">
                <a:latin typeface="Times New Roman" panose="02020603050405020304" pitchFamily="18" charset="0"/>
                <a:cs typeface="Times New Roman" panose="02020603050405020304" pitchFamily="18" charset="0"/>
              </a:rPr>
              <a:t>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propanone  at </a:t>
            </a:r>
            <a:r>
              <a:rPr lang="en-US" sz="4000" dirty="0">
                <a:latin typeface="Times New Roman" panose="02020603050405020304" pitchFamily="18" charset="0"/>
                <a:cs typeface="Times New Roman" panose="02020603050405020304" pitchFamily="18" charset="0"/>
              </a:rPr>
              <a:t>190 kPa</a:t>
            </a:r>
            <a:r>
              <a:rPr lang="en-US" sz="4000" dirty="0" smtClean="0">
                <a:latin typeface="Times New Roman" panose="02020603050405020304" pitchFamily="18" charset="0"/>
                <a:cs typeface="Times New Roman" panose="02020603050405020304" pitchFamily="18" charset="0"/>
              </a:rPr>
              <a:t>?</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t>
            </a:r>
            <a:r>
              <a:rPr lang="en-US" sz="4000" b="1" dirty="0" smtClean="0">
                <a:solidFill>
                  <a:srgbClr val="FF0000"/>
                </a:solidFill>
              </a:rPr>
              <a:t>Propanone </a:t>
            </a:r>
            <a:r>
              <a:rPr lang="en-US" sz="4000" b="1" dirty="0">
                <a:solidFill>
                  <a:srgbClr val="FF0000"/>
                </a:solidFill>
              </a:rPr>
              <a:t>boils at 190 kPa at </a:t>
            </a:r>
            <a:r>
              <a:rPr lang="en-US" sz="4000" b="1" dirty="0" smtClean="0">
                <a:solidFill>
                  <a:srgbClr val="FF0000"/>
                </a:solidFill>
              </a:rPr>
              <a:t/>
            </a:r>
            <a:br>
              <a:rPr lang="en-US" sz="4000" b="1" dirty="0" smtClean="0">
                <a:solidFill>
                  <a:srgbClr val="FF0000"/>
                </a:solidFill>
              </a:rPr>
            </a:br>
            <a:r>
              <a:rPr lang="en-US" sz="4000" b="1" dirty="0" smtClean="0">
                <a:solidFill>
                  <a:srgbClr val="FF0000"/>
                </a:solidFill>
              </a:rPr>
              <a:t>        about </a:t>
            </a:r>
            <a:r>
              <a:rPr lang="en-US" sz="4000" b="1" dirty="0">
                <a:solidFill>
                  <a:srgbClr val="FF0000"/>
                </a:solidFill>
              </a:rPr>
              <a:t>76°C</a:t>
            </a:r>
            <a:r>
              <a:rPr lang="en-US" sz="4000" b="1" dirty="0" smtClean="0">
                <a:solidFill>
                  <a:srgbClr val="FF0000"/>
                </a:solidFill>
              </a:rPr>
              <a:t>.</a:t>
            </a:r>
            <a:endParaRPr lang="en-US" dirty="0"/>
          </a:p>
          <a:p>
            <a:endParaRPr lang="en-US" dirty="0"/>
          </a:p>
        </p:txBody>
      </p:sp>
    </p:spTree>
    <p:extLst>
      <p:ext uri="{BB962C8B-B14F-4D97-AF65-F5344CB8AC3E}">
        <p14:creationId xmlns:p14="http://schemas.microsoft.com/office/powerpoint/2010/main" val="1539971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2585323"/>
          </a:xfrm>
          <a:prstGeom prst="rect">
            <a:avLst/>
          </a:prstGeom>
          <a:noFill/>
        </p:spPr>
        <p:txBody>
          <a:bodyPr wrap="square" rtlCol="0">
            <a:spAutoFit/>
          </a:bodyPr>
          <a:lstStyle/>
          <a:p>
            <a:r>
              <a:rPr lang="en-US" sz="3600" dirty="0">
                <a:latin typeface="Comic Sans MS" panose="030F0702030302020204" pitchFamily="66" charset="0"/>
              </a:rPr>
              <a:t>7.   At </a:t>
            </a:r>
            <a:r>
              <a:rPr lang="en-US" sz="3600" dirty="0" smtClean="0">
                <a:latin typeface="Comic Sans MS" panose="030F0702030302020204" pitchFamily="66" charset="0"/>
              </a:rPr>
              <a:t>40 </a:t>
            </a:r>
            <a:r>
              <a:rPr lang="en-US" sz="3600" dirty="0">
                <a:latin typeface="Comic Sans MS" panose="030F0702030302020204" pitchFamily="66" charset="0"/>
              </a:rPr>
              <a:t>kPa, what is the order of </a:t>
            </a:r>
            <a:r>
              <a:rPr lang="en-US" sz="3600" dirty="0" smtClean="0">
                <a:latin typeface="Comic Sans MS" panose="030F0702030302020204" pitchFamily="66" charset="0"/>
              </a:rPr>
              <a:t>the </a:t>
            </a:r>
            <a:br>
              <a:rPr lang="en-US" sz="3600" dirty="0" smtClean="0">
                <a:latin typeface="Comic Sans MS" panose="030F0702030302020204" pitchFamily="66" charset="0"/>
              </a:rPr>
            </a:br>
            <a:r>
              <a:rPr lang="en-US" sz="3600" dirty="0" smtClean="0">
                <a:latin typeface="Comic Sans MS" panose="030F0702030302020204" pitchFamily="66" charset="0"/>
              </a:rPr>
              <a:t>      liquids on </a:t>
            </a:r>
            <a:r>
              <a:rPr lang="en-US" sz="3600" dirty="0">
                <a:latin typeface="Comic Sans MS" panose="030F0702030302020204" pitchFamily="66" charset="0"/>
              </a:rPr>
              <a:t>table H with the lowest </a:t>
            </a:r>
            <a:r>
              <a:rPr lang="en-US" sz="3600" dirty="0" smtClean="0">
                <a:latin typeface="Comic Sans MS" panose="030F0702030302020204" pitchFamily="66" charset="0"/>
              </a:rPr>
              <a:t>to</a:t>
            </a:r>
            <a:br>
              <a:rPr lang="en-US" sz="3600" dirty="0" smtClean="0">
                <a:latin typeface="Comic Sans MS" panose="030F0702030302020204" pitchFamily="66" charset="0"/>
              </a:rPr>
            </a:br>
            <a:r>
              <a:rPr lang="en-US" sz="3600" dirty="0" smtClean="0">
                <a:latin typeface="Comic Sans MS" panose="030F0702030302020204" pitchFamily="66" charset="0"/>
              </a:rPr>
              <a:t>      the </a:t>
            </a:r>
            <a:r>
              <a:rPr lang="en-US" sz="3600" dirty="0">
                <a:latin typeface="Comic Sans MS" panose="030F0702030302020204" pitchFamily="66" charset="0"/>
              </a:rPr>
              <a:t>highest </a:t>
            </a:r>
            <a:r>
              <a:rPr lang="en-US" sz="3600" dirty="0" smtClean="0">
                <a:latin typeface="Comic Sans MS" panose="030F0702030302020204" pitchFamily="66" charset="0"/>
              </a:rPr>
              <a:t>boiling </a:t>
            </a:r>
            <a:r>
              <a:rPr lang="en-US" sz="3600" dirty="0">
                <a:latin typeface="Comic Sans MS" panose="030F0702030302020204" pitchFamily="66" charset="0"/>
              </a:rPr>
              <a:t>point?</a:t>
            </a:r>
          </a:p>
          <a:p>
            <a:r>
              <a:rPr lang="en-US" sz="3600" dirty="0">
                <a:latin typeface="Comic Sans MS" panose="030F0702030302020204" pitchFamily="66" charset="0"/>
              </a:rPr>
              <a:t> </a:t>
            </a:r>
          </a:p>
          <a:p>
            <a:endParaRPr lang="en-US" dirty="0"/>
          </a:p>
        </p:txBody>
      </p:sp>
    </p:spTree>
    <p:extLst>
      <p:ext uri="{BB962C8B-B14F-4D97-AF65-F5344CB8AC3E}">
        <p14:creationId xmlns:p14="http://schemas.microsoft.com/office/powerpoint/2010/main" val="3134227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6278642"/>
          </a:xfrm>
          <a:prstGeom prst="rect">
            <a:avLst/>
          </a:prstGeom>
          <a:noFill/>
        </p:spPr>
        <p:txBody>
          <a:bodyPr wrap="square" rtlCol="0">
            <a:spAutoFit/>
          </a:bodyPr>
          <a:lstStyle/>
          <a:p>
            <a:r>
              <a:rPr lang="en-US" sz="3600" dirty="0">
                <a:latin typeface="Comic Sans MS" panose="030F0702030302020204" pitchFamily="66" charset="0"/>
              </a:rPr>
              <a:t>7.   At </a:t>
            </a:r>
            <a:r>
              <a:rPr lang="en-US" sz="3600" dirty="0" smtClean="0">
                <a:latin typeface="Comic Sans MS" panose="030F0702030302020204" pitchFamily="66" charset="0"/>
              </a:rPr>
              <a:t>40 </a:t>
            </a:r>
            <a:r>
              <a:rPr lang="en-US" sz="3600" dirty="0">
                <a:latin typeface="Comic Sans MS" panose="030F0702030302020204" pitchFamily="66" charset="0"/>
              </a:rPr>
              <a:t>kPa, what is the order of </a:t>
            </a:r>
            <a:r>
              <a:rPr lang="en-US" sz="3600" dirty="0" smtClean="0">
                <a:latin typeface="Comic Sans MS" panose="030F0702030302020204" pitchFamily="66" charset="0"/>
              </a:rPr>
              <a:t>the </a:t>
            </a:r>
            <a:br>
              <a:rPr lang="en-US" sz="3600" dirty="0" smtClean="0">
                <a:latin typeface="Comic Sans MS" panose="030F0702030302020204" pitchFamily="66" charset="0"/>
              </a:rPr>
            </a:br>
            <a:r>
              <a:rPr lang="en-US" sz="3600" dirty="0" smtClean="0">
                <a:latin typeface="Comic Sans MS" panose="030F0702030302020204" pitchFamily="66" charset="0"/>
              </a:rPr>
              <a:t>      liquids on </a:t>
            </a:r>
            <a:r>
              <a:rPr lang="en-US" sz="3600" dirty="0">
                <a:latin typeface="Comic Sans MS" panose="030F0702030302020204" pitchFamily="66" charset="0"/>
              </a:rPr>
              <a:t>table H with the lowest </a:t>
            </a:r>
            <a:r>
              <a:rPr lang="en-US" sz="3600" dirty="0" smtClean="0">
                <a:latin typeface="Comic Sans MS" panose="030F0702030302020204" pitchFamily="66" charset="0"/>
              </a:rPr>
              <a:t>to</a:t>
            </a:r>
            <a:br>
              <a:rPr lang="en-US" sz="3600" dirty="0" smtClean="0">
                <a:latin typeface="Comic Sans MS" panose="030F0702030302020204" pitchFamily="66" charset="0"/>
              </a:rPr>
            </a:br>
            <a:r>
              <a:rPr lang="en-US" sz="3600" dirty="0" smtClean="0">
                <a:latin typeface="Comic Sans MS" panose="030F0702030302020204" pitchFamily="66" charset="0"/>
              </a:rPr>
              <a:t>      the </a:t>
            </a:r>
            <a:r>
              <a:rPr lang="en-US" sz="3600" dirty="0">
                <a:latin typeface="Comic Sans MS" panose="030F0702030302020204" pitchFamily="66" charset="0"/>
              </a:rPr>
              <a:t>highest </a:t>
            </a:r>
            <a:r>
              <a:rPr lang="en-US" sz="3600" dirty="0" smtClean="0">
                <a:latin typeface="Comic Sans MS" panose="030F0702030302020204" pitchFamily="66" charset="0"/>
              </a:rPr>
              <a:t>boiling </a:t>
            </a:r>
            <a:r>
              <a:rPr lang="en-US" sz="3600" dirty="0">
                <a:latin typeface="Comic Sans MS" panose="030F0702030302020204" pitchFamily="66" charset="0"/>
              </a:rPr>
              <a:t>point</a:t>
            </a:r>
            <a:r>
              <a:rPr lang="en-US" sz="3600" dirty="0" smtClean="0">
                <a:latin typeface="Comic Sans MS" panose="030F0702030302020204" pitchFamily="66" charset="0"/>
              </a:rPr>
              <a:t>?</a:t>
            </a:r>
            <a:br>
              <a:rPr lang="en-US" sz="3600" dirty="0" smtClean="0">
                <a:latin typeface="Comic Sans MS" panose="030F0702030302020204" pitchFamily="66" charset="0"/>
              </a:rPr>
            </a:br>
            <a:r>
              <a:rPr lang="en-US" sz="3600" dirty="0" smtClean="0">
                <a:latin typeface="Comic Sans MS" panose="030F0702030302020204" pitchFamily="66" charset="0"/>
              </a:rPr>
              <a:t/>
            </a:r>
            <a:br>
              <a:rPr lang="en-US" sz="3600" dirty="0" smtClean="0">
                <a:latin typeface="Comic Sans MS" panose="030F0702030302020204" pitchFamily="66" charset="0"/>
              </a:rPr>
            </a:br>
            <a:r>
              <a:rPr lang="en-US" sz="3600" dirty="0" smtClean="0">
                <a:latin typeface="Comic Sans MS" panose="030F0702030302020204" pitchFamily="66" charset="0"/>
              </a:rPr>
              <a:t>      </a:t>
            </a:r>
            <a:r>
              <a:rPr lang="en-US" sz="4000" dirty="0" smtClean="0">
                <a:solidFill>
                  <a:srgbClr val="FF0000"/>
                </a:solidFill>
              </a:rPr>
              <a:t>At </a:t>
            </a:r>
            <a:r>
              <a:rPr lang="en-US" sz="4000" b="1" dirty="0">
                <a:solidFill>
                  <a:srgbClr val="FF0000"/>
                </a:solidFill>
              </a:rPr>
              <a:t>ANY</a:t>
            </a:r>
            <a:r>
              <a:rPr lang="en-US" sz="4000" dirty="0">
                <a:solidFill>
                  <a:srgbClr val="FF0000"/>
                </a:solidFill>
              </a:rPr>
              <a:t> kPA, propanone will boil </a:t>
            </a:r>
            <a:r>
              <a:rPr lang="en-US" sz="4000" dirty="0" smtClean="0">
                <a:solidFill>
                  <a:srgbClr val="FF0000"/>
                </a:solidFill>
              </a:rPr>
              <a:t>first   </a:t>
            </a:r>
            <a:br>
              <a:rPr lang="en-US" sz="4000" dirty="0" smtClean="0">
                <a:solidFill>
                  <a:srgbClr val="FF0000"/>
                </a:solidFill>
              </a:rPr>
            </a:br>
            <a:r>
              <a:rPr lang="en-US" sz="4000" dirty="0" smtClean="0">
                <a:solidFill>
                  <a:srgbClr val="FF0000"/>
                </a:solidFill>
              </a:rPr>
              <a:t>       (at the lowest BP temp), followed </a:t>
            </a:r>
            <a:r>
              <a:rPr lang="en-US" sz="4000" dirty="0">
                <a:solidFill>
                  <a:srgbClr val="FF0000"/>
                </a:solidFill>
              </a:rPr>
              <a:t>by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ethanol</a:t>
            </a:r>
            <a:r>
              <a:rPr lang="en-US" sz="4000" dirty="0">
                <a:solidFill>
                  <a:srgbClr val="FF0000"/>
                </a:solidFill>
              </a:rPr>
              <a:t>, water and </a:t>
            </a:r>
            <a:r>
              <a:rPr lang="en-US" sz="4000" dirty="0" smtClean="0">
                <a:solidFill>
                  <a:srgbClr val="FF0000"/>
                </a:solidFill>
              </a:rPr>
              <a:t>then lastly by </a:t>
            </a:r>
            <a:br>
              <a:rPr lang="en-US" sz="4000" dirty="0" smtClean="0">
                <a:solidFill>
                  <a:srgbClr val="FF0000"/>
                </a:solidFill>
              </a:rPr>
            </a:br>
            <a:r>
              <a:rPr lang="en-US" sz="4000" dirty="0" smtClean="0">
                <a:solidFill>
                  <a:srgbClr val="FF0000"/>
                </a:solidFill>
              </a:rPr>
              <a:t>       ethanoic acid</a:t>
            </a:r>
            <a:r>
              <a:rPr lang="en-US" sz="4000" dirty="0">
                <a:solidFill>
                  <a:srgbClr val="FF0000"/>
                </a:solidFill>
              </a:rPr>
              <a:t>. </a:t>
            </a:r>
            <a:r>
              <a:rPr lang="en-US" sz="4000" dirty="0" smtClean="0">
                <a:solidFill>
                  <a:srgbClr val="FF0000"/>
                </a:solidFill>
              </a:rPr>
              <a:t/>
            </a:r>
            <a:br>
              <a:rPr lang="en-US" sz="4000" dirty="0" smtClean="0">
                <a:solidFill>
                  <a:srgbClr val="FF0000"/>
                </a:solidFill>
              </a:rPr>
            </a:br>
            <a:r>
              <a:rPr lang="en-US" sz="4000" dirty="0" smtClean="0">
                <a:solidFill>
                  <a:srgbClr val="FF0000"/>
                </a:solidFill>
              </a:rPr>
              <a:t/>
            </a:r>
            <a:br>
              <a:rPr lang="en-US" sz="4000" dirty="0" smtClean="0">
                <a:solidFill>
                  <a:srgbClr val="FF0000"/>
                </a:solidFill>
              </a:rPr>
            </a:br>
            <a:r>
              <a:rPr lang="en-US" sz="4000" dirty="0" smtClean="0">
                <a:solidFill>
                  <a:srgbClr val="FF0000"/>
                </a:solidFill>
              </a:rPr>
              <a:t>        </a:t>
            </a:r>
            <a:r>
              <a:rPr lang="en-US" sz="4000" b="1" dirty="0" smtClean="0">
                <a:solidFill>
                  <a:srgbClr val="0070C0"/>
                </a:solidFill>
              </a:rPr>
              <a:t>Propanone has the weakest IMF. </a:t>
            </a:r>
            <a:endParaRPr lang="en-US" sz="3600" b="1" dirty="0">
              <a:solidFill>
                <a:srgbClr val="0070C0"/>
              </a:solidFill>
              <a:latin typeface="Comic Sans MS" panose="030F0702030302020204" pitchFamily="66" charset="0"/>
            </a:endParaRPr>
          </a:p>
          <a:p>
            <a:endParaRPr lang="en-US" dirty="0"/>
          </a:p>
        </p:txBody>
      </p:sp>
    </p:spTree>
    <p:extLst>
      <p:ext uri="{BB962C8B-B14F-4D97-AF65-F5344CB8AC3E}">
        <p14:creationId xmlns:p14="http://schemas.microsoft.com/office/powerpoint/2010/main" val="953525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196</Words>
  <Application>Microsoft Office PowerPoint</Application>
  <PresentationFormat>On-screen Show (4:3)</PresentationFormat>
  <Paragraphs>66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41</cp:revision>
  <cp:lastPrinted>2015-06-05T23:17:47Z</cp:lastPrinted>
  <dcterms:created xsi:type="dcterms:W3CDTF">2012-11-04T18:37:25Z</dcterms:created>
  <dcterms:modified xsi:type="dcterms:W3CDTF">2017-01-04T02:13:25Z</dcterms:modified>
</cp:coreProperties>
</file>