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8" r:id="rId2"/>
    <p:sldId id="257" r:id="rId3"/>
    <p:sldId id="271" r:id="rId4"/>
    <p:sldId id="272" r:id="rId5"/>
    <p:sldId id="273" r:id="rId6"/>
    <p:sldId id="274" r:id="rId7"/>
    <p:sldId id="275" r:id="rId8"/>
    <p:sldId id="276" r:id="rId9"/>
    <p:sldId id="277" r:id="rId10"/>
    <p:sldId id="278" r:id="rId11"/>
    <p:sldId id="279" r:id="rId12"/>
    <p:sldId id="280" r:id="rId13"/>
    <p:sldId id="281" r:id="rId14"/>
    <p:sldId id="282" r:id="rId15"/>
    <p:sldId id="283" r:id="rId16"/>
    <p:sldId id="284" r:id="rId17"/>
    <p:sldId id="285" r:id="rId18"/>
    <p:sldId id="286" r:id="rId19"/>
    <p:sldId id="287" r:id="rId20"/>
    <p:sldId id="288" r:id="rId21"/>
    <p:sldId id="289" r:id="rId22"/>
    <p:sldId id="290" r:id="rId23"/>
    <p:sldId id="291" r:id="rId24"/>
    <p:sldId id="292" r:id="rId25"/>
    <p:sldId id="293" r:id="rId26"/>
    <p:sldId id="294" r:id="rId27"/>
    <p:sldId id="295" r:id="rId28"/>
    <p:sldId id="296" r:id="rId29"/>
    <p:sldId id="297" r:id="rId30"/>
    <p:sldId id="298" r:id="rId31"/>
    <p:sldId id="299" r:id="rId32"/>
    <p:sldId id="300" r:id="rId33"/>
    <p:sldId id="301" r:id="rId34"/>
    <p:sldId id="302" r:id="rId35"/>
    <p:sldId id="303" r:id="rId36"/>
    <p:sldId id="304" r:id="rId37"/>
    <p:sldId id="305" r:id="rId38"/>
    <p:sldId id="306" r:id="rId39"/>
    <p:sldId id="307" r:id="rId40"/>
    <p:sldId id="308" r:id="rId41"/>
    <p:sldId id="309" r:id="rId42"/>
    <p:sldId id="310" r:id="rId43"/>
    <p:sldId id="311" r:id="rId44"/>
    <p:sldId id="312" r:id="rId45"/>
    <p:sldId id="313" r:id="rId46"/>
    <p:sldId id="314" r:id="rId47"/>
    <p:sldId id="315" r:id="rId48"/>
    <p:sldId id="316" r:id="rId49"/>
    <p:sldId id="317" r:id="rId50"/>
    <p:sldId id="318" r:id="rId51"/>
    <p:sldId id="319" r:id="rId52"/>
    <p:sldId id="320" r:id="rId53"/>
    <p:sldId id="321" r:id="rId54"/>
    <p:sldId id="322" r:id="rId55"/>
    <p:sldId id="323" r:id="rId56"/>
    <p:sldId id="324" r:id="rId57"/>
    <p:sldId id="325" r:id="rId58"/>
    <p:sldId id="326" r:id="rId59"/>
    <p:sldId id="327" r:id="rId60"/>
    <p:sldId id="328" r:id="rId61"/>
    <p:sldId id="329" r:id="rId62"/>
    <p:sldId id="259" r:id="rId6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FFFFCC"/>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190" autoAdjust="0"/>
    <p:restoredTop sz="86356" autoAdjust="0"/>
  </p:normalViewPr>
  <p:slideViewPr>
    <p:cSldViewPr>
      <p:cViewPr varScale="1">
        <p:scale>
          <a:sx n="79" d="100"/>
          <a:sy n="79" d="100"/>
        </p:scale>
        <p:origin x="-834" y="-90"/>
      </p:cViewPr>
      <p:guideLst>
        <p:guide orient="horz" pos="2160"/>
        <p:guide pos="2880"/>
      </p:guideLst>
    </p:cSldViewPr>
  </p:slideViewPr>
  <p:outlineViewPr>
    <p:cViewPr>
      <p:scale>
        <a:sx n="33" d="100"/>
        <a:sy n="33" d="100"/>
      </p:scale>
      <p:origin x="258"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D8596D3-B091-44C6-A152-9503B8691B01}" type="datetimeFigureOut">
              <a:rPr lang="en-US" smtClean="0"/>
              <a:t>11/28/2016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EE6E503-8A2F-4673-8AC6-A9342E52247D}" type="slidenum">
              <a:rPr lang="en-US" smtClean="0"/>
              <a:t>‹#›</a:t>
            </a:fld>
            <a:endParaRPr lang="en-US" dirty="0"/>
          </a:p>
        </p:txBody>
      </p:sp>
    </p:spTree>
    <p:extLst>
      <p:ext uri="{BB962C8B-B14F-4D97-AF65-F5344CB8AC3E}">
        <p14:creationId xmlns:p14="http://schemas.microsoft.com/office/powerpoint/2010/main" val="11408062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D8596D3-B091-44C6-A152-9503B8691B01}" type="datetimeFigureOut">
              <a:rPr lang="en-US" smtClean="0"/>
              <a:t>11/28/2016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EE6E503-8A2F-4673-8AC6-A9342E52247D}" type="slidenum">
              <a:rPr lang="en-US" smtClean="0"/>
              <a:t>‹#›</a:t>
            </a:fld>
            <a:endParaRPr lang="en-US" dirty="0"/>
          </a:p>
        </p:txBody>
      </p:sp>
    </p:spTree>
    <p:extLst>
      <p:ext uri="{BB962C8B-B14F-4D97-AF65-F5344CB8AC3E}">
        <p14:creationId xmlns:p14="http://schemas.microsoft.com/office/powerpoint/2010/main" val="27684946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D8596D3-B091-44C6-A152-9503B8691B01}" type="datetimeFigureOut">
              <a:rPr lang="en-US" smtClean="0"/>
              <a:t>11/28/2016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EE6E503-8A2F-4673-8AC6-A9342E52247D}" type="slidenum">
              <a:rPr lang="en-US" smtClean="0"/>
              <a:t>‹#›</a:t>
            </a:fld>
            <a:endParaRPr lang="en-US" dirty="0"/>
          </a:p>
        </p:txBody>
      </p:sp>
    </p:spTree>
    <p:extLst>
      <p:ext uri="{BB962C8B-B14F-4D97-AF65-F5344CB8AC3E}">
        <p14:creationId xmlns:p14="http://schemas.microsoft.com/office/powerpoint/2010/main" val="20065023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D8596D3-B091-44C6-A152-9503B8691B01}" type="datetimeFigureOut">
              <a:rPr lang="en-US" smtClean="0"/>
              <a:t>11/28/2016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EE6E503-8A2F-4673-8AC6-A9342E52247D}" type="slidenum">
              <a:rPr lang="en-US" smtClean="0"/>
              <a:t>‹#›</a:t>
            </a:fld>
            <a:endParaRPr lang="en-US" dirty="0"/>
          </a:p>
        </p:txBody>
      </p:sp>
    </p:spTree>
    <p:extLst>
      <p:ext uri="{BB962C8B-B14F-4D97-AF65-F5344CB8AC3E}">
        <p14:creationId xmlns:p14="http://schemas.microsoft.com/office/powerpoint/2010/main" val="40185591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D8596D3-B091-44C6-A152-9503B8691B01}" type="datetimeFigureOut">
              <a:rPr lang="en-US" smtClean="0"/>
              <a:t>11/28/2016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EE6E503-8A2F-4673-8AC6-A9342E52247D}" type="slidenum">
              <a:rPr lang="en-US" smtClean="0"/>
              <a:t>‹#›</a:t>
            </a:fld>
            <a:endParaRPr lang="en-US" dirty="0"/>
          </a:p>
        </p:txBody>
      </p:sp>
    </p:spTree>
    <p:extLst>
      <p:ext uri="{BB962C8B-B14F-4D97-AF65-F5344CB8AC3E}">
        <p14:creationId xmlns:p14="http://schemas.microsoft.com/office/powerpoint/2010/main" val="37409239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D8596D3-B091-44C6-A152-9503B8691B01}" type="datetimeFigureOut">
              <a:rPr lang="en-US" smtClean="0"/>
              <a:t>11/28/2016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EE6E503-8A2F-4673-8AC6-A9342E52247D}" type="slidenum">
              <a:rPr lang="en-US" smtClean="0"/>
              <a:t>‹#›</a:t>
            </a:fld>
            <a:endParaRPr lang="en-US" dirty="0"/>
          </a:p>
        </p:txBody>
      </p:sp>
    </p:spTree>
    <p:extLst>
      <p:ext uri="{BB962C8B-B14F-4D97-AF65-F5344CB8AC3E}">
        <p14:creationId xmlns:p14="http://schemas.microsoft.com/office/powerpoint/2010/main" val="29318825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D8596D3-B091-44C6-A152-9503B8691B01}" type="datetimeFigureOut">
              <a:rPr lang="en-US" smtClean="0"/>
              <a:t>11/28/2016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EE6E503-8A2F-4673-8AC6-A9342E52247D}" type="slidenum">
              <a:rPr lang="en-US" smtClean="0"/>
              <a:t>‹#›</a:t>
            </a:fld>
            <a:endParaRPr lang="en-US" dirty="0"/>
          </a:p>
        </p:txBody>
      </p:sp>
    </p:spTree>
    <p:extLst>
      <p:ext uri="{BB962C8B-B14F-4D97-AF65-F5344CB8AC3E}">
        <p14:creationId xmlns:p14="http://schemas.microsoft.com/office/powerpoint/2010/main" val="29018421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D8596D3-B091-44C6-A152-9503B8691B01}" type="datetimeFigureOut">
              <a:rPr lang="en-US" smtClean="0"/>
              <a:t>11/28/2016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EE6E503-8A2F-4673-8AC6-A9342E52247D}" type="slidenum">
              <a:rPr lang="en-US" smtClean="0"/>
              <a:t>‹#›</a:t>
            </a:fld>
            <a:endParaRPr lang="en-US" dirty="0"/>
          </a:p>
        </p:txBody>
      </p:sp>
    </p:spTree>
    <p:extLst>
      <p:ext uri="{BB962C8B-B14F-4D97-AF65-F5344CB8AC3E}">
        <p14:creationId xmlns:p14="http://schemas.microsoft.com/office/powerpoint/2010/main" val="39665598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D8596D3-B091-44C6-A152-9503B8691B01}" type="datetimeFigureOut">
              <a:rPr lang="en-US" smtClean="0"/>
              <a:t>11/28/2016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EE6E503-8A2F-4673-8AC6-A9342E52247D}" type="slidenum">
              <a:rPr lang="en-US" smtClean="0"/>
              <a:t>‹#›</a:t>
            </a:fld>
            <a:endParaRPr lang="en-US" dirty="0"/>
          </a:p>
        </p:txBody>
      </p:sp>
    </p:spTree>
    <p:extLst>
      <p:ext uri="{BB962C8B-B14F-4D97-AF65-F5344CB8AC3E}">
        <p14:creationId xmlns:p14="http://schemas.microsoft.com/office/powerpoint/2010/main" val="23956777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D8596D3-B091-44C6-A152-9503B8691B01}" type="datetimeFigureOut">
              <a:rPr lang="en-US" smtClean="0"/>
              <a:t>11/28/2016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EE6E503-8A2F-4673-8AC6-A9342E52247D}" type="slidenum">
              <a:rPr lang="en-US" smtClean="0"/>
              <a:t>‹#›</a:t>
            </a:fld>
            <a:endParaRPr lang="en-US" dirty="0"/>
          </a:p>
        </p:txBody>
      </p:sp>
    </p:spTree>
    <p:extLst>
      <p:ext uri="{BB962C8B-B14F-4D97-AF65-F5344CB8AC3E}">
        <p14:creationId xmlns:p14="http://schemas.microsoft.com/office/powerpoint/2010/main" val="22228558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D8596D3-B091-44C6-A152-9503B8691B01}" type="datetimeFigureOut">
              <a:rPr lang="en-US" smtClean="0"/>
              <a:t>11/28/2016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EE6E503-8A2F-4673-8AC6-A9342E52247D}" type="slidenum">
              <a:rPr lang="en-US" smtClean="0"/>
              <a:t>‹#›</a:t>
            </a:fld>
            <a:endParaRPr lang="en-US" dirty="0"/>
          </a:p>
        </p:txBody>
      </p:sp>
    </p:spTree>
    <p:extLst>
      <p:ext uri="{BB962C8B-B14F-4D97-AF65-F5344CB8AC3E}">
        <p14:creationId xmlns:p14="http://schemas.microsoft.com/office/powerpoint/2010/main" val="820352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D8596D3-B091-44C6-A152-9503B8691B01}" type="datetimeFigureOut">
              <a:rPr lang="en-US" smtClean="0"/>
              <a:t>11/28/2016</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EE6E503-8A2F-4673-8AC6-A9342E52247D}" type="slidenum">
              <a:rPr lang="en-US" smtClean="0"/>
              <a:t>‹#›</a:t>
            </a:fld>
            <a:endParaRPr lang="en-US" dirty="0"/>
          </a:p>
        </p:txBody>
      </p:sp>
    </p:spTree>
    <p:extLst>
      <p:ext uri="{BB962C8B-B14F-4D97-AF65-F5344CB8AC3E}">
        <p14:creationId xmlns:p14="http://schemas.microsoft.com/office/powerpoint/2010/main" val="504787623"/>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762000"/>
            <a:ext cx="8305800" cy="4524315"/>
          </a:xfrm>
          <a:prstGeom prst="rect">
            <a:avLst/>
          </a:prstGeom>
          <a:noFill/>
        </p:spPr>
        <p:txBody>
          <a:bodyPr wrap="square" rtlCol="0">
            <a:spAutoFit/>
          </a:bodyPr>
          <a:lstStyle/>
          <a:p>
            <a:pPr algn="ctr"/>
            <a:r>
              <a:rPr lang="en-US" sz="7200" dirty="0" smtClean="0"/>
              <a:t>The Elements</a:t>
            </a:r>
          </a:p>
          <a:p>
            <a:pPr algn="ctr"/>
            <a:endParaRPr lang="en-US" sz="7200" dirty="0"/>
          </a:p>
          <a:p>
            <a:pPr algn="ctr"/>
            <a:r>
              <a:rPr lang="en-US" sz="7200" dirty="0" smtClean="0"/>
              <a:t>Start with some, learn more.</a:t>
            </a:r>
            <a:endParaRPr lang="en-US" sz="7200" dirty="0"/>
          </a:p>
        </p:txBody>
      </p:sp>
    </p:spTree>
    <p:extLst>
      <p:ext uri="{BB962C8B-B14F-4D97-AF65-F5344CB8AC3E}">
        <p14:creationId xmlns:p14="http://schemas.microsoft.com/office/powerpoint/2010/main" val="18255815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715000" y="457200"/>
            <a:ext cx="3048000" cy="3046988"/>
          </a:xfrm>
          <a:prstGeom prst="rect">
            <a:avLst/>
          </a:prstGeom>
          <a:noFill/>
          <a:ln>
            <a:solidFill>
              <a:schemeClr val="tx1"/>
            </a:solidFill>
          </a:ln>
        </p:spPr>
        <p:txBody>
          <a:bodyPr wrap="square" rtlCol="0">
            <a:spAutoFit/>
          </a:bodyPr>
          <a:lstStyle/>
          <a:p>
            <a:r>
              <a:rPr lang="en-US" dirty="0" smtClean="0">
                <a:latin typeface="Times New Roman" panose="02020603050405020304" pitchFamily="18" charset="0"/>
                <a:cs typeface="Times New Roman" panose="02020603050405020304" pitchFamily="18" charset="0"/>
              </a:rPr>
              <a:t>18.9984</a:t>
            </a:r>
            <a:r>
              <a:rPr lang="en-US" sz="400"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                                 -1                       </a:t>
            </a:r>
            <a:br>
              <a:rPr lang="en-US" dirty="0" smtClean="0">
                <a:latin typeface="Times New Roman" panose="02020603050405020304" pitchFamily="18" charset="0"/>
                <a:cs typeface="Times New Roman" panose="02020603050405020304" pitchFamily="18" charset="0"/>
              </a:rPr>
            </a:br>
            <a:r>
              <a:rPr lang="en-US" dirty="0" smtClean="0">
                <a:latin typeface="Times New Roman" panose="02020603050405020304" pitchFamily="18" charset="0"/>
                <a:cs typeface="Times New Roman" panose="02020603050405020304" pitchFamily="18" charset="0"/>
              </a:rPr>
              <a:t/>
            </a:r>
            <a:br>
              <a:rPr lang="en-US" dirty="0" smtClean="0">
                <a:latin typeface="Times New Roman" panose="02020603050405020304" pitchFamily="18" charset="0"/>
                <a:cs typeface="Times New Roman" panose="02020603050405020304" pitchFamily="18" charset="0"/>
              </a:rPr>
            </a:br>
            <a:endParaRPr lang="en-US" dirty="0" smtClean="0">
              <a:latin typeface="Times New Roman" panose="02020603050405020304" pitchFamily="18" charset="0"/>
              <a:cs typeface="Times New Roman" panose="02020603050405020304" pitchFamily="18" charset="0"/>
            </a:endParaRPr>
          </a:p>
          <a:p>
            <a:pPr algn="ctr"/>
            <a:r>
              <a:rPr lang="en-US" sz="8800" dirty="0" smtClean="0">
                <a:latin typeface="Times New Roman" panose="02020603050405020304" pitchFamily="18" charset="0"/>
                <a:cs typeface="Times New Roman" panose="02020603050405020304" pitchFamily="18" charset="0"/>
              </a:rPr>
              <a:t>F </a:t>
            </a:r>
            <a:endParaRPr lang="en-US" dirty="0" smtClean="0">
              <a:latin typeface="Times New Roman" panose="02020603050405020304" pitchFamily="18" charset="0"/>
              <a:cs typeface="Times New Roman" panose="02020603050405020304" pitchFamily="18" charset="0"/>
            </a:endParaRPr>
          </a:p>
          <a:p>
            <a:r>
              <a:rPr lang="en-US" sz="3200" dirty="0" smtClean="0">
                <a:latin typeface="Times New Roman" panose="02020603050405020304" pitchFamily="18" charset="0"/>
                <a:cs typeface="Times New Roman" panose="02020603050405020304" pitchFamily="18" charset="0"/>
              </a:rPr>
              <a:t>9</a:t>
            </a:r>
          </a:p>
          <a:p>
            <a:r>
              <a:rPr lang="en-US" dirty="0" smtClean="0">
                <a:latin typeface="Times New Roman" panose="02020603050405020304" pitchFamily="18" charset="0"/>
                <a:cs typeface="Times New Roman" panose="02020603050405020304" pitchFamily="18" charset="0"/>
              </a:rPr>
              <a:t>2-7</a:t>
            </a:r>
            <a:endParaRPr lang="en-US" dirty="0">
              <a:latin typeface="Times New Roman" panose="02020603050405020304" pitchFamily="18" charset="0"/>
              <a:cs typeface="Times New Roman" panose="02020603050405020304" pitchFamily="18" charset="0"/>
            </a:endParaRPr>
          </a:p>
        </p:txBody>
      </p:sp>
      <p:sp>
        <p:nvSpPr>
          <p:cNvPr id="3" name="TextBox 2"/>
          <p:cNvSpPr txBox="1"/>
          <p:nvPr/>
        </p:nvSpPr>
        <p:spPr>
          <a:xfrm>
            <a:off x="381000" y="457200"/>
            <a:ext cx="4953000" cy="5355312"/>
          </a:xfrm>
          <a:prstGeom prst="rect">
            <a:avLst/>
          </a:prstGeom>
          <a:noFill/>
        </p:spPr>
        <p:txBody>
          <a:bodyPr wrap="square" rtlCol="0">
            <a:spAutoFit/>
          </a:bodyPr>
          <a:lstStyle/>
          <a:p>
            <a:r>
              <a:rPr lang="en-US" sz="3600" dirty="0" smtClean="0">
                <a:solidFill>
                  <a:srgbClr val="FF0000"/>
                </a:solidFill>
                <a:latin typeface="Times New Roman" panose="02020603050405020304" pitchFamily="18" charset="0"/>
                <a:cs typeface="Times New Roman" panose="02020603050405020304" pitchFamily="18" charset="0"/>
              </a:rPr>
              <a:t>Fluorine</a:t>
            </a:r>
          </a:p>
          <a:p>
            <a:endParaRPr lang="en-US"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This gas is also a HONClBrI</a:t>
            </a:r>
            <a:r>
              <a:rPr lang="en-US" dirty="0" smtClean="0">
                <a:solidFill>
                  <a:srgbClr val="FF0000"/>
                </a:solidFill>
                <a:latin typeface="Times New Roman" panose="02020603050405020304" pitchFamily="18" charset="0"/>
                <a:cs typeface="Times New Roman" panose="02020603050405020304" pitchFamily="18" charset="0"/>
              </a:rPr>
              <a:t>F</a:t>
            </a:r>
            <a:r>
              <a:rPr lang="en-US" dirty="0" smtClean="0">
                <a:latin typeface="Times New Roman" panose="02020603050405020304" pitchFamily="18" charset="0"/>
                <a:cs typeface="Times New Roman" panose="02020603050405020304" pitchFamily="18" charset="0"/>
              </a:rPr>
              <a:t> twin, existing in its pure state as F</a:t>
            </a:r>
            <a:r>
              <a:rPr lang="en-US" baseline="-25000" dirty="0" smtClean="0">
                <a:latin typeface="Times New Roman" panose="02020603050405020304" pitchFamily="18" charset="0"/>
                <a:cs typeface="Times New Roman" panose="02020603050405020304" pitchFamily="18" charset="0"/>
              </a:rPr>
              <a:t>2</a:t>
            </a:r>
            <a:r>
              <a:rPr lang="en-US" dirty="0" smtClean="0">
                <a:latin typeface="Times New Roman" panose="02020603050405020304" pitchFamily="18" charset="0"/>
                <a:cs typeface="Times New Roman" panose="02020603050405020304" pitchFamily="18" charset="0"/>
              </a:rPr>
              <a:t> molecules.  </a:t>
            </a:r>
          </a:p>
          <a:p>
            <a:endParaRPr lang="en-US" dirty="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Fluorine is the most reactive nonmetal of all.  It only makes a -1 anion, when it gains one electron to become ISOELECTRIC to neon.  </a:t>
            </a:r>
          </a:p>
          <a:p>
            <a:endParaRPr lang="en-US" dirty="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It’s in period 2, so it has two orbitals.   It is in group 17, which are known as the HALOGENS.  </a:t>
            </a:r>
          </a:p>
          <a:p>
            <a:endParaRPr lang="en-US" dirty="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Sodium fluoride (</a:t>
            </a:r>
            <a:r>
              <a:rPr lang="en-US" dirty="0" err="1" smtClean="0">
                <a:latin typeface="Times New Roman" panose="02020603050405020304" pitchFamily="18" charset="0"/>
                <a:cs typeface="Times New Roman" panose="02020603050405020304" pitchFamily="18" charset="0"/>
              </a:rPr>
              <a:t>NaF</a:t>
            </a:r>
            <a:r>
              <a:rPr lang="en-US" dirty="0" smtClean="0">
                <a:latin typeface="Times New Roman" panose="02020603050405020304" pitchFamily="18" charset="0"/>
                <a:cs typeface="Times New Roman" panose="02020603050405020304" pitchFamily="18" charset="0"/>
              </a:rPr>
              <a:t>) is added to the water in most locales (Vestal included) and that ion is good for keeping your tooth enamel strong.  Too much is not healthy.  Some folks believe that adding fluoride to drinking water can control you, but that is a crazy conspiracy theory.  Drink a lot of water.  </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5469730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715000" y="457200"/>
            <a:ext cx="3048000" cy="3046988"/>
          </a:xfrm>
          <a:prstGeom prst="rect">
            <a:avLst/>
          </a:prstGeom>
          <a:noFill/>
          <a:ln>
            <a:solidFill>
              <a:schemeClr val="tx1"/>
            </a:solidFill>
          </a:ln>
        </p:spPr>
        <p:txBody>
          <a:bodyPr wrap="square" rtlCol="0">
            <a:spAutoFit/>
          </a:bodyPr>
          <a:lstStyle/>
          <a:p>
            <a:r>
              <a:rPr lang="en-US" dirty="0" smtClean="0">
                <a:latin typeface="Times New Roman" panose="02020603050405020304" pitchFamily="18" charset="0"/>
                <a:cs typeface="Times New Roman" panose="02020603050405020304" pitchFamily="18" charset="0"/>
              </a:rPr>
              <a:t>20.180  </a:t>
            </a:r>
            <a:r>
              <a:rPr lang="en-US" sz="700" dirty="0" smtClean="0">
                <a:latin typeface="Times New Roman" panose="02020603050405020304" pitchFamily="18" charset="0"/>
                <a:cs typeface="Times New Roman" panose="02020603050405020304" pitchFamily="18" charset="0"/>
              </a:rPr>
              <a:t>  </a:t>
            </a:r>
            <a:r>
              <a:rPr lang="en-US" sz="100" dirty="0" smtClean="0">
                <a:latin typeface="Times New Roman" panose="02020603050405020304" pitchFamily="18" charset="0"/>
                <a:cs typeface="Times New Roman" panose="02020603050405020304" pitchFamily="18" charset="0"/>
              </a:rPr>
              <a:t>  </a:t>
            </a:r>
            <a:r>
              <a:rPr lang="en-US" sz="400"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                                  0</a:t>
            </a:r>
            <a:br>
              <a:rPr lang="en-US" dirty="0" smtClean="0">
                <a:latin typeface="Times New Roman" panose="02020603050405020304" pitchFamily="18" charset="0"/>
                <a:cs typeface="Times New Roman" panose="02020603050405020304" pitchFamily="18" charset="0"/>
              </a:rPr>
            </a:br>
            <a:r>
              <a:rPr lang="en-US" dirty="0" smtClean="0">
                <a:latin typeface="Times New Roman" panose="02020603050405020304" pitchFamily="18" charset="0"/>
                <a:cs typeface="Times New Roman" panose="02020603050405020304" pitchFamily="18" charset="0"/>
              </a:rPr>
              <a:t/>
            </a:r>
            <a:br>
              <a:rPr lang="en-US" dirty="0" smtClean="0">
                <a:latin typeface="Times New Roman" panose="02020603050405020304" pitchFamily="18" charset="0"/>
                <a:cs typeface="Times New Roman" panose="02020603050405020304" pitchFamily="18" charset="0"/>
              </a:rPr>
            </a:br>
            <a:endParaRPr lang="en-US" dirty="0" smtClean="0">
              <a:latin typeface="Times New Roman" panose="02020603050405020304" pitchFamily="18" charset="0"/>
              <a:cs typeface="Times New Roman" panose="02020603050405020304" pitchFamily="18" charset="0"/>
            </a:endParaRPr>
          </a:p>
          <a:p>
            <a:pPr algn="ctr"/>
            <a:r>
              <a:rPr lang="en-US" sz="8800" dirty="0" smtClean="0">
                <a:latin typeface="Times New Roman" panose="02020603050405020304" pitchFamily="18" charset="0"/>
                <a:cs typeface="Times New Roman" panose="02020603050405020304" pitchFamily="18" charset="0"/>
              </a:rPr>
              <a:t>Ne </a:t>
            </a:r>
            <a:endParaRPr lang="en-US" dirty="0" smtClean="0">
              <a:latin typeface="Times New Roman" panose="02020603050405020304" pitchFamily="18" charset="0"/>
              <a:cs typeface="Times New Roman" panose="02020603050405020304" pitchFamily="18" charset="0"/>
            </a:endParaRPr>
          </a:p>
          <a:p>
            <a:r>
              <a:rPr lang="en-US" sz="3200" dirty="0" smtClean="0">
                <a:latin typeface="Times New Roman" panose="02020603050405020304" pitchFamily="18" charset="0"/>
                <a:cs typeface="Times New Roman" panose="02020603050405020304" pitchFamily="18" charset="0"/>
              </a:rPr>
              <a:t>10</a:t>
            </a:r>
          </a:p>
          <a:p>
            <a:r>
              <a:rPr lang="en-US" dirty="0" smtClean="0">
                <a:latin typeface="Times New Roman" panose="02020603050405020304" pitchFamily="18" charset="0"/>
                <a:cs typeface="Times New Roman" panose="02020603050405020304" pitchFamily="18" charset="0"/>
              </a:rPr>
              <a:t>2-8</a:t>
            </a:r>
            <a:endParaRPr lang="en-US" dirty="0">
              <a:latin typeface="Times New Roman" panose="02020603050405020304" pitchFamily="18" charset="0"/>
              <a:cs typeface="Times New Roman" panose="02020603050405020304" pitchFamily="18" charset="0"/>
            </a:endParaRPr>
          </a:p>
        </p:txBody>
      </p:sp>
      <p:sp>
        <p:nvSpPr>
          <p:cNvPr id="3" name="TextBox 2"/>
          <p:cNvSpPr txBox="1"/>
          <p:nvPr/>
        </p:nvSpPr>
        <p:spPr>
          <a:xfrm>
            <a:off x="381000" y="457200"/>
            <a:ext cx="4953000" cy="5909310"/>
          </a:xfrm>
          <a:prstGeom prst="rect">
            <a:avLst/>
          </a:prstGeom>
          <a:noFill/>
        </p:spPr>
        <p:txBody>
          <a:bodyPr wrap="square" rtlCol="0">
            <a:spAutoFit/>
          </a:bodyPr>
          <a:lstStyle/>
          <a:p>
            <a:r>
              <a:rPr lang="en-US" sz="3600" dirty="0" smtClean="0">
                <a:solidFill>
                  <a:srgbClr val="FF0000"/>
                </a:solidFill>
                <a:latin typeface="Times New Roman" panose="02020603050405020304" pitchFamily="18" charset="0"/>
                <a:cs typeface="Times New Roman" panose="02020603050405020304" pitchFamily="18" charset="0"/>
              </a:rPr>
              <a:t>Neon</a:t>
            </a:r>
          </a:p>
          <a:p>
            <a:endParaRPr lang="en-US"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The second gas in group 18, the noble gases.  Neon is inert as well.  It makes no bonds, no ions, and has no interest in other atoms.  It has TWO complete orbitals and is also “perfect” like helium, which is why it doesn’t  bond.</a:t>
            </a:r>
          </a:p>
          <a:p>
            <a:endParaRPr lang="en-US" dirty="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Neon gas is used in “open” signs, and works well since when the 2-8 electron orbitals get excited, say to 2-7-1 which is unstable, when the excited electron returns to the ground state of 2-8, the energy released is visible as ORANGE light to your eyes.  </a:t>
            </a:r>
          </a:p>
          <a:p>
            <a:endParaRPr lang="en-US" dirty="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Many atoms that form ions become ISOELECTRIC to neon.  That means they end up with the same </a:t>
            </a:r>
            <a:br>
              <a:rPr lang="en-US" dirty="0" smtClean="0">
                <a:latin typeface="Times New Roman" panose="02020603050405020304" pitchFamily="18" charset="0"/>
                <a:cs typeface="Times New Roman" panose="02020603050405020304" pitchFamily="18" charset="0"/>
              </a:rPr>
            </a:br>
            <a:r>
              <a:rPr lang="en-US" dirty="0" smtClean="0">
                <a:latin typeface="Times New Roman" panose="02020603050405020304" pitchFamily="18" charset="0"/>
                <a:cs typeface="Times New Roman" panose="02020603050405020304" pitchFamily="18" charset="0"/>
              </a:rPr>
              <a:t>2-8 electron configuration as neon, but they do NOT become neon (that’s crazy!).  Metals lose electrons, nonmetals gain electrons to do this.  </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2505802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715000" y="457200"/>
            <a:ext cx="3048000" cy="3046988"/>
          </a:xfrm>
          <a:prstGeom prst="rect">
            <a:avLst/>
          </a:prstGeom>
          <a:noFill/>
          <a:ln>
            <a:solidFill>
              <a:schemeClr val="tx1"/>
            </a:solidFill>
          </a:ln>
        </p:spPr>
        <p:txBody>
          <a:bodyPr wrap="square" rtlCol="0">
            <a:spAutoFit/>
          </a:bodyPr>
          <a:lstStyle/>
          <a:p>
            <a:r>
              <a:rPr lang="en-US" dirty="0" smtClean="0">
                <a:latin typeface="Times New Roman" panose="02020603050405020304" pitchFamily="18" charset="0"/>
                <a:cs typeface="Times New Roman" panose="02020603050405020304" pitchFamily="18" charset="0"/>
              </a:rPr>
              <a:t>22.98977                              </a:t>
            </a:r>
            <a:r>
              <a:rPr lang="en-US" sz="200"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+1</a:t>
            </a:r>
            <a:br>
              <a:rPr lang="en-US" dirty="0" smtClean="0">
                <a:latin typeface="Times New Roman" panose="02020603050405020304" pitchFamily="18" charset="0"/>
                <a:cs typeface="Times New Roman" panose="02020603050405020304" pitchFamily="18" charset="0"/>
              </a:rPr>
            </a:br>
            <a:r>
              <a:rPr lang="en-US" dirty="0" smtClean="0">
                <a:latin typeface="Times New Roman" panose="02020603050405020304" pitchFamily="18" charset="0"/>
                <a:cs typeface="Times New Roman" panose="02020603050405020304" pitchFamily="18" charset="0"/>
              </a:rPr>
              <a:t/>
            </a:r>
            <a:br>
              <a:rPr lang="en-US" dirty="0" smtClean="0">
                <a:latin typeface="Times New Roman" panose="02020603050405020304" pitchFamily="18" charset="0"/>
                <a:cs typeface="Times New Roman" panose="02020603050405020304" pitchFamily="18" charset="0"/>
              </a:rPr>
            </a:br>
            <a:endParaRPr lang="en-US" dirty="0" smtClean="0">
              <a:latin typeface="Times New Roman" panose="02020603050405020304" pitchFamily="18" charset="0"/>
              <a:cs typeface="Times New Roman" panose="02020603050405020304" pitchFamily="18" charset="0"/>
            </a:endParaRPr>
          </a:p>
          <a:p>
            <a:pPr algn="ctr"/>
            <a:r>
              <a:rPr lang="en-US" sz="8800" dirty="0" smtClean="0">
                <a:latin typeface="Times New Roman" panose="02020603050405020304" pitchFamily="18" charset="0"/>
                <a:cs typeface="Times New Roman" panose="02020603050405020304" pitchFamily="18" charset="0"/>
              </a:rPr>
              <a:t>Na </a:t>
            </a:r>
            <a:endParaRPr lang="en-US" dirty="0" smtClean="0">
              <a:latin typeface="Times New Roman" panose="02020603050405020304" pitchFamily="18" charset="0"/>
              <a:cs typeface="Times New Roman" panose="02020603050405020304" pitchFamily="18" charset="0"/>
            </a:endParaRPr>
          </a:p>
          <a:p>
            <a:r>
              <a:rPr lang="en-US" sz="3200" dirty="0" smtClean="0">
                <a:latin typeface="Times New Roman" panose="02020603050405020304" pitchFamily="18" charset="0"/>
                <a:cs typeface="Times New Roman" panose="02020603050405020304" pitchFamily="18" charset="0"/>
              </a:rPr>
              <a:t>11</a:t>
            </a:r>
          </a:p>
          <a:p>
            <a:r>
              <a:rPr lang="en-US" dirty="0" smtClean="0">
                <a:latin typeface="Times New Roman" panose="02020603050405020304" pitchFamily="18" charset="0"/>
                <a:cs typeface="Times New Roman" panose="02020603050405020304" pitchFamily="18" charset="0"/>
              </a:rPr>
              <a:t>2-8-1</a:t>
            </a:r>
            <a:endParaRPr lang="en-US" dirty="0">
              <a:latin typeface="Times New Roman" panose="02020603050405020304" pitchFamily="18" charset="0"/>
              <a:cs typeface="Times New Roman" panose="02020603050405020304" pitchFamily="18" charset="0"/>
            </a:endParaRPr>
          </a:p>
        </p:txBody>
      </p:sp>
      <p:sp>
        <p:nvSpPr>
          <p:cNvPr id="3" name="TextBox 2"/>
          <p:cNvSpPr txBox="1"/>
          <p:nvPr/>
        </p:nvSpPr>
        <p:spPr>
          <a:xfrm>
            <a:off x="381000" y="457200"/>
            <a:ext cx="4953000" cy="3693319"/>
          </a:xfrm>
          <a:prstGeom prst="rect">
            <a:avLst/>
          </a:prstGeom>
          <a:noFill/>
        </p:spPr>
        <p:txBody>
          <a:bodyPr wrap="square" rtlCol="0">
            <a:spAutoFit/>
          </a:bodyPr>
          <a:lstStyle/>
          <a:p>
            <a:r>
              <a:rPr lang="en-US" sz="3600" dirty="0" smtClean="0">
                <a:solidFill>
                  <a:srgbClr val="FF0000"/>
                </a:solidFill>
                <a:latin typeface="Times New Roman" panose="02020603050405020304" pitchFamily="18" charset="0"/>
                <a:cs typeface="Times New Roman" panose="02020603050405020304" pitchFamily="18" charset="0"/>
              </a:rPr>
              <a:t>Sodium</a:t>
            </a:r>
          </a:p>
          <a:p>
            <a:endParaRPr lang="en-US"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The second alkali metal in group 1, the first atom in period 3, meaning it’s the first atom with three electron orbitals.  The first two are full (2-8), the eleventh electron starts the third orbital.  </a:t>
            </a:r>
          </a:p>
          <a:p>
            <a:endParaRPr lang="en-US" dirty="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Sodium makes ONLY a +1 cation, losing one electron to become ISOELECTRIC to neon.</a:t>
            </a:r>
          </a:p>
          <a:p>
            <a:endParaRPr lang="en-US" dirty="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Sodium chloride is table salt, and wildly popular in oceans and your body too.  </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8292338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715000" y="457200"/>
            <a:ext cx="3048000" cy="3046988"/>
          </a:xfrm>
          <a:prstGeom prst="rect">
            <a:avLst/>
          </a:prstGeom>
          <a:noFill/>
          <a:ln>
            <a:solidFill>
              <a:schemeClr val="tx1"/>
            </a:solidFill>
          </a:ln>
        </p:spPr>
        <p:txBody>
          <a:bodyPr wrap="square" rtlCol="0">
            <a:spAutoFit/>
          </a:bodyPr>
          <a:lstStyle/>
          <a:p>
            <a:r>
              <a:rPr lang="en-US" dirty="0" smtClean="0">
                <a:latin typeface="Times New Roman" panose="02020603050405020304" pitchFamily="18" charset="0"/>
                <a:cs typeface="Times New Roman" panose="02020603050405020304" pitchFamily="18" charset="0"/>
              </a:rPr>
              <a:t>24.305     </a:t>
            </a:r>
            <a:r>
              <a:rPr lang="en-US" sz="100"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                             </a:t>
            </a:r>
            <a:r>
              <a:rPr lang="en-US" sz="200"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+2</a:t>
            </a:r>
            <a:br>
              <a:rPr lang="en-US" dirty="0" smtClean="0">
                <a:latin typeface="Times New Roman" panose="02020603050405020304" pitchFamily="18" charset="0"/>
                <a:cs typeface="Times New Roman" panose="02020603050405020304" pitchFamily="18" charset="0"/>
              </a:rPr>
            </a:br>
            <a:r>
              <a:rPr lang="en-US" dirty="0" smtClean="0">
                <a:latin typeface="Times New Roman" panose="02020603050405020304" pitchFamily="18" charset="0"/>
                <a:cs typeface="Times New Roman" panose="02020603050405020304" pitchFamily="18" charset="0"/>
              </a:rPr>
              <a:t/>
            </a:r>
            <a:br>
              <a:rPr lang="en-US" dirty="0" smtClean="0">
                <a:latin typeface="Times New Roman" panose="02020603050405020304" pitchFamily="18" charset="0"/>
                <a:cs typeface="Times New Roman" panose="02020603050405020304" pitchFamily="18" charset="0"/>
              </a:rPr>
            </a:br>
            <a:endParaRPr lang="en-US" dirty="0" smtClean="0">
              <a:latin typeface="Times New Roman" panose="02020603050405020304" pitchFamily="18" charset="0"/>
              <a:cs typeface="Times New Roman" panose="02020603050405020304" pitchFamily="18" charset="0"/>
            </a:endParaRPr>
          </a:p>
          <a:p>
            <a:pPr algn="ctr"/>
            <a:r>
              <a:rPr lang="en-US" sz="8800" dirty="0" smtClean="0">
                <a:latin typeface="Times New Roman" panose="02020603050405020304" pitchFamily="18" charset="0"/>
                <a:cs typeface="Times New Roman" panose="02020603050405020304" pitchFamily="18" charset="0"/>
              </a:rPr>
              <a:t>Mg </a:t>
            </a:r>
            <a:endParaRPr lang="en-US" dirty="0" smtClean="0">
              <a:latin typeface="Times New Roman" panose="02020603050405020304" pitchFamily="18" charset="0"/>
              <a:cs typeface="Times New Roman" panose="02020603050405020304" pitchFamily="18" charset="0"/>
            </a:endParaRPr>
          </a:p>
          <a:p>
            <a:r>
              <a:rPr lang="en-US" sz="3200" dirty="0" smtClean="0">
                <a:latin typeface="Times New Roman" panose="02020603050405020304" pitchFamily="18" charset="0"/>
                <a:cs typeface="Times New Roman" panose="02020603050405020304" pitchFamily="18" charset="0"/>
              </a:rPr>
              <a:t>12</a:t>
            </a:r>
          </a:p>
          <a:p>
            <a:r>
              <a:rPr lang="en-US" dirty="0" smtClean="0">
                <a:latin typeface="Times New Roman" panose="02020603050405020304" pitchFamily="18" charset="0"/>
                <a:cs typeface="Times New Roman" panose="02020603050405020304" pitchFamily="18" charset="0"/>
              </a:rPr>
              <a:t>2-8-2</a:t>
            </a:r>
            <a:endParaRPr lang="en-US" dirty="0">
              <a:latin typeface="Times New Roman" panose="02020603050405020304" pitchFamily="18" charset="0"/>
              <a:cs typeface="Times New Roman" panose="02020603050405020304" pitchFamily="18" charset="0"/>
            </a:endParaRPr>
          </a:p>
        </p:txBody>
      </p:sp>
      <p:sp>
        <p:nvSpPr>
          <p:cNvPr id="3" name="TextBox 2"/>
          <p:cNvSpPr txBox="1"/>
          <p:nvPr/>
        </p:nvSpPr>
        <p:spPr>
          <a:xfrm>
            <a:off x="381000" y="457200"/>
            <a:ext cx="4953000" cy="5632311"/>
          </a:xfrm>
          <a:prstGeom prst="rect">
            <a:avLst/>
          </a:prstGeom>
          <a:noFill/>
        </p:spPr>
        <p:txBody>
          <a:bodyPr wrap="square" rtlCol="0">
            <a:spAutoFit/>
          </a:bodyPr>
          <a:lstStyle/>
          <a:p>
            <a:r>
              <a:rPr lang="en-US" sz="3600" dirty="0" smtClean="0">
                <a:solidFill>
                  <a:srgbClr val="FF0000"/>
                </a:solidFill>
                <a:latin typeface="Times New Roman" panose="02020603050405020304" pitchFamily="18" charset="0"/>
                <a:cs typeface="Times New Roman" panose="02020603050405020304" pitchFamily="18" charset="0"/>
              </a:rPr>
              <a:t>Magnesium</a:t>
            </a:r>
          </a:p>
          <a:p>
            <a:endParaRPr lang="en-US"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The second </a:t>
            </a:r>
            <a:r>
              <a:rPr lang="en-US" dirty="0">
                <a:latin typeface="Times New Roman" panose="02020603050405020304" pitchFamily="18" charset="0"/>
                <a:cs typeface="Times New Roman" panose="02020603050405020304" pitchFamily="18" charset="0"/>
              </a:rPr>
              <a:t>A</a:t>
            </a:r>
            <a:r>
              <a:rPr lang="en-US" dirty="0" smtClean="0">
                <a:latin typeface="Times New Roman" panose="02020603050405020304" pitchFamily="18" charset="0"/>
                <a:cs typeface="Times New Roman" panose="02020603050405020304" pitchFamily="18" charset="0"/>
              </a:rPr>
              <a:t>lkaline Earth metal in group 2, the second atom in period 3, meaning it’s the first atom with three electron orbitals.  The first two are full (2-8), the third orbital has the 2 valence electrons.  Those are the electrons it “loses” when it forms a +2 cation, and it becomes ISOELECTRIC to neon.</a:t>
            </a:r>
          </a:p>
          <a:p>
            <a:endParaRPr lang="en-US" dirty="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You took magnesium and lit it aflame in lab, forming into magnesium oxide, </a:t>
            </a:r>
            <a:r>
              <a:rPr lang="en-US" dirty="0" err="1" smtClean="0">
                <a:latin typeface="Times New Roman" panose="02020603050405020304" pitchFamily="18" charset="0"/>
                <a:cs typeface="Times New Roman" panose="02020603050405020304" pitchFamily="18" charset="0"/>
              </a:rPr>
              <a:t>MgO</a:t>
            </a:r>
            <a:r>
              <a:rPr lang="en-US" baseline="-25000" dirty="0" smtClean="0">
                <a:latin typeface="Times New Roman" panose="02020603050405020304" pitchFamily="18" charset="0"/>
                <a:cs typeface="Times New Roman" panose="02020603050405020304" pitchFamily="18" charset="0"/>
              </a:rPr>
              <a:t>(S)</a:t>
            </a:r>
            <a:r>
              <a:rPr lang="en-US" dirty="0" smtClean="0">
                <a:latin typeface="Times New Roman" panose="02020603050405020304" pitchFamily="18" charset="0"/>
                <a:cs typeface="Times New Roman" panose="02020603050405020304" pitchFamily="18" charset="0"/>
              </a:rPr>
              <a:t>.  </a:t>
            </a:r>
          </a:p>
          <a:p>
            <a:endParaRPr lang="en-US" dirty="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Most metals, including magnesium, are </a:t>
            </a:r>
            <a:r>
              <a:rPr lang="en-US" dirty="0" smtClean="0">
                <a:solidFill>
                  <a:srgbClr val="FF0000"/>
                </a:solidFill>
                <a:latin typeface="Times New Roman" panose="02020603050405020304" pitchFamily="18" charset="0"/>
                <a:cs typeface="Times New Roman" panose="02020603050405020304" pitchFamily="18" charset="0"/>
              </a:rPr>
              <a:t>malleable </a:t>
            </a:r>
            <a:r>
              <a:rPr lang="en-US" dirty="0" smtClean="0">
                <a:latin typeface="Times New Roman" panose="02020603050405020304" pitchFamily="18" charset="0"/>
                <a:cs typeface="Times New Roman" panose="02020603050405020304" pitchFamily="18" charset="0"/>
              </a:rPr>
              <a:t>(means you can pound it flat), </a:t>
            </a:r>
            <a:br>
              <a:rPr lang="en-US" dirty="0" smtClean="0">
                <a:latin typeface="Times New Roman" panose="02020603050405020304" pitchFamily="18" charset="0"/>
                <a:cs typeface="Times New Roman" panose="02020603050405020304" pitchFamily="18" charset="0"/>
              </a:rPr>
            </a:br>
            <a:r>
              <a:rPr lang="en-US" dirty="0" smtClean="0">
                <a:solidFill>
                  <a:srgbClr val="FF0000"/>
                </a:solidFill>
                <a:latin typeface="Times New Roman" panose="02020603050405020304" pitchFamily="18" charset="0"/>
                <a:cs typeface="Times New Roman" panose="02020603050405020304" pitchFamily="18" charset="0"/>
              </a:rPr>
              <a:t>ductile</a:t>
            </a:r>
            <a:r>
              <a:rPr lang="en-US" dirty="0" smtClean="0">
                <a:latin typeface="Times New Roman" panose="02020603050405020304" pitchFamily="18" charset="0"/>
                <a:cs typeface="Times New Roman" panose="02020603050405020304" pitchFamily="18" charset="0"/>
              </a:rPr>
              <a:t> (means you can draw it into a wire), and </a:t>
            </a:r>
            <a:r>
              <a:rPr lang="en-US" dirty="0" smtClean="0">
                <a:solidFill>
                  <a:srgbClr val="FF0000"/>
                </a:solidFill>
                <a:latin typeface="Times New Roman" panose="02020603050405020304" pitchFamily="18" charset="0"/>
                <a:cs typeface="Times New Roman" panose="02020603050405020304" pitchFamily="18" charset="0"/>
              </a:rPr>
              <a:t>conduct both heat and electricity </a:t>
            </a:r>
            <a:r>
              <a:rPr lang="en-US" dirty="0" smtClean="0">
                <a:latin typeface="Times New Roman" panose="02020603050405020304" pitchFamily="18" charset="0"/>
                <a:cs typeface="Times New Roman" panose="02020603050405020304" pitchFamily="18" charset="0"/>
              </a:rPr>
              <a:t>fairly well too.  </a:t>
            </a:r>
          </a:p>
          <a:p>
            <a:endParaRPr lang="en-US" dirty="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The atomic mass rounds to 24 amu, which means the most common isotope of magnesium is Mg-24.  </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4156658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715000" y="457200"/>
            <a:ext cx="3048000" cy="3046988"/>
          </a:xfrm>
          <a:prstGeom prst="rect">
            <a:avLst/>
          </a:prstGeom>
          <a:noFill/>
          <a:ln>
            <a:solidFill>
              <a:schemeClr val="tx1"/>
            </a:solidFill>
          </a:ln>
        </p:spPr>
        <p:txBody>
          <a:bodyPr wrap="square" rtlCol="0">
            <a:spAutoFit/>
          </a:bodyPr>
          <a:lstStyle/>
          <a:p>
            <a:r>
              <a:rPr lang="en-US" dirty="0" smtClean="0">
                <a:latin typeface="Times New Roman" panose="02020603050405020304" pitchFamily="18" charset="0"/>
                <a:cs typeface="Times New Roman" panose="02020603050405020304" pitchFamily="18" charset="0"/>
              </a:rPr>
              <a:t>26.98154 </a:t>
            </a:r>
            <a:r>
              <a:rPr lang="en-US" sz="100"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                             </a:t>
            </a:r>
            <a:r>
              <a:rPr lang="en-US" sz="200"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+3</a:t>
            </a:r>
            <a:br>
              <a:rPr lang="en-US" dirty="0" smtClean="0">
                <a:latin typeface="Times New Roman" panose="02020603050405020304" pitchFamily="18" charset="0"/>
                <a:cs typeface="Times New Roman" panose="02020603050405020304" pitchFamily="18" charset="0"/>
              </a:rPr>
            </a:br>
            <a:r>
              <a:rPr lang="en-US" dirty="0" smtClean="0">
                <a:latin typeface="Times New Roman" panose="02020603050405020304" pitchFamily="18" charset="0"/>
                <a:cs typeface="Times New Roman" panose="02020603050405020304" pitchFamily="18" charset="0"/>
              </a:rPr>
              <a:t/>
            </a:r>
            <a:br>
              <a:rPr lang="en-US" dirty="0" smtClean="0">
                <a:latin typeface="Times New Roman" panose="02020603050405020304" pitchFamily="18" charset="0"/>
                <a:cs typeface="Times New Roman" panose="02020603050405020304" pitchFamily="18" charset="0"/>
              </a:rPr>
            </a:br>
            <a:endParaRPr lang="en-US" dirty="0" smtClean="0">
              <a:latin typeface="Times New Roman" panose="02020603050405020304" pitchFamily="18" charset="0"/>
              <a:cs typeface="Times New Roman" panose="02020603050405020304" pitchFamily="18" charset="0"/>
            </a:endParaRPr>
          </a:p>
          <a:p>
            <a:pPr algn="ctr"/>
            <a:r>
              <a:rPr lang="en-US" sz="8800" dirty="0" smtClean="0">
                <a:latin typeface="Times New Roman" panose="02020603050405020304" pitchFamily="18" charset="0"/>
                <a:cs typeface="Times New Roman" panose="02020603050405020304" pitchFamily="18" charset="0"/>
              </a:rPr>
              <a:t>Al</a:t>
            </a:r>
            <a:endParaRPr lang="en-US" dirty="0" smtClean="0">
              <a:latin typeface="Times New Roman" panose="02020603050405020304" pitchFamily="18" charset="0"/>
              <a:cs typeface="Times New Roman" panose="02020603050405020304" pitchFamily="18" charset="0"/>
            </a:endParaRPr>
          </a:p>
          <a:p>
            <a:r>
              <a:rPr lang="en-US" sz="3200" dirty="0" smtClean="0">
                <a:latin typeface="Times New Roman" panose="02020603050405020304" pitchFamily="18" charset="0"/>
                <a:cs typeface="Times New Roman" panose="02020603050405020304" pitchFamily="18" charset="0"/>
              </a:rPr>
              <a:t>13</a:t>
            </a:r>
          </a:p>
          <a:p>
            <a:r>
              <a:rPr lang="en-US" dirty="0" smtClean="0">
                <a:latin typeface="Times New Roman" panose="02020603050405020304" pitchFamily="18" charset="0"/>
                <a:cs typeface="Times New Roman" panose="02020603050405020304" pitchFamily="18" charset="0"/>
              </a:rPr>
              <a:t>2-8-3</a:t>
            </a:r>
            <a:endParaRPr lang="en-US" dirty="0">
              <a:latin typeface="Times New Roman" panose="02020603050405020304" pitchFamily="18" charset="0"/>
              <a:cs typeface="Times New Roman" panose="02020603050405020304" pitchFamily="18" charset="0"/>
            </a:endParaRPr>
          </a:p>
        </p:txBody>
      </p:sp>
      <p:sp>
        <p:nvSpPr>
          <p:cNvPr id="3" name="TextBox 2"/>
          <p:cNvSpPr txBox="1"/>
          <p:nvPr/>
        </p:nvSpPr>
        <p:spPr>
          <a:xfrm>
            <a:off x="381000" y="457200"/>
            <a:ext cx="4953000" cy="6186309"/>
          </a:xfrm>
          <a:prstGeom prst="rect">
            <a:avLst/>
          </a:prstGeom>
          <a:noFill/>
        </p:spPr>
        <p:txBody>
          <a:bodyPr wrap="square" rtlCol="0">
            <a:spAutoFit/>
          </a:bodyPr>
          <a:lstStyle/>
          <a:p>
            <a:r>
              <a:rPr lang="en-US" sz="3600" dirty="0" smtClean="0">
                <a:solidFill>
                  <a:srgbClr val="FF0000"/>
                </a:solidFill>
                <a:latin typeface="Times New Roman" panose="02020603050405020304" pitchFamily="18" charset="0"/>
                <a:cs typeface="Times New Roman" panose="02020603050405020304" pitchFamily="18" charset="0"/>
              </a:rPr>
              <a:t>Aluminum</a:t>
            </a:r>
          </a:p>
          <a:p>
            <a:endParaRPr lang="en-US"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Atom 13 is also in group 13 (an odd coincidence).  Aluminum has two full orbitals, and three valence electrons.  It “loses” 3 electrons when it becomes a +3 cation, ISOELECTRIC to neon.  </a:t>
            </a:r>
          </a:p>
          <a:p>
            <a:endParaRPr lang="en-US" dirty="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Aluminum is relatively soft, of low density, and strong.  It does not corrode much, but can form a thin layer of aluminum oxide that does not get thicker.  This leaves it sometimes less shiny, but as strong as ever.  </a:t>
            </a:r>
          </a:p>
          <a:p>
            <a:endParaRPr lang="en-US" dirty="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Very malleable so we make aluminum foil out of it, and airplanes too!  It is in period 3, it has three orbitals.  </a:t>
            </a:r>
          </a:p>
          <a:p>
            <a:r>
              <a:rPr lang="en-US" dirty="0">
                <a:latin typeface="Times New Roman" panose="02020603050405020304" pitchFamily="18" charset="0"/>
                <a:cs typeface="Times New Roman" panose="02020603050405020304" pitchFamily="18" charset="0"/>
              </a:rPr>
              <a:t/>
            </a:r>
            <a:br>
              <a:rPr lang="en-US" dirty="0">
                <a:latin typeface="Times New Roman" panose="02020603050405020304" pitchFamily="18" charset="0"/>
                <a:cs typeface="Times New Roman" panose="02020603050405020304" pitchFamily="18" charset="0"/>
              </a:rPr>
            </a:br>
            <a:r>
              <a:rPr lang="en-US" dirty="0" smtClean="0">
                <a:latin typeface="Times New Roman" panose="02020603050405020304" pitchFamily="18" charset="0"/>
                <a:cs typeface="Times New Roman" panose="02020603050405020304" pitchFamily="18" charset="0"/>
              </a:rPr>
              <a:t>Aluminum does touch the “staircase” between the metals and nonmetals, but IT IS NOT A metalloid.  </a:t>
            </a:r>
          </a:p>
          <a:p>
            <a:endParaRPr lang="en-US" dirty="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Al and Po are the 2 exceptions to the metalloid rule.</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0454313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715000" y="457200"/>
            <a:ext cx="3048000" cy="3046988"/>
          </a:xfrm>
          <a:prstGeom prst="rect">
            <a:avLst/>
          </a:prstGeom>
          <a:noFill/>
          <a:ln>
            <a:solidFill>
              <a:schemeClr val="tx1"/>
            </a:solidFill>
          </a:ln>
        </p:spPr>
        <p:txBody>
          <a:bodyPr wrap="square" rtlCol="0">
            <a:spAutoFit/>
          </a:bodyPr>
          <a:lstStyle/>
          <a:p>
            <a:r>
              <a:rPr lang="en-US" dirty="0" smtClean="0">
                <a:latin typeface="Times New Roman" panose="02020603050405020304" pitchFamily="18" charset="0"/>
                <a:cs typeface="Times New Roman" panose="02020603050405020304" pitchFamily="18" charset="0"/>
              </a:rPr>
              <a:t>28.0855 </a:t>
            </a:r>
            <a:r>
              <a:rPr lang="en-US" sz="100"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                             </a:t>
            </a:r>
            <a:r>
              <a:rPr lang="en-US" sz="200"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 </a:t>
            </a:r>
            <a:br>
              <a:rPr lang="en-US" dirty="0" smtClean="0">
                <a:latin typeface="Times New Roman" panose="02020603050405020304" pitchFamily="18" charset="0"/>
                <a:cs typeface="Times New Roman" panose="02020603050405020304" pitchFamily="18" charset="0"/>
              </a:rPr>
            </a:br>
            <a:r>
              <a:rPr lang="en-US" dirty="0" smtClean="0">
                <a:latin typeface="Times New Roman" panose="02020603050405020304" pitchFamily="18" charset="0"/>
                <a:cs typeface="Times New Roman" panose="02020603050405020304" pitchFamily="18" charset="0"/>
              </a:rPr>
              <a:t/>
            </a:r>
            <a:br>
              <a:rPr lang="en-US" dirty="0" smtClean="0">
                <a:latin typeface="Times New Roman" panose="02020603050405020304" pitchFamily="18" charset="0"/>
                <a:cs typeface="Times New Roman" panose="02020603050405020304" pitchFamily="18" charset="0"/>
              </a:rPr>
            </a:br>
            <a:endParaRPr lang="en-US" dirty="0" smtClean="0">
              <a:latin typeface="Times New Roman" panose="02020603050405020304" pitchFamily="18" charset="0"/>
              <a:cs typeface="Times New Roman" panose="02020603050405020304" pitchFamily="18" charset="0"/>
            </a:endParaRPr>
          </a:p>
          <a:p>
            <a:pPr algn="ctr"/>
            <a:r>
              <a:rPr lang="en-US" sz="8800" dirty="0" smtClean="0">
                <a:latin typeface="Times New Roman" panose="02020603050405020304" pitchFamily="18" charset="0"/>
                <a:cs typeface="Times New Roman" panose="02020603050405020304" pitchFamily="18" charset="0"/>
              </a:rPr>
              <a:t>Si</a:t>
            </a:r>
            <a:endParaRPr lang="en-US" dirty="0" smtClean="0">
              <a:latin typeface="Times New Roman" panose="02020603050405020304" pitchFamily="18" charset="0"/>
              <a:cs typeface="Times New Roman" panose="02020603050405020304" pitchFamily="18" charset="0"/>
            </a:endParaRPr>
          </a:p>
          <a:p>
            <a:r>
              <a:rPr lang="en-US" sz="3200" dirty="0" smtClean="0">
                <a:latin typeface="Times New Roman" panose="02020603050405020304" pitchFamily="18" charset="0"/>
                <a:cs typeface="Times New Roman" panose="02020603050405020304" pitchFamily="18" charset="0"/>
              </a:rPr>
              <a:t>14</a:t>
            </a:r>
          </a:p>
          <a:p>
            <a:r>
              <a:rPr lang="en-US" dirty="0" smtClean="0">
                <a:latin typeface="Times New Roman" panose="02020603050405020304" pitchFamily="18" charset="0"/>
                <a:cs typeface="Times New Roman" panose="02020603050405020304" pitchFamily="18" charset="0"/>
              </a:rPr>
              <a:t>2-8-4</a:t>
            </a:r>
            <a:endParaRPr lang="en-US" dirty="0">
              <a:latin typeface="Times New Roman" panose="02020603050405020304" pitchFamily="18" charset="0"/>
              <a:cs typeface="Times New Roman" panose="02020603050405020304" pitchFamily="18" charset="0"/>
            </a:endParaRPr>
          </a:p>
        </p:txBody>
      </p:sp>
      <p:sp>
        <p:nvSpPr>
          <p:cNvPr id="3" name="TextBox 2"/>
          <p:cNvSpPr txBox="1"/>
          <p:nvPr/>
        </p:nvSpPr>
        <p:spPr>
          <a:xfrm>
            <a:off x="381000" y="457200"/>
            <a:ext cx="4953000" cy="4801314"/>
          </a:xfrm>
          <a:prstGeom prst="rect">
            <a:avLst/>
          </a:prstGeom>
          <a:noFill/>
        </p:spPr>
        <p:txBody>
          <a:bodyPr wrap="square" rtlCol="0">
            <a:spAutoFit/>
          </a:bodyPr>
          <a:lstStyle/>
          <a:p>
            <a:r>
              <a:rPr lang="en-US" sz="3600" dirty="0" smtClean="0">
                <a:solidFill>
                  <a:srgbClr val="FF0000"/>
                </a:solidFill>
                <a:latin typeface="Times New Roman" panose="02020603050405020304" pitchFamily="18" charset="0"/>
                <a:cs typeface="Times New Roman" panose="02020603050405020304" pitchFamily="18" charset="0"/>
              </a:rPr>
              <a:t>Silicon</a:t>
            </a:r>
          </a:p>
          <a:p>
            <a:endParaRPr lang="en-US"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In our class silicon does NOT make ions.  It’s a nonmetal and it’s a Metalloid too.  As a nonmetal it is brittle as expected, but strangely, it conducts electricity.  Metalloids are sometimes called “semi-metals” because they have properties of both the nonmetals and the metals too.</a:t>
            </a:r>
          </a:p>
          <a:p>
            <a:endParaRPr lang="en-US" dirty="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Silicone is different that silicone, which is gel-like solid, sometimes used in cosmetic surgery.  It contains silicon and other elements as well. </a:t>
            </a:r>
            <a:br>
              <a:rPr lang="en-US" dirty="0" smtClean="0">
                <a:latin typeface="Times New Roman" panose="02020603050405020304" pitchFamily="18" charset="0"/>
                <a:cs typeface="Times New Roman" panose="02020603050405020304" pitchFamily="18" charset="0"/>
              </a:rPr>
            </a:br>
            <a:r>
              <a:rPr lang="en-US" dirty="0" smtClean="0">
                <a:latin typeface="Times New Roman" panose="02020603050405020304" pitchFamily="18" charset="0"/>
                <a:cs typeface="Times New Roman" panose="02020603050405020304" pitchFamily="18" charset="0"/>
              </a:rPr>
              <a:t>Silicon is an ELEMENT.  </a:t>
            </a:r>
          </a:p>
          <a:p>
            <a:endParaRPr lang="en-US" dirty="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One of the most common substances on Earth is silicon dioxide, or beach sand.  </a:t>
            </a:r>
            <a:endParaRPr lang="en-US" dirty="0">
              <a:latin typeface="Times New Roman" panose="02020603050405020304" pitchFamily="18" charset="0"/>
              <a:cs typeface="Times New Roman" panose="02020603050405020304" pitchFamily="18" charset="0"/>
            </a:endParaRPr>
          </a:p>
        </p:txBody>
      </p:sp>
      <p:sp>
        <p:nvSpPr>
          <p:cNvPr id="4" name="TextBox 3"/>
          <p:cNvSpPr txBox="1"/>
          <p:nvPr/>
        </p:nvSpPr>
        <p:spPr>
          <a:xfrm>
            <a:off x="8305800" y="434876"/>
            <a:ext cx="457200" cy="923330"/>
          </a:xfrm>
          <a:prstGeom prst="rect">
            <a:avLst/>
          </a:prstGeom>
          <a:noFill/>
        </p:spPr>
        <p:txBody>
          <a:bodyPr wrap="square" rtlCol="0">
            <a:spAutoFit/>
          </a:bodyPr>
          <a:lstStyle/>
          <a:p>
            <a:pPr algn="r"/>
            <a:r>
              <a:rPr lang="en-US" dirty="0" smtClean="0"/>
              <a:t>-4</a:t>
            </a:r>
            <a:br>
              <a:rPr lang="en-US" dirty="0" smtClean="0"/>
            </a:br>
            <a:r>
              <a:rPr lang="en-US" dirty="0" smtClean="0"/>
              <a:t>+2</a:t>
            </a:r>
            <a:br>
              <a:rPr lang="en-US" dirty="0" smtClean="0"/>
            </a:br>
            <a:r>
              <a:rPr lang="en-US" dirty="0" smtClean="0"/>
              <a:t>+4</a:t>
            </a:r>
          </a:p>
        </p:txBody>
      </p:sp>
    </p:spTree>
    <p:extLst>
      <p:ext uri="{BB962C8B-B14F-4D97-AF65-F5344CB8AC3E}">
        <p14:creationId xmlns:p14="http://schemas.microsoft.com/office/powerpoint/2010/main" val="361603877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715000" y="457200"/>
            <a:ext cx="3048000" cy="3046988"/>
          </a:xfrm>
          <a:prstGeom prst="rect">
            <a:avLst/>
          </a:prstGeom>
          <a:noFill/>
          <a:ln>
            <a:solidFill>
              <a:schemeClr val="tx1"/>
            </a:solidFill>
          </a:ln>
        </p:spPr>
        <p:txBody>
          <a:bodyPr wrap="square" rtlCol="0">
            <a:spAutoFit/>
          </a:bodyPr>
          <a:lstStyle/>
          <a:p>
            <a:r>
              <a:rPr lang="en-US" dirty="0" smtClean="0">
                <a:latin typeface="Times New Roman" panose="02020603050405020304" pitchFamily="18" charset="0"/>
                <a:cs typeface="Times New Roman" panose="02020603050405020304" pitchFamily="18" charset="0"/>
              </a:rPr>
              <a:t>30.97376                             </a:t>
            </a:r>
            <a:r>
              <a:rPr lang="en-US" sz="200"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 </a:t>
            </a:r>
            <a:br>
              <a:rPr lang="en-US" dirty="0" smtClean="0">
                <a:latin typeface="Times New Roman" panose="02020603050405020304" pitchFamily="18" charset="0"/>
                <a:cs typeface="Times New Roman" panose="02020603050405020304" pitchFamily="18" charset="0"/>
              </a:rPr>
            </a:br>
            <a:r>
              <a:rPr lang="en-US" dirty="0" smtClean="0">
                <a:latin typeface="Times New Roman" panose="02020603050405020304" pitchFamily="18" charset="0"/>
                <a:cs typeface="Times New Roman" panose="02020603050405020304" pitchFamily="18" charset="0"/>
              </a:rPr>
              <a:t/>
            </a:r>
            <a:br>
              <a:rPr lang="en-US" dirty="0" smtClean="0">
                <a:latin typeface="Times New Roman" panose="02020603050405020304" pitchFamily="18" charset="0"/>
                <a:cs typeface="Times New Roman" panose="02020603050405020304" pitchFamily="18" charset="0"/>
              </a:rPr>
            </a:br>
            <a:endParaRPr lang="en-US" dirty="0" smtClean="0">
              <a:latin typeface="Times New Roman" panose="02020603050405020304" pitchFamily="18" charset="0"/>
              <a:cs typeface="Times New Roman" panose="02020603050405020304" pitchFamily="18" charset="0"/>
            </a:endParaRPr>
          </a:p>
          <a:p>
            <a:pPr algn="ctr"/>
            <a:r>
              <a:rPr lang="en-US" sz="8800" dirty="0" smtClean="0">
                <a:latin typeface="Times New Roman" panose="02020603050405020304" pitchFamily="18" charset="0"/>
                <a:cs typeface="Times New Roman" panose="02020603050405020304" pitchFamily="18" charset="0"/>
              </a:rPr>
              <a:t>P</a:t>
            </a:r>
            <a:endParaRPr lang="en-US" dirty="0" smtClean="0">
              <a:latin typeface="Times New Roman" panose="02020603050405020304" pitchFamily="18" charset="0"/>
              <a:cs typeface="Times New Roman" panose="02020603050405020304" pitchFamily="18" charset="0"/>
            </a:endParaRPr>
          </a:p>
          <a:p>
            <a:r>
              <a:rPr lang="en-US" sz="3200" dirty="0" smtClean="0">
                <a:latin typeface="Times New Roman" panose="02020603050405020304" pitchFamily="18" charset="0"/>
                <a:cs typeface="Times New Roman" panose="02020603050405020304" pitchFamily="18" charset="0"/>
              </a:rPr>
              <a:t>15</a:t>
            </a:r>
          </a:p>
          <a:p>
            <a:r>
              <a:rPr lang="en-US" dirty="0" smtClean="0">
                <a:latin typeface="Times New Roman" panose="02020603050405020304" pitchFamily="18" charset="0"/>
                <a:cs typeface="Times New Roman" panose="02020603050405020304" pitchFamily="18" charset="0"/>
              </a:rPr>
              <a:t>2-8-5</a:t>
            </a:r>
            <a:endParaRPr lang="en-US" dirty="0">
              <a:latin typeface="Times New Roman" panose="02020603050405020304" pitchFamily="18" charset="0"/>
              <a:cs typeface="Times New Roman" panose="02020603050405020304" pitchFamily="18" charset="0"/>
            </a:endParaRPr>
          </a:p>
        </p:txBody>
      </p:sp>
      <p:sp>
        <p:nvSpPr>
          <p:cNvPr id="3" name="TextBox 2"/>
          <p:cNvSpPr txBox="1"/>
          <p:nvPr/>
        </p:nvSpPr>
        <p:spPr>
          <a:xfrm>
            <a:off x="381000" y="457200"/>
            <a:ext cx="4953000" cy="4524315"/>
          </a:xfrm>
          <a:prstGeom prst="rect">
            <a:avLst/>
          </a:prstGeom>
          <a:noFill/>
        </p:spPr>
        <p:txBody>
          <a:bodyPr wrap="square" rtlCol="0">
            <a:spAutoFit/>
          </a:bodyPr>
          <a:lstStyle/>
          <a:p>
            <a:r>
              <a:rPr lang="en-US" sz="3600" dirty="0" smtClean="0">
                <a:solidFill>
                  <a:srgbClr val="FF0000"/>
                </a:solidFill>
                <a:latin typeface="Times New Roman" panose="02020603050405020304" pitchFamily="18" charset="0"/>
                <a:cs typeface="Times New Roman" panose="02020603050405020304" pitchFamily="18" charset="0"/>
              </a:rPr>
              <a:t>Phosphorous</a:t>
            </a:r>
          </a:p>
          <a:p>
            <a:endParaRPr lang="en-US"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Phosphorous is a solid (at STP) nonmetal.  </a:t>
            </a:r>
          </a:p>
          <a:p>
            <a:r>
              <a:rPr lang="en-US" dirty="0" smtClean="0">
                <a:latin typeface="Times New Roman" panose="02020603050405020304" pitchFamily="18" charset="0"/>
                <a:cs typeface="Times New Roman" panose="02020603050405020304" pitchFamily="18" charset="0"/>
              </a:rPr>
              <a:t>It ONLY makes a -3 anion, when it gains three electrons and becomes ISOELECTRIC to argon.  </a:t>
            </a:r>
          </a:p>
          <a:p>
            <a:endParaRPr lang="en-US" dirty="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Phosphorous is in group 15, which makes it chemically similar to both nitrogen above, and arsenic below.  </a:t>
            </a:r>
          </a:p>
          <a:p>
            <a:endParaRPr lang="en-US" dirty="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Chemical similarity means that these atoms all make similar bonds.  All make -3 anions when making ionic bonds.  All have three of the same oxidation states (-3, +3, and +5) so they will often bond covalently in the same proportions as well.</a:t>
            </a:r>
            <a:endParaRPr lang="en-US" dirty="0">
              <a:latin typeface="Times New Roman" panose="02020603050405020304" pitchFamily="18" charset="0"/>
              <a:cs typeface="Times New Roman" panose="02020603050405020304" pitchFamily="18" charset="0"/>
            </a:endParaRPr>
          </a:p>
        </p:txBody>
      </p:sp>
      <p:sp>
        <p:nvSpPr>
          <p:cNvPr id="4" name="TextBox 3"/>
          <p:cNvSpPr txBox="1"/>
          <p:nvPr/>
        </p:nvSpPr>
        <p:spPr>
          <a:xfrm>
            <a:off x="8305800" y="434876"/>
            <a:ext cx="457200" cy="923330"/>
          </a:xfrm>
          <a:prstGeom prst="rect">
            <a:avLst/>
          </a:prstGeom>
          <a:noFill/>
        </p:spPr>
        <p:txBody>
          <a:bodyPr wrap="square" rtlCol="0">
            <a:spAutoFit/>
          </a:bodyPr>
          <a:lstStyle/>
          <a:p>
            <a:pPr algn="r"/>
            <a:r>
              <a:rPr lang="en-US" dirty="0" smtClean="0"/>
              <a:t>-3</a:t>
            </a:r>
            <a:br>
              <a:rPr lang="en-US" dirty="0" smtClean="0"/>
            </a:br>
            <a:r>
              <a:rPr lang="en-US" dirty="0" smtClean="0"/>
              <a:t>+3</a:t>
            </a:r>
            <a:br>
              <a:rPr lang="en-US" dirty="0" smtClean="0"/>
            </a:br>
            <a:r>
              <a:rPr lang="en-US" dirty="0" smtClean="0"/>
              <a:t>+5</a:t>
            </a:r>
          </a:p>
        </p:txBody>
      </p:sp>
    </p:spTree>
    <p:extLst>
      <p:ext uri="{BB962C8B-B14F-4D97-AF65-F5344CB8AC3E}">
        <p14:creationId xmlns:p14="http://schemas.microsoft.com/office/powerpoint/2010/main" val="175638013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715000" y="457200"/>
            <a:ext cx="3048000" cy="3046988"/>
          </a:xfrm>
          <a:prstGeom prst="rect">
            <a:avLst/>
          </a:prstGeom>
          <a:noFill/>
          <a:ln>
            <a:solidFill>
              <a:schemeClr val="tx1"/>
            </a:solidFill>
          </a:ln>
        </p:spPr>
        <p:txBody>
          <a:bodyPr wrap="square" rtlCol="0">
            <a:spAutoFit/>
          </a:bodyPr>
          <a:lstStyle/>
          <a:p>
            <a:r>
              <a:rPr lang="en-US" dirty="0" smtClean="0">
                <a:latin typeface="Times New Roman" panose="02020603050405020304" pitchFamily="18" charset="0"/>
                <a:cs typeface="Times New Roman" panose="02020603050405020304" pitchFamily="18" charset="0"/>
              </a:rPr>
              <a:t>32.065                             </a:t>
            </a:r>
            <a:r>
              <a:rPr lang="en-US" sz="200"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 </a:t>
            </a:r>
            <a:br>
              <a:rPr lang="en-US" dirty="0" smtClean="0">
                <a:latin typeface="Times New Roman" panose="02020603050405020304" pitchFamily="18" charset="0"/>
                <a:cs typeface="Times New Roman" panose="02020603050405020304" pitchFamily="18" charset="0"/>
              </a:rPr>
            </a:br>
            <a:r>
              <a:rPr lang="en-US" dirty="0" smtClean="0">
                <a:latin typeface="Times New Roman" panose="02020603050405020304" pitchFamily="18" charset="0"/>
                <a:cs typeface="Times New Roman" panose="02020603050405020304" pitchFamily="18" charset="0"/>
              </a:rPr>
              <a:t/>
            </a:r>
            <a:br>
              <a:rPr lang="en-US" dirty="0" smtClean="0">
                <a:latin typeface="Times New Roman" panose="02020603050405020304" pitchFamily="18" charset="0"/>
                <a:cs typeface="Times New Roman" panose="02020603050405020304" pitchFamily="18" charset="0"/>
              </a:rPr>
            </a:br>
            <a:endParaRPr lang="en-US" dirty="0" smtClean="0">
              <a:latin typeface="Times New Roman" panose="02020603050405020304" pitchFamily="18" charset="0"/>
              <a:cs typeface="Times New Roman" panose="02020603050405020304" pitchFamily="18" charset="0"/>
            </a:endParaRPr>
          </a:p>
          <a:p>
            <a:pPr algn="ctr"/>
            <a:r>
              <a:rPr lang="en-US" sz="8800" dirty="0" smtClean="0">
                <a:latin typeface="Times New Roman" panose="02020603050405020304" pitchFamily="18" charset="0"/>
                <a:cs typeface="Times New Roman" panose="02020603050405020304" pitchFamily="18" charset="0"/>
              </a:rPr>
              <a:t>S</a:t>
            </a:r>
            <a:endParaRPr lang="en-US" dirty="0" smtClean="0">
              <a:latin typeface="Times New Roman" panose="02020603050405020304" pitchFamily="18" charset="0"/>
              <a:cs typeface="Times New Roman" panose="02020603050405020304" pitchFamily="18" charset="0"/>
            </a:endParaRPr>
          </a:p>
          <a:p>
            <a:r>
              <a:rPr lang="en-US" sz="3200" dirty="0" smtClean="0">
                <a:latin typeface="Times New Roman" panose="02020603050405020304" pitchFamily="18" charset="0"/>
                <a:cs typeface="Times New Roman" panose="02020603050405020304" pitchFamily="18" charset="0"/>
              </a:rPr>
              <a:t>16</a:t>
            </a:r>
          </a:p>
          <a:p>
            <a:r>
              <a:rPr lang="en-US" dirty="0" smtClean="0">
                <a:latin typeface="Times New Roman" panose="02020603050405020304" pitchFamily="18" charset="0"/>
                <a:cs typeface="Times New Roman" panose="02020603050405020304" pitchFamily="18" charset="0"/>
              </a:rPr>
              <a:t>2-8-6</a:t>
            </a:r>
            <a:endParaRPr lang="en-US" dirty="0">
              <a:latin typeface="Times New Roman" panose="02020603050405020304" pitchFamily="18" charset="0"/>
              <a:cs typeface="Times New Roman" panose="02020603050405020304" pitchFamily="18" charset="0"/>
            </a:endParaRPr>
          </a:p>
        </p:txBody>
      </p:sp>
      <p:sp>
        <p:nvSpPr>
          <p:cNvPr id="3" name="TextBox 2"/>
          <p:cNvSpPr txBox="1"/>
          <p:nvPr/>
        </p:nvSpPr>
        <p:spPr>
          <a:xfrm>
            <a:off x="381000" y="457200"/>
            <a:ext cx="4953000" cy="4801314"/>
          </a:xfrm>
          <a:prstGeom prst="rect">
            <a:avLst/>
          </a:prstGeom>
          <a:noFill/>
        </p:spPr>
        <p:txBody>
          <a:bodyPr wrap="square" rtlCol="0">
            <a:spAutoFit/>
          </a:bodyPr>
          <a:lstStyle/>
          <a:p>
            <a:r>
              <a:rPr lang="en-US" sz="3600" dirty="0" smtClean="0">
                <a:solidFill>
                  <a:srgbClr val="FF0000"/>
                </a:solidFill>
                <a:latin typeface="Times New Roman" panose="02020603050405020304" pitchFamily="18" charset="0"/>
                <a:cs typeface="Times New Roman" panose="02020603050405020304" pitchFamily="18" charset="0"/>
              </a:rPr>
              <a:t>Sulfur</a:t>
            </a:r>
          </a:p>
          <a:p>
            <a:endParaRPr lang="en-US"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This is another solid nonmetal (at STP).  It can only make a -2 anion when it bonds ionically.  That is because it gains 2 electrons to become ISOELECTRIC to argon.  </a:t>
            </a:r>
          </a:p>
          <a:p>
            <a:endParaRPr lang="en-US" dirty="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Sulfur compounds are often smelly in a bad way.  H</a:t>
            </a:r>
            <a:r>
              <a:rPr lang="en-US" baseline="-25000" dirty="0" smtClean="0">
                <a:latin typeface="Times New Roman" panose="02020603050405020304" pitchFamily="18" charset="0"/>
                <a:cs typeface="Times New Roman" panose="02020603050405020304" pitchFamily="18" charset="0"/>
              </a:rPr>
              <a:t>2</a:t>
            </a:r>
            <a:r>
              <a:rPr lang="en-US" dirty="0" smtClean="0">
                <a:latin typeface="Times New Roman" panose="02020603050405020304" pitchFamily="18" charset="0"/>
                <a:cs typeface="Times New Roman" panose="02020603050405020304" pitchFamily="18" charset="0"/>
              </a:rPr>
              <a:t>S is stink gas when you buy one of those “bombs” from what are called gift shops at the mall.  Rotten eggs smell so badly because of that gas as well.  </a:t>
            </a:r>
          </a:p>
          <a:p>
            <a:endParaRPr lang="en-US" dirty="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Solid, elemental sulfur is yellow and hard, like a rock.  It can be ground up into a powder too, but does not smell very much at all.  </a:t>
            </a:r>
            <a:endParaRPr lang="en-US" dirty="0">
              <a:latin typeface="Times New Roman" panose="02020603050405020304" pitchFamily="18" charset="0"/>
              <a:cs typeface="Times New Roman" panose="02020603050405020304" pitchFamily="18" charset="0"/>
            </a:endParaRPr>
          </a:p>
        </p:txBody>
      </p:sp>
      <p:sp>
        <p:nvSpPr>
          <p:cNvPr id="4" name="TextBox 3"/>
          <p:cNvSpPr txBox="1"/>
          <p:nvPr/>
        </p:nvSpPr>
        <p:spPr>
          <a:xfrm>
            <a:off x="8305800" y="434876"/>
            <a:ext cx="457200" cy="923330"/>
          </a:xfrm>
          <a:prstGeom prst="rect">
            <a:avLst/>
          </a:prstGeom>
          <a:noFill/>
        </p:spPr>
        <p:txBody>
          <a:bodyPr wrap="square" rtlCol="0">
            <a:spAutoFit/>
          </a:bodyPr>
          <a:lstStyle/>
          <a:p>
            <a:pPr algn="r"/>
            <a:r>
              <a:rPr lang="en-US" dirty="0" smtClean="0"/>
              <a:t>-2</a:t>
            </a:r>
            <a:br>
              <a:rPr lang="en-US" dirty="0" smtClean="0"/>
            </a:br>
            <a:r>
              <a:rPr lang="en-US" dirty="0" smtClean="0"/>
              <a:t>+4</a:t>
            </a:r>
            <a:br>
              <a:rPr lang="en-US" dirty="0" smtClean="0"/>
            </a:br>
            <a:r>
              <a:rPr lang="en-US" dirty="0" smtClean="0"/>
              <a:t>+6</a:t>
            </a:r>
          </a:p>
        </p:txBody>
      </p:sp>
    </p:spTree>
    <p:extLst>
      <p:ext uri="{BB962C8B-B14F-4D97-AF65-F5344CB8AC3E}">
        <p14:creationId xmlns:p14="http://schemas.microsoft.com/office/powerpoint/2010/main" val="337729729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715000" y="457200"/>
            <a:ext cx="3048000" cy="3046988"/>
          </a:xfrm>
          <a:prstGeom prst="rect">
            <a:avLst/>
          </a:prstGeom>
          <a:noFill/>
          <a:ln>
            <a:solidFill>
              <a:schemeClr val="tx1"/>
            </a:solidFill>
          </a:ln>
        </p:spPr>
        <p:txBody>
          <a:bodyPr wrap="square" rtlCol="0">
            <a:spAutoFit/>
          </a:bodyPr>
          <a:lstStyle/>
          <a:p>
            <a:r>
              <a:rPr lang="en-US" dirty="0" smtClean="0">
                <a:latin typeface="Times New Roman" panose="02020603050405020304" pitchFamily="18" charset="0"/>
                <a:cs typeface="Times New Roman" panose="02020603050405020304" pitchFamily="18" charset="0"/>
              </a:rPr>
              <a:t>35.453                             </a:t>
            </a:r>
            <a:r>
              <a:rPr lang="en-US" sz="200"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 </a:t>
            </a:r>
            <a:br>
              <a:rPr lang="en-US" dirty="0" smtClean="0">
                <a:latin typeface="Times New Roman" panose="02020603050405020304" pitchFamily="18" charset="0"/>
                <a:cs typeface="Times New Roman" panose="02020603050405020304" pitchFamily="18" charset="0"/>
              </a:rPr>
            </a:br>
            <a:r>
              <a:rPr lang="en-US" dirty="0" smtClean="0">
                <a:latin typeface="Times New Roman" panose="02020603050405020304" pitchFamily="18" charset="0"/>
                <a:cs typeface="Times New Roman" panose="02020603050405020304" pitchFamily="18" charset="0"/>
              </a:rPr>
              <a:t/>
            </a:r>
            <a:br>
              <a:rPr lang="en-US" dirty="0" smtClean="0">
                <a:latin typeface="Times New Roman" panose="02020603050405020304" pitchFamily="18" charset="0"/>
                <a:cs typeface="Times New Roman" panose="02020603050405020304" pitchFamily="18" charset="0"/>
              </a:rPr>
            </a:br>
            <a:endParaRPr lang="en-US" dirty="0" smtClean="0">
              <a:latin typeface="Times New Roman" panose="02020603050405020304" pitchFamily="18" charset="0"/>
              <a:cs typeface="Times New Roman" panose="02020603050405020304" pitchFamily="18" charset="0"/>
            </a:endParaRPr>
          </a:p>
          <a:p>
            <a:pPr algn="ctr"/>
            <a:r>
              <a:rPr lang="en-US" sz="8800" dirty="0" smtClean="0">
                <a:latin typeface="Times New Roman" panose="02020603050405020304" pitchFamily="18" charset="0"/>
                <a:cs typeface="Times New Roman" panose="02020603050405020304" pitchFamily="18" charset="0"/>
              </a:rPr>
              <a:t>Cl</a:t>
            </a:r>
            <a:endParaRPr lang="en-US" dirty="0" smtClean="0">
              <a:latin typeface="Times New Roman" panose="02020603050405020304" pitchFamily="18" charset="0"/>
              <a:cs typeface="Times New Roman" panose="02020603050405020304" pitchFamily="18" charset="0"/>
            </a:endParaRPr>
          </a:p>
          <a:p>
            <a:r>
              <a:rPr lang="en-US" sz="3200" dirty="0" smtClean="0">
                <a:latin typeface="Times New Roman" panose="02020603050405020304" pitchFamily="18" charset="0"/>
                <a:cs typeface="Times New Roman" panose="02020603050405020304" pitchFamily="18" charset="0"/>
              </a:rPr>
              <a:t>17</a:t>
            </a:r>
          </a:p>
          <a:p>
            <a:r>
              <a:rPr lang="en-US" dirty="0" smtClean="0">
                <a:latin typeface="Times New Roman" panose="02020603050405020304" pitchFamily="18" charset="0"/>
                <a:cs typeface="Times New Roman" panose="02020603050405020304" pitchFamily="18" charset="0"/>
              </a:rPr>
              <a:t>2-8-7</a:t>
            </a:r>
            <a:endParaRPr lang="en-US" dirty="0">
              <a:latin typeface="Times New Roman" panose="02020603050405020304" pitchFamily="18" charset="0"/>
              <a:cs typeface="Times New Roman" panose="02020603050405020304" pitchFamily="18" charset="0"/>
            </a:endParaRPr>
          </a:p>
        </p:txBody>
      </p:sp>
      <p:sp>
        <p:nvSpPr>
          <p:cNvPr id="3" name="TextBox 2"/>
          <p:cNvSpPr txBox="1"/>
          <p:nvPr/>
        </p:nvSpPr>
        <p:spPr>
          <a:xfrm>
            <a:off x="381000" y="457200"/>
            <a:ext cx="4953000" cy="6186309"/>
          </a:xfrm>
          <a:prstGeom prst="rect">
            <a:avLst/>
          </a:prstGeom>
          <a:noFill/>
        </p:spPr>
        <p:txBody>
          <a:bodyPr wrap="square" rtlCol="0">
            <a:spAutoFit/>
          </a:bodyPr>
          <a:lstStyle/>
          <a:p>
            <a:r>
              <a:rPr lang="en-US" sz="3600" dirty="0" smtClean="0">
                <a:solidFill>
                  <a:srgbClr val="FF0000"/>
                </a:solidFill>
                <a:latin typeface="Times New Roman" panose="02020603050405020304" pitchFamily="18" charset="0"/>
                <a:cs typeface="Times New Roman" panose="02020603050405020304" pitchFamily="18" charset="0"/>
              </a:rPr>
              <a:t>Chlorine</a:t>
            </a:r>
          </a:p>
          <a:p>
            <a:endParaRPr lang="en-US"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Another HON</a:t>
            </a:r>
            <a:r>
              <a:rPr lang="en-US" dirty="0" smtClean="0">
                <a:solidFill>
                  <a:srgbClr val="FF0000"/>
                </a:solidFill>
                <a:latin typeface="Times New Roman" panose="02020603050405020304" pitchFamily="18" charset="0"/>
                <a:cs typeface="Times New Roman" panose="02020603050405020304" pitchFamily="18" charset="0"/>
              </a:rPr>
              <a:t>Cl</a:t>
            </a:r>
            <a:r>
              <a:rPr lang="en-US" dirty="0" smtClean="0">
                <a:latin typeface="Times New Roman" panose="02020603050405020304" pitchFamily="18" charset="0"/>
                <a:cs typeface="Times New Roman" panose="02020603050405020304" pitchFamily="18" charset="0"/>
              </a:rPr>
              <a:t>BrIF twin, it exists as a diatomic molecule when pure.  Chlorine gas is greenish in color and smells a lot like death.  If you breath it, this gas will cause severe chemical burns in your mucus membranes and lungs, it will be terrible.  </a:t>
            </a:r>
          </a:p>
          <a:p>
            <a:endParaRPr lang="en-US" dirty="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People who put “chlorine” into their pools are just not good chemists.  They put in a white crystalline ionic compound called sodium hypochlorite  (</a:t>
            </a:r>
            <a:r>
              <a:rPr lang="en-US" dirty="0" err="1" smtClean="0">
                <a:latin typeface="Times New Roman" panose="02020603050405020304" pitchFamily="18" charset="0"/>
                <a:cs typeface="Times New Roman" panose="02020603050405020304" pitchFamily="18" charset="0"/>
              </a:rPr>
              <a:t>NaClO</a:t>
            </a:r>
            <a:r>
              <a:rPr lang="en-US" dirty="0" smtClean="0">
                <a:latin typeface="Times New Roman" panose="02020603050405020304" pitchFamily="18" charset="0"/>
                <a:cs typeface="Times New Roman" panose="02020603050405020304" pitchFamily="18" charset="0"/>
              </a:rPr>
              <a:t>) but call it by a casual name.</a:t>
            </a:r>
          </a:p>
          <a:p>
            <a:endParaRPr lang="en-US"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Chlorine will kill you, but when this bonds ionically with sodium, making table salt, it’s required by living organisms for survival.</a:t>
            </a:r>
          </a:p>
          <a:p>
            <a:endParaRPr lang="en-US" dirty="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Chlorine ONLY makes a -1 anion when it gains one electron to become ISOELECTRIC to argon.  </a:t>
            </a:r>
          </a:p>
          <a:p>
            <a:endParaRPr lang="en-US" dirty="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Chlorine in group 17 is a HALOGEN.  </a:t>
            </a:r>
            <a:endParaRPr lang="en-US" dirty="0">
              <a:latin typeface="Times New Roman" panose="02020603050405020304" pitchFamily="18" charset="0"/>
              <a:cs typeface="Times New Roman" panose="02020603050405020304" pitchFamily="18" charset="0"/>
            </a:endParaRPr>
          </a:p>
        </p:txBody>
      </p:sp>
      <p:sp>
        <p:nvSpPr>
          <p:cNvPr id="4" name="TextBox 3"/>
          <p:cNvSpPr txBox="1"/>
          <p:nvPr/>
        </p:nvSpPr>
        <p:spPr>
          <a:xfrm>
            <a:off x="8305800" y="434876"/>
            <a:ext cx="457200" cy="1200329"/>
          </a:xfrm>
          <a:prstGeom prst="rect">
            <a:avLst/>
          </a:prstGeom>
          <a:noFill/>
        </p:spPr>
        <p:txBody>
          <a:bodyPr wrap="square" rtlCol="0">
            <a:spAutoFit/>
          </a:bodyPr>
          <a:lstStyle/>
          <a:p>
            <a:pPr algn="r"/>
            <a:r>
              <a:rPr lang="en-US" dirty="0" smtClean="0"/>
              <a:t>-1</a:t>
            </a:r>
            <a:br>
              <a:rPr lang="en-US" dirty="0" smtClean="0"/>
            </a:br>
            <a:r>
              <a:rPr lang="en-US" dirty="0" smtClean="0"/>
              <a:t>+1</a:t>
            </a:r>
            <a:br>
              <a:rPr lang="en-US" dirty="0" smtClean="0"/>
            </a:br>
            <a:r>
              <a:rPr lang="en-US" dirty="0" smtClean="0"/>
              <a:t>+5</a:t>
            </a:r>
            <a:br>
              <a:rPr lang="en-US" dirty="0" smtClean="0"/>
            </a:br>
            <a:r>
              <a:rPr lang="en-US" dirty="0" smtClean="0"/>
              <a:t>+7</a:t>
            </a:r>
          </a:p>
        </p:txBody>
      </p:sp>
    </p:spTree>
    <p:extLst>
      <p:ext uri="{BB962C8B-B14F-4D97-AF65-F5344CB8AC3E}">
        <p14:creationId xmlns:p14="http://schemas.microsoft.com/office/powerpoint/2010/main" val="379231933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715000" y="457200"/>
            <a:ext cx="3048000" cy="3046988"/>
          </a:xfrm>
          <a:prstGeom prst="rect">
            <a:avLst/>
          </a:prstGeom>
          <a:noFill/>
          <a:ln>
            <a:solidFill>
              <a:schemeClr val="tx1"/>
            </a:solidFill>
          </a:ln>
        </p:spPr>
        <p:txBody>
          <a:bodyPr wrap="square" rtlCol="0">
            <a:spAutoFit/>
          </a:bodyPr>
          <a:lstStyle/>
          <a:p>
            <a:r>
              <a:rPr lang="en-US" dirty="0" smtClean="0">
                <a:latin typeface="Times New Roman" panose="02020603050405020304" pitchFamily="18" charset="0"/>
                <a:cs typeface="Times New Roman" panose="02020603050405020304" pitchFamily="18" charset="0"/>
              </a:rPr>
              <a:t>39.948                             </a:t>
            </a:r>
            <a:r>
              <a:rPr lang="en-US" sz="200"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 </a:t>
            </a:r>
            <a:br>
              <a:rPr lang="en-US" dirty="0" smtClean="0">
                <a:latin typeface="Times New Roman" panose="02020603050405020304" pitchFamily="18" charset="0"/>
                <a:cs typeface="Times New Roman" panose="02020603050405020304" pitchFamily="18" charset="0"/>
              </a:rPr>
            </a:br>
            <a:r>
              <a:rPr lang="en-US" dirty="0" smtClean="0">
                <a:latin typeface="Times New Roman" panose="02020603050405020304" pitchFamily="18" charset="0"/>
                <a:cs typeface="Times New Roman" panose="02020603050405020304" pitchFamily="18" charset="0"/>
              </a:rPr>
              <a:t/>
            </a:r>
            <a:br>
              <a:rPr lang="en-US" dirty="0" smtClean="0">
                <a:latin typeface="Times New Roman" panose="02020603050405020304" pitchFamily="18" charset="0"/>
                <a:cs typeface="Times New Roman" panose="02020603050405020304" pitchFamily="18" charset="0"/>
              </a:rPr>
            </a:br>
            <a:endParaRPr lang="en-US" dirty="0" smtClean="0">
              <a:latin typeface="Times New Roman" panose="02020603050405020304" pitchFamily="18" charset="0"/>
              <a:cs typeface="Times New Roman" panose="02020603050405020304" pitchFamily="18" charset="0"/>
            </a:endParaRPr>
          </a:p>
          <a:p>
            <a:pPr algn="ctr"/>
            <a:r>
              <a:rPr lang="en-US" sz="8800" dirty="0" err="1" smtClean="0">
                <a:latin typeface="Times New Roman" panose="02020603050405020304" pitchFamily="18" charset="0"/>
                <a:cs typeface="Times New Roman" panose="02020603050405020304" pitchFamily="18" charset="0"/>
              </a:rPr>
              <a:t>Ar</a:t>
            </a:r>
            <a:endParaRPr lang="en-US" dirty="0" smtClean="0">
              <a:latin typeface="Times New Roman" panose="02020603050405020304" pitchFamily="18" charset="0"/>
              <a:cs typeface="Times New Roman" panose="02020603050405020304" pitchFamily="18" charset="0"/>
            </a:endParaRPr>
          </a:p>
          <a:p>
            <a:r>
              <a:rPr lang="en-US" sz="3200" dirty="0" smtClean="0">
                <a:latin typeface="Times New Roman" panose="02020603050405020304" pitchFamily="18" charset="0"/>
                <a:cs typeface="Times New Roman" panose="02020603050405020304" pitchFamily="18" charset="0"/>
              </a:rPr>
              <a:t>18</a:t>
            </a:r>
          </a:p>
          <a:p>
            <a:r>
              <a:rPr lang="en-US" dirty="0" smtClean="0">
                <a:latin typeface="Times New Roman" panose="02020603050405020304" pitchFamily="18" charset="0"/>
                <a:cs typeface="Times New Roman" panose="02020603050405020304" pitchFamily="18" charset="0"/>
              </a:rPr>
              <a:t>2-8-8</a:t>
            </a:r>
            <a:endParaRPr lang="en-US" dirty="0">
              <a:latin typeface="Times New Roman" panose="02020603050405020304" pitchFamily="18" charset="0"/>
              <a:cs typeface="Times New Roman" panose="02020603050405020304" pitchFamily="18" charset="0"/>
            </a:endParaRPr>
          </a:p>
        </p:txBody>
      </p:sp>
      <p:sp>
        <p:nvSpPr>
          <p:cNvPr id="3" name="TextBox 2"/>
          <p:cNvSpPr txBox="1"/>
          <p:nvPr/>
        </p:nvSpPr>
        <p:spPr>
          <a:xfrm>
            <a:off x="381000" y="457200"/>
            <a:ext cx="4953000" cy="5078313"/>
          </a:xfrm>
          <a:prstGeom prst="rect">
            <a:avLst/>
          </a:prstGeom>
          <a:noFill/>
        </p:spPr>
        <p:txBody>
          <a:bodyPr wrap="square" rtlCol="0">
            <a:spAutoFit/>
          </a:bodyPr>
          <a:lstStyle/>
          <a:p>
            <a:r>
              <a:rPr lang="en-US" sz="3600" dirty="0" smtClean="0">
                <a:solidFill>
                  <a:srgbClr val="FF0000"/>
                </a:solidFill>
                <a:latin typeface="Times New Roman" panose="02020603050405020304" pitchFamily="18" charset="0"/>
                <a:cs typeface="Times New Roman" panose="02020603050405020304" pitchFamily="18" charset="0"/>
              </a:rPr>
              <a:t>Argon</a:t>
            </a:r>
          </a:p>
          <a:p>
            <a:endParaRPr lang="en-US"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The third noble gas, equally inert to the two above it in the group (He and Ne).  It has three full orbitals and that makes it “perfect” and not willing to bond with other atoms.  </a:t>
            </a:r>
          </a:p>
          <a:p>
            <a:endParaRPr lang="en-US" dirty="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All noble gases have ONLY full orbitals.  Each noble gas exhibits full electron orbitals only.  </a:t>
            </a:r>
          </a:p>
          <a:p>
            <a:endParaRPr lang="en-US" dirty="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Strangely (since these atoms never expected YOU to learn about them, this third orbital can be “full” with eight electrons, or it can stretch out and fill up and hold 18 electrons (look below at krypton).  </a:t>
            </a:r>
          </a:p>
          <a:p>
            <a:endParaRPr lang="en-US" dirty="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It’s the last atom in period 3, it’s the last atom with just 3electron orbitals.  </a:t>
            </a:r>
            <a:endParaRPr lang="en-US" dirty="0">
              <a:latin typeface="Times New Roman" panose="02020603050405020304" pitchFamily="18" charset="0"/>
              <a:cs typeface="Times New Roman" panose="02020603050405020304" pitchFamily="18" charset="0"/>
            </a:endParaRPr>
          </a:p>
        </p:txBody>
      </p:sp>
      <p:sp>
        <p:nvSpPr>
          <p:cNvPr id="4" name="TextBox 3"/>
          <p:cNvSpPr txBox="1"/>
          <p:nvPr/>
        </p:nvSpPr>
        <p:spPr>
          <a:xfrm>
            <a:off x="8305800" y="434876"/>
            <a:ext cx="457200" cy="369332"/>
          </a:xfrm>
          <a:prstGeom prst="rect">
            <a:avLst/>
          </a:prstGeom>
          <a:noFill/>
        </p:spPr>
        <p:txBody>
          <a:bodyPr wrap="square" rtlCol="0">
            <a:spAutoFit/>
          </a:bodyPr>
          <a:lstStyle/>
          <a:p>
            <a:pPr algn="r"/>
            <a:r>
              <a:rPr lang="en-US" dirty="0"/>
              <a:t>0</a:t>
            </a:r>
            <a:endParaRPr lang="en-US" dirty="0" smtClean="0"/>
          </a:p>
        </p:txBody>
      </p:sp>
    </p:spTree>
    <p:extLst>
      <p:ext uri="{BB962C8B-B14F-4D97-AF65-F5344CB8AC3E}">
        <p14:creationId xmlns:p14="http://schemas.microsoft.com/office/powerpoint/2010/main" val="389878901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715000" y="457200"/>
            <a:ext cx="3048000" cy="3046988"/>
          </a:xfrm>
          <a:prstGeom prst="rect">
            <a:avLst/>
          </a:prstGeom>
          <a:noFill/>
          <a:ln>
            <a:solidFill>
              <a:schemeClr val="tx1"/>
            </a:solidFill>
          </a:ln>
        </p:spPr>
        <p:txBody>
          <a:bodyPr wrap="square" rtlCol="0">
            <a:spAutoFit/>
          </a:bodyPr>
          <a:lstStyle/>
          <a:p>
            <a:r>
              <a:rPr lang="en-US" dirty="0" smtClean="0">
                <a:latin typeface="Times New Roman" panose="02020603050405020304" pitchFamily="18" charset="0"/>
                <a:cs typeface="Times New Roman" panose="02020603050405020304" pitchFamily="18" charset="0"/>
              </a:rPr>
              <a:t>1.00794                                +1</a:t>
            </a:r>
          </a:p>
          <a:p>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                                             -1</a:t>
            </a:r>
          </a:p>
          <a:p>
            <a:endParaRPr lang="en-US" dirty="0" smtClean="0">
              <a:latin typeface="Times New Roman" panose="02020603050405020304" pitchFamily="18" charset="0"/>
              <a:cs typeface="Times New Roman" panose="02020603050405020304" pitchFamily="18" charset="0"/>
            </a:endParaRPr>
          </a:p>
          <a:p>
            <a:pPr algn="ctr"/>
            <a:r>
              <a:rPr lang="en-US" sz="8800" dirty="0" smtClean="0">
                <a:latin typeface="Times New Roman" panose="02020603050405020304" pitchFamily="18" charset="0"/>
                <a:cs typeface="Times New Roman" panose="02020603050405020304" pitchFamily="18" charset="0"/>
              </a:rPr>
              <a:t>H </a:t>
            </a:r>
            <a:endParaRPr lang="en-US" dirty="0" smtClean="0">
              <a:latin typeface="Times New Roman" panose="02020603050405020304" pitchFamily="18" charset="0"/>
              <a:cs typeface="Times New Roman" panose="02020603050405020304" pitchFamily="18" charset="0"/>
            </a:endParaRPr>
          </a:p>
          <a:p>
            <a:r>
              <a:rPr lang="en-US" sz="3200" dirty="0" smtClean="0">
                <a:latin typeface="Times New Roman" panose="02020603050405020304" pitchFamily="18" charset="0"/>
                <a:cs typeface="Times New Roman" panose="02020603050405020304" pitchFamily="18" charset="0"/>
              </a:rPr>
              <a:t>1</a:t>
            </a:r>
          </a:p>
          <a:p>
            <a:r>
              <a:rPr lang="en-US" dirty="0">
                <a:latin typeface="Times New Roman" panose="02020603050405020304" pitchFamily="18" charset="0"/>
                <a:cs typeface="Times New Roman" panose="02020603050405020304" pitchFamily="18" charset="0"/>
              </a:rPr>
              <a:t>1</a:t>
            </a:r>
            <a:r>
              <a:rPr lang="en-US" dirty="0" smtClean="0">
                <a:latin typeface="Times New Roman" panose="02020603050405020304" pitchFamily="18" charset="0"/>
                <a:cs typeface="Times New Roman" panose="02020603050405020304" pitchFamily="18" charset="0"/>
              </a:rPr>
              <a:t> </a:t>
            </a:r>
            <a:endParaRPr lang="en-US" dirty="0">
              <a:latin typeface="Times New Roman" panose="02020603050405020304" pitchFamily="18" charset="0"/>
              <a:cs typeface="Times New Roman" panose="02020603050405020304" pitchFamily="18" charset="0"/>
            </a:endParaRPr>
          </a:p>
        </p:txBody>
      </p:sp>
      <p:sp>
        <p:nvSpPr>
          <p:cNvPr id="3" name="TextBox 2"/>
          <p:cNvSpPr txBox="1"/>
          <p:nvPr/>
        </p:nvSpPr>
        <p:spPr>
          <a:xfrm>
            <a:off x="381000" y="457200"/>
            <a:ext cx="4953000" cy="5355312"/>
          </a:xfrm>
          <a:prstGeom prst="rect">
            <a:avLst/>
          </a:prstGeom>
          <a:noFill/>
        </p:spPr>
        <p:txBody>
          <a:bodyPr wrap="square" rtlCol="0">
            <a:spAutoFit/>
          </a:bodyPr>
          <a:lstStyle/>
          <a:p>
            <a:r>
              <a:rPr lang="en-US" sz="3600" dirty="0" smtClean="0">
                <a:solidFill>
                  <a:srgbClr val="FF0000"/>
                </a:solidFill>
                <a:latin typeface="Times New Roman" panose="02020603050405020304" pitchFamily="18" charset="0"/>
                <a:cs typeface="Times New Roman" panose="02020603050405020304" pitchFamily="18" charset="0"/>
              </a:rPr>
              <a:t>Hydrogen</a:t>
            </a:r>
          </a:p>
          <a:p>
            <a:endParaRPr lang="en-US" dirty="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The weirdest element.</a:t>
            </a:r>
          </a:p>
          <a:p>
            <a:r>
              <a:rPr lang="en-US" dirty="0">
                <a:latin typeface="Times New Roman" panose="02020603050405020304" pitchFamily="18" charset="0"/>
                <a:cs typeface="Times New Roman" panose="02020603050405020304" pitchFamily="18" charset="0"/>
              </a:rPr>
              <a:t/>
            </a:r>
            <a:br>
              <a:rPr lang="en-US" dirty="0">
                <a:latin typeface="Times New Roman" panose="02020603050405020304" pitchFamily="18" charset="0"/>
                <a:cs typeface="Times New Roman" panose="02020603050405020304" pitchFamily="18" charset="0"/>
              </a:rPr>
            </a:br>
            <a:r>
              <a:rPr lang="en-US" dirty="0" smtClean="0">
                <a:latin typeface="Times New Roman" panose="02020603050405020304" pitchFamily="18" charset="0"/>
                <a:cs typeface="Times New Roman" panose="02020603050405020304" pitchFamily="18" charset="0"/>
              </a:rPr>
              <a:t>It’s “in” group 1, but it’s not a metal.  It bonds </a:t>
            </a:r>
            <a:br>
              <a:rPr lang="en-US" dirty="0" smtClean="0">
                <a:latin typeface="Times New Roman" panose="02020603050405020304" pitchFamily="18" charset="0"/>
                <a:cs typeface="Times New Roman" panose="02020603050405020304" pitchFamily="18" charset="0"/>
              </a:rPr>
            </a:br>
            <a:r>
              <a:rPr lang="en-US" dirty="0" smtClean="0">
                <a:latin typeface="Times New Roman" panose="02020603050405020304" pitchFamily="18" charset="0"/>
                <a:cs typeface="Times New Roman" panose="02020603050405020304" pitchFamily="18" charset="0"/>
              </a:rPr>
              <a:t>like a nonmetal (covalent) but in water, </a:t>
            </a:r>
            <a:br>
              <a:rPr lang="en-US" dirty="0" smtClean="0">
                <a:latin typeface="Times New Roman" panose="02020603050405020304" pitchFamily="18" charset="0"/>
                <a:cs typeface="Times New Roman" panose="02020603050405020304" pitchFamily="18" charset="0"/>
              </a:rPr>
            </a:br>
            <a:r>
              <a:rPr lang="en-US" dirty="0" smtClean="0">
                <a:latin typeface="Times New Roman" panose="02020603050405020304" pitchFamily="18" charset="0"/>
                <a:cs typeface="Times New Roman" panose="02020603050405020304" pitchFamily="18" charset="0"/>
              </a:rPr>
              <a:t>hydrogen compounds like HCl or H</a:t>
            </a:r>
            <a:r>
              <a:rPr lang="en-US" baseline="-25000" dirty="0" smtClean="0">
                <a:latin typeface="Times New Roman" panose="02020603050405020304" pitchFamily="18" charset="0"/>
                <a:cs typeface="Times New Roman" panose="02020603050405020304" pitchFamily="18" charset="0"/>
              </a:rPr>
              <a:t>2</a:t>
            </a:r>
            <a:r>
              <a:rPr lang="en-US" dirty="0" smtClean="0">
                <a:latin typeface="Times New Roman" panose="02020603050405020304" pitchFamily="18" charset="0"/>
                <a:cs typeface="Times New Roman" panose="02020603050405020304" pitchFamily="18" charset="0"/>
              </a:rPr>
              <a:t>SO</a:t>
            </a:r>
            <a:r>
              <a:rPr lang="en-US" baseline="-25000" dirty="0" smtClean="0">
                <a:latin typeface="Times New Roman" panose="02020603050405020304" pitchFamily="18" charset="0"/>
                <a:cs typeface="Times New Roman" panose="02020603050405020304" pitchFamily="18" charset="0"/>
              </a:rPr>
              <a:t>4</a:t>
            </a:r>
            <a:r>
              <a:rPr lang="en-US" dirty="0" smtClean="0">
                <a:latin typeface="Times New Roman" panose="02020603050405020304" pitchFamily="18" charset="0"/>
                <a:cs typeface="Times New Roman" panose="02020603050405020304" pitchFamily="18" charset="0"/>
              </a:rPr>
              <a:t> form ions, which are ACIDS.  </a:t>
            </a:r>
          </a:p>
          <a:p>
            <a:endParaRPr lang="en-US" dirty="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It’s in period 1, it has one orbital, with 1 electron.</a:t>
            </a:r>
          </a:p>
          <a:p>
            <a:endParaRPr lang="en-US" dirty="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Almost all hydrogen is H-1, but there are two</a:t>
            </a:r>
            <a:br>
              <a:rPr lang="en-US" dirty="0" smtClean="0">
                <a:latin typeface="Times New Roman" panose="02020603050405020304" pitchFamily="18" charset="0"/>
                <a:cs typeface="Times New Roman" panose="02020603050405020304" pitchFamily="18" charset="0"/>
              </a:rPr>
            </a:br>
            <a:r>
              <a:rPr lang="en-US" dirty="0" smtClean="0">
                <a:latin typeface="Times New Roman" panose="02020603050405020304" pitchFamily="18" charset="0"/>
                <a:cs typeface="Times New Roman" panose="02020603050405020304" pitchFamily="18" charset="0"/>
              </a:rPr>
              <a:t>isotopes in our class, H-2 with one neutron, </a:t>
            </a:r>
            <a:br>
              <a:rPr lang="en-US" dirty="0" smtClean="0">
                <a:latin typeface="Times New Roman" panose="02020603050405020304" pitchFamily="18" charset="0"/>
                <a:cs typeface="Times New Roman" panose="02020603050405020304" pitchFamily="18" charset="0"/>
              </a:rPr>
            </a:br>
            <a:r>
              <a:rPr lang="en-US" dirty="0" smtClean="0">
                <a:latin typeface="Times New Roman" panose="02020603050405020304" pitchFamily="18" charset="0"/>
                <a:cs typeface="Times New Roman" panose="02020603050405020304" pitchFamily="18" charset="0"/>
              </a:rPr>
              <a:t>and H-3, with two neutrons.  </a:t>
            </a:r>
          </a:p>
          <a:p>
            <a:endParaRPr lang="en-US" dirty="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It exists naturally as H</a:t>
            </a:r>
            <a:r>
              <a:rPr lang="en-US" baseline="-25000" dirty="0" smtClean="0">
                <a:latin typeface="Times New Roman" panose="02020603050405020304" pitchFamily="18" charset="0"/>
                <a:cs typeface="Times New Roman" panose="02020603050405020304" pitchFamily="18" charset="0"/>
              </a:rPr>
              <a:t>2</a:t>
            </a:r>
            <a:r>
              <a:rPr lang="en-US" dirty="0" smtClean="0">
                <a:latin typeface="Times New Roman" panose="02020603050405020304" pitchFamily="18" charset="0"/>
                <a:cs typeface="Times New Roman" panose="02020603050405020304" pitchFamily="18" charset="0"/>
              </a:rPr>
              <a:t>, a diatomic molecule, not as single atoms.  Single atoms of hydrogen are unstable.  It’s a </a:t>
            </a:r>
            <a:r>
              <a:rPr lang="en-US" dirty="0" smtClean="0">
                <a:solidFill>
                  <a:srgbClr val="FF0000"/>
                </a:solidFill>
                <a:latin typeface="Times New Roman" panose="02020603050405020304" pitchFamily="18" charset="0"/>
                <a:cs typeface="Times New Roman" panose="02020603050405020304" pitchFamily="18" charset="0"/>
              </a:rPr>
              <a:t>H</a:t>
            </a:r>
            <a:r>
              <a:rPr lang="en-US" dirty="0" smtClean="0">
                <a:latin typeface="Times New Roman" panose="02020603050405020304" pitchFamily="18" charset="0"/>
                <a:cs typeface="Times New Roman" panose="02020603050405020304" pitchFamily="18" charset="0"/>
              </a:rPr>
              <a:t>ONClBrIF twin.  </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9906866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715000" y="457200"/>
            <a:ext cx="3048000" cy="3046988"/>
          </a:xfrm>
          <a:prstGeom prst="rect">
            <a:avLst/>
          </a:prstGeom>
          <a:noFill/>
          <a:ln>
            <a:solidFill>
              <a:schemeClr val="tx1"/>
            </a:solidFill>
          </a:ln>
        </p:spPr>
        <p:txBody>
          <a:bodyPr wrap="square" rtlCol="0">
            <a:spAutoFit/>
          </a:bodyPr>
          <a:lstStyle/>
          <a:p>
            <a:r>
              <a:rPr lang="en-US" dirty="0" smtClean="0">
                <a:latin typeface="Times New Roman" panose="02020603050405020304" pitchFamily="18" charset="0"/>
                <a:cs typeface="Times New Roman" panose="02020603050405020304" pitchFamily="18" charset="0"/>
              </a:rPr>
              <a:t>39.0983                            </a:t>
            </a:r>
            <a:r>
              <a:rPr lang="en-US" sz="200"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 </a:t>
            </a:r>
            <a:br>
              <a:rPr lang="en-US" dirty="0" smtClean="0">
                <a:latin typeface="Times New Roman" panose="02020603050405020304" pitchFamily="18" charset="0"/>
                <a:cs typeface="Times New Roman" panose="02020603050405020304" pitchFamily="18" charset="0"/>
              </a:rPr>
            </a:br>
            <a:r>
              <a:rPr lang="en-US" dirty="0" smtClean="0">
                <a:latin typeface="Times New Roman" panose="02020603050405020304" pitchFamily="18" charset="0"/>
                <a:cs typeface="Times New Roman" panose="02020603050405020304" pitchFamily="18" charset="0"/>
              </a:rPr>
              <a:t/>
            </a:r>
            <a:br>
              <a:rPr lang="en-US" dirty="0" smtClean="0">
                <a:latin typeface="Times New Roman" panose="02020603050405020304" pitchFamily="18" charset="0"/>
                <a:cs typeface="Times New Roman" panose="02020603050405020304" pitchFamily="18" charset="0"/>
              </a:rPr>
            </a:br>
            <a:endParaRPr lang="en-US" dirty="0" smtClean="0">
              <a:latin typeface="Times New Roman" panose="02020603050405020304" pitchFamily="18" charset="0"/>
              <a:cs typeface="Times New Roman" panose="02020603050405020304" pitchFamily="18" charset="0"/>
            </a:endParaRPr>
          </a:p>
          <a:p>
            <a:pPr algn="ctr"/>
            <a:r>
              <a:rPr lang="en-US" sz="8800" dirty="0" smtClean="0">
                <a:latin typeface="Times New Roman" panose="02020603050405020304" pitchFamily="18" charset="0"/>
                <a:cs typeface="Times New Roman" panose="02020603050405020304" pitchFamily="18" charset="0"/>
              </a:rPr>
              <a:t>K</a:t>
            </a:r>
            <a:endParaRPr lang="en-US" dirty="0" smtClean="0">
              <a:latin typeface="Times New Roman" panose="02020603050405020304" pitchFamily="18" charset="0"/>
              <a:cs typeface="Times New Roman" panose="02020603050405020304" pitchFamily="18" charset="0"/>
            </a:endParaRPr>
          </a:p>
          <a:p>
            <a:r>
              <a:rPr lang="en-US" sz="3200" dirty="0" smtClean="0">
                <a:latin typeface="Times New Roman" panose="02020603050405020304" pitchFamily="18" charset="0"/>
                <a:cs typeface="Times New Roman" panose="02020603050405020304" pitchFamily="18" charset="0"/>
              </a:rPr>
              <a:t>19</a:t>
            </a:r>
          </a:p>
          <a:p>
            <a:r>
              <a:rPr lang="en-US" dirty="0" smtClean="0">
                <a:latin typeface="Times New Roman" panose="02020603050405020304" pitchFamily="18" charset="0"/>
                <a:cs typeface="Times New Roman" panose="02020603050405020304" pitchFamily="18" charset="0"/>
              </a:rPr>
              <a:t>2-8-8-1</a:t>
            </a:r>
            <a:endParaRPr lang="en-US" dirty="0">
              <a:latin typeface="Times New Roman" panose="02020603050405020304" pitchFamily="18" charset="0"/>
              <a:cs typeface="Times New Roman" panose="02020603050405020304" pitchFamily="18" charset="0"/>
            </a:endParaRPr>
          </a:p>
        </p:txBody>
      </p:sp>
      <p:sp>
        <p:nvSpPr>
          <p:cNvPr id="3" name="TextBox 2"/>
          <p:cNvSpPr txBox="1"/>
          <p:nvPr/>
        </p:nvSpPr>
        <p:spPr>
          <a:xfrm>
            <a:off x="381000" y="457200"/>
            <a:ext cx="4953000" cy="6186309"/>
          </a:xfrm>
          <a:prstGeom prst="rect">
            <a:avLst/>
          </a:prstGeom>
          <a:noFill/>
        </p:spPr>
        <p:txBody>
          <a:bodyPr wrap="square" rtlCol="0">
            <a:spAutoFit/>
          </a:bodyPr>
          <a:lstStyle/>
          <a:p>
            <a:r>
              <a:rPr lang="en-US" sz="3600" dirty="0" smtClean="0">
                <a:solidFill>
                  <a:srgbClr val="FF0000"/>
                </a:solidFill>
                <a:latin typeface="Times New Roman" panose="02020603050405020304" pitchFamily="18" charset="0"/>
                <a:cs typeface="Times New Roman" panose="02020603050405020304" pitchFamily="18" charset="0"/>
              </a:rPr>
              <a:t>Potassium</a:t>
            </a:r>
          </a:p>
          <a:p>
            <a:endParaRPr lang="en-US"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This is the third Alkali Metal in group 1, and as the two atoms above it (Li and Na) it has just one valence electron.  This metal will ONLY make a +1 cation, it bonds similarly to both Lithium and Sodium when making ionic bonds.  </a:t>
            </a:r>
          </a:p>
          <a:p>
            <a:endParaRPr lang="en-US" dirty="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Potassium becomes ISOELECTRIC to argon.</a:t>
            </a:r>
          </a:p>
          <a:p>
            <a:endParaRPr lang="en-US" dirty="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Each step “lower” in the group makes the metals similar, but more reactive.  </a:t>
            </a:r>
          </a:p>
          <a:p>
            <a:endParaRPr lang="en-US" dirty="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Sodium is the first atom with four electrons orbitals, it’s the first atom in Period 4.  </a:t>
            </a:r>
          </a:p>
          <a:p>
            <a:endParaRPr lang="en-US" dirty="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The atoms of period 4 range from reactive metals, less reactive metals, metalloids, nonmetals and finally a noble gas.  Their ONLY similarity is that they have four electron orbitals.  Atoms in groups are similar chemically.</a:t>
            </a:r>
            <a:endParaRPr lang="en-US" dirty="0">
              <a:latin typeface="Times New Roman" panose="02020603050405020304" pitchFamily="18" charset="0"/>
              <a:cs typeface="Times New Roman" panose="02020603050405020304" pitchFamily="18" charset="0"/>
            </a:endParaRPr>
          </a:p>
        </p:txBody>
      </p:sp>
      <p:sp>
        <p:nvSpPr>
          <p:cNvPr id="4" name="TextBox 3"/>
          <p:cNvSpPr txBox="1"/>
          <p:nvPr/>
        </p:nvSpPr>
        <p:spPr>
          <a:xfrm>
            <a:off x="8305800" y="434876"/>
            <a:ext cx="457200" cy="369332"/>
          </a:xfrm>
          <a:prstGeom prst="rect">
            <a:avLst/>
          </a:prstGeom>
          <a:noFill/>
        </p:spPr>
        <p:txBody>
          <a:bodyPr wrap="square" rtlCol="0">
            <a:spAutoFit/>
          </a:bodyPr>
          <a:lstStyle/>
          <a:p>
            <a:pPr algn="r"/>
            <a:r>
              <a:rPr lang="en-US" dirty="0" smtClean="0"/>
              <a:t>+1</a:t>
            </a:r>
          </a:p>
        </p:txBody>
      </p:sp>
    </p:spTree>
    <p:extLst>
      <p:ext uri="{BB962C8B-B14F-4D97-AF65-F5344CB8AC3E}">
        <p14:creationId xmlns:p14="http://schemas.microsoft.com/office/powerpoint/2010/main" val="167864703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715000" y="457200"/>
            <a:ext cx="3048000" cy="3046988"/>
          </a:xfrm>
          <a:prstGeom prst="rect">
            <a:avLst/>
          </a:prstGeom>
          <a:noFill/>
          <a:ln>
            <a:solidFill>
              <a:schemeClr val="tx1"/>
            </a:solidFill>
          </a:ln>
        </p:spPr>
        <p:txBody>
          <a:bodyPr wrap="square" rtlCol="0">
            <a:spAutoFit/>
          </a:bodyPr>
          <a:lstStyle/>
          <a:p>
            <a:r>
              <a:rPr lang="en-US" dirty="0" smtClean="0">
                <a:latin typeface="Times New Roman" panose="02020603050405020304" pitchFamily="18" charset="0"/>
                <a:cs typeface="Times New Roman" panose="02020603050405020304" pitchFamily="18" charset="0"/>
              </a:rPr>
              <a:t>40.08                            </a:t>
            </a:r>
            <a:r>
              <a:rPr lang="en-US" sz="200"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 </a:t>
            </a:r>
            <a:br>
              <a:rPr lang="en-US" dirty="0" smtClean="0">
                <a:latin typeface="Times New Roman" panose="02020603050405020304" pitchFamily="18" charset="0"/>
                <a:cs typeface="Times New Roman" panose="02020603050405020304" pitchFamily="18" charset="0"/>
              </a:rPr>
            </a:br>
            <a:r>
              <a:rPr lang="en-US" dirty="0" smtClean="0">
                <a:latin typeface="Times New Roman" panose="02020603050405020304" pitchFamily="18" charset="0"/>
                <a:cs typeface="Times New Roman" panose="02020603050405020304" pitchFamily="18" charset="0"/>
              </a:rPr>
              <a:t/>
            </a:r>
            <a:br>
              <a:rPr lang="en-US" dirty="0" smtClean="0">
                <a:latin typeface="Times New Roman" panose="02020603050405020304" pitchFamily="18" charset="0"/>
                <a:cs typeface="Times New Roman" panose="02020603050405020304" pitchFamily="18" charset="0"/>
              </a:rPr>
            </a:br>
            <a:endParaRPr lang="en-US" dirty="0" smtClean="0">
              <a:latin typeface="Times New Roman" panose="02020603050405020304" pitchFamily="18" charset="0"/>
              <a:cs typeface="Times New Roman" panose="02020603050405020304" pitchFamily="18" charset="0"/>
            </a:endParaRPr>
          </a:p>
          <a:p>
            <a:pPr algn="ctr"/>
            <a:r>
              <a:rPr lang="en-US" sz="8800" dirty="0" smtClean="0">
                <a:latin typeface="Times New Roman" panose="02020603050405020304" pitchFamily="18" charset="0"/>
                <a:cs typeface="Times New Roman" panose="02020603050405020304" pitchFamily="18" charset="0"/>
              </a:rPr>
              <a:t>Ca</a:t>
            </a:r>
            <a:endParaRPr lang="en-US" dirty="0" smtClean="0">
              <a:latin typeface="Times New Roman" panose="02020603050405020304" pitchFamily="18" charset="0"/>
              <a:cs typeface="Times New Roman" panose="02020603050405020304" pitchFamily="18" charset="0"/>
            </a:endParaRPr>
          </a:p>
          <a:p>
            <a:r>
              <a:rPr lang="en-US" sz="3200" dirty="0" smtClean="0">
                <a:latin typeface="Times New Roman" panose="02020603050405020304" pitchFamily="18" charset="0"/>
                <a:cs typeface="Times New Roman" panose="02020603050405020304" pitchFamily="18" charset="0"/>
              </a:rPr>
              <a:t>20</a:t>
            </a:r>
          </a:p>
          <a:p>
            <a:r>
              <a:rPr lang="en-US" dirty="0" smtClean="0">
                <a:latin typeface="Times New Roman" panose="02020603050405020304" pitchFamily="18" charset="0"/>
                <a:cs typeface="Times New Roman" panose="02020603050405020304" pitchFamily="18" charset="0"/>
              </a:rPr>
              <a:t>2-8-8-2</a:t>
            </a:r>
            <a:endParaRPr lang="en-US" dirty="0">
              <a:latin typeface="Times New Roman" panose="02020603050405020304" pitchFamily="18" charset="0"/>
              <a:cs typeface="Times New Roman" panose="02020603050405020304" pitchFamily="18" charset="0"/>
            </a:endParaRPr>
          </a:p>
        </p:txBody>
      </p:sp>
      <p:sp>
        <p:nvSpPr>
          <p:cNvPr id="3" name="TextBox 2"/>
          <p:cNvSpPr txBox="1"/>
          <p:nvPr/>
        </p:nvSpPr>
        <p:spPr>
          <a:xfrm>
            <a:off x="381000" y="457200"/>
            <a:ext cx="4953000" cy="3970318"/>
          </a:xfrm>
          <a:prstGeom prst="rect">
            <a:avLst/>
          </a:prstGeom>
          <a:noFill/>
        </p:spPr>
        <p:txBody>
          <a:bodyPr wrap="square" rtlCol="0">
            <a:spAutoFit/>
          </a:bodyPr>
          <a:lstStyle/>
          <a:p>
            <a:r>
              <a:rPr lang="en-US" sz="3600" dirty="0" smtClean="0">
                <a:solidFill>
                  <a:srgbClr val="FF0000"/>
                </a:solidFill>
                <a:latin typeface="Times New Roman" panose="02020603050405020304" pitchFamily="18" charset="0"/>
                <a:cs typeface="Times New Roman" panose="02020603050405020304" pitchFamily="18" charset="0"/>
              </a:rPr>
              <a:t>Calcium</a:t>
            </a:r>
          </a:p>
          <a:p>
            <a:endParaRPr lang="en-US"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This is the third atom in group 2, the Alkali Earth Metals.  It’s more reactive than either beryllium or magnesium.  It has the obvious similarity of having two valence electrons.  It LOSES ONLY two valence electrons when forming a +2 cation.  </a:t>
            </a:r>
            <a:br>
              <a:rPr lang="en-US" dirty="0" smtClean="0">
                <a:latin typeface="Times New Roman" panose="02020603050405020304" pitchFamily="18" charset="0"/>
                <a:cs typeface="Times New Roman" panose="02020603050405020304" pitchFamily="18" charset="0"/>
              </a:rPr>
            </a:br>
            <a:r>
              <a:rPr lang="en-US" dirty="0" smtClean="0">
                <a:latin typeface="Times New Roman" panose="02020603050405020304" pitchFamily="18" charset="0"/>
                <a:cs typeface="Times New Roman" panose="02020603050405020304" pitchFamily="18" charset="0"/>
              </a:rPr>
              <a:t>When it’s an ion, it is ISOELECTRIC to argon.</a:t>
            </a:r>
          </a:p>
          <a:p>
            <a:endParaRPr lang="en-US" dirty="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Calcium in in your bones and also sea shells.  </a:t>
            </a:r>
            <a:br>
              <a:rPr lang="en-US" dirty="0" smtClean="0">
                <a:latin typeface="Times New Roman" panose="02020603050405020304" pitchFamily="18" charset="0"/>
                <a:cs typeface="Times New Roman" panose="02020603050405020304" pitchFamily="18" charset="0"/>
              </a:rPr>
            </a:br>
            <a:r>
              <a:rPr lang="en-US" dirty="0" smtClean="0">
                <a:latin typeface="Times New Roman" panose="02020603050405020304" pitchFamily="18" charset="0"/>
                <a:cs typeface="Times New Roman" panose="02020603050405020304" pitchFamily="18" charset="0"/>
              </a:rPr>
              <a:t>When you drink milk that contains “calcium”, </a:t>
            </a:r>
            <a:br>
              <a:rPr lang="en-US" dirty="0" smtClean="0">
                <a:latin typeface="Times New Roman" panose="02020603050405020304" pitchFamily="18" charset="0"/>
                <a:cs typeface="Times New Roman" panose="02020603050405020304" pitchFamily="18" charset="0"/>
              </a:rPr>
            </a:br>
            <a:r>
              <a:rPr lang="en-US" dirty="0" smtClean="0">
                <a:latin typeface="Times New Roman" panose="02020603050405020304" pitchFamily="18" charset="0"/>
                <a:cs typeface="Times New Roman" panose="02020603050405020304" pitchFamily="18" charset="0"/>
              </a:rPr>
              <a:t>you realize that the milk has no metal in it.  </a:t>
            </a:r>
            <a:br>
              <a:rPr lang="en-US" dirty="0" smtClean="0">
                <a:latin typeface="Times New Roman" panose="02020603050405020304" pitchFamily="18" charset="0"/>
                <a:cs typeface="Times New Roman" panose="02020603050405020304" pitchFamily="18" charset="0"/>
              </a:rPr>
            </a:br>
            <a:r>
              <a:rPr lang="en-US" dirty="0" smtClean="0">
                <a:latin typeface="Times New Roman" panose="02020603050405020304" pitchFamily="18" charset="0"/>
                <a:cs typeface="Times New Roman" panose="02020603050405020304" pitchFamily="18" charset="0"/>
              </a:rPr>
              <a:t>Rather, you’re drinking calcium cations in solution.  </a:t>
            </a:r>
            <a:endParaRPr lang="en-US" dirty="0">
              <a:latin typeface="Times New Roman" panose="02020603050405020304" pitchFamily="18" charset="0"/>
              <a:cs typeface="Times New Roman" panose="02020603050405020304" pitchFamily="18" charset="0"/>
            </a:endParaRPr>
          </a:p>
        </p:txBody>
      </p:sp>
      <p:sp>
        <p:nvSpPr>
          <p:cNvPr id="4" name="TextBox 3"/>
          <p:cNvSpPr txBox="1"/>
          <p:nvPr/>
        </p:nvSpPr>
        <p:spPr>
          <a:xfrm>
            <a:off x="8305800" y="434876"/>
            <a:ext cx="457200" cy="369332"/>
          </a:xfrm>
          <a:prstGeom prst="rect">
            <a:avLst/>
          </a:prstGeom>
          <a:noFill/>
        </p:spPr>
        <p:txBody>
          <a:bodyPr wrap="square" rtlCol="0">
            <a:spAutoFit/>
          </a:bodyPr>
          <a:lstStyle/>
          <a:p>
            <a:pPr algn="r"/>
            <a:r>
              <a:rPr lang="en-US" dirty="0" smtClean="0"/>
              <a:t>+2</a:t>
            </a:r>
          </a:p>
        </p:txBody>
      </p:sp>
    </p:spTree>
    <p:extLst>
      <p:ext uri="{BB962C8B-B14F-4D97-AF65-F5344CB8AC3E}">
        <p14:creationId xmlns:p14="http://schemas.microsoft.com/office/powerpoint/2010/main" val="223091361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715000" y="457200"/>
            <a:ext cx="3048000" cy="3046988"/>
          </a:xfrm>
          <a:prstGeom prst="rect">
            <a:avLst/>
          </a:prstGeom>
          <a:noFill/>
          <a:ln>
            <a:solidFill>
              <a:schemeClr val="tx1"/>
            </a:solidFill>
          </a:ln>
        </p:spPr>
        <p:txBody>
          <a:bodyPr wrap="square" rtlCol="0">
            <a:spAutoFit/>
          </a:bodyPr>
          <a:lstStyle/>
          <a:p>
            <a:r>
              <a:rPr lang="en-US" dirty="0" smtClean="0">
                <a:latin typeface="Times New Roman" panose="02020603050405020304" pitchFamily="18" charset="0"/>
                <a:cs typeface="Times New Roman" panose="02020603050405020304" pitchFamily="18" charset="0"/>
              </a:rPr>
              <a:t>44.9559                            </a:t>
            </a:r>
            <a:r>
              <a:rPr lang="en-US" sz="200"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 </a:t>
            </a:r>
            <a:br>
              <a:rPr lang="en-US" dirty="0" smtClean="0">
                <a:latin typeface="Times New Roman" panose="02020603050405020304" pitchFamily="18" charset="0"/>
                <a:cs typeface="Times New Roman" panose="02020603050405020304" pitchFamily="18" charset="0"/>
              </a:rPr>
            </a:br>
            <a:r>
              <a:rPr lang="en-US" dirty="0" smtClean="0">
                <a:latin typeface="Times New Roman" panose="02020603050405020304" pitchFamily="18" charset="0"/>
                <a:cs typeface="Times New Roman" panose="02020603050405020304" pitchFamily="18" charset="0"/>
              </a:rPr>
              <a:t/>
            </a:r>
            <a:br>
              <a:rPr lang="en-US" dirty="0" smtClean="0">
                <a:latin typeface="Times New Roman" panose="02020603050405020304" pitchFamily="18" charset="0"/>
                <a:cs typeface="Times New Roman" panose="02020603050405020304" pitchFamily="18" charset="0"/>
              </a:rPr>
            </a:br>
            <a:endParaRPr lang="en-US" dirty="0" smtClean="0">
              <a:latin typeface="Times New Roman" panose="02020603050405020304" pitchFamily="18" charset="0"/>
              <a:cs typeface="Times New Roman" panose="02020603050405020304" pitchFamily="18" charset="0"/>
            </a:endParaRPr>
          </a:p>
          <a:p>
            <a:pPr algn="ctr"/>
            <a:r>
              <a:rPr lang="en-US" sz="8800" dirty="0" err="1" smtClean="0">
                <a:latin typeface="Times New Roman" panose="02020603050405020304" pitchFamily="18" charset="0"/>
                <a:cs typeface="Times New Roman" panose="02020603050405020304" pitchFamily="18" charset="0"/>
              </a:rPr>
              <a:t>Sc</a:t>
            </a:r>
            <a:endParaRPr lang="en-US" dirty="0" smtClean="0">
              <a:latin typeface="Times New Roman" panose="02020603050405020304" pitchFamily="18" charset="0"/>
              <a:cs typeface="Times New Roman" panose="02020603050405020304" pitchFamily="18" charset="0"/>
            </a:endParaRPr>
          </a:p>
          <a:p>
            <a:r>
              <a:rPr lang="en-US" sz="3200" dirty="0" smtClean="0">
                <a:latin typeface="Times New Roman" panose="02020603050405020304" pitchFamily="18" charset="0"/>
                <a:cs typeface="Times New Roman" panose="02020603050405020304" pitchFamily="18" charset="0"/>
              </a:rPr>
              <a:t>21</a:t>
            </a:r>
          </a:p>
          <a:p>
            <a:r>
              <a:rPr lang="en-US" dirty="0" smtClean="0">
                <a:latin typeface="Times New Roman" panose="02020603050405020304" pitchFamily="18" charset="0"/>
                <a:cs typeface="Times New Roman" panose="02020603050405020304" pitchFamily="18" charset="0"/>
              </a:rPr>
              <a:t>2-8-9-2</a:t>
            </a:r>
            <a:endParaRPr lang="en-US" dirty="0">
              <a:latin typeface="Times New Roman" panose="02020603050405020304" pitchFamily="18" charset="0"/>
              <a:cs typeface="Times New Roman" panose="02020603050405020304" pitchFamily="18" charset="0"/>
            </a:endParaRPr>
          </a:p>
        </p:txBody>
      </p:sp>
      <p:sp>
        <p:nvSpPr>
          <p:cNvPr id="3" name="TextBox 2"/>
          <p:cNvSpPr txBox="1"/>
          <p:nvPr/>
        </p:nvSpPr>
        <p:spPr>
          <a:xfrm>
            <a:off x="381000" y="457200"/>
            <a:ext cx="4953000" cy="5909310"/>
          </a:xfrm>
          <a:prstGeom prst="rect">
            <a:avLst/>
          </a:prstGeom>
          <a:noFill/>
        </p:spPr>
        <p:txBody>
          <a:bodyPr wrap="square" rtlCol="0">
            <a:spAutoFit/>
          </a:bodyPr>
          <a:lstStyle/>
          <a:p>
            <a:r>
              <a:rPr lang="en-US" sz="3600" dirty="0" smtClean="0">
                <a:solidFill>
                  <a:srgbClr val="FF0000"/>
                </a:solidFill>
                <a:latin typeface="Times New Roman" panose="02020603050405020304" pitchFamily="18" charset="0"/>
                <a:cs typeface="Times New Roman" panose="02020603050405020304" pitchFamily="18" charset="0"/>
              </a:rPr>
              <a:t>Scandium</a:t>
            </a:r>
          </a:p>
          <a:p>
            <a:endParaRPr lang="en-US"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This is the first of the “transitional metals, the elements in the central block of the periodic table from group 3 through 12.  </a:t>
            </a:r>
          </a:p>
          <a:p>
            <a:endParaRPr lang="en-US" dirty="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Scandium is the first atom that does not follow the simple ISOELECTRIC rule, as the atoms mid-table usually can make more than one cation.  </a:t>
            </a:r>
          </a:p>
          <a:p>
            <a:r>
              <a:rPr lang="en-US" dirty="0">
                <a:latin typeface="Times New Roman" panose="02020603050405020304" pitchFamily="18" charset="0"/>
                <a:cs typeface="Times New Roman" panose="02020603050405020304" pitchFamily="18" charset="0"/>
              </a:rPr>
              <a:t/>
            </a:r>
            <a:br>
              <a:rPr lang="en-US" dirty="0">
                <a:latin typeface="Times New Roman" panose="02020603050405020304" pitchFamily="18" charset="0"/>
                <a:cs typeface="Times New Roman" panose="02020603050405020304" pitchFamily="18" charset="0"/>
              </a:rPr>
            </a:br>
            <a:r>
              <a:rPr lang="en-US" dirty="0" smtClean="0">
                <a:latin typeface="Times New Roman" panose="02020603050405020304" pitchFamily="18" charset="0"/>
                <a:cs typeface="Times New Roman" panose="02020603050405020304" pitchFamily="18" charset="0"/>
              </a:rPr>
              <a:t>That’s possible when you learn more chemistry, and about the sub-orbitals that the electrons “really” exist in.  Regents chem is an intro course, and you learn about orbitals, but it is a bit more complex in real life.  </a:t>
            </a:r>
          </a:p>
          <a:p>
            <a:endParaRPr lang="en-US" dirty="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Since there is a +3 in the top right corner, you now know that scandium ONLY makes a +3 cation, but not really why.  That’s okay, a +3 cation, let’s move on from here.  </a:t>
            </a:r>
            <a:endParaRPr lang="en-US" dirty="0">
              <a:latin typeface="Times New Roman" panose="02020603050405020304" pitchFamily="18" charset="0"/>
              <a:cs typeface="Times New Roman" panose="02020603050405020304" pitchFamily="18" charset="0"/>
            </a:endParaRPr>
          </a:p>
        </p:txBody>
      </p:sp>
      <p:sp>
        <p:nvSpPr>
          <p:cNvPr id="4" name="TextBox 3"/>
          <p:cNvSpPr txBox="1"/>
          <p:nvPr/>
        </p:nvSpPr>
        <p:spPr>
          <a:xfrm>
            <a:off x="8305800" y="434876"/>
            <a:ext cx="457200" cy="369332"/>
          </a:xfrm>
          <a:prstGeom prst="rect">
            <a:avLst/>
          </a:prstGeom>
          <a:noFill/>
        </p:spPr>
        <p:txBody>
          <a:bodyPr wrap="square" rtlCol="0">
            <a:spAutoFit/>
          </a:bodyPr>
          <a:lstStyle/>
          <a:p>
            <a:pPr algn="r"/>
            <a:r>
              <a:rPr lang="en-US" dirty="0" smtClean="0"/>
              <a:t>+3</a:t>
            </a:r>
          </a:p>
        </p:txBody>
      </p:sp>
    </p:spTree>
    <p:extLst>
      <p:ext uri="{BB962C8B-B14F-4D97-AF65-F5344CB8AC3E}">
        <p14:creationId xmlns:p14="http://schemas.microsoft.com/office/powerpoint/2010/main" val="63981828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715000" y="457200"/>
            <a:ext cx="3048000" cy="3046988"/>
          </a:xfrm>
          <a:prstGeom prst="rect">
            <a:avLst/>
          </a:prstGeom>
          <a:noFill/>
          <a:ln>
            <a:solidFill>
              <a:schemeClr val="tx1"/>
            </a:solidFill>
          </a:ln>
        </p:spPr>
        <p:txBody>
          <a:bodyPr wrap="square" rtlCol="0">
            <a:spAutoFit/>
          </a:bodyPr>
          <a:lstStyle/>
          <a:p>
            <a:r>
              <a:rPr lang="en-US" dirty="0" smtClean="0">
                <a:latin typeface="Times New Roman" panose="02020603050405020304" pitchFamily="18" charset="0"/>
                <a:cs typeface="Times New Roman" panose="02020603050405020304" pitchFamily="18" charset="0"/>
              </a:rPr>
              <a:t>47.867</a:t>
            </a:r>
            <a:br>
              <a:rPr lang="en-US" dirty="0" smtClean="0">
                <a:latin typeface="Times New Roman" panose="02020603050405020304" pitchFamily="18" charset="0"/>
                <a:cs typeface="Times New Roman" panose="02020603050405020304" pitchFamily="18" charset="0"/>
              </a:rPr>
            </a:br>
            <a:r>
              <a:rPr lang="en-US" dirty="0" smtClean="0">
                <a:latin typeface="Times New Roman" panose="02020603050405020304" pitchFamily="18" charset="0"/>
                <a:cs typeface="Times New Roman" panose="02020603050405020304" pitchFamily="18" charset="0"/>
              </a:rPr>
              <a:t/>
            </a:r>
            <a:br>
              <a:rPr lang="en-US" dirty="0" smtClean="0">
                <a:latin typeface="Times New Roman" panose="02020603050405020304" pitchFamily="18" charset="0"/>
                <a:cs typeface="Times New Roman" panose="02020603050405020304" pitchFamily="18" charset="0"/>
              </a:rPr>
            </a:br>
            <a:endParaRPr lang="en-US" dirty="0" smtClean="0">
              <a:latin typeface="Times New Roman" panose="02020603050405020304" pitchFamily="18" charset="0"/>
              <a:cs typeface="Times New Roman" panose="02020603050405020304" pitchFamily="18" charset="0"/>
            </a:endParaRPr>
          </a:p>
          <a:p>
            <a:pPr algn="ctr"/>
            <a:r>
              <a:rPr lang="en-US" sz="8800" dirty="0" err="1" smtClean="0">
                <a:latin typeface="Times New Roman" panose="02020603050405020304" pitchFamily="18" charset="0"/>
                <a:cs typeface="Times New Roman" panose="02020603050405020304" pitchFamily="18" charset="0"/>
              </a:rPr>
              <a:t>Ti</a:t>
            </a:r>
            <a:endParaRPr lang="en-US" dirty="0" smtClean="0">
              <a:latin typeface="Times New Roman" panose="02020603050405020304" pitchFamily="18" charset="0"/>
              <a:cs typeface="Times New Roman" panose="02020603050405020304" pitchFamily="18" charset="0"/>
            </a:endParaRPr>
          </a:p>
          <a:p>
            <a:r>
              <a:rPr lang="en-US" sz="3200" dirty="0" smtClean="0">
                <a:latin typeface="Times New Roman" panose="02020603050405020304" pitchFamily="18" charset="0"/>
                <a:cs typeface="Times New Roman" panose="02020603050405020304" pitchFamily="18" charset="0"/>
              </a:rPr>
              <a:t>22</a:t>
            </a:r>
          </a:p>
          <a:p>
            <a:r>
              <a:rPr lang="en-US" dirty="0" smtClean="0">
                <a:latin typeface="Times New Roman" panose="02020603050405020304" pitchFamily="18" charset="0"/>
                <a:cs typeface="Times New Roman" panose="02020603050405020304" pitchFamily="18" charset="0"/>
              </a:rPr>
              <a:t>2-8-10-2</a:t>
            </a:r>
            <a:endParaRPr lang="en-US" dirty="0">
              <a:latin typeface="Times New Roman" panose="02020603050405020304" pitchFamily="18" charset="0"/>
              <a:cs typeface="Times New Roman" panose="02020603050405020304" pitchFamily="18" charset="0"/>
            </a:endParaRPr>
          </a:p>
        </p:txBody>
      </p:sp>
      <p:sp>
        <p:nvSpPr>
          <p:cNvPr id="3" name="TextBox 2"/>
          <p:cNvSpPr txBox="1"/>
          <p:nvPr/>
        </p:nvSpPr>
        <p:spPr>
          <a:xfrm>
            <a:off x="381000" y="457200"/>
            <a:ext cx="4953000" cy="5909310"/>
          </a:xfrm>
          <a:prstGeom prst="rect">
            <a:avLst/>
          </a:prstGeom>
          <a:noFill/>
        </p:spPr>
        <p:txBody>
          <a:bodyPr wrap="square" rtlCol="0">
            <a:spAutoFit/>
          </a:bodyPr>
          <a:lstStyle/>
          <a:p>
            <a:r>
              <a:rPr lang="en-US" sz="3600" dirty="0" smtClean="0">
                <a:solidFill>
                  <a:srgbClr val="FF0000"/>
                </a:solidFill>
                <a:latin typeface="Times New Roman" panose="02020603050405020304" pitchFamily="18" charset="0"/>
                <a:cs typeface="Times New Roman" panose="02020603050405020304" pitchFamily="18" charset="0"/>
              </a:rPr>
              <a:t>Titanium</a:t>
            </a:r>
          </a:p>
          <a:p>
            <a:endParaRPr lang="en-US"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This is the first truly “exotic” atom in the transitional groups.  Titanium has the ability to “lose” 2 electrons and be a stable +2 cation; or it can lose 3 electrons, forming a stable +3 cation; or, it can lose 4 electrons, forming a stable +4 cation.</a:t>
            </a:r>
          </a:p>
          <a:p>
            <a:endParaRPr lang="en-US" dirty="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Since all atoms have their electrons in sub-orbitals of the orbitals, and you don’t really know about them, this atom can make three different cations, depending on how many electrons it transfers.</a:t>
            </a:r>
          </a:p>
          <a:p>
            <a:endParaRPr lang="en-US" dirty="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We would call these cations by the names of titanium II, or titanium III, or titanium III.  The roman numeral matches the charge of the cation.</a:t>
            </a:r>
          </a:p>
          <a:p>
            <a:endParaRPr lang="en-US" dirty="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If a metal can make more than one cation, you MUST USE a roman numeral in it’s name, but not in it’s formula.  </a:t>
            </a:r>
            <a:endParaRPr lang="en-US" dirty="0">
              <a:latin typeface="Times New Roman" panose="02020603050405020304" pitchFamily="18" charset="0"/>
              <a:cs typeface="Times New Roman" panose="02020603050405020304" pitchFamily="18" charset="0"/>
            </a:endParaRPr>
          </a:p>
        </p:txBody>
      </p:sp>
      <p:sp>
        <p:nvSpPr>
          <p:cNvPr id="4" name="TextBox 3"/>
          <p:cNvSpPr txBox="1"/>
          <p:nvPr/>
        </p:nvSpPr>
        <p:spPr>
          <a:xfrm>
            <a:off x="8305800" y="434876"/>
            <a:ext cx="457200" cy="923330"/>
          </a:xfrm>
          <a:prstGeom prst="rect">
            <a:avLst/>
          </a:prstGeom>
          <a:noFill/>
        </p:spPr>
        <p:txBody>
          <a:bodyPr wrap="square" rtlCol="0">
            <a:spAutoFit/>
          </a:bodyPr>
          <a:lstStyle/>
          <a:p>
            <a:pPr algn="r"/>
            <a:r>
              <a:rPr lang="en-US" dirty="0" smtClean="0"/>
              <a:t>+2</a:t>
            </a:r>
            <a:br>
              <a:rPr lang="en-US" dirty="0" smtClean="0"/>
            </a:br>
            <a:r>
              <a:rPr lang="en-US" dirty="0" smtClean="0"/>
              <a:t>+3</a:t>
            </a:r>
            <a:br>
              <a:rPr lang="en-US" dirty="0" smtClean="0"/>
            </a:br>
            <a:r>
              <a:rPr lang="en-US" dirty="0" smtClean="0"/>
              <a:t>+4</a:t>
            </a:r>
          </a:p>
        </p:txBody>
      </p:sp>
    </p:spTree>
    <p:extLst>
      <p:ext uri="{BB962C8B-B14F-4D97-AF65-F5344CB8AC3E}">
        <p14:creationId xmlns:p14="http://schemas.microsoft.com/office/powerpoint/2010/main" val="274821362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715000" y="457200"/>
            <a:ext cx="3048000" cy="3046988"/>
          </a:xfrm>
          <a:prstGeom prst="rect">
            <a:avLst/>
          </a:prstGeom>
          <a:noFill/>
          <a:ln>
            <a:solidFill>
              <a:schemeClr val="tx1"/>
            </a:solidFill>
          </a:ln>
        </p:spPr>
        <p:txBody>
          <a:bodyPr wrap="square" rtlCol="0">
            <a:spAutoFit/>
          </a:bodyPr>
          <a:lstStyle/>
          <a:p>
            <a:r>
              <a:rPr lang="en-US" dirty="0" smtClean="0">
                <a:latin typeface="Times New Roman" panose="02020603050405020304" pitchFamily="18" charset="0"/>
                <a:cs typeface="Times New Roman" panose="02020603050405020304" pitchFamily="18" charset="0"/>
              </a:rPr>
              <a:t>50.9415</a:t>
            </a:r>
            <a:br>
              <a:rPr lang="en-US" dirty="0" smtClean="0">
                <a:latin typeface="Times New Roman" panose="02020603050405020304" pitchFamily="18" charset="0"/>
                <a:cs typeface="Times New Roman" panose="02020603050405020304" pitchFamily="18" charset="0"/>
              </a:rPr>
            </a:br>
            <a:r>
              <a:rPr lang="en-US" dirty="0" smtClean="0">
                <a:latin typeface="Times New Roman" panose="02020603050405020304" pitchFamily="18" charset="0"/>
                <a:cs typeface="Times New Roman" panose="02020603050405020304" pitchFamily="18" charset="0"/>
              </a:rPr>
              <a:t/>
            </a:r>
            <a:br>
              <a:rPr lang="en-US" dirty="0" smtClean="0">
                <a:latin typeface="Times New Roman" panose="02020603050405020304" pitchFamily="18" charset="0"/>
                <a:cs typeface="Times New Roman" panose="02020603050405020304" pitchFamily="18" charset="0"/>
              </a:rPr>
            </a:br>
            <a:endParaRPr lang="en-US" dirty="0" smtClean="0">
              <a:latin typeface="Times New Roman" panose="02020603050405020304" pitchFamily="18" charset="0"/>
              <a:cs typeface="Times New Roman" panose="02020603050405020304" pitchFamily="18" charset="0"/>
            </a:endParaRPr>
          </a:p>
          <a:p>
            <a:pPr algn="ctr"/>
            <a:r>
              <a:rPr lang="en-US" sz="8800" dirty="0" smtClean="0">
                <a:latin typeface="Times New Roman" panose="02020603050405020304" pitchFamily="18" charset="0"/>
                <a:cs typeface="Times New Roman" panose="02020603050405020304" pitchFamily="18" charset="0"/>
              </a:rPr>
              <a:t>V</a:t>
            </a:r>
            <a:endParaRPr lang="en-US" dirty="0" smtClean="0">
              <a:latin typeface="Times New Roman" panose="02020603050405020304" pitchFamily="18" charset="0"/>
              <a:cs typeface="Times New Roman" panose="02020603050405020304" pitchFamily="18" charset="0"/>
            </a:endParaRPr>
          </a:p>
          <a:p>
            <a:r>
              <a:rPr lang="en-US" sz="3200" dirty="0" smtClean="0">
                <a:latin typeface="Times New Roman" panose="02020603050405020304" pitchFamily="18" charset="0"/>
                <a:cs typeface="Times New Roman" panose="02020603050405020304" pitchFamily="18" charset="0"/>
              </a:rPr>
              <a:t>23</a:t>
            </a:r>
          </a:p>
          <a:p>
            <a:r>
              <a:rPr lang="en-US" dirty="0" smtClean="0">
                <a:latin typeface="Times New Roman" panose="02020603050405020304" pitchFamily="18" charset="0"/>
                <a:cs typeface="Times New Roman" panose="02020603050405020304" pitchFamily="18" charset="0"/>
              </a:rPr>
              <a:t>2-8-11-2</a:t>
            </a:r>
            <a:endParaRPr lang="en-US" dirty="0">
              <a:latin typeface="Times New Roman" panose="02020603050405020304" pitchFamily="18" charset="0"/>
              <a:cs typeface="Times New Roman" panose="02020603050405020304" pitchFamily="18" charset="0"/>
            </a:endParaRPr>
          </a:p>
        </p:txBody>
      </p:sp>
      <p:sp>
        <p:nvSpPr>
          <p:cNvPr id="3" name="TextBox 2"/>
          <p:cNvSpPr txBox="1"/>
          <p:nvPr/>
        </p:nvSpPr>
        <p:spPr>
          <a:xfrm>
            <a:off x="381000" y="457200"/>
            <a:ext cx="4953000" cy="6186309"/>
          </a:xfrm>
          <a:prstGeom prst="rect">
            <a:avLst/>
          </a:prstGeom>
          <a:noFill/>
        </p:spPr>
        <p:txBody>
          <a:bodyPr wrap="square" rtlCol="0">
            <a:spAutoFit/>
          </a:bodyPr>
          <a:lstStyle/>
          <a:p>
            <a:r>
              <a:rPr lang="en-US" sz="3600" dirty="0" smtClean="0">
                <a:solidFill>
                  <a:srgbClr val="FF0000"/>
                </a:solidFill>
                <a:latin typeface="Times New Roman" panose="02020603050405020304" pitchFamily="18" charset="0"/>
                <a:cs typeface="Times New Roman" panose="02020603050405020304" pitchFamily="18" charset="0"/>
              </a:rPr>
              <a:t>Vanadium</a:t>
            </a:r>
          </a:p>
          <a:p>
            <a:endParaRPr lang="en-US"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This metal can make four different cations, all shown top right in the periodic table box.  </a:t>
            </a:r>
          </a:p>
          <a:p>
            <a:endParaRPr lang="en-US" dirty="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When vanadium and chlorine combine to form vanadium chloride, you must clearly indicate what “type” of vanadium chloride you are talking about.  Each type, from each vanadium cation has a different formula:</a:t>
            </a:r>
          </a:p>
          <a:p>
            <a:endParaRPr lang="en-US" dirty="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VCl</a:t>
            </a:r>
            <a:r>
              <a:rPr lang="en-US" baseline="-25000" dirty="0" smtClean="0">
                <a:latin typeface="Times New Roman" panose="02020603050405020304" pitchFamily="18" charset="0"/>
                <a:cs typeface="Times New Roman" panose="02020603050405020304" pitchFamily="18" charset="0"/>
              </a:rPr>
              <a:t>2</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is vanadium (</a:t>
            </a:r>
            <a:r>
              <a:rPr lang="en-US" dirty="0" smtClean="0">
                <a:latin typeface="Times New Roman" panose="02020603050405020304" pitchFamily="18" charset="0"/>
                <a:cs typeface="Times New Roman" panose="02020603050405020304" pitchFamily="18" charset="0"/>
              </a:rPr>
              <a:t>II) chloride</a:t>
            </a:r>
          </a:p>
          <a:p>
            <a:r>
              <a:rPr lang="en-US" dirty="0" smtClean="0">
                <a:latin typeface="Times New Roman" panose="02020603050405020304" pitchFamily="18" charset="0"/>
                <a:cs typeface="Times New Roman" panose="02020603050405020304" pitchFamily="18" charset="0"/>
              </a:rPr>
              <a:t>VCl</a:t>
            </a:r>
            <a:r>
              <a:rPr lang="en-US" baseline="-25000" dirty="0" smtClean="0">
                <a:latin typeface="Times New Roman" panose="02020603050405020304" pitchFamily="18" charset="0"/>
                <a:cs typeface="Times New Roman" panose="02020603050405020304" pitchFamily="18" charset="0"/>
              </a:rPr>
              <a:t>3</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is vanadium (</a:t>
            </a:r>
            <a:r>
              <a:rPr lang="en-US" dirty="0" smtClean="0">
                <a:latin typeface="Times New Roman" panose="02020603050405020304" pitchFamily="18" charset="0"/>
                <a:cs typeface="Times New Roman" panose="02020603050405020304" pitchFamily="18" charset="0"/>
              </a:rPr>
              <a:t>III) chloride</a:t>
            </a:r>
            <a:br>
              <a:rPr lang="en-US" dirty="0" smtClean="0">
                <a:latin typeface="Times New Roman" panose="02020603050405020304" pitchFamily="18" charset="0"/>
                <a:cs typeface="Times New Roman" panose="02020603050405020304" pitchFamily="18" charset="0"/>
              </a:rPr>
            </a:br>
            <a:r>
              <a:rPr lang="en-US" dirty="0" smtClean="0">
                <a:latin typeface="Times New Roman" panose="02020603050405020304" pitchFamily="18" charset="0"/>
                <a:cs typeface="Times New Roman" panose="02020603050405020304" pitchFamily="18" charset="0"/>
              </a:rPr>
              <a:t>VCl</a:t>
            </a:r>
            <a:r>
              <a:rPr lang="en-US" baseline="-25000" dirty="0" smtClean="0">
                <a:latin typeface="Times New Roman" panose="02020603050405020304" pitchFamily="18" charset="0"/>
                <a:cs typeface="Times New Roman" panose="02020603050405020304" pitchFamily="18" charset="0"/>
              </a:rPr>
              <a:t>4</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is vanadium (IV) </a:t>
            </a:r>
            <a:r>
              <a:rPr lang="en-US" dirty="0" smtClean="0">
                <a:latin typeface="Times New Roman" panose="02020603050405020304" pitchFamily="18" charset="0"/>
                <a:cs typeface="Times New Roman" panose="02020603050405020304" pitchFamily="18" charset="0"/>
              </a:rPr>
              <a:t>chloride</a:t>
            </a:r>
            <a:br>
              <a:rPr lang="en-US" dirty="0" smtClean="0">
                <a:latin typeface="Times New Roman" panose="02020603050405020304" pitchFamily="18" charset="0"/>
                <a:cs typeface="Times New Roman" panose="02020603050405020304" pitchFamily="18" charset="0"/>
              </a:rPr>
            </a:br>
            <a:r>
              <a:rPr lang="en-US" dirty="0" smtClean="0">
                <a:latin typeface="Times New Roman" panose="02020603050405020304" pitchFamily="18" charset="0"/>
                <a:cs typeface="Times New Roman" panose="02020603050405020304" pitchFamily="18" charset="0"/>
              </a:rPr>
              <a:t>VCl</a:t>
            </a:r>
            <a:r>
              <a:rPr lang="en-US" baseline="-25000" dirty="0" smtClean="0">
                <a:latin typeface="Times New Roman" panose="02020603050405020304" pitchFamily="18" charset="0"/>
                <a:cs typeface="Times New Roman" panose="02020603050405020304" pitchFamily="18" charset="0"/>
              </a:rPr>
              <a:t>5</a:t>
            </a:r>
            <a:r>
              <a:rPr lang="en-US" dirty="0" smtClean="0">
                <a:latin typeface="Times New Roman" panose="02020603050405020304" pitchFamily="18" charset="0"/>
                <a:cs typeface="Times New Roman" panose="02020603050405020304" pitchFamily="18" charset="0"/>
              </a:rPr>
              <a:t> is vanadium (V) chloride</a:t>
            </a:r>
          </a:p>
          <a:p>
            <a:endParaRPr lang="en-US" dirty="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Note:  NO ROMAN NUMERALS in the formulas, only in the word names!  Without a roman numeral name, all four of these different compounds would be vanadium chloride, which means we’d all get mixed up, which we won’t let happen.  </a:t>
            </a:r>
            <a:endParaRPr lang="en-US" dirty="0">
              <a:latin typeface="Times New Roman" panose="02020603050405020304" pitchFamily="18" charset="0"/>
              <a:cs typeface="Times New Roman" panose="02020603050405020304" pitchFamily="18" charset="0"/>
            </a:endParaRPr>
          </a:p>
        </p:txBody>
      </p:sp>
      <p:sp>
        <p:nvSpPr>
          <p:cNvPr id="4" name="TextBox 3"/>
          <p:cNvSpPr txBox="1"/>
          <p:nvPr/>
        </p:nvSpPr>
        <p:spPr>
          <a:xfrm>
            <a:off x="8305800" y="434876"/>
            <a:ext cx="457200" cy="1200329"/>
          </a:xfrm>
          <a:prstGeom prst="rect">
            <a:avLst/>
          </a:prstGeom>
          <a:noFill/>
        </p:spPr>
        <p:txBody>
          <a:bodyPr wrap="square" rtlCol="0">
            <a:spAutoFit/>
          </a:bodyPr>
          <a:lstStyle/>
          <a:p>
            <a:pPr algn="r"/>
            <a:r>
              <a:rPr lang="en-US" dirty="0" smtClean="0"/>
              <a:t>+2</a:t>
            </a:r>
            <a:br>
              <a:rPr lang="en-US" dirty="0" smtClean="0"/>
            </a:br>
            <a:r>
              <a:rPr lang="en-US" dirty="0" smtClean="0"/>
              <a:t>+3</a:t>
            </a:r>
            <a:br>
              <a:rPr lang="en-US" dirty="0" smtClean="0"/>
            </a:br>
            <a:r>
              <a:rPr lang="en-US" dirty="0" smtClean="0"/>
              <a:t>+4</a:t>
            </a:r>
            <a:br>
              <a:rPr lang="en-US" dirty="0" smtClean="0"/>
            </a:br>
            <a:r>
              <a:rPr lang="en-US" dirty="0" smtClean="0"/>
              <a:t>+5</a:t>
            </a:r>
          </a:p>
        </p:txBody>
      </p:sp>
    </p:spTree>
    <p:extLst>
      <p:ext uri="{BB962C8B-B14F-4D97-AF65-F5344CB8AC3E}">
        <p14:creationId xmlns:p14="http://schemas.microsoft.com/office/powerpoint/2010/main" val="186568397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715000" y="457200"/>
            <a:ext cx="3048000" cy="3046988"/>
          </a:xfrm>
          <a:prstGeom prst="rect">
            <a:avLst/>
          </a:prstGeom>
          <a:noFill/>
          <a:ln>
            <a:solidFill>
              <a:schemeClr val="tx1"/>
            </a:solidFill>
          </a:ln>
        </p:spPr>
        <p:txBody>
          <a:bodyPr wrap="square" rtlCol="0">
            <a:spAutoFit/>
          </a:bodyPr>
          <a:lstStyle/>
          <a:p>
            <a:r>
              <a:rPr lang="en-US" dirty="0" smtClean="0">
                <a:latin typeface="Times New Roman" panose="02020603050405020304" pitchFamily="18" charset="0"/>
                <a:cs typeface="Times New Roman" panose="02020603050405020304" pitchFamily="18" charset="0"/>
              </a:rPr>
              <a:t>55.996</a:t>
            </a:r>
            <a:br>
              <a:rPr lang="en-US" dirty="0" smtClean="0">
                <a:latin typeface="Times New Roman" panose="02020603050405020304" pitchFamily="18" charset="0"/>
                <a:cs typeface="Times New Roman" panose="02020603050405020304" pitchFamily="18" charset="0"/>
              </a:rPr>
            </a:br>
            <a:r>
              <a:rPr lang="en-US" dirty="0" smtClean="0">
                <a:latin typeface="Times New Roman" panose="02020603050405020304" pitchFamily="18" charset="0"/>
                <a:cs typeface="Times New Roman" panose="02020603050405020304" pitchFamily="18" charset="0"/>
              </a:rPr>
              <a:t/>
            </a:r>
            <a:br>
              <a:rPr lang="en-US" dirty="0" smtClean="0">
                <a:latin typeface="Times New Roman" panose="02020603050405020304" pitchFamily="18" charset="0"/>
                <a:cs typeface="Times New Roman" panose="02020603050405020304" pitchFamily="18" charset="0"/>
              </a:rPr>
            </a:br>
            <a:endParaRPr lang="en-US" dirty="0" smtClean="0">
              <a:latin typeface="Times New Roman" panose="02020603050405020304" pitchFamily="18" charset="0"/>
              <a:cs typeface="Times New Roman" panose="02020603050405020304" pitchFamily="18" charset="0"/>
            </a:endParaRPr>
          </a:p>
          <a:p>
            <a:pPr algn="ctr"/>
            <a:r>
              <a:rPr lang="en-US" sz="8800" dirty="0" smtClean="0">
                <a:latin typeface="Times New Roman" panose="02020603050405020304" pitchFamily="18" charset="0"/>
                <a:cs typeface="Times New Roman" panose="02020603050405020304" pitchFamily="18" charset="0"/>
              </a:rPr>
              <a:t>Cr</a:t>
            </a:r>
            <a:endParaRPr lang="en-US" dirty="0" smtClean="0">
              <a:latin typeface="Times New Roman" panose="02020603050405020304" pitchFamily="18" charset="0"/>
              <a:cs typeface="Times New Roman" panose="02020603050405020304" pitchFamily="18" charset="0"/>
            </a:endParaRPr>
          </a:p>
          <a:p>
            <a:r>
              <a:rPr lang="en-US" sz="3200" dirty="0" smtClean="0">
                <a:latin typeface="Times New Roman" panose="02020603050405020304" pitchFamily="18" charset="0"/>
                <a:cs typeface="Times New Roman" panose="02020603050405020304" pitchFamily="18" charset="0"/>
              </a:rPr>
              <a:t>24</a:t>
            </a:r>
          </a:p>
          <a:p>
            <a:r>
              <a:rPr lang="en-US" dirty="0" smtClean="0">
                <a:latin typeface="Times New Roman" panose="02020603050405020304" pitchFamily="18" charset="0"/>
                <a:cs typeface="Times New Roman" panose="02020603050405020304" pitchFamily="18" charset="0"/>
              </a:rPr>
              <a:t>2-8-13-1</a:t>
            </a:r>
            <a:endParaRPr lang="en-US" dirty="0">
              <a:latin typeface="Times New Roman" panose="02020603050405020304" pitchFamily="18" charset="0"/>
              <a:cs typeface="Times New Roman" panose="02020603050405020304" pitchFamily="18" charset="0"/>
            </a:endParaRPr>
          </a:p>
        </p:txBody>
      </p:sp>
      <p:sp>
        <p:nvSpPr>
          <p:cNvPr id="3" name="TextBox 2"/>
          <p:cNvSpPr txBox="1"/>
          <p:nvPr/>
        </p:nvSpPr>
        <p:spPr>
          <a:xfrm>
            <a:off x="381000" y="457200"/>
            <a:ext cx="4953000" cy="4801314"/>
          </a:xfrm>
          <a:prstGeom prst="rect">
            <a:avLst/>
          </a:prstGeom>
          <a:noFill/>
        </p:spPr>
        <p:txBody>
          <a:bodyPr wrap="square" rtlCol="0">
            <a:spAutoFit/>
          </a:bodyPr>
          <a:lstStyle/>
          <a:p>
            <a:r>
              <a:rPr lang="en-US" sz="3600" dirty="0" smtClean="0">
                <a:solidFill>
                  <a:srgbClr val="FF0000"/>
                </a:solidFill>
                <a:latin typeface="Times New Roman" panose="02020603050405020304" pitchFamily="18" charset="0"/>
                <a:cs typeface="Times New Roman" panose="02020603050405020304" pitchFamily="18" charset="0"/>
              </a:rPr>
              <a:t>Chromium</a:t>
            </a:r>
          </a:p>
          <a:p>
            <a:endParaRPr lang="en-US"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This metal only makes 3 different cations, the last one is a carcinogen, which means it can cause cancer in humans.  </a:t>
            </a:r>
          </a:p>
          <a:p>
            <a:endParaRPr lang="en-US" dirty="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Chromium (II) sulfide is </a:t>
            </a:r>
            <a:r>
              <a:rPr lang="en-US" dirty="0" err="1" smtClean="0">
                <a:latin typeface="Times New Roman" panose="02020603050405020304" pitchFamily="18" charset="0"/>
                <a:cs typeface="Times New Roman" panose="02020603050405020304" pitchFamily="18" charset="0"/>
              </a:rPr>
              <a:t>CrS</a:t>
            </a:r>
            <a:endParaRPr lang="en-US" dirty="0" smtClean="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Chromium (III) sulfide is   Cr</a:t>
            </a:r>
            <a:r>
              <a:rPr lang="en-US" baseline="-25000" dirty="0" smtClean="0">
                <a:latin typeface="Times New Roman" panose="02020603050405020304" pitchFamily="18" charset="0"/>
                <a:cs typeface="Times New Roman" panose="02020603050405020304" pitchFamily="18" charset="0"/>
              </a:rPr>
              <a:t>2</a:t>
            </a:r>
            <a:r>
              <a:rPr lang="en-US" dirty="0" smtClean="0">
                <a:latin typeface="Times New Roman" panose="02020603050405020304" pitchFamily="18" charset="0"/>
                <a:cs typeface="Times New Roman" panose="02020603050405020304" pitchFamily="18" charset="0"/>
              </a:rPr>
              <a:t>S</a:t>
            </a:r>
            <a:r>
              <a:rPr lang="en-US" baseline="-25000" dirty="0" smtClean="0">
                <a:latin typeface="Times New Roman" panose="02020603050405020304" pitchFamily="18" charset="0"/>
                <a:cs typeface="Times New Roman" panose="02020603050405020304" pitchFamily="18" charset="0"/>
              </a:rPr>
              <a:t>3</a:t>
            </a:r>
          </a:p>
          <a:p>
            <a:endParaRPr lang="en-US" dirty="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Chromium (VI) sulfide is trickier, you might think it’s Cr2S</a:t>
            </a:r>
            <a:r>
              <a:rPr lang="en-US" baseline="-25000" dirty="0" smtClean="0">
                <a:latin typeface="Times New Roman" panose="02020603050405020304" pitchFamily="18" charset="0"/>
                <a:cs typeface="Times New Roman" panose="02020603050405020304" pitchFamily="18" charset="0"/>
              </a:rPr>
              <a:t>6</a:t>
            </a:r>
            <a:r>
              <a:rPr lang="en-US" dirty="0" smtClean="0">
                <a:latin typeface="Times New Roman" panose="02020603050405020304" pitchFamily="18" charset="0"/>
                <a:cs typeface="Times New Roman" panose="02020603050405020304" pitchFamily="18" charset="0"/>
              </a:rPr>
              <a:t>, but John Dalton would say SIMPLE WHOLE NUMBER RATIOS PLEASE:  so it really is CrS</a:t>
            </a:r>
            <a:r>
              <a:rPr lang="en-US" baseline="-25000" dirty="0" smtClean="0">
                <a:latin typeface="Times New Roman" panose="02020603050405020304" pitchFamily="18" charset="0"/>
                <a:cs typeface="Times New Roman" panose="02020603050405020304" pitchFamily="18" charset="0"/>
              </a:rPr>
              <a:t>3</a:t>
            </a:r>
            <a:r>
              <a:rPr lang="en-US" dirty="0" smtClean="0">
                <a:latin typeface="Times New Roman" panose="02020603050405020304" pitchFamily="18" charset="0"/>
                <a:cs typeface="Times New Roman" panose="02020603050405020304" pitchFamily="18" charset="0"/>
              </a:rPr>
              <a:t>.  </a:t>
            </a:r>
          </a:p>
          <a:p>
            <a:endParaRPr lang="en-US" dirty="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p:txBody>
      </p:sp>
      <p:sp>
        <p:nvSpPr>
          <p:cNvPr id="4" name="TextBox 3"/>
          <p:cNvSpPr txBox="1"/>
          <p:nvPr/>
        </p:nvSpPr>
        <p:spPr>
          <a:xfrm>
            <a:off x="8305800" y="434876"/>
            <a:ext cx="457200" cy="923330"/>
          </a:xfrm>
          <a:prstGeom prst="rect">
            <a:avLst/>
          </a:prstGeom>
          <a:noFill/>
        </p:spPr>
        <p:txBody>
          <a:bodyPr wrap="square" rtlCol="0">
            <a:spAutoFit/>
          </a:bodyPr>
          <a:lstStyle/>
          <a:p>
            <a:pPr algn="r"/>
            <a:r>
              <a:rPr lang="en-US" dirty="0" smtClean="0"/>
              <a:t>+2</a:t>
            </a:r>
            <a:br>
              <a:rPr lang="en-US" dirty="0" smtClean="0"/>
            </a:br>
            <a:r>
              <a:rPr lang="en-US" dirty="0" smtClean="0"/>
              <a:t>+3</a:t>
            </a:r>
            <a:br>
              <a:rPr lang="en-US" dirty="0" smtClean="0"/>
            </a:br>
            <a:r>
              <a:rPr lang="en-US" dirty="0" smtClean="0"/>
              <a:t>+6</a:t>
            </a:r>
          </a:p>
        </p:txBody>
      </p:sp>
    </p:spTree>
    <p:extLst>
      <p:ext uri="{BB962C8B-B14F-4D97-AF65-F5344CB8AC3E}">
        <p14:creationId xmlns:p14="http://schemas.microsoft.com/office/powerpoint/2010/main" val="4994815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715000" y="457200"/>
            <a:ext cx="3048000" cy="3046988"/>
          </a:xfrm>
          <a:prstGeom prst="rect">
            <a:avLst/>
          </a:prstGeom>
          <a:noFill/>
          <a:ln>
            <a:solidFill>
              <a:schemeClr val="tx1"/>
            </a:solidFill>
          </a:ln>
        </p:spPr>
        <p:txBody>
          <a:bodyPr wrap="square" rtlCol="0">
            <a:spAutoFit/>
          </a:bodyPr>
          <a:lstStyle/>
          <a:p>
            <a:r>
              <a:rPr lang="en-US" dirty="0" smtClean="0">
                <a:latin typeface="Times New Roman" panose="02020603050405020304" pitchFamily="18" charset="0"/>
                <a:cs typeface="Times New Roman" panose="02020603050405020304" pitchFamily="18" charset="0"/>
              </a:rPr>
              <a:t>54.9380</a:t>
            </a:r>
            <a:br>
              <a:rPr lang="en-US" dirty="0" smtClean="0">
                <a:latin typeface="Times New Roman" panose="02020603050405020304" pitchFamily="18" charset="0"/>
                <a:cs typeface="Times New Roman" panose="02020603050405020304" pitchFamily="18" charset="0"/>
              </a:rPr>
            </a:br>
            <a:r>
              <a:rPr lang="en-US" dirty="0" smtClean="0">
                <a:latin typeface="Times New Roman" panose="02020603050405020304" pitchFamily="18" charset="0"/>
                <a:cs typeface="Times New Roman" panose="02020603050405020304" pitchFamily="18" charset="0"/>
              </a:rPr>
              <a:t/>
            </a:r>
            <a:br>
              <a:rPr lang="en-US" dirty="0" smtClean="0">
                <a:latin typeface="Times New Roman" panose="02020603050405020304" pitchFamily="18" charset="0"/>
                <a:cs typeface="Times New Roman" panose="02020603050405020304" pitchFamily="18" charset="0"/>
              </a:rPr>
            </a:br>
            <a:endParaRPr lang="en-US" dirty="0" smtClean="0">
              <a:latin typeface="Times New Roman" panose="02020603050405020304" pitchFamily="18" charset="0"/>
              <a:cs typeface="Times New Roman" panose="02020603050405020304" pitchFamily="18" charset="0"/>
            </a:endParaRPr>
          </a:p>
          <a:p>
            <a:pPr algn="ctr"/>
            <a:r>
              <a:rPr lang="en-US" sz="8800" dirty="0" err="1" smtClean="0">
                <a:latin typeface="Times New Roman" panose="02020603050405020304" pitchFamily="18" charset="0"/>
                <a:cs typeface="Times New Roman" panose="02020603050405020304" pitchFamily="18" charset="0"/>
              </a:rPr>
              <a:t>Mn</a:t>
            </a:r>
            <a:endParaRPr lang="en-US" dirty="0" smtClean="0">
              <a:latin typeface="Times New Roman" panose="02020603050405020304" pitchFamily="18" charset="0"/>
              <a:cs typeface="Times New Roman" panose="02020603050405020304" pitchFamily="18" charset="0"/>
            </a:endParaRPr>
          </a:p>
          <a:p>
            <a:r>
              <a:rPr lang="en-US" sz="3200" dirty="0" smtClean="0">
                <a:latin typeface="Times New Roman" panose="02020603050405020304" pitchFamily="18" charset="0"/>
                <a:cs typeface="Times New Roman" panose="02020603050405020304" pitchFamily="18" charset="0"/>
              </a:rPr>
              <a:t>25</a:t>
            </a:r>
          </a:p>
          <a:p>
            <a:r>
              <a:rPr lang="en-US" dirty="0" smtClean="0">
                <a:latin typeface="Times New Roman" panose="02020603050405020304" pitchFamily="18" charset="0"/>
                <a:cs typeface="Times New Roman" panose="02020603050405020304" pitchFamily="18" charset="0"/>
              </a:rPr>
              <a:t>2-8-13-2</a:t>
            </a:r>
            <a:endParaRPr lang="en-US" dirty="0">
              <a:latin typeface="Times New Roman" panose="02020603050405020304" pitchFamily="18" charset="0"/>
              <a:cs typeface="Times New Roman" panose="02020603050405020304" pitchFamily="18" charset="0"/>
            </a:endParaRPr>
          </a:p>
        </p:txBody>
      </p:sp>
      <p:sp>
        <p:nvSpPr>
          <p:cNvPr id="3" name="TextBox 2"/>
          <p:cNvSpPr txBox="1"/>
          <p:nvPr/>
        </p:nvSpPr>
        <p:spPr>
          <a:xfrm>
            <a:off x="381000" y="457200"/>
            <a:ext cx="4953000" cy="5632311"/>
          </a:xfrm>
          <a:prstGeom prst="rect">
            <a:avLst/>
          </a:prstGeom>
          <a:noFill/>
        </p:spPr>
        <p:txBody>
          <a:bodyPr wrap="square" rtlCol="0">
            <a:spAutoFit/>
          </a:bodyPr>
          <a:lstStyle/>
          <a:p>
            <a:r>
              <a:rPr lang="en-US" sz="3600" dirty="0" smtClean="0">
                <a:solidFill>
                  <a:srgbClr val="FF0000"/>
                </a:solidFill>
                <a:latin typeface="Times New Roman" panose="02020603050405020304" pitchFamily="18" charset="0"/>
                <a:cs typeface="Times New Roman" panose="02020603050405020304" pitchFamily="18" charset="0"/>
              </a:rPr>
              <a:t>Manganese</a:t>
            </a:r>
          </a:p>
          <a:p>
            <a:endParaRPr lang="en-US"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Manganese can make a +7 cation, which seems odd.  It is, and the reason for this (in our class) is that it can and you don’t need to understand why.  You just look in the top right hand corner and the positive numbers tell you what cations are possible.  </a:t>
            </a:r>
          </a:p>
          <a:p>
            <a:endParaRPr lang="en-US" dirty="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Cation charges can go from +1 through +7.  </a:t>
            </a:r>
            <a:br>
              <a:rPr lang="en-US" dirty="0" smtClean="0">
                <a:latin typeface="Times New Roman" panose="02020603050405020304" pitchFamily="18" charset="0"/>
                <a:cs typeface="Times New Roman" panose="02020603050405020304" pitchFamily="18" charset="0"/>
              </a:rPr>
            </a:br>
            <a:r>
              <a:rPr lang="en-US" dirty="0" smtClean="0">
                <a:latin typeface="Times New Roman" panose="02020603050405020304" pitchFamily="18" charset="0"/>
                <a:cs typeface="Times New Roman" panose="02020603050405020304" pitchFamily="18" charset="0"/>
              </a:rPr>
              <a:t>Roman numerals from 1 to 7 look like this:</a:t>
            </a:r>
          </a:p>
          <a:p>
            <a:endParaRPr lang="en-US" dirty="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I   II   III   IV   V   VI    VII   </a:t>
            </a:r>
          </a:p>
          <a:p>
            <a:endParaRPr lang="en-US" dirty="0" smtClean="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To tell time you might need to count to 12.  To count that high, use these for 8 through twelve:</a:t>
            </a:r>
          </a:p>
          <a:p>
            <a:endParaRPr lang="en-US" dirty="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VIII   IX   X   XI   XII</a:t>
            </a:r>
          </a:p>
          <a:p>
            <a:endParaRPr lang="en-US" dirty="0">
              <a:latin typeface="Times New Roman" panose="02020603050405020304" pitchFamily="18" charset="0"/>
              <a:cs typeface="Times New Roman" panose="02020603050405020304" pitchFamily="18" charset="0"/>
            </a:endParaRPr>
          </a:p>
        </p:txBody>
      </p:sp>
      <p:sp>
        <p:nvSpPr>
          <p:cNvPr id="4" name="TextBox 3"/>
          <p:cNvSpPr txBox="1"/>
          <p:nvPr/>
        </p:nvSpPr>
        <p:spPr>
          <a:xfrm>
            <a:off x="8305800" y="434876"/>
            <a:ext cx="457200" cy="1200329"/>
          </a:xfrm>
          <a:prstGeom prst="rect">
            <a:avLst/>
          </a:prstGeom>
          <a:noFill/>
        </p:spPr>
        <p:txBody>
          <a:bodyPr wrap="square" rtlCol="0">
            <a:spAutoFit/>
          </a:bodyPr>
          <a:lstStyle/>
          <a:p>
            <a:pPr algn="r"/>
            <a:r>
              <a:rPr lang="en-US" dirty="0" smtClean="0"/>
              <a:t>+2</a:t>
            </a:r>
            <a:br>
              <a:rPr lang="en-US" dirty="0" smtClean="0"/>
            </a:br>
            <a:r>
              <a:rPr lang="en-US" dirty="0" smtClean="0"/>
              <a:t>+3</a:t>
            </a:r>
            <a:br>
              <a:rPr lang="en-US" dirty="0" smtClean="0"/>
            </a:br>
            <a:r>
              <a:rPr lang="en-US" dirty="0" smtClean="0"/>
              <a:t>+4</a:t>
            </a:r>
            <a:br>
              <a:rPr lang="en-US" dirty="0" smtClean="0"/>
            </a:br>
            <a:r>
              <a:rPr lang="en-US" dirty="0" smtClean="0"/>
              <a:t>+7</a:t>
            </a:r>
          </a:p>
        </p:txBody>
      </p:sp>
    </p:spTree>
    <p:extLst>
      <p:ext uri="{BB962C8B-B14F-4D97-AF65-F5344CB8AC3E}">
        <p14:creationId xmlns:p14="http://schemas.microsoft.com/office/powerpoint/2010/main" val="367957387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715000" y="457200"/>
            <a:ext cx="3048000" cy="3046988"/>
          </a:xfrm>
          <a:prstGeom prst="rect">
            <a:avLst/>
          </a:prstGeom>
          <a:noFill/>
          <a:ln>
            <a:solidFill>
              <a:schemeClr val="tx1"/>
            </a:solidFill>
          </a:ln>
        </p:spPr>
        <p:txBody>
          <a:bodyPr wrap="square" rtlCol="0">
            <a:spAutoFit/>
          </a:bodyPr>
          <a:lstStyle/>
          <a:p>
            <a:r>
              <a:rPr lang="en-US" dirty="0" smtClean="0">
                <a:latin typeface="Times New Roman" panose="02020603050405020304" pitchFamily="18" charset="0"/>
                <a:cs typeface="Times New Roman" panose="02020603050405020304" pitchFamily="18" charset="0"/>
              </a:rPr>
              <a:t>55.845</a:t>
            </a:r>
            <a:br>
              <a:rPr lang="en-US" dirty="0" smtClean="0">
                <a:latin typeface="Times New Roman" panose="02020603050405020304" pitchFamily="18" charset="0"/>
                <a:cs typeface="Times New Roman" panose="02020603050405020304" pitchFamily="18" charset="0"/>
              </a:rPr>
            </a:br>
            <a:r>
              <a:rPr lang="en-US" dirty="0" smtClean="0">
                <a:latin typeface="Times New Roman" panose="02020603050405020304" pitchFamily="18" charset="0"/>
                <a:cs typeface="Times New Roman" panose="02020603050405020304" pitchFamily="18" charset="0"/>
              </a:rPr>
              <a:t/>
            </a:r>
            <a:br>
              <a:rPr lang="en-US" dirty="0" smtClean="0">
                <a:latin typeface="Times New Roman" panose="02020603050405020304" pitchFamily="18" charset="0"/>
                <a:cs typeface="Times New Roman" panose="02020603050405020304" pitchFamily="18" charset="0"/>
              </a:rPr>
            </a:br>
            <a:endParaRPr lang="en-US" dirty="0" smtClean="0">
              <a:latin typeface="Times New Roman" panose="02020603050405020304" pitchFamily="18" charset="0"/>
              <a:cs typeface="Times New Roman" panose="02020603050405020304" pitchFamily="18" charset="0"/>
            </a:endParaRPr>
          </a:p>
          <a:p>
            <a:pPr algn="ctr"/>
            <a:r>
              <a:rPr lang="en-US" sz="8800" dirty="0" smtClean="0">
                <a:latin typeface="Times New Roman" panose="02020603050405020304" pitchFamily="18" charset="0"/>
                <a:cs typeface="Times New Roman" panose="02020603050405020304" pitchFamily="18" charset="0"/>
              </a:rPr>
              <a:t>Fe</a:t>
            </a:r>
            <a:endParaRPr lang="en-US" dirty="0" smtClean="0">
              <a:latin typeface="Times New Roman" panose="02020603050405020304" pitchFamily="18" charset="0"/>
              <a:cs typeface="Times New Roman" panose="02020603050405020304" pitchFamily="18" charset="0"/>
            </a:endParaRPr>
          </a:p>
          <a:p>
            <a:r>
              <a:rPr lang="en-US" sz="3200" dirty="0" smtClean="0">
                <a:latin typeface="Times New Roman" panose="02020603050405020304" pitchFamily="18" charset="0"/>
                <a:cs typeface="Times New Roman" panose="02020603050405020304" pitchFamily="18" charset="0"/>
              </a:rPr>
              <a:t>26</a:t>
            </a:r>
          </a:p>
          <a:p>
            <a:r>
              <a:rPr lang="en-US" dirty="0" smtClean="0">
                <a:latin typeface="Times New Roman" panose="02020603050405020304" pitchFamily="18" charset="0"/>
                <a:cs typeface="Times New Roman" panose="02020603050405020304" pitchFamily="18" charset="0"/>
              </a:rPr>
              <a:t>2-8-14-2</a:t>
            </a:r>
            <a:endParaRPr lang="en-US" dirty="0">
              <a:latin typeface="Times New Roman" panose="02020603050405020304" pitchFamily="18" charset="0"/>
              <a:cs typeface="Times New Roman" panose="02020603050405020304" pitchFamily="18" charset="0"/>
            </a:endParaRPr>
          </a:p>
        </p:txBody>
      </p:sp>
      <p:sp>
        <p:nvSpPr>
          <p:cNvPr id="3" name="TextBox 2"/>
          <p:cNvSpPr txBox="1"/>
          <p:nvPr/>
        </p:nvSpPr>
        <p:spPr>
          <a:xfrm>
            <a:off x="381000" y="457200"/>
            <a:ext cx="4953000" cy="6186309"/>
          </a:xfrm>
          <a:prstGeom prst="rect">
            <a:avLst/>
          </a:prstGeom>
          <a:noFill/>
        </p:spPr>
        <p:txBody>
          <a:bodyPr wrap="square" rtlCol="0">
            <a:spAutoFit/>
          </a:bodyPr>
          <a:lstStyle/>
          <a:p>
            <a:r>
              <a:rPr lang="en-US" sz="3600" dirty="0" smtClean="0">
                <a:solidFill>
                  <a:srgbClr val="FF0000"/>
                </a:solidFill>
                <a:latin typeface="Times New Roman" panose="02020603050405020304" pitchFamily="18" charset="0"/>
                <a:cs typeface="Times New Roman" panose="02020603050405020304" pitchFamily="18" charset="0"/>
              </a:rPr>
              <a:t>Iron</a:t>
            </a:r>
          </a:p>
          <a:p>
            <a:endParaRPr lang="en-US"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A common metal on Earth and in the Universe.  Iron is in period 4, it has FOUR electron orbitals.  It forms two kinds of cations, +2 and +3.  </a:t>
            </a:r>
          </a:p>
          <a:p>
            <a:r>
              <a:rPr lang="en-US" dirty="0">
                <a:latin typeface="Times New Roman" panose="02020603050405020304" pitchFamily="18" charset="0"/>
                <a:cs typeface="Times New Roman" panose="02020603050405020304" pitchFamily="18" charset="0"/>
              </a:rPr>
              <a:t/>
            </a:r>
            <a:br>
              <a:rPr lang="en-US" dirty="0">
                <a:latin typeface="Times New Roman" panose="02020603050405020304" pitchFamily="18" charset="0"/>
                <a:cs typeface="Times New Roman" panose="02020603050405020304" pitchFamily="18" charset="0"/>
              </a:rPr>
            </a:br>
            <a:r>
              <a:rPr lang="en-US" dirty="0" smtClean="0">
                <a:latin typeface="Times New Roman" panose="02020603050405020304" pitchFamily="18" charset="0"/>
                <a:cs typeface="Times New Roman" panose="02020603050405020304" pitchFamily="18" charset="0"/>
              </a:rPr>
              <a:t>The +3 cation combined with oxygen makes rust.  Rust is weaker than iron, and that’s is one really good reason to have invented paint.</a:t>
            </a:r>
          </a:p>
          <a:p>
            <a:endParaRPr lang="en-US" dirty="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Paint is a mostly water tight seal between the iron (or steel alloy) inside, and the air and rain on the outside.  The rain or salty water makes the rusting reaction happen even quicker.  </a:t>
            </a:r>
          </a:p>
          <a:p>
            <a:endParaRPr lang="en-US" dirty="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Iron is in group 8, period 4.  It is the ONLY atom in the Universe with 26 protons.  </a:t>
            </a:r>
          </a:p>
          <a:p>
            <a:endParaRPr lang="en-US" dirty="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Iron has 4 stable isotopes and 24 radioactive ones.  The radioactive ones break down with chemistry we still have to learn about.  </a:t>
            </a:r>
            <a:endParaRPr lang="en-US" dirty="0">
              <a:latin typeface="Times New Roman" panose="02020603050405020304" pitchFamily="18" charset="0"/>
              <a:cs typeface="Times New Roman" panose="02020603050405020304" pitchFamily="18" charset="0"/>
            </a:endParaRPr>
          </a:p>
        </p:txBody>
      </p:sp>
      <p:sp>
        <p:nvSpPr>
          <p:cNvPr id="4" name="TextBox 3"/>
          <p:cNvSpPr txBox="1"/>
          <p:nvPr/>
        </p:nvSpPr>
        <p:spPr>
          <a:xfrm>
            <a:off x="8305800" y="434876"/>
            <a:ext cx="457200" cy="923330"/>
          </a:xfrm>
          <a:prstGeom prst="rect">
            <a:avLst/>
          </a:prstGeom>
          <a:noFill/>
        </p:spPr>
        <p:txBody>
          <a:bodyPr wrap="square" rtlCol="0">
            <a:spAutoFit/>
          </a:bodyPr>
          <a:lstStyle/>
          <a:p>
            <a:pPr algn="r"/>
            <a:r>
              <a:rPr lang="en-US" dirty="0" smtClean="0"/>
              <a:t>+2</a:t>
            </a:r>
            <a:br>
              <a:rPr lang="en-US" dirty="0" smtClean="0"/>
            </a:br>
            <a:r>
              <a:rPr lang="en-US" dirty="0" smtClean="0"/>
              <a:t>+3</a:t>
            </a:r>
            <a:br>
              <a:rPr lang="en-US" dirty="0" smtClean="0"/>
            </a:br>
            <a:r>
              <a:rPr lang="en-US" dirty="0" smtClean="0"/>
              <a:t> </a:t>
            </a:r>
          </a:p>
        </p:txBody>
      </p:sp>
    </p:spTree>
    <p:extLst>
      <p:ext uri="{BB962C8B-B14F-4D97-AF65-F5344CB8AC3E}">
        <p14:creationId xmlns:p14="http://schemas.microsoft.com/office/powerpoint/2010/main" val="184816353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715000" y="457200"/>
            <a:ext cx="3048000" cy="3046988"/>
          </a:xfrm>
          <a:prstGeom prst="rect">
            <a:avLst/>
          </a:prstGeom>
          <a:noFill/>
          <a:ln>
            <a:solidFill>
              <a:schemeClr val="tx1"/>
            </a:solidFill>
          </a:ln>
        </p:spPr>
        <p:txBody>
          <a:bodyPr wrap="square" rtlCol="0">
            <a:spAutoFit/>
          </a:bodyPr>
          <a:lstStyle/>
          <a:p>
            <a:r>
              <a:rPr lang="en-US" dirty="0" smtClean="0">
                <a:latin typeface="Times New Roman" panose="02020603050405020304" pitchFamily="18" charset="0"/>
                <a:cs typeface="Times New Roman" panose="02020603050405020304" pitchFamily="18" charset="0"/>
              </a:rPr>
              <a:t>58.9332</a:t>
            </a:r>
            <a:br>
              <a:rPr lang="en-US" dirty="0" smtClean="0">
                <a:latin typeface="Times New Roman" panose="02020603050405020304" pitchFamily="18" charset="0"/>
                <a:cs typeface="Times New Roman" panose="02020603050405020304" pitchFamily="18" charset="0"/>
              </a:rPr>
            </a:br>
            <a:r>
              <a:rPr lang="en-US" dirty="0" smtClean="0">
                <a:latin typeface="Times New Roman" panose="02020603050405020304" pitchFamily="18" charset="0"/>
                <a:cs typeface="Times New Roman" panose="02020603050405020304" pitchFamily="18" charset="0"/>
              </a:rPr>
              <a:t/>
            </a:r>
            <a:br>
              <a:rPr lang="en-US" dirty="0" smtClean="0">
                <a:latin typeface="Times New Roman" panose="02020603050405020304" pitchFamily="18" charset="0"/>
                <a:cs typeface="Times New Roman" panose="02020603050405020304" pitchFamily="18" charset="0"/>
              </a:rPr>
            </a:br>
            <a:endParaRPr lang="en-US" dirty="0" smtClean="0">
              <a:latin typeface="Times New Roman" panose="02020603050405020304" pitchFamily="18" charset="0"/>
              <a:cs typeface="Times New Roman" panose="02020603050405020304" pitchFamily="18" charset="0"/>
            </a:endParaRPr>
          </a:p>
          <a:p>
            <a:pPr algn="ctr"/>
            <a:r>
              <a:rPr lang="en-US" sz="8800" dirty="0" smtClean="0">
                <a:latin typeface="Times New Roman" panose="02020603050405020304" pitchFamily="18" charset="0"/>
                <a:cs typeface="Times New Roman" panose="02020603050405020304" pitchFamily="18" charset="0"/>
              </a:rPr>
              <a:t>Co</a:t>
            </a:r>
            <a:endParaRPr lang="en-US" dirty="0" smtClean="0">
              <a:latin typeface="Times New Roman" panose="02020603050405020304" pitchFamily="18" charset="0"/>
              <a:cs typeface="Times New Roman" panose="02020603050405020304" pitchFamily="18" charset="0"/>
            </a:endParaRPr>
          </a:p>
          <a:p>
            <a:r>
              <a:rPr lang="en-US" sz="3200" dirty="0" smtClean="0">
                <a:latin typeface="Times New Roman" panose="02020603050405020304" pitchFamily="18" charset="0"/>
                <a:cs typeface="Times New Roman" panose="02020603050405020304" pitchFamily="18" charset="0"/>
              </a:rPr>
              <a:t>27</a:t>
            </a:r>
          </a:p>
          <a:p>
            <a:r>
              <a:rPr lang="en-US" dirty="0" smtClean="0">
                <a:latin typeface="Times New Roman" panose="02020603050405020304" pitchFamily="18" charset="0"/>
                <a:cs typeface="Times New Roman" panose="02020603050405020304" pitchFamily="18" charset="0"/>
              </a:rPr>
              <a:t>2-8-15-2</a:t>
            </a:r>
            <a:endParaRPr lang="en-US" dirty="0">
              <a:latin typeface="Times New Roman" panose="02020603050405020304" pitchFamily="18" charset="0"/>
              <a:cs typeface="Times New Roman" panose="02020603050405020304" pitchFamily="18" charset="0"/>
            </a:endParaRPr>
          </a:p>
        </p:txBody>
      </p:sp>
      <p:sp>
        <p:nvSpPr>
          <p:cNvPr id="3" name="TextBox 2"/>
          <p:cNvSpPr txBox="1"/>
          <p:nvPr/>
        </p:nvSpPr>
        <p:spPr>
          <a:xfrm>
            <a:off x="381000" y="457200"/>
            <a:ext cx="4953000" cy="5909310"/>
          </a:xfrm>
          <a:prstGeom prst="rect">
            <a:avLst/>
          </a:prstGeom>
          <a:noFill/>
        </p:spPr>
        <p:txBody>
          <a:bodyPr wrap="square" rtlCol="0">
            <a:spAutoFit/>
          </a:bodyPr>
          <a:lstStyle/>
          <a:p>
            <a:r>
              <a:rPr lang="en-US" sz="3600" dirty="0" smtClean="0">
                <a:solidFill>
                  <a:srgbClr val="FF0000"/>
                </a:solidFill>
                <a:latin typeface="Times New Roman" panose="02020603050405020304" pitchFamily="18" charset="0"/>
                <a:cs typeface="Times New Roman" panose="02020603050405020304" pitchFamily="18" charset="0"/>
              </a:rPr>
              <a:t>Cobalt</a:t>
            </a:r>
          </a:p>
          <a:p>
            <a:endParaRPr lang="en-US"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Cobalt is another transitional metal, and like iron makes the same two kinds of cations, +2 and +3.</a:t>
            </a:r>
          </a:p>
          <a:p>
            <a:endParaRPr lang="en-US" dirty="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Stable cobalt is used for making a variety of cobalt blue pigments when cobalt is bonded ionically.</a:t>
            </a:r>
          </a:p>
          <a:p>
            <a:endParaRPr lang="en-US" dirty="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The isotope Co-60 emits beta particles and is used by doctors who shoot these radioactive particles at hard to remove tumors and cancers.  </a:t>
            </a:r>
          </a:p>
          <a:p>
            <a:r>
              <a:rPr lang="en-US" dirty="0" smtClean="0">
                <a:latin typeface="Times New Roman" panose="02020603050405020304" pitchFamily="18" charset="0"/>
                <a:cs typeface="Times New Roman" panose="02020603050405020304" pitchFamily="18" charset="0"/>
              </a:rPr>
              <a:t>The radioactive particles are able to transmit through the body and be aimed at the bad cells inside a person, hopefully killing them off.   </a:t>
            </a:r>
          </a:p>
          <a:p>
            <a:endParaRPr lang="en-US" dirty="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It’s third orbital is stretching out a bit, remember it fill up with 8 electrons, but can stretch out to hold up to 18 electrons.  That’s due to all of the (mildly) complex sub-orbitals that we don’t cover in high school chemistry class.  </a:t>
            </a:r>
          </a:p>
        </p:txBody>
      </p:sp>
      <p:sp>
        <p:nvSpPr>
          <p:cNvPr id="4" name="TextBox 3"/>
          <p:cNvSpPr txBox="1"/>
          <p:nvPr/>
        </p:nvSpPr>
        <p:spPr>
          <a:xfrm>
            <a:off x="8305800" y="434876"/>
            <a:ext cx="457200" cy="923330"/>
          </a:xfrm>
          <a:prstGeom prst="rect">
            <a:avLst/>
          </a:prstGeom>
          <a:noFill/>
        </p:spPr>
        <p:txBody>
          <a:bodyPr wrap="square" rtlCol="0">
            <a:spAutoFit/>
          </a:bodyPr>
          <a:lstStyle/>
          <a:p>
            <a:pPr algn="r"/>
            <a:r>
              <a:rPr lang="en-US" dirty="0" smtClean="0"/>
              <a:t>+2</a:t>
            </a:r>
            <a:br>
              <a:rPr lang="en-US" dirty="0" smtClean="0"/>
            </a:br>
            <a:r>
              <a:rPr lang="en-US" dirty="0" smtClean="0"/>
              <a:t>+3</a:t>
            </a:r>
            <a:br>
              <a:rPr lang="en-US" dirty="0" smtClean="0"/>
            </a:br>
            <a:r>
              <a:rPr lang="en-US" dirty="0" smtClean="0"/>
              <a:t> </a:t>
            </a:r>
          </a:p>
        </p:txBody>
      </p:sp>
    </p:spTree>
    <p:extLst>
      <p:ext uri="{BB962C8B-B14F-4D97-AF65-F5344CB8AC3E}">
        <p14:creationId xmlns:p14="http://schemas.microsoft.com/office/powerpoint/2010/main" val="92644973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715000" y="457200"/>
            <a:ext cx="3048000" cy="3046988"/>
          </a:xfrm>
          <a:prstGeom prst="rect">
            <a:avLst/>
          </a:prstGeom>
          <a:noFill/>
          <a:ln>
            <a:solidFill>
              <a:schemeClr val="tx1"/>
            </a:solidFill>
          </a:ln>
        </p:spPr>
        <p:txBody>
          <a:bodyPr wrap="square" rtlCol="0">
            <a:spAutoFit/>
          </a:bodyPr>
          <a:lstStyle/>
          <a:p>
            <a:r>
              <a:rPr lang="en-US" dirty="0" smtClean="0">
                <a:latin typeface="Times New Roman" panose="02020603050405020304" pitchFamily="18" charset="0"/>
                <a:cs typeface="Times New Roman" panose="02020603050405020304" pitchFamily="18" charset="0"/>
              </a:rPr>
              <a:t>58.693</a:t>
            </a:r>
            <a:br>
              <a:rPr lang="en-US" dirty="0" smtClean="0">
                <a:latin typeface="Times New Roman" panose="02020603050405020304" pitchFamily="18" charset="0"/>
                <a:cs typeface="Times New Roman" panose="02020603050405020304" pitchFamily="18" charset="0"/>
              </a:rPr>
            </a:br>
            <a:r>
              <a:rPr lang="en-US" dirty="0" smtClean="0">
                <a:latin typeface="Times New Roman" panose="02020603050405020304" pitchFamily="18" charset="0"/>
                <a:cs typeface="Times New Roman" panose="02020603050405020304" pitchFamily="18" charset="0"/>
              </a:rPr>
              <a:t/>
            </a:r>
            <a:br>
              <a:rPr lang="en-US" dirty="0" smtClean="0">
                <a:latin typeface="Times New Roman" panose="02020603050405020304" pitchFamily="18" charset="0"/>
                <a:cs typeface="Times New Roman" panose="02020603050405020304" pitchFamily="18" charset="0"/>
              </a:rPr>
            </a:br>
            <a:endParaRPr lang="en-US" dirty="0" smtClean="0">
              <a:latin typeface="Times New Roman" panose="02020603050405020304" pitchFamily="18" charset="0"/>
              <a:cs typeface="Times New Roman" panose="02020603050405020304" pitchFamily="18" charset="0"/>
            </a:endParaRPr>
          </a:p>
          <a:p>
            <a:pPr algn="ctr"/>
            <a:r>
              <a:rPr lang="en-US" sz="8800" dirty="0" smtClean="0">
                <a:latin typeface="Times New Roman" panose="02020603050405020304" pitchFamily="18" charset="0"/>
                <a:cs typeface="Times New Roman" panose="02020603050405020304" pitchFamily="18" charset="0"/>
              </a:rPr>
              <a:t>Ni</a:t>
            </a:r>
            <a:endParaRPr lang="en-US" dirty="0" smtClean="0">
              <a:latin typeface="Times New Roman" panose="02020603050405020304" pitchFamily="18" charset="0"/>
              <a:cs typeface="Times New Roman" panose="02020603050405020304" pitchFamily="18" charset="0"/>
            </a:endParaRPr>
          </a:p>
          <a:p>
            <a:r>
              <a:rPr lang="en-US" sz="3200" dirty="0" smtClean="0">
                <a:latin typeface="Times New Roman" panose="02020603050405020304" pitchFamily="18" charset="0"/>
                <a:cs typeface="Times New Roman" panose="02020603050405020304" pitchFamily="18" charset="0"/>
              </a:rPr>
              <a:t>28</a:t>
            </a:r>
          </a:p>
          <a:p>
            <a:r>
              <a:rPr lang="en-US" dirty="0" smtClean="0">
                <a:latin typeface="Times New Roman" panose="02020603050405020304" pitchFamily="18" charset="0"/>
                <a:cs typeface="Times New Roman" panose="02020603050405020304" pitchFamily="18" charset="0"/>
              </a:rPr>
              <a:t>2-8-16-2</a:t>
            </a:r>
            <a:endParaRPr lang="en-US" dirty="0">
              <a:latin typeface="Times New Roman" panose="02020603050405020304" pitchFamily="18" charset="0"/>
              <a:cs typeface="Times New Roman" panose="02020603050405020304" pitchFamily="18" charset="0"/>
            </a:endParaRPr>
          </a:p>
        </p:txBody>
      </p:sp>
      <p:sp>
        <p:nvSpPr>
          <p:cNvPr id="3" name="TextBox 2"/>
          <p:cNvSpPr txBox="1"/>
          <p:nvPr/>
        </p:nvSpPr>
        <p:spPr>
          <a:xfrm>
            <a:off x="381000" y="457200"/>
            <a:ext cx="4953000" cy="5632311"/>
          </a:xfrm>
          <a:prstGeom prst="rect">
            <a:avLst/>
          </a:prstGeom>
          <a:noFill/>
        </p:spPr>
        <p:txBody>
          <a:bodyPr wrap="square" rtlCol="0">
            <a:spAutoFit/>
          </a:bodyPr>
          <a:lstStyle/>
          <a:p>
            <a:r>
              <a:rPr lang="en-US" sz="3600" dirty="0" smtClean="0">
                <a:solidFill>
                  <a:srgbClr val="FF0000"/>
                </a:solidFill>
                <a:latin typeface="Times New Roman" panose="02020603050405020304" pitchFamily="18" charset="0"/>
                <a:cs typeface="Times New Roman" panose="02020603050405020304" pitchFamily="18" charset="0"/>
              </a:rPr>
              <a:t>Nickel</a:t>
            </a:r>
          </a:p>
          <a:p>
            <a:endParaRPr lang="en-US"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This is the third element in a row that has the same two kinds of cations.  Kids often spell this atom as </a:t>
            </a:r>
            <a:r>
              <a:rPr lang="en-US" dirty="0" err="1" smtClean="0">
                <a:latin typeface="Times New Roman" panose="02020603050405020304" pitchFamily="18" charset="0"/>
                <a:cs typeface="Times New Roman" panose="02020603050405020304" pitchFamily="18" charset="0"/>
              </a:rPr>
              <a:t>nickle</a:t>
            </a:r>
            <a:r>
              <a:rPr lang="en-US" dirty="0" smtClean="0">
                <a:latin typeface="Times New Roman" panose="02020603050405020304" pitchFamily="18" charset="0"/>
                <a:cs typeface="Times New Roman" panose="02020603050405020304" pitchFamily="18" charset="0"/>
              </a:rPr>
              <a:t>, as in pickle, but that’s wrong!</a:t>
            </a:r>
          </a:p>
          <a:p>
            <a:endParaRPr lang="en-US" dirty="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If I had a nickel for every time I saw </a:t>
            </a:r>
            <a:r>
              <a:rPr lang="en-US" dirty="0" err="1" smtClean="0">
                <a:latin typeface="Times New Roman" panose="02020603050405020304" pitchFamily="18" charset="0"/>
                <a:cs typeface="Times New Roman" panose="02020603050405020304" pitchFamily="18" charset="0"/>
              </a:rPr>
              <a:t>nickle</a:t>
            </a:r>
            <a:r>
              <a:rPr lang="en-US" dirty="0" smtClean="0">
                <a:latin typeface="Times New Roman" panose="02020603050405020304" pitchFamily="18" charset="0"/>
                <a:cs typeface="Times New Roman" panose="02020603050405020304" pitchFamily="18" charset="0"/>
              </a:rPr>
              <a:t>, I’d be rich by now!</a:t>
            </a:r>
          </a:p>
          <a:p>
            <a:endParaRPr lang="en-US" dirty="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Nickel is in our nickel coins, but those are really only 25% nickel, and 75% copper.  When metals are melted together (mixed) and then allowed to cool back to a solid, it’s called forming an ALLOY.  Alloys are usually stronger or have a quality that the metals alone do not possess.  Nickel coins are remarkably strong and durable.  And inexpensive, and don’t look like big pennies either.  </a:t>
            </a:r>
          </a:p>
          <a:p>
            <a:endParaRPr lang="en-US" dirty="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Again, it makes that same two cations, +2 and +3.  </a:t>
            </a:r>
          </a:p>
        </p:txBody>
      </p:sp>
      <p:sp>
        <p:nvSpPr>
          <p:cNvPr id="4" name="TextBox 3"/>
          <p:cNvSpPr txBox="1"/>
          <p:nvPr/>
        </p:nvSpPr>
        <p:spPr>
          <a:xfrm>
            <a:off x="8305800" y="434876"/>
            <a:ext cx="457200" cy="923330"/>
          </a:xfrm>
          <a:prstGeom prst="rect">
            <a:avLst/>
          </a:prstGeom>
          <a:noFill/>
        </p:spPr>
        <p:txBody>
          <a:bodyPr wrap="square" rtlCol="0">
            <a:spAutoFit/>
          </a:bodyPr>
          <a:lstStyle/>
          <a:p>
            <a:pPr algn="r"/>
            <a:r>
              <a:rPr lang="en-US" dirty="0" smtClean="0"/>
              <a:t>+2</a:t>
            </a:r>
            <a:br>
              <a:rPr lang="en-US" dirty="0" smtClean="0"/>
            </a:br>
            <a:r>
              <a:rPr lang="en-US" dirty="0" smtClean="0"/>
              <a:t>+3</a:t>
            </a:r>
            <a:br>
              <a:rPr lang="en-US" dirty="0" smtClean="0"/>
            </a:br>
            <a:r>
              <a:rPr lang="en-US" dirty="0" smtClean="0"/>
              <a:t> </a:t>
            </a:r>
          </a:p>
        </p:txBody>
      </p:sp>
    </p:spTree>
    <p:extLst>
      <p:ext uri="{BB962C8B-B14F-4D97-AF65-F5344CB8AC3E}">
        <p14:creationId xmlns:p14="http://schemas.microsoft.com/office/powerpoint/2010/main" val="109021249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715000" y="457200"/>
            <a:ext cx="3048000" cy="3046988"/>
          </a:xfrm>
          <a:prstGeom prst="rect">
            <a:avLst/>
          </a:prstGeom>
          <a:noFill/>
          <a:ln>
            <a:solidFill>
              <a:schemeClr val="tx1"/>
            </a:solidFill>
          </a:ln>
        </p:spPr>
        <p:txBody>
          <a:bodyPr wrap="square" rtlCol="0">
            <a:spAutoFit/>
          </a:bodyPr>
          <a:lstStyle/>
          <a:p>
            <a:r>
              <a:rPr lang="en-US" dirty="0" smtClean="0">
                <a:latin typeface="Times New Roman" panose="02020603050405020304" pitchFamily="18" charset="0"/>
                <a:cs typeface="Times New Roman" panose="02020603050405020304" pitchFamily="18" charset="0"/>
              </a:rPr>
              <a:t>4.00260                                  0</a:t>
            </a:r>
          </a:p>
          <a:p>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                                              </a:t>
            </a:r>
          </a:p>
          <a:p>
            <a:endParaRPr lang="en-US" dirty="0" smtClean="0">
              <a:latin typeface="Times New Roman" panose="02020603050405020304" pitchFamily="18" charset="0"/>
              <a:cs typeface="Times New Roman" panose="02020603050405020304" pitchFamily="18" charset="0"/>
            </a:endParaRPr>
          </a:p>
          <a:p>
            <a:pPr algn="ctr"/>
            <a:r>
              <a:rPr lang="en-US" sz="8800" dirty="0" smtClean="0">
                <a:latin typeface="Times New Roman" panose="02020603050405020304" pitchFamily="18" charset="0"/>
                <a:cs typeface="Times New Roman" panose="02020603050405020304" pitchFamily="18" charset="0"/>
              </a:rPr>
              <a:t>He </a:t>
            </a:r>
            <a:endParaRPr lang="en-US" dirty="0" smtClean="0">
              <a:latin typeface="Times New Roman" panose="02020603050405020304" pitchFamily="18" charset="0"/>
              <a:cs typeface="Times New Roman" panose="02020603050405020304" pitchFamily="18" charset="0"/>
            </a:endParaRPr>
          </a:p>
          <a:p>
            <a:r>
              <a:rPr lang="en-US" sz="3200" dirty="0" smtClean="0">
                <a:latin typeface="Times New Roman" panose="02020603050405020304" pitchFamily="18" charset="0"/>
                <a:cs typeface="Times New Roman" panose="02020603050405020304" pitchFamily="18" charset="0"/>
              </a:rPr>
              <a:t>2</a:t>
            </a:r>
          </a:p>
          <a:p>
            <a:r>
              <a:rPr lang="en-US" dirty="0">
                <a:latin typeface="Times New Roman" panose="02020603050405020304" pitchFamily="18" charset="0"/>
                <a:cs typeface="Times New Roman" panose="02020603050405020304" pitchFamily="18" charset="0"/>
              </a:rPr>
              <a:t>2</a:t>
            </a:r>
          </a:p>
        </p:txBody>
      </p:sp>
      <p:sp>
        <p:nvSpPr>
          <p:cNvPr id="3" name="TextBox 2"/>
          <p:cNvSpPr txBox="1"/>
          <p:nvPr/>
        </p:nvSpPr>
        <p:spPr>
          <a:xfrm>
            <a:off x="381000" y="457200"/>
            <a:ext cx="4953000" cy="3693319"/>
          </a:xfrm>
          <a:prstGeom prst="rect">
            <a:avLst/>
          </a:prstGeom>
          <a:noFill/>
        </p:spPr>
        <p:txBody>
          <a:bodyPr wrap="square" rtlCol="0">
            <a:spAutoFit/>
          </a:bodyPr>
          <a:lstStyle/>
          <a:p>
            <a:r>
              <a:rPr lang="en-US" sz="3600" dirty="0" smtClean="0">
                <a:solidFill>
                  <a:srgbClr val="FF0000"/>
                </a:solidFill>
                <a:latin typeface="Times New Roman" panose="02020603050405020304" pitchFamily="18" charset="0"/>
                <a:cs typeface="Times New Roman" panose="02020603050405020304" pitchFamily="18" charset="0"/>
              </a:rPr>
              <a:t>Helium</a:t>
            </a:r>
          </a:p>
          <a:p>
            <a:endParaRPr lang="en-US" dirty="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The dullest element.  Totally inert, unreactive.</a:t>
            </a:r>
          </a:p>
          <a:p>
            <a:r>
              <a:rPr lang="en-US" dirty="0">
                <a:latin typeface="Times New Roman" panose="02020603050405020304" pitchFamily="18" charset="0"/>
                <a:cs typeface="Times New Roman" panose="02020603050405020304" pitchFamily="18" charset="0"/>
              </a:rPr>
              <a:t/>
            </a:r>
            <a:br>
              <a:rPr lang="en-US" dirty="0">
                <a:latin typeface="Times New Roman" panose="02020603050405020304" pitchFamily="18" charset="0"/>
                <a:cs typeface="Times New Roman" panose="02020603050405020304" pitchFamily="18" charset="0"/>
              </a:rPr>
            </a:br>
            <a:r>
              <a:rPr lang="en-US" dirty="0" smtClean="0">
                <a:latin typeface="Times New Roman" panose="02020603050405020304" pitchFamily="18" charset="0"/>
                <a:cs typeface="Times New Roman" panose="02020603050405020304" pitchFamily="18" charset="0"/>
              </a:rPr>
              <a:t>It’s “in” group 1, and it’s a noble gas.  It does not bond with anything, ever.  It’s very much less dense than air, so balloons of it float and make kids smile.  </a:t>
            </a:r>
          </a:p>
          <a:p>
            <a:endParaRPr lang="en-US" dirty="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It’s in period 1, it has one orbital, with 2 electron.  That is a FULL orbital, classic for noble gases.</a:t>
            </a:r>
          </a:p>
          <a:p>
            <a:endParaRPr lang="en-US" dirty="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 </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889855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715000" y="457200"/>
            <a:ext cx="3048000" cy="3046988"/>
          </a:xfrm>
          <a:prstGeom prst="rect">
            <a:avLst/>
          </a:prstGeom>
          <a:noFill/>
          <a:ln>
            <a:solidFill>
              <a:schemeClr val="tx1"/>
            </a:solidFill>
          </a:ln>
        </p:spPr>
        <p:txBody>
          <a:bodyPr wrap="square" rtlCol="0">
            <a:spAutoFit/>
          </a:bodyPr>
          <a:lstStyle/>
          <a:p>
            <a:r>
              <a:rPr lang="en-US" dirty="0" smtClean="0">
                <a:latin typeface="Times New Roman" panose="02020603050405020304" pitchFamily="18" charset="0"/>
                <a:cs typeface="Times New Roman" panose="02020603050405020304" pitchFamily="18" charset="0"/>
              </a:rPr>
              <a:t>63.546</a:t>
            </a:r>
            <a:br>
              <a:rPr lang="en-US" dirty="0" smtClean="0">
                <a:latin typeface="Times New Roman" panose="02020603050405020304" pitchFamily="18" charset="0"/>
                <a:cs typeface="Times New Roman" panose="02020603050405020304" pitchFamily="18" charset="0"/>
              </a:rPr>
            </a:br>
            <a:r>
              <a:rPr lang="en-US" dirty="0" smtClean="0">
                <a:latin typeface="Times New Roman" panose="02020603050405020304" pitchFamily="18" charset="0"/>
                <a:cs typeface="Times New Roman" panose="02020603050405020304" pitchFamily="18" charset="0"/>
              </a:rPr>
              <a:t/>
            </a:r>
            <a:br>
              <a:rPr lang="en-US" dirty="0" smtClean="0">
                <a:latin typeface="Times New Roman" panose="02020603050405020304" pitchFamily="18" charset="0"/>
                <a:cs typeface="Times New Roman" panose="02020603050405020304" pitchFamily="18" charset="0"/>
              </a:rPr>
            </a:br>
            <a:endParaRPr lang="en-US" dirty="0" smtClean="0">
              <a:latin typeface="Times New Roman" panose="02020603050405020304" pitchFamily="18" charset="0"/>
              <a:cs typeface="Times New Roman" panose="02020603050405020304" pitchFamily="18" charset="0"/>
            </a:endParaRPr>
          </a:p>
          <a:p>
            <a:pPr algn="ctr"/>
            <a:r>
              <a:rPr lang="en-US" sz="8800" dirty="0" smtClean="0">
                <a:latin typeface="Times New Roman" panose="02020603050405020304" pitchFamily="18" charset="0"/>
                <a:cs typeface="Times New Roman" panose="02020603050405020304" pitchFamily="18" charset="0"/>
              </a:rPr>
              <a:t>Cu</a:t>
            </a:r>
            <a:endParaRPr lang="en-US" dirty="0" smtClean="0">
              <a:latin typeface="Times New Roman" panose="02020603050405020304" pitchFamily="18" charset="0"/>
              <a:cs typeface="Times New Roman" panose="02020603050405020304" pitchFamily="18" charset="0"/>
            </a:endParaRPr>
          </a:p>
          <a:p>
            <a:r>
              <a:rPr lang="en-US" sz="3200" dirty="0" smtClean="0">
                <a:latin typeface="Times New Roman" panose="02020603050405020304" pitchFamily="18" charset="0"/>
                <a:cs typeface="Times New Roman" panose="02020603050405020304" pitchFamily="18" charset="0"/>
              </a:rPr>
              <a:t>29</a:t>
            </a:r>
          </a:p>
          <a:p>
            <a:r>
              <a:rPr lang="en-US" dirty="0" smtClean="0">
                <a:latin typeface="Times New Roman" panose="02020603050405020304" pitchFamily="18" charset="0"/>
                <a:cs typeface="Times New Roman" panose="02020603050405020304" pitchFamily="18" charset="0"/>
              </a:rPr>
              <a:t>2-8-18-1</a:t>
            </a:r>
            <a:endParaRPr lang="en-US" dirty="0">
              <a:latin typeface="Times New Roman" panose="02020603050405020304" pitchFamily="18" charset="0"/>
              <a:cs typeface="Times New Roman" panose="02020603050405020304" pitchFamily="18" charset="0"/>
            </a:endParaRPr>
          </a:p>
        </p:txBody>
      </p:sp>
      <p:sp>
        <p:nvSpPr>
          <p:cNvPr id="3" name="TextBox 2"/>
          <p:cNvSpPr txBox="1"/>
          <p:nvPr/>
        </p:nvSpPr>
        <p:spPr>
          <a:xfrm>
            <a:off x="381000" y="457200"/>
            <a:ext cx="4953000" cy="6186309"/>
          </a:xfrm>
          <a:prstGeom prst="rect">
            <a:avLst/>
          </a:prstGeom>
          <a:noFill/>
        </p:spPr>
        <p:txBody>
          <a:bodyPr wrap="square" rtlCol="0">
            <a:spAutoFit/>
          </a:bodyPr>
          <a:lstStyle/>
          <a:p>
            <a:r>
              <a:rPr lang="en-US" sz="3600" dirty="0" smtClean="0">
                <a:solidFill>
                  <a:srgbClr val="FF0000"/>
                </a:solidFill>
                <a:latin typeface="Times New Roman" panose="02020603050405020304" pitchFamily="18" charset="0"/>
                <a:cs typeface="Times New Roman" panose="02020603050405020304" pitchFamily="18" charset="0"/>
              </a:rPr>
              <a:t>Copper</a:t>
            </a:r>
          </a:p>
          <a:p>
            <a:endParaRPr lang="en-US"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Most metals are silver colored, some shinier, some duller.  Copper is reddish and way cool.</a:t>
            </a:r>
          </a:p>
          <a:p>
            <a:endParaRPr lang="en-US" dirty="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Copper is common, and we use it for wires because it is very ductile, has low resistance to electricity, and is so pretty.  Well, the pretty part is not really why we use it this way.</a:t>
            </a:r>
          </a:p>
          <a:p>
            <a:endParaRPr lang="en-US" dirty="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Copper can be melted with tin to form brass, another alloy that is used for the “brass” instruments like trumpets and tubas.  </a:t>
            </a:r>
          </a:p>
          <a:p>
            <a:endParaRPr lang="en-US" dirty="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Copper makes different cations, +1 and +2 only.</a:t>
            </a:r>
          </a:p>
          <a:p>
            <a:endParaRPr lang="en-US" dirty="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A member of period 4, it has four electron orbitals.</a:t>
            </a:r>
          </a:p>
          <a:p>
            <a:endParaRPr lang="en-US" dirty="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Each orbital is also an energy level.  When copper and copper compounds are excited, they emit green color light as spectra.</a:t>
            </a:r>
          </a:p>
        </p:txBody>
      </p:sp>
      <p:sp>
        <p:nvSpPr>
          <p:cNvPr id="4" name="TextBox 3"/>
          <p:cNvSpPr txBox="1"/>
          <p:nvPr/>
        </p:nvSpPr>
        <p:spPr>
          <a:xfrm>
            <a:off x="8305800" y="434876"/>
            <a:ext cx="457200" cy="923330"/>
          </a:xfrm>
          <a:prstGeom prst="rect">
            <a:avLst/>
          </a:prstGeom>
          <a:noFill/>
        </p:spPr>
        <p:txBody>
          <a:bodyPr wrap="square" rtlCol="0">
            <a:spAutoFit/>
          </a:bodyPr>
          <a:lstStyle/>
          <a:p>
            <a:pPr algn="r"/>
            <a:r>
              <a:rPr lang="en-US" dirty="0" smtClean="0"/>
              <a:t>+1</a:t>
            </a:r>
            <a:br>
              <a:rPr lang="en-US" dirty="0" smtClean="0"/>
            </a:br>
            <a:r>
              <a:rPr lang="en-US" dirty="0" smtClean="0"/>
              <a:t>+2</a:t>
            </a:r>
            <a:br>
              <a:rPr lang="en-US" dirty="0" smtClean="0"/>
            </a:br>
            <a:r>
              <a:rPr lang="en-US" dirty="0" smtClean="0"/>
              <a:t> </a:t>
            </a:r>
          </a:p>
        </p:txBody>
      </p:sp>
    </p:spTree>
    <p:extLst>
      <p:ext uri="{BB962C8B-B14F-4D97-AF65-F5344CB8AC3E}">
        <p14:creationId xmlns:p14="http://schemas.microsoft.com/office/powerpoint/2010/main" val="166895170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715000" y="457200"/>
            <a:ext cx="3048000" cy="3046988"/>
          </a:xfrm>
          <a:prstGeom prst="rect">
            <a:avLst/>
          </a:prstGeom>
          <a:noFill/>
          <a:ln>
            <a:solidFill>
              <a:schemeClr val="tx1"/>
            </a:solidFill>
          </a:ln>
        </p:spPr>
        <p:txBody>
          <a:bodyPr wrap="square" rtlCol="0">
            <a:spAutoFit/>
          </a:bodyPr>
          <a:lstStyle/>
          <a:p>
            <a:r>
              <a:rPr lang="en-US" dirty="0" smtClean="0">
                <a:latin typeface="Times New Roman" panose="02020603050405020304" pitchFamily="18" charset="0"/>
                <a:cs typeface="Times New Roman" panose="02020603050405020304" pitchFamily="18" charset="0"/>
              </a:rPr>
              <a:t>65.409</a:t>
            </a:r>
            <a:br>
              <a:rPr lang="en-US" dirty="0" smtClean="0">
                <a:latin typeface="Times New Roman" panose="02020603050405020304" pitchFamily="18" charset="0"/>
                <a:cs typeface="Times New Roman" panose="02020603050405020304" pitchFamily="18" charset="0"/>
              </a:rPr>
            </a:br>
            <a:r>
              <a:rPr lang="en-US" dirty="0" smtClean="0">
                <a:latin typeface="Times New Roman" panose="02020603050405020304" pitchFamily="18" charset="0"/>
                <a:cs typeface="Times New Roman" panose="02020603050405020304" pitchFamily="18" charset="0"/>
              </a:rPr>
              <a:t/>
            </a:r>
            <a:br>
              <a:rPr lang="en-US" dirty="0" smtClean="0">
                <a:latin typeface="Times New Roman" panose="02020603050405020304" pitchFamily="18" charset="0"/>
                <a:cs typeface="Times New Roman" panose="02020603050405020304" pitchFamily="18" charset="0"/>
              </a:rPr>
            </a:br>
            <a:endParaRPr lang="en-US" dirty="0" smtClean="0">
              <a:latin typeface="Times New Roman" panose="02020603050405020304" pitchFamily="18" charset="0"/>
              <a:cs typeface="Times New Roman" panose="02020603050405020304" pitchFamily="18" charset="0"/>
            </a:endParaRPr>
          </a:p>
          <a:p>
            <a:pPr algn="ctr"/>
            <a:r>
              <a:rPr lang="en-US" sz="8800" dirty="0" smtClean="0">
                <a:latin typeface="Times New Roman" panose="02020603050405020304" pitchFamily="18" charset="0"/>
                <a:cs typeface="Times New Roman" panose="02020603050405020304" pitchFamily="18" charset="0"/>
              </a:rPr>
              <a:t>Zn</a:t>
            </a:r>
            <a:endParaRPr lang="en-US" dirty="0" smtClean="0">
              <a:latin typeface="Times New Roman" panose="02020603050405020304" pitchFamily="18" charset="0"/>
              <a:cs typeface="Times New Roman" panose="02020603050405020304" pitchFamily="18" charset="0"/>
            </a:endParaRPr>
          </a:p>
          <a:p>
            <a:r>
              <a:rPr lang="en-US" sz="3200" dirty="0" smtClean="0">
                <a:latin typeface="Times New Roman" panose="02020603050405020304" pitchFamily="18" charset="0"/>
                <a:cs typeface="Times New Roman" panose="02020603050405020304" pitchFamily="18" charset="0"/>
              </a:rPr>
              <a:t>30</a:t>
            </a:r>
          </a:p>
          <a:p>
            <a:r>
              <a:rPr lang="en-US" dirty="0" smtClean="0">
                <a:latin typeface="Times New Roman" panose="02020603050405020304" pitchFamily="18" charset="0"/>
                <a:cs typeface="Times New Roman" panose="02020603050405020304" pitchFamily="18" charset="0"/>
              </a:rPr>
              <a:t>2-8-18-2</a:t>
            </a:r>
            <a:endParaRPr lang="en-US" dirty="0">
              <a:latin typeface="Times New Roman" panose="02020603050405020304" pitchFamily="18" charset="0"/>
              <a:cs typeface="Times New Roman" panose="02020603050405020304" pitchFamily="18" charset="0"/>
            </a:endParaRPr>
          </a:p>
        </p:txBody>
      </p:sp>
      <p:sp>
        <p:nvSpPr>
          <p:cNvPr id="3" name="TextBox 2"/>
          <p:cNvSpPr txBox="1"/>
          <p:nvPr/>
        </p:nvSpPr>
        <p:spPr>
          <a:xfrm>
            <a:off x="381000" y="457200"/>
            <a:ext cx="4953000" cy="5909310"/>
          </a:xfrm>
          <a:prstGeom prst="rect">
            <a:avLst/>
          </a:prstGeom>
          <a:noFill/>
        </p:spPr>
        <p:txBody>
          <a:bodyPr wrap="square" rtlCol="0">
            <a:spAutoFit/>
          </a:bodyPr>
          <a:lstStyle/>
          <a:p>
            <a:r>
              <a:rPr lang="en-US" sz="3600" dirty="0" smtClean="0">
                <a:solidFill>
                  <a:srgbClr val="FF0000"/>
                </a:solidFill>
                <a:latin typeface="Times New Roman" panose="02020603050405020304" pitchFamily="18" charset="0"/>
                <a:cs typeface="Times New Roman" panose="02020603050405020304" pitchFamily="18" charset="0"/>
              </a:rPr>
              <a:t>Zinc</a:t>
            </a:r>
          </a:p>
          <a:p>
            <a:endParaRPr lang="en-US"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Zinc is the first transitional metal since number 21 (scandium) to make only one kind of cation, +2.  The reason for this is that it’s sub-orbitals more closely match the metals in group two, and that even though there are sub-orbitals, they are very close to the alkaline earth metals.</a:t>
            </a:r>
          </a:p>
          <a:p>
            <a:endParaRPr lang="en-US" dirty="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No roman numerals are allowed for zinc.  Since it makes ONLY ONE cation using a roman numeral is sort of overdoing things.  </a:t>
            </a:r>
          </a:p>
          <a:p>
            <a:endParaRPr lang="en-US" dirty="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You would never use a roman numeral for table salt, like this:  sodium (I) chloride.  Sodium can</a:t>
            </a:r>
            <a:br>
              <a:rPr lang="en-US" dirty="0" smtClean="0">
                <a:latin typeface="Times New Roman" panose="02020603050405020304" pitchFamily="18" charset="0"/>
                <a:cs typeface="Times New Roman" panose="02020603050405020304" pitchFamily="18" charset="0"/>
              </a:rPr>
            </a:br>
            <a:r>
              <a:rPr lang="en-US" dirty="0" smtClean="0">
                <a:latin typeface="Times New Roman" panose="02020603050405020304" pitchFamily="18" charset="0"/>
                <a:cs typeface="Times New Roman" panose="02020603050405020304" pitchFamily="18" charset="0"/>
              </a:rPr>
              <a:t>ONLY makes that +1 cation, you would not need </a:t>
            </a:r>
            <a:br>
              <a:rPr lang="en-US" dirty="0" smtClean="0">
                <a:latin typeface="Times New Roman" panose="02020603050405020304" pitchFamily="18" charset="0"/>
                <a:cs typeface="Times New Roman" panose="02020603050405020304" pitchFamily="18" charset="0"/>
              </a:rPr>
            </a:br>
            <a:r>
              <a:rPr lang="en-US" dirty="0" smtClean="0">
                <a:latin typeface="Times New Roman" panose="02020603050405020304" pitchFamily="18" charset="0"/>
                <a:cs typeface="Times New Roman" panose="02020603050405020304" pitchFamily="18" charset="0"/>
              </a:rPr>
              <a:t>to say it twice.  Zinc chloride is ZnCl</a:t>
            </a:r>
            <a:r>
              <a:rPr lang="en-US" baseline="-25000" dirty="0" smtClean="0">
                <a:latin typeface="Times New Roman" panose="02020603050405020304" pitchFamily="18" charset="0"/>
                <a:cs typeface="Times New Roman" panose="02020603050405020304" pitchFamily="18" charset="0"/>
              </a:rPr>
              <a:t>2</a:t>
            </a:r>
            <a:r>
              <a:rPr lang="en-US" dirty="0" smtClean="0">
                <a:latin typeface="Times New Roman" panose="02020603050405020304" pitchFamily="18" charset="0"/>
                <a:cs typeface="Times New Roman" panose="02020603050405020304" pitchFamily="18" charset="0"/>
              </a:rPr>
              <a:t>, because zinc makes a +2 cation.  Everyone even a little be bright already knows that, the roman numeral is not needed here.  </a:t>
            </a:r>
          </a:p>
        </p:txBody>
      </p:sp>
      <p:sp>
        <p:nvSpPr>
          <p:cNvPr id="4" name="TextBox 3"/>
          <p:cNvSpPr txBox="1"/>
          <p:nvPr/>
        </p:nvSpPr>
        <p:spPr>
          <a:xfrm>
            <a:off x="8305800" y="434876"/>
            <a:ext cx="457200" cy="646331"/>
          </a:xfrm>
          <a:prstGeom prst="rect">
            <a:avLst/>
          </a:prstGeom>
          <a:noFill/>
        </p:spPr>
        <p:txBody>
          <a:bodyPr wrap="square" rtlCol="0">
            <a:spAutoFit/>
          </a:bodyPr>
          <a:lstStyle/>
          <a:p>
            <a:pPr algn="r"/>
            <a:r>
              <a:rPr lang="en-US" dirty="0" smtClean="0"/>
              <a:t>+2</a:t>
            </a:r>
            <a:br>
              <a:rPr lang="en-US" dirty="0" smtClean="0"/>
            </a:br>
            <a:r>
              <a:rPr lang="en-US" dirty="0" smtClean="0"/>
              <a:t> </a:t>
            </a:r>
          </a:p>
        </p:txBody>
      </p:sp>
    </p:spTree>
    <p:extLst>
      <p:ext uri="{BB962C8B-B14F-4D97-AF65-F5344CB8AC3E}">
        <p14:creationId xmlns:p14="http://schemas.microsoft.com/office/powerpoint/2010/main" val="165096458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715000" y="457200"/>
            <a:ext cx="3048000" cy="3046988"/>
          </a:xfrm>
          <a:prstGeom prst="rect">
            <a:avLst/>
          </a:prstGeom>
          <a:noFill/>
          <a:ln>
            <a:solidFill>
              <a:schemeClr val="tx1"/>
            </a:solidFill>
          </a:ln>
        </p:spPr>
        <p:txBody>
          <a:bodyPr wrap="square" rtlCol="0">
            <a:spAutoFit/>
          </a:bodyPr>
          <a:lstStyle/>
          <a:p>
            <a:r>
              <a:rPr lang="en-US" dirty="0" smtClean="0">
                <a:latin typeface="Times New Roman" panose="02020603050405020304" pitchFamily="18" charset="0"/>
                <a:cs typeface="Times New Roman" panose="02020603050405020304" pitchFamily="18" charset="0"/>
              </a:rPr>
              <a:t>69.723</a:t>
            </a:r>
            <a:br>
              <a:rPr lang="en-US" dirty="0" smtClean="0">
                <a:latin typeface="Times New Roman" panose="02020603050405020304" pitchFamily="18" charset="0"/>
                <a:cs typeface="Times New Roman" panose="02020603050405020304" pitchFamily="18" charset="0"/>
              </a:rPr>
            </a:br>
            <a:r>
              <a:rPr lang="en-US" dirty="0" smtClean="0">
                <a:latin typeface="Times New Roman" panose="02020603050405020304" pitchFamily="18" charset="0"/>
                <a:cs typeface="Times New Roman" panose="02020603050405020304" pitchFamily="18" charset="0"/>
              </a:rPr>
              <a:t/>
            </a:r>
            <a:br>
              <a:rPr lang="en-US" dirty="0" smtClean="0">
                <a:latin typeface="Times New Roman" panose="02020603050405020304" pitchFamily="18" charset="0"/>
                <a:cs typeface="Times New Roman" panose="02020603050405020304" pitchFamily="18" charset="0"/>
              </a:rPr>
            </a:br>
            <a:endParaRPr lang="en-US" dirty="0" smtClean="0">
              <a:latin typeface="Times New Roman" panose="02020603050405020304" pitchFamily="18" charset="0"/>
              <a:cs typeface="Times New Roman" panose="02020603050405020304" pitchFamily="18" charset="0"/>
            </a:endParaRPr>
          </a:p>
          <a:p>
            <a:pPr algn="ctr"/>
            <a:r>
              <a:rPr lang="en-US" sz="8800" dirty="0" smtClean="0">
                <a:latin typeface="Times New Roman" panose="02020603050405020304" pitchFamily="18" charset="0"/>
                <a:cs typeface="Times New Roman" panose="02020603050405020304" pitchFamily="18" charset="0"/>
              </a:rPr>
              <a:t>Ga</a:t>
            </a:r>
            <a:endParaRPr lang="en-US" dirty="0" smtClean="0">
              <a:latin typeface="Times New Roman" panose="02020603050405020304" pitchFamily="18" charset="0"/>
              <a:cs typeface="Times New Roman" panose="02020603050405020304" pitchFamily="18" charset="0"/>
            </a:endParaRPr>
          </a:p>
          <a:p>
            <a:r>
              <a:rPr lang="en-US" sz="3200" dirty="0" smtClean="0">
                <a:latin typeface="Times New Roman" panose="02020603050405020304" pitchFamily="18" charset="0"/>
                <a:cs typeface="Times New Roman" panose="02020603050405020304" pitchFamily="18" charset="0"/>
              </a:rPr>
              <a:t>31</a:t>
            </a:r>
          </a:p>
          <a:p>
            <a:r>
              <a:rPr lang="en-US" dirty="0" smtClean="0">
                <a:latin typeface="Times New Roman" panose="02020603050405020304" pitchFamily="18" charset="0"/>
                <a:cs typeface="Times New Roman" panose="02020603050405020304" pitchFamily="18" charset="0"/>
              </a:rPr>
              <a:t>2-8-18-3</a:t>
            </a:r>
            <a:endParaRPr lang="en-US" dirty="0">
              <a:latin typeface="Times New Roman" panose="02020603050405020304" pitchFamily="18" charset="0"/>
              <a:cs typeface="Times New Roman" panose="02020603050405020304" pitchFamily="18" charset="0"/>
            </a:endParaRPr>
          </a:p>
        </p:txBody>
      </p:sp>
      <p:sp>
        <p:nvSpPr>
          <p:cNvPr id="3" name="TextBox 2"/>
          <p:cNvSpPr txBox="1"/>
          <p:nvPr/>
        </p:nvSpPr>
        <p:spPr>
          <a:xfrm>
            <a:off x="381000" y="457200"/>
            <a:ext cx="4953000" cy="5632311"/>
          </a:xfrm>
          <a:prstGeom prst="rect">
            <a:avLst/>
          </a:prstGeom>
          <a:noFill/>
        </p:spPr>
        <p:txBody>
          <a:bodyPr wrap="square" rtlCol="0">
            <a:spAutoFit/>
          </a:bodyPr>
          <a:lstStyle/>
          <a:p>
            <a:r>
              <a:rPr lang="en-US" sz="3600" dirty="0" smtClean="0">
                <a:solidFill>
                  <a:srgbClr val="FF0000"/>
                </a:solidFill>
                <a:latin typeface="Times New Roman" panose="02020603050405020304" pitchFamily="18" charset="0"/>
                <a:cs typeface="Times New Roman" panose="02020603050405020304" pitchFamily="18" charset="0"/>
              </a:rPr>
              <a:t>Gallium</a:t>
            </a:r>
          </a:p>
          <a:p>
            <a:endParaRPr lang="en-US"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Gallium is number 31 (31 p</a:t>
            </a:r>
            <a:r>
              <a:rPr lang="en-US" baseline="30000" dirty="0" smtClean="0">
                <a:latin typeface="Times New Roman" panose="02020603050405020304" pitchFamily="18" charset="0"/>
                <a:cs typeface="Times New Roman" panose="02020603050405020304" pitchFamily="18" charset="0"/>
              </a:rPr>
              <a:t>+1</a:t>
            </a:r>
            <a:r>
              <a:rPr lang="en-US" dirty="0" smtClean="0">
                <a:latin typeface="Times New Roman" panose="02020603050405020304" pitchFamily="18" charset="0"/>
                <a:cs typeface="Times New Roman" panose="02020603050405020304" pitchFamily="18" charset="0"/>
              </a:rPr>
              <a:t>nd 31 e</a:t>
            </a:r>
            <a:r>
              <a:rPr lang="en-US" baseline="30000" dirty="0" smtClean="0">
                <a:latin typeface="Times New Roman" panose="02020603050405020304" pitchFamily="18" charset="0"/>
                <a:cs typeface="Times New Roman" panose="02020603050405020304" pitchFamily="18" charset="0"/>
              </a:rPr>
              <a:t>-1  </a:t>
            </a:r>
            <a:r>
              <a:rPr lang="en-US" dirty="0" smtClean="0">
                <a:latin typeface="Times New Roman" panose="02020603050405020304" pitchFamily="18" charset="0"/>
                <a:cs typeface="Times New Roman" panose="02020603050405020304" pitchFamily="18" charset="0"/>
              </a:rPr>
              <a:t>as well.  </a:t>
            </a:r>
            <a:br>
              <a:rPr lang="en-US" dirty="0" smtClean="0">
                <a:latin typeface="Times New Roman" panose="02020603050405020304" pitchFamily="18" charset="0"/>
                <a:cs typeface="Times New Roman" panose="02020603050405020304" pitchFamily="18" charset="0"/>
              </a:rPr>
            </a:br>
            <a:r>
              <a:rPr lang="en-US" dirty="0" smtClean="0">
                <a:latin typeface="Times New Roman" panose="02020603050405020304" pitchFamily="18" charset="0"/>
                <a:cs typeface="Times New Roman" panose="02020603050405020304" pitchFamily="18" charset="0"/>
              </a:rPr>
              <a:t>It’s underneath aluminum, atom number 13, in the 13</a:t>
            </a:r>
            <a:r>
              <a:rPr lang="en-US" baseline="30000" dirty="0" smtClean="0">
                <a:latin typeface="Times New Roman" panose="02020603050405020304" pitchFamily="18" charset="0"/>
                <a:cs typeface="Times New Roman" panose="02020603050405020304" pitchFamily="18" charset="0"/>
              </a:rPr>
              <a:t>th</a:t>
            </a:r>
            <a:r>
              <a:rPr lang="en-US" dirty="0" smtClean="0">
                <a:latin typeface="Times New Roman" panose="02020603050405020304" pitchFamily="18" charset="0"/>
                <a:cs typeface="Times New Roman" panose="02020603050405020304" pitchFamily="18" charset="0"/>
              </a:rPr>
              <a:t> group.  Another odd coincidence, the </a:t>
            </a:r>
            <a:br>
              <a:rPr lang="en-US" dirty="0" smtClean="0">
                <a:latin typeface="Times New Roman" panose="02020603050405020304" pitchFamily="18" charset="0"/>
                <a:cs typeface="Times New Roman" panose="02020603050405020304" pitchFamily="18" charset="0"/>
              </a:rPr>
            </a:br>
            <a:r>
              <a:rPr lang="en-US" dirty="0" smtClean="0">
                <a:latin typeface="Times New Roman" panose="02020603050405020304" pitchFamily="18" charset="0"/>
                <a:cs typeface="Times New Roman" panose="02020603050405020304" pitchFamily="18" charset="0"/>
              </a:rPr>
              <a:t>reverse of 13 is 31, both atoms are in group 13.  </a:t>
            </a:r>
          </a:p>
          <a:p>
            <a:endParaRPr lang="en-US" dirty="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Gallium only makes a +3 cation, no roman numerals are used ever.  </a:t>
            </a:r>
          </a:p>
          <a:p>
            <a:endParaRPr lang="en-US" dirty="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Gallium has a very low melting point, and was </a:t>
            </a:r>
            <a:br>
              <a:rPr lang="en-US" dirty="0" smtClean="0">
                <a:latin typeface="Times New Roman" panose="02020603050405020304" pitchFamily="18" charset="0"/>
                <a:cs typeface="Times New Roman" panose="02020603050405020304" pitchFamily="18" charset="0"/>
              </a:rPr>
            </a:br>
            <a:r>
              <a:rPr lang="en-US" dirty="0" smtClean="0">
                <a:latin typeface="Times New Roman" panose="02020603050405020304" pitchFamily="18" charset="0"/>
                <a:cs typeface="Times New Roman" panose="02020603050405020304" pitchFamily="18" charset="0"/>
              </a:rPr>
              <a:t>used as a Victorian England gag.  Come over to someone’s house for a spot of tea.  Get a spoon that looks silver (how high class!) but when you stir your Earl Grey tea, the spoon disappears.  </a:t>
            </a:r>
          </a:p>
          <a:p>
            <a:r>
              <a:rPr lang="en-US" dirty="0">
                <a:latin typeface="Times New Roman" panose="02020603050405020304" pitchFamily="18" charset="0"/>
                <a:cs typeface="Times New Roman" panose="02020603050405020304" pitchFamily="18" charset="0"/>
              </a:rPr>
              <a:t/>
            </a:r>
            <a:br>
              <a:rPr lang="en-US" dirty="0">
                <a:latin typeface="Times New Roman" panose="02020603050405020304" pitchFamily="18" charset="0"/>
                <a:cs typeface="Times New Roman" panose="02020603050405020304" pitchFamily="18" charset="0"/>
              </a:rPr>
            </a:br>
            <a:r>
              <a:rPr lang="en-US" dirty="0" smtClean="0">
                <a:latin typeface="Times New Roman" panose="02020603050405020304" pitchFamily="18" charset="0"/>
                <a:cs typeface="Times New Roman" panose="02020603050405020304" pitchFamily="18" charset="0"/>
              </a:rPr>
              <a:t>You think something awful has happened, but your (smart-aleck) friends laugh off their heads, metaphorically speaking.   </a:t>
            </a:r>
          </a:p>
        </p:txBody>
      </p:sp>
      <p:sp>
        <p:nvSpPr>
          <p:cNvPr id="4" name="TextBox 3"/>
          <p:cNvSpPr txBox="1"/>
          <p:nvPr/>
        </p:nvSpPr>
        <p:spPr>
          <a:xfrm>
            <a:off x="8305800" y="434876"/>
            <a:ext cx="457200" cy="646331"/>
          </a:xfrm>
          <a:prstGeom prst="rect">
            <a:avLst/>
          </a:prstGeom>
          <a:noFill/>
        </p:spPr>
        <p:txBody>
          <a:bodyPr wrap="square" rtlCol="0">
            <a:spAutoFit/>
          </a:bodyPr>
          <a:lstStyle/>
          <a:p>
            <a:pPr algn="r"/>
            <a:r>
              <a:rPr lang="en-US" dirty="0" smtClean="0"/>
              <a:t>+3</a:t>
            </a:r>
            <a:br>
              <a:rPr lang="en-US" dirty="0" smtClean="0"/>
            </a:br>
            <a:r>
              <a:rPr lang="en-US" dirty="0" smtClean="0"/>
              <a:t> </a:t>
            </a:r>
          </a:p>
        </p:txBody>
      </p:sp>
    </p:spTree>
    <p:extLst>
      <p:ext uri="{BB962C8B-B14F-4D97-AF65-F5344CB8AC3E}">
        <p14:creationId xmlns:p14="http://schemas.microsoft.com/office/powerpoint/2010/main" val="220379764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715000" y="457200"/>
            <a:ext cx="3048000" cy="3046988"/>
          </a:xfrm>
          <a:prstGeom prst="rect">
            <a:avLst/>
          </a:prstGeom>
          <a:noFill/>
          <a:ln>
            <a:solidFill>
              <a:schemeClr val="tx1"/>
            </a:solidFill>
          </a:ln>
        </p:spPr>
        <p:txBody>
          <a:bodyPr wrap="square" rtlCol="0">
            <a:spAutoFit/>
          </a:bodyPr>
          <a:lstStyle/>
          <a:p>
            <a:r>
              <a:rPr lang="en-US" dirty="0" smtClean="0">
                <a:latin typeface="Times New Roman" panose="02020603050405020304" pitchFamily="18" charset="0"/>
                <a:cs typeface="Times New Roman" panose="02020603050405020304" pitchFamily="18" charset="0"/>
              </a:rPr>
              <a:t>72.64</a:t>
            </a:r>
            <a:br>
              <a:rPr lang="en-US" dirty="0" smtClean="0">
                <a:latin typeface="Times New Roman" panose="02020603050405020304" pitchFamily="18" charset="0"/>
                <a:cs typeface="Times New Roman" panose="02020603050405020304" pitchFamily="18" charset="0"/>
              </a:rPr>
            </a:br>
            <a:r>
              <a:rPr lang="en-US" dirty="0" smtClean="0">
                <a:latin typeface="Times New Roman" panose="02020603050405020304" pitchFamily="18" charset="0"/>
                <a:cs typeface="Times New Roman" panose="02020603050405020304" pitchFamily="18" charset="0"/>
              </a:rPr>
              <a:t/>
            </a:r>
            <a:br>
              <a:rPr lang="en-US" dirty="0" smtClean="0">
                <a:latin typeface="Times New Roman" panose="02020603050405020304" pitchFamily="18" charset="0"/>
                <a:cs typeface="Times New Roman" panose="02020603050405020304" pitchFamily="18" charset="0"/>
              </a:rPr>
            </a:br>
            <a:endParaRPr lang="en-US" dirty="0" smtClean="0">
              <a:latin typeface="Times New Roman" panose="02020603050405020304" pitchFamily="18" charset="0"/>
              <a:cs typeface="Times New Roman" panose="02020603050405020304" pitchFamily="18" charset="0"/>
            </a:endParaRPr>
          </a:p>
          <a:p>
            <a:pPr algn="ctr"/>
            <a:r>
              <a:rPr lang="en-US" sz="8800" dirty="0" smtClean="0">
                <a:latin typeface="Times New Roman" panose="02020603050405020304" pitchFamily="18" charset="0"/>
                <a:cs typeface="Times New Roman" panose="02020603050405020304" pitchFamily="18" charset="0"/>
              </a:rPr>
              <a:t>Ge</a:t>
            </a:r>
            <a:endParaRPr lang="en-US" dirty="0" smtClean="0">
              <a:latin typeface="Times New Roman" panose="02020603050405020304" pitchFamily="18" charset="0"/>
              <a:cs typeface="Times New Roman" panose="02020603050405020304" pitchFamily="18" charset="0"/>
            </a:endParaRPr>
          </a:p>
          <a:p>
            <a:r>
              <a:rPr lang="en-US" sz="3200" dirty="0" smtClean="0">
                <a:latin typeface="Times New Roman" panose="02020603050405020304" pitchFamily="18" charset="0"/>
                <a:cs typeface="Times New Roman" panose="02020603050405020304" pitchFamily="18" charset="0"/>
              </a:rPr>
              <a:t>32</a:t>
            </a:r>
          </a:p>
          <a:p>
            <a:r>
              <a:rPr lang="en-US" dirty="0" smtClean="0">
                <a:latin typeface="Times New Roman" panose="02020603050405020304" pitchFamily="18" charset="0"/>
                <a:cs typeface="Times New Roman" panose="02020603050405020304" pitchFamily="18" charset="0"/>
              </a:rPr>
              <a:t>2-8-18-4</a:t>
            </a:r>
            <a:endParaRPr lang="en-US" dirty="0">
              <a:latin typeface="Times New Roman" panose="02020603050405020304" pitchFamily="18" charset="0"/>
              <a:cs typeface="Times New Roman" panose="02020603050405020304" pitchFamily="18" charset="0"/>
            </a:endParaRPr>
          </a:p>
        </p:txBody>
      </p:sp>
      <p:sp>
        <p:nvSpPr>
          <p:cNvPr id="3" name="TextBox 2"/>
          <p:cNvSpPr txBox="1"/>
          <p:nvPr/>
        </p:nvSpPr>
        <p:spPr>
          <a:xfrm>
            <a:off x="381000" y="457200"/>
            <a:ext cx="4953000" cy="5909310"/>
          </a:xfrm>
          <a:prstGeom prst="rect">
            <a:avLst/>
          </a:prstGeom>
          <a:noFill/>
        </p:spPr>
        <p:txBody>
          <a:bodyPr wrap="square" rtlCol="0">
            <a:spAutoFit/>
          </a:bodyPr>
          <a:lstStyle/>
          <a:p>
            <a:r>
              <a:rPr lang="en-US" sz="3600" dirty="0" smtClean="0">
                <a:solidFill>
                  <a:srgbClr val="FF0000"/>
                </a:solidFill>
                <a:latin typeface="Times New Roman" panose="02020603050405020304" pitchFamily="18" charset="0"/>
                <a:cs typeface="Times New Roman" panose="02020603050405020304" pitchFamily="18" charset="0"/>
              </a:rPr>
              <a:t>Germanium</a:t>
            </a:r>
          </a:p>
          <a:p>
            <a:endParaRPr lang="en-US"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This is another nonmetal but also a metalloid.  In our class we will not likely see it, but it could make a +2 or +4 cation.   Roman numerals are necessary.</a:t>
            </a:r>
          </a:p>
          <a:p>
            <a:endParaRPr lang="en-US" dirty="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A metalloid can be a nonmetal with some metallic properties (like this element), or like arsenic (the next atom coming) which is a nonmetal with some metallic properties.  </a:t>
            </a:r>
          </a:p>
          <a:p>
            <a:r>
              <a:rPr lang="en-US" dirty="0">
                <a:latin typeface="Times New Roman" panose="02020603050405020304" pitchFamily="18" charset="0"/>
                <a:cs typeface="Times New Roman" panose="02020603050405020304" pitchFamily="18" charset="0"/>
              </a:rPr>
              <a:t/>
            </a:r>
            <a:br>
              <a:rPr lang="en-US" dirty="0">
                <a:latin typeface="Times New Roman" panose="02020603050405020304" pitchFamily="18" charset="0"/>
                <a:cs typeface="Times New Roman" panose="02020603050405020304" pitchFamily="18" charset="0"/>
              </a:rPr>
            </a:br>
            <a:r>
              <a:rPr lang="en-US" dirty="0" smtClean="0">
                <a:latin typeface="Times New Roman" panose="02020603050405020304" pitchFamily="18" charset="0"/>
                <a:cs typeface="Times New Roman" panose="02020603050405020304" pitchFamily="18" charset="0"/>
              </a:rPr>
              <a:t>Metalloids are sometimes known as semi-metals because they have some metallic properties, but not as strongly exhibited as with standard metals.</a:t>
            </a:r>
          </a:p>
          <a:p>
            <a:endParaRPr lang="en-US" dirty="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There are only 7 metalloids, even though 9 atoms touch the staircase.  Al and Po are metals, and exceptions to this “rule”.  </a:t>
            </a:r>
            <a:r>
              <a:rPr lang="en-US" smtClean="0">
                <a:latin typeface="Times New Roman" panose="02020603050405020304" pitchFamily="18" charset="0"/>
                <a:cs typeface="Times New Roman" panose="02020603050405020304" pitchFamily="18" charset="0"/>
              </a:rPr>
              <a:t>The metalloids include </a:t>
            </a:r>
            <a:br>
              <a:rPr lang="en-US" smtClean="0">
                <a:latin typeface="Times New Roman" panose="02020603050405020304" pitchFamily="18" charset="0"/>
                <a:cs typeface="Times New Roman" panose="02020603050405020304" pitchFamily="18" charset="0"/>
              </a:rPr>
            </a:br>
            <a:r>
              <a:rPr lang="en-US" smtClean="0">
                <a:latin typeface="Times New Roman" panose="02020603050405020304" pitchFamily="18" charset="0"/>
                <a:cs typeface="Times New Roman" panose="02020603050405020304" pitchFamily="18" charset="0"/>
              </a:rPr>
              <a:t>B</a:t>
            </a:r>
            <a:r>
              <a:rPr lang="en-US" dirty="0" smtClean="0">
                <a:latin typeface="Times New Roman" panose="02020603050405020304" pitchFamily="18" charset="0"/>
                <a:cs typeface="Times New Roman" panose="02020603050405020304" pitchFamily="18" charset="0"/>
              </a:rPr>
              <a:t>, Si, Ge, As, Sb, </a:t>
            </a:r>
            <a:r>
              <a:rPr lang="en-US" dirty="0" err="1" smtClean="0">
                <a:latin typeface="Times New Roman" panose="02020603050405020304" pitchFamily="18" charset="0"/>
                <a:cs typeface="Times New Roman" panose="02020603050405020304" pitchFamily="18" charset="0"/>
              </a:rPr>
              <a:t>Te</a:t>
            </a:r>
            <a:r>
              <a:rPr lang="en-US" dirty="0" smtClean="0">
                <a:latin typeface="Times New Roman" panose="02020603050405020304" pitchFamily="18" charset="0"/>
                <a:cs typeface="Times New Roman" panose="02020603050405020304" pitchFamily="18" charset="0"/>
              </a:rPr>
              <a:t>, and At.  Metalloids sounds like the name to a punk band from Great Britain.  </a:t>
            </a:r>
          </a:p>
        </p:txBody>
      </p:sp>
      <p:sp>
        <p:nvSpPr>
          <p:cNvPr id="4" name="TextBox 3"/>
          <p:cNvSpPr txBox="1"/>
          <p:nvPr/>
        </p:nvSpPr>
        <p:spPr>
          <a:xfrm>
            <a:off x="8305800" y="434876"/>
            <a:ext cx="457200" cy="923330"/>
          </a:xfrm>
          <a:prstGeom prst="rect">
            <a:avLst/>
          </a:prstGeom>
          <a:noFill/>
        </p:spPr>
        <p:txBody>
          <a:bodyPr wrap="square" rtlCol="0">
            <a:spAutoFit/>
          </a:bodyPr>
          <a:lstStyle/>
          <a:p>
            <a:pPr algn="r"/>
            <a:r>
              <a:rPr lang="en-US" dirty="0" smtClean="0"/>
              <a:t>+2</a:t>
            </a:r>
            <a:br>
              <a:rPr lang="en-US" dirty="0" smtClean="0"/>
            </a:br>
            <a:r>
              <a:rPr lang="en-US" dirty="0" smtClean="0"/>
              <a:t>+4</a:t>
            </a:r>
            <a:br>
              <a:rPr lang="en-US" dirty="0" smtClean="0"/>
            </a:br>
            <a:r>
              <a:rPr lang="en-US" dirty="0" smtClean="0"/>
              <a:t> </a:t>
            </a:r>
          </a:p>
        </p:txBody>
      </p:sp>
    </p:spTree>
    <p:extLst>
      <p:ext uri="{BB962C8B-B14F-4D97-AF65-F5344CB8AC3E}">
        <p14:creationId xmlns:p14="http://schemas.microsoft.com/office/powerpoint/2010/main" val="313921881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715000" y="457200"/>
            <a:ext cx="3048000" cy="3046988"/>
          </a:xfrm>
          <a:prstGeom prst="rect">
            <a:avLst/>
          </a:prstGeom>
          <a:noFill/>
          <a:ln>
            <a:solidFill>
              <a:schemeClr val="tx1"/>
            </a:solidFill>
          </a:ln>
        </p:spPr>
        <p:txBody>
          <a:bodyPr wrap="square" rtlCol="0">
            <a:spAutoFit/>
          </a:bodyPr>
          <a:lstStyle/>
          <a:p>
            <a:r>
              <a:rPr lang="en-US" dirty="0" smtClean="0">
                <a:latin typeface="Times New Roman" panose="02020603050405020304" pitchFamily="18" charset="0"/>
                <a:cs typeface="Times New Roman" panose="02020603050405020304" pitchFamily="18" charset="0"/>
              </a:rPr>
              <a:t>74.9216</a:t>
            </a:r>
            <a:br>
              <a:rPr lang="en-US" dirty="0" smtClean="0">
                <a:latin typeface="Times New Roman" panose="02020603050405020304" pitchFamily="18" charset="0"/>
                <a:cs typeface="Times New Roman" panose="02020603050405020304" pitchFamily="18" charset="0"/>
              </a:rPr>
            </a:br>
            <a:r>
              <a:rPr lang="en-US" dirty="0" smtClean="0">
                <a:latin typeface="Times New Roman" panose="02020603050405020304" pitchFamily="18" charset="0"/>
                <a:cs typeface="Times New Roman" panose="02020603050405020304" pitchFamily="18" charset="0"/>
              </a:rPr>
              <a:t/>
            </a:r>
            <a:br>
              <a:rPr lang="en-US" dirty="0" smtClean="0">
                <a:latin typeface="Times New Roman" panose="02020603050405020304" pitchFamily="18" charset="0"/>
                <a:cs typeface="Times New Roman" panose="02020603050405020304" pitchFamily="18" charset="0"/>
              </a:rPr>
            </a:br>
            <a:endParaRPr lang="en-US" dirty="0" smtClean="0">
              <a:latin typeface="Times New Roman" panose="02020603050405020304" pitchFamily="18" charset="0"/>
              <a:cs typeface="Times New Roman" panose="02020603050405020304" pitchFamily="18" charset="0"/>
            </a:endParaRPr>
          </a:p>
          <a:p>
            <a:pPr algn="ctr"/>
            <a:r>
              <a:rPr lang="en-US" sz="8800" dirty="0" smtClean="0">
                <a:latin typeface="Times New Roman" panose="02020603050405020304" pitchFamily="18" charset="0"/>
                <a:cs typeface="Times New Roman" panose="02020603050405020304" pitchFamily="18" charset="0"/>
              </a:rPr>
              <a:t>As</a:t>
            </a:r>
            <a:endParaRPr lang="en-US" dirty="0" smtClean="0">
              <a:latin typeface="Times New Roman" panose="02020603050405020304" pitchFamily="18" charset="0"/>
              <a:cs typeface="Times New Roman" panose="02020603050405020304" pitchFamily="18" charset="0"/>
            </a:endParaRPr>
          </a:p>
          <a:p>
            <a:r>
              <a:rPr lang="en-US" sz="3200" dirty="0" smtClean="0">
                <a:latin typeface="Times New Roman" panose="02020603050405020304" pitchFamily="18" charset="0"/>
                <a:cs typeface="Times New Roman" panose="02020603050405020304" pitchFamily="18" charset="0"/>
              </a:rPr>
              <a:t>33</a:t>
            </a:r>
          </a:p>
          <a:p>
            <a:r>
              <a:rPr lang="en-US" dirty="0" smtClean="0">
                <a:latin typeface="Times New Roman" panose="02020603050405020304" pitchFamily="18" charset="0"/>
                <a:cs typeface="Times New Roman" panose="02020603050405020304" pitchFamily="18" charset="0"/>
              </a:rPr>
              <a:t>2-8-18-5</a:t>
            </a:r>
            <a:endParaRPr lang="en-US" dirty="0">
              <a:latin typeface="Times New Roman" panose="02020603050405020304" pitchFamily="18" charset="0"/>
              <a:cs typeface="Times New Roman" panose="02020603050405020304" pitchFamily="18" charset="0"/>
            </a:endParaRPr>
          </a:p>
        </p:txBody>
      </p:sp>
      <p:sp>
        <p:nvSpPr>
          <p:cNvPr id="3" name="TextBox 2"/>
          <p:cNvSpPr txBox="1"/>
          <p:nvPr/>
        </p:nvSpPr>
        <p:spPr>
          <a:xfrm>
            <a:off x="381000" y="457200"/>
            <a:ext cx="4953000" cy="3970318"/>
          </a:xfrm>
          <a:prstGeom prst="rect">
            <a:avLst/>
          </a:prstGeom>
          <a:noFill/>
        </p:spPr>
        <p:txBody>
          <a:bodyPr wrap="square" rtlCol="0">
            <a:spAutoFit/>
          </a:bodyPr>
          <a:lstStyle/>
          <a:p>
            <a:r>
              <a:rPr lang="en-US" sz="3600" dirty="0" smtClean="0">
                <a:solidFill>
                  <a:srgbClr val="FF0000"/>
                </a:solidFill>
                <a:latin typeface="Times New Roman" panose="02020603050405020304" pitchFamily="18" charset="0"/>
                <a:cs typeface="Times New Roman" panose="02020603050405020304" pitchFamily="18" charset="0"/>
              </a:rPr>
              <a:t>Arsenic</a:t>
            </a:r>
          </a:p>
          <a:p>
            <a:endParaRPr lang="en-US"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The first nonmetal in period 4, arsenic is also a metalloid.  In our class arsenic will not make ions, but it has three oxidation numbers.  It will bond like nitrogen and phosphorous in that it shares three of the same oxidation states.  </a:t>
            </a:r>
          </a:p>
          <a:p>
            <a:endParaRPr lang="en-US" dirty="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Arsenic can poison humans.  Small doses can induce confusion, headaches and </a:t>
            </a:r>
            <a:r>
              <a:rPr lang="en-US" dirty="0" err="1" smtClean="0">
                <a:latin typeface="Times New Roman" panose="02020603050405020304" pitchFamily="18" charset="0"/>
                <a:cs typeface="Times New Roman" panose="02020603050405020304" pitchFamily="18" charset="0"/>
              </a:rPr>
              <a:t>diahrrea</a:t>
            </a:r>
            <a:r>
              <a:rPr lang="en-US" dirty="0" smtClean="0">
                <a:latin typeface="Times New Roman" panose="02020603050405020304" pitchFamily="18" charset="0"/>
                <a:cs typeface="Times New Roman" panose="02020603050405020304" pitchFamily="18" charset="0"/>
              </a:rPr>
              <a:t>.  Excessive doses can cause coma and death.  </a:t>
            </a:r>
          </a:p>
          <a:p>
            <a:endParaRPr lang="en-US" dirty="0">
              <a:latin typeface="Times New Roman" panose="02020603050405020304" pitchFamily="18" charset="0"/>
              <a:cs typeface="Times New Roman" panose="02020603050405020304" pitchFamily="18" charset="0"/>
            </a:endParaRPr>
          </a:p>
          <a:p>
            <a:endParaRPr lang="en-US" dirty="0" smtClean="0">
              <a:latin typeface="Times New Roman" panose="02020603050405020304" pitchFamily="18" charset="0"/>
              <a:cs typeface="Times New Roman" panose="02020603050405020304" pitchFamily="18" charset="0"/>
            </a:endParaRPr>
          </a:p>
        </p:txBody>
      </p:sp>
      <p:sp>
        <p:nvSpPr>
          <p:cNvPr id="4" name="TextBox 3"/>
          <p:cNvSpPr txBox="1"/>
          <p:nvPr/>
        </p:nvSpPr>
        <p:spPr>
          <a:xfrm>
            <a:off x="8305800" y="434876"/>
            <a:ext cx="457200" cy="923330"/>
          </a:xfrm>
          <a:prstGeom prst="rect">
            <a:avLst/>
          </a:prstGeom>
          <a:noFill/>
        </p:spPr>
        <p:txBody>
          <a:bodyPr wrap="square" rtlCol="0">
            <a:spAutoFit/>
          </a:bodyPr>
          <a:lstStyle/>
          <a:p>
            <a:pPr algn="r"/>
            <a:r>
              <a:rPr lang="en-US" dirty="0" smtClean="0"/>
              <a:t>-3</a:t>
            </a:r>
            <a:br>
              <a:rPr lang="en-US" dirty="0" smtClean="0"/>
            </a:br>
            <a:r>
              <a:rPr lang="en-US" dirty="0" smtClean="0"/>
              <a:t>+3</a:t>
            </a:r>
            <a:br>
              <a:rPr lang="en-US" dirty="0" smtClean="0"/>
            </a:br>
            <a:r>
              <a:rPr lang="en-US" dirty="0" smtClean="0"/>
              <a:t>+5</a:t>
            </a:r>
          </a:p>
        </p:txBody>
      </p:sp>
    </p:spTree>
    <p:extLst>
      <p:ext uri="{BB962C8B-B14F-4D97-AF65-F5344CB8AC3E}">
        <p14:creationId xmlns:p14="http://schemas.microsoft.com/office/powerpoint/2010/main" val="69719582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715000" y="457200"/>
            <a:ext cx="3048000" cy="3046988"/>
          </a:xfrm>
          <a:prstGeom prst="rect">
            <a:avLst/>
          </a:prstGeom>
          <a:noFill/>
          <a:ln>
            <a:solidFill>
              <a:schemeClr val="tx1"/>
            </a:solidFill>
          </a:ln>
        </p:spPr>
        <p:txBody>
          <a:bodyPr wrap="square" rtlCol="0">
            <a:spAutoFit/>
          </a:bodyPr>
          <a:lstStyle/>
          <a:p>
            <a:r>
              <a:rPr lang="en-US" dirty="0" smtClean="0">
                <a:latin typeface="Times New Roman" panose="02020603050405020304" pitchFamily="18" charset="0"/>
                <a:cs typeface="Times New Roman" panose="02020603050405020304" pitchFamily="18" charset="0"/>
              </a:rPr>
              <a:t>78.96</a:t>
            </a:r>
            <a:br>
              <a:rPr lang="en-US" dirty="0" smtClean="0">
                <a:latin typeface="Times New Roman" panose="02020603050405020304" pitchFamily="18" charset="0"/>
                <a:cs typeface="Times New Roman" panose="02020603050405020304" pitchFamily="18" charset="0"/>
              </a:rPr>
            </a:br>
            <a:r>
              <a:rPr lang="en-US" dirty="0" smtClean="0">
                <a:latin typeface="Times New Roman" panose="02020603050405020304" pitchFamily="18" charset="0"/>
                <a:cs typeface="Times New Roman" panose="02020603050405020304" pitchFamily="18" charset="0"/>
              </a:rPr>
              <a:t/>
            </a:r>
            <a:br>
              <a:rPr lang="en-US" dirty="0" smtClean="0">
                <a:latin typeface="Times New Roman" panose="02020603050405020304" pitchFamily="18" charset="0"/>
                <a:cs typeface="Times New Roman" panose="02020603050405020304" pitchFamily="18" charset="0"/>
              </a:rPr>
            </a:br>
            <a:endParaRPr lang="en-US" dirty="0" smtClean="0">
              <a:latin typeface="Times New Roman" panose="02020603050405020304" pitchFamily="18" charset="0"/>
              <a:cs typeface="Times New Roman" panose="02020603050405020304" pitchFamily="18" charset="0"/>
            </a:endParaRPr>
          </a:p>
          <a:p>
            <a:pPr algn="ctr"/>
            <a:r>
              <a:rPr lang="en-US" sz="8800" dirty="0" smtClean="0">
                <a:latin typeface="Times New Roman" panose="02020603050405020304" pitchFamily="18" charset="0"/>
                <a:cs typeface="Times New Roman" panose="02020603050405020304" pitchFamily="18" charset="0"/>
              </a:rPr>
              <a:t>Se</a:t>
            </a:r>
            <a:endParaRPr lang="en-US" dirty="0" smtClean="0">
              <a:latin typeface="Times New Roman" panose="02020603050405020304" pitchFamily="18" charset="0"/>
              <a:cs typeface="Times New Roman" panose="02020603050405020304" pitchFamily="18" charset="0"/>
            </a:endParaRPr>
          </a:p>
          <a:p>
            <a:r>
              <a:rPr lang="en-US" sz="3200" dirty="0" smtClean="0">
                <a:latin typeface="Times New Roman" panose="02020603050405020304" pitchFamily="18" charset="0"/>
                <a:cs typeface="Times New Roman" panose="02020603050405020304" pitchFamily="18" charset="0"/>
              </a:rPr>
              <a:t>34</a:t>
            </a:r>
          </a:p>
          <a:p>
            <a:r>
              <a:rPr lang="en-US" dirty="0" smtClean="0">
                <a:latin typeface="Times New Roman" panose="02020603050405020304" pitchFamily="18" charset="0"/>
                <a:cs typeface="Times New Roman" panose="02020603050405020304" pitchFamily="18" charset="0"/>
              </a:rPr>
              <a:t>2-8-18-6</a:t>
            </a:r>
            <a:endParaRPr lang="en-US" dirty="0">
              <a:latin typeface="Times New Roman" panose="02020603050405020304" pitchFamily="18" charset="0"/>
              <a:cs typeface="Times New Roman" panose="02020603050405020304" pitchFamily="18" charset="0"/>
            </a:endParaRPr>
          </a:p>
        </p:txBody>
      </p:sp>
      <p:sp>
        <p:nvSpPr>
          <p:cNvPr id="3" name="TextBox 2"/>
          <p:cNvSpPr txBox="1"/>
          <p:nvPr/>
        </p:nvSpPr>
        <p:spPr>
          <a:xfrm>
            <a:off x="381000" y="457200"/>
            <a:ext cx="4953000" cy="5355312"/>
          </a:xfrm>
          <a:prstGeom prst="rect">
            <a:avLst/>
          </a:prstGeom>
          <a:noFill/>
        </p:spPr>
        <p:txBody>
          <a:bodyPr wrap="square" rtlCol="0">
            <a:spAutoFit/>
          </a:bodyPr>
          <a:lstStyle/>
          <a:p>
            <a:r>
              <a:rPr lang="en-US" sz="3600" dirty="0" smtClean="0">
                <a:solidFill>
                  <a:srgbClr val="FF0000"/>
                </a:solidFill>
                <a:latin typeface="Times New Roman" panose="02020603050405020304" pitchFamily="18" charset="0"/>
                <a:cs typeface="Times New Roman" panose="02020603050405020304" pitchFamily="18" charset="0"/>
              </a:rPr>
              <a:t>Selenium</a:t>
            </a:r>
          </a:p>
          <a:p>
            <a:endParaRPr lang="en-US"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The third atom in group 16, selenium bonds similarly to both oxygen and sulfur by making ONLY -3 anions.  It gains 3 electrons to become ISOELECTRIC to krypton.  </a:t>
            </a:r>
          </a:p>
          <a:p>
            <a:endParaRPr lang="en-US" dirty="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Selenium has six naturally </a:t>
            </a:r>
            <a:r>
              <a:rPr lang="en-US" dirty="0" err="1" smtClean="0">
                <a:latin typeface="Times New Roman" panose="02020603050405020304" pitchFamily="18" charset="0"/>
                <a:cs typeface="Times New Roman" panose="02020603050405020304" pitchFamily="18" charset="0"/>
              </a:rPr>
              <a:t>occuring</a:t>
            </a:r>
            <a:r>
              <a:rPr lang="en-US" dirty="0" smtClean="0">
                <a:latin typeface="Times New Roman" panose="02020603050405020304" pitchFamily="18" charset="0"/>
                <a:cs typeface="Times New Roman" panose="02020603050405020304" pitchFamily="18" charset="0"/>
              </a:rPr>
              <a:t> isotopes but more than 20 more have been isolated in nuclear reactions.  Small amounts you get in foods keep you healthy (200 micrograms per day).  Double that and you overdose, so don’t take selenium supplements (or else!).</a:t>
            </a:r>
          </a:p>
          <a:p>
            <a:endParaRPr lang="en-US" dirty="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It’s a solid nonmetal, but is mostly found in compounds and not in it’s elemental form.  </a:t>
            </a:r>
          </a:p>
          <a:p>
            <a:endParaRPr lang="en-US" dirty="0">
              <a:latin typeface="Times New Roman" panose="02020603050405020304" pitchFamily="18" charset="0"/>
              <a:cs typeface="Times New Roman" panose="02020603050405020304" pitchFamily="18" charset="0"/>
            </a:endParaRPr>
          </a:p>
          <a:p>
            <a:endParaRPr lang="en-US" dirty="0" smtClean="0">
              <a:latin typeface="Times New Roman" panose="02020603050405020304" pitchFamily="18" charset="0"/>
              <a:cs typeface="Times New Roman" panose="02020603050405020304" pitchFamily="18" charset="0"/>
            </a:endParaRPr>
          </a:p>
        </p:txBody>
      </p:sp>
      <p:sp>
        <p:nvSpPr>
          <p:cNvPr id="4" name="TextBox 3"/>
          <p:cNvSpPr txBox="1"/>
          <p:nvPr/>
        </p:nvSpPr>
        <p:spPr>
          <a:xfrm>
            <a:off x="8305800" y="434876"/>
            <a:ext cx="457200" cy="923330"/>
          </a:xfrm>
          <a:prstGeom prst="rect">
            <a:avLst/>
          </a:prstGeom>
          <a:noFill/>
        </p:spPr>
        <p:txBody>
          <a:bodyPr wrap="square" rtlCol="0">
            <a:spAutoFit/>
          </a:bodyPr>
          <a:lstStyle/>
          <a:p>
            <a:pPr algn="r"/>
            <a:r>
              <a:rPr lang="en-US" dirty="0" smtClean="0"/>
              <a:t>-2</a:t>
            </a:r>
            <a:br>
              <a:rPr lang="en-US" dirty="0" smtClean="0"/>
            </a:br>
            <a:r>
              <a:rPr lang="en-US" dirty="0" smtClean="0"/>
              <a:t>+4</a:t>
            </a:r>
            <a:br>
              <a:rPr lang="en-US" dirty="0" smtClean="0"/>
            </a:br>
            <a:r>
              <a:rPr lang="en-US" dirty="0" smtClean="0"/>
              <a:t>+6</a:t>
            </a:r>
          </a:p>
        </p:txBody>
      </p:sp>
    </p:spTree>
    <p:extLst>
      <p:ext uri="{BB962C8B-B14F-4D97-AF65-F5344CB8AC3E}">
        <p14:creationId xmlns:p14="http://schemas.microsoft.com/office/powerpoint/2010/main" val="321727837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715000" y="457200"/>
            <a:ext cx="3048000" cy="3046988"/>
          </a:xfrm>
          <a:prstGeom prst="rect">
            <a:avLst/>
          </a:prstGeom>
          <a:noFill/>
          <a:ln>
            <a:solidFill>
              <a:schemeClr val="tx1"/>
            </a:solidFill>
          </a:ln>
        </p:spPr>
        <p:txBody>
          <a:bodyPr wrap="square" rtlCol="0">
            <a:spAutoFit/>
          </a:bodyPr>
          <a:lstStyle/>
          <a:p>
            <a:r>
              <a:rPr lang="en-US" dirty="0" smtClean="0">
                <a:latin typeface="Times New Roman" panose="02020603050405020304" pitchFamily="18" charset="0"/>
                <a:cs typeface="Times New Roman" panose="02020603050405020304" pitchFamily="18" charset="0"/>
              </a:rPr>
              <a:t>79.904</a:t>
            </a:r>
            <a:br>
              <a:rPr lang="en-US" dirty="0" smtClean="0">
                <a:latin typeface="Times New Roman" panose="02020603050405020304" pitchFamily="18" charset="0"/>
                <a:cs typeface="Times New Roman" panose="02020603050405020304" pitchFamily="18" charset="0"/>
              </a:rPr>
            </a:br>
            <a:r>
              <a:rPr lang="en-US" dirty="0" smtClean="0">
                <a:latin typeface="Times New Roman" panose="02020603050405020304" pitchFamily="18" charset="0"/>
                <a:cs typeface="Times New Roman" panose="02020603050405020304" pitchFamily="18" charset="0"/>
              </a:rPr>
              <a:t/>
            </a:r>
            <a:br>
              <a:rPr lang="en-US" dirty="0" smtClean="0">
                <a:latin typeface="Times New Roman" panose="02020603050405020304" pitchFamily="18" charset="0"/>
                <a:cs typeface="Times New Roman" panose="02020603050405020304" pitchFamily="18" charset="0"/>
              </a:rPr>
            </a:br>
            <a:endParaRPr lang="en-US" dirty="0" smtClean="0">
              <a:latin typeface="Times New Roman" panose="02020603050405020304" pitchFamily="18" charset="0"/>
              <a:cs typeface="Times New Roman" panose="02020603050405020304" pitchFamily="18" charset="0"/>
            </a:endParaRPr>
          </a:p>
          <a:p>
            <a:pPr algn="ctr"/>
            <a:r>
              <a:rPr lang="en-US" sz="8800" dirty="0" smtClean="0">
                <a:latin typeface="Times New Roman" panose="02020603050405020304" pitchFamily="18" charset="0"/>
                <a:cs typeface="Times New Roman" panose="02020603050405020304" pitchFamily="18" charset="0"/>
              </a:rPr>
              <a:t>Br</a:t>
            </a:r>
            <a:endParaRPr lang="en-US" dirty="0" smtClean="0">
              <a:latin typeface="Times New Roman" panose="02020603050405020304" pitchFamily="18" charset="0"/>
              <a:cs typeface="Times New Roman" panose="02020603050405020304" pitchFamily="18" charset="0"/>
            </a:endParaRPr>
          </a:p>
          <a:p>
            <a:r>
              <a:rPr lang="en-US" sz="3200" dirty="0" smtClean="0">
                <a:latin typeface="Times New Roman" panose="02020603050405020304" pitchFamily="18" charset="0"/>
                <a:cs typeface="Times New Roman" panose="02020603050405020304" pitchFamily="18" charset="0"/>
              </a:rPr>
              <a:t>35</a:t>
            </a:r>
          </a:p>
          <a:p>
            <a:r>
              <a:rPr lang="en-US" dirty="0" smtClean="0">
                <a:latin typeface="Times New Roman" panose="02020603050405020304" pitchFamily="18" charset="0"/>
                <a:cs typeface="Times New Roman" panose="02020603050405020304" pitchFamily="18" charset="0"/>
              </a:rPr>
              <a:t>2-8-18-7</a:t>
            </a:r>
            <a:endParaRPr lang="en-US" dirty="0">
              <a:latin typeface="Times New Roman" panose="02020603050405020304" pitchFamily="18" charset="0"/>
              <a:cs typeface="Times New Roman" panose="02020603050405020304" pitchFamily="18" charset="0"/>
            </a:endParaRPr>
          </a:p>
        </p:txBody>
      </p:sp>
      <p:sp>
        <p:nvSpPr>
          <p:cNvPr id="3" name="TextBox 2"/>
          <p:cNvSpPr txBox="1"/>
          <p:nvPr/>
        </p:nvSpPr>
        <p:spPr>
          <a:xfrm>
            <a:off x="381000" y="457200"/>
            <a:ext cx="4953000" cy="5078313"/>
          </a:xfrm>
          <a:prstGeom prst="rect">
            <a:avLst/>
          </a:prstGeom>
          <a:noFill/>
        </p:spPr>
        <p:txBody>
          <a:bodyPr wrap="square" rtlCol="0">
            <a:spAutoFit/>
          </a:bodyPr>
          <a:lstStyle/>
          <a:p>
            <a:r>
              <a:rPr lang="en-US" sz="3600" dirty="0" smtClean="0">
                <a:solidFill>
                  <a:srgbClr val="FF0000"/>
                </a:solidFill>
                <a:latin typeface="Times New Roman" panose="02020603050405020304" pitchFamily="18" charset="0"/>
                <a:cs typeface="Times New Roman" panose="02020603050405020304" pitchFamily="18" charset="0"/>
              </a:rPr>
              <a:t>Bromine</a:t>
            </a:r>
          </a:p>
          <a:p>
            <a:endParaRPr lang="en-US"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This is the third HALOGEN of group 17.  It makes ONLY a -1 anion, gaining one electron to become ISOELECTRIC to krypton.</a:t>
            </a:r>
          </a:p>
          <a:p>
            <a:endParaRPr lang="en-US" dirty="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Bromine is another of the diatomic elements, a HONCl</a:t>
            </a:r>
            <a:r>
              <a:rPr lang="en-US" dirty="0" smtClean="0">
                <a:solidFill>
                  <a:srgbClr val="FF0000"/>
                </a:solidFill>
                <a:latin typeface="Times New Roman" panose="02020603050405020304" pitchFamily="18" charset="0"/>
                <a:cs typeface="Times New Roman" panose="02020603050405020304" pitchFamily="18" charset="0"/>
              </a:rPr>
              <a:t>Br</a:t>
            </a:r>
            <a:r>
              <a:rPr lang="en-US" dirty="0" smtClean="0">
                <a:latin typeface="Times New Roman" panose="02020603050405020304" pitchFamily="18" charset="0"/>
                <a:cs typeface="Times New Roman" panose="02020603050405020304" pitchFamily="18" charset="0"/>
              </a:rPr>
              <a:t>IF twin, existing in it’s pure form as Br</a:t>
            </a:r>
            <a:r>
              <a:rPr lang="en-US" baseline="-25000" dirty="0" smtClean="0">
                <a:latin typeface="Times New Roman" panose="02020603050405020304" pitchFamily="18" charset="0"/>
                <a:cs typeface="Times New Roman" panose="02020603050405020304" pitchFamily="18" charset="0"/>
              </a:rPr>
              <a:t>2</a:t>
            </a:r>
            <a:r>
              <a:rPr lang="en-US" dirty="0" smtClean="0">
                <a:latin typeface="Times New Roman" panose="02020603050405020304" pitchFamily="18" charset="0"/>
                <a:cs typeface="Times New Roman" panose="02020603050405020304" pitchFamily="18" charset="0"/>
              </a:rPr>
              <a:t>.  Bromine has a melting point of 266 K and doesn’t boil until 332 K.  Since room temperature is about 298 Kelvin, bromine is naturally a liquid at normal temperature for humans.  </a:t>
            </a:r>
          </a:p>
          <a:p>
            <a:endParaRPr lang="en-US"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Bromine is not necessary for human metabolism, and has limited uses for us, other than in some chemical reactions, photography, etc.  </a:t>
            </a:r>
            <a:endParaRPr lang="en-US" dirty="0">
              <a:latin typeface="Times New Roman" panose="02020603050405020304" pitchFamily="18" charset="0"/>
              <a:cs typeface="Times New Roman" panose="02020603050405020304" pitchFamily="18" charset="0"/>
            </a:endParaRPr>
          </a:p>
          <a:p>
            <a:endParaRPr lang="en-US" dirty="0" smtClean="0">
              <a:latin typeface="Times New Roman" panose="02020603050405020304" pitchFamily="18" charset="0"/>
              <a:cs typeface="Times New Roman" panose="02020603050405020304" pitchFamily="18" charset="0"/>
            </a:endParaRPr>
          </a:p>
        </p:txBody>
      </p:sp>
      <p:sp>
        <p:nvSpPr>
          <p:cNvPr id="4" name="TextBox 3"/>
          <p:cNvSpPr txBox="1"/>
          <p:nvPr/>
        </p:nvSpPr>
        <p:spPr>
          <a:xfrm>
            <a:off x="8305800" y="434876"/>
            <a:ext cx="457200" cy="923330"/>
          </a:xfrm>
          <a:prstGeom prst="rect">
            <a:avLst/>
          </a:prstGeom>
          <a:noFill/>
        </p:spPr>
        <p:txBody>
          <a:bodyPr wrap="square" rtlCol="0">
            <a:spAutoFit/>
          </a:bodyPr>
          <a:lstStyle/>
          <a:p>
            <a:pPr algn="r"/>
            <a:r>
              <a:rPr lang="en-US" dirty="0" smtClean="0"/>
              <a:t>-1</a:t>
            </a:r>
            <a:br>
              <a:rPr lang="en-US" dirty="0" smtClean="0"/>
            </a:br>
            <a:r>
              <a:rPr lang="en-US" dirty="0" smtClean="0"/>
              <a:t>+1</a:t>
            </a:r>
            <a:br>
              <a:rPr lang="en-US" dirty="0" smtClean="0"/>
            </a:br>
            <a:r>
              <a:rPr lang="en-US" dirty="0" smtClean="0"/>
              <a:t>+5</a:t>
            </a:r>
          </a:p>
        </p:txBody>
      </p:sp>
    </p:spTree>
    <p:extLst>
      <p:ext uri="{BB962C8B-B14F-4D97-AF65-F5344CB8AC3E}">
        <p14:creationId xmlns:p14="http://schemas.microsoft.com/office/powerpoint/2010/main" val="56023103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715000" y="457200"/>
            <a:ext cx="3048000" cy="3046988"/>
          </a:xfrm>
          <a:prstGeom prst="rect">
            <a:avLst/>
          </a:prstGeom>
          <a:noFill/>
          <a:ln>
            <a:solidFill>
              <a:schemeClr val="tx1"/>
            </a:solidFill>
          </a:ln>
        </p:spPr>
        <p:txBody>
          <a:bodyPr wrap="square" rtlCol="0">
            <a:spAutoFit/>
          </a:bodyPr>
          <a:lstStyle/>
          <a:p>
            <a:r>
              <a:rPr lang="en-US" dirty="0" smtClean="0">
                <a:latin typeface="Times New Roman" panose="02020603050405020304" pitchFamily="18" charset="0"/>
                <a:cs typeface="Times New Roman" panose="02020603050405020304" pitchFamily="18" charset="0"/>
              </a:rPr>
              <a:t>83.798</a:t>
            </a:r>
            <a:br>
              <a:rPr lang="en-US" dirty="0" smtClean="0">
                <a:latin typeface="Times New Roman" panose="02020603050405020304" pitchFamily="18" charset="0"/>
                <a:cs typeface="Times New Roman" panose="02020603050405020304" pitchFamily="18" charset="0"/>
              </a:rPr>
            </a:br>
            <a:r>
              <a:rPr lang="en-US" dirty="0" smtClean="0">
                <a:latin typeface="Times New Roman" panose="02020603050405020304" pitchFamily="18" charset="0"/>
                <a:cs typeface="Times New Roman" panose="02020603050405020304" pitchFamily="18" charset="0"/>
              </a:rPr>
              <a:t/>
            </a:r>
            <a:br>
              <a:rPr lang="en-US" dirty="0" smtClean="0">
                <a:latin typeface="Times New Roman" panose="02020603050405020304" pitchFamily="18" charset="0"/>
                <a:cs typeface="Times New Roman" panose="02020603050405020304" pitchFamily="18" charset="0"/>
              </a:rPr>
            </a:br>
            <a:endParaRPr lang="en-US" dirty="0" smtClean="0">
              <a:latin typeface="Times New Roman" panose="02020603050405020304" pitchFamily="18" charset="0"/>
              <a:cs typeface="Times New Roman" panose="02020603050405020304" pitchFamily="18" charset="0"/>
            </a:endParaRPr>
          </a:p>
          <a:p>
            <a:pPr algn="ctr"/>
            <a:r>
              <a:rPr lang="en-US" sz="8800" dirty="0" smtClean="0">
                <a:latin typeface="Times New Roman" panose="02020603050405020304" pitchFamily="18" charset="0"/>
                <a:cs typeface="Times New Roman" panose="02020603050405020304" pitchFamily="18" charset="0"/>
              </a:rPr>
              <a:t>Kr</a:t>
            </a:r>
            <a:endParaRPr lang="en-US" dirty="0" smtClean="0">
              <a:latin typeface="Times New Roman" panose="02020603050405020304" pitchFamily="18" charset="0"/>
              <a:cs typeface="Times New Roman" panose="02020603050405020304" pitchFamily="18" charset="0"/>
            </a:endParaRPr>
          </a:p>
          <a:p>
            <a:r>
              <a:rPr lang="en-US" sz="3200" dirty="0" smtClean="0">
                <a:latin typeface="Times New Roman" panose="02020603050405020304" pitchFamily="18" charset="0"/>
                <a:cs typeface="Times New Roman" panose="02020603050405020304" pitchFamily="18" charset="0"/>
              </a:rPr>
              <a:t>36</a:t>
            </a:r>
          </a:p>
          <a:p>
            <a:r>
              <a:rPr lang="en-US" dirty="0" smtClean="0">
                <a:latin typeface="Times New Roman" panose="02020603050405020304" pitchFamily="18" charset="0"/>
                <a:cs typeface="Times New Roman" panose="02020603050405020304" pitchFamily="18" charset="0"/>
              </a:rPr>
              <a:t>2-8-18-8</a:t>
            </a:r>
            <a:endParaRPr lang="en-US" dirty="0">
              <a:latin typeface="Times New Roman" panose="02020603050405020304" pitchFamily="18" charset="0"/>
              <a:cs typeface="Times New Roman" panose="02020603050405020304" pitchFamily="18" charset="0"/>
            </a:endParaRPr>
          </a:p>
        </p:txBody>
      </p:sp>
      <p:sp>
        <p:nvSpPr>
          <p:cNvPr id="3" name="TextBox 2"/>
          <p:cNvSpPr txBox="1"/>
          <p:nvPr/>
        </p:nvSpPr>
        <p:spPr>
          <a:xfrm>
            <a:off x="381000" y="457200"/>
            <a:ext cx="4953000" cy="5909310"/>
          </a:xfrm>
          <a:prstGeom prst="rect">
            <a:avLst/>
          </a:prstGeom>
          <a:noFill/>
        </p:spPr>
        <p:txBody>
          <a:bodyPr wrap="square" rtlCol="0">
            <a:spAutoFit/>
          </a:bodyPr>
          <a:lstStyle/>
          <a:p>
            <a:r>
              <a:rPr lang="en-US" sz="3600" dirty="0" smtClean="0">
                <a:solidFill>
                  <a:srgbClr val="FF0000"/>
                </a:solidFill>
                <a:latin typeface="Times New Roman" panose="02020603050405020304" pitchFamily="18" charset="0"/>
                <a:cs typeface="Times New Roman" panose="02020603050405020304" pitchFamily="18" charset="0"/>
              </a:rPr>
              <a:t>Krypton</a:t>
            </a:r>
          </a:p>
          <a:p>
            <a:endParaRPr lang="en-US"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The fourth noble gas.  This one has four complete electron orbitals, with that third orbital stretched out to the max with 18 electrons.  </a:t>
            </a:r>
          </a:p>
          <a:p>
            <a:endParaRPr lang="en-US" dirty="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Noble gases were once thought to be inert, completely unreactive.  Krypton (and also xenon) have been “forced” to make some compounds under some extreme conditions.  The first time a noble gas was chemically combined by scientists happened in 1962, when KrF</a:t>
            </a:r>
            <a:r>
              <a:rPr lang="en-US" baseline="-25000" dirty="0" smtClean="0">
                <a:latin typeface="Times New Roman" panose="02020603050405020304" pitchFamily="18" charset="0"/>
                <a:cs typeface="Times New Roman" panose="02020603050405020304" pitchFamily="18" charset="0"/>
              </a:rPr>
              <a:t>2</a:t>
            </a:r>
            <a:r>
              <a:rPr lang="en-US" dirty="0" smtClean="0">
                <a:latin typeface="Times New Roman" panose="02020603050405020304" pitchFamily="18" charset="0"/>
                <a:cs typeface="Times New Roman" panose="02020603050405020304" pitchFamily="18" charset="0"/>
              </a:rPr>
              <a:t>, or krypton difluoride formed under high pressure and temperature.  This is not normal and like most noble gases, it tends to not make compounds.  </a:t>
            </a:r>
          </a:p>
          <a:p>
            <a:r>
              <a:rPr lang="en-US" dirty="0">
                <a:latin typeface="Times New Roman" panose="02020603050405020304" pitchFamily="18" charset="0"/>
                <a:cs typeface="Times New Roman" panose="02020603050405020304" pitchFamily="18" charset="0"/>
              </a:rPr>
              <a:t/>
            </a:r>
            <a:br>
              <a:rPr lang="en-US" dirty="0">
                <a:latin typeface="Times New Roman" panose="02020603050405020304" pitchFamily="18" charset="0"/>
                <a:cs typeface="Times New Roman" panose="02020603050405020304" pitchFamily="18" charset="0"/>
              </a:rPr>
            </a:br>
            <a:r>
              <a:rPr lang="en-US" dirty="0" smtClean="0">
                <a:latin typeface="Times New Roman" panose="02020603050405020304" pitchFamily="18" charset="0"/>
                <a:cs typeface="Times New Roman" panose="02020603050405020304" pitchFamily="18" charset="0"/>
              </a:rPr>
              <a:t>Krypton gas lamps are used in signs, but is relatively rare in the atmosphere.  It’s very unhealthy to breathe this gas, but even finding some is difficult, no worries.  </a:t>
            </a:r>
          </a:p>
        </p:txBody>
      </p:sp>
      <p:sp>
        <p:nvSpPr>
          <p:cNvPr id="4" name="TextBox 3"/>
          <p:cNvSpPr txBox="1"/>
          <p:nvPr/>
        </p:nvSpPr>
        <p:spPr>
          <a:xfrm>
            <a:off x="8305800" y="434876"/>
            <a:ext cx="457200" cy="646331"/>
          </a:xfrm>
          <a:prstGeom prst="rect">
            <a:avLst/>
          </a:prstGeom>
          <a:noFill/>
        </p:spPr>
        <p:txBody>
          <a:bodyPr wrap="square" rtlCol="0">
            <a:spAutoFit/>
          </a:bodyPr>
          <a:lstStyle/>
          <a:p>
            <a:pPr algn="r"/>
            <a:r>
              <a:rPr lang="en-US" dirty="0" smtClean="0"/>
              <a:t>0</a:t>
            </a:r>
            <a:br>
              <a:rPr lang="en-US" dirty="0" smtClean="0"/>
            </a:br>
            <a:r>
              <a:rPr lang="en-US" dirty="0" smtClean="0"/>
              <a:t>+2</a:t>
            </a:r>
          </a:p>
        </p:txBody>
      </p:sp>
    </p:spTree>
    <p:extLst>
      <p:ext uri="{BB962C8B-B14F-4D97-AF65-F5344CB8AC3E}">
        <p14:creationId xmlns:p14="http://schemas.microsoft.com/office/powerpoint/2010/main" val="310569427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715000" y="457200"/>
            <a:ext cx="3048000" cy="3046988"/>
          </a:xfrm>
          <a:prstGeom prst="rect">
            <a:avLst/>
          </a:prstGeom>
          <a:noFill/>
          <a:ln>
            <a:solidFill>
              <a:schemeClr val="tx1"/>
            </a:solidFill>
          </a:ln>
        </p:spPr>
        <p:txBody>
          <a:bodyPr wrap="square" rtlCol="0">
            <a:spAutoFit/>
          </a:bodyPr>
          <a:lstStyle/>
          <a:p>
            <a:r>
              <a:rPr lang="en-US" dirty="0" smtClean="0">
                <a:latin typeface="Times New Roman" panose="02020603050405020304" pitchFamily="18" charset="0"/>
                <a:cs typeface="Times New Roman" panose="02020603050405020304" pitchFamily="18" charset="0"/>
              </a:rPr>
              <a:t>85.4678</a:t>
            </a:r>
            <a:br>
              <a:rPr lang="en-US" dirty="0" smtClean="0">
                <a:latin typeface="Times New Roman" panose="02020603050405020304" pitchFamily="18" charset="0"/>
                <a:cs typeface="Times New Roman" panose="02020603050405020304" pitchFamily="18" charset="0"/>
              </a:rPr>
            </a:br>
            <a:r>
              <a:rPr lang="en-US" dirty="0" smtClean="0">
                <a:latin typeface="Times New Roman" panose="02020603050405020304" pitchFamily="18" charset="0"/>
                <a:cs typeface="Times New Roman" panose="02020603050405020304" pitchFamily="18" charset="0"/>
              </a:rPr>
              <a:t/>
            </a:r>
            <a:br>
              <a:rPr lang="en-US" dirty="0" smtClean="0">
                <a:latin typeface="Times New Roman" panose="02020603050405020304" pitchFamily="18" charset="0"/>
                <a:cs typeface="Times New Roman" panose="02020603050405020304" pitchFamily="18" charset="0"/>
              </a:rPr>
            </a:br>
            <a:endParaRPr lang="en-US" dirty="0" smtClean="0">
              <a:latin typeface="Times New Roman" panose="02020603050405020304" pitchFamily="18" charset="0"/>
              <a:cs typeface="Times New Roman" panose="02020603050405020304" pitchFamily="18" charset="0"/>
            </a:endParaRPr>
          </a:p>
          <a:p>
            <a:pPr algn="ctr"/>
            <a:r>
              <a:rPr lang="en-US" sz="8800" dirty="0" err="1" smtClean="0">
                <a:latin typeface="Times New Roman" panose="02020603050405020304" pitchFamily="18" charset="0"/>
                <a:cs typeface="Times New Roman" panose="02020603050405020304" pitchFamily="18" charset="0"/>
              </a:rPr>
              <a:t>Rb</a:t>
            </a:r>
            <a:endParaRPr lang="en-US" dirty="0" smtClean="0">
              <a:latin typeface="Times New Roman" panose="02020603050405020304" pitchFamily="18" charset="0"/>
              <a:cs typeface="Times New Roman" panose="02020603050405020304" pitchFamily="18" charset="0"/>
            </a:endParaRPr>
          </a:p>
          <a:p>
            <a:r>
              <a:rPr lang="en-US" sz="3200" dirty="0" smtClean="0">
                <a:latin typeface="Times New Roman" panose="02020603050405020304" pitchFamily="18" charset="0"/>
                <a:cs typeface="Times New Roman" panose="02020603050405020304" pitchFamily="18" charset="0"/>
              </a:rPr>
              <a:t>37</a:t>
            </a:r>
          </a:p>
          <a:p>
            <a:r>
              <a:rPr lang="en-US" dirty="0" smtClean="0">
                <a:latin typeface="Times New Roman" panose="02020603050405020304" pitchFamily="18" charset="0"/>
                <a:cs typeface="Times New Roman" panose="02020603050405020304" pitchFamily="18" charset="0"/>
              </a:rPr>
              <a:t>2-8-18-8-1</a:t>
            </a:r>
            <a:endParaRPr lang="en-US" dirty="0">
              <a:latin typeface="Times New Roman" panose="02020603050405020304" pitchFamily="18" charset="0"/>
              <a:cs typeface="Times New Roman" panose="02020603050405020304" pitchFamily="18" charset="0"/>
            </a:endParaRPr>
          </a:p>
        </p:txBody>
      </p:sp>
      <p:sp>
        <p:nvSpPr>
          <p:cNvPr id="3" name="TextBox 2"/>
          <p:cNvSpPr txBox="1"/>
          <p:nvPr/>
        </p:nvSpPr>
        <p:spPr>
          <a:xfrm>
            <a:off x="381000" y="457200"/>
            <a:ext cx="4953000" cy="5078313"/>
          </a:xfrm>
          <a:prstGeom prst="rect">
            <a:avLst/>
          </a:prstGeom>
          <a:noFill/>
        </p:spPr>
        <p:txBody>
          <a:bodyPr wrap="square" rtlCol="0">
            <a:spAutoFit/>
          </a:bodyPr>
          <a:lstStyle/>
          <a:p>
            <a:r>
              <a:rPr lang="en-US" sz="3600" dirty="0" smtClean="0">
                <a:solidFill>
                  <a:srgbClr val="FF0000"/>
                </a:solidFill>
                <a:latin typeface="Times New Roman" panose="02020603050405020304" pitchFamily="18" charset="0"/>
                <a:cs typeface="Times New Roman" panose="02020603050405020304" pitchFamily="18" charset="0"/>
              </a:rPr>
              <a:t>Rubidium</a:t>
            </a:r>
          </a:p>
          <a:p>
            <a:endParaRPr lang="en-US"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The fourth Alkali Metal of group 1, with the characteristic single valence electron.  Rubidium, like all group 1 metals ONLY makes a +1 cation when making ionic bonds.</a:t>
            </a:r>
          </a:p>
          <a:p>
            <a:endParaRPr lang="en-US" dirty="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Rubidium is more reactive than potassium and less so than cesium, the metal below it.</a:t>
            </a:r>
          </a:p>
          <a:p>
            <a:r>
              <a:rPr lang="en-US" dirty="0">
                <a:latin typeface="Times New Roman" panose="02020603050405020304" pitchFamily="18" charset="0"/>
                <a:cs typeface="Times New Roman" panose="02020603050405020304" pitchFamily="18" charset="0"/>
              </a:rPr>
              <a:t/>
            </a:r>
            <a:br>
              <a:rPr lang="en-US" dirty="0">
                <a:latin typeface="Times New Roman" panose="02020603050405020304" pitchFamily="18" charset="0"/>
                <a:cs typeface="Times New Roman" panose="02020603050405020304" pitchFamily="18" charset="0"/>
              </a:rPr>
            </a:br>
            <a:r>
              <a:rPr lang="en-US" dirty="0" smtClean="0">
                <a:latin typeface="Times New Roman" panose="02020603050405020304" pitchFamily="18" charset="0"/>
                <a:cs typeface="Times New Roman" panose="02020603050405020304" pitchFamily="18" charset="0"/>
              </a:rPr>
              <a:t>Rubidium has 37 electrons (and 37 protons).  The electron configuration clearly shows the start of the new 5</a:t>
            </a:r>
            <a:r>
              <a:rPr lang="en-US" baseline="30000" dirty="0" smtClean="0">
                <a:latin typeface="Times New Roman" panose="02020603050405020304" pitchFamily="18" charset="0"/>
                <a:cs typeface="Times New Roman" panose="02020603050405020304" pitchFamily="18" charset="0"/>
              </a:rPr>
              <a:t>th</a:t>
            </a:r>
            <a:r>
              <a:rPr lang="en-US" dirty="0" smtClean="0">
                <a:latin typeface="Times New Roman" panose="02020603050405020304" pitchFamily="18" charset="0"/>
                <a:cs typeface="Times New Roman" panose="02020603050405020304" pitchFamily="18" charset="0"/>
              </a:rPr>
              <a:t> orbital, necessary since the first four orbitals are full up, there is no room for that 37</a:t>
            </a:r>
            <a:r>
              <a:rPr lang="en-US" baseline="30000" dirty="0" smtClean="0">
                <a:latin typeface="Times New Roman" panose="02020603050405020304" pitchFamily="18" charset="0"/>
                <a:cs typeface="Times New Roman" panose="02020603050405020304" pitchFamily="18" charset="0"/>
              </a:rPr>
              <a:t>th</a:t>
            </a:r>
            <a:r>
              <a:rPr lang="en-US" dirty="0" smtClean="0">
                <a:latin typeface="Times New Roman" panose="02020603050405020304" pitchFamily="18" charset="0"/>
                <a:cs typeface="Times New Roman" panose="02020603050405020304" pitchFamily="18" charset="0"/>
              </a:rPr>
              <a:t> electron without the fifth orbital.</a:t>
            </a:r>
          </a:p>
          <a:p>
            <a:endParaRPr lang="en-US" dirty="0">
              <a:latin typeface="Times New Roman" panose="02020603050405020304" pitchFamily="18" charset="0"/>
              <a:cs typeface="Times New Roman" panose="02020603050405020304" pitchFamily="18" charset="0"/>
            </a:endParaRPr>
          </a:p>
          <a:p>
            <a:endParaRPr lang="en-US" dirty="0" smtClean="0">
              <a:latin typeface="Times New Roman" panose="02020603050405020304" pitchFamily="18" charset="0"/>
              <a:cs typeface="Times New Roman" panose="02020603050405020304" pitchFamily="18" charset="0"/>
            </a:endParaRPr>
          </a:p>
        </p:txBody>
      </p:sp>
      <p:sp>
        <p:nvSpPr>
          <p:cNvPr id="4" name="TextBox 3"/>
          <p:cNvSpPr txBox="1"/>
          <p:nvPr/>
        </p:nvSpPr>
        <p:spPr>
          <a:xfrm>
            <a:off x="8305800" y="434876"/>
            <a:ext cx="457200" cy="369332"/>
          </a:xfrm>
          <a:prstGeom prst="rect">
            <a:avLst/>
          </a:prstGeom>
          <a:noFill/>
        </p:spPr>
        <p:txBody>
          <a:bodyPr wrap="square" rtlCol="0">
            <a:spAutoFit/>
          </a:bodyPr>
          <a:lstStyle/>
          <a:p>
            <a:pPr algn="r"/>
            <a:r>
              <a:rPr lang="en-US" dirty="0" smtClean="0"/>
              <a:t>+1</a:t>
            </a:r>
          </a:p>
        </p:txBody>
      </p:sp>
    </p:spTree>
    <p:extLst>
      <p:ext uri="{BB962C8B-B14F-4D97-AF65-F5344CB8AC3E}">
        <p14:creationId xmlns:p14="http://schemas.microsoft.com/office/powerpoint/2010/main" val="3459774111"/>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715000" y="457200"/>
            <a:ext cx="3048000" cy="3046988"/>
          </a:xfrm>
          <a:prstGeom prst="rect">
            <a:avLst/>
          </a:prstGeom>
          <a:noFill/>
          <a:ln>
            <a:solidFill>
              <a:schemeClr val="tx1"/>
            </a:solidFill>
          </a:ln>
        </p:spPr>
        <p:txBody>
          <a:bodyPr wrap="square" rtlCol="0">
            <a:spAutoFit/>
          </a:bodyPr>
          <a:lstStyle/>
          <a:p>
            <a:r>
              <a:rPr lang="en-US" dirty="0" smtClean="0">
                <a:latin typeface="Times New Roman" panose="02020603050405020304" pitchFamily="18" charset="0"/>
                <a:cs typeface="Times New Roman" panose="02020603050405020304" pitchFamily="18" charset="0"/>
              </a:rPr>
              <a:t>87.62</a:t>
            </a:r>
            <a:br>
              <a:rPr lang="en-US" dirty="0" smtClean="0">
                <a:latin typeface="Times New Roman" panose="02020603050405020304" pitchFamily="18" charset="0"/>
                <a:cs typeface="Times New Roman" panose="02020603050405020304" pitchFamily="18" charset="0"/>
              </a:rPr>
            </a:br>
            <a:r>
              <a:rPr lang="en-US" dirty="0" smtClean="0">
                <a:latin typeface="Times New Roman" panose="02020603050405020304" pitchFamily="18" charset="0"/>
                <a:cs typeface="Times New Roman" panose="02020603050405020304" pitchFamily="18" charset="0"/>
              </a:rPr>
              <a:t/>
            </a:r>
            <a:br>
              <a:rPr lang="en-US" dirty="0" smtClean="0">
                <a:latin typeface="Times New Roman" panose="02020603050405020304" pitchFamily="18" charset="0"/>
                <a:cs typeface="Times New Roman" panose="02020603050405020304" pitchFamily="18" charset="0"/>
              </a:rPr>
            </a:br>
            <a:endParaRPr lang="en-US" dirty="0" smtClean="0">
              <a:latin typeface="Times New Roman" panose="02020603050405020304" pitchFamily="18" charset="0"/>
              <a:cs typeface="Times New Roman" panose="02020603050405020304" pitchFamily="18" charset="0"/>
            </a:endParaRPr>
          </a:p>
          <a:p>
            <a:pPr algn="ctr"/>
            <a:r>
              <a:rPr lang="en-US" sz="8800" dirty="0" err="1" smtClean="0">
                <a:latin typeface="Times New Roman" panose="02020603050405020304" pitchFamily="18" charset="0"/>
                <a:cs typeface="Times New Roman" panose="02020603050405020304" pitchFamily="18" charset="0"/>
              </a:rPr>
              <a:t>Sr</a:t>
            </a:r>
            <a:endParaRPr lang="en-US" dirty="0" smtClean="0">
              <a:latin typeface="Times New Roman" panose="02020603050405020304" pitchFamily="18" charset="0"/>
              <a:cs typeface="Times New Roman" panose="02020603050405020304" pitchFamily="18" charset="0"/>
            </a:endParaRPr>
          </a:p>
          <a:p>
            <a:r>
              <a:rPr lang="en-US" sz="3200" dirty="0" smtClean="0">
                <a:latin typeface="Times New Roman" panose="02020603050405020304" pitchFamily="18" charset="0"/>
                <a:cs typeface="Times New Roman" panose="02020603050405020304" pitchFamily="18" charset="0"/>
              </a:rPr>
              <a:t>38</a:t>
            </a:r>
          </a:p>
          <a:p>
            <a:r>
              <a:rPr lang="en-US" dirty="0" smtClean="0">
                <a:latin typeface="Times New Roman" panose="02020603050405020304" pitchFamily="18" charset="0"/>
                <a:cs typeface="Times New Roman" panose="02020603050405020304" pitchFamily="18" charset="0"/>
              </a:rPr>
              <a:t>2-8-18-8-2</a:t>
            </a:r>
            <a:endParaRPr lang="en-US" dirty="0">
              <a:latin typeface="Times New Roman" panose="02020603050405020304" pitchFamily="18" charset="0"/>
              <a:cs typeface="Times New Roman" panose="02020603050405020304" pitchFamily="18" charset="0"/>
            </a:endParaRPr>
          </a:p>
        </p:txBody>
      </p:sp>
      <p:sp>
        <p:nvSpPr>
          <p:cNvPr id="3" name="TextBox 2"/>
          <p:cNvSpPr txBox="1"/>
          <p:nvPr/>
        </p:nvSpPr>
        <p:spPr>
          <a:xfrm>
            <a:off x="381000" y="457200"/>
            <a:ext cx="4953000" cy="4801314"/>
          </a:xfrm>
          <a:prstGeom prst="rect">
            <a:avLst/>
          </a:prstGeom>
          <a:noFill/>
        </p:spPr>
        <p:txBody>
          <a:bodyPr wrap="square" rtlCol="0">
            <a:spAutoFit/>
          </a:bodyPr>
          <a:lstStyle/>
          <a:p>
            <a:r>
              <a:rPr lang="en-US" sz="3600" dirty="0" smtClean="0">
                <a:solidFill>
                  <a:srgbClr val="FF0000"/>
                </a:solidFill>
                <a:latin typeface="Times New Roman" panose="02020603050405020304" pitchFamily="18" charset="0"/>
                <a:cs typeface="Times New Roman" panose="02020603050405020304" pitchFamily="18" charset="0"/>
              </a:rPr>
              <a:t>Strontium</a:t>
            </a:r>
          </a:p>
          <a:p>
            <a:endParaRPr lang="en-US"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This is the fourth Alkaline Earth Metal, with the expected 2 valence electrons.  Strontium ONLY makes a +2 cation when making ionic bonds.  No roman numerals are necessary (or allowed).</a:t>
            </a:r>
          </a:p>
          <a:p>
            <a:endParaRPr lang="en-US" dirty="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Radioactive isotopes of strontium give off dangerous radioactive particles which can kill humans.  The problem with these is that strontium is chemically similar to calcium, and if you somehow ingest radioactive strontium, it can bond into your bones (as does calcium), locking the radioactive isotopes in you (that’s bad).</a:t>
            </a:r>
          </a:p>
          <a:p>
            <a:endParaRPr lang="en-US" dirty="0">
              <a:latin typeface="Times New Roman" panose="02020603050405020304" pitchFamily="18" charset="0"/>
              <a:cs typeface="Times New Roman" panose="02020603050405020304" pitchFamily="18" charset="0"/>
            </a:endParaRPr>
          </a:p>
          <a:p>
            <a:endParaRPr lang="en-US" dirty="0" smtClean="0">
              <a:latin typeface="Times New Roman" panose="02020603050405020304" pitchFamily="18" charset="0"/>
              <a:cs typeface="Times New Roman" panose="02020603050405020304" pitchFamily="18" charset="0"/>
            </a:endParaRPr>
          </a:p>
        </p:txBody>
      </p:sp>
      <p:sp>
        <p:nvSpPr>
          <p:cNvPr id="4" name="TextBox 3"/>
          <p:cNvSpPr txBox="1"/>
          <p:nvPr/>
        </p:nvSpPr>
        <p:spPr>
          <a:xfrm>
            <a:off x="8305800" y="434876"/>
            <a:ext cx="457200" cy="369332"/>
          </a:xfrm>
          <a:prstGeom prst="rect">
            <a:avLst/>
          </a:prstGeom>
          <a:noFill/>
        </p:spPr>
        <p:txBody>
          <a:bodyPr wrap="square" rtlCol="0">
            <a:spAutoFit/>
          </a:bodyPr>
          <a:lstStyle/>
          <a:p>
            <a:pPr algn="r"/>
            <a:r>
              <a:rPr lang="en-US" dirty="0" smtClean="0"/>
              <a:t>+2</a:t>
            </a:r>
          </a:p>
        </p:txBody>
      </p:sp>
    </p:spTree>
    <p:extLst>
      <p:ext uri="{BB962C8B-B14F-4D97-AF65-F5344CB8AC3E}">
        <p14:creationId xmlns:p14="http://schemas.microsoft.com/office/powerpoint/2010/main" val="80096852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715000" y="457200"/>
            <a:ext cx="3048000" cy="3046988"/>
          </a:xfrm>
          <a:prstGeom prst="rect">
            <a:avLst/>
          </a:prstGeom>
          <a:noFill/>
          <a:ln>
            <a:solidFill>
              <a:schemeClr val="tx1"/>
            </a:solidFill>
          </a:ln>
        </p:spPr>
        <p:txBody>
          <a:bodyPr wrap="square" rtlCol="0">
            <a:spAutoFit/>
          </a:bodyPr>
          <a:lstStyle/>
          <a:p>
            <a:r>
              <a:rPr lang="en-US" dirty="0" smtClean="0">
                <a:latin typeface="Times New Roman" panose="02020603050405020304" pitchFamily="18" charset="0"/>
                <a:cs typeface="Times New Roman" panose="02020603050405020304" pitchFamily="18" charset="0"/>
              </a:rPr>
              <a:t>6.941                                    +1</a:t>
            </a:r>
          </a:p>
          <a:p>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                                            </a:t>
            </a:r>
          </a:p>
          <a:p>
            <a:endParaRPr lang="en-US" dirty="0" smtClean="0">
              <a:latin typeface="Times New Roman" panose="02020603050405020304" pitchFamily="18" charset="0"/>
              <a:cs typeface="Times New Roman" panose="02020603050405020304" pitchFamily="18" charset="0"/>
            </a:endParaRPr>
          </a:p>
          <a:p>
            <a:pPr algn="ctr"/>
            <a:r>
              <a:rPr lang="en-US" sz="8800" dirty="0" smtClean="0">
                <a:latin typeface="Times New Roman" panose="02020603050405020304" pitchFamily="18" charset="0"/>
                <a:cs typeface="Times New Roman" panose="02020603050405020304" pitchFamily="18" charset="0"/>
              </a:rPr>
              <a:t>Li </a:t>
            </a:r>
            <a:endParaRPr lang="en-US" dirty="0" smtClean="0">
              <a:latin typeface="Times New Roman" panose="02020603050405020304" pitchFamily="18" charset="0"/>
              <a:cs typeface="Times New Roman" panose="02020603050405020304" pitchFamily="18" charset="0"/>
            </a:endParaRPr>
          </a:p>
          <a:p>
            <a:r>
              <a:rPr lang="en-US" sz="3200" dirty="0">
                <a:latin typeface="Times New Roman" panose="02020603050405020304" pitchFamily="18" charset="0"/>
                <a:cs typeface="Times New Roman" panose="02020603050405020304" pitchFamily="18" charset="0"/>
              </a:rPr>
              <a:t>3</a:t>
            </a:r>
            <a:endParaRPr lang="en-US" sz="3200"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2-1</a:t>
            </a:r>
            <a:endParaRPr lang="en-US" dirty="0">
              <a:latin typeface="Times New Roman" panose="02020603050405020304" pitchFamily="18" charset="0"/>
              <a:cs typeface="Times New Roman" panose="02020603050405020304" pitchFamily="18" charset="0"/>
            </a:endParaRPr>
          </a:p>
        </p:txBody>
      </p:sp>
      <p:sp>
        <p:nvSpPr>
          <p:cNvPr id="3" name="TextBox 2"/>
          <p:cNvSpPr txBox="1"/>
          <p:nvPr/>
        </p:nvSpPr>
        <p:spPr>
          <a:xfrm>
            <a:off x="381000" y="457200"/>
            <a:ext cx="4953000" cy="5632311"/>
          </a:xfrm>
          <a:prstGeom prst="rect">
            <a:avLst/>
          </a:prstGeom>
          <a:noFill/>
        </p:spPr>
        <p:txBody>
          <a:bodyPr wrap="square" rtlCol="0">
            <a:spAutoFit/>
          </a:bodyPr>
          <a:lstStyle/>
          <a:p>
            <a:r>
              <a:rPr lang="en-US" sz="3600" dirty="0" smtClean="0">
                <a:solidFill>
                  <a:srgbClr val="FF0000"/>
                </a:solidFill>
                <a:latin typeface="Times New Roman" panose="02020603050405020304" pitchFamily="18" charset="0"/>
                <a:cs typeface="Times New Roman" panose="02020603050405020304" pitchFamily="18" charset="0"/>
              </a:rPr>
              <a:t>Lithium</a:t>
            </a:r>
          </a:p>
          <a:p>
            <a:endParaRPr lang="en-US" dirty="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A fairly reactive metal, it’s the first element in Period 2, which means it has TWO orbitals.  The first one is full and the last (valence) electron starts the second orbital.</a:t>
            </a:r>
          </a:p>
          <a:p>
            <a:endParaRPr lang="en-US" dirty="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It makes ONLY +1 cations.  That means it LOSES one electron when making ionic bonds.  </a:t>
            </a:r>
          </a:p>
          <a:p>
            <a:endParaRPr lang="en-US" dirty="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Lithium is used in batteries because that valence electron is readily shed (forming the electricity) in a battery.</a:t>
            </a:r>
          </a:p>
          <a:p>
            <a:endParaRPr lang="en-US" dirty="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Group 1 metals are called Alkali metals because when put into water they form alkaline solutions (another vocabulary word that means bases).  </a:t>
            </a:r>
          </a:p>
          <a:p>
            <a:endParaRPr lang="en-US" dirty="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 </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9619508"/>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715000" y="457200"/>
            <a:ext cx="3048000" cy="3046988"/>
          </a:xfrm>
          <a:prstGeom prst="rect">
            <a:avLst/>
          </a:prstGeom>
          <a:noFill/>
          <a:ln>
            <a:solidFill>
              <a:schemeClr val="tx1"/>
            </a:solidFill>
          </a:ln>
        </p:spPr>
        <p:txBody>
          <a:bodyPr wrap="square" rtlCol="0">
            <a:spAutoFit/>
          </a:bodyPr>
          <a:lstStyle/>
          <a:p>
            <a:r>
              <a:rPr lang="en-US" dirty="0" smtClean="0">
                <a:latin typeface="Times New Roman" panose="02020603050405020304" pitchFamily="18" charset="0"/>
                <a:cs typeface="Times New Roman" panose="02020603050405020304" pitchFamily="18" charset="0"/>
              </a:rPr>
              <a:t>88.9059</a:t>
            </a:r>
            <a:br>
              <a:rPr lang="en-US" dirty="0" smtClean="0">
                <a:latin typeface="Times New Roman" panose="02020603050405020304" pitchFamily="18" charset="0"/>
                <a:cs typeface="Times New Roman" panose="02020603050405020304" pitchFamily="18" charset="0"/>
              </a:rPr>
            </a:br>
            <a:r>
              <a:rPr lang="en-US" dirty="0" smtClean="0">
                <a:latin typeface="Times New Roman" panose="02020603050405020304" pitchFamily="18" charset="0"/>
                <a:cs typeface="Times New Roman" panose="02020603050405020304" pitchFamily="18" charset="0"/>
              </a:rPr>
              <a:t/>
            </a:r>
            <a:br>
              <a:rPr lang="en-US" dirty="0" smtClean="0">
                <a:latin typeface="Times New Roman" panose="02020603050405020304" pitchFamily="18" charset="0"/>
                <a:cs typeface="Times New Roman" panose="02020603050405020304" pitchFamily="18" charset="0"/>
              </a:rPr>
            </a:br>
            <a:endParaRPr lang="en-US" dirty="0" smtClean="0">
              <a:latin typeface="Times New Roman" panose="02020603050405020304" pitchFamily="18" charset="0"/>
              <a:cs typeface="Times New Roman" panose="02020603050405020304" pitchFamily="18" charset="0"/>
            </a:endParaRPr>
          </a:p>
          <a:p>
            <a:pPr algn="ctr"/>
            <a:r>
              <a:rPr lang="en-US" sz="8800" dirty="0" smtClean="0">
                <a:latin typeface="Times New Roman" panose="02020603050405020304" pitchFamily="18" charset="0"/>
                <a:cs typeface="Times New Roman" panose="02020603050405020304" pitchFamily="18" charset="0"/>
              </a:rPr>
              <a:t>Y</a:t>
            </a:r>
            <a:endParaRPr lang="en-US" dirty="0" smtClean="0">
              <a:latin typeface="Times New Roman" panose="02020603050405020304" pitchFamily="18" charset="0"/>
              <a:cs typeface="Times New Roman" panose="02020603050405020304" pitchFamily="18" charset="0"/>
            </a:endParaRPr>
          </a:p>
          <a:p>
            <a:r>
              <a:rPr lang="en-US" sz="3200" dirty="0" smtClean="0">
                <a:latin typeface="Times New Roman" panose="02020603050405020304" pitchFamily="18" charset="0"/>
                <a:cs typeface="Times New Roman" panose="02020603050405020304" pitchFamily="18" charset="0"/>
              </a:rPr>
              <a:t>39</a:t>
            </a:r>
          </a:p>
          <a:p>
            <a:r>
              <a:rPr lang="en-US" dirty="0" smtClean="0">
                <a:latin typeface="Times New Roman" panose="02020603050405020304" pitchFamily="18" charset="0"/>
                <a:cs typeface="Times New Roman" panose="02020603050405020304" pitchFamily="18" charset="0"/>
              </a:rPr>
              <a:t>2-8-18-9-2</a:t>
            </a:r>
            <a:endParaRPr lang="en-US" dirty="0">
              <a:latin typeface="Times New Roman" panose="02020603050405020304" pitchFamily="18" charset="0"/>
              <a:cs typeface="Times New Roman" panose="02020603050405020304" pitchFamily="18" charset="0"/>
            </a:endParaRPr>
          </a:p>
        </p:txBody>
      </p:sp>
      <p:sp>
        <p:nvSpPr>
          <p:cNvPr id="3" name="TextBox 2"/>
          <p:cNvSpPr txBox="1"/>
          <p:nvPr/>
        </p:nvSpPr>
        <p:spPr>
          <a:xfrm>
            <a:off x="381000" y="457200"/>
            <a:ext cx="4953000" cy="3416320"/>
          </a:xfrm>
          <a:prstGeom prst="rect">
            <a:avLst/>
          </a:prstGeom>
          <a:noFill/>
        </p:spPr>
        <p:txBody>
          <a:bodyPr wrap="square" rtlCol="0">
            <a:spAutoFit/>
          </a:bodyPr>
          <a:lstStyle/>
          <a:p>
            <a:r>
              <a:rPr lang="en-US" sz="3600" dirty="0" smtClean="0">
                <a:solidFill>
                  <a:srgbClr val="FF0000"/>
                </a:solidFill>
                <a:latin typeface="Times New Roman" panose="02020603050405020304" pitchFamily="18" charset="0"/>
                <a:cs typeface="Times New Roman" panose="02020603050405020304" pitchFamily="18" charset="0"/>
              </a:rPr>
              <a:t>Yttrium</a:t>
            </a:r>
          </a:p>
          <a:p>
            <a:endParaRPr lang="en-US"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The first element with a truly weird name, and a symbol that looks like the start of a Village People song (YMCA!).  </a:t>
            </a:r>
          </a:p>
          <a:p>
            <a:endParaRPr lang="en-US" dirty="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Yttrium is a transitional metal, but just like scandium right above it, yttrium ONLY makes a +3 cation when it bonds ionically.  </a:t>
            </a:r>
          </a:p>
          <a:p>
            <a:endParaRPr lang="en-US" dirty="0">
              <a:latin typeface="Times New Roman" panose="02020603050405020304" pitchFamily="18" charset="0"/>
              <a:cs typeface="Times New Roman" panose="02020603050405020304" pitchFamily="18" charset="0"/>
            </a:endParaRPr>
          </a:p>
          <a:p>
            <a:endParaRPr lang="en-US" dirty="0" smtClean="0">
              <a:latin typeface="Times New Roman" panose="02020603050405020304" pitchFamily="18" charset="0"/>
              <a:cs typeface="Times New Roman" panose="02020603050405020304" pitchFamily="18" charset="0"/>
            </a:endParaRPr>
          </a:p>
        </p:txBody>
      </p:sp>
      <p:sp>
        <p:nvSpPr>
          <p:cNvPr id="4" name="TextBox 3"/>
          <p:cNvSpPr txBox="1"/>
          <p:nvPr/>
        </p:nvSpPr>
        <p:spPr>
          <a:xfrm>
            <a:off x="8305800" y="434876"/>
            <a:ext cx="457200" cy="369332"/>
          </a:xfrm>
          <a:prstGeom prst="rect">
            <a:avLst/>
          </a:prstGeom>
          <a:noFill/>
        </p:spPr>
        <p:txBody>
          <a:bodyPr wrap="square" rtlCol="0">
            <a:spAutoFit/>
          </a:bodyPr>
          <a:lstStyle/>
          <a:p>
            <a:pPr algn="r"/>
            <a:r>
              <a:rPr lang="en-US" dirty="0" smtClean="0"/>
              <a:t>+2</a:t>
            </a:r>
          </a:p>
        </p:txBody>
      </p:sp>
    </p:spTree>
    <p:extLst>
      <p:ext uri="{BB962C8B-B14F-4D97-AF65-F5344CB8AC3E}">
        <p14:creationId xmlns:p14="http://schemas.microsoft.com/office/powerpoint/2010/main" val="2560043908"/>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715000" y="457200"/>
            <a:ext cx="3048000" cy="3046988"/>
          </a:xfrm>
          <a:prstGeom prst="rect">
            <a:avLst/>
          </a:prstGeom>
          <a:noFill/>
          <a:ln>
            <a:solidFill>
              <a:schemeClr val="tx1"/>
            </a:solidFill>
          </a:ln>
        </p:spPr>
        <p:txBody>
          <a:bodyPr wrap="square" rtlCol="0">
            <a:spAutoFit/>
          </a:bodyPr>
          <a:lstStyle/>
          <a:p>
            <a:r>
              <a:rPr lang="en-US" dirty="0" smtClean="0">
                <a:latin typeface="Times New Roman" panose="02020603050405020304" pitchFamily="18" charset="0"/>
                <a:cs typeface="Times New Roman" panose="02020603050405020304" pitchFamily="18" charset="0"/>
              </a:rPr>
              <a:t>91.224</a:t>
            </a:r>
            <a:br>
              <a:rPr lang="en-US" dirty="0" smtClean="0">
                <a:latin typeface="Times New Roman" panose="02020603050405020304" pitchFamily="18" charset="0"/>
                <a:cs typeface="Times New Roman" panose="02020603050405020304" pitchFamily="18" charset="0"/>
              </a:rPr>
            </a:br>
            <a:r>
              <a:rPr lang="en-US" dirty="0" smtClean="0">
                <a:latin typeface="Times New Roman" panose="02020603050405020304" pitchFamily="18" charset="0"/>
                <a:cs typeface="Times New Roman" panose="02020603050405020304" pitchFamily="18" charset="0"/>
              </a:rPr>
              <a:t/>
            </a:r>
            <a:br>
              <a:rPr lang="en-US" dirty="0" smtClean="0">
                <a:latin typeface="Times New Roman" panose="02020603050405020304" pitchFamily="18" charset="0"/>
                <a:cs typeface="Times New Roman" panose="02020603050405020304" pitchFamily="18" charset="0"/>
              </a:rPr>
            </a:br>
            <a:endParaRPr lang="en-US" dirty="0" smtClean="0">
              <a:latin typeface="Times New Roman" panose="02020603050405020304" pitchFamily="18" charset="0"/>
              <a:cs typeface="Times New Roman" panose="02020603050405020304" pitchFamily="18" charset="0"/>
            </a:endParaRPr>
          </a:p>
          <a:p>
            <a:pPr algn="ctr"/>
            <a:r>
              <a:rPr lang="en-US" sz="8800" dirty="0" err="1" smtClean="0">
                <a:latin typeface="Times New Roman" panose="02020603050405020304" pitchFamily="18" charset="0"/>
                <a:cs typeface="Times New Roman" panose="02020603050405020304" pitchFamily="18" charset="0"/>
              </a:rPr>
              <a:t>Zr</a:t>
            </a:r>
            <a:endParaRPr lang="en-US" dirty="0" smtClean="0">
              <a:latin typeface="Times New Roman" panose="02020603050405020304" pitchFamily="18" charset="0"/>
              <a:cs typeface="Times New Roman" panose="02020603050405020304" pitchFamily="18" charset="0"/>
            </a:endParaRPr>
          </a:p>
          <a:p>
            <a:r>
              <a:rPr lang="en-US" sz="3200" dirty="0" smtClean="0">
                <a:latin typeface="Times New Roman" panose="02020603050405020304" pitchFamily="18" charset="0"/>
                <a:cs typeface="Times New Roman" panose="02020603050405020304" pitchFamily="18" charset="0"/>
              </a:rPr>
              <a:t>40</a:t>
            </a:r>
          </a:p>
          <a:p>
            <a:r>
              <a:rPr lang="en-US" dirty="0" smtClean="0">
                <a:latin typeface="Times New Roman" panose="02020603050405020304" pitchFamily="18" charset="0"/>
                <a:cs typeface="Times New Roman" panose="02020603050405020304" pitchFamily="18" charset="0"/>
              </a:rPr>
              <a:t>2-8-18-10-2</a:t>
            </a:r>
            <a:endParaRPr lang="en-US" dirty="0">
              <a:latin typeface="Times New Roman" panose="02020603050405020304" pitchFamily="18" charset="0"/>
              <a:cs typeface="Times New Roman" panose="02020603050405020304" pitchFamily="18" charset="0"/>
            </a:endParaRPr>
          </a:p>
        </p:txBody>
      </p:sp>
      <p:sp>
        <p:nvSpPr>
          <p:cNvPr id="3" name="TextBox 2"/>
          <p:cNvSpPr txBox="1"/>
          <p:nvPr/>
        </p:nvSpPr>
        <p:spPr>
          <a:xfrm>
            <a:off x="381000" y="457200"/>
            <a:ext cx="4953000" cy="3970318"/>
          </a:xfrm>
          <a:prstGeom prst="rect">
            <a:avLst/>
          </a:prstGeom>
          <a:noFill/>
        </p:spPr>
        <p:txBody>
          <a:bodyPr wrap="square" rtlCol="0">
            <a:spAutoFit/>
          </a:bodyPr>
          <a:lstStyle/>
          <a:p>
            <a:r>
              <a:rPr lang="en-US" sz="3600" dirty="0" smtClean="0">
                <a:solidFill>
                  <a:srgbClr val="FF0000"/>
                </a:solidFill>
                <a:latin typeface="Times New Roman" panose="02020603050405020304" pitchFamily="18" charset="0"/>
                <a:cs typeface="Times New Roman" panose="02020603050405020304" pitchFamily="18" charset="0"/>
              </a:rPr>
              <a:t>Zirconium</a:t>
            </a:r>
          </a:p>
          <a:p>
            <a:endParaRPr lang="en-US"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This element makes only a +4 cation (kind of cool).</a:t>
            </a:r>
          </a:p>
          <a:p>
            <a:endParaRPr lang="en-US" dirty="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It’s in period 5, so as expected it has five electron orbitals.  With 40 electrons, it has 40 protons too.  </a:t>
            </a:r>
          </a:p>
          <a:p>
            <a:endParaRPr lang="en-US" dirty="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Since the total mass (rounded) is 91 amu, the most common isotope of zirconium has this mass.  We also know 40 of these amu are from the protons, meaning zirconium has 51 neutrons.  </a:t>
            </a:r>
          </a:p>
          <a:p>
            <a:endParaRPr lang="en-US" dirty="0">
              <a:latin typeface="Times New Roman" panose="02020603050405020304" pitchFamily="18" charset="0"/>
              <a:cs typeface="Times New Roman" panose="02020603050405020304" pitchFamily="18" charset="0"/>
            </a:endParaRPr>
          </a:p>
          <a:p>
            <a:endParaRPr lang="en-US" dirty="0" smtClean="0">
              <a:latin typeface="Times New Roman" panose="02020603050405020304" pitchFamily="18" charset="0"/>
              <a:cs typeface="Times New Roman" panose="02020603050405020304" pitchFamily="18" charset="0"/>
            </a:endParaRPr>
          </a:p>
        </p:txBody>
      </p:sp>
      <p:sp>
        <p:nvSpPr>
          <p:cNvPr id="4" name="TextBox 3"/>
          <p:cNvSpPr txBox="1"/>
          <p:nvPr/>
        </p:nvSpPr>
        <p:spPr>
          <a:xfrm>
            <a:off x="8305800" y="434876"/>
            <a:ext cx="457200" cy="369332"/>
          </a:xfrm>
          <a:prstGeom prst="rect">
            <a:avLst/>
          </a:prstGeom>
          <a:noFill/>
        </p:spPr>
        <p:txBody>
          <a:bodyPr wrap="square" rtlCol="0">
            <a:spAutoFit/>
          </a:bodyPr>
          <a:lstStyle/>
          <a:p>
            <a:pPr algn="r"/>
            <a:r>
              <a:rPr lang="en-US" dirty="0" smtClean="0"/>
              <a:t>+4</a:t>
            </a:r>
          </a:p>
        </p:txBody>
      </p:sp>
    </p:spTree>
    <p:extLst>
      <p:ext uri="{BB962C8B-B14F-4D97-AF65-F5344CB8AC3E}">
        <p14:creationId xmlns:p14="http://schemas.microsoft.com/office/powerpoint/2010/main" val="2376884548"/>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715000" y="457200"/>
            <a:ext cx="3048000" cy="3046988"/>
          </a:xfrm>
          <a:prstGeom prst="rect">
            <a:avLst/>
          </a:prstGeom>
          <a:noFill/>
          <a:ln>
            <a:solidFill>
              <a:schemeClr val="tx1"/>
            </a:solidFill>
          </a:ln>
        </p:spPr>
        <p:txBody>
          <a:bodyPr wrap="square" rtlCol="0">
            <a:spAutoFit/>
          </a:bodyPr>
          <a:lstStyle/>
          <a:p>
            <a:r>
              <a:rPr lang="en-US" dirty="0" smtClean="0">
                <a:latin typeface="Times New Roman" panose="02020603050405020304" pitchFamily="18" charset="0"/>
                <a:cs typeface="Times New Roman" panose="02020603050405020304" pitchFamily="18" charset="0"/>
              </a:rPr>
              <a:t>92.9064</a:t>
            </a:r>
            <a:br>
              <a:rPr lang="en-US" dirty="0" smtClean="0">
                <a:latin typeface="Times New Roman" panose="02020603050405020304" pitchFamily="18" charset="0"/>
                <a:cs typeface="Times New Roman" panose="02020603050405020304" pitchFamily="18" charset="0"/>
              </a:rPr>
            </a:br>
            <a:r>
              <a:rPr lang="en-US" dirty="0" smtClean="0">
                <a:latin typeface="Times New Roman" panose="02020603050405020304" pitchFamily="18" charset="0"/>
                <a:cs typeface="Times New Roman" panose="02020603050405020304" pitchFamily="18" charset="0"/>
              </a:rPr>
              <a:t/>
            </a:r>
            <a:br>
              <a:rPr lang="en-US" dirty="0" smtClean="0">
                <a:latin typeface="Times New Roman" panose="02020603050405020304" pitchFamily="18" charset="0"/>
                <a:cs typeface="Times New Roman" panose="02020603050405020304" pitchFamily="18" charset="0"/>
              </a:rPr>
            </a:br>
            <a:endParaRPr lang="en-US" dirty="0" smtClean="0">
              <a:latin typeface="Times New Roman" panose="02020603050405020304" pitchFamily="18" charset="0"/>
              <a:cs typeface="Times New Roman" panose="02020603050405020304" pitchFamily="18" charset="0"/>
            </a:endParaRPr>
          </a:p>
          <a:p>
            <a:pPr algn="ctr"/>
            <a:r>
              <a:rPr lang="en-US" sz="8800" dirty="0" err="1" smtClean="0">
                <a:latin typeface="Times New Roman" panose="02020603050405020304" pitchFamily="18" charset="0"/>
                <a:cs typeface="Times New Roman" panose="02020603050405020304" pitchFamily="18" charset="0"/>
              </a:rPr>
              <a:t>Nb</a:t>
            </a:r>
            <a:endParaRPr lang="en-US" dirty="0" smtClean="0">
              <a:latin typeface="Times New Roman" panose="02020603050405020304" pitchFamily="18" charset="0"/>
              <a:cs typeface="Times New Roman" panose="02020603050405020304" pitchFamily="18" charset="0"/>
            </a:endParaRPr>
          </a:p>
          <a:p>
            <a:r>
              <a:rPr lang="en-US" sz="3200" dirty="0" smtClean="0">
                <a:latin typeface="Times New Roman" panose="02020603050405020304" pitchFamily="18" charset="0"/>
                <a:cs typeface="Times New Roman" panose="02020603050405020304" pitchFamily="18" charset="0"/>
              </a:rPr>
              <a:t>41</a:t>
            </a:r>
          </a:p>
          <a:p>
            <a:r>
              <a:rPr lang="en-US" dirty="0" smtClean="0">
                <a:latin typeface="Times New Roman" panose="02020603050405020304" pitchFamily="18" charset="0"/>
                <a:cs typeface="Times New Roman" panose="02020603050405020304" pitchFamily="18" charset="0"/>
              </a:rPr>
              <a:t>2-8-18-12-1</a:t>
            </a:r>
            <a:endParaRPr lang="en-US" dirty="0">
              <a:latin typeface="Times New Roman" panose="02020603050405020304" pitchFamily="18" charset="0"/>
              <a:cs typeface="Times New Roman" panose="02020603050405020304" pitchFamily="18" charset="0"/>
            </a:endParaRPr>
          </a:p>
        </p:txBody>
      </p:sp>
      <p:sp>
        <p:nvSpPr>
          <p:cNvPr id="3" name="TextBox 2"/>
          <p:cNvSpPr txBox="1"/>
          <p:nvPr/>
        </p:nvSpPr>
        <p:spPr>
          <a:xfrm>
            <a:off x="381000" y="457200"/>
            <a:ext cx="4953000" cy="3970318"/>
          </a:xfrm>
          <a:prstGeom prst="rect">
            <a:avLst/>
          </a:prstGeom>
          <a:noFill/>
        </p:spPr>
        <p:txBody>
          <a:bodyPr wrap="square" rtlCol="0">
            <a:spAutoFit/>
          </a:bodyPr>
          <a:lstStyle/>
          <a:p>
            <a:r>
              <a:rPr lang="en-US" sz="3600" dirty="0" smtClean="0">
                <a:solidFill>
                  <a:srgbClr val="FF0000"/>
                </a:solidFill>
                <a:latin typeface="Times New Roman" panose="02020603050405020304" pitchFamily="18" charset="0"/>
                <a:cs typeface="Times New Roman" panose="02020603050405020304" pitchFamily="18" charset="0"/>
              </a:rPr>
              <a:t>Niobium</a:t>
            </a:r>
          </a:p>
          <a:p>
            <a:endParaRPr lang="en-US"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This is a really cool name for a neat metal.  It’s transitional, so it can make 2 different cations, </a:t>
            </a:r>
          </a:p>
          <a:p>
            <a:r>
              <a:rPr lang="en-US" dirty="0" smtClean="0">
                <a:latin typeface="Times New Roman" panose="02020603050405020304" pitchFamily="18" charset="0"/>
                <a:cs typeface="Times New Roman" panose="02020603050405020304" pitchFamily="18" charset="0"/>
              </a:rPr>
              <a:t>Those being a +3 and a +5 cation.  That’s possible because of the sub-orbitals that we don’t have to </a:t>
            </a:r>
          </a:p>
          <a:p>
            <a:r>
              <a:rPr lang="en-US" dirty="0" smtClean="0">
                <a:latin typeface="Times New Roman" panose="02020603050405020304" pitchFamily="18" charset="0"/>
                <a:cs typeface="Times New Roman" panose="02020603050405020304" pitchFamily="18" charset="0"/>
              </a:rPr>
              <a:t>know much about in high school level chemistry.  </a:t>
            </a:r>
          </a:p>
          <a:p>
            <a:endParaRPr lang="en-US" dirty="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Niobium is in group 5, period 5.  </a:t>
            </a:r>
          </a:p>
          <a:p>
            <a:endParaRPr lang="en-US" dirty="0">
              <a:latin typeface="Times New Roman" panose="02020603050405020304" pitchFamily="18" charset="0"/>
              <a:cs typeface="Times New Roman" panose="02020603050405020304" pitchFamily="18" charset="0"/>
            </a:endParaRPr>
          </a:p>
          <a:p>
            <a:endParaRPr lang="en-US" dirty="0" smtClean="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a:p>
            <a:endParaRPr lang="en-US" dirty="0" smtClean="0">
              <a:latin typeface="Times New Roman" panose="02020603050405020304" pitchFamily="18" charset="0"/>
              <a:cs typeface="Times New Roman" panose="02020603050405020304" pitchFamily="18" charset="0"/>
            </a:endParaRPr>
          </a:p>
        </p:txBody>
      </p:sp>
      <p:sp>
        <p:nvSpPr>
          <p:cNvPr id="4" name="TextBox 3"/>
          <p:cNvSpPr txBox="1"/>
          <p:nvPr/>
        </p:nvSpPr>
        <p:spPr>
          <a:xfrm>
            <a:off x="8305800" y="434876"/>
            <a:ext cx="457200" cy="646331"/>
          </a:xfrm>
          <a:prstGeom prst="rect">
            <a:avLst/>
          </a:prstGeom>
          <a:noFill/>
        </p:spPr>
        <p:txBody>
          <a:bodyPr wrap="square" rtlCol="0">
            <a:spAutoFit/>
          </a:bodyPr>
          <a:lstStyle/>
          <a:p>
            <a:pPr algn="r"/>
            <a:r>
              <a:rPr lang="en-US" dirty="0" smtClean="0"/>
              <a:t>+3</a:t>
            </a:r>
            <a:br>
              <a:rPr lang="en-US" dirty="0" smtClean="0"/>
            </a:br>
            <a:r>
              <a:rPr lang="en-US" dirty="0" smtClean="0"/>
              <a:t>+5</a:t>
            </a:r>
          </a:p>
        </p:txBody>
      </p:sp>
    </p:spTree>
    <p:extLst>
      <p:ext uri="{BB962C8B-B14F-4D97-AF65-F5344CB8AC3E}">
        <p14:creationId xmlns:p14="http://schemas.microsoft.com/office/powerpoint/2010/main" val="169935341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715000" y="457200"/>
            <a:ext cx="3048000" cy="3046988"/>
          </a:xfrm>
          <a:prstGeom prst="rect">
            <a:avLst/>
          </a:prstGeom>
          <a:noFill/>
          <a:ln>
            <a:solidFill>
              <a:schemeClr val="tx1"/>
            </a:solidFill>
          </a:ln>
        </p:spPr>
        <p:txBody>
          <a:bodyPr wrap="square" rtlCol="0">
            <a:spAutoFit/>
          </a:bodyPr>
          <a:lstStyle/>
          <a:p>
            <a:r>
              <a:rPr lang="en-US" dirty="0" smtClean="0">
                <a:latin typeface="Times New Roman" panose="02020603050405020304" pitchFamily="18" charset="0"/>
                <a:cs typeface="Times New Roman" panose="02020603050405020304" pitchFamily="18" charset="0"/>
              </a:rPr>
              <a:t>95.94</a:t>
            </a:r>
            <a:br>
              <a:rPr lang="en-US" dirty="0" smtClean="0">
                <a:latin typeface="Times New Roman" panose="02020603050405020304" pitchFamily="18" charset="0"/>
                <a:cs typeface="Times New Roman" panose="02020603050405020304" pitchFamily="18" charset="0"/>
              </a:rPr>
            </a:br>
            <a:r>
              <a:rPr lang="en-US" dirty="0" smtClean="0">
                <a:latin typeface="Times New Roman" panose="02020603050405020304" pitchFamily="18" charset="0"/>
                <a:cs typeface="Times New Roman" panose="02020603050405020304" pitchFamily="18" charset="0"/>
              </a:rPr>
              <a:t/>
            </a:r>
            <a:br>
              <a:rPr lang="en-US" dirty="0" smtClean="0">
                <a:latin typeface="Times New Roman" panose="02020603050405020304" pitchFamily="18" charset="0"/>
                <a:cs typeface="Times New Roman" panose="02020603050405020304" pitchFamily="18" charset="0"/>
              </a:rPr>
            </a:br>
            <a:endParaRPr lang="en-US" dirty="0" smtClean="0">
              <a:latin typeface="Times New Roman" panose="02020603050405020304" pitchFamily="18" charset="0"/>
              <a:cs typeface="Times New Roman" panose="02020603050405020304" pitchFamily="18" charset="0"/>
            </a:endParaRPr>
          </a:p>
          <a:p>
            <a:pPr algn="ctr"/>
            <a:r>
              <a:rPr lang="en-US" sz="8800" dirty="0" smtClean="0">
                <a:latin typeface="Times New Roman" panose="02020603050405020304" pitchFamily="18" charset="0"/>
                <a:cs typeface="Times New Roman" panose="02020603050405020304" pitchFamily="18" charset="0"/>
              </a:rPr>
              <a:t>Mo</a:t>
            </a:r>
            <a:endParaRPr lang="en-US" dirty="0" smtClean="0">
              <a:latin typeface="Times New Roman" panose="02020603050405020304" pitchFamily="18" charset="0"/>
              <a:cs typeface="Times New Roman" panose="02020603050405020304" pitchFamily="18" charset="0"/>
            </a:endParaRPr>
          </a:p>
          <a:p>
            <a:r>
              <a:rPr lang="en-US" sz="3200" dirty="0" smtClean="0">
                <a:latin typeface="Times New Roman" panose="02020603050405020304" pitchFamily="18" charset="0"/>
                <a:cs typeface="Times New Roman" panose="02020603050405020304" pitchFamily="18" charset="0"/>
              </a:rPr>
              <a:t>42</a:t>
            </a:r>
          </a:p>
          <a:p>
            <a:r>
              <a:rPr lang="en-US" dirty="0" smtClean="0">
                <a:latin typeface="Times New Roman" panose="02020603050405020304" pitchFamily="18" charset="0"/>
                <a:cs typeface="Times New Roman" panose="02020603050405020304" pitchFamily="18" charset="0"/>
              </a:rPr>
              <a:t>2-8-18-13-1</a:t>
            </a:r>
            <a:endParaRPr lang="en-US" dirty="0">
              <a:latin typeface="Times New Roman" panose="02020603050405020304" pitchFamily="18" charset="0"/>
              <a:cs typeface="Times New Roman" panose="02020603050405020304" pitchFamily="18" charset="0"/>
            </a:endParaRPr>
          </a:p>
        </p:txBody>
      </p:sp>
      <p:sp>
        <p:nvSpPr>
          <p:cNvPr id="3" name="TextBox 2"/>
          <p:cNvSpPr txBox="1"/>
          <p:nvPr/>
        </p:nvSpPr>
        <p:spPr>
          <a:xfrm>
            <a:off x="381000" y="457200"/>
            <a:ext cx="4953000" cy="3970318"/>
          </a:xfrm>
          <a:prstGeom prst="rect">
            <a:avLst/>
          </a:prstGeom>
          <a:noFill/>
        </p:spPr>
        <p:txBody>
          <a:bodyPr wrap="square" rtlCol="0">
            <a:spAutoFit/>
          </a:bodyPr>
          <a:lstStyle/>
          <a:p>
            <a:r>
              <a:rPr lang="en-US" sz="3600" dirty="0" smtClean="0">
                <a:solidFill>
                  <a:srgbClr val="FF0000"/>
                </a:solidFill>
                <a:latin typeface="Times New Roman" panose="02020603050405020304" pitchFamily="18" charset="0"/>
                <a:cs typeface="Times New Roman" panose="02020603050405020304" pitchFamily="18" charset="0"/>
              </a:rPr>
              <a:t>Molybdenum</a:t>
            </a:r>
          </a:p>
          <a:p>
            <a:endParaRPr lang="en-US"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Hard name, cool metal.  Say “mull-</a:t>
            </a:r>
            <a:r>
              <a:rPr lang="en-US" dirty="0" err="1" smtClean="0">
                <a:latin typeface="Times New Roman" panose="02020603050405020304" pitchFamily="18" charset="0"/>
                <a:cs typeface="Times New Roman" panose="02020603050405020304" pitchFamily="18" charset="0"/>
              </a:rPr>
              <a:t>ib</a:t>
            </a:r>
            <a:r>
              <a:rPr lang="en-US" dirty="0" smtClean="0">
                <a:latin typeface="Times New Roman" panose="02020603050405020304" pitchFamily="18" charset="0"/>
                <a:cs typeface="Times New Roman" panose="02020603050405020304" pitchFamily="18" charset="0"/>
              </a:rPr>
              <a:t>-da-</a:t>
            </a:r>
            <a:r>
              <a:rPr lang="en-US" dirty="0" err="1" smtClean="0">
                <a:latin typeface="Times New Roman" panose="02020603050405020304" pitchFamily="18" charset="0"/>
                <a:cs typeface="Times New Roman" panose="02020603050405020304" pitchFamily="18" charset="0"/>
              </a:rPr>
              <a:t>num</a:t>
            </a:r>
            <a:r>
              <a:rPr lang="en-US" dirty="0" smtClean="0">
                <a:latin typeface="Times New Roman" panose="02020603050405020304" pitchFamily="18" charset="0"/>
                <a:cs typeface="Times New Roman" panose="02020603050405020304" pitchFamily="18" charset="0"/>
              </a:rPr>
              <a:t>”.</a:t>
            </a:r>
          </a:p>
          <a:p>
            <a:endParaRPr lang="en-US" dirty="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This metal ONLY makes a +6 cation, which is pretty cool.  Just above it is chromium, which also can make this same +6 cation.  </a:t>
            </a:r>
          </a:p>
          <a:p>
            <a:endParaRPr lang="en-US" dirty="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This metal can be used to form an alloy with iron, making a super strong “super-alloy”.  </a:t>
            </a:r>
          </a:p>
          <a:p>
            <a:endParaRPr lang="en-US" dirty="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Strangely, it has 35 </a:t>
            </a:r>
            <a:r>
              <a:rPr lang="en-US" smtClean="0">
                <a:latin typeface="Times New Roman" panose="02020603050405020304" pitchFamily="18" charset="0"/>
                <a:cs typeface="Times New Roman" panose="02020603050405020304" pitchFamily="18" charset="0"/>
              </a:rPr>
              <a:t>known isotopes (!).  </a:t>
            </a:r>
            <a:endParaRPr lang="en-US" dirty="0">
              <a:latin typeface="Times New Roman" panose="02020603050405020304" pitchFamily="18" charset="0"/>
              <a:cs typeface="Times New Roman" panose="02020603050405020304" pitchFamily="18" charset="0"/>
            </a:endParaRPr>
          </a:p>
          <a:p>
            <a:endParaRPr lang="en-US" dirty="0" smtClean="0">
              <a:latin typeface="Times New Roman" panose="02020603050405020304" pitchFamily="18" charset="0"/>
              <a:cs typeface="Times New Roman" panose="02020603050405020304" pitchFamily="18" charset="0"/>
            </a:endParaRPr>
          </a:p>
        </p:txBody>
      </p:sp>
      <p:sp>
        <p:nvSpPr>
          <p:cNvPr id="4" name="TextBox 3"/>
          <p:cNvSpPr txBox="1"/>
          <p:nvPr/>
        </p:nvSpPr>
        <p:spPr>
          <a:xfrm>
            <a:off x="8305800" y="434876"/>
            <a:ext cx="457200" cy="369332"/>
          </a:xfrm>
          <a:prstGeom prst="rect">
            <a:avLst/>
          </a:prstGeom>
          <a:noFill/>
        </p:spPr>
        <p:txBody>
          <a:bodyPr wrap="square" rtlCol="0">
            <a:spAutoFit/>
          </a:bodyPr>
          <a:lstStyle/>
          <a:p>
            <a:pPr algn="r"/>
            <a:r>
              <a:rPr lang="en-US" dirty="0" smtClean="0"/>
              <a:t>+6</a:t>
            </a:r>
          </a:p>
        </p:txBody>
      </p:sp>
    </p:spTree>
    <p:extLst>
      <p:ext uri="{BB962C8B-B14F-4D97-AF65-F5344CB8AC3E}">
        <p14:creationId xmlns:p14="http://schemas.microsoft.com/office/powerpoint/2010/main" val="366786435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715000" y="457200"/>
            <a:ext cx="3048000" cy="3046988"/>
          </a:xfrm>
          <a:prstGeom prst="rect">
            <a:avLst/>
          </a:prstGeom>
          <a:noFill/>
          <a:ln>
            <a:solidFill>
              <a:schemeClr val="tx1"/>
            </a:solidFill>
          </a:ln>
        </p:spPr>
        <p:txBody>
          <a:bodyPr wrap="square" rtlCol="0">
            <a:spAutoFit/>
          </a:bodyPr>
          <a:lstStyle/>
          <a:p>
            <a:r>
              <a:rPr lang="en-US" dirty="0" smtClean="0">
                <a:latin typeface="Times New Roman" panose="02020603050405020304" pitchFamily="18" charset="0"/>
                <a:cs typeface="Times New Roman" panose="02020603050405020304" pitchFamily="18" charset="0"/>
              </a:rPr>
              <a:t>(98)</a:t>
            </a:r>
            <a:br>
              <a:rPr lang="en-US" dirty="0" smtClean="0">
                <a:latin typeface="Times New Roman" panose="02020603050405020304" pitchFamily="18" charset="0"/>
                <a:cs typeface="Times New Roman" panose="02020603050405020304" pitchFamily="18" charset="0"/>
              </a:rPr>
            </a:br>
            <a:r>
              <a:rPr lang="en-US" dirty="0" smtClean="0">
                <a:latin typeface="Times New Roman" panose="02020603050405020304" pitchFamily="18" charset="0"/>
                <a:cs typeface="Times New Roman" panose="02020603050405020304" pitchFamily="18" charset="0"/>
              </a:rPr>
              <a:t/>
            </a:r>
            <a:br>
              <a:rPr lang="en-US" dirty="0" smtClean="0">
                <a:latin typeface="Times New Roman" panose="02020603050405020304" pitchFamily="18" charset="0"/>
                <a:cs typeface="Times New Roman" panose="02020603050405020304" pitchFamily="18" charset="0"/>
              </a:rPr>
            </a:br>
            <a:endParaRPr lang="en-US" dirty="0" smtClean="0">
              <a:latin typeface="Times New Roman" panose="02020603050405020304" pitchFamily="18" charset="0"/>
              <a:cs typeface="Times New Roman" panose="02020603050405020304" pitchFamily="18" charset="0"/>
            </a:endParaRPr>
          </a:p>
          <a:p>
            <a:pPr algn="ctr"/>
            <a:r>
              <a:rPr lang="en-US" sz="8800" dirty="0" smtClean="0">
                <a:latin typeface="Times New Roman" panose="02020603050405020304" pitchFamily="18" charset="0"/>
                <a:cs typeface="Times New Roman" panose="02020603050405020304" pitchFamily="18" charset="0"/>
              </a:rPr>
              <a:t>Tc</a:t>
            </a:r>
            <a:endParaRPr lang="en-US" dirty="0" smtClean="0">
              <a:latin typeface="Times New Roman" panose="02020603050405020304" pitchFamily="18" charset="0"/>
              <a:cs typeface="Times New Roman" panose="02020603050405020304" pitchFamily="18" charset="0"/>
            </a:endParaRPr>
          </a:p>
          <a:p>
            <a:r>
              <a:rPr lang="en-US" sz="3200" dirty="0" smtClean="0">
                <a:latin typeface="Times New Roman" panose="02020603050405020304" pitchFamily="18" charset="0"/>
                <a:cs typeface="Times New Roman" panose="02020603050405020304" pitchFamily="18" charset="0"/>
              </a:rPr>
              <a:t>43</a:t>
            </a:r>
          </a:p>
          <a:p>
            <a:r>
              <a:rPr lang="en-US" dirty="0" smtClean="0">
                <a:latin typeface="Times New Roman" panose="02020603050405020304" pitchFamily="18" charset="0"/>
                <a:cs typeface="Times New Roman" panose="02020603050405020304" pitchFamily="18" charset="0"/>
              </a:rPr>
              <a:t>2-8-18-13-2</a:t>
            </a:r>
            <a:endParaRPr lang="en-US" dirty="0">
              <a:latin typeface="Times New Roman" panose="02020603050405020304" pitchFamily="18" charset="0"/>
              <a:cs typeface="Times New Roman" panose="02020603050405020304" pitchFamily="18" charset="0"/>
            </a:endParaRPr>
          </a:p>
        </p:txBody>
      </p:sp>
      <p:sp>
        <p:nvSpPr>
          <p:cNvPr id="3" name="TextBox 2"/>
          <p:cNvSpPr txBox="1"/>
          <p:nvPr/>
        </p:nvSpPr>
        <p:spPr>
          <a:xfrm>
            <a:off x="381000" y="457200"/>
            <a:ext cx="4953000" cy="4801314"/>
          </a:xfrm>
          <a:prstGeom prst="rect">
            <a:avLst/>
          </a:prstGeom>
          <a:noFill/>
        </p:spPr>
        <p:txBody>
          <a:bodyPr wrap="square" rtlCol="0">
            <a:spAutoFit/>
          </a:bodyPr>
          <a:lstStyle/>
          <a:p>
            <a:r>
              <a:rPr lang="en-US" sz="3600" dirty="0" smtClean="0">
                <a:solidFill>
                  <a:srgbClr val="FF0000"/>
                </a:solidFill>
                <a:latin typeface="Times New Roman" panose="02020603050405020304" pitchFamily="18" charset="0"/>
                <a:cs typeface="Times New Roman" panose="02020603050405020304" pitchFamily="18" charset="0"/>
              </a:rPr>
              <a:t>Technetium</a:t>
            </a:r>
          </a:p>
          <a:p>
            <a:endParaRPr lang="en-US"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One of the oddest of all, this is the “lightest” elements that all of the isotopes are radioactive.  That means none of this is stable, it undergoes radioactive decay and transmutes into other elements (we’ll learn about that later in the year).</a:t>
            </a:r>
          </a:p>
          <a:p>
            <a:endParaRPr lang="en-US" dirty="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Note it’s mass is in parenthesis, and shows just “98”, which means that the mass is difficult to measure more accurately. </a:t>
            </a:r>
            <a:endParaRPr lang="en-US" dirty="0">
              <a:latin typeface="Times New Roman" panose="02020603050405020304" pitchFamily="18" charset="0"/>
              <a:cs typeface="Times New Roman" panose="02020603050405020304" pitchFamily="18" charset="0"/>
            </a:endParaRPr>
          </a:p>
          <a:p>
            <a:endParaRPr lang="en-US"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We will not see this in high school chem, nor will you have to make compounds with it.  It’s real, but pretty funky for our chemistry.  </a:t>
            </a:r>
            <a:endParaRPr lang="en-US" dirty="0">
              <a:latin typeface="Times New Roman" panose="02020603050405020304" pitchFamily="18" charset="0"/>
              <a:cs typeface="Times New Roman" panose="02020603050405020304" pitchFamily="18" charset="0"/>
            </a:endParaRPr>
          </a:p>
          <a:p>
            <a:endParaRPr lang="en-US" dirty="0" smtClean="0">
              <a:latin typeface="Times New Roman" panose="02020603050405020304" pitchFamily="18" charset="0"/>
              <a:cs typeface="Times New Roman" panose="02020603050405020304" pitchFamily="18" charset="0"/>
            </a:endParaRPr>
          </a:p>
        </p:txBody>
      </p:sp>
      <p:sp>
        <p:nvSpPr>
          <p:cNvPr id="4" name="TextBox 3"/>
          <p:cNvSpPr txBox="1"/>
          <p:nvPr/>
        </p:nvSpPr>
        <p:spPr>
          <a:xfrm>
            <a:off x="8305800" y="434876"/>
            <a:ext cx="457200" cy="923330"/>
          </a:xfrm>
          <a:prstGeom prst="rect">
            <a:avLst/>
          </a:prstGeom>
          <a:noFill/>
        </p:spPr>
        <p:txBody>
          <a:bodyPr wrap="square" rtlCol="0">
            <a:spAutoFit/>
          </a:bodyPr>
          <a:lstStyle/>
          <a:p>
            <a:pPr algn="r"/>
            <a:r>
              <a:rPr lang="en-US" dirty="0" smtClean="0"/>
              <a:t>+4</a:t>
            </a:r>
            <a:br>
              <a:rPr lang="en-US" dirty="0" smtClean="0"/>
            </a:br>
            <a:r>
              <a:rPr lang="en-US" dirty="0" smtClean="0"/>
              <a:t>+6+7</a:t>
            </a:r>
          </a:p>
        </p:txBody>
      </p:sp>
    </p:spTree>
    <p:extLst>
      <p:ext uri="{BB962C8B-B14F-4D97-AF65-F5344CB8AC3E}">
        <p14:creationId xmlns:p14="http://schemas.microsoft.com/office/powerpoint/2010/main" val="209033083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715000" y="457200"/>
            <a:ext cx="3048000" cy="3046988"/>
          </a:xfrm>
          <a:prstGeom prst="rect">
            <a:avLst/>
          </a:prstGeom>
          <a:noFill/>
          <a:ln>
            <a:solidFill>
              <a:schemeClr val="tx1"/>
            </a:solidFill>
          </a:ln>
        </p:spPr>
        <p:txBody>
          <a:bodyPr wrap="square" rtlCol="0">
            <a:spAutoFit/>
          </a:bodyPr>
          <a:lstStyle/>
          <a:p>
            <a:r>
              <a:rPr lang="en-US" dirty="0" smtClean="0">
                <a:latin typeface="Times New Roman" panose="02020603050405020304" pitchFamily="18" charset="0"/>
                <a:cs typeface="Times New Roman" panose="02020603050405020304" pitchFamily="18" charset="0"/>
              </a:rPr>
              <a:t>101.07</a:t>
            </a:r>
            <a:br>
              <a:rPr lang="en-US" dirty="0" smtClean="0">
                <a:latin typeface="Times New Roman" panose="02020603050405020304" pitchFamily="18" charset="0"/>
                <a:cs typeface="Times New Roman" panose="02020603050405020304" pitchFamily="18" charset="0"/>
              </a:rPr>
            </a:br>
            <a:r>
              <a:rPr lang="en-US" dirty="0" smtClean="0">
                <a:latin typeface="Times New Roman" panose="02020603050405020304" pitchFamily="18" charset="0"/>
                <a:cs typeface="Times New Roman" panose="02020603050405020304" pitchFamily="18" charset="0"/>
              </a:rPr>
              <a:t/>
            </a:r>
            <a:br>
              <a:rPr lang="en-US" dirty="0" smtClean="0">
                <a:latin typeface="Times New Roman" panose="02020603050405020304" pitchFamily="18" charset="0"/>
                <a:cs typeface="Times New Roman" panose="02020603050405020304" pitchFamily="18" charset="0"/>
              </a:rPr>
            </a:br>
            <a:endParaRPr lang="en-US" dirty="0" smtClean="0">
              <a:latin typeface="Times New Roman" panose="02020603050405020304" pitchFamily="18" charset="0"/>
              <a:cs typeface="Times New Roman" panose="02020603050405020304" pitchFamily="18" charset="0"/>
            </a:endParaRPr>
          </a:p>
          <a:p>
            <a:pPr algn="ctr"/>
            <a:r>
              <a:rPr lang="en-US" sz="8800" dirty="0" smtClean="0">
                <a:latin typeface="Times New Roman" panose="02020603050405020304" pitchFamily="18" charset="0"/>
                <a:cs typeface="Times New Roman" panose="02020603050405020304" pitchFamily="18" charset="0"/>
              </a:rPr>
              <a:t>Ru</a:t>
            </a:r>
            <a:endParaRPr lang="en-US" dirty="0" smtClean="0">
              <a:latin typeface="Times New Roman" panose="02020603050405020304" pitchFamily="18" charset="0"/>
              <a:cs typeface="Times New Roman" panose="02020603050405020304" pitchFamily="18" charset="0"/>
            </a:endParaRPr>
          </a:p>
          <a:p>
            <a:r>
              <a:rPr lang="en-US" sz="3200" dirty="0" smtClean="0">
                <a:latin typeface="Times New Roman" panose="02020603050405020304" pitchFamily="18" charset="0"/>
                <a:cs typeface="Times New Roman" panose="02020603050405020304" pitchFamily="18" charset="0"/>
              </a:rPr>
              <a:t>44</a:t>
            </a:r>
          </a:p>
          <a:p>
            <a:r>
              <a:rPr lang="en-US" dirty="0" smtClean="0">
                <a:latin typeface="Times New Roman" panose="02020603050405020304" pitchFamily="18" charset="0"/>
                <a:cs typeface="Times New Roman" panose="02020603050405020304" pitchFamily="18" charset="0"/>
              </a:rPr>
              <a:t>2-8-18-15-1</a:t>
            </a:r>
            <a:endParaRPr lang="en-US" dirty="0">
              <a:latin typeface="Times New Roman" panose="02020603050405020304" pitchFamily="18" charset="0"/>
              <a:cs typeface="Times New Roman" panose="02020603050405020304" pitchFamily="18" charset="0"/>
            </a:endParaRPr>
          </a:p>
        </p:txBody>
      </p:sp>
      <p:sp>
        <p:nvSpPr>
          <p:cNvPr id="3" name="TextBox 2"/>
          <p:cNvSpPr txBox="1"/>
          <p:nvPr/>
        </p:nvSpPr>
        <p:spPr>
          <a:xfrm>
            <a:off x="381000" y="457200"/>
            <a:ext cx="4953000" cy="4524315"/>
          </a:xfrm>
          <a:prstGeom prst="rect">
            <a:avLst/>
          </a:prstGeom>
          <a:noFill/>
        </p:spPr>
        <p:txBody>
          <a:bodyPr wrap="square" rtlCol="0">
            <a:spAutoFit/>
          </a:bodyPr>
          <a:lstStyle/>
          <a:p>
            <a:r>
              <a:rPr lang="en-US" sz="3600" dirty="0" smtClean="0">
                <a:solidFill>
                  <a:srgbClr val="FF0000"/>
                </a:solidFill>
                <a:latin typeface="Times New Roman" panose="02020603050405020304" pitchFamily="18" charset="0"/>
                <a:cs typeface="Times New Roman" panose="02020603050405020304" pitchFamily="18" charset="0"/>
              </a:rPr>
              <a:t>Ruthenium</a:t>
            </a:r>
          </a:p>
          <a:p>
            <a:endParaRPr lang="en-US"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A non-reactive silvery colored metal (like platinum) and very unreactive (like platinum and other “precious metals like gold and silver, etc.).  </a:t>
            </a:r>
          </a:p>
          <a:p>
            <a:endParaRPr lang="en-US" dirty="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It’s name comes from an old fashioned name for Russia.  It’s mined there, but not found in a pure form, it has to be decomposed from ionic compounds.  </a:t>
            </a:r>
          </a:p>
          <a:p>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That cation is more for us to “play” with on paper, but less likely to form in real life.  </a:t>
            </a:r>
          </a:p>
          <a:p>
            <a:endParaRPr lang="en-US" dirty="0" smtClean="0">
              <a:latin typeface="Times New Roman" panose="02020603050405020304" pitchFamily="18" charset="0"/>
              <a:cs typeface="Times New Roman" panose="02020603050405020304" pitchFamily="18" charset="0"/>
            </a:endParaRPr>
          </a:p>
          <a:p>
            <a:endParaRPr lang="en-US" dirty="0" smtClean="0">
              <a:latin typeface="Times New Roman" panose="02020603050405020304" pitchFamily="18" charset="0"/>
              <a:cs typeface="Times New Roman" panose="02020603050405020304" pitchFamily="18" charset="0"/>
            </a:endParaRPr>
          </a:p>
        </p:txBody>
      </p:sp>
      <p:sp>
        <p:nvSpPr>
          <p:cNvPr id="4" name="TextBox 3"/>
          <p:cNvSpPr txBox="1"/>
          <p:nvPr/>
        </p:nvSpPr>
        <p:spPr>
          <a:xfrm>
            <a:off x="8305800" y="434876"/>
            <a:ext cx="457200" cy="369332"/>
          </a:xfrm>
          <a:prstGeom prst="rect">
            <a:avLst/>
          </a:prstGeom>
          <a:noFill/>
        </p:spPr>
        <p:txBody>
          <a:bodyPr wrap="square" rtlCol="0">
            <a:spAutoFit/>
          </a:bodyPr>
          <a:lstStyle/>
          <a:p>
            <a:pPr algn="r"/>
            <a:r>
              <a:rPr lang="en-US" dirty="0" smtClean="0"/>
              <a:t>+3</a:t>
            </a:r>
          </a:p>
        </p:txBody>
      </p:sp>
    </p:spTree>
    <p:extLst>
      <p:ext uri="{BB962C8B-B14F-4D97-AF65-F5344CB8AC3E}">
        <p14:creationId xmlns:p14="http://schemas.microsoft.com/office/powerpoint/2010/main" val="288568416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715000" y="457200"/>
            <a:ext cx="3048000" cy="3046988"/>
          </a:xfrm>
          <a:prstGeom prst="rect">
            <a:avLst/>
          </a:prstGeom>
          <a:noFill/>
          <a:ln>
            <a:solidFill>
              <a:schemeClr val="tx1"/>
            </a:solidFill>
          </a:ln>
        </p:spPr>
        <p:txBody>
          <a:bodyPr wrap="square" rtlCol="0">
            <a:spAutoFit/>
          </a:bodyPr>
          <a:lstStyle/>
          <a:p>
            <a:r>
              <a:rPr lang="en-US" dirty="0" smtClean="0">
                <a:latin typeface="Times New Roman" panose="02020603050405020304" pitchFamily="18" charset="0"/>
                <a:cs typeface="Times New Roman" panose="02020603050405020304" pitchFamily="18" charset="0"/>
              </a:rPr>
              <a:t>102.906</a:t>
            </a:r>
            <a:br>
              <a:rPr lang="en-US" dirty="0" smtClean="0">
                <a:latin typeface="Times New Roman" panose="02020603050405020304" pitchFamily="18" charset="0"/>
                <a:cs typeface="Times New Roman" panose="02020603050405020304" pitchFamily="18" charset="0"/>
              </a:rPr>
            </a:br>
            <a:r>
              <a:rPr lang="en-US" dirty="0" smtClean="0">
                <a:latin typeface="Times New Roman" panose="02020603050405020304" pitchFamily="18" charset="0"/>
                <a:cs typeface="Times New Roman" panose="02020603050405020304" pitchFamily="18" charset="0"/>
              </a:rPr>
              <a:t/>
            </a:r>
            <a:br>
              <a:rPr lang="en-US" dirty="0" smtClean="0">
                <a:latin typeface="Times New Roman" panose="02020603050405020304" pitchFamily="18" charset="0"/>
                <a:cs typeface="Times New Roman" panose="02020603050405020304" pitchFamily="18" charset="0"/>
              </a:rPr>
            </a:br>
            <a:endParaRPr lang="en-US" dirty="0" smtClean="0">
              <a:latin typeface="Times New Roman" panose="02020603050405020304" pitchFamily="18" charset="0"/>
              <a:cs typeface="Times New Roman" panose="02020603050405020304" pitchFamily="18" charset="0"/>
            </a:endParaRPr>
          </a:p>
          <a:p>
            <a:pPr algn="ctr"/>
            <a:r>
              <a:rPr lang="en-US" sz="8800" dirty="0" smtClean="0">
                <a:latin typeface="Times New Roman" panose="02020603050405020304" pitchFamily="18" charset="0"/>
                <a:cs typeface="Times New Roman" panose="02020603050405020304" pitchFamily="18" charset="0"/>
              </a:rPr>
              <a:t>Rh</a:t>
            </a:r>
            <a:endParaRPr lang="en-US" dirty="0" smtClean="0">
              <a:latin typeface="Times New Roman" panose="02020603050405020304" pitchFamily="18" charset="0"/>
              <a:cs typeface="Times New Roman" panose="02020603050405020304" pitchFamily="18" charset="0"/>
            </a:endParaRPr>
          </a:p>
          <a:p>
            <a:r>
              <a:rPr lang="en-US" sz="3200" dirty="0" smtClean="0">
                <a:latin typeface="Times New Roman" panose="02020603050405020304" pitchFamily="18" charset="0"/>
                <a:cs typeface="Times New Roman" panose="02020603050405020304" pitchFamily="18" charset="0"/>
              </a:rPr>
              <a:t>45</a:t>
            </a:r>
            <a:br>
              <a:rPr lang="en-US" sz="3200" dirty="0" smtClean="0">
                <a:latin typeface="Times New Roman" panose="02020603050405020304" pitchFamily="18" charset="0"/>
                <a:cs typeface="Times New Roman" panose="02020603050405020304" pitchFamily="18" charset="0"/>
              </a:rPr>
            </a:br>
            <a:r>
              <a:rPr lang="en-US" dirty="0" smtClean="0">
                <a:latin typeface="Times New Roman" panose="02020603050405020304" pitchFamily="18" charset="0"/>
                <a:cs typeface="Times New Roman" panose="02020603050405020304" pitchFamily="18" charset="0"/>
              </a:rPr>
              <a:t>2-8-18-16-1</a:t>
            </a:r>
            <a:endParaRPr lang="en-US" dirty="0">
              <a:latin typeface="Times New Roman" panose="02020603050405020304" pitchFamily="18" charset="0"/>
              <a:cs typeface="Times New Roman" panose="02020603050405020304" pitchFamily="18" charset="0"/>
            </a:endParaRPr>
          </a:p>
        </p:txBody>
      </p:sp>
      <p:sp>
        <p:nvSpPr>
          <p:cNvPr id="3" name="TextBox 2"/>
          <p:cNvSpPr txBox="1"/>
          <p:nvPr/>
        </p:nvSpPr>
        <p:spPr>
          <a:xfrm>
            <a:off x="381000" y="457200"/>
            <a:ext cx="4953000" cy="5632311"/>
          </a:xfrm>
          <a:prstGeom prst="rect">
            <a:avLst/>
          </a:prstGeom>
          <a:noFill/>
        </p:spPr>
        <p:txBody>
          <a:bodyPr wrap="square" rtlCol="0">
            <a:spAutoFit/>
          </a:bodyPr>
          <a:lstStyle/>
          <a:p>
            <a:r>
              <a:rPr lang="en-US" sz="3600" dirty="0" smtClean="0">
                <a:solidFill>
                  <a:srgbClr val="FF0000"/>
                </a:solidFill>
                <a:latin typeface="Times New Roman" panose="02020603050405020304" pitchFamily="18" charset="0"/>
                <a:cs typeface="Times New Roman" panose="02020603050405020304" pitchFamily="18" charset="0"/>
              </a:rPr>
              <a:t>Rhodium</a:t>
            </a:r>
          </a:p>
          <a:p>
            <a:endParaRPr lang="en-US"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A non-reactive silvery colored metal (like platinum) and very unreactive as well.    </a:t>
            </a:r>
          </a:p>
          <a:p>
            <a:endParaRPr lang="en-US" dirty="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It’s name comes from the color (rose) of the precipitate that it was first discovered in.  </a:t>
            </a:r>
          </a:p>
          <a:p>
            <a:r>
              <a:rPr lang="en-US" dirty="0">
                <a:latin typeface="Times New Roman" panose="02020603050405020304" pitchFamily="18" charset="0"/>
                <a:cs typeface="Times New Roman" panose="02020603050405020304" pitchFamily="18" charset="0"/>
              </a:rPr>
              <a:t/>
            </a:r>
            <a:br>
              <a:rPr lang="en-US" dirty="0">
                <a:latin typeface="Times New Roman" panose="02020603050405020304" pitchFamily="18" charset="0"/>
                <a:cs typeface="Times New Roman" panose="02020603050405020304" pitchFamily="18" charset="0"/>
              </a:rPr>
            </a:br>
            <a:r>
              <a:rPr lang="en-US" dirty="0" smtClean="0">
                <a:latin typeface="Times New Roman" panose="02020603050405020304" pitchFamily="18" charset="0"/>
                <a:cs typeface="Times New Roman" panose="02020603050405020304" pitchFamily="18" charset="0"/>
              </a:rPr>
              <a:t>This is not a common element for high school chemists.  </a:t>
            </a:r>
          </a:p>
          <a:p>
            <a:endParaRPr lang="en-US" dirty="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It is in period 5, it has five electron orbitals, and it has one valence electron.  That +3 cation forms because orbital stability of the sub-orbitals that we don’t use in our class allows it to.  It does not form ions often (which means it’s unreactive).  That cation is more for us to “play” with on paper, but less likely to form in real life.  </a:t>
            </a:r>
            <a:endParaRPr lang="en-US" dirty="0">
              <a:latin typeface="Times New Roman" panose="02020603050405020304" pitchFamily="18" charset="0"/>
              <a:cs typeface="Times New Roman" panose="02020603050405020304" pitchFamily="18" charset="0"/>
            </a:endParaRPr>
          </a:p>
          <a:p>
            <a:endParaRPr lang="en-US" dirty="0" smtClean="0">
              <a:latin typeface="Times New Roman" panose="02020603050405020304" pitchFamily="18" charset="0"/>
              <a:cs typeface="Times New Roman" panose="02020603050405020304" pitchFamily="18" charset="0"/>
            </a:endParaRPr>
          </a:p>
        </p:txBody>
      </p:sp>
      <p:sp>
        <p:nvSpPr>
          <p:cNvPr id="4" name="TextBox 3"/>
          <p:cNvSpPr txBox="1"/>
          <p:nvPr/>
        </p:nvSpPr>
        <p:spPr>
          <a:xfrm>
            <a:off x="8305800" y="434876"/>
            <a:ext cx="457200" cy="369332"/>
          </a:xfrm>
          <a:prstGeom prst="rect">
            <a:avLst/>
          </a:prstGeom>
          <a:noFill/>
        </p:spPr>
        <p:txBody>
          <a:bodyPr wrap="square" rtlCol="0">
            <a:spAutoFit/>
          </a:bodyPr>
          <a:lstStyle/>
          <a:p>
            <a:pPr algn="r"/>
            <a:r>
              <a:rPr lang="en-US" dirty="0" smtClean="0"/>
              <a:t>+3</a:t>
            </a:r>
          </a:p>
        </p:txBody>
      </p:sp>
    </p:spTree>
    <p:extLst>
      <p:ext uri="{BB962C8B-B14F-4D97-AF65-F5344CB8AC3E}">
        <p14:creationId xmlns:p14="http://schemas.microsoft.com/office/powerpoint/2010/main" val="328957053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715000" y="457200"/>
            <a:ext cx="3048000" cy="3046988"/>
          </a:xfrm>
          <a:prstGeom prst="rect">
            <a:avLst/>
          </a:prstGeom>
          <a:noFill/>
          <a:ln>
            <a:solidFill>
              <a:schemeClr val="tx1"/>
            </a:solidFill>
          </a:ln>
        </p:spPr>
        <p:txBody>
          <a:bodyPr wrap="square" rtlCol="0">
            <a:spAutoFit/>
          </a:bodyPr>
          <a:lstStyle/>
          <a:p>
            <a:r>
              <a:rPr lang="en-US" dirty="0" smtClean="0">
                <a:latin typeface="Times New Roman" panose="02020603050405020304" pitchFamily="18" charset="0"/>
                <a:cs typeface="Times New Roman" panose="02020603050405020304" pitchFamily="18" charset="0"/>
              </a:rPr>
              <a:t>106.42</a:t>
            </a:r>
            <a:br>
              <a:rPr lang="en-US" dirty="0" smtClean="0">
                <a:latin typeface="Times New Roman" panose="02020603050405020304" pitchFamily="18" charset="0"/>
                <a:cs typeface="Times New Roman" panose="02020603050405020304" pitchFamily="18" charset="0"/>
              </a:rPr>
            </a:br>
            <a:r>
              <a:rPr lang="en-US" dirty="0" smtClean="0">
                <a:latin typeface="Times New Roman" panose="02020603050405020304" pitchFamily="18" charset="0"/>
                <a:cs typeface="Times New Roman" panose="02020603050405020304" pitchFamily="18" charset="0"/>
              </a:rPr>
              <a:t/>
            </a:r>
            <a:br>
              <a:rPr lang="en-US" dirty="0" smtClean="0">
                <a:latin typeface="Times New Roman" panose="02020603050405020304" pitchFamily="18" charset="0"/>
                <a:cs typeface="Times New Roman" panose="02020603050405020304" pitchFamily="18" charset="0"/>
              </a:rPr>
            </a:br>
            <a:endParaRPr lang="en-US" dirty="0" smtClean="0">
              <a:latin typeface="Times New Roman" panose="02020603050405020304" pitchFamily="18" charset="0"/>
              <a:cs typeface="Times New Roman" panose="02020603050405020304" pitchFamily="18" charset="0"/>
            </a:endParaRPr>
          </a:p>
          <a:p>
            <a:pPr algn="ctr"/>
            <a:r>
              <a:rPr lang="en-US" sz="8800" dirty="0" err="1" smtClean="0">
                <a:latin typeface="Times New Roman" panose="02020603050405020304" pitchFamily="18" charset="0"/>
                <a:cs typeface="Times New Roman" panose="02020603050405020304" pitchFamily="18" charset="0"/>
              </a:rPr>
              <a:t>Pd</a:t>
            </a:r>
            <a:endParaRPr lang="en-US" dirty="0" smtClean="0">
              <a:latin typeface="Times New Roman" panose="02020603050405020304" pitchFamily="18" charset="0"/>
              <a:cs typeface="Times New Roman" panose="02020603050405020304" pitchFamily="18" charset="0"/>
            </a:endParaRPr>
          </a:p>
          <a:p>
            <a:r>
              <a:rPr lang="en-US" sz="3200" dirty="0" smtClean="0">
                <a:latin typeface="Times New Roman" panose="02020603050405020304" pitchFamily="18" charset="0"/>
                <a:cs typeface="Times New Roman" panose="02020603050405020304" pitchFamily="18" charset="0"/>
              </a:rPr>
              <a:t>46</a:t>
            </a:r>
            <a:br>
              <a:rPr lang="en-US" sz="3200" dirty="0" smtClean="0">
                <a:latin typeface="Times New Roman" panose="02020603050405020304" pitchFamily="18" charset="0"/>
                <a:cs typeface="Times New Roman" panose="02020603050405020304" pitchFamily="18" charset="0"/>
              </a:rPr>
            </a:br>
            <a:r>
              <a:rPr lang="en-US" dirty="0" smtClean="0">
                <a:latin typeface="Times New Roman" panose="02020603050405020304" pitchFamily="18" charset="0"/>
                <a:cs typeface="Times New Roman" panose="02020603050405020304" pitchFamily="18" charset="0"/>
              </a:rPr>
              <a:t>2-8-18-18</a:t>
            </a:r>
            <a:endParaRPr lang="en-US" dirty="0">
              <a:latin typeface="Times New Roman" panose="02020603050405020304" pitchFamily="18" charset="0"/>
              <a:cs typeface="Times New Roman" panose="02020603050405020304" pitchFamily="18" charset="0"/>
            </a:endParaRPr>
          </a:p>
        </p:txBody>
      </p:sp>
      <p:sp>
        <p:nvSpPr>
          <p:cNvPr id="3" name="TextBox 2"/>
          <p:cNvSpPr txBox="1"/>
          <p:nvPr/>
        </p:nvSpPr>
        <p:spPr>
          <a:xfrm>
            <a:off x="381000" y="457200"/>
            <a:ext cx="4953000" cy="6186309"/>
          </a:xfrm>
          <a:prstGeom prst="rect">
            <a:avLst/>
          </a:prstGeom>
          <a:noFill/>
        </p:spPr>
        <p:txBody>
          <a:bodyPr wrap="square" rtlCol="0">
            <a:spAutoFit/>
          </a:bodyPr>
          <a:lstStyle/>
          <a:p>
            <a:r>
              <a:rPr lang="en-US" sz="3600" dirty="0" smtClean="0">
                <a:solidFill>
                  <a:srgbClr val="FF0000"/>
                </a:solidFill>
                <a:latin typeface="Times New Roman" panose="02020603050405020304" pitchFamily="18" charset="0"/>
                <a:cs typeface="Times New Roman" panose="02020603050405020304" pitchFamily="18" charset="0"/>
              </a:rPr>
              <a:t>Palladium</a:t>
            </a:r>
          </a:p>
          <a:p>
            <a:endParaRPr lang="en-US"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Another precious metal, mostly used in vehicle “catalytic convertors”, which convert toxic fumes into less dangerous gases.  </a:t>
            </a:r>
          </a:p>
          <a:p>
            <a:endParaRPr lang="en-US" dirty="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The strangest thing to note is that it has only 4 electron orbitals even though it is in period 5!</a:t>
            </a:r>
          </a:p>
          <a:p>
            <a:endParaRPr lang="en-US" dirty="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This element has five full “d” </a:t>
            </a:r>
            <a:r>
              <a:rPr lang="en-US" dirty="0" err="1" smtClean="0">
                <a:latin typeface="Times New Roman" panose="02020603050405020304" pitchFamily="18" charset="0"/>
                <a:cs typeface="Times New Roman" panose="02020603050405020304" pitchFamily="18" charset="0"/>
              </a:rPr>
              <a:t>suborbitals</a:t>
            </a:r>
            <a:r>
              <a:rPr lang="en-US" dirty="0" smtClean="0">
                <a:latin typeface="Times New Roman" panose="02020603050405020304" pitchFamily="18" charset="0"/>
                <a:cs typeface="Times New Roman" panose="02020603050405020304" pitchFamily="18" charset="0"/>
              </a:rPr>
              <a:t>, which allows this “exception” to happen.  </a:t>
            </a:r>
          </a:p>
          <a:p>
            <a:endParaRPr lang="en-US" dirty="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Palladium does not react at all with oxygen, so it does not tarnish.  It makes nice jewelry that stays shiny forever, which is why it’s so valuable.  A nice ring made of iron would rust, which makes a metal like that (more reactive with oxygen) less valuable.   </a:t>
            </a:r>
          </a:p>
          <a:p>
            <a:endParaRPr lang="en-US" dirty="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Two cations (two roman numerals) but these are more for thinking in class, it’s not likely to make ions and bond to anything in real life.  </a:t>
            </a:r>
          </a:p>
        </p:txBody>
      </p:sp>
      <p:sp>
        <p:nvSpPr>
          <p:cNvPr id="4" name="TextBox 3"/>
          <p:cNvSpPr txBox="1"/>
          <p:nvPr/>
        </p:nvSpPr>
        <p:spPr>
          <a:xfrm>
            <a:off x="8305800" y="434876"/>
            <a:ext cx="457200" cy="646331"/>
          </a:xfrm>
          <a:prstGeom prst="rect">
            <a:avLst/>
          </a:prstGeom>
          <a:noFill/>
        </p:spPr>
        <p:txBody>
          <a:bodyPr wrap="square" rtlCol="0">
            <a:spAutoFit/>
          </a:bodyPr>
          <a:lstStyle/>
          <a:p>
            <a:pPr algn="r"/>
            <a:r>
              <a:rPr lang="en-US" dirty="0" smtClean="0"/>
              <a:t>+2</a:t>
            </a:r>
            <a:br>
              <a:rPr lang="en-US" dirty="0" smtClean="0"/>
            </a:br>
            <a:r>
              <a:rPr lang="en-US" dirty="0" smtClean="0"/>
              <a:t>+4</a:t>
            </a:r>
          </a:p>
        </p:txBody>
      </p:sp>
    </p:spTree>
    <p:extLst>
      <p:ext uri="{BB962C8B-B14F-4D97-AF65-F5344CB8AC3E}">
        <p14:creationId xmlns:p14="http://schemas.microsoft.com/office/powerpoint/2010/main" val="381330120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715000" y="457200"/>
            <a:ext cx="3048000" cy="3046988"/>
          </a:xfrm>
          <a:prstGeom prst="rect">
            <a:avLst/>
          </a:prstGeom>
          <a:noFill/>
          <a:ln>
            <a:solidFill>
              <a:schemeClr val="tx1"/>
            </a:solidFill>
          </a:ln>
        </p:spPr>
        <p:txBody>
          <a:bodyPr wrap="square" rtlCol="0">
            <a:spAutoFit/>
          </a:bodyPr>
          <a:lstStyle/>
          <a:p>
            <a:r>
              <a:rPr lang="en-US" dirty="0" smtClean="0">
                <a:latin typeface="Times New Roman" panose="02020603050405020304" pitchFamily="18" charset="0"/>
                <a:cs typeface="Times New Roman" panose="02020603050405020304" pitchFamily="18" charset="0"/>
              </a:rPr>
              <a:t>107.868</a:t>
            </a:r>
            <a:br>
              <a:rPr lang="en-US" dirty="0" smtClean="0">
                <a:latin typeface="Times New Roman" panose="02020603050405020304" pitchFamily="18" charset="0"/>
                <a:cs typeface="Times New Roman" panose="02020603050405020304" pitchFamily="18" charset="0"/>
              </a:rPr>
            </a:br>
            <a:r>
              <a:rPr lang="en-US" dirty="0" smtClean="0">
                <a:latin typeface="Times New Roman" panose="02020603050405020304" pitchFamily="18" charset="0"/>
                <a:cs typeface="Times New Roman" panose="02020603050405020304" pitchFamily="18" charset="0"/>
              </a:rPr>
              <a:t/>
            </a:r>
            <a:br>
              <a:rPr lang="en-US" dirty="0" smtClean="0">
                <a:latin typeface="Times New Roman" panose="02020603050405020304" pitchFamily="18" charset="0"/>
                <a:cs typeface="Times New Roman" panose="02020603050405020304" pitchFamily="18" charset="0"/>
              </a:rPr>
            </a:br>
            <a:endParaRPr lang="en-US" dirty="0" smtClean="0">
              <a:latin typeface="Times New Roman" panose="02020603050405020304" pitchFamily="18" charset="0"/>
              <a:cs typeface="Times New Roman" panose="02020603050405020304" pitchFamily="18" charset="0"/>
            </a:endParaRPr>
          </a:p>
          <a:p>
            <a:pPr algn="ctr"/>
            <a:r>
              <a:rPr lang="en-US" sz="8800" dirty="0" smtClean="0">
                <a:latin typeface="Times New Roman" panose="02020603050405020304" pitchFamily="18" charset="0"/>
                <a:cs typeface="Times New Roman" panose="02020603050405020304" pitchFamily="18" charset="0"/>
              </a:rPr>
              <a:t>Ag</a:t>
            </a:r>
            <a:endParaRPr lang="en-US" dirty="0" smtClean="0">
              <a:latin typeface="Times New Roman" panose="02020603050405020304" pitchFamily="18" charset="0"/>
              <a:cs typeface="Times New Roman" panose="02020603050405020304" pitchFamily="18" charset="0"/>
            </a:endParaRPr>
          </a:p>
          <a:p>
            <a:r>
              <a:rPr lang="en-US" sz="3200" dirty="0" smtClean="0">
                <a:latin typeface="Times New Roman" panose="02020603050405020304" pitchFamily="18" charset="0"/>
                <a:cs typeface="Times New Roman" panose="02020603050405020304" pitchFamily="18" charset="0"/>
              </a:rPr>
              <a:t>47</a:t>
            </a:r>
            <a:br>
              <a:rPr lang="en-US" sz="3200" dirty="0" smtClean="0">
                <a:latin typeface="Times New Roman" panose="02020603050405020304" pitchFamily="18" charset="0"/>
                <a:cs typeface="Times New Roman" panose="02020603050405020304" pitchFamily="18" charset="0"/>
              </a:rPr>
            </a:br>
            <a:r>
              <a:rPr lang="en-US" dirty="0" smtClean="0">
                <a:latin typeface="Times New Roman" panose="02020603050405020304" pitchFamily="18" charset="0"/>
                <a:cs typeface="Times New Roman" panose="02020603050405020304" pitchFamily="18" charset="0"/>
              </a:rPr>
              <a:t>2-8-18-18-1</a:t>
            </a:r>
            <a:endParaRPr lang="en-US" dirty="0">
              <a:latin typeface="Times New Roman" panose="02020603050405020304" pitchFamily="18" charset="0"/>
              <a:cs typeface="Times New Roman" panose="02020603050405020304" pitchFamily="18" charset="0"/>
            </a:endParaRPr>
          </a:p>
        </p:txBody>
      </p:sp>
      <p:sp>
        <p:nvSpPr>
          <p:cNvPr id="3" name="TextBox 2"/>
          <p:cNvSpPr txBox="1"/>
          <p:nvPr/>
        </p:nvSpPr>
        <p:spPr>
          <a:xfrm>
            <a:off x="381000" y="457200"/>
            <a:ext cx="4953000" cy="4247317"/>
          </a:xfrm>
          <a:prstGeom prst="rect">
            <a:avLst/>
          </a:prstGeom>
          <a:noFill/>
        </p:spPr>
        <p:txBody>
          <a:bodyPr wrap="square" rtlCol="0">
            <a:spAutoFit/>
          </a:bodyPr>
          <a:lstStyle/>
          <a:p>
            <a:r>
              <a:rPr lang="en-US" sz="3600" dirty="0" smtClean="0">
                <a:solidFill>
                  <a:srgbClr val="FF0000"/>
                </a:solidFill>
                <a:latin typeface="Times New Roman" panose="02020603050405020304" pitchFamily="18" charset="0"/>
                <a:cs typeface="Times New Roman" panose="02020603050405020304" pitchFamily="18" charset="0"/>
              </a:rPr>
              <a:t>Silver</a:t>
            </a:r>
          </a:p>
          <a:p>
            <a:endParaRPr lang="en-US"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Another precious metal, often used in jewelry because it does not tarnish much.  It is also been part of the money systems throughout history (along with gold).  </a:t>
            </a:r>
          </a:p>
          <a:p>
            <a:endParaRPr lang="en-US" dirty="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Silver is near the bottom of the Reactivity Series (table J) because it has such low reactivity.  </a:t>
            </a:r>
          </a:p>
          <a:p>
            <a:endParaRPr lang="en-US" dirty="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It’s very shiny, very ductile, and makes many different kinds of alloys.  </a:t>
            </a:r>
          </a:p>
          <a:p>
            <a:endParaRPr lang="en-US" dirty="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Silver makes ONLY a +1 cation</a:t>
            </a:r>
          </a:p>
        </p:txBody>
      </p:sp>
      <p:sp>
        <p:nvSpPr>
          <p:cNvPr id="4" name="TextBox 3"/>
          <p:cNvSpPr txBox="1"/>
          <p:nvPr/>
        </p:nvSpPr>
        <p:spPr>
          <a:xfrm>
            <a:off x="8305800" y="434876"/>
            <a:ext cx="457200" cy="369332"/>
          </a:xfrm>
          <a:prstGeom prst="rect">
            <a:avLst/>
          </a:prstGeom>
          <a:noFill/>
        </p:spPr>
        <p:txBody>
          <a:bodyPr wrap="square" rtlCol="0">
            <a:spAutoFit/>
          </a:bodyPr>
          <a:lstStyle/>
          <a:p>
            <a:pPr algn="r"/>
            <a:r>
              <a:rPr lang="en-US" dirty="0" smtClean="0"/>
              <a:t>+1</a:t>
            </a:r>
          </a:p>
        </p:txBody>
      </p:sp>
    </p:spTree>
    <p:extLst>
      <p:ext uri="{BB962C8B-B14F-4D97-AF65-F5344CB8AC3E}">
        <p14:creationId xmlns:p14="http://schemas.microsoft.com/office/powerpoint/2010/main" val="260374365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715000" y="457200"/>
            <a:ext cx="3048000" cy="3046988"/>
          </a:xfrm>
          <a:prstGeom prst="rect">
            <a:avLst/>
          </a:prstGeom>
          <a:noFill/>
          <a:ln>
            <a:solidFill>
              <a:schemeClr val="tx1"/>
            </a:solidFill>
          </a:ln>
        </p:spPr>
        <p:txBody>
          <a:bodyPr wrap="square" rtlCol="0">
            <a:spAutoFit/>
          </a:bodyPr>
          <a:lstStyle/>
          <a:p>
            <a:r>
              <a:rPr lang="en-US" dirty="0" smtClean="0">
                <a:latin typeface="Times New Roman" panose="02020603050405020304" pitchFamily="18" charset="0"/>
                <a:cs typeface="Times New Roman" panose="02020603050405020304" pitchFamily="18" charset="0"/>
              </a:rPr>
              <a:t>112.41</a:t>
            </a:r>
            <a:br>
              <a:rPr lang="en-US" dirty="0" smtClean="0">
                <a:latin typeface="Times New Roman" panose="02020603050405020304" pitchFamily="18" charset="0"/>
                <a:cs typeface="Times New Roman" panose="02020603050405020304" pitchFamily="18" charset="0"/>
              </a:rPr>
            </a:br>
            <a:r>
              <a:rPr lang="en-US" dirty="0" smtClean="0">
                <a:latin typeface="Times New Roman" panose="02020603050405020304" pitchFamily="18" charset="0"/>
                <a:cs typeface="Times New Roman" panose="02020603050405020304" pitchFamily="18" charset="0"/>
              </a:rPr>
              <a:t/>
            </a:r>
            <a:br>
              <a:rPr lang="en-US" dirty="0" smtClean="0">
                <a:latin typeface="Times New Roman" panose="02020603050405020304" pitchFamily="18" charset="0"/>
                <a:cs typeface="Times New Roman" panose="02020603050405020304" pitchFamily="18" charset="0"/>
              </a:rPr>
            </a:br>
            <a:endParaRPr lang="en-US" dirty="0" smtClean="0">
              <a:latin typeface="Times New Roman" panose="02020603050405020304" pitchFamily="18" charset="0"/>
              <a:cs typeface="Times New Roman" panose="02020603050405020304" pitchFamily="18" charset="0"/>
            </a:endParaRPr>
          </a:p>
          <a:p>
            <a:pPr algn="ctr"/>
            <a:r>
              <a:rPr lang="en-US" sz="8800" dirty="0" smtClean="0">
                <a:latin typeface="Times New Roman" panose="02020603050405020304" pitchFamily="18" charset="0"/>
                <a:cs typeface="Times New Roman" panose="02020603050405020304" pitchFamily="18" charset="0"/>
              </a:rPr>
              <a:t>Cd</a:t>
            </a:r>
            <a:endParaRPr lang="en-US" dirty="0" smtClean="0">
              <a:latin typeface="Times New Roman" panose="02020603050405020304" pitchFamily="18" charset="0"/>
              <a:cs typeface="Times New Roman" panose="02020603050405020304" pitchFamily="18" charset="0"/>
            </a:endParaRPr>
          </a:p>
          <a:p>
            <a:r>
              <a:rPr lang="en-US" sz="3200" dirty="0" smtClean="0">
                <a:latin typeface="Times New Roman" panose="02020603050405020304" pitchFamily="18" charset="0"/>
                <a:cs typeface="Times New Roman" panose="02020603050405020304" pitchFamily="18" charset="0"/>
              </a:rPr>
              <a:t>48</a:t>
            </a:r>
            <a:br>
              <a:rPr lang="en-US" sz="3200" dirty="0" smtClean="0">
                <a:latin typeface="Times New Roman" panose="02020603050405020304" pitchFamily="18" charset="0"/>
                <a:cs typeface="Times New Roman" panose="02020603050405020304" pitchFamily="18" charset="0"/>
              </a:rPr>
            </a:br>
            <a:r>
              <a:rPr lang="en-US" dirty="0" smtClean="0">
                <a:latin typeface="Times New Roman" panose="02020603050405020304" pitchFamily="18" charset="0"/>
                <a:cs typeface="Times New Roman" panose="02020603050405020304" pitchFamily="18" charset="0"/>
              </a:rPr>
              <a:t>2-8-18-18-2</a:t>
            </a:r>
            <a:endParaRPr lang="en-US" dirty="0">
              <a:latin typeface="Times New Roman" panose="02020603050405020304" pitchFamily="18" charset="0"/>
              <a:cs typeface="Times New Roman" panose="02020603050405020304" pitchFamily="18" charset="0"/>
            </a:endParaRPr>
          </a:p>
        </p:txBody>
      </p:sp>
      <p:sp>
        <p:nvSpPr>
          <p:cNvPr id="3" name="TextBox 2"/>
          <p:cNvSpPr txBox="1"/>
          <p:nvPr/>
        </p:nvSpPr>
        <p:spPr>
          <a:xfrm>
            <a:off x="381000" y="457200"/>
            <a:ext cx="4953000" cy="2585323"/>
          </a:xfrm>
          <a:prstGeom prst="rect">
            <a:avLst/>
          </a:prstGeom>
          <a:noFill/>
        </p:spPr>
        <p:txBody>
          <a:bodyPr wrap="square" rtlCol="0">
            <a:spAutoFit/>
          </a:bodyPr>
          <a:lstStyle/>
          <a:p>
            <a:r>
              <a:rPr lang="en-US" sz="3600" dirty="0" smtClean="0">
                <a:solidFill>
                  <a:srgbClr val="FF0000"/>
                </a:solidFill>
                <a:latin typeface="Times New Roman" panose="02020603050405020304" pitchFamily="18" charset="0"/>
                <a:cs typeface="Times New Roman" panose="02020603050405020304" pitchFamily="18" charset="0"/>
              </a:rPr>
              <a:t>Cadmium</a:t>
            </a:r>
          </a:p>
          <a:p>
            <a:endParaRPr lang="en-US"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Like zinc above it in group 12, it makes ONLY a +2 cation.  Cadmium is not needed for human metabolism and has uses in batteries.  </a:t>
            </a:r>
          </a:p>
          <a:p>
            <a:endParaRPr lang="en-US" dirty="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It’s used less so as it is being recognized as toxic to humans by scientists.  </a:t>
            </a:r>
          </a:p>
        </p:txBody>
      </p:sp>
      <p:sp>
        <p:nvSpPr>
          <p:cNvPr id="4" name="TextBox 3"/>
          <p:cNvSpPr txBox="1"/>
          <p:nvPr/>
        </p:nvSpPr>
        <p:spPr>
          <a:xfrm>
            <a:off x="8305800" y="434876"/>
            <a:ext cx="457200" cy="369332"/>
          </a:xfrm>
          <a:prstGeom prst="rect">
            <a:avLst/>
          </a:prstGeom>
          <a:noFill/>
        </p:spPr>
        <p:txBody>
          <a:bodyPr wrap="square" rtlCol="0">
            <a:spAutoFit/>
          </a:bodyPr>
          <a:lstStyle/>
          <a:p>
            <a:pPr algn="r"/>
            <a:r>
              <a:rPr lang="en-US" dirty="0" smtClean="0"/>
              <a:t>+2</a:t>
            </a:r>
          </a:p>
        </p:txBody>
      </p:sp>
    </p:spTree>
    <p:extLst>
      <p:ext uri="{BB962C8B-B14F-4D97-AF65-F5344CB8AC3E}">
        <p14:creationId xmlns:p14="http://schemas.microsoft.com/office/powerpoint/2010/main" val="395418614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715000" y="457200"/>
            <a:ext cx="3048000" cy="3046988"/>
          </a:xfrm>
          <a:prstGeom prst="rect">
            <a:avLst/>
          </a:prstGeom>
          <a:noFill/>
          <a:ln>
            <a:solidFill>
              <a:schemeClr val="tx1"/>
            </a:solidFill>
          </a:ln>
        </p:spPr>
        <p:txBody>
          <a:bodyPr wrap="square" rtlCol="0">
            <a:spAutoFit/>
          </a:bodyPr>
          <a:lstStyle/>
          <a:p>
            <a:r>
              <a:rPr lang="en-US" dirty="0" smtClean="0">
                <a:latin typeface="Times New Roman" panose="02020603050405020304" pitchFamily="18" charset="0"/>
                <a:cs typeface="Times New Roman" panose="02020603050405020304" pitchFamily="18" charset="0"/>
              </a:rPr>
              <a:t>9.01218                                +2</a:t>
            </a:r>
          </a:p>
          <a:p>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                                              </a:t>
            </a:r>
          </a:p>
          <a:p>
            <a:endParaRPr lang="en-US" dirty="0" smtClean="0">
              <a:latin typeface="Times New Roman" panose="02020603050405020304" pitchFamily="18" charset="0"/>
              <a:cs typeface="Times New Roman" panose="02020603050405020304" pitchFamily="18" charset="0"/>
            </a:endParaRPr>
          </a:p>
          <a:p>
            <a:pPr algn="ctr"/>
            <a:r>
              <a:rPr lang="en-US" sz="8800" dirty="0" smtClean="0">
                <a:latin typeface="Times New Roman" panose="02020603050405020304" pitchFamily="18" charset="0"/>
                <a:cs typeface="Times New Roman" panose="02020603050405020304" pitchFamily="18" charset="0"/>
              </a:rPr>
              <a:t>Be </a:t>
            </a:r>
            <a:endParaRPr lang="en-US" dirty="0" smtClean="0">
              <a:latin typeface="Times New Roman" panose="02020603050405020304" pitchFamily="18" charset="0"/>
              <a:cs typeface="Times New Roman" panose="02020603050405020304" pitchFamily="18" charset="0"/>
            </a:endParaRPr>
          </a:p>
          <a:p>
            <a:r>
              <a:rPr lang="en-US" sz="3200" dirty="0" smtClean="0">
                <a:latin typeface="Times New Roman" panose="02020603050405020304" pitchFamily="18" charset="0"/>
                <a:cs typeface="Times New Roman" panose="02020603050405020304" pitchFamily="18" charset="0"/>
              </a:rPr>
              <a:t>4</a:t>
            </a:r>
          </a:p>
          <a:p>
            <a:r>
              <a:rPr lang="en-US" dirty="0" smtClean="0">
                <a:latin typeface="Times New Roman" panose="02020603050405020304" pitchFamily="18" charset="0"/>
                <a:cs typeface="Times New Roman" panose="02020603050405020304" pitchFamily="18" charset="0"/>
              </a:rPr>
              <a:t>2-2</a:t>
            </a:r>
            <a:endParaRPr lang="en-US" dirty="0">
              <a:latin typeface="Times New Roman" panose="02020603050405020304" pitchFamily="18" charset="0"/>
              <a:cs typeface="Times New Roman" panose="02020603050405020304" pitchFamily="18" charset="0"/>
            </a:endParaRPr>
          </a:p>
        </p:txBody>
      </p:sp>
      <p:sp>
        <p:nvSpPr>
          <p:cNvPr id="3" name="TextBox 2"/>
          <p:cNvSpPr txBox="1"/>
          <p:nvPr/>
        </p:nvSpPr>
        <p:spPr>
          <a:xfrm>
            <a:off x="381000" y="457200"/>
            <a:ext cx="4953000" cy="4247317"/>
          </a:xfrm>
          <a:prstGeom prst="rect">
            <a:avLst/>
          </a:prstGeom>
          <a:noFill/>
        </p:spPr>
        <p:txBody>
          <a:bodyPr wrap="square" rtlCol="0">
            <a:spAutoFit/>
          </a:bodyPr>
          <a:lstStyle/>
          <a:p>
            <a:r>
              <a:rPr lang="en-US" sz="3600" dirty="0" smtClean="0">
                <a:solidFill>
                  <a:srgbClr val="FF0000"/>
                </a:solidFill>
                <a:latin typeface="Times New Roman" panose="02020603050405020304" pitchFamily="18" charset="0"/>
                <a:cs typeface="Times New Roman" panose="02020603050405020304" pitchFamily="18" charset="0"/>
              </a:rPr>
              <a:t>Beryllium</a:t>
            </a:r>
          </a:p>
          <a:p>
            <a:endParaRPr lang="en-US" dirty="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This is the second metal in period 2, which means it has two orbitals.  When it becomes a cation in an ionic bond it must lose TWO electrons, becoming a Be</a:t>
            </a:r>
            <a:r>
              <a:rPr lang="en-US" baseline="30000" dirty="0" smtClean="0">
                <a:latin typeface="Times New Roman" panose="02020603050405020304" pitchFamily="18" charset="0"/>
                <a:cs typeface="Times New Roman" panose="02020603050405020304" pitchFamily="18" charset="0"/>
              </a:rPr>
              <a:t>+2</a:t>
            </a:r>
            <a:r>
              <a:rPr lang="en-US" dirty="0" smtClean="0">
                <a:latin typeface="Times New Roman" panose="02020603050405020304" pitchFamily="18" charset="0"/>
                <a:cs typeface="Times New Roman" panose="02020603050405020304" pitchFamily="18" charset="0"/>
              </a:rPr>
              <a:t> cation.  </a:t>
            </a:r>
            <a:endParaRPr lang="en-US" dirty="0">
              <a:latin typeface="Times New Roman" panose="02020603050405020304" pitchFamily="18" charset="0"/>
              <a:cs typeface="Times New Roman" panose="02020603050405020304" pitchFamily="18" charset="0"/>
            </a:endParaRPr>
          </a:p>
          <a:p>
            <a:endParaRPr lang="en-US"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It loses 2 electrons and becomes ISOELECTRIC to helium.  </a:t>
            </a:r>
          </a:p>
          <a:p>
            <a:endParaRPr lang="en-US" dirty="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Beryllium is the first metal in group 2, which are called the Alkaline Earth Metals.  (vocabulary)</a:t>
            </a:r>
          </a:p>
          <a:p>
            <a:endParaRPr lang="en-US" dirty="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 </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77051096"/>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715000" y="457200"/>
            <a:ext cx="3048000" cy="3046988"/>
          </a:xfrm>
          <a:prstGeom prst="rect">
            <a:avLst/>
          </a:prstGeom>
          <a:noFill/>
          <a:ln>
            <a:solidFill>
              <a:schemeClr val="tx1"/>
            </a:solidFill>
          </a:ln>
        </p:spPr>
        <p:txBody>
          <a:bodyPr wrap="square" rtlCol="0">
            <a:spAutoFit/>
          </a:bodyPr>
          <a:lstStyle/>
          <a:p>
            <a:r>
              <a:rPr lang="en-US" dirty="0" smtClean="0">
                <a:latin typeface="Times New Roman" panose="02020603050405020304" pitchFamily="18" charset="0"/>
                <a:cs typeface="Times New Roman" panose="02020603050405020304" pitchFamily="18" charset="0"/>
              </a:rPr>
              <a:t>114.818</a:t>
            </a:r>
            <a:br>
              <a:rPr lang="en-US" dirty="0" smtClean="0">
                <a:latin typeface="Times New Roman" panose="02020603050405020304" pitchFamily="18" charset="0"/>
                <a:cs typeface="Times New Roman" panose="02020603050405020304" pitchFamily="18" charset="0"/>
              </a:rPr>
            </a:br>
            <a:r>
              <a:rPr lang="en-US" dirty="0" smtClean="0">
                <a:latin typeface="Times New Roman" panose="02020603050405020304" pitchFamily="18" charset="0"/>
                <a:cs typeface="Times New Roman" panose="02020603050405020304" pitchFamily="18" charset="0"/>
              </a:rPr>
              <a:t/>
            </a:r>
            <a:br>
              <a:rPr lang="en-US" dirty="0" smtClean="0">
                <a:latin typeface="Times New Roman" panose="02020603050405020304" pitchFamily="18" charset="0"/>
                <a:cs typeface="Times New Roman" panose="02020603050405020304" pitchFamily="18" charset="0"/>
              </a:rPr>
            </a:br>
            <a:endParaRPr lang="en-US" dirty="0" smtClean="0">
              <a:latin typeface="Times New Roman" panose="02020603050405020304" pitchFamily="18" charset="0"/>
              <a:cs typeface="Times New Roman" panose="02020603050405020304" pitchFamily="18" charset="0"/>
            </a:endParaRPr>
          </a:p>
          <a:p>
            <a:pPr algn="ctr"/>
            <a:r>
              <a:rPr lang="en-US" sz="8800" dirty="0" smtClean="0">
                <a:latin typeface="Times New Roman" panose="02020603050405020304" pitchFamily="18" charset="0"/>
                <a:cs typeface="Times New Roman" panose="02020603050405020304" pitchFamily="18" charset="0"/>
              </a:rPr>
              <a:t>In</a:t>
            </a:r>
            <a:endParaRPr lang="en-US" dirty="0" smtClean="0">
              <a:latin typeface="Times New Roman" panose="02020603050405020304" pitchFamily="18" charset="0"/>
              <a:cs typeface="Times New Roman" panose="02020603050405020304" pitchFamily="18" charset="0"/>
            </a:endParaRPr>
          </a:p>
          <a:p>
            <a:r>
              <a:rPr lang="en-US" sz="3200" dirty="0" smtClean="0">
                <a:latin typeface="Times New Roman" panose="02020603050405020304" pitchFamily="18" charset="0"/>
                <a:cs typeface="Times New Roman" panose="02020603050405020304" pitchFamily="18" charset="0"/>
              </a:rPr>
              <a:t>49</a:t>
            </a:r>
            <a:br>
              <a:rPr lang="en-US" sz="3200" dirty="0" smtClean="0">
                <a:latin typeface="Times New Roman" panose="02020603050405020304" pitchFamily="18" charset="0"/>
                <a:cs typeface="Times New Roman" panose="02020603050405020304" pitchFamily="18" charset="0"/>
              </a:rPr>
            </a:br>
            <a:r>
              <a:rPr lang="en-US" dirty="0" smtClean="0">
                <a:latin typeface="Times New Roman" panose="02020603050405020304" pitchFamily="18" charset="0"/>
                <a:cs typeface="Times New Roman" panose="02020603050405020304" pitchFamily="18" charset="0"/>
              </a:rPr>
              <a:t>2-8-18-18-3</a:t>
            </a:r>
            <a:endParaRPr lang="en-US" dirty="0">
              <a:latin typeface="Times New Roman" panose="02020603050405020304" pitchFamily="18" charset="0"/>
              <a:cs typeface="Times New Roman" panose="02020603050405020304" pitchFamily="18" charset="0"/>
            </a:endParaRPr>
          </a:p>
        </p:txBody>
      </p:sp>
      <p:sp>
        <p:nvSpPr>
          <p:cNvPr id="3" name="TextBox 2"/>
          <p:cNvSpPr txBox="1"/>
          <p:nvPr/>
        </p:nvSpPr>
        <p:spPr>
          <a:xfrm>
            <a:off x="381000" y="457200"/>
            <a:ext cx="4953000" cy="3416320"/>
          </a:xfrm>
          <a:prstGeom prst="rect">
            <a:avLst/>
          </a:prstGeom>
          <a:noFill/>
        </p:spPr>
        <p:txBody>
          <a:bodyPr wrap="square" rtlCol="0">
            <a:spAutoFit/>
          </a:bodyPr>
          <a:lstStyle/>
          <a:p>
            <a:r>
              <a:rPr lang="en-US" sz="3600" dirty="0" smtClean="0">
                <a:solidFill>
                  <a:srgbClr val="FF0000"/>
                </a:solidFill>
                <a:latin typeface="Times New Roman" panose="02020603050405020304" pitchFamily="18" charset="0"/>
                <a:cs typeface="Times New Roman" panose="02020603050405020304" pitchFamily="18" charset="0"/>
              </a:rPr>
              <a:t>Indium</a:t>
            </a:r>
          </a:p>
          <a:p>
            <a:endParaRPr lang="en-US"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Like the two metals above it in group 13 (aluminum and gallium) this metal also ONLY makes a +3 cation when it forms ionic bonds.  It’s in period 5 with the expected five electron orbitals.  </a:t>
            </a:r>
            <a:endParaRPr lang="en-US" dirty="0">
              <a:latin typeface="Times New Roman" panose="02020603050405020304" pitchFamily="18" charset="0"/>
              <a:cs typeface="Times New Roman" panose="02020603050405020304" pitchFamily="18" charset="0"/>
            </a:endParaRPr>
          </a:p>
          <a:p>
            <a:endParaRPr lang="en-US"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This is a relatively soft metal (like many nearby it in the table (Al, Ga, Sn, </a:t>
            </a:r>
            <a:r>
              <a:rPr lang="en-US" dirty="0" err="1" smtClean="0">
                <a:latin typeface="Times New Roman" panose="02020603050405020304" pitchFamily="18" charset="0"/>
                <a:cs typeface="Times New Roman" panose="02020603050405020304" pitchFamily="18" charset="0"/>
              </a:rPr>
              <a:t>Pb</a:t>
            </a:r>
            <a:r>
              <a:rPr lang="en-US" dirty="0" smtClean="0">
                <a:latin typeface="Times New Roman" panose="02020603050405020304" pitchFamily="18" charset="0"/>
                <a:cs typeface="Times New Roman" panose="02020603050405020304" pitchFamily="18" charset="0"/>
              </a:rPr>
              <a:t>).  </a:t>
            </a:r>
          </a:p>
          <a:p>
            <a:endParaRPr lang="en-US" dirty="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It is not part of human metabolism.  </a:t>
            </a:r>
          </a:p>
        </p:txBody>
      </p:sp>
      <p:sp>
        <p:nvSpPr>
          <p:cNvPr id="4" name="TextBox 3"/>
          <p:cNvSpPr txBox="1"/>
          <p:nvPr/>
        </p:nvSpPr>
        <p:spPr>
          <a:xfrm>
            <a:off x="8305800" y="434876"/>
            <a:ext cx="457200" cy="369332"/>
          </a:xfrm>
          <a:prstGeom prst="rect">
            <a:avLst/>
          </a:prstGeom>
          <a:noFill/>
        </p:spPr>
        <p:txBody>
          <a:bodyPr wrap="square" rtlCol="0">
            <a:spAutoFit/>
          </a:bodyPr>
          <a:lstStyle/>
          <a:p>
            <a:pPr algn="r"/>
            <a:r>
              <a:rPr lang="en-US" dirty="0" smtClean="0"/>
              <a:t>+3</a:t>
            </a:r>
          </a:p>
        </p:txBody>
      </p:sp>
    </p:spTree>
    <p:extLst>
      <p:ext uri="{BB962C8B-B14F-4D97-AF65-F5344CB8AC3E}">
        <p14:creationId xmlns:p14="http://schemas.microsoft.com/office/powerpoint/2010/main" val="16476533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715000" y="457200"/>
            <a:ext cx="3048000" cy="3046988"/>
          </a:xfrm>
          <a:prstGeom prst="rect">
            <a:avLst/>
          </a:prstGeom>
          <a:noFill/>
          <a:ln>
            <a:solidFill>
              <a:schemeClr val="tx1"/>
            </a:solidFill>
          </a:ln>
        </p:spPr>
        <p:txBody>
          <a:bodyPr wrap="square" rtlCol="0">
            <a:spAutoFit/>
          </a:bodyPr>
          <a:lstStyle/>
          <a:p>
            <a:r>
              <a:rPr lang="en-US" dirty="0" smtClean="0">
                <a:latin typeface="Times New Roman" panose="02020603050405020304" pitchFamily="18" charset="0"/>
                <a:cs typeface="Times New Roman" panose="02020603050405020304" pitchFamily="18" charset="0"/>
              </a:rPr>
              <a:t>118.71</a:t>
            </a:r>
            <a:br>
              <a:rPr lang="en-US" dirty="0" smtClean="0">
                <a:latin typeface="Times New Roman" panose="02020603050405020304" pitchFamily="18" charset="0"/>
                <a:cs typeface="Times New Roman" panose="02020603050405020304" pitchFamily="18" charset="0"/>
              </a:rPr>
            </a:br>
            <a:r>
              <a:rPr lang="en-US" dirty="0" smtClean="0">
                <a:latin typeface="Times New Roman" panose="02020603050405020304" pitchFamily="18" charset="0"/>
                <a:cs typeface="Times New Roman" panose="02020603050405020304" pitchFamily="18" charset="0"/>
              </a:rPr>
              <a:t/>
            </a:r>
            <a:br>
              <a:rPr lang="en-US" dirty="0" smtClean="0">
                <a:latin typeface="Times New Roman" panose="02020603050405020304" pitchFamily="18" charset="0"/>
                <a:cs typeface="Times New Roman" panose="02020603050405020304" pitchFamily="18" charset="0"/>
              </a:rPr>
            </a:br>
            <a:endParaRPr lang="en-US" dirty="0" smtClean="0">
              <a:latin typeface="Times New Roman" panose="02020603050405020304" pitchFamily="18" charset="0"/>
              <a:cs typeface="Times New Roman" panose="02020603050405020304" pitchFamily="18" charset="0"/>
            </a:endParaRPr>
          </a:p>
          <a:p>
            <a:pPr algn="ctr"/>
            <a:r>
              <a:rPr lang="en-US" sz="8800" dirty="0" smtClean="0">
                <a:latin typeface="Times New Roman" panose="02020603050405020304" pitchFamily="18" charset="0"/>
                <a:cs typeface="Times New Roman" panose="02020603050405020304" pitchFamily="18" charset="0"/>
              </a:rPr>
              <a:t>Sn</a:t>
            </a:r>
            <a:endParaRPr lang="en-US" dirty="0" smtClean="0">
              <a:latin typeface="Times New Roman" panose="02020603050405020304" pitchFamily="18" charset="0"/>
              <a:cs typeface="Times New Roman" panose="02020603050405020304" pitchFamily="18" charset="0"/>
            </a:endParaRPr>
          </a:p>
          <a:p>
            <a:r>
              <a:rPr lang="en-US" sz="3200" dirty="0" smtClean="0">
                <a:latin typeface="Times New Roman" panose="02020603050405020304" pitchFamily="18" charset="0"/>
                <a:cs typeface="Times New Roman" panose="02020603050405020304" pitchFamily="18" charset="0"/>
              </a:rPr>
              <a:t>50</a:t>
            </a:r>
            <a:br>
              <a:rPr lang="en-US" sz="3200" dirty="0" smtClean="0">
                <a:latin typeface="Times New Roman" panose="02020603050405020304" pitchFamily="18" charset="0"/>
                <a:cs typeface="Times New Roman" panose="02020603050405020304" pitchFamily="18" charset="0"/>
              </a:rPr>
            </a:br>
            <a:r>
              <a:rPr lang="en-US" dirty="0" smtClean="0">
                <a:latin typeface="Times New Roman" panose="02020603050405020304" pitchFamily="18" charset="0"/>
                <a:cs typeface="Times New Roman" panose="02020603050405020304" pitchFamily="18" charset="0"/>
              </a:rPr>
              <a:t>2-8-18-18-4</a:t>
            </a:r>
            <a:endParaRPr lang="en-US" dirty="0">
              <a:latin typeface="Times New Roman" panose="02020603050405020304" pitchFamily="18" charset="0"/>
              <a:cs typeface="Times New Roman" panose="02020603050405020304" pitchFamily="18" charset="0"/>
            </a:endParaRPr>
          </a:p>
        </p:txBody>
      </p:sp>
      <p:sp>
        <p:nvSpPr>
          <p:cNvPr id="3" name="TextBox 2"/>
          <p:cNvSpPr txBox="1"/>
          <p:nvPr/>
        </p:nvSpPr>
        <p:spPr>
          <a:xfrm>
            <a:off x="381000" y="457200"/>
            <a:ext cx="4953000" cy="5078313"/>
          </a:xfrm>
          <a:prstGeom prst="rect">
            <a:avLst/>
          </a:prstGeom>
          <a:noFill/>
        </p:spPr>
        <p:txBody>
          <a:bodyPr wrap="square" rtlCol="0">
            <a:spAutoFit/>
          </a:bodyPr>
          <a:lstStyle/>
          <a:p>
            <a:r>
              <a:rPr lang="en-US" sz="3600" dirty="0" smtClean="0">
                <a:solidFill>
                  <a:srgbClr val="FF0000"/>
                </a:solidFill>
                <a:latin typeface="Times New Roman" panose="02020603050405020304" pitchFamily="18" charset="0"/>
                <a:cs typeface="Times New Roman" panose="02020603050405020304" pitchFamily="18" charset="0"/>
              </a:rPr>
              <a:t>Tin</a:t>
            </a:r>
          </a:p>
          <a:p>
            <a:endParaRPr lang="en-US"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Made most famous by the best movie of all time: The Wizard of Oz.  </a:t>
            </a:r>
          </a:p>
          <a:p>
            <a:endParaRPr lang="en-US" dirty="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Tin is a soft and fairly unreactive metal, which means that the “Tin Man” didn’t (couldn’t) rust, but they didn’t hire a chemist to review the script in 1939!</a:t>
            </a:r>
          </a:p>
          <a:p>
            <a:endParaRPr lang="en-US" dirty="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Tin is used mostly in an alloy called Bronze, which has tin and copper melted, then cooled into a stronger and more durable mixture.  </a:t>
            </a:r>
          </a:p>
          <a:p>
            <a:endParaRPr lang="en-US" dirty="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The famous, but old fashioned “Tin Soldiers” were about 60% tin mixed with about 40% lead.  These soldiers were a bit flexible.  </a:t>
            </a:r>
          </a:p>
        </p:txBody>
      </p:sp>
      <p:sp>
        <p:nvSpPr>
          <p:cNvPr id="4" name="TextBox 3"/>
          <p:cNvSpPr txBox="1"/>
          <p:nvPr/>
        </p:nvSpPr>
        <p:spPr>
          <a:xfrm>
            <a:off x="8305800" y="434876"/>
            <a:ext cx="457200" cy="646331"/>
          </a:xfrm>
          <a:prstGeom prst="rect">
            <a:avLst/>
          </a:prstGeom>
          <a:noFill/>
        </p:spPr>
        <p:txBody>
          <a:bodyPr wrap="square" rtlCol="0">
            <a:spAutoFit/>
          </a:bodyPr>
          <a:lstStyle/>
          <a:p>
            <a:pPr algn="r"/>
            <a:r>
              <a:rPr lang="en-US" dirty="0" smtClean="0"/>
              <a:t>+2</a:t>
            </a:r>
            <a:br>
              <a:rPr lang="en-US" dirty="0" smtClean="0"/>
            </a:br>
            <a:r>
              <a:rPr lang="en-US" dirty="0" smtClean="0"/>
              <a:t>+4</a:t>
            </a:r>
          </a:p>
        </p:txBody>
      </p:sp>
    </p:spTree>
    <p:extLst>
      <p:ext uri="{BB962C8B-B14F-4D97-AF65-F5344CB8AC3E}">
        <p14:creationId xmlns:p14="http://schemas.microsoft.com/office/powerpoint/2010/main" val="139953940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715000" y="457200"/>
            <a:ext cx="3048000" cy="3046988"/>
          </a:xfrm>
          <a:prstGeom prst="rect">
            <a:avLst/>
          </a:prstGeom>
          <a:noFill/>
          <a:ln>
            <a:solidFill>
              <a:schemeClr val="tx1"/>
            </a:solidFill>
          </a:ln>
        </p:spPr>
        <p:txBody>
          <a:bodyPr wrap="square" rtlCol="0">
            <a:spAutoFit/>
          </a:bodyPr>
          <a:lstStyle/>
          <a:p>
            <a:r>
              <a:rPr lang="en-US" dirty="0" smtClean="0">
                <a:latin typeface="Times New Roman" panose="02020603050405020304" pitchFamily="18" charset="0"/>
                <a:cs typeface="Times New Roman" panose="02020603050405020304" pitchFamily="18" charset="0"/>
              </a:rPr>
              <a:t>121.760</a:t>
            </a:r>
            <a:br>
              <a:rPr lang="en-US" dirty="0" smtClean="0">
                <a:latin typeface="Times New Roman" panose="02020603050405020304" pitchFamily="18" charset="0"/>
                <a:cs typeface="Times New Roman" panose="02020603050405020304" pitchFamily="18" charset="0"/>
              </a:rPr>
            </a:br>
            <a:r>
              <a:rPr lang="en-US" dirty="0" smtClean="0">
                <a:latin typeface="Times New Roman" panose="02020603050405020304" pitchFamily="18" charset="0"/>
                <a:cs typeface="Times New Roman" panose="02020603050405020304" pitchFamily="18" charset="0"/>
              </a:rPr>
              <a:t/>
            </a:r>
            <a:br>
              <a:rPr lang="en-US" dirty="0" smtClean="0">
                <a:latin typeface="Times New Roman" panose="02020603050405020304" pitchFamily="18" charset="0"/>
                <a:cs typeface="Times New Roman" panose="02020603050405020304" pitchFamily="18" charset="0"/>
              </a:rPr>
            </a:br>
            <a:endParaRPr lang="en-US" dirty="0" smtClean="0">
              <a:latin typeface="Times New Roman" panose="02020603050405020304" pitchFamily="18" charset="0"/>
              <a:cs typeface="Times New Roman" panose="02020603050405020304" pitchFamily="18" charset="0"/>
            </a:endParaRPr>
          </a:p>
          <a:p>
            <a:pPr algn="ctr"/>
            <a:r>
              <a:rPr lang="en-US" sz="8800" dirty="0" smtClean="0">
                <a:latin typeface="Times New Roman" panose="02020603050405020304" pitchFamily="18" charset="0"/>
                <a:cs typeface="Times New Roman" panose="02020603050405020304" pitchFamily="18" charset="0"/>
              </a:rPr>
              <a:t>Sb</a:t>
            </a:r>
            <a:endParaRPr lang="en-US" dirty="0" smtClean="0">
              <a:latin typeface="Times New Roman" panose="02020603050405020304" pitchFamily="18" charset="0"/>
              <a:cs typeface="Times New Roman" panose="02020603050405020304" pitchFamily="18" charset="0"/>
            </a:endParaRPr>
          </a:p>
          <a:p>
            <a:r>
              <a:rPr lang="en-US" sz="3200" dirty="0" smtClean="0">
                <a:latin typeface="Times New Roman" panose="02020603050405020304" pitchFamily="18" charset="0"/>
                <a:cs typeface="Times New Roman" panose="02020603050405020304" pitchFamily="18" charset="0"/>
              </a:rPr>
              <a:t>51</a:t>
            </a:r>
            <a:br>
              <a:rPr lang="en-US" sz="3200" dirty="0" smtClean="0">
                <a:latin typeface="Times New Roman" panose="02020603050405020304" pitchFamily="18" charset="0"/>
                <a:cs typeface="Times New Roman" panose="02020603050405020304" pitchFamily="18" charset="0"/>
              </a:rPr>
            </a:br>
            <a:r>
              <a:rPr lang="en-US" dirty="0" smtClean="0">
                <a:latin typeface="Times New Roman" panose="02020603050405020304" pitchFamily="18" charset="0"/>
                <a:cs typeface="Times New Roman" panose="02020603050405020304" pitchFamily="18" charset="0"/>
              </a:rPr>
              <a:t>2-8-18-18-5</a:t>
            </a:r>
            <a:endParaRPr lang="en-US" dirty="0">
              <a:latin typeface="Times New Roman" panose="02020603050405020304" pitchFamily="18" charset="0"/>
              <a:cs typeface="Times New Roman" panose="02020603050405020304" pitchFamily="18" charset="0"/>
            </a:endParaRPr>
          </a:p>
        </p:txBody>
      </p:sp>
      <p:sp>
        <p:nvSpPr>
          <p:cNvPr id="3" name="TextBox 2"/>
          <p:cNvSpPr txBox="1"/>
          <p:nvPr/>
        </p:nvSpPr>
        <p:spPr>
          <a:xfrm>
            <a:off x="381000" y="457200"/>
            <a:ext cx="4953000" cy="3970318"/>
          </a:xfrm>
          <a:prstGeom prst="rect">
            <a:avLst/>
          </a:prstGeom>
          <a:noFill/>
        </p:spPr>
        <p:txBody>
          <a:bodyPr wrap="square" rtlCol="0">
            <a:spAutoFit/>
          </a:bodyPr>
          <a:lstStyle/>
          <a:p>
            <a:r>
              <a:rPr lang="en-US" sz="3600" dirty="0" smtClean="0">
                <a:solidFill>
                  <a:srgbClr val="FF0000"/>
                </a:solidFill>
                <a:latin typeface="Times New Roman" panose="02020603050405020304" pitchFamily="18" charset="0"/>
                <a:cs typeface="Times New Roman" panose="02020603050405020304" pitchFamily="18" charset="0"/>
              </a:rPr>
              <a:t>Antimony</a:t>
            </a:r>
          </a:p>
          <a:p>
            <a:endParaRPr lang="en-US"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A truly odd element, antimony is a metal but it’s also a metalloid.  Metals are malleable, but this one is brittle.  If you bang on it with a hammer, it will crack apart.  It also has a “negative 3” oxidation state, which is very weird for metals.  </a:t>
            </a:r>
            <a:endParaRPr lang="en-US" dirty="0">
              <a:latin typeface="Times New Roman" panose="02020603050405020304" pitchFamily="18" charset="0"/>
              <a:cs typeface="Times New Roman" panose="02020603050405020304" pitchFamily="18" charset="0"/>
            </a:endParaRPr>
          </a:p>
          <a:p>
            <a:endParaRPr lang="en-US"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Metalloids have properties of both metals and nonmetals, which allows for this exception. </a:t>
            </a:r>
          </a:p>
          <a:p>
            <a:endParaRPr lang="en-US" dirty="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It’s soft and it does not react well with acids;</a:t>
            </a:r>
            <a:br>
              <a:rPr lang="en-US" dirty="0" smtClean="0">
                <a:latin typeface="Times New Roman" panose="02020603050405020304" pitchFamily="18" charset="0"/>
                <a:cs typeface="Times New Roman" panose="02020603050405020304" pitchFamily="18" charset="0"/>
              </a:rPr>
            </a:br>
            <a:r>
              <a:rPr lang="en-US" dirty="0" smtClean="0">
                <a:latin typeface="Times New Roman" panose="02020603050405020304" pitchFamily="18" charset="0"/>
                <a:cs typeface="Times New Roman" panose="02020603050405020304" pitchFamily="18" charset="0"/>
              </a:rPr>
              <a:t>you can find it used in some alloys. </a:t>
            </a:r>
          </a:p>
        </p:txBody>
      </p:sp>
      <p:sp>
        <p:nvSpPr>
          <p:cNvPr id="4" name="TextBox 3"/>
          <p:cNvSpPr txBox="1"/>
          <p:nvPr/>
        </p:nvSpPr>
        <p:spPr>
          <a:xfrm>
            <a:off x="8305800" y="434876"/>
            <a:ext cx="457200" cy="923330"/>
          </a:xfrm>
          <a:prstGeom prst="rect">
            <a:avLst/>
          </a:prstGeom>
          <a:noFill/>
        </p:spPr>
        <p:txBody>
          <a:bodyPr wrap="square" rtlCol="0">
            <a:spAutoFit/>
          </a:bodyPr>
          <a:lstStyle/>
          <a:p>
            <a:pPr algn="r"/>
            <a:r>
              <a:rPr lang="en-US" dirty="0" smtClean="0"/>
              <a:t>-3</a:t>
            </a:r>
            <a:br>
              <a:rPr lang="en-US" dirty="0" smtClean="0"/>
            </a:br>
            <a:r>
              <a:rPr lang="en-US" dirty="0" smtClean="0"/>
              <a:t>+3</a:t>
            </a:r>
            <a:br>
              <a:rPr lang="en-US" dirty="0" smtClean="0"/>
            </a:br>
            <a:r>
              <a:rPr lang="en-US" dirty="0" smtClean="0"/>
              <a:t>+5</a:t>
            </a:r>
          </a:p>
        </p:txBody>
      </p:sp>
    </p:spTree>
    <p:extLst>
      <p:ext uri="{BB962C8B-B14F-4D97-AF65-F5344CB8AC3E}">
        <p14:creationId xmlns:p14="http://schemas.microsoft.com/office/powerpoint/2010/main" val="165756540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715000" y="457200"/>
            <a:ext cx="3048000" cy="3046988"/>
          </a:xfrm>
          <a:prstGeom prst="rect">
            <a:avLst/>
          </a:prstGeom>
          <a:noFill/>
          <a:ln>
            <a:solidFill>
              <a:schemeClr val="tx1"/>
            </a:solidFill>
          </a:ln>
        </p:spPr>
        <p:txBody>
          <a:bodyPr wrap="square" rtlCol="0">
            <a:spAutoFit/>
          </a:bodyPr>
          <a:lstStyle/>
          <a:p>
            <a:r>
              <a:rPr lang="en-US" dirty="0" smtClean="0">
                <a:latin typeface="Times New Roman" panose="02020603050405020304" pitchFamily="18" charset="0"/>
                <a:cs typeface="Times New Roman" panose="02020603050405020304" pitchFamily="18" charset="0"/>
              </a:rPr>
              <a:t>127.60</a:t>
            </a:r>
            <a:br>
              <a:rPr lang="en-US" dirty="0" smtClean="0">
                <a:latin typeface="Times New Roman" panose="02020603050405020304" pitchFamily="18" charset="0"/>
                <a:cs typeface="Times New Roman" panose="02020603050405020304" pitchFamily="18" charset="0"/>
              </a:rPr>
            </a:br>
            <a:r>
              <a:rPr lang="en-US" dirty="0" smtClean="0">
                <a:latin typeface="Times New Roman" panose="02020603050405020304" pitchFamily="18" charset="0"/>
                <a:cs typeface="Times New Roman" panose="02020603050405020304" pitchFamily="18" charset="0"/>
              </a:rPr>
              <a:t/>
            </a:r>
            <a:br>
              <a:rPr lang="en-US" dirty="0" smtClean="0">
                <a:latin typeface="Times New Roman" panose="02020603050405020304" pitchFamily="18" charset="0"/>
                <a:cs typeface="Times New Roman" panose="02020603050405020304" pitchFamily="18" charset="0"/>
              </a:rPr>
            </a:br>
            <a:endParaRPr lang="en-US" dirty="0" smtClean="0">
              <a:latin typeface="Times New Roman" panose="02020603050405020304" pitchFamily="18" charset="0"/>
              <a:cs typeface="Times New Roman" panose="02020603050405020304" pitchFamily="18" charset="0"/>
            </a:endParaRPr>
          </a:p>
          <a:p>
            <a:pPr algn="ctr"/>
            <a:r>
              <a:rPr lang="en-US" sz="8800" dirty="0" err="1" smtClean="0">
                <a:latin typeface="Times New Roman" panose="02020603050405020304" pitchFamily="18" charset="0"/>
                <a:cs typeface="Times New Roman" panose="02020603050405020304" pitchFamily="18" charset="0"/>
              </a:rPr>
              <a:t>Te</a:t>
            </a:r>
            <a:endParaRPr lang="en-US" dirty="0" smtClean="0">
              <a:latin typeface="Times New Roman" panose="02020603050405020304" pitchFamily="18" charset="0"/>
              <a:cs typeface="Times New Roman" panose="02020603050405020304" pitchFamily="18" charset="0"/>
            </a:endParaRPr>
          </a:p>
          <a:p>
            <a:r>
              <a:rPr lang="en-US" sz="3200" dirty="0" smtClean="0">
                <a:latin typeface="Times New Roman" panose="02020603050405020304" pitchFamily="18" charset="0"/>
                <a:cs typeface="Times New Roman" panose="02020603050405020304" pitchFamily="18" charset="0"/>
              </a:rPr>
              <a:t>52</a:t>
            </a:r>
            <a:br>
              <a:rPr lang="en-US" sz="3200" dirty="0" smtClean="0">
                <a:latin typeface="Times New Roman" panose="02020603050405020304" pitchFamily="18" charset="0"/>
                <a:cs typeface="Times New Roman" panose="02020603050405020304" pitchFamily="18" charset="0"/>
              </a:rPr>
            </a:br>
            <a:r>
              <a:rPr lang="en-US" dirty="0" smtClean="0">
                <a:latin typeface="Times New Roman" panose="02020603050405020304" pitchFamily="18" charset="0"/>
                <a:cs typeface="Times New Roman" panose="02020603050405020304" pitchFamily="18" charset="0"/>
              </a:rPr>
              <a:t>2-8-18-18-6</a:t>
            </a:r>
            <a:endParaRPr lang="en-US" dirty="0">
              <a:latin typeface="Times New Roman" panose="02020603050405020304" pitchFamily="18" charset="0"/>
              <a:cs typeface="Times New Roman" panose="02020603050405020304" pitchFamily="18" charset="0"/>
            </a:endParaRPr>
          </a:p>
        </p:txBody>
      </p:sp>
      <p:sp>
        <p:nvSpPr>
          <p:cNvPr id="3" name="TextBox 2"/>
          <p:cNvSpPr txBox="1"/>
          <p:nvPr/>
        </p:nvSpPr>
        <p:spPr>
          <a:xfrm>
            <a:off x="381000" y="457200"/>
            <a:ext cx="4953000" cy="3693319"/>
          </a:xfrm>
          <a:prstGeom prst="rect">
            <a:avLst/>
          </a:prstGeom>
          <a:noFill/>
        </p:spPr>
        <p:txBody>
          <a:bodyPr wrap="square" rtlCol="0">
            <a:spAutoFit/>
          </a:bodyPr>
          <a:lstStyle/>
          <a:p>
            <a:r>
              <a:rPr lang="en-US" sz="3600" dirty="0" smtClean="0">
                <a:solidFill>
                  <a:srgbClr val="FF0000"/>
                </a:solidFill>
                <a:latin typeface="Times New Roman" panose="02020603050405020304" pitchFamily="18" charset="0"/>
                <a:cs typeface="Times New Roman" panose="02020603050405020304" pitchFamily="18" charset="0"/>
              </a:rPr>
              <a:t>Tellurium</a:t>
            </a:r>
          </a:p>
          <a:p>
            <a:endParaRPr lang="en-US"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Another metalloid (nonmetal with metallic properties this time).  Most nonmetals  cannot conduct electricity, but tellurium is called a “semiconductor”.  </a:t>
            </a:r>
          </a:p>
          <a:p>
            <a:endParaRPr lang="en-US" dirty="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We won’t see much of this in our class.</a:t>
            </a:r>
          </a:p>
          <a:p>
            <a:endParaRPr lang="en-US" dirty="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It is in period 5, with the expected 5 electron orbitals.  It’s in group 16, the biggest nonmetal in that group.  </a:t>
            </a:r>
          </a:p>
        </p:txBody>
      </p:sp>
      <p:sp>
        <p:nvSpPr>
          <p:cNvPr id="4" name="TextBox 3"/>
          <p:cNvSpPr txBox="1"/>
          <p:nvPr/>
        </p:nvSpPr>
        <p:spPr>
          <a:xfrm>
            <a:off x="8305800" y="434876"/>
            <a:ext cx="457200" cy="923330"/>
          </a:xfrm>
          <a:prstGeom prst="rect">
            <a:avLst/>
          </a:prstGeom>
          <a:noFill/>
        </p:spPr>
        <p:txBody>
          <a:bodyPr wrap="square" rtlCol="0">
            <a:spAutoFit/>
          </a:bodyPr>
          <a:lstStyle/>
          <a:p>
            <a:pPr algn="r"/>
            <a:r>
              <a:rPr lang="en-US" dirty="0" smtClean="0"/>
              <a:t>-2</a:t>
            </a:r>
            <a:br>
              <a:rPr lang="en-US" dirty="0" smtClean="0"/>
            </a:br>
            <a:r>
              <a:rPr lang="en-US" dirty="0" smtClean="0"/>
              <a:t>+4</a:t>
            </a:r>
            <a:br>
              <a:rPr lang="en-US" dirty="0" smtClean="0"/>
            </a:br>
            <a:r>
              <a:rPr lang="en-US" dirty="0" smtClean="0"/>
              <a:t>+6</a:t>
            </a:r>
          </a:p>
        </p:txBody>
      </p:sp>
    </p:spTree>
    <p:extLst>
      <p:ext uri="{BB962C8B-B14F-4D97-AF65-F5344CB8AC3E}">
        <p14:creationId xmlns:p14="http://schemas.microsoft.com/office/powerpoint/2010/main" val="358841985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715000" y="457200"/>
            <a:ext cx="3048000" cy="3046988"/>
          </a:xfrm>
          <a:prstGeom prst="rect">
            <a:avLst/>
          </a:prstGeom>
          <a:noFill/>
          <a:ln>
            <a:solidFill>
              <a:schemeClr val="tx1"/>
            </a:solidFill>
          </a:ln>
        </p:spPr>
        <p:txBody>
          <a:bodyPr wrap="square" rtlCol="0">
            <a:spAutoFit/>
          </a:bodyPr>
          <a:lstStyle/>
          <a:p>
            <a:r>
              <a:rPr lang="en-US" dirty="0" smtClean="0">
                <a:latin typeface="Times New Roman" panose="02020603050405020304" pitchFamily="18" charset="0"/>
                <a:cs typeface="Times New Roman" panose="02020603050405020304" pitchFamily="18" charset="0"/>
              </a:rPr>
              <a:t>126.904</a:t>
            </a:r>
            <a:br>
              <a:rPr lang="en-US" dirty="0" smtClean="0">
                <a:latin typeface="Times New Roman" panose="02020603050405020304" pitchFamily="18" charset="0"/>
                <a:cs typeface="Times New Roman" panose="02020603050405020304" pitchFamily="18" charset="0"/>
              </a:rPr>
            </a:br>
            <a:r>
              <a:rPr lang="en-US" dirty="0" smtClean="0">
                <a:latin typeface="Times New Roman" panose="02020603050405020304" pitchFamily="18" charset="0"/>
                <a:cs typeface="Times New Roman" panose="02020603050405020304" pitchFamily="18" charset="0"/>
              </a:rPr>
              <a:t/>
            </a:r>
            <a:br>
              <a:rPr lang="en-US" dirty="0" smtClean="0">
                <a:latin typeface="Times New Roman" panose="02020603050405020304" pitchFamily="18" charset="0"/>
                <a:cs typeface="Times New Roman" panose="02020603050405020304" pitchFamily="18" charset="0"/>
              </a:rPr>
            </a:br>
            <a:endParaRPr lang="en-US" dirty="0" smtClean="0">
              <a:latin typeface="Times New Roman" panose="02020603050405020304" pitchFamily="18" charset="0"/>
              <a:cs typeface="Times New Roman" panose="02020603050405020304" pitchFamily="18" charset="0"/>
            </a:endParaRPr>
          </a:p>
          <a:p>
            <a:pPr algn="ctr"/>
            <a:r>
              <a:rPr lang="en-US" sz="8800" dirty="0" smtClean="0">
                <a:latin typeface="Times New Roman" panose="02020603050405020304" pitchFamily="18" charset="0"/>
                <a:cs typeface="Times New Roman" panose="02020603050405020304" pitchFamily="18" charset="0"/>
              </a:rPr>
              <a:t>I</a:t>
            </a:r>
            <a:endParaRPr lang="en-US" dirty="0" smtClean="0">
              <a:latin typeface="Times New Roman" panose="02020603050405020304" pitchFamily="18" charset="0"/>
              <a:cs typeface="Times New Roman" panose="02020603050405020304" pitchFamily="18" charset="0"/>
            </a:endParaRPr>
          </a:p>
          <a:p>
            <a:r>
              <a:rPr lang="en-US" sz="3200" dirty="0" smtClean="0">
                <a:latin typeface="Times New Roman" panose="02020603050405020304" pitchFamily="18" charset="0"/>
                <a:cs typeface="Times New Roman" panose="02020603050405020304" pitchFamily="18" charset="0"/>
              </a:rPr>
              <a:t>53</a:t>
            </a:r>
            <a:br>
              <a:rPr lang="en-US" sz="3200" dirty="0" smtClean="0">
                <a:latin typeface="Times New Roman" panose="02020603050405020304" pitchFamily="18" charset="0"/>
                <a:cs typeface="Times New Roman" panose="02020603050405020304" pitchFamily="18" charset="0"/>
              </a:rPr>
            </a:br>
            <a:r>
              <a:rPr lang="en-US" dirty="0" smtClean="0">
                <a:latin typeface="Times New Roman" panose="02020603050405020304" pitchFamily="18" charset="0"/>
                <a:cs typeface="Times New Roman" panose="02020603050405020304" pitchFamily="18" charset="0"/>
              </a:rPr>
              <a:t>2-8-18-18-7</a:t>
            </a:r>
            <a:endParaRPr lang="en-US" dirty="0">
              <a:latin typeface="Times New Roman" panose="02020603050405020304" pitchFamily="18" charset="0"/>
              <a:cs typeface="Times New Roman" panose="02020603050405020304" pitchFamily="18" charset="0"/>
            </a:endParaRPr>
          </a:p>
        </p:txBody>
      </p:sp>
      <p:sp>
        <p:nvSpPr>
          <p:cNvPr id="3" name="TextBox 2"/>
          <p:cNvSpPr txBox="1"/>
          <p:nvPr/>
        </p:nvSpPr>
        <p:spPr>
          <a:xfrm>
            <a:off x="381000" y="457200"/>
            <a:ext cx="4953000" cy="6186309"/>
          </a:xfrm>
          <a:prstGeom prst="rect">
            <a:avLst/>
          </a:prstGeom>
          <a:noFill/>
        </p:spPr>
        <p:txBody>
          <a:bodyPr wrap="square" rtlCol="0">
            <a:spAutoFit/>
          </a:bodyPr>
          <a:lstStyle/>
          <a:p>
            <a:r>
              <a:rPr lang="en-US" sz="3600" dirty="0" smtClean="0">
                <a:solidFill>
                  <a:srgbClr val="FF0000"/>
                </a:solidFill>
                <a:latin typeface="Times New Roman" panose="02020603050405020304" pitchFamily="18" charset="0"/>
                <a:cs typeface="Times New Roman" panose="02020603050405020304" pitchFamily="18" charset="0"/>
              </a:rPr>
              <a:t>Iodine</a:t>
            </a:r>
          </a:p>
          <a:p>
            <a:endParaRPr lang="en-US"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The 4</a:t>
            </a:r>
            <a:r>
              <a:rPr lang="en-US" baseline="30000" dirty="0" smtClean="0">
                <a:latin typeface="Times New Roman" panose="02020603050405020304" pitchFamily="18" charset="0"/>
                <a:cs typeface="Times New Roman" panose="02020603050405020304" pitchFamily="18" charset="0"/>
              </a:rPr>
              <a:t>th</a:t>
            </a:r>
            <a:r>
              <a:rPr lang="en-US" dirty="0" smtClean="0">
                <a:latin typeface="Times New Roman" panose="02020603050405020304" pitchFamily="18" charset="0"/>
                <a:cs typeface="Times New Roman" panose="02020603050405020304" pitchFamily="18" charset="0"/>
              </a:rPr>
              <a:t> HALOGEN, it ONLY makes a -1 ANION, when it gains one electron to become ISOELECTRIC to the noble gas xenon.</a:t>
            </a:r>
          </a:p>
          <a:p>
            <a:endParaRPr lang="en-US"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Iodine is the largest HONClBr</a:t>
            </a:r>
            <a:r>
              <a:rPr lang="en-US" dirty="0" smtClean="0">
                <a:solidFill>
                  <a:srgbClr val="FF0000"/>
                </a:solidFill>
                <a:latin typeface="Times New Roman" panose="02020603050405020304" pitchFamily="18" charset="0"/>
                <a:cs typeface="Times New Roman" panose="02020603050405020304" pitchFamily="18" charset="0"/>
              </a:rPr>
              <a:t>I</a:t>
            </a:r>
            <a:r>
              <a:rPr lang="en-US" dirty="0" smtClean="0">
                <a:latin typeface="Times New Roman" panose="02020603050405020304" pitchFamily="18" charset="0"/>
                <a:cs typeface="Times New Roman" panose="02020603050405020304" pitchFamily="18" charset="0"/>
              </a:rPr>
              <a:t>F twin, existing as</a:t>
            </a:r>
            <a:br>
              <a:rPr lang="en-US" dirty="0" smtClean="0">
                <a:latin typeface="Times New Roman" panose="02020603050405020304" pitchFamily="18" charset="0"/>
                <a:cs typeface="Times New Roman" panose="02020603050405020304" pitchFamily="18" charset="0"/>
              </a:rPr>
            </a:br>
            <a:r>
              <a:rPr lang="en-US" dirty="0" smtClean="0">
                <a:latin typeface="Times New Roman" panose="02020603050405020304" pitchFamily="18" charset="0"/>
                <a:cs typeface="Times New Roman" panose="02020603050405020304" pitchFamily="18" charset="0"/>
              </a:rPr>
              <a:t>I</a:t>
            </a:r>
            <a:r>
              <a:rPr lang="en-US" baseline="-25000" dirty="0" smtClean="0">
                <a:latin typeface="Times New Roman" panose="02020603050405020304" pitchFamily="18" charset="0"/>
                <a:cs typeface="Times New Roman" panose="02020603050405020304" pitchFamily="18" charset="0"/>
              </a:rPr>
              <a:t>2</a:t>
            </a:r>
            <a:r>
              <a:rPr lang="en-US" dirty="0" smtClean="0">
                <a:latin typeface="Times New Roman" panose="02020603050405020304" pitchFamily="18" charset="0"/>
                <a:cs typeface="Times New Roman" panose="02020603050405020304" pitchFamily="18" charset="0"/>
              </a:rPr>
              <a:t> in it’s pure form.  It sublimes into a wild purple gas from a dull dark colored brittle solid.  </a:t>
            </a:r>
            <a:endParaRPr lang="en-US" dirty="0">
              <a:latin typeface="Times New Roman" panose="02020603050405020304" pitchFamily="18" charset="0"/>
              <a:cs typeface="Times New Roman" panose="02020603050405020304" pitchFamily="18" charset="0"/>
            </a:endParaRPr>
          </a:p>
          <a:p>
            <a:endParaRPr lang="en-US"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It’s essential for humans in producing many hormones, mostly in the thyroid gland (neck), and when it is in short supply the gland enlarges (goiter) and works overtime to absorb it from your body.  Most people buy “iodized” salt, which means they are buying NaCl mixed with some </a:t>
            </a:r>
            <a:r>
              <a:rPr lang="en-US" dirty="0" err="1" smtClean="0">
                <a:latin typeface="Times New Roman" panose="02020603050405020304" pitchFamily="18" charset="0"/>
                <a:cs typeface="Times New Roman" panose="02020603050405020304" pitchFamily="18" charset="0"/>
              </a:rPr>
              <a:t>NaI</a:t>
            </a:r>
            <a:r>
              <a:rPr lang="en-US" dirty="0" smtClean="0">
                <a:latin typeface="Times New Roman" panose="02020603050405020304" pitchFamily="18" charset="0"/>
                <a:cs typeface="Times New Roman" panose="02020603050405020304" pitchFamily="18" charset="0"/>
              </a:rPr>
              <a:t> salt.  Tastes nearly the same, looks the same, keeps your glands the proper size.  </a:t>
            </a:r>
          </a:p>
          <a:p>
            <a:endParaRPr lang="en-US" dirty="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A “tincture” of iodine (mixed in isopropyl alcohol is a disinfectant often used during blood donations.</a:t>
            </a:r>
          </a:p>
        </p:txBody>
      </p:sp>
      <p:sp>
        <p:nvSpPr>
          <p:cNvPr id="4" name="TextBox 3"/>
          <p:cNvSpPr txBox="1"/>
          <p:nvPr/>
        </p:nvSpPr>
        <p:spPr>
          <a:xfrm>
            <a:off x="8305800" y="434876"/>
            <a:ext cx="457200" cy="1200329"/>
          </a:xfrm>
          <a:prstGeom prst="rect">
            <a:avLst/>
          </a:prstGeom>
          <a:noFill/>
        </p:spPr>
        <p:txBody>
          <a:bodyPr wrap="square" rtlCol="0">
            <a:spAutoFit/>
          </a:bodyPr>
          <a:lstStyle/>
          <a:p>
            <a:pPr algn="r"/>
            <a:r>
              <a:rPr lang="en-US" dirty="0" smtClean="0"/>
              <a:t>-1</a:t>
            </a:r>
            <a:br>
              <a:rPr lang="en-US" dirty="0" smtClean="0"/>
            </a:br>
            <a:r>
              <a:rPr lang="en-US" dirty="0" smtClean="0"/>
              <a:t>+1</a:t>
            </a:r>
            <a:br>
              <a:rPr lang="en-US" dirty="0" smtClean="0"/>
            </a:br>
            <a:r>
              <a:rPr lang="en-US" dirty="0" smtClean="0"/>
              <a:t>+5</a:t>
            </a:r>
            <a:br>
              <a:rPr lang="en-US" dirty="0" smtClean="0"/>
            </a:br>
            <a:r>
              <a:rPr lang="en-US" dirty="0" smtClean="0"/>
              <a:t>+7</a:t>
            </a:r>
          </a:p>
        </p:txBody>
      </p:sp>
    </p:spTree>
    <p:extLst>
      <p:ext uri="{BB962C8B-B14F-4D97-AF65-F5344CB8AC3E}">
        <p14:creationId xmlns:p14="http://schemas.microsoft.com/office/powerpoint/2010/main" val="332194152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715000" y="457200"/>
            <a:ext cx="3048000" cy="3046988"/>
          </a:xfrm>
          <a:prstGeom prst="rect">
            <a:avLst/>
          </a:prstGeom>
          <a:noFill/>
          <a:ln>
            <a:solidFill>
              <a:schemeClr val="tx1"/>
            </a:solidFill>
          </a:ln>
        </p:spPr>
        <p:txBody>
          <a:bodyPr wrap="square" rtlCol="0">
            <a:spAutoFit/>
          </a:bodyPr>
          <a:lstStyle/>
          <a:p>
            <a:r>
              <a:rPr lang="en-US" dirty="0" smtClean="0">
                <a:latin typeface="Times New Roman" panose="02020603050405020304" pitchFamily="18" charset="0"/>
                <a:cs typeface="Times New Roman" panose="02020603050405020304" pitchFamily="18" charset="0"/>
              </a:rPr>
              <a:t>131.29</a:t>
            </a:r>
            <a:br>
              <a:rPr lang="en-US" dirty="0" smtClean="0">
                <a:latin typeface="Times New Roman" panose="02020603050405020304" pitchFamily="18" charset="0"/>
                <a:cs typeface="Times New Roman" panose="02020603050405020304" pitchFamily="18" charset="0"/>
              </a:rPr>
            </a:br>
            <a:r>
              <a:rPr lang="en-US" dirty="0" smtClean="0">
                <a:latin typeface="Times New Roman" panose="02020603050405020304" pitchFamily="18" charset="0"/>
                <a:cs typeface="Times New Roman" panose="02020603050405020304" pitchFamily="18" charset="0"/>
              </a:rPr>
              <a:t/>
            </a:r>
            <a:br>
              <a:rPr lang="en-US" dirty="0" smtClean="0">
                <a:latin typeface="Times New Roman" panose="02020603050405020304" pitchFamily="18" charset="0"/>
                <a:cs typeface="Times New Roman" panose="02020603050405020304" pitchFamily="18" charset="0"/>
              </a:rPr>
            </a:br>
            <a:endParaRPr lang="en-US" dirty="0" smtClean="0">
              <a:latin typeface="Times New Roman" panose="02020603050405020304" pitchFamily="18" charset="0"/>
              <a:cs typeface="Times New Roman" panose="02020603050405020304" pitchFamily="18" charset="0"/>
            </a:endParaRPr>
          </a:p>
          <a:p>
            <a:pPr algn="ctr"/>
            <a:r>
              <a:rPr lang="en-US" sz="8800" dirty="0" err="1" smtClean="0">
                <a:latin typeface="Times New Roman" panose="02020603050405020304" pitchFamily="18" charset="0"/>
                <a:cs typeface="Times New Roman" panose="02020603050405020304" pitchFamily="18" charset="0"/>
              </a:rPr>
              <a:t>Xe</a:t>
            </a:r>
            <a:endParaRPr lang="en-US" dirty="0" smtClean="0">
              <a:latin typeface="Times New Roman" panose="02020603050405020304" pitchFamily="18" charset="0"/>
              <a:cs typeface="Times New Roman" panose="02020603050405020304" pitchFamily="18" charset="0"/>
            </a:endParaRPr>
          </a:p>
          <a:p>
            <a:r>
              <a:rPr lang="en-US" sz="3200" dirty="0" smtClean="0">
                <a:latin typeface="Times New Roman" panose="02020603050405020304" pitchFamily="18" charset="0"/>
                <a:cs typeface="Times New Roman" panose="02020603050405020304" pitchFamily="18" charset="0"/>
              </a:rPr>
              <a:t>54</a:t>
            </a:r>
            <a:br>
              <a:rPr lang="en-US" sz="3200" dirty="0" smtClean="0">
                <a:latin typeface="Times New Roman" panose="02020603050405020304" pitchFamily="18" charset="0"/>
                <a:cs typeface="Times New Roman" panose="02020603050405020304" pitchFamily="18" charset="0"/>
              </a:rPr>
            </a:br>
            <a:r>
              <a:rPr lang="en-US" dirty="0" smtClean="0">
                <a:latin typeface="Times New Roman" panose="02020603050405020304" pitchFamily="18" charset="0"/>
                <a:cs typeface="Times New Roman" panose="02020603050405020304" pitchFamily="18" charset="0"/>
              </a:rPr>
              <a:t>2-8-18-18-8</a:t>
            </a:r>
            <a:endParaRPr lang="en-US" dirty="0">
              <a:latin typeface="Times New Roman" panose="02020603050405020304" pitchFamily="18" charset="0"/>
              <a:cs typeface="Times New Roman" panose="02020603050405020304" pitchFamily="18" charset="0"/>
            </a:endParaRPr>
          </a:p>
        </p:txBody>
      </p:sp>
      <p:sp>
        <p:nvSpPr>
          <p:cNvPr id="3" name="TextBox 2"/>
          <p:cNvSpPr txBox="1"/>
          <p:nvPr/>
        </p:nvSpPr>
        <p:spPr>
          <a:xfrm>
            <a:off x="381000" y="457200"/>
            <a:ext cx="4953000" cy="3970318"/>
          </a:xfrm>
          <a:prstGeom prst="rect">
            <a:avLst/>
          </a:prstGeom>
          <a:noFill/>
        </p:spPr>
        <p:txBody>
          <a:bodyPr wrap="square" rtlCol="0">
            <a:spAutoFit/>
          </a:bodyPr>
          <a:lstStyle/>
          <a:p>
            <a:r>
              <a:rPr lang="en-US" sz="3600" dirty="0" smtClean="0">
                <a:solidFill>
                  <a:srgbClr val="FF0000"/>
                </a:solidFill>
                <a:latin typeface="Times New Roman" panose="02020603050405020304" pitchFamily="18" charset="0"/>
                <a:cs typeface="Times New Roman" panose="02020603050405020304" pitchFamily="18" charset="0"/>
              </a:rPr>
              <a:t>Krypton</a:t>
            </a:r>
          </a:p>
          <a:p>
            <a:endParaRPr lang="en-US"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The 5</a:t>
            </a:r>
            <a:r>
              <a:rPr lang="en-US" baseline="30000" dirty="0" smtClean="0">
                <a:latin typeface="Times New Roman" panose="02020603050405020304" pitchFamily="18" charset="0"/>
                <a:cs typeface="Times New Roman" panose="02020603050405020304" pitchFamily="18" charset="0"/>
              </a:rPr>
              <a:t>th</a:t>
            </a:r>
            <a:r>
              <a:rPr lang="en-US" dirty="0" smtClean="0">
                <a:latin typeface="Times New Roman" panose="02020603050405020304" pitchFamily="18" charset="0"/>
                <a:cs typeface="Times New Roman" panose="02020603050405020304" pitchFamily="18" charset="0"/>
              </a:rPr>
              <a:t> noble gas, xenon is nearly inert, but under some extreme conditions it can make some compounds (hence the + oxidation states).</a:t>
            </a:r>
          </a:p>
          <a:p>
            <a:endParaRPr lang="en-US" dirty="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It’s density is much higher than air, which means a balloon of this gas “sinks like a lead balloon”, which of course is bad chemistry talking but a common expression.</a:t>
            </a:r>
          </a:p>
          <a:p>
            <a:endParaRPr lang="en-US" dirty="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This is rare stuff, we won’t be seeing much of it </a:t>
            </a:r>
            <a:r>
              <a:rPr lang="en-US" smtClean="0">
                <a:latin typeface="Times New Roman" panose="02020603050405020304" pitchFamily="18" charset="0"/>
                <a:cs typeface="Times New Roman" panose="02020603050405020304" pitchFamily="18" charset="0"/>
              </a:rPr>
              <a:t>in class.  </a:t>
            </a:r>
            <a:endParaRPr lang="en-US" dirty="0" smtClean="0">
              <a:latin typeface="Times New Roman" panose="02020603050405020304" pitchFamily="18" charset="0"/>
              <a:cs typeface="Times New Roman" panose="02020603050405020304" pitchFamily="18" charset="0"/>
            </a:endParaRPr>
          </a:p>
        </p:txBody>
      </p:sp>
      <p:sp>
        <p:nvSpPr>
          <p:cNvPr id="4" name="TextBox 3"/>
          <p:cNvSpPr txBox="1"/>
          <p:nvPr/>
        </p:nvSpPr>
        <p:spPr>
          <a:xfrm>
            <a:off x="8305800" y="434876"/>
            <a:ext cx="457200" cy="1200329"/>
          </a:xfrm>
          <a:prstGeom prst="rect">
            <a:avLst/>
          </a:prstGeom>
          <a:noFill/>
        </p:spPr>
        <p:txBody>
          <a:bodyPr wrap="square" rtlCol="0">
            <a:spAutoFit/>
          </a:bodyPr>
          <a:lstStyle/>
          <a:p>
            <a:pPr algn="r"/>
            <a:r>
              <a:rPr lang="en-US" dirty="0" smtClean="0"/>
              <a:t>0</a:t>
            </a:r>
            <a:br>
              <a:rPr lang="en-US" dirty="0" smtClean="0"/>
            </a:br>
            <a:r>
              <a:rPr lang="en-US" dirty="0" smtClean="0"/>
              <a:t>+2</a:t>
            </a:r>
            <a:br>
              <a:rPr lang="en-US" dirty="0" smtClean="0"/>
            </a:br>
            <a:r>
              <a:rPr lang="en-US" dirty="0" smtClean="0"/>
              <a:t>+4</a:t>
            </a:r>
            <a:br>
              <a:rPr lang="en-US" dirty="0" smtClean="0"/>
            </a:br>
            <a:r>
              <a:rPr lang="en-US" dirty="0" smtClean="0"/>
              <a:t>+6</a:t>
            </a:r>
          </a:p>
        </p:txBody>
      </p:sp>
    </p:spTree>
    <p:extLst>
      <p:ext uri="{BB962C8B-B14F-4D97-AF65-F5344CB8AC3E}">
        <p14:creationId xmlns:p14="http://schemas.microsoft.com/office/powerpoint/2010/main" val="412281607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715000" y="457200"/>
            <a:ext cx="3048000" cy="3046988"/>
          </a:xfrm>
          <a:prstGeom prst="rect">
            <a:avLst/>
          </a:prstGeom>
          <a:noFill/>
          <a:ln>
            <a:solidFill>
              <a:schemeClr val="tx1"/>
            </a:solidFill>
          </a:ln>
        </p:spPr>
        <p:txBody>
          <a:bodyPr wrap="square" rtlCol="0">
            <a:spAutoFit/>
          </a:bodyPr>
          <a:lstStyle/>
          <a:p>
            <a:r>
              <a:rPr lang="en-US" dirty="0" smtClean="0">
                <a:latin typeface="Times New Roman" panose="02020603050405020304" pitchFamily="18" charset="0"/>
                <a:cs typeface="Times New Roman" panose="02020603050405020304" pitchFamily="18" charset="0"/>
              </a:rPr>
              <a:t>132.905</a:t>
            </a:r>
            <a:br>
              <a:rPr lang="en-US" dirty="0" smtClean="0">
                <a:latin typeface="Times New Roman" panose="02020603050405020304" pitchFamily="18" charset="0"/>
                <a:cs typeface="Times New Roman" panose="02020603050405020304" pitchFamily="18" charset="0"/>
              </a:rPr>
            </a:br>
            <a:r>
              <a:rPr lang="en-US" dirty="0" smtClean="0">
                <a:latin typeface="Times New Roman" panose="02020603050405020304" pitchFamily="18" charset="0"/>
                <a:cs typeface="Times New Roman" panose="02020603050405020304" pitchFamily="18" charset="0"/>
              </a:rPr>
              <a:t/>
            </a:r>
            <a:br>
              <a:rPr lang="en-US" dirty="0" smtClean="0">
                <a:latin typeface="Times New Roman" panose="02020603050405020304" pitchFamily="18" charset="0"/>
                <a:cs typeface="Times New Roman" panose="02020603050405020304" pitchFamily="18" charset="0"/>
              </a:rPr>
            </a:br>
            <a:endParaRPr lang="en-US" dirty="0" smtClean="0">
              <a:latin typeface="Times New Roman" panose="02020603050405020304" pitchFamily="18" charset="0"/>
              <a:cs typeface="Times New Roman" panose="02020603050405020304" pitchFamily="18" charset="0"/>
            </a:endParaRPr>
          </a:p>
          <a:p>
            <a:pPr algn="ctr"/>
            <a:r>
              <a:rPr lang="en-US" sz="8800" dirty="0" smtClean="0">
                <a:latin typeface="Times New Roman" panose="02020603050405020304" pitchFamily="18" charset="0"/>
                <a:cs typeface="Times New Roman" panose="02020603050405020304" pitchFamily="18" charset="0"/>
              </a:rPr>
              <a:t>Cs</a:t>
            </a:r>
            <a:endParaRPr lang="en-US" dirty="0" smtClean="0">
              <a:latin typeface="Times New Roman" panose="02020603050405020304" pitchFamily="18" charset="0"/>
              <a:cs typeface="Times New Roman" panose="02020603050405020304" pitchFamily="18" charset="0"/>
            </a:endParaRPr>
          </a:p>
          <a:p>
            <a:r>
              <a:rPr lang="en-US" sz="3200" dirty="0" smtClean="0">
                <a:latin typeface="Times New Roman" panose="02020603050405020304" pitchFamily="18" charset="0"/>
                <a:cs typeface="Times New Roman" panose="02020603050405020304" pitchFamily="18" charset="0"/>
              </a:rPr>
              <a:t>55</a:t>
            </a:r>
            <a:br>
              <a:rPr lang="en-US" sz="3200" dirty="0" smtClean="0">
                <a:latin typeface="Times New Roman" panose="02020603050405020304" pitchFamily="18" charset="0"/>
                <a:cs typeface="Times New Roman" panose="02020603050405020304" pitchFamily="18" charset="0"/>
              </a:rPr>
            </a:br>
            <a:r>
              <a:rPr lang="en-US" dirty="0" smtClean="0">
                <a:latin typeface="Times New Roman" panose="02020603050405020304" pitchFamily="18" charset="0"/>
                <a:cs typeface="Times New Roman" panose="02020603050405020304" pitchFamily="18" charset="0"/>
              </a:rPr>
              <a:t>2-8-18-18-8-1</a:t>
            </a:r>
            <a:endParaRPr lang="en-US" dirty="0">
              <a:latin typeface="Times New Roman" panose="02020603050405020304" pitchFamily="18" charset="0"/>
              <a:cs typeface="Times New Roman" panose="02020603050405020304" pitchFamily="18" charset="0"/>
            </a:endParaRPr>
          </a:p>
        </p:txBody>
      </p:sp>
      <p:sp>
        <p:nvSpPr>
          <p:cNvPr id="3" name="TextBox 2"/>
          <p:cNvSpPr txBox="1"/>
          <p:nvPr/>
        </p:nvSpPr>
        <p:spPr>
          <a:xfrm>
            <a:off x="381000" y="457200"/>
            <a:ext cx="4953000" cy="4524315"/>
          </a:xfrm>
          <a:prstGeom prst="rect">
            <a:avLst/>
          </a:prstGeom>
          <a:noFill/>
        </p:spPr>
        <p:txBody>
          <a:bodyPr wrap="square" rtlCol="0">
            <a:spAutoFit/>
          </a:bodyPr>
          <a:lstStyle/>
          <a:p>
            <a:r>
              <a:rPr lang="en-US" sz="3600" dirty="0" smtClean="0">
                <a:solidFill>
                  <a:srgbClr val="FF0000"/>
                </a:solidFill>
                <a:latin typeface="Times New Roman" panose="02020603050405020304" pitchFamily="18" charset="0"/>
                <a:cs typeface="Times New Roman" panose="02020603050405020304" pitchFamily="18" charset="0"/>
              </a:rPr>
              <a:t>Cesium</a:t>
            </a:r>
          </a:p>
          <a:p>
            <a:r>
              <a:rPr lang="en-US" dirty="0" smtClean="0">
                <a:latin typeface="Times New Roman" panose="02020603050405020304" pitchFamily="18" charset="0"/>
                <a:cs typeface="Times New Roman" panose="02020603050405020304" pitchFamily="18" charset="0"/>
              </a:rPr>
              <a:t>A very reactive metal, which forms ONLY +1 cations when it loses one electron to become ISOELECTRIC to xenon.  </a:t>
            </a:r>
          </a:p>
          <a:p>
            <a:endParaRPr lang="en-US" dirty="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Cesium is too reactive to be found naturally as an element, so it’s isolated from ionic compounds.  It is stored in vessels with noble gases, not air.  </a:t>
            </a:r>
          </a:p>
          <a:p>
            <a:endParaRPr lang="en-US" dirty="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It is the 5</a:t>
            </a:r>
            <a:r>
              <a:rPr lang="en-US" baseline="30000" dirty="0" smtClean="0">
                <a:latin typeface="Times New Roman" panose="02020603050405020304" pitchFamily="18" charset="0"/>
                <a:cs typeface="Times New Roman" panose="02020603050405020304" pitchFamily="18" charset="0"/>
              </a:rPr>
              <a:t>th</a:t>
            </a:r>
            <a:r>
              <a:rPr lang="en-US" dirty="0" smtClean="0">
                <a:latin typeface="Times New Roman" panose="02020603050405020304" pitchFamily="18" charset="0"/>
                <a:cs typeface="Times New Roman" panose="02020603050405020304" pitchFamily="18" charset="0"/>
              </a:rPr>
              <a:t> Alkali Metal in group 1, making the expected +1 cation.  </a:t>
            </a:r>
          </a:p>
          <a:p>
            <a:endParaRPr lang="en-US" dirty="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It was discovered by the chemist Robert Bunsen (of Bunsen burners!).  </a:t>
            </a:r>
          </a:p>
          <a:p>
            <a:r>
              <a:rPr lang="en-US" dirty="0" smtClean="0">
                <a:latin typeface="Times New Roman" panose="02020603050405020304" pitchFamily="18" charset="0"/>
                <a:cs typeface="Times New Roman" panose="02020603050405020304" pitchFamily="18" charset="0"/>
              </a:rPr>
              <a:t> </a:t>
            </a:r>
          </a:p>
        </p:txBody>
      </p:sp>
      <p:sp>
        <p:nvSpPr>
          <p:cNvPr id="4" name="TextBox 3"/>
          <p:cNvSpPr txBox="1"/>
          <p:nvPr/>
        </p:nvSpPr>
        <p:spPr>
          <a:xfrm>
            <a:off x="8305800" y="434876"/>
            <a:ext cx="457200" cy="369332"/>
          </a:xfrm>
          <a:prstGeom prst="rect">
            <a:avLst/>
          </a:prstGeom>
          <a:noFill/>
        </p:spPr>
        <p:txBody>
          <a:bodyPr wrap="square" rtlCol="0">
            <a:spAutoFit/>
          </a:bodyPr>
          <a:lstStyle/>
          <a:p>
            <a:pPr algn="r"/>
            <a:r>
              <a:rPr lang="en-US" dirty="0" smtClean="0"/>
              <a:t>+1</a:t>
            </a:r>
          </a:p>
        </p:txBody>
      </p:sp>
    </p:spTree>
    <p:extLst>
      <p:ext uri="{BB962C8B-B14F-4D97-AF65-F5344CB8AC3E}">
        <p14:creationId xmlns:p14="http://schemas.microsoft.com/office/powerpoint/2010/main" val="205116349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715000" y="457200"/>
            <a:ext cx="3048000" cy="3046988"/>
          </a:xfrm>
          <a:prstGeom prst="rect">
            <a:avLst/>
          </a:prstGeom>
          <a:noFill/>
          <a:ln>
            <a:solidFill>
              <a:schemeClr val="tx1"/>
            </a:solidFill>
          </a:ln>
        </p:spPr>
        <p:txBody>
          <a:bodyPr wrap="square" rtlCol="0">
            <a:spAutoFit/>
          </a:bodyPr>
          <a:lstStyle/>
          <a:p>
            <a:r>
              <a:rPr lang="en-US" dirty="0" smtClean="0">
                <a:latin typeface="Times New Roman" panose="02020603050405020304" pitchFamily="18" charset="0"/>
                <a:cs typeface="Times New Roman" panose="02020603050405020304" pitchFamily="18" charset="0"/>
              </a:rPr>
              <a:t>137.33</a:t>
            </a:r>
            <a:br>
              <a:rPr lang="en-US" dirty="0" smtClean="0">
                <a:latin typeface="Times New Roman" panose="02020603050405020304" pitchFamily="18" charset="0"/>
                <a:cs typeface="Times New Roman" panose="02020603050405020304" pitchFamily="18" charset="0"/>
              </a:rPr>
            </a:br>
            <a:r>
              <a:rPr lang="en-US" dirty="0" smtClean="0">
                <a:latin typeface="Times New Roman" panose="02020603050405020304" pitchFamily="18" charset="0"/>
                <a:cs typeface="Times New Roman" panose="02020603050405020304" pitchFamily="18" charset="0"/>
              </a:rPr>
              <a:t/>
            </a:r>
            <a:br>
              <a:rPr lang="en-US" dirty="0" smtClean="0">
                <a:latin typeface="Times New Roman" panose="02020603050405020304" pitchFamily="18" charset="0"/>
                <a:cs typeface="Times New Roman" panose="02020603050405020304" pitchFamily="18" charset="0"/>
              </a:rPr>
            </a:br>
            <a:endParaRPr lang="en-US" dirty="0" smtClean="0">
              <a:latin typeface="Times New Roman" panose="02020603050405020304" pitchFamily="18" charset="0"/>
              <a:cs typeface="Times New Roman" panose="02020603050405020304" pitchFamily="18" charset="0"/>
            </a:endParaRPr>
          </a:p>
          <a:p>
            <a:pPr algn="ctr"/>
            <a:r>
              <a:rPr lang="en-US" sz="8800" dirty="0" smtClean="0">
                <a:latin typeface="Times New Roman" panose="02020603050405020304" pitchFamily="18" charset="0"/>
                <a:cs typeface="Times New Roman" panose="02020603050405020304" pitchFamily="18" charset="0"/>
              </a:rPr>
              <a:t>Ba</a:t>
            </a:r>
            <a:endParaRPr lang="en-US" dirty="0" smtClean="0">
              <a:latin typeface="Times New Roman" panose="02020603050405020304" pitchFamily="18" charset="0"/>
              <a:cs typeface="Times New Roman" panose="02020603050405020304" pitchFamily="18" charset="0"/>
            </a:endParaRPr>
          </a:p>
          <a:p>
            <a:r>
              <a:rPr lang="en-US" sz="3200" dirty="0" smtClean="0">
                <a:latin typeface="Times New Roman" panose="02020603050405020304" pitchFamily="18" charset="0"/>
                <a:cs typeface="Times New Roman" panose="02020603050405020304" pitchFamily="18" charset="0"/>
              </a:rPr>
              <a:t>56</a:t>
            </a:r>
            <a:br>
              <a:rPr lang="en-US" sz="3200" dirty="0" smtClean="0">
                <a:latin typeface="Times New Roman" panose="02020603050405020304" pitchFamily="18" charset="0"/>
                <a:cs typeface="Times New Roman" panose="02020603050405020304" pitchFamily="18" charset="0"/>
              </a:rPr>
            </a:br>
            <a:r>
              <a:rPr lang="en-US" dirty="0" smtClean="0">
                <a:latin typeface="Times New Roman" panose="02020603050405020304" pitchFamily="18" charset="0"/>
                <a:cs typeface="Times New Roman" panose="02020603050405020304" pitchFamily="18" charset="0"/>
              </a:rPr>
              <a:t>2-8-18-18-8-2</a:t>
            </a:r>
            <a:endParaRPr lang="en-US" dirty="0">
              <a:latin typeface="Times New Roman" panose="02020603050405020304" pitchFamily="18" charset="0"/>
              <a:cs typeface="Times New Roman" panose="02020603050405020304" pitchFamily="18" charset="0"/>
            </a:endParaRPr>
          </a:p>
        </p:txBody>
      </p:sp>
      <p:sp>
        <p:nvSpPr>
          <p:cNvPr id="3" name="TextBox 2"/>
          <p:cNvSpPr txBox="1"/>
          <p:nvPr/>
        </p:nvSpPr>
        <p:spPr>
          <a:xfrm>
            <a:off x="381000" y="457200"/>
            <a:ext cx="4953000" cy="5078313"/>
          </a:xfrm>
          <a:prstGeom prst="rect">
            <a:avLst/>
          </a:prstGeom>
          <a:noFill/>
        </p:spPr>
        <p:txBody>
          <a:bodyPr wrap="square" rtlCol="0">
            <a:spAutoFit/>
          </a:bodyPr>
          <a:lstStyle/>
          <a:p>
            <a:r>
              <a:rPr lang="en-US" sz="3600" dirty="0" smtClean="0">
                <a:solidFill>
                  <a:srgbClr val="FF0000"/>
                </a:solidFill>
                <a:latin typeface="Times New Roman" panose="02020603050405020304" pitchFamily="18" charset="0"/>
                <a:cs typeface="Times New Roman" panose="02020603050405020304" pitchFamily="18" charset="0"/>
              </a:rPr>
              <a:t>Barium</a:t>
            </a:r>
          </a:p>
          <a:p>
            <a:r>
              <a:rPr lang="en-US" dirty="0" smtClean="0">
                <a:latin typeface="Times New Roman" panose="02020603050405020304" pitchFamily="18" charset="0"/>
                <a:cs typeface="Times New Roman" panose="02020603050405020304" pitchFamily="18" charset="0"/>
              </a:rPr>
              <a:t>The 5</a:t>
            </a:r>
            <a:r>
              <a:rPr lang="en-US" baseline="30000" dirty="0" smtClean="0">
                <a:latin typeface="Times New Roman" panose="02020603050405020304" pitchFamily="18" charset="0"/>
                <a:cs typeface="Times New Roman" panose="02020603050405020304" pitchFamily="18" charset="0"/>
              </a:rPr>
              <a:t>th</a:t>
            </a:r>
            <a:r>
              <a:rPr lang="en-US" dirty="0" smtClean="0">
                <a:latin typeface="Times New Roman" panose="02020603050405020304" pitchFamily="18" charset="0"/>
                <a:cs typeface="Times New Roman" panose="02020603050405020304" pitchFamily="18" charset="0"/>
              </a:rPr>
              <a:t> of the Alkaline Earth Metals of group 2, with the characteristic +2 cation only, as it becomes ISOELECTRIC to xenon when it loses 2 electrons when it makes ionic bonds.  </a:t>
            </a:r>
          </a:p>
          <a:p>
            <a:endParaRPr lang="en-US" dirty="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Like cesium, this is too highly reactive to be found as an element, but it is produced by the decomposition of some of its ionic compounds.  </a:t>
            </a:r>
          </a:p>
          <a:p>
            <a:endParaRPr lang="en-US" dirty="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Some barium compounds are toxic and have been used to kill rodents.  Some are not toxic and have been used in “barium enema” procedures where a solution is put into the bowel and with X-rays, can show if there is a leak into the body cavity.</a:t>
            </a:r>
          </a:p>
          <a:p>
            <a:endParaRPr lang="en-US" dirty="0">
              <a:latin typeface="Times New Roman" panose="02020603050405020304" pitchFamily="18" charset="0"/>
              <a:cs typeface="Times New Roman" panose="02020603050405020304" pitchFamily="18" charset="0"/>
            </a:endParaRPr>
          </a:p>
          <a:p>
            <a:endParaRPr lang="en-US" dirty="0" smtClean="0">
              <a:latin typeface="Times New Roman" panose="02020603050405020304" pitchFamily="18" charset="0"/>
              <a:cs typeface="Times New Roman" panose="02020603050405020304" pitchFamily="18" charset="0"/>
            </a:endParaRPr>
          </a:p>
        </p:txBody>
      </p:sp>
      <p:sp>
        <p:nvSpPr>
          <p:cNvPr id="4" name="TextBox 3"/>
          <p:cNvSpPr txBox="1"/>
          <p:nvPr/>
        </p:nvSpPr>
        <p:spPr>
          <a:xfrm>
            <a:off x="8305800" y="434876"/>
            <a:ext cx="457200" cy="369332"/>
          </a:xfrm>
          <a:prstGeom prst="rect">
            <a:avLst/>
          </a:prstGeom>
          <a:noFill/>
        </p:spPr>
        <p:txBody>
          <a:bodyPr wrap="square" rtlCol="0">
            <a:spAutoFit/>
          </a:bodyPr>
          <a:lstStyle/>
          <a:p>
            <a:pPr algn="r"/>
            <a:r>
              <a:rPr lang="en-US" dirty="0" smtClean="0"/>
              <a:t>+2</a:t>
            </a:r>
          </a:p>
        </p:txBody>
      </p:sp>
    </p:spTree>
    <p:extLst>
      <p:ext uri="{BB962C8B-B14F-4D97-AF65-F5344CB8AC3E}">
        <p14:creationId xmlns:p14="http://schemas.microsoft.com/office/powerpoint/2010/main" val="272197869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715000" y="457200"/>
            <a:ext cx="3048000" cy="3046988"/>
          </a:xfrm>
          <a:prstGeom prst="rect">
            <a:avLst/>
          </a:prstGeom>
          <a:noFill/>
          <a:ln>
            <a:solidFill>
              <a:schemeClr val="tx1"/>
            </a:solidFill>
          </a:ln>
        </p:spPr>
        <p:txBody>
          <a:bodyPr wrap="square" rtlCol="0">
            <a:spAutoFit/>
          </a:bodyPr>
          <a:lstStyle/>
          <a:p>
            <a:r>
              <a:rPr lang="en-US" dirty="0" smtClean="0">
                <a:latin typeface="Times New Roman" panose="02020603050405020304" pitchFamily="18" charset="0"/>
                <a:cs typeface="Times New Roman" panose="02020603050405020304" pitchFamily="18" charset="0"/>
              </a:rPr>
              <a:t>138.9055</a:t>
            </a:r>
            <a:br>
              <a:rPr lang="en-US" dirty="0" smtClean="0">
                <a:latin typeface="Times New Roman" panose="02020603050405020304" pitchFamily="18" charset="0"/>
                <a:cs typeface="Times New Roman" panose="02020603050405020304" pitchFamily="18" charset="0"/>
              </a:rPr>
            </a:br>
            <a:r>
              <a:rPr lang="en-US" dirty="0" smtClean="0">
                <a:latin typeface="Times New Roman" panose="02020603050405020304" pitchFamily="18" charset="0"/>
                <a:cs typeface="Times New Roman" panose="02020603050405020304" pitchFamily="18" charset="0"/>
              </a:rPr>
              <a:t/>
            </a:r>
            <a:br>
              <a:rPr lang="en-US" dirty="0" smtClean="0">
                <a:latin typeface="Times New Roman" panose="02020603050405020304" pitchFamily="18" charset="0"/>
                <a:cs typeface="Times New Roman" panose="02020603050405020304" pitchFamily="18" charset="0"/>
              </a:rPr>
            </a:br>
            <a:endParaRPr lang="en-US" dirty="0" smtClean="0">
              <a:latin typeface="Times New Roman" panose="02020603050405020304" pitchFamily="18" charset="0"/>
              <a:cs typeface="Times New Roman" panose="02020603050405020304" pitchFamily="18" charset="0"/>
            </a:endParaRPr>
          </a:p>
          <a:p>
            <a:pPr algn="ctr"/>
            <a:r>
              <a:rPr lang="en-US" sz="8800" dirty="0" smtClean="0">
                <a:latin typeface="Times New Roman" panose="02020603050405020304" pitchFamily="18" charset="0"/>
                <a:cs typeface="Times New Roman" panose="02020603050405020304" pitchFamily="18" charset="0"/>
              </a:rPr>
              <a:t>La</a:t>
            </a:r>
            <a:endParaRPr lang="en-US" dirty="0" smtClean="0">
              <a:latin typeface="Times New Roman" panose="02020603050405020304" pitchFamily="18" charset="0"/>
              <a:cs typeface="Times New Roman" panose="02020603050405020304" pitchFamily="18" charset="0"/>
            </a:endParaRPr>
          </a:p>
          <a:p>
            <a:r>
              <a:rPr lang="en-US" sz="3200" dirty="0" smtClean="0">
                <a:latin typeface="Times New Roman" panose="02020603050405020304" pitchFamily="18" charset="0"/>
                <a:cs typeface="Times New Roman" panose="02020603050405020304" pitchFamily="18" charset="0"/>
              </a:rPr>
              <a:t>57</a:t>
            </a:r>
            <a:br>
              <a:rPr lang="en-US" sz="3200" dirty="0" smtClean="0">
                <a:latin typeface="Times New Roman" panose="02020603050405020304" pitchFamily="18" charset="0"/>
                <a:cs typeface="Times New Roman" panose="02020603050405020304" pitchFamily="18" charset="0"/>
              </a:rPr>
            </a:br>
            <a:r>
              <a:rPr lang="en-US" dirty="0" smtClean="0">
                <a:latin typeface="Times New Roman" panose="02020603050405020304" pitchFamily="18" charset="0"/>
                <a:cs typeface="Times New Roman" panose="02020603050405020304" pitchFamily="18" charset="0"/>
              </a:rPr>
              <a:t>2-8-18-18-9-2</a:t>
            </a:r>
            <a:endParaRPr lang="en-US" dirty="0">
              <a:latin typeface="Times New Roman" panose="02020603050405020304" pitchFamily="18" charset="0"/>
              <a:cs typeface="Times New Roman" panose="02020603050405020304" pitchFamily="18" charset="0"/>
            </a:endParaRPr>
          </a:p>
        </p:txBody>
      </p:sp>
      <p:sp>
        <p:nvSpPr>
          <p:cNvPr id="3" name="TextBox 2"/>
          <p:cNvSpPr txBox="1"/>
          <p:nvPr/>
        </p:nvSpPr>
        <p:spPr>
          <a:xfrm>
            <a:off x="381000" y="457200"/>
            <a:ext cx="4953000" cy="5909310"/>
          </a:xfrm>
          <a:prstGeom prst="rect">
            <a:avLst/>
          </a:prstGeom>
          <a:noFill/>
        </p:spPr>
        <p:txBody>
          <a:bodyPr wrap="square" rtlCol="0">
            <a:spAutoFit/>
          </a:bodyPr>
          <a:lstStyle/>
          <a:p>
            <a:r>
              <a:rPr lang="en-US" sz="3600" dirty="0" smtClean="0">
                <a:solidFill>
                  <a:srgbClr val="FF0000"/>
                </a:solidFill>
                <a:latin typeface="Times New Roman" panose="02020603050405020304" pitchFamily="18" charset="0"/>
                <a:cs typeface="Times New Roman" panose="02020603050405020304" pitchFamily="18" charset="0"/>
              </a:rPr>
              <a:t>Lanthanum</a:t>
            </a:r>
          </a:p>
          <a:p>
            <a:r>
              <a:rPr lang="en-US" dirty="0" smtClean="0">
                <a:latin typeface="Times New Roman" panose="02020603050405020304" pitchFamily="18" charset="0"/>
                <a:cs typeface="Times New Roman" panose="02020603050405020304" pitchFamily="18" charset="0"/>
              </a:rPr>
              <a:t/>
            </a:r>
            <a:br>
              <a:rPr lang="en-US" dirty="0" smtClean="0">
                <a:latin typeface="Times New Roman" panose="02020603050405020304" pitchFamily="18" charset="0"/>
                <a:cs typeface="Times New Roman" panose="02020603050405020304" pitchFamily="18" charset="0"/>
              </a:rPr>
            </a:br>
            <a:r>
              <a:rPr lang="en-US" dirty="0" smtClean="0">
                <a:latin typeface="Times New Roman" panose="02020603050405020304" pitchFamily="18" charset="0"/>
                <a:cs typeface="Times New Roman" panose="02020603050405020304" pitchFamily="18" charset="0"/>
              </a:rPr>
              <a:t>A truly notable element on the table, it is the start to the “Lanthanide Series” of elements, numbered from 57 to 71.  These similar elements ALL FIT INTO ONE BOX, under Yttrium in group 3 on the periodic table  </a:t>
            </a:r>
          </a:p>
          <a:p>
            <a:endParaRPr lang="en-US" dirty="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These are sometimes called “Rare Earth” metals, but we call them the “Inner Transitional Metals” along with the Actinium Series below, elements number 89 to 103 that also fit ONLY into group 3.</a:t>
            </a:r>
          </a:p>
          <a:p>
            <a:endParaRPr lang="en-US" dirty="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All of these elements have a +3 cation charge only, and we will not see them in high school chemistry.  </a:t>
            </a:r>
          </a:p>
          <a:p>
            <a:endParaRPr lang="en-US" dirty="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It’s most important that you realize that the table can’t fit this many atoms into one group, so they are pushed outside the table (like Alaska and Hawaii are on a US Map.  </a:t>
            </a:r>
          </a:p>
        </p:txBody>
      </p:sp>
      <p:sp>
        <p:nvSpPr>
          <p:cNvPr id="4" name="TextBox 3"/>
          <p:cNvSpPr txBox="1"/>
          <p:nvPr/>
        </p:nvSpPr>
        <p:spPr>
          <a:xfrm>
            <a:off x="8305800" y="434876"/>
            <a:ext cx="457200" cy="369332"/>
          </a:xfrm>
          <a:prstGeom prst="rect">
            <a:avLst/>
          </a:prstGeom>
          <a:noFill/>
        </p:spPr>
        <p:txBody>
          <a:bodyPr wrap="square" rtlCol="0">
            <a:spAutoFit/>
          </a:bodyPr>
          <a:lstStyle/>
          <a:p>
            <a:pPr algn="r"/>
            <a:r>
              <a:rPr lang="en-US" dirty="0" smtClean="0"/>
              <a:t>+3</a:t>
            </a:r>
          </a:p>
        </p:txBody>
      </p:sp>
    </p:spTree>
    <p:extLst>
      <p:ext uri="{BB962C8B-B14F-4D97-AF65-F5344CB8AC3E}">
        <p14:creationId xmlns:p14="http://schemas.microsoft.com/office/powerpoint/2010/main" val="265476570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715000" y="457200"/>
            <a:ext cx="3048000" cy="2923877"/>
          </a:xfrm>
          <a:prstGeom prst="rect">
            <a:avLst/>
          </a:prstGeom>
          <a:noFill/>
          <a:ln>
            <a:solidFill>
              <a:schemeClr val="tx1"/>
            </a:solidFill>
          </a:ln>
        </p:spPr>
        <p:txBody>
          <a:bodyPr wrap="square" rtlCol="0">
            <a:spAutoFit/>
          </a:bodyPr>
          <a:lstStyle/>
          <a:p>
            <a:r>
              <a:rPr lang="en-US" dirty="0" smtClean="0">
                <a:latin typeface="Times New Roman" panose="02020603050405020304" pitchFamily="18" charset="0"/>
                <a:cs typeface="Times New Roman" panose="02020603050405020304" pitchFamily="18" charset="0"/>
              </a:rPr>
              <a:t> </a:t>
            </a:r>
            <a:br>
              <a:rPr lang="en-US" dirty="0" smtClean="0">
                <a:latin typeface="Times New Roman" panose="02020603050405020304" pitchFamily="18" charset="0"/>
                <a:cs typeface="Times New Roman" panose="02020603050405020304" pitchFamily="18" charset="0"/>
              </a:rPr>
            </a:br>
            <a:r>
              <a:rPr lang="en-US" dirty="0" smtClean="0">
                <a:latin typeface="Times New Roman" panose="02020603050405020304" pitchFamily="18" charset="0"/>
                <a:cs typeface="Times New Roman" panose="02020603050405020304" pitchFamily="18" charset="0"/>
              </a:rPr>
              <a:t/>
            </a:r>
            <a:br>
              <a:rPr lang="en-US" dirty="0" smtClean="0">
                <a:latin typeface="Times New Roman" panose="02020603050405020304" pitchFamily="18" charset="0"/>
                <a:cs typeface="Times New Roman" panose="02020603050405020304" pitchFamily="18" charset="0"/>
              </a:rPr>
            </a:br>
            <a:endParaRPr lang="en-US" dirty="0" smtClean="0">
              <a:latin typeface="Times New Roman" panose="02020603050405020304" pitchFamily="18" charset="0"/>
              <a:cs typeface="Times New Roman" panose="02020603050405020304" pitchFamily="18" charset="0"/>
            </a:endParaRPr>
          </a:p>
          <a:p>
            <a:pPr algn="ctr"/>
            <a:r>
              <a:rPr lang="en-US" sz="8000" dirty="0" smtClean="0">
                <a:latin typeface="Times New Roman" panose="02020603050405020304" pitchFamily="18" charset="0"/>
                <a:cs typeface="Times New Roman" panose="02020603050405020304" pitchFamily="18" charset="0"/>
              </a:rPr>
              <a:t>La- Lu</a:t>
            </a:r>
            <a:endParaRPr lang="en-US" sz="1600" dirty="0" smtClean="0">
              <a:latin typeface="Times New Roman" panose="02020603050405020304" pitchFamily="18" charset="0"/>
              <a:cs typeface="Times New Roman" panose="02020603050405020304" pitchFamily="18" charset="0"/>
            </a:endParaRPr>
          </a:p>
          <a:p>
            <a:r>
              <a:rPr lang="en-US" sz="3200" dirty="0" smtClean="0">
                <a:latin typeface="Times New Roman" panose="02020603050405020304" pitchFamily="18" charset="0"/>
                <a:cs typeface="Times New Roman" panose="02020603050405020304" pitchFamily="18" charset="0"/>
              </a:rPr>
              <a:t>57-71</a:t>
            </a:r>
            <a:br>
              <a:rPr lang="en-US" sz="3200" dirty="0" smtClean="0">
                <a:latin typeface="Times New Roman" panose="02020603050405020304" pitchFamily="18" charset="0"/>
                <a:cs typeface="Times New Roman" panose="02020603050405020304" pitchFamily="18" charset="0"/>
              </a:rPr>
            </a:br>
            <a:r>
              <a:rPr lang="en-US" dirty="0" smtClean="0">
                <a:latin typeface="Times New Roman" panose="02020603050405020304" pitchFamily="18" charset="0"/>
                <a:cs typeface="Times New Roman" panose="02020603050405020304" pitchFamily="18" charset="0"/>
              </a:rPr>
              <a:t> </a:t>
            </a:r>
            <a:endParaRPr lang="en-US" dirty="0">
              <a:latin typeface="Times New Roman" panose="02020603050405020304" pitchFamily="18" charset="0"/>
              <a:cs typeface="Times New Roman" panose="02020603050405020304" pitchFamily="18" charset="0"/>
            </a:endParaRPr>
          </a:p>
        </p:txBody>
      </p:sp>
      <p:sp>
        <p:nvSpPr>
          <p:cNvPr id="3" name="TextBox 2"/>
          <p:cNvSpPr txBox="1"/>
          <p:nvPr/>
        </p:nvSpPr>
        <p:spPr>
          <a:xfrm>
            <a:off x="381000" y="457200"/>
            <a:ext cx="4953000" cy="2585323"/>
          </a:xfrm>
          <a:prstGeom prst="rect">
            <a:avLst/>
          </a:prstGeom>
          <a:noFill/>
        </p:spPr>
        <p:txBody>
          <a:bodyPr wrap="square" rtlCol="0">
            <a:spAutoFit/>
          </a:bodyPr>
          <a:lstStyle/>
          <a:p>
            <a:r>
              <a:rPr lang="en-US" sz="3600" dirty="0" err="1" smtClean="0">
                <a:solidFill>
                  <a:srgbClr val="FF0000"/>
                </a:solidFill>
                <a:latin typeface="Times New Roman" panose="02020603050405020304" pitchFamily="18" charset="0"/>
                <a:cs typeface="Times New Roman" panose="02020603050405020304" pitchFamily="18" charset="0"/>
              </a:rPr>
              <a:t>Lananthide</a:t>
            </a:r>
            <a:r>
              <a:rPr lang="en-US" sz="3600" dirty="0" smtClean="0">
                <a:solidFill>
                  <a:srgbClr val="FF0000"/>
                </a:solidFill>
                <a:latin typeface="Times New Roman" panose="02020603050405020304" pitchFamily="18" charset="0"/>
                <a:cs typeface="Times New Roman" panose="02020603050405020304" pitchFamily="18" charset="0"/>
              </a:rPr>
              <a:t> Series</a:t>
            </a:r>
          </a:p>
          <a:p>
            <a:r>
              <a:rPr lang="en-US" dirty="0" smtClean="0">
                <a:latin typeface="Times New Roman" panose="02020603050405020304" pitchFamily="18" charset="0"/>
                <a:cs typeface="Times New Roman" panose="02020603050405020304" pitchFamily="18" charset="0"/>
              </a:rPr>
              <a:t/>
            </a:r>
            <a:br>
              <a:rPr lang="en-US" dirty="0" smtClean="0">
                <a:latin typeface="Times New Roman" panose="02020603050405020304" pitchFamily="18" charset="0"/>
                <a:cs typeface="Times New Roman" panose="02020603050405020304" pitchFamily="18" charset="0"/>
              </a:rPr>
            </a:br>
            <a:r>
              <a:rPr lang="en-US" dirty="0" smtClean="0">
                <a:latin typeface="Times New Roman" panose="02020603050405020304" pitchFamily="18" charset="0"/>
                <a:cs typeface="Times New Roman" panose="02020603050405020304" pitchFamily="18" charset="0"/>
              </a:rPr>
              <a:t>Elements from Lanthanum #57 though element 71, all of which fit into a single box on the periodic table.  </a:t>
            </a:r>
          </a:p>
          <a:p>
            <a:endParaRPr lang="en-US" dirty="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These elements are fairly similar to each other, but not common enough to be seen in high school. </a:t>
            </a:r>
          </a:p>
        </p:txBody>
      </p:sp>
      <p:sp>
        <p:nvSpPr>
          <p:cNvPr id="4" name="TextBox 3"/>
          <p:cNvSpPr txBox="1"/>
          <p:nvPr/>
        </p:nvSpPr>
        <p:spPr>
          <a:xfrm>
            <a:off x="8305800" y="434876"/>
            <a:ext cx="457200" cy="369332"/>
          </a:xfrm>
          <a:prstGeom prst="rect">
            <a:avLst/>
          </a:prstGeom>
          <a:noFill/>
        </p:spPr>
        <p:txBody>
          <a:bodyPr wrap="square" rtlCol="0">
            <a:spAutoFit/>
          </a:bodyPr>
          <a:lstStyle/>
          <a:p>
            <a:pPr algn="r"/>
            <a:r>
              <a:rPr lang="en-US" dirty="0" smtClean="0"/>
              <a:t>+3</a:t>
            </a:r>
          </a:p>
        </p:txBody>
      </p:sp>
    </p:spTree>
    <p:extLst>
      <p:ext uri="{BB962C8B-B14F-4D97-AF65-F5344CB8AC3E}">
        <p14:creationId xmlns:p14="http://schemas.microsoft.com/office/powerpoint/2010/main" val="97702862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715000" y="457200"/>
            <a:ext cx="3048000" cy="3046988"/>
          </a:xfrm>
          <a:prstGeom prst="rect">
            <a:avLst/>
          </a:prstGeom>
          <a:noFill/>
          <a:ln>
            <a:solidFill>
              <a:schemeClr val="tx1"/>
            </a:solidFill>
          </a:ln>
        </p:spPr>
        <p:txBody>
          <a:bodyPr wrap="square" rtlCol="0">
            <a:spAutoFit/>
          </a:bodyPr>
          <a:lstStyle/>
          <a:p>
            <a:r>
              <a:rPr lang="en-US" dirty="0" smtClean="0">
                <a:latin typeface="Times New Roman" panose="02020603050405020304" pitchFamily="18" charset="0"/>
                <a:cs typeface="Times New Roman" panose="02020603050405020304" pitchFamily="18" charset="0"/>
              </a:rPr>
              <a:t>10.81                                    +3</a:t>
            </a:r>
          </a:p>
          <a:p>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                                              </a:t>
            </a:r>
            <a:endParaRPr lang="en-US" dirty="0">
              <a:latin typeface="Times New Roman" panose="02020603050405020304" pitchFamily="18" charset="0"/>
              <a:cs typeface="Times New Roman" panose="02020603050405020304" pitchFamily="18" charset="0"/>
            </a:endParaRPr>
          </a:p>
          <a:p>
            <a:endParaRPr lang="en-US" dirty="0" smtClean="0">
              <a:latin typeface="Times New Roman" panose="02020603050405020304" pitchFamily="18" charset="0"/>
              <a:cs typeface="Times New Roman" panose="02020603050405020304" pitchFamily="18" charset="0"/>
            </a:endParaRPr>
          </a:p>
          <a:p>
            <a:pPr algn="ctr"/>
            <a:r>
              <a:rPr lang="en-US" sz="8800" dirty="0" smtClean="0">
                <a:latin typeface="Times New Roman" panose="02020603050405020304" pitchFamily="18" charset="0"/>
                <a:cs typeface="Times New Roman" panose="02020603050405020304" pitchFamily="18" charset="0"/>
              </a:rPr>
              <a:t>B </a:t>
            </a:r>
            <a:endParaRPr lang="en-US" dirty="0" smtClean="0">
              <a:latin typeface="Times New Roman" panose="02020603050405020304" pitchFamily="18" charset="0"/>
              <a:cs typeface="Times New Roman" panose="02020603050405020304" pitchFamily="18" charset="0"/>
            </a:endParaRPr>
          </a:p>
          <a:p>
            <a:r>
              <a:rPr lang="en-US" sz="3200" dirty="0" smtClean="0">
                <a:latin typeface="Times New Roman" panose="02020603050405020304" pitchFamily="18" charset="0"/>
                <a:cs typeface="Times New Roman" panose="02020603050405020304" pitchFamily="18" charset="0"/>
              </a:rPr>
              <a:t>5</a:t>
            </a:r>
          </a:p>
          <a:p>
            <a:r>
              <a:rPr lang="en-US" dirty="0" smtClean="0">
                <a:latin typeface="Times New Roman" panose="02020603050405020304" pitchFamily="18" charset="0"/>
                <a:cs typeface="Times New Roman" panose="02020603050405020304" pitchFamily="18" charset="0"/>
              </a:rPr>
              <a:t>2-3</a:t>
            </a:r>
            <a:endParaRPr lang="en-US" dirty="0">
              <a:latin typeface="Times New Roman" panose="02020603050405020304" pitchFamily="18" charset="0"/>
              <a:cs typeface="Times New Roman" panose="02020603050405020304" pitchFamily="18" charset="0"/>
            </a:endParaRPr>
          </a:p>
        </p:txBody>
      </p:sp>
      <p:sp>
        <p:nvSpPr>
          <p:cNvPr id="3" name="TextBox 2"/>
          <p:cNvSpPr txBox="1"/>
          <p:nvPr/>
        </p:nvSpPr>
        <p:spPr>
          <a:xfrm>
            <a:off x="381000" y="457200"/>
            <a:ext cx="4953000" cy="5632311"/>
          </a:xfrm>
          <a:prstGeom prst="rect">
            <a:avLst/>
          </a:prstGeom>
          <a:noFill/>
        </p:spPr>
        <p:txBody>
          <a:bodyPr wrap="square" rtlCol="0">
            <a:spAutoFit/>
          </a:bodyPr>
          <a:lstStyle/>
          <a:p>
            <a:r>
              <a:rPr lang="en-US" sz="3600" dirty="0" smtClean="0">
                <a:solidFill>
                  <a:srgbClr val="FF0000"/>
                </a:solidFill>
                <a:latin typeface="Times New Roman" panose="02020603050405020304" pitchFamily="18" charset="0"/>
                <a:cs typeface="Times New Roman" panose="02020603050405020304" pitchFamily="18" charset="0"/>
              </a:rPr>
              <a:t>Boron</a:t>
            </a:r>
          </a:p>
          <a:p>
            <a:endParaRPr lang="en-US"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This is our second WEIRDO element.  Boron is a nonmetal AND a metalloid as well.  In our class </a:t>
            </a:r>
            <a:br>
              <a:rPr lang="en-US" dirty="0" smtClean="0">
                <a:latin typeface="Times New Roman" panose="02020603050405020304" pitchFamily="18" charset="0"/>
                <a:cs typeface="Times New Roman" panose="02020603050405020304" pitchFamily="18" charset="0"/>
              </a:rPr>
            </a:br>
            <a:r>
              <a:rPr lang="en-US" dirty="0" smtClean="0">
                <a:latin typeface="Times New Roman" panose="02020603050405020304" pitchFamily="18" charset="0"/>
                <a:cs typeface="Times New Roman" panose="02020603050405020304" pitchFamily="18" charset="0"/>
              </a:rPr>
              <a:t>it will NOT make ions.  It does have an oxidation state of +3 so it will make covalent bonds with other nonmetals.  </a:t>
            </a:r>
          </a:p>
          <a:p>
            <a:endParaRPr lang="en-US" dirty="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Boron is on the regents nearly every time, because of its electron configuration.  2 electrons plus 3 electrons.  Not complicated, but many kids get tricked when you need to draw the “Lewis Dot Diagram”.  In those you ONLY show valence electrons, but the grand total of five electrons </a:t>
            </a:r>
            <a:br>
              <a:rPr lang="en-US" dirty="0" smtClean="0">
                <a:latin typeface="Times New Roman" panose="02020603050405020304" pitchFamily="18" charset="0"/>
                <a:cs typeface="Times New Roman" panose="02020603050405020304" pitchFamily="18" charset="0"/>
              </a:rPr>
            </a:br>
            <a:r>
              <a:rPr lang="en-US" dirty="0" smtClean="0">
                <a:latin typeface="Times New Roman" panose="02020603050405020304" pitchFamily="18" charset="0"/>
                <a:cs typeface="Times New Roman" panose="02020603050405020304" pitchFamily="18" charset="0"/>
              </a:rPr>
              <a:t>could fit into the outermost orbital (IF THEY WERE THERE!).  Don’t get tricked.  Boron rhymes with moron too.  With 3 valence electrons, </a:t>
            </a:r>
            <a:br>
              <a:rPr lang="en-US" dirty="0" smtClean="0">
                <a:latin typeface="Times New Roman" panose="02020603050405020304" pitchFamily="18" charset="0"/>
                <a:cs typeface="Times New Roman" panose="02020603050405020304" pitchFamily="18" charset="0"/>
              </a:rPr>
            </a:br>
            <a:r>
              <a:rPr lang="en-US" dirty="0" smtClean="0">
                <a:latin typeface="Times New Roman" panose="02020603050405020304" pitchFamily="18" charset="0"/>
                <a:cs typeface="Times New Roman" panose="02020603050405020304" pitchFamily="18" charset="0"/>
              </a:rPr>
              <a:t>only draw 3 dots in the Lewis diagram!</a:t>
            </a:r>
            <a:endParaRPr lang="en-US" dirty="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 </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53851334"/>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715000" y="457200"/>
            <a:ext cx="3048000" cy="3046988"/>
          </a:xfrm>
          <a:prstGeom prst="rect">
            <a:avLst/>
          </a:prstGeom>
          <a:noFill/>
          <a:ln>
            <a:solidFill>
              <a:schemeClr val="tx1"/>
            </a:solidFill>
          </a:ln>
        </p:spPr>
        <p:txBody>
          <a:bodyPr wrap="square" rtlCol="0">
            <a:spAutoFit/>
          </a:bodyPr>
          <a:lstStyle/>
          <a:p>
            <a:r>
              <a:rPr lang="en-US" dirty="0" smtClean="0">
                <a:solidFill>
                  <a:prstClr val="black"/>
                </a:solidFill>
                <a:latin typeface="Times New Roman" panose="02020603050405020304" pitchFamily="18" charset="0"/>
                <a:cs typeface="Times New Roman" panose="02020603050405020304" pitchFamily="18" charset="0"/>
              </a:rPr>
              <a:t>178.49</a:t>
            </a:r>
            <a:br>
              <a:rPr lang="en-US" dirty="0" smtClean="0">
                <a:solidFill>
                  <a:prstClr val="black"/>
                </a:solidFill>
                <a:latin typeface="Times New Roman" panose="02020603050405020304" pitchFamily="18" charset="0"/>
                <a:cs typeface="Times New Roman" panose="02020603050405020304" pitchFamily="18" charset="0"/>
              </a:rPr>
            </a:br>
            <a:r>
              <a:rPr lang="en-US" dirty="0" smtClean="0">
                <a:solidFill>
                  <a:prstClr val="black"/>
                </a:solidFill>
                <a:latin typeface="Times New Roman" panose="02020603050405020304" pitchFamily="18" charset="0"/>
                <a:cs typeface="Times New Roman" panose="02020603050405020304" pitchFamily="18" charset="0"/>
              </a:rPr>
              <a:t/>
            </a:r>
            <a:br>
              <a:rPr lang="en-US" dirty="0" smtClean="0">
                <a:solidFill>
                  <a:prstClr val="black"/>
                </a:solidFill>
                <a:latin typeface="Times New Roman" panose="02020603050405020304" pitchFamily="18" charset="0"/>
                <a:cs typeface="Times New Roman" panose="02020603050405020304" pitchFamily="18" charset="0"/>
              </a:rPr>
            </a:br>
            <a:endParaRPr lang="en-US" dirty="0" smtClean="0">
              <a:solidFill>
                <a:prstClr val="black"/>
              </a:solidFill>
              <a:latin typeface="Times New Roman" panose="02020603050405020304" pitchFamily="18" charset="0"/>
              <a:cs typeface="Times New Roman" panose="02020603050405020304" pitchFamily="18" charset="0"/>
            </a:endParaRPr>
          </a:p>
          <a:p>
            <a:pPr algn="ctr"/>
            <a:r>
              <a:rPr lang="en-US" sz="8800" dirty="0" err="1" smtClean="0">
                <a:solidFill>
                  <a:prstClr val="black"/>
                </a:solidFill>
                <a:latin typeface="Times New Roman" panose="02020603050405020304" pitchFamily="18" charset="0"/>
                <a:cs typeface="Times New Roman" panose="02020603050405020304" pitchFamily="18" charset="0"/>
              </a:rPr>
              <a:t>Hf</a:t>
            </a:r>
            <a:endParaRPr lang="en-US" dirty="0" smtClean="0">
              <a:solidFill>
                <a:prstClr val="black"/>
              </a:solidFill>
              <a:latin typeface="Times New Roman" panose="02020603050405020304" pitchFamily="18" charset="0"/>
              <a:cs typeface="Times New Roman" panose="02020603050405020304" pitchFamily="18" charset="0"/>
            </a:endParaRPr>
          </a:p>
          <a:p>
            <a:r>
              <a:rPr lang="en-US" sz="3200" dirty="0" smtClean="0">
                <a:solidFill>
                  <a:prstClr val="black"/>
                </a:solidFill>
                <a:latin typeface="Times New Roman" panose="02020603050405020304" pitchFamily="18" charset="0"/>
                <a:cs typeface="Times New Roman" panose="02020603050405020304" pitchFamily="18" charset="0"/>
              </a:rPr>
              <a:t>72</a:t>
            </a:r>
            <a:br>
              <a:rPr lang="en-US" sz="3200" dirty="0" smtClean="0">
                <a:solidFill>
                  <a:prstClr val="black"/>
                </a:solidFill>
                <a:latin typeface="Times New Roman" panose="02020603050405020304" pitchFamily="18" charset="0"/>
                <a:cs typeface="Times New Roman" panose="02020603050405020304" pitchFamily="18" charset="0"/>
              </a:rPr>
            </a:br>
            <a:r>
              <a:rPr lang="en-US" dirty="0" smtClean="0">
                <a:solidFill>
                  <a:prstClr val="black"/>
                </a:solidFill>
                <a:latin typeface="Times New Roman" panose="02020603050405020304" pitchFamily="18" charset="0"/>
                <a:cs typeface="Times New Roman" panose="02020603050405020304" pitchFamily="18" charset="0"/>
              </a:rPr>
              <a:t>2-8-18-32-10-2</a:t>
            </a:r>
            <a:endParaRPr lang="en-US" dirty="0">
              <a:solidFill>
                <a:prstClr val="black"/>
              </a:solidFill>
              <a:latin typeface="Times New Roman" panose="02020603050405020304" pitchFamily="18" charset="0"/>
              <a:cs typeface="Times New Roman" panose="02020603050405020304" pitchFamily="18" charset="0"/>
            </a:endParaRPr>
          </a:p>
        </p:txBody>
      </p:sp>
      <p:sp>
        <p:nvSpPr>
          <p:cNvPr id="3" name="TextBox 2"/>
          <p:cNvSpPr txBox="1"/>
          <p:nvPr/>
        </p:nvSpPr>
        <p:spPr>
          <a:xfrm>
            <a:off x="381000" y="457200"/>
            <a:ext cx="4953000" cy="4801314"/>
          </a:xfrm>
          <a:prstGeom prst="rect">
            <a:avLst/>
          </a:prstGeom>
          <a:noFill/>
        </p:spPr>
        <p:txBody>
          <a:bodyPr wrap="square" rtlCol="0">
            <a:spAutoFit/>
          </a:bodyPr>
          <a:lstStyle/>
          <a:p>
            <a:r>
              <a:rPr lang="en-US" sz="3600" dirty="0" smtClean="0">
                <a:solidFill>
                  <a:srgbClr val="FF0000"/>
                </a:solidFill>
                <a:latin typeface="Times New Roman" panose="02020603050405020304" pitchFamily="18" charset="0"/>
                <a:cs typeface="Times New Roman" panose="02020603050405020304" pitchFamily="18" charset="0"/>
              </a:rPr>
              <a:t>Hafnium</a:t>
            </a:r>
          </a:p>
          <a:p>
            <a:r>
              <a:rPr lang="en-US" dirty="0" smtClean="0">
                <a:solidFill>
                  <a:prstClr val="black"/>
                </a:solidFill>
                <a:latin typeface="Times New Roman" panose="02020603050405020304" pitchFamily="18" charset="0"/>
                <a:cs typeface="Times New Roman" panose="02020603050405020304" pitchFamily="18" charset="0"/>
              </a:rPr>
              <a:t/>
            </a:r>
            <a:br>
              <a:rPr lang="en-US" dirty="0" smtClean="0">
                <a:solidFill>
                  <a:prstClr val="black"/>
                </a:solidFill>
                <a:latin typeface="Times New Roman" panose="02020603050405020304" pitchFamily="18" charset="0"/>
                <a:cs typeface="Times New Roman" panose="02020603050405020304" pitchFamily="18" charset="0"/>
              </a:rPr>
            </a:br>
            <a:r>
              <a:rPr lang="en-US" dirty="0" smtClean="0">
                <a:solidFill>
                  <a:prstClr val="black"/>
                </a:solidFill>
                <a:latin typeface="Times New Roman" panose="02020603050405020304" pitchFamily="18" charset="0"/>
                <a:cs typeface="Times New Roman" panose="02020603050405020304" pitchFamily="18" charset="0"/>
              </a:rPr>
              <a:t>This metal in group 4 has the unusual note in that on YOUR periodic table there is an asterisk instead of the normal 2-8 start to the electron configuration.  The state Ed department is trying to trick you.</a:t>
            </a:r>
          </a:p>
          <a:p>
            <a:endParaRPr lang="en-US" dirty="0">
              <a:solidFill>
                <a:prstClr val="black"/>
              </a:solidFill>
              <a:latin typeface="Times New Roman" panose="02020603050405020304" pitchFamily="18" charset="0"/>
              <a:cs typeface="Times New Roman" panose="02020603050405020304" pitchFamily="18" charset="0"/>
            </a:endParaRPr>
          </a:p>
          <a:p>
            <a:r>
              <a:rPr lang="en-US" dirty="0" smtClean="0">
                <a:solidFill>
                  <a:prstClr val="black"/>
                </a:solidFill>
                <a:latin typeface="Times New Roman" panose="02020603050405020304" pitchFamily="18" charset="0"/>
                <a:cs typeface="Times New Roman" panose="02020603050405020304" pitchFamily="18" charset="0"/>
              </a:rPr>
              <a:t>This element was undiscovered until 1923, but its existence was predicted by </a:t>
            </a:r>
            <a:r>
              <a:rPr lang="en-US" dirty="0" err="1" smtClean="0">
                <a:solidFill>
                  <a:prstClr val="black"/>
                </a:solidFill>
                <a:latin typeface="Times New Roman" panose="02020603050405020304" pitchFamily="18" charset="0"/>
                <a:cs typeface="Times New Roman" panose="02020603050405020304" pitchFamily="18" charset="0"/>
              </a:rPr>
              <a:t>Demitri</a:t>
            </a:r>
            <a:r>
              <a:rPr lang="en-US" dirty="0" smtClean="0">
                <a:solidFill>
                  <a:prstClr val="black"/>
                </a:solidFill>
                <a:latin typeface="Times New Roman" panose="02020603050405020304" pitchFamily="18" charset="0"/>
                <a:cs typeface="Times New Roman" panose="02020603050405020304" pitchFamily="18" charset="0"/>
              </a:rPr>
              <a:t> </a:t>
            </a:r>
            <a:r>
              <a:rPr lang="en-US" dirty="0" err="1" smtClean="0">
                <a:solidFill>
                  <a:prstClr val="black"/>
                </a:solidFill>
                <a:latin typeface="Times New Roman" panose="02020603050405020304" pitchFamily="18" charset="0"/>
                <a:cs typeface="Times New Roman" panose="02020603050405020304" pitchFamily="18" charset="0"/>
              </a:rPr>
              <a:t>Mendeelev</a:t>
            </a:r>
            <a:r>
              <a:rPr lang="en-US" dirty="0" smtClean="0">
                <a:solidFill>
                  <a:prstClr val="black"/>
                </a:solidFill>
                <a:latin typeface="Times New Roman" panose="02020603050405020304" pitchFamily="18" charset="0"/>
                <a:cs typeface="Times New Roman" panose="02020603050405020304" pitchFamily="18" charset="0"/>
              </a:rPr>
              <a:t> in 1869. Mendeleev, of course, is the man who created our modern periodic table.  </a:t>
            </a:r>
          </a:p>
          <a:p>
            <a:endParaRPr lang="en-US" dirty="0">
              <a:solidFill>
                <a:prstClr val="black"/>
              </a:solidFill>
              <a:latin typeface="Times New Roman" panose="02020603050405020304" pitchFamily="18" charset="0"/>
              <a:cs typeface="Times New Roman" panose="02020603050405020304" pitchFamily="18" charset="0"/>
            </a:endParaRPr>
          </a:p>
          <a:p>
            <a:r>
              <a:rPr lang="en-US" dirty="0" smtClean="0">
                <a:solidFill>
                  <a:prstClr val="black"/>
                </a:solidFill>
                <a:latin typeface="Times New Roman" panose="02020603050405020304" pitchFamily="18" charset="0"/>
                <a:cs typeface="Times New Roman" panose="02020603050405020304" pitchFamily="18" charset="0"/>
              </a:rPr>
              <a:t>This metal is able to capture neutrons in its nucleus, which makes it important for control rods inside of nuclear power plant reactors.  We won’t see it in class.  </a:t>
            </a:r>
          </a:p>
        </p:txBody>
      </p:sp>
      <p:sp>
        <p:nvSpPr>
          <p:cNvPr id="4" name="TextBox 3"/>
          <p:cNvSpPr txBox="1"/>
          <p:nvPr/>
        </p:nvSpPr>
        <p:spPr>
          <a:xfrm>
            <a:off x="8305800" y="434876"/>
            <a:ext cx="457200" cy="369332"/>
          </a:xfrm>
          <a:prstGeom prst="rect">
            <a:avLst/>
          </a:prstGeom>
          <a:noFill/>
        </p:spPr>
        <p:txBody>
          <a:bodyPr wrap="square" rtlCol="0">
            <a:spAutoFit/>
          </a:bodyPr>
          <a:lstStyle/>
          <a:p>
            <a:pPr algn="r"/>
            <a:r>
              <a:rPr lang="en-US" dirty="0" smtClean="0">
                <a:solidFill>
                  <a:prstClr val="black"/>
                </a:solidFill>
              </a:rPr>
              <a:t>+4</a:t>
            </a:r>
          </a:p>
        </p:txBody>
      </p:sp>
    </p:spTree>
    <p:extLst>
      <p:ext uri="{BB962C8B-B14F-4D97-AF65-F5344CB8AC3E}">
        <p14:creationId xmlns:p14="http://schemas.microsoft.com/office/powerpoint/2010/main" val="406885185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715000" y="457200"/>
            <a:ext cx="3048000" cy="3046988"/>
          </a:xfrm>
          <a:prstGeom prst="rect">
            <a:avLst/>
          </a:prstGeom>
          <a:noFill/>
          <a:ln>
            <a:solidFill>
              <a:schemeClr val="tx1"/>
            </a:solidFill>
          </a:ln>
        </p:spPr>
        <p:txBody>
          <a:bodyPr wrap="square" rtlCol="0">
            <a:spAutoFit/>
          </a:bodyPr>
          <a:lstStyle/>
          <a:p>
            <a:r>
              <a:rPr lang="en-US" dirty="0" smtClean="0">
                <a:solidFill>
                  <a:prstClr val="black"/>
                </a:solidFill>
                <a:latin typeface="Times New Roman" panose="02020603050405020304" pitchFamily="18" charset="0"/>
                <a:cs typeface="Times New Roman" panose="02020603050405020304" pitchFamily="18" charset="0"/>
              </a:rPr>
              <a:t>180.948</a:t>
            </a:r>
            <a:br>
              <a:rPr lang="en-US" dirty="0" smtClean="0">
                <a:solidFill>
                  <a:prstClr val="black"/>
                </a:solidFill>
                <a:latin typeface="Times New Roman" panose="02020603050405020304" pitchFamily="18" charset="0"/>
                <a:cs typeface="Times New Roman" panose="02020603050405020304" pitchFamily="18" charset="0"/>
              </a:rPr>
            </a:br>
            <a:r>
              <a:rPr lang="en-US" dirty="0" smtClean="0">
                <a:solidFill>
                  <a:prstClr val="black"/>
                </a:solidFill>
                <a:latin typeface="Times New Roman" panose="02020603050405020304" pitchFamily="18" charset="0"/>
                <a:cs typeface="Times New Roman" panose="02020603050405020304" pitchFamily="18" charset="0"/>
              </a:rPr>
              <a:t/>
            </a:r>
            <a:br>
              <a:rPr lang="en-US" dirty="0" smtClean="0">
                <a:solidFill>
                  <a:prstClr val="black"/>
                </a:solidFill>
                <a:latin typeface="Times New Roman" panose="02020603050405020304" pitchFamily="18" charset="0"/>
                <a:cs typeface="Times New Roman" panose="02020603050405020304" pitchFamily="18" charset="0"/>
              </a:rPr>
            </a:br>
            <a:endParaRPr lang="en-US" dirty="0" smtClean="0">
              <a:solidFill>
                <a:prstClr val="black"/>
              </a:solidFill>
              <a:latin typeface="Times New Roman" panose="02020603050405020304" pitchFamily="18" charset="0"/>
              <a:cs typeface="Times New Roman" panose="02020603050405020304" pitchFamily="18" charset="0"/>
            </a:endParaRPr>
          </a:p>
          <a:p>
            <a:pPr algn="ctr"/>
            <a:r>
              <a:rPr lang="en-US" sz="8800" dirty="0" smtClean="0">
                <a:solidFill>
                  <a:prstClr val="black"/>
                </a:solidFill>
                <a:latin typeface="Times New Roman" panose="02020603050405020304" pitchFamily="18" charset="0"/>
                <a:cs typeface="Times New Roman" panose="02020603050405020304" pitchFamily="18" charset="0"/>
              </a:rPr>
              <a:t>Ta</a:t>
            </a:r>
            <a:endParaRPr lang="en-US" dirty="0" smtClean="0">
              <a:solidFill>
                <a:prstClr val="black"/>
              </a:solidFill>
              <a:latin typeface="Times New Roman" panose="02020603050405020304" pitchFamily="18" charset="0"/>
              <a:cs typeface="Times New Roman" panose="02020603050405020304" pitchFamily="18" charset="0"/>
            </a:endParaRPr>
          </a:p>
          <a:p>
            <a:r>
              <a:rPr lang="en-US" sz="3200" dirty="0" smtClean="0">
                <a:solidFill>
                  <a:prstClr val="black"/>
                </a:solidFill>
                <a:latin typeface="Times New Roman" panose="02020603050405020304" pitchFamily="18" charset="0"/>
                <a:cs typeface="Times New Roman" panose="02020603050405020304" pitchFamily="18" charset="0"/>
              </a:rPr>
              <a:t>73</a:t>
            </a:r>
            <a:br>
              <a:rPr lang="en-US" sz="3200" dirty="0" smtClean="0">
                <a:solidFill>
                  <a:prstClr val="black"/>
                </a:solidFill>
                <a:latin typeface="Times New Roman" panose="02020603050405020304" pitchFamily="18" charset="0"/>
                <a:cs typeface="Times New Roman" panose="02020603050405020304" pitchFamily="18" charset="0"/>
              </a:rPr>
            </a:br>
            <a:r>
              <a:rPr lang="en-US" dirty="0" smtClean="0">
                <a:solidFill>
                  <a:prstClr val="black"/>
                </a:solidFill>
                <a:latin typeface="Times New Roman" panose="02020603050405020304" pitchFamily="18" charset="0"/>
                <a:cs typeface="Times New Roman" panose="02020603050405020304" pitchFamily="18" charset="0"/>
              </a:rPr>
              <a:t>2-8-18-32-11-2</a:t>
            </a:r>
            <a:endParaRPr lang="en-US" dirty="0">
              <a:solidFill>
                <a:prstClr val="black"/>
              </a:solidFill>
              <a:latin typeface="Times New Roman" panose="02020603050405020304" pitchFamily="18" charset="0"/>
              <a:cs typeface="Times New Roman" panose="02020603050405020304" pitchFamily="18" charset="0"/>
            </a:endParaRPr>
          </a:p>
        </p:txBody>
      </p:sp>
      <p:sp>
        <p:nvSpPr>
          <p:cNvPr id="3" name="TextBox 2"/>
          <p:cNvSpPr txBox="1"/>
          <p:nvPr/>
        </p:nvSpPr>
        <p:spPr>
          <a:xfrm>
            <a:off x="381000" y="457200"/>
            <a:ext cx="4953000" cy="4247317"/>
          </a:xfrm>
          <a:prstGeom prst="rect">
            <a:avLst/>
          </a:prstGeom>
          <a:noFill/>
        </p:spPr>
        <p:txBody>
          <a:bodyPr wrap="square" rtlCol="0">
            <a:spAutoFit/>
          </a:bodyPr>
          <a:lstStyle/>
          <a:p>
            <a:r>
              <a:rPr lang="en-US" sz="3600" dirty="0" smtClean="0">
                <a:solidFill>
                  <a:srgbClr val="FF0000"/>
                </a:solidFill>
                <a:latin typeface="Times New Roman" panose="02020603050405020304" pitchFamily="18" charset="0"/>
                <a:cs typeface="Times New Roman" panose="02020603050405020304" pitchFamily="18" charset="0"/>
              </a:rPr>
              <a:t>Tantalum</a:t>
            </a:r>
          </a:p>
          <a:p>
            <a:r>
              <a:rPr lang="en-US" dirty="0" smtClean="0">
                <a:solidFill>
                  <a:prstClr val="black"/>
                </a:solidFill>
                <a:latin typeface="Times New Roman" panose="02020603050405020304" pitchFamily="18" charset="0"/>
                <a:cs typeface="Times New Roman" panose="02020603050405020304" pitchFamily="18" charset="0"/>
              </a:rPr>
              <a:t/>
            </a:r>
            <a:br>
              <a:rPr lang="en-US" dirty="0" smtClean="0">
                <a:solidFill>
                  <a:prstClr val="black"/>
                </a:solidFill>
                <a:latin typeface="Times New Roman" panose="02020603050405020304" pitchFamily="18" charset="0"/>
                <a:cs typeface="Times New Roman" panose="02020603050405020304" pitchFamily="18" charset="0"/>
              </a:rPr>
            </a:br>
            <a:r>
              <a:rPr lang="en-US" dirty="0" smtClean="0">
                <a:solidFill>
                  <a:prstClr val="black"/>
                </a:solidFill>
                <a:latin typeface="Times New Roman" panose="02020603050405020304" pitchFamily="18" charset="0"/>
                <a:cs typeface="Times New Roman" panose="02020603050405020304" pitchFamily="18" charset="0"/>
              </a:rPr>
              <a:t>For nothing else, this element is just fun to say, with a deep voice.  It sounds like the name to a place that good decent people might not frequent.  </a:t>
            </a:r>
          </a:p>
          <a:p>
            <a:endParaRPr lang="en-US" dirty="0">
              <a:solidFill>
                <a:prstClr val="black"/>
              </a:solidFill>
              <a:latin typeface="Times New Roman" panose="02020603050405020304" pitchFamily="18" charset="0"/>
              <a:cs typeface="Times New Roman" panose="02020603050405020304" pitchFamily="18" charset="0"/>
            </a:endParaRPr>
          </a:p>
          <a:p>
            <a:r>
              <a:rPr lang="en-US" dirty="0" smtClean="0">
                <a:solidFill>
                  <a:prstClr val="black"/>
                </a:solidFill>
                <a:latin typeface="Times New Roman" panose="02020603050405020304" pitchFamily="18" charset="0"/>
                <a:cs typeface="Times New Roman" panose="02020603050405020304" pitchFamily="18" charset="0"/>
              </a:rPr>
              <a:t>It makes a +5 cation, which is cool.  It can form very cool compounds with double cations, such as </a:t>
            </a:r>
          </a:p>
          <a:p>
            <a:r>
              <a:rPr lang="en-US" dirty="0" smtClean="0">
                <a:solidFill>
                  <a:prstClr val="black"/>
                </a:solidFill>
                <a:latin typeface="Times New Roman" panose="02020603050405020304" pitchFamily="18" charset="0"/>
                <a:cs typeface="Times New Roman" panose="02020603050405020304" pitchFamily="18" charset="0"/>
              </a:rPr>
              <a:t>Lithium </a:t>
            </a:r>
            <a:r>
              <a:rPr lang="en-US" dirty="0" err="1" smtClean="0">
                <a:solidFill>
                  <a:prstClr val="black"/>
                </a:solidFill>
                <a:latin typeface="Times New Roman" panose="02020603050405020304" pitchFamily="18" charset="0"/>
                <a:cs typeface="Times New Roman" panose="02020603050405020304" pitchFamily="18" charset="0"/>
              </a:rPr>
              <a:t>Tantalate</a:t>
            </a:r>
            <a:r>
              <a:rPr lang="en-US" dirty="0" smtClean="0">
                <a:solidFill>
                  <a:prstClr val="black"/>
                </a:solidFill>
                <a:latin typeface="Times New Roman" panose="02020603050405020304" pitchFamily="18" charset="0"/>
                <a:cs typeface="Times New Roman" panose="02020603050405020304" pitchFamily="18" charset="0"/>
              </a:rPr>
              <a:t> with a formula of LiTaO</a:t>
            </a:r>
            <a:r>
              <a:rPr lang="en-US" baseline="-25000" dirty="0" smtClean="0">
                <a:solidFill>
                  <a:prstClr val="black"/>
                </a:solidFill>
                <a:latin typeface="Times New Roman" panose="02020603050405020304" pitchFamily="18" charset="0"/>
                <a:cs typeface="Times New Roman" panose="02020603050405020304" pitchFamily="18" charset="0"/>
              </a:rPr>
              <a:t>3</a:t>
            </a:r>
          </a:p>
          <a:p>
            <a:r>
              <a:rPr lang="en-US" dirty="0" smtClean="0">
                <a:solidFill>
                  <a:prstClr val="black"/>
                </a:solidFill>
                <a:latin typeface="Times New Roman" panose="02020603050405020304" pitchFamily="18" charset="0"/>
                <a:cs typeface="Times New Roman" panose="02020603050405020304" pitchFamily="18" charset="0"/>
              </a:rPr>
              <a:t>Or Lanthanum </a:t>
            </a:r>
            <a:r>
              <a:rPr lang="en-US" dirty="0" err="1" smtClean="0">
                <a:solidFill>
                  <a:prstClr val="black"/>
                </a:solidFill>
                <a:latin typeface="Times New Roman" panose="02020603050405020304" pitchFamily="18" charset="0"/>
                <a:cs typeface="Times New Roman" panose="02020603050405020304" pitchFamily="18" charset="0"/>
              </a:rPr>
              <a:t>Tantalate</a:t>
            </a:r>
            <a:r>
              <a:rPr lang="en-US" dirty="0" smtClean="0">
                <a:solidFill>
                  <a:prstClr val="black"/>
                </a:solidFill>
                <a:latin typeface="Times New Roman" panose="02020603050405020304" pitchFamily="18" charset="0"/>
                <a:cs typeface="Times New Roman" panose="02020603050405020304" pitchFamily="18" charset="0"/>
              </a:rPr>
              <a:t> with a formula of LaTaO</a:t>
            </a:r>
            <a:r>
              <a:rPr lang="en-US" baseline="-25000" dirty="0" smtClean="0">
                <a:solidFill>
                  <a:prstClr val="black"/>
                </a:solidFill>
                <a:latin typeface="Times New Roman" panose="02020603050405020304" pitchFamily="18" charset="0"/>
                <a:cs typeface="Times New Roman" panose="02020603050405020304" pitchFamily="18" charset="0"/>
              </a:rPr>
              <a:t>4</a:t>
            </a:r>
            <a:r>
              <a:rPr lang="en-US" dirty="0" smtClean="0">
                <a:solidFill>
                  <a:prstClr val="black"/>
                </a:solidFill>
                <a:latin typeface="Times New Roman" panose="02020603050405020304" pitchFamily="18" charset="0"/>
                <a:cs typeface="Times New Roman" panose="02020603050405020304" pitchFamily="18" charset="0"/>
              </a:rPr>
              <a:t>.</a:t>
            </a:r>
          </a:p>
          <a:p>
            <a:endParaRPr lang="en-US" dirty="0">
              <a:solidFill>
                <a:prstClr val="black"/>
              </a:solidFill>
              <a:latin typeface="Times New Roman" panose="02020603050405020304" pitchFamily="18" charset="0"/>
              <a:cs typeface="Times New Roman" panose="02020603050405020304" pitchFamily="18" charset="0"/>
            </a:endParaRPr>
          </a:p>
          <a:p>
            <a:r>
              <a:rPr lang="en-US" dirty="0" smtClean="0">
                <a:solidFill>
                  <a:prstClr val="black"/>
                </a:solidFill>
                <a:latin typeface="Times New Roman" panose="02020603050405020304" pitchFamily="18" charset="0"/>
                <a:cs typeface="Times New Roman" panose="02020603050405020304" pitchFamily="18" charset="0"/>
              </a:rPr>
              <a:t>That would be:</a:t>
            </a:r>
          </a:p>
          <a:p>
            <a:r>
              <a:rPr lang="en-US" dirty="0" smtClean="0">
                <a:solidFill>
                  <a:prstClr val="black"/>
                </a:solidFill>
                <a:latin typeface="Times New Roman" panose="02020603050405020304" pitchFamily="18" charset="0"/>
                <a:cs typeface="Times New Roman" panose="02020603050405020304" pitchFamily="18" charset="0"/>
              </a:rPr>
              <a:t>Li</a:t>
            </a:r>
            <a:r>
              <a:rPr lang="en-US" baseline="30000" dirty="0" smtClean="0">
                <a:solidFill>
                  <a:prstClr val="black"/>
                </a:solidFill>
                <a:latin typeface="Times New Roman" panose="02020603050405020304" pitchFamily="18" charset="0"/>
                <a:cs typeface="Times New Roman" panose="02020603050405020304" pitchFamily="18" charset="0"/>
              </a:rPr>
              <a:t>+1</a:t>
            </a:r>
            <a:r>
              <a:rPr lang="en-US" dirty="0" smtClean="0">
                <a:solidFill>
                  <a:prstClr val="black"/>
                </a:solidFill>
                <a:latin typeface="Times New Roman" panose="02020603050405020304" pitchFamily="18" charset="0"/>
                <a:cs typeface="Times New Roman" panose="02020603050405020304" pitchFamily="18" charset="0"/>
              </a:rPr>
              <a:t>, Ta</a:t>
            </a:r>
            <a:r>
              <a:rPr lang="en-US" baseline="30000" dirty="0" smtClean="0">
                <a:solidFill>
                  <a:prstClr val="black"/>
                </a:solidFill>
                <a:latin typeface="Times New Roman" panose="02020603050405020304" pitchFamily="18" charset="0"/>
                <a:cs typeface="Times New Roman" panose="02020603050405020304" pitchFamily="18" charset="0"/>
              </a:rPr>
              <a:t>+5</a:t>
            </a:r>
            <a:r>
              <a:rPr lang="en-US" dirty="0" smtClean="0">
                <a:solidFill>
                  <a:prstClr val="black"/>
                </a:solidFill>
                <a:latin typeface="Times New Roman" panose="02020603050405020304" pitchFamily="18" charset="0"/>
                <a:cs typeface="Times New Roman" panose="02020603050405020304" pitchFamily="18" charset="0"/>
              </a:rPr>
              <a:t>, and O</a:t>
            </a:r>
            <a:r>
              <a:rPr lang="en-US" baseline="30000" dirty="0" smtClean="0">
                <a:solidFill>
                  <a:prstClr val="black"/>
                </a:solidFill>
                <a:latin typeface="Times New Roman" panose="02020603050405020304" pitchFamily="18" charset="0"/>
                <a:cs typeface="Times New Roman" panose="02020603050405020304" pitchFamily="18" charset="0"/>
              </a:rPr>
              <a:t>-2</a:t>
            </a:r>
            <a:r>
              <a:rPr lang="en-US" dirty="0" smtClean="0">
                <a:solidFill>
                  <a:prstClr val="black"/>
                </a:solidFill>
                <a:latin typeface="Times New Roman" panose="02020603050405020304" pitchFamily="18" charset="0"/>
                <a:cs typeface="Times New Roman" panose="02020603050405020304" pitchFamily="18" charset="0"/>
              </a:rPr>
              <a:t> for that first compound, and </a:t>
            </a:r>
          </a:p>
          <a:p>
            <a:r>
              <a:rPr lang="en-US" dirty="0" smtClean="0">
                <a:solidFill>
                  <a:prstClr val="black"/>
                </a:solidFill>
                <a:latin typeface="Times New Roman" panose="02020603050405020304" pitchFamily="18" charset="0"/>
                <a:cs typeface="Times New Roman" panose="02020603050405020304" pitchFamily="18" charset="0"/>
              </a:rPr>
              <a:t>La</a:t>
            </a:r>
            <a:r>
              <a:rPr lang="en-US" baseline="30000" dirty="0" smtClean="0">
                <a:solidFill>
                  <a:prstClr val="black"/>
                </a:solidFill>
                <a:latin typeface="Times New Roman" panose="02020603050405020304" pitchFamily="18" charset="0"/>
                <a:cs typeface="Times New Roman" panose="02020603050405020304" pitchFamily="18" charset="0"/>
              </a:rPr>
              <a:t>+3</a:t>
            </a:r>
            <a:r>
              <a:rPr lang="en-US" dirty="0" smtClean="0">
                <a:solidFill>
                  <a:prstClr val="black"/>
                </a:solidFill>
                <a:latin typeface="Times New Roman" panose="02020603050405020304" pitchFamily="18" charset="0"/>
                <a:cs typeface="Times New Roman" panose="02020603050405020304" pitchFamily="18" charset="0"/>
              </a:rPr>
              <a:t>, </a:t>
            </a:r>
            <a:r>
              <a:rPr lang="en-US" dirty="0">
                <a:solidFill>
                  <a:prstClr val="black"/>
                </a:solidFill>
                <a:latin typeface="Times New Roman" panose="02020603050405020304" pitchFamily="18" charset="0"/>
                <a:cs typeface="Times New Roman" panose="02020603050405020304" pitchFamily="18" charset="0"/>
              </a:rPr>
              <a:t>Ta</a:t>
            </a:r>
            <a:r>
              <a:rPr lang="en-US" baseline="30000" dirty="0">
                <a:solidFill>
                  <a:prstClr val="black"/>
                </a:solidFill>
                <a:latin typeface="Times New Roman" panose="02020603050405020304" pitchFamily="18" charset="0"/>
                <a:cs typeface="Times New Roman" panose="02020603050405020304" pitchFamily="18" charset="0"/>
              </a:rPr>
              <a:t>+5</a:t>
            </a:r>
            <a:r>
              <a:rPr lang="en-US" dirty="0">
                <a:solidFill>
                  <a:prstClr val="black"/>
                </a:solidFill>
                <a:latin typeface="Times New Roman" panose="02020603050405020304" pitchFamily="18" charset="0"/>
                <a:cs typeface="Times New Roman" panose="02020603050405020304" pitchFamily="18" charset="0"/>
              </a:rPr>
              <a:t>, and O</a:t>
            </a:r>
            <a:r>
              <a:rPr lang="en-US" baseline="30000" dirty="0">
                <a:solidFill>
                  <a:prstClr val="black"/>
                </a:solidFill>
                <a:latin typeface="Times New Roman" panose="02020603050405020304" pitchFamily="18" charset="0"/>
                <a:cs typeface="Times New Roman" panose="02020603050405020304" pitchFamily="18" charset="0"/>
              </a:rPr>
              <a:t>-2</a:t>
            </a:r>
            <a:r>
              <a:rPr lang="en-US" dirty="0">
                <a:solidFill>
                  <a:prstClr val="black"/>
                </a:solidFill>
                <a:latin typeface="Times New Roman" panose="02020603050405020304" pitchFamily="18" charset="0"/>
                <a:cs typeface="Times New Roman" panose="02020603050405020304" pitchFamily="18" charset="0"/>
              </a:rPr>
              <a:t> for </a:t>
            </a:r>
            <a:r>
              <a:rPr lang="en-US" dirty="0" smtClean="0">
                <a:solidFill>
                  <a:prstClr val="black"/>
                </a:solidFill>
                <a:latin typeface="Times New Roman" panose="02020603050405020304" pitchFamily="18" charset="0"/>
                <a:cs typeface="Times New Roman" panose="02020603050405020304" pitchFamily="18" charset="0"/>
              </a:rPr>
              <a:t>the second one.</a:t>
            </a:r>
          </a:p>
        </p:txBody>
      </p:sp>
      <p:sp>
        <p:nvSpPr>
          <p:cNvPr id="4" name="TextBox 3"/>
          <p:cNvSpPr txBox="1"/>
          <p:nvPr/>
        </p:nvSpPr>
        <p:spPr>
          <a:xfrm>
            <a:off x="8305800" y="434876"/>
            <a:ext cx="457200" cy="369332"/>
          </a:xfrm>
          <a:prstGeom prst="rect">
            <a:avLst/>
          </a:prstGeom>
          <a:noFill/>
        </p:spPr>
        <p:txBody>
          <a:bodyPr wrap="square" rtlCol="0">
            <a:spAutoFit/>
          </a:bodyPr>
          <a:lstStyle/>
          <a:p>
            <a:pPr algn="r"/>
            <a:r>
              <a:rPr lang="en-US" dirty="0" smtClean="0">
                <a:solidFill>
                  <a:prstClr val="black"/>
                </a:solidFill>
              </a:rPr>
              <a:t>+5</a:t>
            </a:r>
          </a:p>
        </p:txBody>
      </p:sp>
    </p:spTree>
    <p:extLst>
      <p:ext uri="{BB962C8B-B14F-4D97-AF65-F5344CB8AC3E}">
        <p14:creationId xmlns:p14="http://schemas.microsoft.com/office/powerpoint/2010/main" val="217625907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68567726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715000" y="457200"/>
            <a:ext cx="3048000" cy="3046988"/>
          </a:xfrm>
          <a:prstGeom prst="rect">
            <a:avLst/>
          </a:prstGeom>
          <a:noFill/>
          <a:ln>
            <a:solidFill>
              <a:schemeClr val="tx1"/>
            </a:solidFill>
          </a:ln>
        </p:spPr>
        <p:txBody>
          <a:bodyPr wrap="square" rtlCol="0">
            <a:spAutoFit/>
          </a:bodyPr>
          <a:lstStyle/>
          <a:p>
            <a:r>
              <a:rPr lang="en-US" dirty="0" smtClean="0">
                <a:latin typeface="Times New Roman" panose="02020603050405020304" pitchFamily="18" charset="0"/>
                <a:cs typeface="Times New Roman" panose="02020603050405020304" pitchFamily="18" charset="0"/>
              </a:rPr>
              <a:t>12.011                                   +4</a:t>
            </a:r>
          </a:p>
          <a:p>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                                 </a:t>
            </a:r>
            <a:r>
              <a:rPr lang="en-US" sz="500"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    </a:t>
            </a:r>
            <a:r>
              <a:rPr lang="en-US" sz="900"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      +2            </a:t>
            </a:r>
          </a:p>
          <a:p>
            <a:r>
              <a:rPr lang="en-US" dirty="0" smtClean="0">
                <a:latin typeface="Times New Roman" panose="02020603050405020304" pitchFamily="18" charset="0"/>
                <a:cs typeface="Times New Roman" panose="02020603050405020304" pitchFamily="18" charset="0"/>
              </a:rPr>
              <a:t>                                         </a:t>
            </a:r>
            <a:r>
              <a:rPr lang="en-US" sz="1050"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    +4</a:t>
            </a:r>
          </a:p>
          <a:p>
            <a:pPr algn="ctr"/>
            <a:r>
              <a:rPr lang="en-US" sz="8800" dirty="0" smtClean="0">
                <a:latin typeface="Times New Roman" panose="02020603050405020304" pitchFamily="18" charset="0"/>
                <a:cs typeface="Times New Roman" panose="02020603050405020304" pitchFamily="18" charset="0"/>
              </a:rPr>
              <a:t>C </a:t>
            </a:r>
            <a:endParaRPr lang="en-US" dirty="0" smtClean="0">
              <a:latin typeface="Times New Roman" panose="02020603050405020304" pitchFamily="18" charset="0"/>
              <a:cs typeface="Times New Roman" panose="02020603050405020304" pitchFamily="18" charset="0"/>
            </a:endParaRPr>
          </a:p>
          <a:p>
            <a:r>
              <a:rPr lang="en-US" sz="3200" dirty="0" smtClean="0">
                <a:latin typeface="Times New Roman" panose="02020603050405020304" pitchFamily="18" charset="0"/>
                <a:cs typeface="Times New Roman" panose="02020603050405020304" pitchFamily="18" charset="0"/>
              </a:rPr>
              <a:t>6</a:t>
            </a:r>
          </a:p>
          <a:p>
            <a:r>
              <a:rPr lang="en-US" dirty="0" smtClean="0">
                <a:latin typeface="Times New Roman" panose="02020603050405020304" pitchFamily="18" charset="0"/>
                <a:cs typeface="Times New Roman" panose="02020603050405020304" pitchFamily="18" charset="0"/>
              </a:rPr>
              <a:t>2-4</a:t>
            </a:r>
            <a:endParaRPr lang="en-US" dirty="0">
              <a:latin typeface="Times New Roman" panose="02020603050405020304" pitchFamily="18" charset="0"/>
              <a:cs typeface="Times New Roman" panose="02020603050405020304" pitchFamily="18" charset="0"/>
            </a:endParaRPr>
          </a:p>
        </p:txBody>
      </p:sp>
      <p:sp>
        <p:nvSpPr>
          <p:cNvPr id="3" name="TextBox 2"/>
          <p:cNvSpPr txBox="1"/>
          <p:nvPr/>
        </p:nvSpPr>
        <p:spPr>
          <a:xfrm>
            <a:off x="381000" y="457200"/>
            <a:ext cx="4953000" cy="5632311"/>
          </a:xfrm>
          <a:prstGeom prst="rect">
            <a:avLst/>
          </a:prstGeom>
          <a:noFill/>
        </p:spPr>
        <p:txBody>
          <a:bodyPr wrap="square" rtlCol="0">
            <a:spAutoFit/>
          </a:bodyPr>
          <a:lstStyle/>
          <a:p>
            <a:r>
              <a:rPr lang="en-US" sz="3600" dirty="0" smtClean="0">
                <a:solidFill>
                  <a:srgbClr val="FF0000"/>
                </a:solidFill>
                <a:latin typeface="Times New Roman" panose="02020603050405020304" pitchFamily="18" charset="0"/>
                <a:cs typeface="Times New Roman" panose="02020603050405020304" pitchFamily="18" charset="0"/>
              </a:rPr>
              <a:t>Carbon</a:t>
            </a:r>
          </a:p>
          <a:p>
            <a:endParaRPr lang="en-US"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Probably the most important atom for living things, carbon is the CENTRAL atom in organic chemistry.  All organic compounds start with carbon.</a:t>
            </a:r>
          </a:p>
          <a:p>
            <a:endParaRPr lang="en-US" dirty="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Carbon makes no ions in our class.</a:t>
            </a:r>
          </a:p>
          <a:p>
            <a:endParaRPr lang="en-US" dirty="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Carbon MUST make 4 covalent bonds.  It can make single, double and triple bonds to another carbon atom, or other atoms too.  It can make chains and rings of atoms.  </a:t>
            </a:r>
          </a:p>
          <a:p>
            <a:endParaRPr lang="en-US" dirty="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Carbon is a solid, it’s NOT carbon dioxide, which is a compound.  </a:t>
            </a:r>
          </a:p>
          <a:p>
            <a:endParaRPr lang="en-US" dirty="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One </a:t>
            </a:r>
            <a:r>
              <a:rPr lang="en-US" dirty="0" err="1" smtClean="0">
                <a:latin typeface="Times New Roman" panose="02020603050405020304" pitchFamily="18" charset="0"/>
                <a:cs typeface="Times New Roman" panose="02020603050405020304" pitchFamily="18" charset="0"/>
              </a:rPr>
              <a:t>twelveth</a:t>
            </a:r>
            <a:r>
              <a:rPr lang="en-US" dirty="0" smtClean="0">
                <a:latin typeface="Times New Roman" panose="02020603050405020304" pitchFamily="18" charset="0"/>
                <a:cs typeface="Times New Roman" panose="02020603050405020304" pitchFamily="18" charset="0"/>
              </a:rPr>
              <a:t> of a C-12 isotope is the mass of </a:t>
            </a:r>
            <a:br>
              <a:rPr lang="en-US" dirty="0" smtClean="0">
                <a:latin typeface="Times New Roman" panose="02020603050405020304" pitchFamily="18" charset="0"/>
                <a:cs typeface="Times New Roman" panose="02020603050405020304" pitchFamily="18" charset="0"/>
              </a:rPr>
            </a:br>
            <a:r>
              <a:rPr lang="en-US" dirty="0" smtClean="0">
                <a:latin typeface="Times New Roman" panose="02020603050405020304" pitchFamily="18" charset="0"/>
                <a:cs typeface="Times New Roman" panose="02020603050405020304" pitchFamily="18" charset="0"/>
              </a:rPr>
              <a:t>one amu, it’s the reason that Carbon is in the </a:t>
            </a:r>
            <a:br>
              <a:rPr lang="en-US" dirty="0" smtClean="0">
                <a:latin typeface="Times New Roman" panose="02020603050405020304" pitchFamily="18" charset="0"/>
                <a:cs typeface="Times New Roman" panose="02020603050405020304" pitchFamily="18" charset="0"/>
              </a:rPr>
            </a:br>
            <a:r>
              <a:rPr lang="en-US" dirty="0" smtClean="0">
                <a:latin typeface="Times New Roman" panose="02020603050405020304" pitchFamily="18" charset="0"/>
                <a:cs typeface="Times New Roman" panose="02020603050405020304" pitchFamily="18" charset="0"/>
              </a:rPr>
              <a:t>KEY of your periodic table.  </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7716424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715000" y="457200"/>
            <a:ext cx="3048000" cy="3046988"/>
          </a:xfrm>
          <a:prstGeom prst="rect">
            <a:avLst/>
          </a:prstGeom>
          <a:noFill/>
          <a:ln>
            <a:solidFill>
              <a:schemeClr val="tx1"/>
            </a:solidFill>
          </a:ln>
        </p:spPr>
        <p:txBody>
          <a:bodyPr wrap="square" rtlCol="0">
            <a:spAutoFit/>
          </a:bodyPr>
          <a:lstStyle/>
          <a:p>
            <a:r>
              <a:rPr lang="en-US" dirty="0" smtClean="0">
                <a:latin typeface="Times New Roman" panose="02020603050405020304" pitchFamily="18" charset="0"/>
                <a:cs typeface="Times New Roman" panose="02020603050405020304" pitchFamily="18" charset="0"/>
              </a:rPr>
              <a:t>12.011                                    </a:t>
            </a:r>
            <a:br>
              <a:rPr lang="en-US" dirty="0" smtClean="0">
                <a:latin typeface="Times New Roman" panose="02020603050405020304" pitchFamily="18" charset="0"/>
                <a:cs typeface="Times New Roman" panose="02020603050405020304" pitchFamily="18" charset="0"/>
              </a:rPr>
            </a:br>
            <a:r>
              <a:rPr lang="en-US" dirty="0" smtClean="0">
                <a:latin typeface="Times New Roman" panose="02020603050405020304" pitchFamily="18" charset="0"/>
                <a:cs typeface="Times New Roman" panose="02020603050405020304" pitchFamily="18" charset="0"/>
              </a:rPr>
              <a:t/>
            </a:r>
            <a:br>
              <a:rPr lang="en-US" dirty="0" smtClean="0">
                <a:latin typeface="Times New Roman" panose="02020603050405020304" pitchFamily="18" charset="0"/>
                <a:cs typeface="Times New Roman" panose="02020603050405020304" pitchFamily="18" charset="0"/>
              </a:rPr>
            </a:br>
            <a:endParaRPr lang="en-US" dirty="0" smtClean="0">
              <a:latin typeface="Times New Roman" panose="02020603050405020304" pitchFamily="18" charset="0"/>
              <a:cs typeface="Times New Roman" panose="02020603050405020304" pitchFamily="18" charset="0"/>
            </a:endParaRPr>
          </a:p>
          <a:p>
            <a:pPr algn="ctr"/>
            <a:r>
              <a:rPr lang="en-US" sz="8800" dirty="0" smtClean="0">
                <a:latin typeface="Times New Roman" panose="02020603050405020304" pitchFamily="18" charset="0"/>
                <a:cs typeface="Times New Roman" panose="02020603050405020304" pitchFamily="18" charset="0"/>
              </a:rPr>
              <a:t>N </a:t>
            </a:r>
            <a:endParaRPr lang="en-US" dirty="0" smtClean="0">
              <a:latin typeface="Times New Roman" panose="02020603050405020304" pitchFamily="18" charset="0"/>
              <a:cs typeface="Times New Roman" panose="02020603050405020304" pitchFamily="18" charset="0"/>
            </a:endParaRPr>
          </a:p>
          <a:p>
            <a:r>
              <a:rPr lang="en-US" sz="3200" dirty="0" smtClean="0">
                <a:latin typeface="Times New Roman" panose="02020603050405020304" pitchFamily="18" charset="0"/>
                <a:cs typeface="Times New Roman" panose="02020603050405020304" pitchFamily="18" charset="0"/>
              </a:rPr>
              <a:t>7</a:t>
            </a:r>
          </a:p>
          <a:p>
            <a:r>
              <a:rPr lang="en-US" dirty="0" smtClean="0">
                <a:latin typeface="Times New Roman" panose="02020603050405020304" pitchFamily="18" charset="0"/>
                <a:cs typeface="Times New Roman" panose="02020603050405020304" pitchFamily="18" charset="0"/>
              </a:rPr>
              <a:t>2-5</a:t>
            </a:r>
            <a:endParaRPr lang="en-US" dirty="0">
              <a:latin typeface="Times New Roman" panose="02020603050405020304" pitchFamily="18" charset="0"/>
              <a:cs typeface="Times New Roman" panose="02020603050405020304" pitchFamily="18" charset="0"/>
            </a:endParaRPr>
          </a:p>
        </p:txBody>
      </p:sp>
      <p:sp>
        <p:nvSpPr>
          <p:cNvPr id="3" name="TextBox 2"/>
          <p:cNvSpPr txBox="1"/>
          <p:nvPr/>
        </p:nvSpPr>
        <p:spPr>
          <a:xfrm>
            <a:off x="381000" y="457200"/>
            <a:ext cx="4953000" cy="5355312"/>
          </a:xfrm>
          <a:prstGeom prst="rect">
            <a:avLst/>
          </a:prstGeom>
          <a:noFill/>
        </p:spPr>
        <p:txBody>
          <a:bodyPr wrap="square" rtlCol="0">
            <a:spAutoFit/>
          </a:bodyPr>
          <a:lstStyle/>
          <a:p>
            <a:r>
              <a:rPr lang="en-US" sz="3600" dirty="0" smtClean="0">
                <a:solidFill>
                  <a:srgbClr val="FF0000"/>
                </a:solidFill>
                <a:latin typeface="Times New Roman" panose="02020603050405020304" pitchFamily="18" charset="0"/>
                <a:cs typeface="Times New Roman" panose="02020603050405020304" pitchFamily="18" charset="0"/>
              </a:rPr>
              <a:t>Nitrogen</a:t>
            </a:r>
          </a:p>
          <a:p>
            <a:endParaRPr lang="en-US"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This is the most common gas in the atmosphere, about 76% is in the form of N</a:t>
            </a:r>
            <a:r>
              <a:rPr lang="en-US" baseline="-25000" dirty="0" smtClean="0">
                <a:latin typeface="Times New Roman" panose="02020603050405020304" pitchFamily="18" charset="0"/>
                <a:cs typeface="Times New Roman" panose="02020603050405020304" pitchFamily="18" charset="0"/>
              </a:rPr>
              <a:t>2</a:t>
            </a:r>
            <a:r>
              <a:rPr lang="en-US" dirty="0" smtClean="0">
                <a:latin typeface="Times New Roman" panose="02020603050405020304" pitchFamily="18" charset="0"/>
                <a:cs typeface="Times New Roman" panose="02020603050405020304" pitchFamily="18" charset="0"/>
              </a:rPr>
              <a:t> (a diatomic molecule, or one of the  HO</a:t>
            </a:r>
            <a:r>
              <a:rPr lang="en-US" dirty="0" smtClean="0">
                <a:solidFill>
                  <a:srgbClr val="FF0000"/>
                </a:solidFill>
                <a:latin typeface="Times New Roman" panose="02020603050405020304" pitchFamily="18" charset="0"/>
                <a:cs typeface="Times New Roman" panose="02020603050405020304" pitchFamily="18" charset="0"/>
              </a:rPr>
              <a:t>N</a:t>
            </a:r>
            <a:r>
              <a:rPr lang="en-US" dirty="0" smtClean="0">
                <a:latin typeface="Times New Roman" panose="02020603050405020304" pitchFamily="18" charset="0"/>
                <a:cs typeface="Times New Roman" panose="02020603050405020304" pitchFamily="18" charset="0"/>
              </a:rPr>
              <a:t>ClBrIF twins).</a:t>
            </a:r>
          </a:p>
          <a:p>
            <a:endParaRPr lang="en-US" dirty="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Nitrogen molecules exist with a triple bond atom to atom, making it very stable.  </a:t>
            </a:r>
          </a:p>
          <a:p>
            <a:r>
              <a:rPr lang="en-US" dirty="0">
                <a:latin typeface="Times New Roman" panose="02020603050405020304" pitchFamily="18" charset="0"/>
                <a:cs typeface="Times New Roman" panose="02020603050405020304" pitchFamily="18" charset="0"/>
              </a:rPr>
              <a:t/>
            </a:r>
            <a:br>
              <a:rPr lang="en-US" dirty="0">
                <a:latin typeface="Times New Roman" panose="02020603050405020304" pitchFamily="18" charset="0"/>
                <a:cs typeface="Times New Roman" panose="02020603050405020304" pitchFamily="18" charset="0"/>
              </a:rPr>
            </a:br>
            <a:r>
              <a:rPr lang="en-US" dirty="0" smtClean="0">
                <a:latin typeface="Times New Roman" panose="02020603050405020304" pitchFamily="18" charset="0"/>
                <a:cs typeface="Times New Roman" panose="02020603050405020304" pitchFamily="18" charset="0"/>
              </a:rPr>
              <a:t>It has the most oxidation states of all elements.</a:t>
            </a:r>
          </a:p>
          <a:p>
            <a:endParaRPr lang="en-US" dirty="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When it makes an ion, it ONLY forms a -3 Anion.  It gains 3 electrons to become ISOELECTRIC to neon.  </a:t>
            </a:r>
          </a:p>
          <a:p>
            <a:endParaRPr lang="en-US" dirty="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Nitrogen can make triple, double, and single bonds.  The most important compound it makes is ammonia, which is NH</a:t>
            </a:r>
            <a:r>
              <a:rPr lang="en-US" baseline="-25000" dirty="0" smtClean="0">
                <a:latin typeface="Times New Roman" panose="02020603050405020304" pitchFamily="18" charset="0"/>
                <a:cs typeface="Times New Roman" panose="02020603050405020304" pitchFamily="18" charset="0"/>
              </a:rPr>
              <a:t>3</a:t>
            </a:r>
            <a:r>
              <a:rPr lang="en-US" dirty="0" smtClean="0">
                <a:latin typeface="Times New Roman" panose="02020603050405020304" pitchFamily="18" charset="0"/>
                <a:cs typeface="Times New Roman" panose="02020603050405020304" pitchFamily="18" charset="0"/>
              </a:rPr>
              <a:t>  </a:t>
            </a:r>
            <a:endParaRPr lang="en-US" dirty="0">
              <a:latin typeface="Times New Roman" panose="02020603050405020304" pitchFamily="18" charset="0"/>
              <a:cs typeface="Times New Roman" panose="02020603050405020304" pitchFamily="18" charset="0"/>
            </a:endParaRPr>
          </a:p>
        </p:txBody>
      </p:sp>
      <p:sp>
        <p:nvSpPr>
          <p:cNvPr id="5" name="TextBox 4"/>
          <p:cNvSpPr txBox="1"/>
          <p:nvPr/>
        </p:nvSpPr>
        <p:spPr>
          <a:xfrm>
            <a:off x="8305800" y="434876"/>
            <a:ext cx="457200" cy="2308324"/>
          </a:xfrm>
          <a:prstGeom prst="rect">
            <a:avLst/>
          </a:prstGeom>
          <a:noFill/>
        </p:spPr>
        <p:txBody>
          <a:bodyPr wrap="square" rtlCol="0">
            <a:spAutoFit/>
          </a:bodyPr>
          <a:lstStyle/>
          <a:p>
            <a:pPr algn="r"/>
            <a:r>
              <a:rPr lang="en-US" dirty="0" smtClean="0"/>
              <a:t>-3</a:t>
            </a:r>
            <a:br>
              <a:rPr lang="en-US" dirty="0" smtClean="0"/>
            </a:br>
            <a:r>
              <a:rPr lang="en-US" dirty="0" smtClean="0"/>
              <a:t>-2</a:t>
            </a:r>
            <a:br>
              <a:rPr lang="en-US" dirty="0" smtClean="0"/>
            </a:br>
            <a:r>
              <a:rPr lang="en-US" dirty="0" smtClean="0"/>
              <a:t>-1</a:t>
            </a:r>
          </a:p>
          <a:p>
            <a:pPr algn="r"/>
            <a:r>
              <a:rPr lang="en-US" dirty="0" smtClean="0"/>
              <a:t>+1</a:t>
            </a:r>
            <a:br>
              <a:rPr lang="en-US" dirty="0" smtClean="0"/>
            </a:br>
            <a:r>
              <a:rPr lang="en-US" dirty="0" smtClean="0"/>
              <a:t>+2</a:t>
            </a:r>
            <a:br>
              <a:rPr lang="en-US" dirty="0" smtClean="0"/>
            </a:br>
            <a:r>
              <a:rPr lang="en-US" dirty="0" smtClean="0"/>
              <a:t>+3</a:t>
            </a:r>
            <a:br>
              <a:rPr lang="en-US" dirty="0" smtClean="0"/>
            </a:br>
            <a:r>
              <a:rPr lang="en-US" dirty="0" smtClean="0"/>
              <a:t>+4</a:t>
            </a:r>
          </a:p>
          <a:p>
            <a:pPr algn="r"/>
            <a:r>
              <a:rPr lang="en-US" dirty="0" smtClean="0"/>
              <a:t>+5</a:t>
            </a:r>
            <a:endParaRPr lang="en-US" dirty="0"/>
          </a:p>
        </p:txBody>
      </p:sp>
    </p:spTree>
    <p:extLst>
      <p:ext uri="{BB962C8B-B14F-4D97-AF65-F5344CB8AC3E}">
        <p14:creationId xmlns:p14="http://schemas.microsoft.com/office/powerpoint/2010/main" val="314835519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715000" y="457200"/>
            <a:ext cx="3048000" cy="3046988"/>
          </a:xfrm>
          <a:prstGeom prst="rect">
            <a:avLst/>
          </a:prstGeom>
          <a:noFill/>
          <a:ln>
            <a:solidFill>
              <a:schemeClr val="tx1"/>
            </a:solidFill>
          </a:ln>
        </p:spPr>
        <p:txBody>
          <a:bodyPr wrap="square" rtlCol="0">
            <a:spAutoFit/>
          </a:bodyPr>
          <a:lstStyle/>
          <a:p>
            <a:r>
              <a:rPr lang="en-US" dirty="0" smtClean="0">
                <a:latin typeface="Times New Roman" panose="02020603050405020304" pitchFamily="18" charset="0"/>
                <a:cs typeface="Times New Roman" panose="02020603050405020304" pitchFamily="18" charset="0"/>
              </a:rPr>
              <a:t>15.9994                                 -2                       </a:t>
            </a:r>
            <a:br>
              <a:rPr lang="en-US" dirty="0" smtClean="0">
                <a:latin typeface="Times New Roman" panose="02020603050405020304" pitchFamily="18" charset="0"/>
                <a:cs typeface="Times New Roman" panose="02020603050405020304" pitchFamily="18" charset="0"/>
              </a:rPr>
            </a:br>
            <a:r>
              <a:rPr lang="en-US" dirty="0" smtClean="0">
                <a:latin typeface="Times New Roman" panose="02020603050405020304" pitchFamily="18" charset="0"/>
                <a:cs typeface="Times New Roman" panose="02020603050405020304" pitchFamily="18" charset="0"/>
              </a:rPr>
              <a:t/>
            </a:r>
            <a:br>
              <a:rPr lang="en-US" dirty="0" smtClean="0">
                <a:latin typeface="Times New Roman" panose="02020603050405020304" pitchFamily="18" charset="0"/>
                <a:cs typeface="Times New Roman" panose="02020603050405020304" pitchFamily="18" charset="0"/>
              </a:rPr>
            </a:br>
            <a:endParaRPr lang="en-US" dirty="0" smtClean="0">
              <a:latin typeface="Times New Roman" panose="02020603050405020304" pitchFamily="18" charset="0"/>
              <a:cs typeface="Times New Roman" panose="02020603050405020304" pitchFamily="18" charset="0"/>
            </a:endParaRPr>
          </a:p>
          <a:p>
            <a:pPr algn="ctr"/>
            <a:r>
              <a:rPr lang="en-US" sz="8800" dirty="0" smtClean="0">
                <a:latin typeface="Times New Roman" panose="02020603050405020304" pitchFamily="18" charset="0"/>
                <a:cs typeface="Times New Roman" panose="02020603050405020304" pitchFamily="18" charset="0"/>
              </a:rPr>
              <a:t>O </a:t>
            </a:r>
            <a:endParaRPr lang="en-US" dirty="0" smtClean="0">
              <a:latin typeface="Times New Roman" panose="02020603050405020304" pitchFamily="18" charset="0"/>
              <a:cs typeface="Times New Roman" panose="02020603050405020304" pitchFamily="18" charset="0"/>
            </a:endParaRPr>
          </a:p>
          <a:p>
            <a:r>
              <a:rPr lang="en-US" sz="3200" dirty="0" smtClean="0">
                <a:latin typeface="Times New Roman" panose="02020603050405020304" pitchFamily="18" charset="0"/>
                <a:cs typeface="Times New Roman" panose="02020603050405020304" pitchFamily="18" charset="0"/>
              </a:rPr>
              <a:t>8</a:t>
            </a:r>
          </a:p>
          <a:p>
            <a:r>
              <a:rPr lang="en-US" dirty="0" smtClean="0">
                <a:latin typeface="Times New Roman" panose="02020603050405020304" pitchFamily="18" charset="0"/>
                <a:cs typeface="Times New Roman" panose="02020603050405020304" pitchFamily="18" charset="0"/>
              </a:rPr>
              <a:t>2-6</a:t>
            </a:r>
            <a:endParaRPr lang="en-US" dirty="0">
              <a:latin typeface="Times New Roman" panose="02020603050405020304" pitchFamily="18" charset="0"/>
              <a:cs typeface="Times New Roman" panose="02020603050405020304" pitchFamily="18" charset="0"/>
            </a:endParaRPr>
          </a:p>
        </p:txBody>
      </p:sp>
      <p:sp>
        <p:nvSpPr>
          <p:cNvPr id="3" name="TextBox 2"/>
          <p:cNvSpPr txBox="1"/>
          <p:nvPr/>
        </p:nvSpPr>
        <p:spPr>
          <a:xfrm>
            <a:off x="381000" y="457200"/>
            <a:ext cx="4953000" cy="5909310"/>
          </a:xfrm>
          <a:prstGeom prst="rect">
            <a:avLst/>
          </a:prstGeom>
          <a:noFill/>
        </p:spPr>
        <p:txBody>
          <a:bodyPr wrap="square" rtlCol="0">
            <a:spAutoFit/>
          </a:bodyPr>
          <a:lstStyle/>
          <a:p>
            <a:r>
              <a:rPr lang="en-US" sz="3600" dirty="0" smtClean="0">
                <a:solidFill>
                  <a:srgbClr val="FF0000"/>
                </a:solidFill>
                <a:latin typeface="Times New Roman" panose="02020603050405020304" pitchFamily="18" charset="0"/>
                <a:cs typeface="Times New Roman" panose="02020603050405020304" pitchFamily="18" charset="0"/>
              </a:rPr>
              <a:t>Oxygen</a:t>
            </a:r>
          </a:p>
          <a:p>
            <a:endParaRPr lang="en-US"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Without oxygen we would die in about 2 minutes, so it’s important.  It makes up about 18% of the air we live in.  </a:t>
            </a:r>
          </a:p>
          <a:p>
            <a:endParaRPr lang="en-US" dirty="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Oxygen is one of the H</a:t>
            </a:r>
            <a:r>
              <a:rPr lang="en-US" dirty="0" smtClean="0">
                <a:solidFill>
                  <a:srgbClr val="FF0000"/>
                </a:solidFill>
                <a:latin typeface="Times New Roman" panose="02020603050405020304" pitchFamily="18" charset="0"/>
                <a:cs typeface="Times New Roman" panose="02020603050405020304" pitchFamily="18" charset="0"/>
              </a:rPr>
              <a:t>O</a:t>
            </a:r>
            <a:r>
              <a:rPr lang="en-US" dirty="0" smtClean="0">
                <a:latin typeface="Times New Roman" panose="02020603050405020304" pitchFamily="18" charset="0"/>
                <a:cs typeface="Times New Roman" panose="02020603050405020304" pitchFamily="18" charset="0"/>
              </a:rPr>
              <a:t>NClBrIF twins, and it exists as a diatomic molecule of O</a:t>
            </a:r>
            <a:r>
              <a:rPr lang="en-US" baseline="-25000" dirty="0" smtClean="0">
                <a:latin typeface="Times New Roman" panose="02020603050405020304" pitchFamily="18" charset="0"/>
                <a:cs typeface="Times New Roman" panose="02020603050405020304" pitchFamily="18" charset="0"/>
              </a:rPr>
              <a:t>2</a:t>
            </a:r>
            <a:r>
              <a:rPr lang="en-US" dirty="0" smtClean="0">
                <a:latin typeface="Times New Roman" panose="02020603050405020304" pitchFamily="18" charset="0"/>
                <a:cs typeface="Times New Roman" panose="02020603050405020304" pitchFamily="18" charset="0"/>
              </a:rPr>
              <a:t>.  </a:t>
            </a:r>
          </a:p>
          <a:p>
            <a:endParaRPr lang="en-US" dirty="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It can make double and single bonds.  An obvious compound containing oxygen is water, the other is silicon dioxide which is beach sand.  </a:t>
            </a:r>
          </a:p>
          <a:p>
            <a:endParaRPr lang="en-US" dirty="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In compounds water is not diatomic.  It can gain its stability by bonding to other atoms.  It’s always diatomic when in its pure state of just being oxygen.  </a:t>
            </a:r>
          </a:p>
          <a:p>
            <a:endParaRPr lang="en-US" dirty="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It ONLY makes a -2 anion, gaining 2 electrons to become ISOELECTRIC to neon.</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800927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453</TotalTime>
  <Words>4954</Words>
  <Application>Microsoft Office PowerPoint</Application>
  <PresentationFormat>On-screen Show (4:3)</PresentationFormat>
  <Paragraphs>780</Paragraphs>
  <Slides>62</Slides>
  <Notes>0</Notes>
  <HiddenSlides>0</HiddenSlides>
  <MMClips>0</MMClips>
  <ScaleCrop>false</ScaleCrop>
  <HeadingPairs>
    <vt:vector size="4" baseType="variant">
      <vt:variant>
        <vt:lpstr>Theme</vt:lpstr>
      </vt:variant>
      <vt:variant>
        <vt:i4>1</vt:i4>
      </vt:variant>
      <vt:variant>
        <vt:lpstr>Slide Titles</vt:lpstr>
      </vt:variant>
      <vt:variant>
        <vt:i4>62</vt:i4>
      </vt:variant>
    </vt:vector>
  </HeadingPairs>
  <TitlesOfParts>
    <vt:vector size="63"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dc:creator>
  <cp:lastModifiedBy> </cp:lastModifiedBy>
  <cp:revision>79</cp:revision>
  <cp:lastPrinted>2015-06-05T23:17:47Z</cp:lastPrinted>
  <dcterms:created xsi:type="dcterms:W3CDTF">2012-11-04T18:37:25Z</dcterms:created>
  <dcterms:modified xsi:type="dcterms:W3CDTF">2016-11-28T20:56:33Z</dcterms:modified>
</cp:coreProperties>
</file>