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26" r:id="rId2"/>
  </p:sldMasterIdLst>
  <p:notesMasterIdLst>
    <p:notesMasterId r:id="rId279"/>
  </p:notesMasterIdLst>
  <p:sldIdLst>
    <p:sldId id="390" r:id="rId3"/>
    <p:sldId id="257" r:id="rId4"/>
    <p:sldId id="567" r:id="rId5"/>
    <p:sldId id="566" r:id="rId6"/>
    <p:sldId id="565" r:id="rId7"/>
    <p:sldId id="258" r:id="rId8"/>
    <p:sldId id="573" r:id="rId9"/>
    <p:sldId id="572" r:id="rId10"/>
    <p:sldId id="571" r:id="rId11"/>
    <p:sldId id="570" r:id="rId12"/>
    <p:sldId id="575" r:id="rId13"/>
    <p:sldId id="576" r:id="rId14"/>
    <p:sldId id="577" r:id="rId15"/>
    <p:sldId id="578" r:id="rId16"/>
    <p:sldId id="579" r:id="rId17"/>
    <p:sldId id="580" r:id="rId18"/>
    <p:sldId id="581" r:id="rId19"/>
    <p:sldId id="582" r:id="rId20"/>
    <p:sldId id="583" r:id="rId21"/>
    <p:sldId id="584" r:id="rId22"/>
    <p:sldId id="411" r:id="rId23"/>
    <p:sldId id="586" r:id="rId24"/>
    <p:sldId id="585" r:id="rId25"/>
    <p:sldId id="412" r:id="rId26"/>
    <p:sldId id="587" r:id="rId27"/>
    <p:sldId id="588" r:id="rId28"/>
    <p:sldId id="590" r:id="rId29"/>
    <p:sldId id="589" r:id="rId30"/>
    <p:sldId id="592" r:id="rId31"/>
    <p:sldId id="591" r:id="rId32"/>
    <p:sldId id="372" r:id="rId33"/>
    <p:sldId id="595" r:id="rId34"/>
    <p:sldId id="594" r:id="rId35"/>
    <p:sldId id="259" r:id="rId36"/>
    <p:sldId id="596" r:id="rId37"/>
    <p:sldId id="598" r:id="rId38"/>
    <p:sldId id="599" r:id="rId39"/>
    <p:sldId id="600" r:id="rId40"/>
    <p:sldId id="378" r:id="rId41"/>
    <p:sldId id="601" r:id="rId42"/>
    <p:sldId id="602" r:id="rId43"/>
    <p:sldId id="518" r:id="rId44"/>
    <p:sldId id="663" r:id="rId45"/>
    <p:sldId id="664" r:id="rId46"/>
    <p:sldId id="379" r:id="rId47"/>
    <p:sldId id="604" r:id="rId48"/>
    <p:sldId id="605" r:id="rId49"/>
    <p:sldId id="519" r:id="rId50"/>
    <p:sldId id="265" r:id="rId51"/>
    <p:sldId id="606" r:id="rId52"/>
    <p:sldId id="607" r:id="rId53"/>
    <p:sldId id="608" r:id="rId54"/>
    <p:sldId id="687" r:id="rId55"/>
    <p:sldId id="610" r:id="rId56"/>
    <p:sldId id="267" r:id="rId57"/>
    <p:sldId id="611" r:id="rId58"/>
    <p:sldId id="612" r:id="rId59"/>
    <p:sldId id="613" r:id="rId60"/>
    <p:sldId id="274" r:id="rId61"/>
    <p:sldId id="275" r:id="rId62"/>
    <p:sldId id="665" r:id="rId63"/>
    <p:sldId id="666" r:id="rId64"/>
    <p:sldId id="276" r:id="rId65"/>
    <p:sldId id="667" r:id="rId66"/>
    <p:sldId id="668" r:id="rId67"/>
    <p:sldId id="278" r:id="rId68"/>
    <p:sldId id="616" r:id="rId69"/>
    <p:sldId id="617" r:id="rId70"/>
    <p:sldId id="618" r:id="rId71"/>
    <p:sldId id="619" r:id="rId72"/>
    <p:sldId id="620" r:id="rId73"/>
    <p:sldId id="621" r:id="rId74"/>
    <p:sldId id="622" r:id="rId75"/>
    <p:sldId id="279" r:id="rId76"/>
    <p:sldId id="418" r:id="rId77"/>
    <p:sldId id="623" r:id="rId78"/>
    <p:sldId id="281" r:id="rId79"/>
    <p:sldId id="625" r:id="rId80"/>
    <p:sldId id="626" r:id="rId81"/>
    <p:sldId id="628" r:id="rId82"/>
    <p:sldId id="629" r:id="rId83"/>
    <p:sldId id="630" r:id="rId84"/>
    <p:sldId id="631" r:id="rId85"/>
    <p:sldId id="632" r:id="rId86"/>
    <p:sldId id="633" r:id="rId87"/>
    <p:sldId id="634" r:id="rId88"/>
    <p:sldId id="283" r:id="rId89"/>
    <p:sldId id="635" r:id="rId90"/>
    <p:sldId id="636" r:id="rId91"/>
    <p:sldId id="638" r:id="rId92"/>
    <p:sldId id="639" r:id="rId93"/>
    <p:sldId id="640" r:id="rId94"/>
    <p:sldId id="287" r:id="rId95"/>
    <p:sldId id="641" r:id="rId96"/>
    <p:sldId id="642" r:id="rId97"/>
    <p:sldId id="644" r:id="rId98"/>
    <p:sldId id="645" r:id="rId99"/>
    <p:sldId id="288" r:id="rId100"/>
    <p:sldId id="290" r:id="rId101"/>
    <p:sldId id="291" r:id="rId102"/>
    <p:sldId id="559" r:id="rId103"/>
    <p:sldId id="560" r:id="rId104"/>
    <p:sldId id="382" r:id="rId105"/>
    <p:sldId id="557" r:id="rId106"/>
    <p:sldId id="558" r:id="rId107"/>
    <p:sldId id="440" r:id="rId108"/>
    <p:sldId id="292" r:id="rId109"/>
    <p:sldId id="561" r:id="rId110"/>
    <p:sldId id="562" r:id="rId111"/>
    <p:sldId id="293" r:id="rId112"/>
    <p:sldId id="441" r:id="rId113"/>
    <p:sldId id="421" r:id="rId114"/>
    <p:sldId id="422" r:id="rId115"/>
    <p:sldId id="442" r:id="rId116"/>
    <p:sldId id="446" r:id="rId117"/>
    <p:sldId id="445" r:id="rId118"/>
    <p:sldId id="444" r:id="rId119"/>
    <p:sldId id="295" r:id="rId120"/>
    <p:sldId id="563" r:id="rId121"/>
    <p:sldId id="297" r:id="rId122"/>
    <p:sldId id="452" r:id="rId123"/>
    <p:sldId id="451" r:id="rId124"/>
    <p:sldId id="450" r:id="rId125"/>
    <p:sldId id="449" r:id="rId126"/>
    <p:sldId id="448" r:id="rId127"/>
    <p:sldId id="454" r:id="rId128"/>
    <p:sldId id="455" r:id="rId129"/>
    <p:sldId id="453" r:id="rId130"/>
    <p:sldId id="298" r:id="rId131"/>
    <p:sldId id="564" r:id="rId132"/>
    <p:sldId id="647" r:id="rId133"/>
    <p:sldId id="648" r:id="rId134"/>
    <p:sldId id="649" r:id="rId135"/>
    <p:sldId id="568" r:id="rId136"/>
    <p:sldId id="299" r:id="rId137"/>
    <p:sldId id="300" r:id="rId138"/>
    <p:sldId id="424" r:id="rId139"/>
    <p:sldId id="650" r:id="rId140"/>
    <p:sldId id="537" r:id="rId141"/>
    <p:sldId id="538" r:id="rId142"/>
    <p:sldId id="539" r:id="rId143"/>
    <p:sldId id="541" r:id="rId144"/>
    <p:sldId id="542" r:id="rId145"/>
    <p:sldId id="543" r:id="rId146"/>
    <p:sldId id="305" r:id="rId147"/>
    <p:sldId id="456" r:id="rId148"/>
    <p:sldId id="544" r:id="rId149"/>
    <p:sldId id="308" r:id="rId150"/>
    <p:sldId id="309" r:id="rId151"/>
    <p:sldId id="545" r:id="rId152"/>
    <p:sldId id="546" r:id="rId153"/>
    <p:sldId id="383" r:id="rId154"/>
    <p:sldId id="547" r:id="rId155"/>
    <p:sldId id="457" r:id="rId156"/>
    <p:sldId id="425" r:id="rId157"/>
    <p:sldId id="651" r:id="rId158"/>
    <p:sldId id="384" r:id="rId159"/>
    <p:sldId id="371" r:id="rId160"/>
    <p:sldId id="311" r:id="rId161"/>
    <p:sldId id="426" r:id="rId162"/>
    <p:sldId id="458" r:id="rId163"/>
    <p:sldId id="460" r:id="rId164"/>
    <p:sldId id="652" r:id="rId165"/>
    <p:sldId id="459" r:id="rId166"/>
    <p:sldId id="548" r:id="rId167"/>
    <p:sldId id="313" r:id="rId168"/>
    <p:sldId id="653" r:id="rId169"/>
    <p:sldId id="574" r:id="rId170"/>
    <p:sldId id="480" r:id="rId171"/>
    <p:sldId id="655" r:id="rId172"/>
    <p:sldId id="430" r:id="rId173"/>
    <p:sldId id="461" r:id="rId174"/>
    <p:sldId id="464" r:id="rId175"/>
    <p:sldId id="463" r:id="rId176"/>
    <p:sldId id="462" r:id="rId177"/>
    <p:sldId id="466" r:id="rId178"/>
    <p:sldId id="481" r:id="rId179"/>
    <p:sldId id="482" r:id="rId180"/>
    <p:sldId id="432" r:id="rId181"/>
    <p:sldId id="434" r:id="rId182"/>
    <p:sldId id="469" r:id="rId183"/>
    <p:sldId id="472" r:id="rId184"/>
    <p:sldId id="471" r:id="rId185"/>
    <p:sldId id="470" r:id="rId186"/>
    <p:sldId id="476" r:id="rId187"/>
    <p:sldId id="475" r:id="rId188"/>
    <p:sldId id="474" r:id="rId189"/>
    <p:sldId id="478" r:id="rId190"/>
    <p:sldId id="483" r:id="rId191"/>
    <p:sldId id="484" r:id="rId192"/>
    <p:sldId id="485" r:id="rId193"/>
    <p:sldId id="486" r:id="rId194"/>
    <p:sldId id="322" r:id="rId195"/>
    <p:sldId id="323" r:id="rId196"/>
    <p:sldId id="670" r:id="rId197"/>
    <p:sldId id="389" r:id="rId198"/>
    <p:sldId id="488" r:id="rId199"/>
    <p:sldId id="671" r:id="rId200"/>
    <p:sldId id="489" r:id="rId201"/>
    <p:sldId id="657" r:id="rId202"/>
    <p:sldId id="326" r:id="rId203"/>
    <p:sldId id="658" r:id="rId204"/>
    <p:sldId id="327" r:id="rId205"/>
    <p:sldId id="659" r:id="rId206"/>
    <p:sldId id="328" r:id="rId207"/>
    <p:sldId id="329" r:id="rId208"/>
    <p:sldId id="436" r:id="rId209"/>
    <p:sldId id="490" r:id="rId210"/>
    <p:sldId id="492" r:id="rId211"/>
    <p:sldId id="493" r:id="rId212"/>
    <p:sldId id="494" r:id="rId213"/>
    <p:sldId id="491" r:id="rId214"/>
    <p:sldId id="495" r:id="rId215"/>
    <p:sldId id="498" r:id="rId216"/>
    <p:sldId id="497" r:id="rId217"/>
    <p:sldId id="496" r:id="rId218"/>
    <p:sldId id="514" r:id="rId219"/>
    <p:sldId id="672" r:id="rId220"/>
    <p:sldId id="673" r:id="rId221"/>
    <p:sldId id="674" r:id="rId222"/>
    <p:sldId id="675" r:id="rId223"/>
    <p:sldId id="676" r:id="rId224"/>
    <p:sldId id="677" r:id="rId225"/>
    <p:sldId id="335" r:id="rId226"/>
    <p:sldId id="678" r:id="rId227"/>
    <p:sldId id="679" r:id="rId228"/>
    <p:sldId id="680" r:id="rId229"/>
    <p:sldId id="681" r:id="rId230"/>
    <p:sldId id="682" r:id="rId231"/>
    <p:sldId id="683" r:id="rId232"/>
    <p:sldId id="337" r:id="rId233"/>
    <p:sldId id="338" r:id="rId234"/>
    <p:sldId id="437" r:id="rId235"/>
    <p:sldId id="510" r:id="rId236"/>
    <p:sldId id="684" r:id="rId237"/>
    <p:sldId id="685" r:id="rId238"/>
    <p:sldId id="340" r:id="rId239"/>
    <p:sldId id="398" r:id="rId240"/>
    <p:sldId id="511" r:id="rId241"/>
    <p:sldId id="552" r:id="rId242"/>
    <p:sldId id="554" r:id="rId243"/>
    <p:sldId id="343" r:id="rId244"/>
    <p:sldId id="401" r:id="rId245"/>
    <p:sldId id="512" r:id="rId246"/>
    <p:sldId id="555" r:id="rId247"/>
    <p:sldId id="438" r:id="rId248"/>
    <p:sldId id="686" r:id="rId249"/>
    <p:sldId id="513" r:id="rId250"/>
    <p:sldId id="556" r:id="rId251"/>
    <p:sldId id="439" r:id="rId252"/>
    <p:sldId id="346" r:id="rId253"/>
    <p:sldId id="347" r:id="rId254"/>
    <p:sldId id="348" r:id="rId255"/>
    <p:sldId id="349" r:id="rId256"/>
    <p:sldId id="350" r:id="rId257"/>
    <p:sldId id="351" r:id="rId258"/>
    <p:sldId id="352" r:id="rId259"/>
    <p:sldId id="353" r:id="rId260"/>
    <p:sldId id="354" r:id="rId261"/>
    <p:sldId id="355" r:id="rId262"/>
    <p:sldId id="356" r:id="rId263"/>
    <p:sldId id="357" r:id="rId264"/>
    <p:sldId id="359" r:id="rId265"/>
    <p:sldId id="360" r:id="rId266"/>
    <p:sldId id="361" r:id="rId267"/>
    <p:sldId id="362" r:id="rId268"/>
    <p:sldId id="363" r:id="rId269"/>
    <p:sldId id="364" r:id="rId270"/>
    <p:sldId id="365" r:id="rId271"/>
    <p:sldId id="366" r:id="rId272"/>
    <p:sldId id="367" r:id="rId273"/>
    <p:sldId id="405" r:id="rId274"/>
    <p:sldId id="406" r:id="rId275"/>
    <p:sldId id="369" r:id="rId276"/>
    <p:sldId id="407" r:id="rId277"/>
    <p:sldId id="393" r:id="rId27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5"/>
    <a:srgbClr val="B3CCFF"/>
    <a:srgbClr val="0000CC"/>
    <a:srgbClr val="FFFF99"/>
    <a:srgbClr val="9900CC"/>
    <a:srgbClr val="FFD5D5"/>
    <a:srgbClr val="97F3B6"/>
    <a:srgbClr val="FFBDD9"/>
    <a:srgbClr val="E7EFFF"/>
    <a:srgbClr val="D3EB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p:cViewPr varScale="1">
        <p:scale>
          <a:sx n="81" d="100"/>
          <a:sy n="81" d="100"/>
        </p:scale>
        <p:origin x="1469" y="62"/>
      </p:cViewPr>
      <p:guideLst>
        <p:guide orient="horz" pos="2160"/>
        <p:guide pos="2880"/>
      </p:guideLst>
    </p:cSldViewPr>
  </p:slid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170" Type="http://schemas.openxmlformats.org/officeDocument/2006/relationships/slide" Target="slides/slide168.xml"/><Relationship Id="rId226" Type="http://schemas.openxmlformats.org/officeDocument/2006/relationships/slide" Target="slides/slide224.xml"/><Relationship Id="rId268" Type="http://schemas.openxmlformats.org/officeDocument/2006/relationships/slide" Target="slides/slide266.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279" Type="http://schemas.openxmlformats.org/officeDocument/2006/relationships/notesMaster" Target="notesMasters/notesMaster1.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280" Type="http://schemas.openxmlformats.org/officeDocument/2006/relationships/presProps" Target="presProps.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viewProps" Target="viewProps.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theme" Target="theme/theme1.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slide" Target="slides/slide270.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slide" Target="slides/slide260.xml"/><Relationship Id="rId283" Type="http://schemas.openxmlformats.org/officeDocument/2006/relationships/tableStyles" Target="tableStyles.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107" Type="http://schemas.openxmlformats.org/officeDocument/2006/relationships/slide" Target="slides/slide105.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258" Type="http://schemas.openxmlformats.org/officeDocument/2006/relationships/slide" Target="slides/slide2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19649-2B24-470B-A3BA-43F5D48E6FE1}" type="datetimeFigureOut">
              <a:rPr lang="en-US" smtClean="0"/>
              <a:t>11/2/2023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D5365-771C-4CFC-8755-EA130F8B42B5}" type="slidenum">
              <a:rPr lang="en-US" smtClean="0"/>
              <a:t>‹#›</a:t>
            </a:fld>
            <a:endParaRPr lang="en-US"/>
          </a:p>
        </p:txBody>
      </p:sp>
    </p:spTree>
    <p:extLst>
      <p:ext uri="{BB962C8B-B14F-4D97-AF65-F5344CB8AC3E}">
        <p14:creationId xmlns:p14="http://schemas.microsoft.com/office/powerpoint/2010/main" val="1059916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59D5365-771C-4CFC-8755-EA130F8B42B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86490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59D5365-771C-4CFC-8755-EA130F8B42B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89619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59D5365-771C-4CFC-8755-EA130F8B42B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39945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59D5365-771C-4CFC-8755-EA130F8B42B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67002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59D5365-771C-4CFC-8755-EA130F8B42B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36993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59D5365-771C-4CFC-8755-EA130F8B42B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64363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09B9110-2CE8-4ED7-A28F-7C26B7B7E940}" type="slidenum">
              <a:rPr lang="en-US" altLang="en-US"/>
              <a:pPr/>
              <a:t>‹#›</a:t>
            </a:fld>
            <a:endParaRPr lang="en-US" altLang="en-US"/>
          </a:p>
        </p:txBody>
      </p:sp>
    </p:spTree>
    <p:extLst>
      <p:ext uri="{BB962C8B-B14F-4D97-AF65-F5344CB8AC3E}">
        <p14:creationId xmlns:p14="http://schemas.microsoft.com/office/powerpoint/2010/main" val="1589768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97E410B-8989-4C76-B27F-8AEFE103E94C}" type="slidenum">
              <a:rPr lang="en-US" altLang="en-US"/>
              <a:pPr/>
              <a:t>‹#›</a:t>
            </a:fld>
            <a:endParaRPr lang="en-US" altLang="en-US"/>
          </a:p>
        </p:txBody>
      </p:sp>
    </p:spTree>
    <p:extLst>
      <p:ext uri="{BB962C8B-B14F-4D97-AF65-F5344CB8AC3E}">
        <p14:creationId xmlns:p14="http://schemas.microsoft.com/office/powerpoint/2010/main" val="3171071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A335674-939F-4EB9-A228-B61BB3338B56}" type="slidenum">
              <a:rPr lang="en-US" altLang="en-US"/>
              <a:pPr/>
              <a:t>‹#›</a:t>
            </a:fld>
            <a:endParaRPr lang="en-US" altLang="en-US"/>
          </a:p>
        </p:txBody>
      </p:sp>
    </p:spTree>
    <p:extLst>
      <p:ext uri="{BB962C8B-B14F-4D97-AF65-F5344CB8AC3E}">
        <p14:creationId xmlns:p14="http://schemas.microsoft.com/office/powerpoint/2010/main" val="3599440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C10C581-6096-4F1C-B96C-EE44F99B9FC3}" type="datetimeFigureOut">
              <a:rPr lang="en-US"/>
              <a:pPr>
                <a:defRPr/>
              </a:pPr>
              <a:t>11/2/2023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C4C8D6A1-AF9F-469D-9AFD-6E2E93808B18}" type="slidenum">
              <a:rPr lang="en-US" altLang="en-US"/>
              <a:pPr/>
              <a:t>‹#›</a:t>
            </a:fld>
            <a:endParaRPr lang="en-US" altLang="en-US"/>
          </a:p>
        </p:txBody>
      </p:sp>
    </p:spTree>
    <p:extLst>
      <p:ext uri="{BB962C8B-B14F-4D97-AF65-F5344CB8AC3E}">
        <p14:creationId xmlns:p14="http://schemas.microsoft.com/office/powerpoint/2010/main" val="3784703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49450AD-FC0D-4C02-B6CA-D6D0C2CA94C0}" type="datetimeFigureOut">
              <a:rPr lang="en-US"/>
              <a:pPr>
                <a:defRPr/>
              </a:pPr>
              <a:t>11/2/2023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8856BDEA-B2A3-44C3-8FA1-8FF9332AA620}" type="slidenum">
              <a:rPr lang="en-US" altLang="en-US"/>
              <a:pPr/>
              <a:t>‹#›</a:t>
            </a:fld>
            <a:endParaRPr lang="en-US" altLang="en-US"/>
          </a:p>
        </p:txBody>
      </p:sp>
    </p:spTree>
    <p:extLst>
      <p:ext uri="{BB962C8B-B14F-4D97-AF65-F5344CB8AC3E}">
        <p14:creationId xmlns:p14="http://schemas.microsoft.com/office/powerpoint/2010/main" val="3776199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B8E1E26-7D2D-43DB-8018-B5419776A328}" type="datetimeFigureOut">
              <a:rPr lang="en-US"/>
              <a:pPr>
                <a:defRPr/>
              </a:pPr>
              <a:t>11/2/2023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32EA35BE-B6ED-40D2-A355-C8B34518A4FE}" type="slidenum">
              <a:rPr lang="en-US" altLang="en-US"/>
              <a:pPr/>
              <a:t>‹#›</a:t>
            </a:fld>
            <a:endParaRPr lang="en-US" altLang="en-US"/>
          </a:p>
        </p:txBody>
      </p:sp>
    </p:spTree>
    <p:extLst>
      <p:ext uri="{BB962C8B-B14F-4D97-AF65-F5344CB8AC3E}">
        <p14:creationId xmlns:p14="http://schemas.microsoft.com/office/powerpoint/2010/main" val="3432105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F6DC4D0-2CE9-44B9-B52E-151CA0FA8267}" type="datetimeFigureOut">
              <a:rPr lang="en-US"/>
              <a:pPr>
                <a:defRPr/>
              </a:pPr>
              <a:t>11/2/2023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defRPr>
            </a:lvl1pPr>
          </a:lstStyle>
          <a:p>
            <a:fld id="{B1EC32BC-DCEB-46BE-B10D-67D56F8295E4}" type="slidenum">
              <a:rPr lang="en-US" altLang="en-US"/>
              <a:pPr/>
              <a:t>‹#›</a:t>
            </a:fld>
            <a:endParaRPr lang="en-US" altLang="en-US"/>
          </a:p>
        </p:txBody>
      </p:sp>
    </p:spTree>
    <p:extLst>
      <p:ext uri="{BB962C8B-B14F-4D97-AF65-F5344CB8AC3E}">
        <p14:creationId xmlns:p14="http://schemas.microsoft.com/office/powerpoint/2010/main" val="2893556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CFC3A4A-222F-4A09-BF21-242D0D20A100}" type="datetimeFigureOut">
              <a:rPr lang="en-US"/>
              <a:pPr>
                <a:defRPr/>
              </a:pPr>
              <a:t>11/2/2023</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Arial" charset="0"/>
              </a:defRPr>
            </a:lvl1pPr>
          </a:lstStyle>
          <a:p>
            <a:fld id="{69EFDFFE-96D1-454B-B48F-DD1BFCBC2DC3}" type="slidenum">
              <a:rPr lang="en-US" altLang="en-US"/>
              <a:pPr/>
              <a:t>‹#›</a:t>
            </a:fld>
            <a:endParaRPr lang="en-US" altLang="en-US"/>
          </a:p>
        </p:txBody>
      </p:sp>
    </p:spTree>
    <p:extLst>
      <p:ext uri="{BB962C8B-B14F-4D97-AF65-F5344CB8AC3E}">
        <p14:creationId xmlns:p14="http://schemas.microsoft.com/office/powerpoint/2010/main" val="691052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C8DFCFB-BC1F-4CC8-B61F-D84C59152B65}" type="datetimeFigureOut">
              <a:rPr lang="en-US"/>
              <a:pPr>
                <a:defRPr/>
              </a:pPr>
              <a:t>11/2/2023</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Arial" charset="0"/>
              </a:defRPr>
            </a:lvl1pPr>
          </a:lstStyle>
          <a:p>
            <a:fld id="{C252373B-0E5A-4818-8FC5-FCF760EB4B25}" type="slidenum">
              <a:rPr lang="en-US" altLang="en-US"/>
              <a:pPr/>
              <a:t>‹#›</a:t>
            </a:fld>
            <a:endParaRPr lang="en-US" altLang="en-US"/>
          </a:p>
        </p:txBody>
      </p:sp>
    </p:spTree>
    <p:extLst>
      <p:ext uri="{BB962C8B-B14F-4D97-AF65-F5344CB8AC3E}">
        <p14:creationId xmlns:p14="http://schemas.microsoft.com/office/powerpoint/2010/main" val="2455893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14AA2AA-2562-4266-8516-4E92F1E8AF61}" type="datetimeFigureOut">
              <a:rPr lang="en-US"/>
              <a:pPr>
                <a:defRPr/>
              </a:pPr>
              <a:t>11/2/2023</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Arial" charset="0"/>
              </a:defRPr>
            </a:lvl1pPr>
          </a:lstStyle>
          <a:p>
            <a:fld id="{1139A571-295C-4E34-8BC8-E929E1CDB583}" type="slidenum">
              <a:rPr lang="en-US" altLang="en-US"/>
              <a:pPr/>
              <a:t>‹#›</a:t>
            </a:fld>
            <a:endParaRPr lang="en-US" altLang="en-US"/>
          </a:p>
        </p:txBody>
      </p:sp>
    </p:spTree>
    <p:extLst>
      <p:ext uri="{BB962C8B-B14F-4D97-AF65-F5344CB8AC3E}">
        <p14:creationId xmlns:p14="http://schemas.microsoft.com/office/powerpoint/2010/main" val="3032678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9CAE841-CB57-450B-A157-B47772778333}" type="datetimeFigureOut">
              <a:rPr lang="en-US"/>
              <a:pPr>
                <a:defRPr/>
              </a:pPr>
              <a:t>11/2/2023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defRPr>
            </a:lvl1pPr>
          </a:lstStyle>
          <a:p>
            <a:fld id="{11DB5217-BCFC-451B-BE8C-1AE25DBCC949}" type="slidenum">
              <a:rPr lang="en-US" altLang="en-US"/>
              <a:pPr/>
              <a:t>‹#›</a:t>
            </a:fld>
            <a:endParaRPr lang="en-US" altLang="en-US"/>
          </a:p>
        </p:txBody>
      </p:sp>
    </p:spTree>
    <p:extLst>
      <p:ext uri="{BB962C8B-B14F-4D97-AF65-F5344CB8AC3E}">
        <p14:creationId xmlns:p14="http://schemas.microsoft.com/office/powerpoint/2010/main" val="58990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BFD76BE-2385-47B8-BC68-843900D7B90D}" type="slidenum">
              <a:rPr lang="en-US" altLang="en-US"/>
              <a:pPr/>
              <a:t>‹#›</a:t>
            </a:fld>
            <a:endParaRPr lang="en-US" altLang="en-US"/>
          </a:p>
        </p:txBody>
      </p:sp>
    </p:spTree>
    <p:extLst>
      <p:ext uri="{BB962C8B-B14F-4D97-AF65-F5344CB8AC3E}">
        <p14:creationId xmlns:p14="http://schemas.microsoft.com/office/powerpoint/2010/main" val="1151624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E7A5DAB-752C-4402-8B92-BACBB32CEBD5}" type="datetimeFigureOut">
              <a:rPr lang="en-US"/>
              <a:pPr>
                <a:defRPr/>
              </a:pPr>
              <a:t>11/2/2023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defRPr>
            </a:lvl1pPr>
          </a:lstStyle>
          <a:p>
            <a:fld id="{983C5907-9469-48BF-8C73-97C766481F0F}" type="slidenum">
              <a:rPr lang="en-US" altLang="en-US"/>
              <a:pPr/>
              <a:t>‹#›</a:t>
            </a:fld>
            <a:endParaRPr lang="en-US" altLang="en-US"/>
          </a:p>
        </p:txBody>
      </p:sp>
    </p:spTree>
    <p:extLst>
      <p:ext uri="{BB962C8B-B14F-4D97-AF65-F5344CB8AC3E}">
        <p14:creationId xmlns:p14="http://schemas.microsoft.com/office/powerpoint/2010/main" val="56823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A6763C5-B02D-4DEC-8697-16F3C53790DF}" type="datetimeFigureOut">
              <a:rPr lang="en-US"/>
              <a:pPr>
                <a:defRPr/>
              </a:pPr>
              <a:t>11/2/2023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F9B467FA-0048-4E88-B64A-02AE08852342}" type="slidenum">
              <a:rPr lang="en-US" altLang="en-US"/>
              <a:pPr/>
              <a:t>‹#›</a:t>
            </a:fld>
            <a:endParaRPr lang="en-US" altLang="en-US"/>
          </a:p>
        </p:txBody>
      </p:sp>
    </p:spTree>
    <p:extLst>
      <p:ext uri="{BB962C8B-B14F-4D97-AF65-F5344CB8AC3E}">
        <p14:creationId xmlns:p14="http://schemas.microsoft.com/office/powerpoint/2010/main" val="3217839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567361F-DD8D-49C8-A067-FCCC6310E64A}" type="datetimeFigureOut">
              <a:rPr lang="en-US"/>
              <a:pPr>
                <a:defRPr/>
              </a:pPr>
              <a:t>11/2/2023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39F89244-FA2A-44F4-AB66-F874ABDDE40C}" type="slidenum">
              <a:rPr lang="en-US" altLang="en-US"/>
              <a:pPr/>
              <a:t>‹#›</a:t>
            </a:fld>
            <a:endParaRPr lang="en-US" altLang="en-US"/>
          </a:p>
        </p:txBody>
      </p:sp>
    </p:spTree>
    <p:extLst>
      <p:ext uri="{BB962C8B-B14F-4D97-AF65-F5344CB8AC3E}">
        <p14:creationId xmlns:p14="http://schemas.microsoft.com/office/powerpoint/2010/main" val="2601141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997562C-F5B0-48D6-B198-A980C74EC023}" type="slidenum">
              <a:rPr lang="en-US" altLang="en-US"/>
              <a:pPr/>
              <a:t>‹#›</a:t>
            </a:fld>
            <a:endParaRPr lang="en-US" altLang="en-US"/>
          </a:p>
        </p:txBody>
      </p:sp>
    </p:spTree>
    <p:extLst>
      <p:ext uri="{BB962C8B-B14F-4D97-AF65-F5344CB8AC3E}">
        <p14:creationId xmlns:p14="http://schemas.microsoft.com/office/powerpoint/2010/main" val="1704300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AF4F806-1F2C-4A0B-A9D2-153163A34B3E}" type="slidenum">
              <a:rPr lang="en-US" altLang="en-US"/>
              <a:pPr/>
              <a:t>‹#›</a:t>
            </a:fld>
            <a:endParaRPr lang="en-US" altLang="en-US"/>
          </a:p>
        </p:txBody>
      </p:sp>
    </p:spTree>
    <p:extLst>
      <p:ext uri="{BB962C8B-B14F-4D97-AF65-F5344CB8AC3E}">
        <p14:creationId xmlns:p14="http://schemas.microsoft.com/office/powerpoint/2010/main" val="253040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96D56E3-E2BF-4137-99E5-6C060E467EDF}" type="slidenum">
              <a:rPr lang="en-US" altLang="en-US"/>
              <a:pPr/>
              <a:t>‹#›</a:t>
            </a:fld>
            <a:endParaRPr lang="en-US" altLang="en-US"/>
          </a:p>
        </p:txBody>
      </p:sp>
    </p:spTree>
    <p:extLst>
      <p:ext uri="{BB962C8B-B14F-4D97-AF65-F5344CB8AC3E}">
        <p14:creationId xmlns:p14="http://schemas.microsoft.com/office/powerpoint/2010/main" val="302596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09B902D-BCBD-4621-AB0E-432FA04AF48D}" type="slidenum">
              <a:rPr lang="en-US" altLang="en-US"/>
              <a:pPr/>
              <a:t>‹#›</a:t>
            </a:fld>
            <a:endParaRPr lang="en-US" altLang="en-US"/>
          </a:p>
        </p:txBody>
      </p:sp>
    </p:spTree>
    <p:extLst>
      <p:ext uri="{BB962C8B-B14F-4D97-AF65-F5344CB8AC3E}">
        <p14:creationId xmlns:p14="http://schemas.microsoft.com/office/powerpoint/2010/main" val="254764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DBAA847-275F-4688-A19E-E6E7E2E0893E}" type="slidenum">
              <a:rPr lang="en-US" altLang="en-US"/>
              <a:pPr/>
              <a:t>‹#›</a:t>
            </a:fld>
            <a:endParaRPr lang="en-US" altLang="en-US"/>
          </a:p>
        </p:txBody>
      </p:sp>
    </p:spTree>
    <p:extLst>
      <p:ext uri="{BB962C8B-B14F-4D97-AF65-F5344CB8AC3E}">
        <p14:creationId xmlns:p14="http://schemas.microsoft.com/office/powerpoint/2010/main" val="3651160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FC16FA1-AD95-441E-9B80-4529114C5A53}" type="slidenum">
              <a:rPr lang="en-US" altLang="en-US"/>
              <a:pPr/>
              <a:t>‹#›</a:t>
            </a:fld>
            <a:endParaRPr lang="en-US" altLang="en-US"/>
          </a:p>
        </p:txBody>
      </p:sp>
    </p:spTree>
    <p:extLst>
      <p:ext uri="{BB962C8B-B14F-4D97-AF65-F5344CB8AC3E}">
        <p14:creationId xmlns:p14="http://schemas.microsoft.com/office/powerpoint/2010/main" val="2445318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0DE5729-C285-496F-89B5-627EC26E8B17}" type="slidenum">
              <a:rPr lang="en-US" altLang="en-US"/>
              <a:pPr/>
              <a:t>‹#›</a:t>
            </a:fld>
            <a:endParaRPr lang="en-US" altLang="en-US"/>
          </a:p>
        </p:txBody>
      </p:sp>
    </p:spTree>
    <p:extLst>
      <p:ext uri="{BB962C8B-B14F-4D97-AF65-F5344CB8AC3E}">
        <p14:creationId xmlns:p14="http://schemas.microsoft.com/office/powerpoint/2010/main" val="1102750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6D3FAF13-87D6-41F5-B451-0F3E2BA5A2A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A0F6A218-2AF2-43C1-BEFB-3A8C6810605B}" type="datetimeFigureOut">
              <a:rPr lang="en-US"/>
              <a:pPr>
                <a:defRPr/>
              </a:pPr>
              <a:t>11/2/2023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1D6EFCD5-8CF6-47B2-9FE1-644E795C5ED5}" type="slidenum">
              <a:rPr lang="en-US" altLang="en-US"/>
              <a:pPr/>
              <a:t>‹#›</a:t>
            </a:fld>
            <a:endParaRPr lang="en-US" altLang="en-US"/>
          </a:p>
        </p:txBody>
      </p:sp>
    </p:spTree>
    <p:extLst>
      <p:ext uri="{BB962C8B-B14F-4D97-AF65-F5344CB8AC3E}">
        <p14:creationId xmlns:p14="http://schemas.microsoft.com/office/powerpoint/2010/main" val="4134547133"/>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0"/>
            <a:ext cx="9144000" cy="3657600"/>
          </a:xfrm>
          <a:solidFill>
            <a:srgbClr val="000080"/>
          </a:solidFill>
        </p:spPr>
        <p:txBody>
          <a:bodyPr/>
          <a:lstStyle/>
          <a:p>
            <a:pPr eaLnBrk="1" hangingPunct="1"/>
            <a:r>
              <a:rPr lang="en-US" altLang="en-US" dirty="0">
                <a:solidFill>
                  <a:schemeClr val="bg1"/>
                </a:solidFill>
              </a:rPr>
              <a:t>Objective:</a:t>
            </a:r>
            <a:br>
              <a:rPr lang="en-US" altLang="en-US" dirty="0">
                <a:solidFill>
                  <a:schemeClr val="bg1"/>
                </a:solidFill>
              </a:rPr>
            </a:br>
            <a:r>
              <a:rPr lang="en-US" altLang="en-US" dirty="0">
                <a:solidFill>
                  <a:schemeClr val="bg1"/>
                </a:solidFill>
              </a:rPr>
              <a:t>What are ions, </a:t>
            </a:r>
            <a:br>
              <a:rPr lang="en-US" altLang="en-US" dirty="0">
                <a:solidFill>
                  <a:schemeClr val="bg1"/>
                </a:solidFill>
              </a:rPr>
            </a:br>
            <a:r>
              <a:rPr lang="en-US" altLang="en-US" dirty="0">
                <a:solidFill>
                  <a:schemeClr val="bg1"/>
                </a:solidFill>
              </a:rPr>
              <a:t>how and why do they form, </a:t>
            </a:r>
            <a:br>
              <a:rPr lang="en-US" altLang="en-US" dirty="0">
                <a:solidFill>
                  <a:schemeClr val="bg1"/>
                </a:solidFill>
              </a:rPr>
            </a:br>
            <a:r>
              <a:rPr lang="en-US" altLang="en-US" dirty="0">
                <a:solidFill>
                  <a:schemeClr val="bg1"/>
                </a:solidFill>
              </a:rPr>
              <a:t>what can they do together?</a:t>
            </a:r>
          </a:p>
        </p:txBody>
      </p:sp>
      <p:sp>
        <p:nvSpPr>
          <p:cNvPr id="15363" name="Rectangle 3"/>
          <p:cNvSpPr>
            <a:spLocks noGrp="1" noChangeArrowheads="1"/>
          </p:cNvSpPr>
          <p:nvPr>
            <p:ph type="subTitle" idx="1"/>
          </p:nvPr>
        </p:nvSpPr>
        <p:spPr>
          <a:xfrm>
            <a:off x="647700" y="4876800"/>
            <a:ext cx="7848600" cy="1066800"/>
          </a:xfrm>
        </p:spPr>
        <p:txBody>
          <a:bodyPr/>
          <a:lstStyle/>
          <a:p>
            <a:pPr eaLnBrk="1" hangingPunct="1">
              <a:lnSpc>
                <a:spcPct val="80000"/>
              </a:lnSpc>
            </a:pPr>
            <a:r>
              <a:rPr lang="en-US" altLang="en-US" sz="4000" dirty="0">
                <a:solidFill>
                  <a:srgbClr val="FF0000"/>
                </a:solidFill>
              </a:rPr>
              <a:t>Take out your Periodic Table.</a:t>
            </a:r>
          </a:p>
          <a:p>
            <a:pPr eaLnBrk="1" hangingPunct="1">
              <a:lnSpc>
                <a:spcPct val="80000"/>
              </a:lnSpc>
            </a:pPr>
            <a:endParaRPr lang="en-US" altLang="en-US" sz="2000" dirty="0"/>
          </a:p>
        </p:txBody>
      </p:sp>
    </p:spTree>
    <p:extLst>
      <p:ext uri="{BB962C8B-B14F-4D97-AF65-F5344CB8AC3E}">
        <p14:creationId xmlns:p14="http://schemas.microsoft.com/office/powerpoint/2010/main" val="3752612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0" y="0"/>
            <a:ext cx="9144000"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514350" indent="-514350" eaLnBrk="1" hangingPunct="1">
              <a:spcBef>
                <a:spcPct val="50000"/>
              </a:spcBef>
              <a:buFontTx/>
              <a:buAutoNum type="arabicPeriod" startAt="5"/>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An ion is an atom that is no longer </a:t>
            </a:r>
            <a:r>
              <a:rPr lang="en-US" altLang="en-US" sz="2800" u="sng" dirty="0">
                <a:solidFill>
                  <a:schemeClr val="tx1">
                    <a:lumMod val="95000"/>
                    <a:lumOff val="5000"/>
                  </a:schemeClr>
                </a:solidFill>
                <a:latin typeface="Times New Roman" panose="02020603050405020304" pitchFamily="18" charset="0"/>
                <a:cs typeface="Times New Roman" panose="02020603050405020304" pitchFamily="18" charset="0"/>
              </a:rPr>
              <a:t>neutral</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p>
          <a:p>
            <a:pPr marL="514350" indent="-514350" eaLnBrk="1" hangingPunct="1">
              <a:spcBef>
                <a:spcPct val="50000"/>
              </a:spcBef>
              <a:buFontTx/>
              <a:buAutoNum type="arabicPeriod" startAt="5"/>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 metal atom can lose one electron, which makes it have a net charge of </a:t>
            </a:r>
            <a:r>
              <a:rPr lang="en-US" altLang="en-US" sz="2800" u="sng"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p>
          <a:p>
            <a:pPr marL="514350" indent="-514350" eaLnBrk="1" hangingPunct="1">
              <a:spcBef>
                <a:spcPct val="50000"/>
              </a:spcBef>
              <a:buFontTx/>
              <a:buAutoNum type="arabicPeriod" startAt="5"/>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It’s still a metal, it’s still the same metal, but now it is the </a:t>
            </a:r>
            <a:r>
              <a:rPr lang="en-US" altLang="en-US" sz="2800" u="sng" dirty="0">
                <a:solidFill>
                  <a:srgbClr val="FF0000"/>
                </a:solidFill>
                <a:latin typeface="Times New Roman" panose="02020603050405020304" pitchFamily="18" charset="0"/>
                <a:cs typeface="Times New Roman" panose="02020603050405020304" pitchFamily="18" charset="0"/>
              </a:rPr>
              <a:t>LITHIUM ION</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it has a charge of +1, and it can bond.  </a:t>
            </a:r>
          </a:p>
          <a:p>
            <a:pPr marL="514350" indent="-514350" eaLnBrk="1" hangingPunct="1">
              <a:spcBef>
                <a:spcPct val="50000"/>
              </a:spcBef>
              <a:buFontTx/>
              <a:buAutoNum type="arabicPeriod" startAt="5"/>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For example….</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Lithium atoms have </a:t>
            </a:r>
            <a:r>
              <a:rPr lang="en-US" altLang="en-US" sz="2800" u="sng" dirty="0">
                <a:solidFill>
                  <a:schemeClr val="tx1">
                    <a:lumMod val="95000"/>
                    <a:lumOff val="5000"/>
                  </a:schemeClr>
                </a:solidFill>
                <a:latin typeface="Times New Roman" panose="02020603050405020304" pitchFamily="18" charset="0"/>
                <a:cs typeface="Times New Roman" panose="02020603050405020304" pitchFamily="18" charset="0"/>
              </a:rPr>
              <a:t>3 p</a:t>
            </a:r>
            <a:r>
              <a:rPr lang="en-US" altLang="en-US" sz="2800" u="sng" baseline="300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and </a:t>
            </a:r>
            <a:r>
              <a:rPr lang="en-US" altLang="en-US" sz="2800" u="sng" dirty="0">
                <a:solidFill>
                  <a:schemeClr val="tx1">
                    <a:lumMod val="95000"/>
                    <a:lumOff val="5000"/>
                  </a:schemeClr>
                </a:solidFill>
                <a:latin typeface="Times New Roman" panose="02020603050405020304" pitchFamily="18" charset="0"/>
                <a:cs typeface="Times New Roman" panose="02020603050405020304" pitchFamily="18" charset="0"/>
              </a:rPr>
              <a:t>3 e</a:t>
            </a:r>
            <a:r>
              <a:rPr lang="en-US" altLang="en-US" sz="2800" u="sng" baseline="300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(it’s neutral)</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514350" indent="-514350" eaLnBrk="1" hangingPunct="1">
              <a:spcBef>
                <a:spcPct val="50000"/>
              </a:spcBef>
              <a:buFontTx/>
              <a:buAutoNum type="arabicPeriod" startAt="5"/>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If lithium “loses” an electron, it has 3 protons and now only 2 electrons, which sums to </a:t>
            </a:r>
            <a:r>
              <a:rPr lang="en-US" altLang="en-US" sz="2800" u="sng" dirty="0">
                <a:solidFill>
                  <a:schemeClr val="tx1">
                    <a:lumMod val="95000"/>
                    <a:lumOff val="5000"/>
                  </a:schemeClr>
                </a:solidFill>
                <a:latin typeface="Times New Roman" panose="02020603050405020304" pitchFamily="18" charset="0"/>
                <a:cs typeface="Times New Roman" panose="02020603050405020304" pitchFamily="18" charset="0"/>
              </a:rPr>
              <a:t>net +1</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12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514350" indent="-514350" eaLnBrk="1" hangingPunct="1">
              <a:spcBef>
                <a:spcPct val="50000"/>
              </a:spcBef>
              <a:buFontTx/>
              <a:buAutoNum type="arabicPeriod" startAt="5"/>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u="sng" dirty="0">
                <a:solidFill>
                  <a:schemeClr val="tx1">
                    <a:lumMod val="95000"/>
                    <a:lumOff val="5000"/>
                  </a:schemeClr>
                </a:solidFill>
                <a:latin typeface="Times New Roman" panose="02020603050405020304" pitchFamily="18" charset="0"/>
                <a:cs typeface="Times New Roman" panose="02020603050405020304" pitchFamily="18" charset="0"/>
              </a:rPr>
              <a:t>(3 p</a:t>
            </a:r>
            <a:r>
              <a:rPr lang="en-US" altLang="en-US" sz="2800" u="sng" baseline="300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800" u="sng" dirty="0">
                <a:solidFill>
                  <a:schemeClr val="tx1">
                    <a:lumMod val="95000"/>
                    <a:lumOff val="5000"/>
                  </a:schemeClr>
                </a:solidFill>
                <a:latin typeface="Times New Roman" panose="02020603050405020304" pitchFamily="18" charset="0"/>
                <a:cs typeface="Times New Roman" panose="02020603050405020304" pitchFamily="18" charset="0"/>
              </a:rPr>
              <a:t>) + (2 e</a:t>
            </a:r>
            <a:r>
              <a:rPr lang="en-US" altLang="en-US" sz="2800" u="sng" baseline="300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800" u="sng"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  +1 net charge</a:t>
            </a:r>
          </a:p>
        </p:txBody>
      </p:sp>
    </p:spTree>
    <p:extLst>
      <p:ext uri="{BB962C8B-B14F-4D97-AF65-F5344CB8AC3E}">
        <p14:creationId xmlns:p14="http://schemas.microsoft.com/office/powerpoint/2010/main" val="3295120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0" y="0"/>
            <a:ext cx="9144000" cy="395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Let’s look quickly at these basic groupings of</a:t>
            </a:r>
            <a:b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metals and nonmetals: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58.  Group 1 all make </a:t>
            </a:r>
            <a:r>
              <a:rPr kumimoji="0" lang="en-US" altLang="en-US" sz="3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 cations</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because all </a:t>
            </a:r>
            <a:b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LOSE 1 electron in the outer orbital</a:t>
            </a:r>
            <a:b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Li</a:t>
            </a:r>
            <a:r>
              <a:rPr kumimoji="0" lang="en-US" altLang="en-US" sz="3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Na</a:t>
            </a:r>
            <a:r>
              <a:rPr kumimoji="0" lang="en-US" altLang="en-US" sz="3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+1</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K</a:t>
            </a:r>
            <a:r>
              <a:rPr kumimoji="0" lang="en-US" altLang="en-US" sz="3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+1</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etc.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endParaRPr kumimoji="0" lang="en-US" altLang="en-US" sz="20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t>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0" y="0"/>
            <a:ext cx="9144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Let’s look quickly at these basic groupings of</a:t>
            </a:r>
            <a:b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metals and nonmetals: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58.  Group 1 all make </a:t>
            </a:r>
            <a:r>
              <a:rPr kumimoji="0" lang="en-US" altLang="en-US" sz="3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 cations</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because all </a:t>
            </a:r>
            <a:b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LOSE 1 electron in the outer orbital</a:t>
            </a:r>
            <a:b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Li</a:t>
            </a:r>
            <a:r>
              <a:rPr kumimoji="0" lang="en-US" altLang="en-US" sz="3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Na</a:t>
            </a:r>
            <a:r>
              <a:rPr kumimoji="0" lang="en-US" altLang="en-US" sz="3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+1</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K</a:t>
            </a:r>
            <a:r>
              <a:rPr kumimoji="0" lang="en-US" altLang="en-US" sz="3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+1</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etc.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59.  Group 2 all make +2 cations, because they all </a:t>
            </a:r>
            <a:br>
              <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sng"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lose 2 e</a:t>
            </a:r>
            <a:r>
              <a:rPr kumimoji="0" lang="en-US" altLang="en-US" sz="3200" b="0" i="0" u="sng" strike="noStrike" kern="1200" cap="none" spc="0" normalizeH="0" baseline="30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r>
              <a:rPr kumimoji="0" lang="en-US" altLang="en-US" sz="3200" b="0" i="0"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from their outer orbital</a:t>
            </a:r>
            <a:br>
              <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Be</a:t>
            </a:r>
            <a:r>
              <a:rPr kumimoji="0" lang="en-US" altLang="en-US" sz="3200" b="0" i="0" u="none" strike="noStrike" kern="1200" cap="none" spc="0" normalizeH="0" baseline="30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+2</a:t>
            </a:r>
            <a:r>
              <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Mg</a:t>
            </a:r>
            <a:r>
              <a:rPr kumimoji="0" lang="en-US" altLang="en-US" sz="3200" b="0" i="0" u="none" strike="noStrike" kern="1200" cap="none" spc="0" normalizeH="0" baseline="30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+2</a:t>
            </a:r>
            <a:r>
              <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Ca</a:t>
            </a:r>
            <a:r>
              <a:rPr kumimoji="0" lang="en-US" altLang="en-US" sz="3200" b="0" i="0" u="none" strike="noStrike" kern="1200" cap="none" spc="0" normalizeH="0" baseline="30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+2</a:t>
            </a:r>
            <a:r>
              <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etc.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rPr>
              <a:t> </a:t>
            </a:r>
            <a:endParaRPr kumimoji="0" lang="en-US" alt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587223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0" y="0"/>
            <a:ext cx="9144000" cy="6170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Let’s look quickly at these basic groupings of</a:t>
            </a:r>
            <a:b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metals and nonmetals: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58.  Group 1 all make </a:t>
            </a:r>
            <a:r>
              <a:rPr kumimoji="0" lang="en-US" altLang="en-US" sz="3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 cations</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because all </a:t>
            </a:r>
            <a:b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LOSE 1 electron in the outer orbital</a:t>
            </a:r>
            <a:b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Li</a:t>
            </a:r>
            <a:r>
              <a:rPr kumimoji="0" lang="en-US" altLang="en-US" sz="3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Na</a:t>
            </a:r>
            <a:r>
              <a:rPr kumimoji="0" lang="en-US" altLang="en-US" sz="3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+1</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K</a:t>
            </a:r>
            <a:r>
              <a:rPr kumimoji="0" lang="en-US" altLang="en-US" sz="3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+1</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etc.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59.  Group 2 all make +2 cations, because they all </a:t>
            </a:r>
            <a:br>
              <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sng"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lose 2 e</a:t>
            </a:r>
            <a:r>
              <a:rPr kumimoji="0" lang="en-US" altLang="en-US" sz="3200" b="0" i="0" u="sng" strike="noStrike" kern="1200" cap="none" spc="0" normalizeH="0" baseline="30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r>
              <a:rPr kumimoji="0" lang="en-US" altLang="en-US" sz="3200" b="0" i="0"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from their outer orbital</a:t>
            </a:r>
            <a:br>
              <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Be</a:t>
            </a:r>
            <a:r>
              <a:rPr kumimoji="0" lang="en-US" altLang="en-US" sz="3200" b="0" i="0" u="none" strike="noStrike" kern="1200" cap="none" spc="0" normalizeH="0" baseline="30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+2</a:t>
            </a:r>
            <a:r>
              <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Mg</a:t>
            </a:r>
            <a:r>
              <a:rPr kumimoji="0" lang="en-US" altLang="en-US" sz="3200" b="0" i="0" u="none" strike="noStrike" kern="1200" cap="none" spc="0" normalizeH="0" baseline="30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+2</a:t>
            </a:r>
            <a:r>
              <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Ca</a:t>
            </a:r>
            <a:r>
              <a:rPr kumimoji="0" lang="en-US" altLang="en-US" sz="3200" b="0" i="0" u="none" strike="noStrike" kern="1200" cap="none" spc="0" normalizeH="0" baseline="30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+2</a:t>
            </a:r>
            <a:r>
              <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etc.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rPr>
              <a:t>60.  Al makes </a:t>
            </a:r>
            <a:r>
              <a:rPr kumimoji="0" lang="en-US" altLang="en-US" sz="3200" b="0" i="0" u="sng"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rPr>
              <a:t>a +3 cation, because it loses 3 electrons </a:t>
            </a:r>
            <a:br>
              <a:rPr kumimoji="0" lang="en-US" altLang="en-US" sz="32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rPr>
              <a:t>       when it forms the cation Al</a:t>
            </a:r>
            <a:r>
              <a:rPr kumimoji="0" lang="en-US" altLang="en-US" sz="3200" b="0" i="0" u="none" strike="noStrike" kern="1200" cap="none" spc="0" normalizeH="0" baseline="30000" noProof="0" dirty="0">
                <a:ln>
                  <a:noFill/>
                </a:ln>
                <a:solidFill>
                  <a:srgbClr val="9900CC"/>
                </a:solidFill>
                <a:effectLst/>
                <a:uLnTx/>
                <a:uFillTx/>
                <a:latin typeface="Times New Roman" panose="02020603050405020304" pitchFamily="18" charset="0"/>
                <a:ea typeface="+mn-ea"/>
                <a:cs typeface="Times New Roman" panose="02020603050405020304" pitchFamily="18" charset="0"/>
              </a:rPr>
              <a:t> +3</a:t>
            </a:r>
            <a:endParaRPr kumimoji="0" lang="en-US" altLang="en-US" sz="20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25843954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0" y="0"/>
            <a:ext cx="9144000"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61.  </a:t>
            </a:r>
            <a:r>
              <a:rPr kumimoji="0" lang="en-US" altLang="en-US" sz="2800" b="0" i="0" u="sng"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Group 17 make -1 anions</a:t>
            </a: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because they all need </a:t>
            </a:r>
            <a:b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b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to gain 1 electron to become isoelectric </a:t>
            </a:r>
            <a:b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b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to the noble gases.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a:t>
            </a:r>
          </a:p>
        </p:txBody>
      </p:sp>
    </p:spTree>
    <p:extLst>
      <p:ext uri="{BB962C8B-B14F-4D97-AF65-F5344CB8AC3E}">
        <p14:creationId xmlns:p14="http://schemas.microsoft.com/office/powerpoint/2010/main" val="31565437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0" y="0"/>
            <a:ext cx="91440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61.  </a:t>
            </a:r>
            <a:r>
              <a:rPr kumimoji="0" lang="en-US" altLang="en-US" sz="2800" b="0" i="0" u="sng"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Group 17 make -1 anions</a:t>
            </a: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because they all need </a:t>
            </a:r>
            <a:b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b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to gain 1 electron to become isoelectric </a:t>
            </a:r>
            <a:b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b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to the noble gases.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62.  </a:t>
            </a:r>
            <a:r>
              <a:rPr kumimoji="0" lang="en-US" altLang="en-US" sz="2800" b="0" i="0" u="sng"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Group 16 make -2 anions</a:t>
            </a: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they all need to </a:t>
            </a:r>
            <a:b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b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gain 2 electrons to fill their outer orbital</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1076909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0" y="0"/>
            <a:ext cx="9144000"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61</a:t>
            </a:r>
            <a:r>
              <a:rPr kumimoji="0" lang="en-US" altLang="en-US" sz="2800" b="0" i="1"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a:t>
            </a:r>
            <a:r>
              <a:rPr kumimoji="0" lang="en-US" altLang="en-US" sz="2800" b="0" u="sng"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Group 17 make -1 anions</a:t>
            </a: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because they all need </a:t>
            </a:r>
            <a:b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b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to gain 1 electron to become isoelectric </a:t>
            </a:r>
            <a:b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b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to the noble gases.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62.  </a:t>
            </a:r>
            <a:r>
              <a:rPr kumimoji="0" lang="en-US" altLang="en-US" sz="2800" b="0" i="0" u="sng"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Group 16 make -2 anions</a:t>
            </a: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they all need to </a:t>
            </a:r>
            <a:b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b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gain 2 electrons to fill their outer orbital</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63.  </a:t>
            </a:r>
            <a:r>
              <a:rPr kumimoji="0" lang="en-US" altLang="en-US" sz="2800" b="0" i="0" u="sng"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Group 15 atoms become</a:t>
            </a:r>
            <a:r>
              <a:rPr kumimoji="0" lang="en-US" altLang="en-US" sz="2800" b="0" i="0"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a:t>
            </a: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-3 anions  (you know why)</a:t>
            </a:r>
          </a:p>
        </p:txBody>
      </p:sp>
      <p:sp>
        <p:nvSpPr>
          <p:cNvPr id="2" name="TextBox 1"/>
          <p:cNvSpPr txBox="1"/>
          <p:nvPr/>
        </p:nvSpPr>
        <p:spPr>
          <a:xfrm>
            <a:off x="0" y="4180344"/>
            <a:ext cx="9144000" cy="212365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All of these follow the </a:t>
            </a:r>
            <a:br>
              <a:rPr kumimoji="0" lang="en-US" sz="4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br>
            <a:r>
              <a:rPr kumimoji="0" lang="en-US" sz="4400" b="1" i="1"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simple</a:t>
            </a:r>
            <a:r>
              <a:rPr kumimoji="0" lang="en-US" sz="4400" b="1"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 ISOELECTRIC to </a:t>
            </a:r>
            <a:br>
              <a:rPr kumimoji="0" lang="en-US" sz="4400" b="1"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br>
            <a:r>
              <a:rPr kumimoji="0" lang="en-US" sz="4400" b="1"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a noble gas RULE</a:t>
            </a:r>
          </a:p>
        </p:txBody>
      </p:sp>
    </p:spTree>
    <p:extLst>
      <p:ext uri="{BB962C8B-B14F-4D97-AF65-F5344CB8AC3E}">
        <p14:creationId xmlns:p14="http://schemas.microsoft.com/office/powerpoint/2010/main" val="21639813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extBox 1"/>
          <p:cNvSpPr txBox="1"/>
          <p:nvPr/>
        </p:nvSpPr>
        <p:spPr>
          <a:xfrm>
            <a:off x="9378" y="21102"/>
            <a:ext cx="9144000" cy="661719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The electron orbitals are more complicated than you know, they have sub-orbitals too.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     Mg has a 2-8-2 electron configuration but it </a:t>
            </a:r>
            <a:br>
              <a:rPr kumimoji="0" lang="en-US" sz="24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br>
            <a:r>
              <a:rPr kumimoji="0" lang="en-US" sz="24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      really has a 1s</a:t>
            </a:r>
            <a:r>
              <a:rPr kumimoji="0" lang="en-US" sz="2400" b="0" i="0" u="none" strike="noStrike" kern="1200" cap="none" spc="0" normalizeH="0" baseline="30000" noProof="0" dirty="0">
                <a:ln>
                  <a:noFill/>
                </a:ln>
                <a:solidFill>
                  <a:srgbClr val="0000CC"/>
                </a:solidFill>
                <a:effectLst/>
                <a:uLnTx/>
                <a:uFillTx/>
                <a:latin typeface="Comic Sans MS" panose="030F0702030302020204" pitchFamily="66" charset="0"/>
                <a:ea typeface="+mn-ea"/>
                <a:cs typeface="+mn-cs"/>
              </a:rPr>
              <a:t>2</a:t>
            </a:r>
            <a:r>
              <a:rPr kumimoji="0" lang="en-US" sz="24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 2s</a:t>
            </a:r>
            <a:r>
              <a:rPr kumimoji="0" lang="en-US" sz="2400" b="0" i="0" u="none" strike="noStrike" kern="1200" cap="none" spc="0" normalizeH="0" baseline="30000" noProof="0" dirty="0">
                <a:ln>
                  <a:noFill/>
                </a:ln>
                <a:solidFill>
                  <a:srgbClr val="0000CC"/>
                </a:solidFill>
                <a:effectLst/>
                <a:uLnTx/>
                <a:uFillTx/>
                <a:latin typeface="Comic Sans MS" panose="030F0702030302020204" pitchFamily="66" charset="0"/>
                <a:ea typeface="+mn-ea"/>
                <a:cs typeface="+mn-cs"/>
              </a:rPr>
              <a:t>2</a:t>
            </a:r>
            <a:r>
              <a:rPr kumimoji="0" lang="en-US" sz="24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 2p</a:t>
            </a:r>
            <a:r>
              <a:rPr kumimoji="0" lang="en-US" sz="2400" b="0" i="0" u="none" strike="noStrike" kern="1200" cap="none" spc="0" normalizeH="0" baseline="30000" noProof="0" dirty="0">
                <a:ln>
                  <a:noFill/>
                </a:ln>
                <a:solidFill>
                  <a:srgbClr val="0000CC"/>
                </a:solidFill>
                <a:effectLst/>
                <a:uLnTx/>
                <a:uFillTx/>
                <a:latin typeface="Comic Sans MS" panose="030F0702030302020204" pitchFamily="66" charset="0"/>
                <a:ea typeface="+mn-ea"/>
                <a:cs typeface="+mn-cs"/>
              </a:rPr>
              <a:t>6</a:t>
            </a:r>
            <a:r>
              <a:rPr kumimoji="0" lang="en-US" sz="24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 3s</a:t>
            </a:r>
            <a:r>
              <a:rPr kumimoji="0" lang="en-US" sz="2400" b="0" i="0" u="none" strike="noStrike" kern="1200" cap="none" spc="0" normalizeH="0" baseline="30000" noProof="0" dirty="0">
                <a:ln>
                  <a:noFill/>
                </a:ln>
                <a:solidFill>
                  <a:srgbClr val="0000CC"/>
                </a:solidFill>
                <a:effectLst/>
                <a:uLnTx/>
                <a:uFillTx/>
                <a:latin typeface="Comic Sans MS" panose="030F0702030302020204" pitchFamily="66" charset="0"/>
                <a:ea typeface="+mn-ea"/>
                <a:cs typeface="+mn-cs"/>
              </a:rPr>
              <a:t>2</a:t>
            </a:r>
            <a:r>
              <a:rPr kumimoji="0" lang="en-US" sz="24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 configuration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But you don’t really have to know that or even understand it.  The “fancy” part has the 2</a:t>
            </a:r>
            <a:r>
              <a:rPr kumimoji="0" lang="en-US" sz="2400" b="0" i="0" u="none" strike="noStrike" kern="1200" cap="none" spc="0" normalizeH="0" baseline="30000" noProof="0" dirty="0">
                <a:ln>
                  <a:noFill/>
                </a:ln>
                <a:solidFill>
                  <a:srgbClr val="0000CC"/>
                </a:solidFill>
                <a:effectLst/>
                <a:uLnTx/>
                <a:uFillTx/>
                <a:latin typeface="Comic Sans MS" panose="030F0702030302020204" pitchFamily="66" charset="0"/>
                <a:ea typeface="+mn-ea"/>
                <a:cs typeface="+mn-cs"/>
              </a:rPr>
              <a:t>nd</a:t>
            </a:r>
            <a:r>
              <a:rPr kumimoji="0" lang="en-US" sz="24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 orbital electrons in separate </a:t>
            </a:r>
            <a:br>
              <a:rPr kumimoji="0" lang="en-US" sz="24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br>
            <a:r>
              <a:rPr kumimoji="0" lang="en-US" sz="24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sub-orbitals.  Still the same amount, just a fancier expression.  </a:t>
            </a:r>
            <a:br>
              <a:rPr kumimoji="0" lang="en-US" sz="24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br>
            <a:r>
              <a:rPr kumimoji="0" lang="en-US" sz="24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 </a:t>
            </a:r>
            <a:br>
              <a:rPr kumimoji="0" lang="en-US" sz="24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br>
            <a:br>
              <a:rPr kumimoji="0" lang="en-US" sz="24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br>
            <a:r>
              <a:rPr kumimoji="0" lang="en-US" sz="400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64.  The TRANSITIONAL METALS, </a:t>
            </a:r>
            <a:br>
              <a:rPr kumimoji="0" lang="en-US" sz="400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       </a:t>
            </a:r>
            <a:r>
              <a:rPr kumimoji="0" lang="en-US" sz="400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in groups 3-12</a:t>
            </a:r>
            <a:r>
              <a:rPr lang="en-US" sz="4000" dirty="0">
                <a:solidFill>
                  <a:srgbClr val="FF0000"/>
                </a:solidFill>
                <a:latin typeface="Times New Roman" panose="02020603050405020304" pitchFamily="18" charset="0"/>
                <a:cs typeface="Times New Roman" panose="02020603050405020304" pitchFamily="18" charset="0"/>
              </a:rPr>
              <a:t> and under the staircase,    </a:t>
            </a:r>
            <a:br>
              <a:rPr lang="en-US" sz="4000" dirty="0">
                <a:solidFill>
                  <a:srgbClr val="FF0000"/>
                </a:solidFill>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       </a:t>
            </a:r>
            <a:r>
              <a:rPr kumimoji="0" lang="en-US" sz="400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have sub-orbitals that can make </a:t>
            </a:r>
            <a:br>
              <a:rPr kumimoji="0" lang="en-US" sz="400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br>
            <a:r>
              <a:rPr kumimoji="0" lang="en-US" sz="400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funky configurations.</a:t>
            </a:r>
            <a:endParaRPr kumimoji="0" lang="en-US" sz="320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515918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5"/>
          <p:cNvSpPr txBox="1">
            <a:spLocks noChangeArrowheads="1"/>
          </p:cNvSpPr>
          <p:nvPr/>
        </p:nvSpPr>
        <p:spPr bwMode="auto">
          <a:xfrm>
            <a:off x="0" y="32825"/>
            <a:ext cx="91440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65.  Scandium makes a </a:t>
            </a:r>
            <a:r>
              <a:rPr kumimoji="0" lang="en-US" altLang="en-US" sz="2800" b="0" i="0" u="sng"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Sc</a:t>
            </a:r>
            <a:r>
              <a:rPr kumimoji="0" lang="en-US" altLang="en-US" sz="2800" b="0" i="0" u="sng" strike="noStrike" kern="1200" cap="none" spc="0" normalizeH="0" baseline="30000" noProof="0" dirty="0">
                <a:ln>
                  <a:noFill/>
                </a:ln>
                <a:solidFill>
                  <a:srgbClr val="000000"/>
                </a:solidFill>
                <a:effectLst/>
                <a:uLnTx/>
                <a:uFillTx/>
                <a:latin typeface="Comic Sans MS" panose="030F0702030302020204" pitchFamily="66" charset="0"/>
                <a:ea typeface="+mn-ea"/>
                <a:cs typeface="+mn-cs"/>
              </a:rPr>
              <a:t>+3 </a:t>
            </a:r>
            <a:r>
              <a:rPr kumimoji="0" lang="en-US" altLang="en-US" sz="2800" b="0" i="0" u="sng"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cation</a:t>
            </a: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a:t>
            </a:r>
            <a:b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b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See that +3 in the corner?  That’s what it means.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5"/>
          <p:cNvSpPr txBox="1">
            <a:spLocks noChangeArrowheads="1"/>
          </p:cNvSpPr>
          <p:nvPr/>
        </p:nvSpPr>
        <p:spPr bwMode="auto">
          <a:xfrm>
            <a:off x="0" y="32825"/>
            <a:ext cx="9144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65.  Scandium makes a </a:t>
            </a:r>
            <a:r>
              <a:rPr kumimoji="0" lang="en-US" altLang="en-US" sz="2800" b="0" i="0" u="sng"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Sc</a:t>
            </a:r>
            <a:r>
              <a:rPr kumimoji="0" lang="en-US" altLang="en-US" sz="2800" b="0" i="0" u="sng" strike="noStrike" kern="1200" cap="none" spc="0" normalizeH="0" baseline="30000" noProof="0" dirty="0">
                <a:ln>
                  <a:noFill/>
                </a:ln>
                <a:solidFill>
                  <a:srgbClr val="000000"/>
                </a:solidFill>
                <a:effectLst/>
                <a:uLnTx/>
                <a:uFillTx/>
                <a:latin typeface="Comic Sans MS" panose="030F0702030302020204" pitchFamily="66" charset="0"/>
                <a:ea typeface="+mn-ea"/>
                <a:cs typeface="+mn-cs"/>
              </a:rPr>
              <a:t>+3 </a:t>
            </a:r>
            <a:r>
              <a:rPr kumimoji="0" lang="en-US" altLang="en-US" sz="2800" b="0" i="0" u="sng"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cation</a:t>
            </a: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a:t>
            </a:r>
            <a:b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b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See that +3 in the corner?  That’s what it means.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66.  Yttrium </a:t>
            </a:r>
            <a:r>
              <a:rPr lang="en-US" altLang="en-US" sz="2800" dirty="0">
                <a:solidFill>
                  <a:srgbClr val="0000CC"/>
                </a:solidFill>
                <a:latin typeface="Comic Sans MS" panose="030F0702030302020204" pitchFamily="66" charset="0"/>
              </a:rPr>
              <a:t>is next, it also makes a</a:t>
            </a:r>
            <a:r>
              <a:rPr kumimoji="0" lang="en-US" altLang="en-US" sz="28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 </a:t>
            </a:r>
            <a:r>
              <a:rPr kumimoji="0" lang="en-US" altLang="en-US" sz="2800" b="0" i="0" u="sng"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Y</a:t>
            </a:r>
            <a:r>
              <a:rPr kumimoji="0" lang="en-US" altLang="en-US" sz="2800" b="0" i="0" u="sng" strike="noStrike" kern="1200" cap="none" spc="0" normalizeH="0" baseline="30000" noProof="0" dirty="0">
                <a:ln>
                  <a:noFill/>
                </a:ln>
                <a:solidFill>
                  <a:srgbClr val="0000CC"/>
                </a:solidFill>
                <a:effectLst/>
                <a:uLnTx/>
                <a:uFillTx/>
                <a:latin typeface="Comic Sans MS" panose="030F0702030302020204" pitchFamily="66" charset="0"/>
                <a:ea typeface="+mn-ea"/>
                <a:cs typeface="+mn-cs"/>
              </a:rPr>
              <a:t>+3 </a:t>
            </a:r>
            <a:r>
              <a:rPr kumimoji="0" lang="en-US" altLang="en-US" sz="2800" b="0" i="0" u="sng"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cation</a:t>
            </a:r>
            <a:r>
              <a:rPr kumimoji="0" lang="en-US" altLang="en-US" sz="28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  </a:t>
            </a:r>
            <a:br>
              <a:rPr kumimoji="0" lang="en-US" altLang="en-US" sz="28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br>
            <a:r>
              <a:rPr kumimoji="0" lang="en-US" altLang="en-US" sz="28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      </a:t>
            </a:r>
            <a:br>
              <a:rPr kumimoji="0" lang="en-US" altLang="en-US" sz="28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br>
            <a:r>
              <a:rPr kumimoji="0" lang="en-US" altLang="en-US" sz="28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       Peek at zinc, it only makes a </a:t>
            </a:r>
            <a:r>
              <a:rPr kumimoji="0" lang="en-US" altLang="en-US" sz="2800" b="0" i="0" u="sng"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Zn</a:t>
            </a:r>
            <a:r>
              <a:rPr kumimoji="0" lang="en-US" altLang="en-US" sz="2800" b="0" i="0" u="sng" strike="noStrike" kern="1200" cap="none" spc="0" normalizeH="0" baseline="30000" noProof="0" dirty="0">
                <a:ln>
                  <a:noFill/>
                </a:ln>
                <a:solidFill>
                  <a:srgbClr val="0000CC"/>
                </a:solidFill>
                <a:effectLst/>
                <a:uLnTx/>
                <a:uFillTx/>
                <a:latin typeface="Comic Sans MS" panose="030F0702030302020204" pitchFamily="66" charset="0"/>
                <a:ea typeface="+mn-ea"/>
                <a:cs typeface="+mn-cs"/>
              </a:rPr>
              <a:t>+2 </a:t>
            </a:r>
            <a:r>
              <a:rPr kumimoji="0" lang="en-US" altLang="en-US" sz="2800" b="0" i="0" u="sng"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cation </a:t>
            </a:r>
            <a:r>
              <a:rPr kumimoji="0" lang="en-US" altLang="en-US" sz="28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also.</a:t>
            </a:r>
            <a:br>
              <a:rPr kumimoji="0" lang="en-US" altLang="en-US" sz="28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br>
            <a:endParaRPr kumimoji="0" lang="en-US" altLang="en-US" sz="28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6212250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5"/>
          <p:cNvSpPr txBox="1">
            <a:spLocks noChangeArrowheads="1"/>
          </p:cNvSpPr>
          <p:nvPr/>
        </p:nvSpPr>
        <p:spPr bwMode="auto">
          <a:xfrm>
            <a:off x="0" y="32825"/>
            <a:ext cx="914400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65.  Scandium makes a </a:t>
            </a:r>
            <a:r>
              <a:rPr kumimoji="0" lang="en-US" altLang="en-US" sz="2800" b="0" i="0" u="sng"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Sc</a:t>
            </a:r>
            <a:r>
              <a:rPr kumimoji="0" lang="en-US" altLang="en-US" sz="2800" b="0" i="0" u="sng" strike="noStrike" kern="1200" cap="none" spc="0" normalizeH="0" baseline="30000" noProof="0" dirty="0">
                <a:ln>
                  <a:noFill/>
                </a:ln>
                <a:solidFill>
                  <a:srgbClr val="000000"/>
                </a:solidFill>
                <a:effectLst/>
                <a:uLnTx/>
                <a:uFillTx/>
                <a:latin typeface="Comic Sans MS" panose="030F0702030302020204" pitchFamily="66" charset="0"/>
                <a:ea typeface="+mn-ea"/>
                <a:cs typeface="+mn-cs"/>
              </a:rPr>
              <a:t>+3 </a:t>
            </a:r>
            <a:r>
              <a:rPr kumimoji="0" lang="en-US" altLang="en-US" sz="2800" b="0" i="0" u="sng"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cation</a:t>
            </a: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a:t>
            </a:r>
            <a:b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b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See that +3 in the corner?  That’s what it means.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66.  Yttrium </a:t>
            </a:r>
            <a:r>
              <a:rPr lang="en-US" altLang="en-US" sz="2800" dirty="0">
                <a:solidFill>
                  <a:srgbClr val="0000CC"/>
                </a:solidFill>
                <a:latin typeface="Comic Sans MS" panose="030F0702030302020204" pitchFamily="66" charset="0"/>
              </a:rPr>
              <a:t>is next, it also makes a</a:t>
            </a:r>
            <a:r>
              <a:rPr kumimoji="0" lang="en-US" altLang="en-US" sz="28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 </a:t>
            </a:r>
            <a:r>
              <a:rPr kumimoji="0" lang="en-US" altLang="en-US" sz="2800" b="0" i="0" u="sng"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Y</a:t>
            </a:r>
            <a:r>
              <a:rPr kumimoji="0" lang="en-US" altLang="en-US" sz="2800" b="0" i="0" u="sng" strike="noStrike" kern="1200" cap="none" spc="0" normalizeH="0" baseline="30000" noProof="0" dirty="0">
                <a:ln>
                  <a:noFill/>
                </a:ln>
                <a:solidFill>
                  <a:srgbClr val="0000CC"/>
                </a:solidFill>
                <a:effectLst/>
                <a:uLnTx/>
                <a:uFillTx/>
                <a:latin typeface="Comic Sans MS" panose="030F0702030302020204" pitchFamily="66" charset="0"/>
                <a:ea typeface="+mn-ea"/>
                <a:cs typeface="+mn-cs"/>
              </a:rPr>
              <a:t>+3 </a:t>
            </a:r>
            <a:r>
              <a:rPr kumimoji="0" lang="en-US" altLang="en-US" sz="2800" b="0" i="0" u="sng"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cation</a:t>
            </a:r>
            <a:r>
              <a:rPr kumimoji="0" lang="en-US" altLang="en-US" sz="28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  </a:t>
            </a:r>
            <a:br>
              <a:rPr kumimoji="0" lang="en-US" altLang="en-US" sz="28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br>
            <a:r>
              <a:rPr kumimoji="0" lang="en-US" altLang="en-US" sz="28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      </a:t>
            </a:r>
            <a:br>
              <a:rPr kumimoji="0" lang="en-US" altLang="en-US" sz="28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br>
            <a:r>
              <a:rPr kumimoji="0" lang="en-US" altLang="en-US" sz="28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       Peek at zinc, it only makes a </a:t>
            </a:r>
            <a:r>
              <a:rPr kumimoji="0" lang="en-US" altLang="en-US" sz="2800" b="0" i="0" u="sng"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Zn</a:t>
            </a:r>
            <a:r>
              <a:rPr kumimoji="0" lang="en-US" altLang="en-US" sz="2800" b="0" i="0" u="sng" strike="noStrike" kern="1200" cap="none" spc="0" normalizeH="0" baseline="30000" noProof="0" dirty="0">
                <a:ln>
                  <a:noFill/>
                </a:ln>
                <a:solidFill>
                  <a:srgbClr val="0000CC"/>
                </a:solidFill>
                <a:effectLst/>
                <a:uLnTx/>
                <a:uFillTx/>
                <a:latin typeface="Comic Sans MS" panose="030F0702030302020204" pitchFamily="66" charset="0"/>
                <a:ea typeface="+mn-ea"/>
                <a:cs typeface="+mn-cs"/>
              </a:rPr>
              <a:t>+2 </a:t>
            </a:r>
            <a:r>
              <a:rPr kumimoji="0" lang="en-US" altLang="en-US" sz="2800" b="0" i="0" u="sng"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cation </a:t>
            </a:r>
            <a:r>
              <a:rPr kumimoji="0" lang="en-US" altLang="en-US" sz="28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also.</a:t>
            </a:r>
            <a:br>
              <a:rPr kumimoji="0" lang="en-US" altLang="en-US" sz="28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br>
            <a:endParaRPr kumimoji="0" lang="en-US" altLang="en-US" sz="28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Comic Sans MS" pitchFamily="66" charset="0"/>
                <a:ea typeface="+mn-ea"/>
                <a:cs typeface="+mn-cs"/>
              </a:rPr>
              <a:t>67.  The transitional metals make the cations that are indicated, they </a:t>
            </a:r>
            <a:r>
              <a:rPr kumimoji="0" lang="en-US" altLang="en-US" sz="3200" b="0" i="0" u="sng" strike="noStrike" kern="1200" cap="none" spc="0" normalizeH="0" baseline="0" noProof="0" dirty="0">
                <a:ln>
                  <a:noFill/>
                </a:ln>
                <a:solidFill>
                  <a:srgbClr val="FF0000"/>
                </a:solidFill>
                <a:effectLst/>
                <a:uLnTx/>
                <a:uFillTx/>
                <a:latin typeface="Comic Sans MS" pitchFamily="66" charset="0"/>
                <a:ea typeface="+mn-ea"/>
                <a:cs typeface="+mn-cs"/>
              </a:rPr>
              <a:t>do not always</a:t>
            </a:r>
            <a:r>
              <a:rPr kumimoji="0" lang="en-US" altLang="en-US" sz="3200" b="0" i="0" u="none" strike="noStrike" kern="1200" cap="none" spc="0" normalizeH="0" baseline="0" noProof="0" dirty="0">
                <a:ln>
                  <a:noFill/>
                </a:ln>
                <a:solidFill>
                  <a:srgbClr val="FF0000"/>
                </a:solidFill>
                <a:effectLst/>
                <a:uLnTx/>
                <a:uFillTx/>
                <a:latin typeface="Comic Sans MS" pitchFamily="66" charset="0"/>
                <a:ea typeface="+mn-ea"/>
                <a:cs typeface="+mn-cs"/>
              </a:rPr>
              <a:t> follow </a:t>
            </a:r>
            <a:br>
              <a:rPr kumimoji="0" lang="en-US" altLang="en-US" sz="3200" b="0" i="0" u="none" strike="noStrike" kern="1200" cap="none" spc="0" normalizeH="0" baseline="0" noProof="0" dirty="0">
                <a:ln>
                  <a:noFill/>
                </a:ln>
                <a:solidFill>
                  <a:srgbClr val="FF0000"/>
                </a:solidFill>
                <a:effectLst/>
                <a:uLnTx/>
                <a:uFillTx/>
                <a:latin typeface="Comic Sans MS" pitchFamily="66" charset="0"/>
                <a:ea typeface="+mn-ea"/>
                <a:cs typeface="+mn-cs"/>
              </a:rPr>
            </a:br>
            <a:r>
              <a:rPr kumimoji="0" lang="en-US" altLang="en-US" sz="3200" b="0" i="0" u="none" strike="noStrike" kern="1200" cap="none" spc="0" normalizeH="0" baseline="0" noProof="0" dirty="0">
                <a:ln>
                  <a:noFill/>
                </a:ln>
                <a:solidFill>
                  <a:srgbClr val="FF0000"/>
                </a:solidFill>
                <a:effectLst/>
                <a:uLnTx/>
                <a:uFillTx/>
                <a:latin typeface="Comic Sans MS" pitchFamily="66" charset="0"/>
                <a:ea typeface="+mn-ea"/>
                <a:cs typeface="+mn-cs"/>
              </a:rPr>
              <a:t>the simple “isoelectric rule</a:t>
            </a:r>
            <a:r>
              <a:rPr kumimoji="0" lang="en-US" altLang="en-US" sz="2400" b="0" i="0" u="none" strike="noStrike" kern="1200" cap="none" spc="0" normalizeH="0" baseline="0" noProof="0" dirty="0">
                <a:ln>
                  <a:noFill/>
                </a:ln>
                <a:solidFill>
                  <a:srgbClr val="FF0000"/>
                </a:solidFill>
                <a:effectLst/>
                <a:uLnTx/>
                <a:uFillTx/>
                <a:latin typeface="Comic Sans MS" pitchFamily="66" charset="0"/>
                <a:ea typeface="+mn-ea"/>
                <a:cs typeface="+mn-cs"/>
              </a:rPr>
              <a:t>”</a:t>
            </a:r>
            <a:br>
              <a:rPr kumimoji="0" lang="en-US" altLang="en-US" sz="2400" b="0" i="0" u="none" strike="noStrike" kern="1200" cap="none" spc="0" normalizeH="0" baseline="0" noProof="0" dirty="0">
                <a:ln>
                  <a:noFill/>
                </a:ln>
                <a:solidFill>
                  <a:srgbClr val="FF0000"/>
                </a:solidFill>
                <a:effectLst/>
                <a:uLnTx/>
                <a:uFillTx/>
                <a:latin typeface="Comic Sans MS" pitchFamily="66" charset="0"/>
                <a:ea typeface="+mn-ea"/>
                <a:cs typeface="+mn-cs"/>
              </a:rPr>
            </a:br>
            <a:r>
              <a:rPr kumimoji="0" lang="en-US" altLang="en-US" sz="2400" b="0" i="0" u="none" strike="noStrike" kern="1200" cap="none" spc="0" normalizeH="0" baseline="0" noProof="0" dirty="0">
                <a:ln>
                  <a:noFill/>
                </a:ln>
                <a:solidFill>
                  <a:srgbClr val="FF0000"/>
                </a:solidFill>
                <a:effectLst/>
                <a:uLnTx/>
                <a:uFillTx/>
                <a:latin typeface="Comic Sans MS" pitchFamily="66" charset="0"/>
                <a:ea typeface="+mn-ea"/>
                <a:cs typeface="+mn-cs"/>
              </a:rPr>
              <a:t>        like the metals we’ve seen in groups 1 and 2, and Al.</a:t>
            </a:r>
            <a:endParaRPr kumimoji="0" lang="en-US" altLang="en-US" sz="3200" b="0" i="0" u="none" strike="noStrike" kern="1200" cap="none" spc="0" normalizeH="0" baseline="0" noProof="0" dirty="0">
              <a:ln>
                <a:noFill/>
              </a:ln>
              <a:solidFill>
                <a:srgbClr val="FF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434547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A296E0-094F-4367-AE2D-599821265F15}"/>
              </a:ext>
            </a:extLst>
          </p:cNvPr>
          <p:cNvSpPr txBox="1"/>
          <p:nvPr/>
        </p:nvSpPr>
        <p:spPr>
          <a:xfrm>
            <a:off x="0" y="0"/>
            <a:ext cx="9144000" cy="1015663"/>
          </a:xfrm>
          <a:prstGeom prst="rect">
            <a:avLst/>
          </a:prstGeom>
          <a:noFill/>
        </p:spPr>
        <p:txBody>
          <a:bodyPr wrap="square" rtlCol="0">
            <a:spAutoFit/>
          </a:bodyPr>
          <a:lstStyle/>
          <a:p>
            <a:pPr lvl="0" eaLnBrk="1" hangingPunct="1">
              <a:spcBef>
                <a:spcPct val="50000"/>
              </a:spcBef>
            </a:pPr>
            <a:r>
              <a:rPr lang="en-US" altLang="en-US" sz="2400" dirty="0">
                <a:latin typeface="Times New Roman" panose="02020603050405020304" pitchFamily="18" charset="0"/>
                <a:cs typeface="Times New Roman" panose="02020603050405020304" pitchFamily="18" charset="0"/>
              </a:rPr>
              <a:t>11.  We will fill in this table </a:t>
            </a:r>
          </a:p>
          <a:p>
            <a:pPr lvl="0" eaLnBrk="1" hangingPunct="1">
              <a:spcBef>
                <a:spcPct val="50000"/>
              </a:spcBef>
            </a:pPr>
            <a:r>
              <a:rPr lang="en-US" altLang="en-US" sz="2400" dirty="0">
                <a:latin typeface="Times New Roman" panose="02020603050405020304" pitchFamily="18" charset="0"/>
                <a:cs typeface="Times New Roman" panose="02020603050405020304" pitchFamily="18" charset="0"/>
              </a:rPr>
              <a:t>This data is all from the Periodic Table, nothing fancy going on here.   </a:t>
            </a:r>
          </a:p>
        </p:txBody>
      </p:sp>
      <p:graphicFrame>
        <p:nvGraphicFramePr>
          <p:cNvPr id="4" name="Table 3">
            <a:extLst>
              <a:ext uri="{FF2B5EF4-FFF2-40B4-BE49-F238E27FC236}">
                <a16:creationId xmlns:a16="http://schemas.microsoft.com/office/drawing/2014/main" id="{09F041F0-43C6-1848-F346-A9B0BBCE3387}"/>
              </a:ext>
            </a:extLst>
          </p:cNvPr>
          <p:cNvGraphicFramePr>
            <a:graphicFrameLocks noGrp="1"/>
          </p:cNvGraphicFramePr>
          <p:nvPr>
            <p:extLst>
              <p:ext uri="{D42A27DB-BD31-4B8C-83A1-F6EECF244321}">
                <p14:modId xmlns:p14="http://schemas.microsoft.com/office/powerpoint/2010/main" val="202055604"/>
              </p:ext>
            </p:extLst>
          </p:nvPr>
        </p:nvGraphicFramePr>
        <p:xfrm>
          <a:off x="0" y="2286000"/>
          <a:ext cx="9144000" cy="4571998"/>
        </p:xfrm>
        <a:graphic>
          <a:graphicData uri="http://schemas.openxmlformats.org/drawingml/2006/table">
            <a:tbl>
              <a:tblPr firstRow="1" bandRow="1">
                <a:tableStyleId>{5C22544A-7EE6-4342-B048-85BDC9FD1C3A}</a:tableStyleId>
              </a:tblPr>
              <a:tblGrid>
                <a:gridCol w="1326316">
                  <a:extLst>
                    <a:ext uri="{9D8B030D-6E8A-4147-A177-3AD203B41FA5}">
                      <a16:colId xmlns:a16="http://schemas.microsoft.com/office/drawing/2014/main" val="4069831417"/>
                    </a:ext>
                  </a:extLst>
                </a:gridCol>
                <a:gridCol w="1962316">
                  <a:extLst>
                    <a:ext uri="{9D8B030D-6E8A-4147-A177-3AD203B41FA5}">
                      <a16:colId xmlns:a16="http://schemas.microsoft.com/office/drawing/2014/main" val="2983839806"/>
                    </a:ext>
                  </a:extLst>
                </a:gridCol>
                <a:gridCol w="2967789">
                  <a:extLst>
                    <a:ext uri="{9D8B030D-6E8A-4147-A177-3AD203B41FA5}">
                      <a16:colId xmlns:a16="http://schemas.microsoft.com/office/drawing/2014/main" val="1848313836"/>
                    </a:ext>
                  </a:extLst>
                </a:gridCol>
                <a:gridCol w="2887579">
                  <a:extLst>
                    <a:ext uri="{9D8B030D-6E8A-4147-A177-3AD203B41FA5}">
                      <a16:colId xmlns:a16="http://schemas.microsoft.com/office/drawing/2014/main" val="443992280"/>
                    </a:ext>
                  </a:extLst>
                </a:gridCol>
              </a:tblGrid>
              <a:tr h="1036954">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Group 1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 Electron</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configurations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1026946"/>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lithium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003126"/>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sodium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rgbClr val="0000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rgbClr val="0000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3535174"/>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potassium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2-8-8-1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4429602"/>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rubidium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2-8-18-8-1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7194818"/>
                  </a:ext>
                </a:extLst>
              </a:tr>
            </a:tbl>
          </a:graphicData>
        </a:graphic>
      </p:graphicFrame>
    </p:spTree>
    <p:extLst>
      <p:ext uri="{BB962C8B-B14F-4D97-AF65-F5344CB8AC3E}">
        <p14:creationId xmlns:p14="http://schemas.microsoft.com/office/powerpoint/2010/main" val="338410363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0" y="0"/>
            <a:ext cx="914400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68.  When the transitional metals form cations and bond to</a:t>
            </a:r>
            <a:b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anions they make </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Neutral Ionic Compounds.</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b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Naming these compounds works the same way as the</a:t>
            </a:r>
            <a:b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ones you have already met.  For example: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Sc</a:t>
            </a:r>
            <a:r>
              <a:rPr kumimoji="0" lang="en-US" altLang="en-US" sz="44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Cl</a:t>
            </a:r>
            <a:r>
              <a:rPr kumimoji="0" lang="en-US" altLang="en-US" sz="44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ScCl</a:t>
            </a:r>
            <a:r>
              <a:rPr kumimoji="0" lang="en-US" altLang="en-US" sz="4400" b="1"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  </a:t>
            </a:r>
            <a:r>
              <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b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b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and it’s called   </a:t>
            </a:r>
            <a:b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_____________________</a:t>
            </a:r>
            <a:endParaRPr kumimoji="0" lang="en-US" altLang="en-US" sz="44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b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b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b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0" y="0"/>
            <a:ext cx="9144000"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68.  When the transitional metals form cations and bond to</a:t>
            </a:r>
            <a:b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anions they make </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Neutral Ionic Compounds.</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b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Naming these compounds works the same way as the</a:t>
            </a:r>
            <a:b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ones you have already met.  For example: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Sc</a:t>
            </a:r>
            <a:r>
              <a:rPr kumimoji="0" lang="en-US" altLang="en-US" sz="44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Cl</a:t>
            </a:r>
            <a:r>
              <a:rPr kumimoji="0" lang="en-US" altLang="en-US" sz="44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ScCl</a:t>
            </a:r>
            <a:r>
              <a:rPr kumimoji="0" lang="en-US" altLang="en-US" sz="4400" b="1"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a:t>
            </a:r>
            <a:b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b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and it’s called   </a:t>
            </a:r>
            <a:b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6000" b="1"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rPr>
              <a:t>Scandium chloride</a:t>
            </a:r>
            <a:endParaRPr kumimoji="0" lang="en-US" altLang="en-US" sz="4400" b="1" i="0" u="none" strike="noStrike" kern="1200" cap="none" spc="0" normalizeH="0" baseline="-25000" noProof="0" dirty="0">
              <a:ln>
                <a:noFill/>
              </a:ln>
              <a:solidFill>
                <a:srgbClr val="9900C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b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b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b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75493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0" y="0"/>
            <a:ext cx="91440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React these atoms by changing them to ions, write formulas and names…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2">
            <a:extLst>
              <a:ext uri="{FF2B5EF4-FFF2-40B4-BE49-F238E27FC236}">
                <a16:creationId xmlns:a16="http://schemas.microsoft.com/office/drawing/2014/main" id="{39D38649-D721-4B95-9C86-30B457FEE1DA}"/>
              </a:ext>
            </a:extLst>
          </p:cNvPr>
          <p:cNvGraphicFramePr>
            <a:graphicFrameLocks noGrp="1"/>
          </p:cNvGraphicFramePr>
          <p:nvPr>
            <p:extLst>
              <p:ext uri="{D42A27DB-BD31-4B8C-83A1-F6EECF244321}">
                <p14:modId xmlns:p14="http://schemas.microsoft.com/office/powerpoint/2010/main" val="3443326444"/>
              </p:ext>
            </p:extLst>
          </p:nvPr>
        </p:nvGraphicFramePr>
        <p:xfrm>
          <a:off x="-8206" y="1371600"/>
          <a:ext cx="9144001" cy="5486399"/>
        </p:xfrm>
        <a:graphic>
          <a:graphicData uri="http://schemas.openxmlformats.org/drawingml/2006/table">
            <a:tbl>
              <a:tblPr firstRow="1" bandRow="1">
                <a:tableStyleId>{5C22544A-7EE6-4342-B048-85BDC9FD1C3A}</a:tableStyleId>
              </a:tblPr>
              <a:tblGrid>
                <a:gridCol w="693384">
                  <a:extLst>
                    <a:ext uri="{9D8B030D-6E8A-4147-A177-3AD203B41FA5}">
                      <a16:colId xmlns:a16="http://schemas.microsoft.com/office/drawing/2014/main" val="1420032295"/>
                    </a:ext>
                  </a:extLst>
                </a:gridCol>
                <a:gridCol w="1827161">
                  <a:extLst>
                    <a:ext uri="{9D8B030D-6E8A-4147-A177-3AD203B41FA5}">
                      <a16:colId xmlns:a16="http://schemas.microsoft.com/office/drawing/2014/main" val="3907299185"/>
                    </a:ext>
                  </a:extLst>
                </a:gridCol>
                <a:gridCol w="1979424">
                  <a:extLst>
                    <a:ext uri="{9D8B030D-6E8A-4147-A177-3AD203B41FA5}">
                      <a16:colId xmlns:a16="http://schemas.microsoft.com/office/drawing/2014/main" val="2343149198"/>
                    </a:ext>
                  </a:extLst>
                </a:gridCol>
                <a:gridCol w="2207819">
                  <a:extLst>
                    <a:ext uri="{9D8B030D-6E8A-4147-A177-3AD203B41FA5}">
                      <a16:colId xmlns:a16="http://schemas.microsoft.com/office/drawing/2014/main" val="3377413525"/>
                    </a:ext>
                  </a:extLst>
                </a:gridCol>
                <a:gridCol w="2436213">
                  <a:extLst>
                    <a:ext uri="{9D8B030D-6E8A-4147-A177-3AD203B41FA5}">
                      <a16:colId xmlns:a16="http://schemas.microsoft.com/office/drawing/2014/main" val="3607235815"/>
                    </a:ext>
                  </a:extLst>
                </a:gridCol>
              </a:tblGrid>
              <a:tr h="764359">
                <a:tc>
                  <a:txBody>
                    <a:bodyPr/>
                    <a:lstStyle/>
                    <a:p>
                      <a:pPr algn="ctr"/>
                      <a:r>
                        <a:rPr lang="en-US" sz="2400" b="0" dirty="0">
                          <a:solidFill>
                            <a:srgbClr val="FF0000"/>
                          </a:solidFill>
                          <a:latin typeface="Comic Sans MS" panose="030F0702030302020204" pitchFamily="66" charset="0"/>
                        </a:rPr>
                        <a:t>69</a:t>
                      </a:r>
                      <a:r>
                        <a:rPr lang="en-US" sz="3200" b="0" dirty="0">
                          <a:solidFill>
                            <a:schemeClr val="tx1">
                              <a:lumMod val="95000"/>
                              <a:lumOff val="5000"/>
                            </a:schemeClr>
                          </a:solidFill>
                          <a:latin typeface="Comic Sans MS" panose="030F0702030302020204" pitchFamily="66" charset="0"/>
                        </a:rPr>
                        <a:t>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Atoms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Ions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Formula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name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0885517"/>
                  </a:ext>
                </a:extLst>
              </a:tr>
              <a:tr h="594502">
                <a:tc>
                  <a:txBody>
                    <a:bodyPr/>
                    <a:lstStyle/>
                    <a:p>
                      <a:pPr algn="ctr"/>
                      <a:r>
                        <a:rPr lang="en-US" sz="2000" b="0" dirty="0">
                          <a:solidFill>
                            <a:schemeClr val="tx1">
                              <a:lumMod val="95000"/>
                              <a:lumOff val="5000"/>
                            </a:schemeClr>
                          </a:solidFill>
                          <a:latin typeface="Comic Sans MS" panose="030F0702030302020204" pitchFamily="66" charset="0"/>
                        </a:rPr>
                        <a:t>ex</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Comic Sans MS" panose="030F0702030302020204" pitchFamily="66" charset="0"/>
                        </a:rPr>
                        <a:t>Na   Cl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Comic Sans MS" panose="030F0702030302020204" pitchFamily="66" charset="0"/>
                        </a:rPr>
                        <a:t>Na</a:t>
                      </a:r>
                      <a:r>
                        <a:rPr lang="en-US" sz="2000" b="0" baseline="30000" dirty="0">
                          <a:solidFill>
                            <a:schemeClr val="tx1">
                              <a:lumMod val="95000"/>
                              <a:lumOff val="5000"/>
                            </a:schemeClr>
                          </a:solidFill>
                          <a:latin typeface="Comic Sans MS" panose="030F0702030302020204" pitchFamily="66" charset="0"/>
                        </a:rPr>
                        <a:t>+1</a:t>
                      </a:r>
                      <a:r>
                        <a:rPr lang="en-US" sz="2000" b="0" dirty="0">
                          <a:solidFill>
                            <a:schemeClr val="tx1">
                              <a:lumMod val="95000"/>
                              <a:lumOff val="5000"/>
                            </a:schemeClr>
                          </a:solidFill>
                          <a:latin typeface="Comic Sans MS" panose="030F0702030302020204" pitchFamily="66" charset="0"/>
                        </a:rPr>
                        <a:t>   Cl</a:t>
                      </a:r>
                      <a:r>
                        <a:rPr lang="en-US" sz="2000" b="0" baseline="30000" dirty="0">
                          <a:solidFill>
                            <a:schemeClr val="tx1">
                              <a:lumMod val="95000"/>
                              <a:lumOff val="5000"/>
                            </a:schemeClr>
                          </a:solidFill>
                          <a:latin typeface="Comic Sans MS" panose="030F0702030302020204" pitchFamily="66" charset="0"/>
                        </a:rPr>
                        <a:t>-1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Comic Sans MS" panose="030F0702030302020204" pitchFamily="66" charset="0"/>
                        </a:rPr>
                        <a:t>NaCl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Comic Sans MS" panose="030F0702030302020204" pitchFamily="66" charset="0"/>
                        </a:rPr>
                        <a:t>Sodium chloride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7152463"/>
                  </a:ext>
                </a:extLst>
              </a:tr>
              <a:tr h="1375846">
                <a:tc>
                  <a:txBody>
                    <a:bodyPr/>
                    <a:lstStyle/>
                    <a:p>
                      <a:pPr algn="ctr"/>
                      <a:endParaRPr lang="en-US" sz="32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err="1">
                          <a:solidFill>
                            <a:schemeClr val="tx1">
                              <a:lumMod val="95000"/>
                              <a:lumOff val="5000"/>
                            </a:schemeClr>
                          </a:solidFill>
                          <a:latin typeface="Comic Sans MS" panose="030F0702030302020204" pitchFamily="66" charset="0"/>
                        </a:rPr>
                        <a:t>Zr</a:t>
                      </a:r>
                      <a:r>
                        <a:rPr lang="en-US" sz="3200" b="0" dirty="0">
                          <a:solidFill>
                            <a:schemeClr val="tx1">
                              <a:lumMod val="95000"/>
                              <a:lumOff val="5000"/>
                            </a:schemeClr>
                          </a:solidFill>
                          <a:latin typeface="Comic Sans MS" panose="030F0702030302020204" pitchFamily="66" charset="0"/>
                        </a:rPr>
                        <a:t>   P</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2970932"/>
                  </a:ext>
                </a:extLst>
              </a:tr>
              <a:tr h="1375846">
                <a:tc>
                  <a:txBody>
                    <a:bodyPr/>
                    <a:lstStyle/>
                    <a:p>
                      <a:pPr algn="ctr"/>
                      <a:endParaRPr lang="en-US" sz="32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In   F</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8442476"/>
                  </a:ext>
                </a:extLst>
              </a:tr>
              <a:tr h="1375846">
                <a:tc>
                  <a:txBody>
                    <a:bodyPr/>
                    <a:lstStyle/>
                    <a:p>
                      <a:pPr algn="ctr"/>
                      <a:endParaRPr lang="en-US" sz="32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Ag   Cl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1383930"/>
                  </a:ext>
                </a:extLst>
              </a:tr>
            </a:tbl>
          </a:graphicData>
        </a:graphic>
      </p:graphicFrame>
    </p:spTree>
    <p:extLst>
      <p:ext uri="{BB962C8B-B14F-4D97-AF65-F5344CB8AC3E}">
        <p14:creationId xmlns:p14="http://schemas.microsoft.com/office/powerpoint/2010/main" val="43469409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0" y="0"/>
            <a:ext cx="91440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Put your finger in the box on the periodic table to get the ion charges.  </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2">
            <a:extLst>
              <a:ext uri="{FF2B5EF4-FFF2-40B4-BE49-F238E27FC236}">
                <a16:creationId xmlns:a16="http://schemas.microsoft.com/office/drawing/2014/main" id="{39D38649-D721-4B95-9C86-30B457FEE1DA}"/>
              </a:ext>
            </a:extLst>
          </p:cNvPr>
          <p:cNvGraphicFramePr>
            <a:graphicFrameLocks noGrp="1"/>
          </p:cNvGraphicFramePr>
          <p:nvPr>
            <p:extLst>
              <p:ext uri="{D42A27DB-BD31-4B8C-83A1-F6EECF244321}">
                <p14:modId xmlns:p14="http://schemas.microsoft.com/office/powerpoint/2010/main" val="1728543935"/>
              </p:ext>
            </p:extLst>
          </p:nvPr>
        </p:nvGraphicFramePr>
        <p:xfrm>
          <a:off x="-8206" y="1371600"/>
          <a:ext cx="9144001" cy="5486399"/>
        </p:xfrm>
        <a:graphic>
          <a:graphicData uri="http://schemas.openxmlformats.org/drawingml/2006/table">
            <a:tbl>
              <a:tblPr firstRow="1" bandRow="1">
                <a:tableStyleId>{5C22544A-7EE6-4342-B048-85BDC9FD1C3A}</a:tableStyleId>
              </a:tblPr>
              <a:tblGrid>
                <a:gridCol w="693384">
                  <a:extLst>
                    <a:ext uri="{9D8B030D-6E8A-4147-A177-3AD203B41FA5}">
                      <a16:colId xmlns:a16="http://schemas.microsoft.com/office/drawing/2014/main" val="1420032295"/>
                    </a:ext>
                  </a:extLst>
                </a:gridCol>
                <a:gridCol w="1827161">
                  <a:extLst>
                    <a:ext uri="{9D8B030D-6E8A-4147-A177-3AD203B41FA5}">
                      <a16:colId xmlns:a16="http://schemas.microsoft.com/office/drawing/2014/main" val="3907299185"/>
                    </a:ext>
                  </a:extLst>
                </a:gridCol>
                <a:gridCol w="1979424">
                  <a:extLst>
                    <a:ext uri="{9D8B030D-6E8A-4147-A177-3AD203B41FA5}">
                      <a16:colId xmlns:a16="http://schemas.microsoft.com/office/drawing/2014/main" val="2343149198"/>
                    </a:ext>
                  </a:extLst>
                </a:gridCol>
                <a:gridCol w="2207819">
                  <a:extLst>
                    <a:ext uri="{9D8B030D-6E8A-4147-A177-3AD203B41FA5}">
                      <a16:colId xmlns:a16="http://schemas.microsoft.com/office/drawing/2014/main" val="3377413525"/>
                    </a:ext>
                  </a:extLst>
                </a:gridCol>
                <a:gridCol w="2436213">
                  <a:extLst>
                    <a:ext uri="{9D8B030D-6E8A-4147-A177-3AD203B41FA5}">
                      <a16:colId xmlns:a16="http://schemas.microsoft.com/office/drawing/2014/main" val="3607235815"/>
                    </a:ext>
                  </a:extLst>
                </a:gridCol>
              </a:tblGrid>
              <a:tr h="764359">
                <a:tc>
                  <a:txBody>
                    <a:bodyPr/>
                    <a:lstStyle/>
                    <a:p>
                      <a:pPr algn="ctr"/>
                      <a:r>
                        <a:rPr lang="en-US" sz="2400" b="0" dirty="0">
                          <a:solidFill>
                            <a:srgbClr val="FF0000"/>
                          </a:solidFill>
                          <a:latin typeface="Comic Sans MS" panose="030F0702030302020204" pitchFamily="66" charset="0"/>
                        </a:rPr>
                        <a:t>69</a:t>
                      </a:r>
                      <a:r>
                        <a:rPr lang="en-US" sz="3200" b="0" dirty="0">
                          <a:solidFill>
                            <a:schemeClr val="tx1">
                              <a:lumMod val="95000"/>
                              <a:lumOff val="5000"/>
                            </a:schemeClr>
                          </a:solidFill>
                          <a:latin typeface="Comic Sans MS" panose="030F0702030302020204" pitchFamily="66" charset="0"/>
                        </a:rPr>
                        <a:t>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Atoms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Ions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Formula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name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0885517"/>
                  </a:ext>
                </a:extLst>
              </a:tr>
              <a:tr h="594502">
                <a:tc>
                  <a:txBody>
                    <a:bodyPr/>
                    <a:lstStyle/>
                    <a:p>
                      <a:pPr algn="ctr"/>
                      <a:r>
                        <a:rPr lang="en-US" sz="2000" b="0" dirty="0">
                          <a:solidFill>
                            <a:schemeClr val="tx1">
                              <a:lumMod val="95000"/>
                              <a:lumOff val="5000"/>
                            </a:schemeClr>
                          </a:solidFill>
                          <a:latin typeface="Comic Sans MS" panose="030F0702030302020204" pitchFamily="66" charset="0"/>
                        </a:rPr>
                        <a:t>ex</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Comic Sans MS" panose="030F0702030302020204" pitchFamily="66" charset="0"/>
                        </a:rPr>
                        <a:t>Na   Cl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Comic Sans MS" panose="030F0702030302020204" pitchFamily="66" charset="0"/>
                        </a:rPr>
                        <a:t>Na</a:t>
                      </a:r>
                      <a:r>
                        <a:rPr lang="en-US" sz="2000" b="0" baseline="30000" dirty="0">
                          <a:solidFill>
                            <a:schemeClr val="tx1">
                              <a:lumMod val="95000"/>
                              <a:lumOff val="5000"/>
                            </a:schemeClr>
                          </a:solidFill>
                          <a:latin typeface="Comic Sans MS" panose="030F0702030302020204" pitchFamily="66" charset="0"/>
                        </a:rPr>
                        <a:t>+1</a:t>
                      </a:r>
                      <a:r>
                        <a:rPr lang="en-US" sz="2000" b="0" dirty="0">
                          <a:solidFill>
                            <a:schemeClr val="tx1">
                              <a:lumMod val="95000"/>
                              <a:lumOff val="5000"/>
                            </a:schemeClr>
                          </a:solidFill>
                          <a:latin typeface="Comic Sans MS" panose="030F0702030302020204" pitchFamily="66" charset="0"/>
                        </a:rPr>
                        <a:t>   Cl</a:t>
                      </a:r>
                      <a:r>
                        <a:rPr lang="en-US" sz="2000" b="0" baseline="30000" dirty="0">
                          <a:solidFill>
                            <a:schemeClr val="tx1">
                              <a:lumMod val="95000"/>
                              <a:lumOff val="5000"/>
                            </a:schemeClr>
                          </a:solidFill>
                          <a:latin typeface="Comic Sans MS" panose="030F0702030302020204" pitchFamily="66" charset="0"/>
                        </a:rPr>
                        <a:t>-1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Comic Sans MS" panose="030F0702030302020204" pitchFamily="66" charset="0"/>
                        </a:rPr>
                        <a:t>NaCl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Comic Sans MS" panose="030F0702030302020204" pitchFamily="66" charset="0"/>
                        </a:rPr>
                        <a:t>Sodium chloride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7152463"/>
                  </a:ext>
                </a:extLst>
              </a:tr>
              <a:tr h="1375846">
                <a:tc>
                  <a:txBody>
                    <a:bodyPr/>
                    <a:lstStyle/>
                    <a:p>
                      <a:pPr algn="ctr"/>
                      <a:endParaRPr lang="en-US" sz="32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err="1">
                          <a:solidFill>
                            <a:schemeClr val="tx1">
                              <a:lumMod val="95000"/>
                              <a:lumOff val="5000"/>
                            </a:schemeClr>
                          </a:solidFill>
                          <a:latin typeface="Comic Sans MS" panose="030F0702030302020204" pitchFamily="66" charset="0"/>
                        </a:rPr>
                        <a:t>Zr</a:t>
                      </a:r>
                      <a:r>
                        <a:rPr lang="en-US" sz="3200" b="0" dirty="0">
                          <a:solidFill>
                            <a:schemeClr val="tx1">
                              <a:lumMod val="95000"/>
                              <a:lumOff val="5000"/>
                            </a:schemeClr>
                          </a:solidFill>
                          <a:latin typeface="Comic Sans MS" panose="030F0702030302020204" pitchFamily="66" charset="0"/>
                        </a:rPr>
                        <a:t>   P</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altLang="en-US" sz="2800" dirty="0">
                          <a:solidFill>
                            <a:srgbClr val="FF0000"/>
                          </a:solidFill>
                          <a:latin typeface="Comic Sans MS" panose="030F0702030302020204" pitchFamily="66" charset="0"/>
                        </a:rPr>
                        <a:t>Zr</a:t>
                      </a:r>
                      <a:r>
                        <a:rPr lang="en-US" altLang="en-US" sz="2800" baseline="30000" dirty="0">
                          <a:solidFill>
                            <a:srgbClr val="FF0000"/>
                          </a:solidFill>
                          <a:latin typeface="Comic Sans MS" panose="030F0702030302020204" pitchFamily="66" charset="0"/>
                        </a:rPr>
                        <a:t>+4</a:t>
                      </a:r>
                      <a:r>
                        <a:rPr lang="en-US" altLang="en-US" sz="2800" dirty="0">
                          <a:solidFill>
                            <a:srgbClr val="FF0000"/>
                          </a:solidFill>
                          <a:latin typeface="Comic Sans MS" panose="030F0702030302020204" pitchFamily="66" charset="0"/>
                        </a:rPr>
                        <a:t>  P</a:t>
                      </a:r>
                      <a:r>
                        <a:rPr lang="en-US" altLang="en-US" sz="2800" baseline="30000" dirty="0">
                          <a:solidFill>
                            <a:srgbClr val="FF0000"/>
                          </a:solidFill>
                          <a:latin typeface="Comic Sans MS" panose="030F0702030302020204" pitchFamily="66" charset="0"/>
                        </a:rPr>
                        <a:t>-3</a:t>
                      </a: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2970932"/>
                  </a:ext>
                </a:extLst>
              </a:tr>
              <a:tr h="1375846">
                <a:tc>
                  <a:txBody>
                    <a:bodyPr/>
                    <a:lstStyle/>
                    <a:p>
                      <a:pPr algn="ctr"/>
                      <a:endParaRPr lang="en-US" sz="32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In   F</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8442476"/>
                  </a:ext>
                </a:extLst>
              </a:tr>
              <a:tr h="1375846">
                <a:tc>
                  <a:txBody>
                    <a:bodyPr/>
                    <a:lstStyle/>
                    <a:p>
                      <a:pPr algn="ctr"/>
                      <a:endParaRPr lang="en-US" sz="32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Ag   Cl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1383930"/>
                  </a:ext>
                </a:extLst>
              </a:tr>
            </a:tbl>
          </a:graphicData>
        </a:graphic>
      </p:graphicFrame>
    </p:spTree>
    <p:extLst>
      <p:ext uri="{BB962C8B-B14F-4D97-AF65-F5344CB8AC3E}">
        <p14:creationId xmlns:p14="http://schemas.microsoft.com/office/powerpoint/2010/main" val="30055248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0" y="0"/>
            <a:ext cx="91440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Cris</a:t>
            </a:r>
            <a:r>
              <a:rPr lang="en-US" altLang="en-US" sz="3600" dirty="0">
                <a:solidFill>
                  <a:srgbClr val="0000CC"/>
                </a:solidFill>
                <a:latin typeface="Times New Roman" panose="02020603050405020304" pitchFamily="18" charset="0"/>
                <a:cs typeface="Times New Roman" panose="02020603050405020304" pitchFamily="18" charset="0"/>
              </a:rPr>
              <a:t>s cross them to get formulas.  </a:t>
            </a:r>
            <a:br>
              <a:rPr lang="en-US" altLang="en-US" sz="3600" dirty="0">
                <a:solidFill>
                  <a:srgbClr val="0000CC"/>
                </a:solidFill>
                <a:latin typeface="Times New Roman" panose="02020603050405020304" pitchFamily="18" charset="0"/>
                <a:cs typeface="Times New Roman" panose="02020603050405020304" pitchFamily="18" charset="0"/>
              </a:rPr>
            </a:br>
            <a:r>
              <a:rPr lang="en-US" altLang="en-US" sz="3600" dirty="0">
                <a:solidFill>
                  <a:srgbClr val="0000CC"/>
                </a:solidFill>
                <a:latin typeface="Times New Roman" panose="02020603050405020304" pitchFamily="18" charset="0"/>
                <a:cs typeface="Times New Roman" panose="02020603050405020304" pitchFamily="18" charset="0"/>
              </a:rPr>
              <a:t>Simple name rules, 1</a:t>
            </a:r>
            <a:r>
              <a:rPr lang="en-US" altLang="en-US" sz="3600" baseline="30000" dirty="0">
                <a:solidFill>
                  <a:srgbClr val="0000CC"/>
                </a:solidFill>
                <a:latin typeface="Times New Roman" panose="02020603050405020304" pitchFamily="18" charset="0"/>
                <a:cs typeface="Times New Roman" panose="02020603050405020304" pitchFamily="18" charset="0"/>
              </a:rPr>
              <a:t>st</a:t>
            </a:r>
            <a:r>
              <a:rPr lang="en-US" altLang="en-US" sz="3600" dirty="0">
                <a:solidFill>
                  <a:srgbClr val="0000CC"/>
                </a:solidFill>
                <a:latin typeface="Times New Roman" panose="02020603050405020304" pitchFamily="18" charset="0"/>
                <a:cs typeface="Times New Roman" panose="02020603050405020304" pitchFamily="18" charset="0"/>
              </a:rPr>
              <a:t> name and 2</a:t>
            </a:r>
            <a:r>
              <a:rPr lang="en-US" altLang="en-US" sz="3600" baseline="30000" dirty="0">
                <a:solidFill>
                  <a:srgbClr val="0000CC"/>
                </a:solidFill>
                <a:latin typeface="Times New Roman" panose="02020603050405020304" pitchFamily="18" charset="0"/>
                <a:cs typeface="Times New Roman" panose="02020603050405020304" pitchFamily="18" charset="0"/>
              </a:rPr>
              <a:t>nd</a:t>
            </a:r>
            <a:r>
              <a:rPr lang="en-US" altLang="en-US" sz="3600" dirty="0">
                <a:solidFill>
                  <a:srgbClr val="0000CC"/>
                </a:solidFill>
                <a:latin typeface="Times New Roman" panose="02020603050405020304" pitchFamily="18" charset="0"/>
                <a:cs typeface="Times New Roman" panose="02020603050405020304" pitchFamily="18" charset="0"/>
              </a:rPr>
              <a:t> name rules.  </a:t>
            </a:r>
            <a:endParaRPr kumimoji="0" lang="en-US" altLang="en-US" sz="36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2">
            <a:extLst>
              <a:ext uri="{FF2B5EF4-FFF2-40B4-BE49-F238E27FC236}">
                <a16:creationId xmlns:a16="http://schemas.microsoft.com/office/drawing/2014/main" id="{39D38649-D721-4B95-9C86-30B457FEE1DA}"/>
              </a:ext>
            </a:extLst>
          </p:cNvPr>
          <p:cNvGraphicFramePr>
            <a:graphicFrameLocks noGrp="1"/>
          </p:cNvGraphicFramePr>
          <p:nvPr>
            <p:extLst>
              <p:ext uri="{D42A27DB-BD31-4B8C-83A1-F6EECF244321}">
                <p14:modId xmlns:p14="http://schemas.microsoft.com/office/powerpoint/2010/main" val="1695237558"/>
              </p:ext>
            </p:extLst>
          </p:nvPr>
        </p:nvGraphicFramePr>
        <p:xfrm>
          <a:off x="-8206" y="1371600"/>
          <a:ext cx="9144001" cy="5486399"/>
        </p:xfrm>
        <a:graphic>
          <a:graphicData uri="http://schemas.openxmlformats.org/drawingml/2006/table">
            <a:tbl>
              <a:tblPr firstRow="1" bandRow="1">
                <a:tableStyleId>{5C22544A-7EE6-4342-B048-85BDC9FD1C3A}</a:tableStyleId>
              </a:tblPr>
              <a:tblGrid>
                <a:gridCol w="693384">
                  <a:extLst>
                    <a:ext uri="{9D8B030D-6E8A-4147-A177-3AD203B41FA5}">
                      <a16:colId xmlns:a16="http://schemas.microsoft.com/office/drawing/2014/main" val="1420032295"/>
                    </a:ext>
                  </a:extLst>
                </a:gridCol>
                <a:gridCol w="1827161">
                  <a:extLst>
                    <a:ext uri="{9D8B030D-6E8A-4147-A177-3AD203B41FA5}">
                      <a16:colId xmlns:a16="http://schemas.microsoft.com/office/drawing/2014/main" val="3907299185"/>
                    </a:ext>
                  </a:extLst>
                </a:gridCol>
                <a:gridCol w="1979424">
                  <a:extLst>
                    <a:ext uri="{9D8B030D-6E8A-4147-A177-3AD203B41FA5}">
                      <a16:colId xmlns:a16="http://schemas.microsoft.com/office/drawing/2014/main" val="2343149198"/>
                    </a:ext>
                  </a:extLst>
                </a:gridCol>
                <a:gridCol w="2207819">
                  <a:extLst>
                    <a:ext uri="{9D8B030D-6E8A-4147-A177-3AD203B41FA5}">
                      <a16:colId xmlns:a16="http://schemas.microsoft.com/office/drawing/2014/main" val="3377413525"/>
                    </a:ext>
                  </a:extLst>
                </a:gridCol>
                <a:gridCol w="2436213">
                  <a:extLst>
                    <a:ext uri="{9D8B030D-6E8A-4147-A177-3AD203B41FA5}">
                      <a16:colId xmlns:a16="http://schemas.microsoft.com/office/drawing/2014/main" val="3607235815"/>
                    </a:ext>
                  </a:extLst>
                </a:gridCol>
              </a:tblGrid>
              <a:tr h="764359">
                <a:tc>
                  <a:txBody>
                    <a:bodyPr/>
                    <a:lstStyle/>
                    <a:p>
                      <a:pPr algn="ctr"/>
                      <a:r>
                        <a:rPr lang="en-US" sz="2400" b="0" dirty="0">
                          <a:solidFill>
                            <a:srgbClr val="FF0000"/>
                          </a:solidFill>
                          <a:latin typeface="Comic Sans MS" panose="030F0702030302020204" pitchFamily="66" charset="0"/>
                        </a:rPr>
                        <a:t>69</a:t>
                      </a:r>
                      <a:r>
                        <a:rPr lang="en-US" sz="3200" b="0" dirty="0">
                          <a:solidFill>
                            <a:schemeClr val="tx1">
                              <a:lumMod val="95000"/>
                              <a:lumOff val="5000"/>
                            </a:schemeClr>
                          </a:solidFill>
                          <a:latin typeface="Comic Sans MS" panose="030F0702030302020204" pitchFamily="66" charset="0"/>
                        </a:rPr>
                        <a:t>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Atoms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Ions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Formula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name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0885517"/>
                  </a:ext>
                </a:extLst>
              </a:tr>
              <a:tr h="594502">
                <a:tc>
                  <a:txBody>
                    <a:bodyPr/>
                    <a:lstStyle/>
                    <a:p>
                      <a:pPr algn="ctr"/>
                      <a:r>
                        <a:rPr lang="en-US" sz="2000" b="0" dirty="0">
                          <a:solidFill>
                            <a:schemeClr val="tx1">
                              <a:lumMod val="95000"/>
                              <a:lumOff val="5000"/>
                            </a:schemeClr>
                          </a:solidFill>
                          <a:latin typeface="Comic Sans MS" panose="030F0702030302020204" pitchFamily="66" charset="0"/>
                        </a:rPr>
                        <a:t>ex</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Comic Sans MS" panose="030F0702030302020204" pitchFamily="66" charset="0"/>
                        </a:rPr>
                        <a:t>Na   Cl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Comic Sans MS" panose="030F0702030302020204" pitchFamily="66" charset="0"/>
                        </a:rPr>
                        <a:t>Na</a:t>
                      </a:r>
                      <a:r>
                        <a:rPr lang="en-US" sz="2000" b="0" baseline="30000" dirty="0">
                          <a:solidFill>
                            <a:schemeClr val="tx1">
                              <a:lumMod val="95000"/>
                              <a:lumOff val="5000"/>
                            </a:schemeClr>
                          </a:solidFill>
                          <a:latin typeface="Comic Sans MS" panose="030F0702030302020204" pitchFamily="66" charset="0"/>
                        </a:rPr>
                        <a:t>+1</a:t>
                      </a:r>
                      <a:r>
                        <a:rPr lang="en-US" sz="2000" b="0" dirty="0">
                          <a:solidFill>
                            <a:schemeClr val="tx1">
                              <a:lumMod val="95000"/>
                              <a:lumOff val="5000"/>
                            </a:schemeClr>
                          </a:solidFill>
                          <a:latin typeface="Comic Sans MS" panose="030F0702030302020204" pitchFamily="66" charset="0"/>
                        </a:rPr>
                        <a:t>   Cl</a:t>
                      </a:r>
                      <a:r>
                        <a:rPr lang="en-US" sz="2000" b="0" baseline="30000" dirty="0">
                          <a:solidFill>
                            <a:schemeClr val="tx1">
                              <a:lumMod val="95000"/>
                              <a:lumOff val="5000"/>
                            </a:schemeClr>
                          </a:solidFill>
                          <a:latin typeface="Comic Sans MS" panose="030F0702030302020204" pitchFamily="66" charset="0"/>
                        </a:rPr>
                        <a:t>-1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Comic Sans MS" panose="030F0702030302020204" pitchFamily="66" charset="0"/>
                        </a:rPr>
                        <a:t>NaCl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Comic Sans MS" panose="030F0702030302020204" pitchFamily="66" charset="0"/>
                        </a:rPr>
                        <a:t>Sodium chloride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7152463"/>
                  </a:ext>
                </a:extLst>
              </a:tr>
              <a:tr h="1375846">
                <a:tc>
                  <a:txBody>
                    <a:bodyPr/>
                    <a:lstStyle/>
                    <a:p>
                      <a:pPr algn="ctr"/>
                      <a:endParaRPr lang="en-US" sz="32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err="1">
                          <a:solidFill>
                            <a:schemeClr val="tx1">
                              <a:lumMod val="95000"/>
                              <a:lumOff val="5000"/>
                            </a:schemeClr>
                          </a:solidFill>
                          <a:latin typeface="Comic Sans MS" panose="030F0702030302020204" pitchFamily="66" charset="0"/>
                        </a:rPr>
                        <a:t>Zr</a:t>
                      </a:r>
                      <a:r>
                        <a:rPr lang="en-US" sz="3200" b="0" dirty="0">
                          <a:solidFill>
                            <a:schemeClr val="tx1">
                              <a:lumMod val="95000"/>
                              <a:lumOff val="5000"/>
                            </a:schemeClr>
                          </a:solidFill>
                          <a:latin typeface="Comic Sans MS" panose="030F0702030302020204" pitchFamily="66" charset="0"/>
                        </a:rPr>
                        <a:t>   P</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altLang="en-US" sz="2800" dirty="0">
                          <a:solidFill>
                            <a:srgbClr val="FF0000"/>
                          </a:solidFill>
                          <a:latin typeface="Comic Sans MS" panose="030F0702030302020204" pitchFamily="66" charset="0"/>
                        </a:rPr>
                        <a:t>Zr</a:t>
                      </a:r>
                      <a:r>
                        <a:rPr lang="en-US" altLang="en-US" sz="2800" baseline="30000" dirty="0">
                          <a:solidFill>
                            <a:srgbClr val="FF0000"/>
                          </a:solidFill>
                          <a:latin typeface="Comic Sans MS" panose="030F0702030302020204" pitchFamily="66" charset="0"/>
                        </a:rPr>
                        <a:t>+4</a:t>
                      </a:r>
                      <a:r>
                        <a:rPr lang="en-US" altLang="en-US" sz="2800" dirty="0">
                          <a:solidFill>
                            <a:srgbClr val="FF0000"/>
                          </a:solidFill>
                          <a:latin typeface="Comic Sans MS" panose="030F0702030302020204" pitchFamily="66" charset="0"/>
                        </a:rPr>
                        <a:t>  P</a:t>
                      </a:r>
                      <a:r>
                        <a:rPr lang="en-US" altLang="en-US" sz="2800" baseline="30000" dirty="0">
                          <a:solidFill>
                            <a:srgbClr val="FF0000"/>
                          </a:solidFill>
                          <a:latin typeface="Comic Sans MS" panose="030F0702030302020204" pitchFamily="66" charset="0"/>
                        </a:rPr>
                        <a:t>-3</a:t>
                      </a: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br>
                        <a:rPr lang="en-US" altLang="en-US" sz="2800" dirty="0">
                          <a:solidFill>
                            <a:srgbClr val="FF0000"/>
                          </a:solidFill>
                          <a:latin typeface="Comic Sans MS" panose="030F0702030302020204" pitchFamily="66" charset="0"/>
                        </a:rPr>
                      </a:br>
                      <a:r>
                        <a:rPr lang="en-US" altLang="en-US" sz="2800" dirty="0">
                          <a:solidFill>
                            <a:srgbClr val="FF0000"/>
                          </a:solidFill>
                          <a:latin typeface="Comic Sans MS" panose="030F0702030302020204" pitchFamily="66" charset="0"/>
                        </a:rPr>
                        <a:t>Zr</a:t>
                      </a:r>
                      <a:r>
                        <a:rPr lang="en-US" altLang="en-US" sz="2800" baseline="-25000" dirty="0">
                          <a:solidFill>
                            <a:srgbClr val="FF0000"/>
                          </a:solidFill>
                          <a:latin typeface="Comic Sans MS" panose="030F0702030302020204" pitchFamily="66" charset="0"/>
                        </a:rPr>
                        <a:t>3</a:t>
                      </a:r>
                      <a:r>
                        <a:rPr lang="en-US" altLang="en-US" sz="2800" dirty="0">
                          <a:solidFill>
                            <a:srgbClr val="FF0000"/>
                          </a:solidFill>
                          <a:latin typeface="Comic Sans MS" panose="030F0702030302020204" pitchFamily="66" charset="0"/>
                        </a:rPr>
                        <a:t>P</a:t>
                      </a:r>
                      <a:r>
                        <a:rPr lang="en-US" altLang="en-US" sz="2800" baseline="-25000" dirty="0">
                          <a:solidFill>
                            <a:srgbClr val="FF0000"/>
                          </a:solidFill>
                          <a:latin typeface="Comic Sans MS" panose="030F0702030302020204" pitchFamily="66" charset="0"/>
                        </a:rPr>
                        <a:t>4</a:t>
                      </a:r>
                      <a:br>
                        <a:rPr lang="en-US" altLang="en-US" sz="2800" baseline="-25000" dirty="0">
                          <a:solidFill>
                            <a:srgbClr val="FF0000"/>
                          </a:solidFill>
                          <a:latin typeface="Comic Sans MS" panose="030F0702030302020204" pitchFamily="66" charset="0"/>
                        </a:rPr>
                      </a:br>
                      <a:r>
                        <a:rPr lang="en-US" altLang="en-US" sz="2800" baseline="-25000" dirty="0" err="1">
                          <a:solidFill>
                            <a:srgbClr val="FF0000"/>
                          </a:solidFill>
                          <a:latin typeface="Comic Sans MS" panose="030F0702030302020204" pitchFamily="66" charset="0"/>
                        </a:rPr>
                        <a:t>criss</a:t>
                      </a:r>
                      <a:r>
                        <a:rPr lang="en-US" altLang="en-US" sz="2800" baseline="-25000" dirty="0">
                          <a:solidFill>
                            <a:srgbClr val="FF0000"/>
                          </a:solidFill>
                          <a:latin typeface="Comic Sans MS" panose="030F0702030302020204" pitchFamily="66" charset="0"/>
                        </a:rPr>
                        <a:t> cross</a:t>
                      </a: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2970932"/>
                  </a:ext>
                </a:extLst>
              </a:tr>
              <a:tr h="1375846">
                <a:tc>
                  <a:txBody>
                    <a:bodyPr/>
                    <a:lstStyle/>
                    <a:p>
                      <a:pPr algn="ctr"/>
                      <a:endParaRPr lang="en-US" sz="32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In   F</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8442476"/>
                  </a:ext>
                </a:extLst>
              </a:tr>
              <a:tr h="1375846">
                <a:tc>
                  <a:txBody>
                    <a:bodyPr/>
                    <a:lstStyle/>
                    <a:p>
                      <a:pPr algn="ctr"/>
                      <a:endParaRPr lang="en-US" sz="32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Ag   Cl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1383930"/>
                  </a:ext>
                </a:extLst>
              </a:tr>
            </a:tbl>
          </a:graphicData>
        </a:graphic>
      </p:graphicFrame>
    </p:spTree>
    <p:extLst>
      <p:ext uri="{BB962C8B-B14F-4D97-AF65-F5344CB8AC3E}">
        <p14:creationId xmlns:p14="http://schemas.microsoft.com/office/powerpoint/2010/main" val="235151508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0" y="0"/>
            <a:ext cx="9144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BOOM!  You got this.  </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2">
            <a:extLst>
              <a:ext uri="{FF2B5EF4-FFF2-40B4-BE49-F238E27FC236}">
                <a16:creationId xmlns:a16="http://schemas.microsoft.com/office/drawing/2014/main" id="{39D38649-D721-4B95-9C86-30B457FEE1DA}"/>
              </a:ext>
            </a:extLst>
          </p:cNvPr>
          <p:cNvGraphicFramePr>
            <a:graphicFrameLocks noGrp="1"/>
          </p:cNvGraphicFramePr>
          <p:nvPr>
            <p:extLst>
              <p:ext uri="{D42A27DB-BD31-4B8C-83A1-F6EECF244321}">
                <p14:modId xmlns:p14="http://schemas.microsoft.com/office/powerpoint/2010/main" val="3287705700"/>
              </p:ext>
            </p:extLst>
          </p:nvPr>
        </p:nvGraphicFramePr>
        <p:xfrm>
          <a:off x="-8206" y="1371600"/>
          <a:ext cx="9144001" cy="5486399"/>
        </p:xfrm>
        <a:graphic>
          <a:graphicData uri="http://schemas.openxmlformats.org/drawingml/2006/table">
            <a:tbl>
              <a:tblPr firstRow="1" bandRow="1">
                <a:tableStyleId>{5C22544A-7EE6-4342-B048-85BDC9FD1C3A}</a:tableStyleId>
              </a:tblPr>
              <a:tblGrid>
                <a:gridCol w="693384">
                  <a:extLst>
                    <a:ext uri="{9D8B030D-6E8A-4147-A177-3AD203B41FA5}">
                      <a16:colId xmlns:a16="http://schemas.microsoft.com/office/drawing/2014/main" val="1420032295"/>
                    </a:ext>
                  </a:extLst>
                </a:gridCol>
                <a:gridCol w="1827161">
                  <a:extLst>
                    <a:ext uri="{9D8B030D-6E8A-4147-A177-3AD203B41FA5}">
                      <a16:colId xmlns:a16="http://schemas.microsoft.com/office/drawing/2014/main" val="3907299185"/>
                    </a:ext>
                  </a:extLst>
                </a:gridCol>
                <a:gridCol w="1979424">
                  <a:extLst>
                    <a:ext uri="{9D8B030D-6E8A-4147-A177-3AD203B41FA5}">
                      <a16:colId xmlns:a16="http://schemas.microsoft.com/office/drawing/2014/main" val="2343149198"/>
                    </a:ext>
                  </a:extLst>
                </a:gridCol>
                <a:gridCol w="2207819">
                  <a:extLst>
                    <a:ext uri="{9D8B030D-6E8A-4147-A177-3AD203B41FA5}">
                      <a16:colId xmlns:a16="http://schemas.microsoft.com/office/drawing/2014/main" val="3377413525"/>
                    </a:ext>
                  </a:extLst>
                </a:gridCol>
                <a:gridCol w="2436213">
                  <a:extLst>
                    <a:ext uri="{9D8B030D-6E8A-4147-A177-3AD203B41FA5}">
                      <a16:colId xmlns:a16="http://schemas.microsoft.com/office/drawing/2014/main" val="3607235815"/>
                    </a:ext>
                  </a:extLst>
                </a:gridCol>
              </a:tblGrid>
              <a:tr h="764359">
                <a:tc>
                  <a:txBody>
                    <a:bodyPr/>
                    <a:lstStyle/>
                    <a:p>
                      <a:pPr algn="ctr"/>
                      <a:r>
                        <a:rPr lang="en-US" sz="2400" b="0" dirty="0">
                          <a:solidFill>
                            <a:srgbClr val="FF0000"/>
                          </a:solidFill>
                          <a:latin typeface="Comic Sans MS" panose="030F0702030302020204" pitchFamily="66" charset="0"/>
                        </a:rPr>
                        <a:t>69</a:t>
                      </a:r>
                      <a:r>
                        <a:rPr lang="en-US" sz="3200" b="0" dirty="0">
                          <a:solidFill>
                            <a:schemeClr val="tx1">
                              <a:lumMod val="95000"/>
                              <a:lumOff val="5000"/>
                            </a:schemeClr>
                          </a:solidFill>
                          <a:latin typeface="Comic Sans MS" panose="030F0702030302020204" pitchFamily="66" charset="0"/>
                        </a:rPr>
                        <a:t>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Atoms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Ions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Formula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name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0885517"/>
                  </a:ext>
                </a:extLst>
              </a:tr>
              <a:tr h="594502">
                <a:tc>
                  <a:txBody>
                    <a:bodyPr/>
                    <a:lstStyle/>
                    <a:p>
                      <a:pPr algn="ctr"/>
                      <a:r>
                        <a:rPr lang="en-US" sz="2000" b="0" dirty="0">
                          <a:solidFill>
                            <a:schemeClr val="tx1">
                              <a:lumMod val="95000"/>
                              <a:lumOff val="5000"/>
                            </a:schemeClr>
                          </a:solidFill>
                          <a:latin typeface="Comic Sans MS" panose="030F0702030302020204" pitchFamily="66" charset="0"/>
                        </a:rPr>
                        <a:t>ex</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Comic Sans MS" panose="030F0702030302020204" pitchFamily="66" charset="0"/>
                        </a:rPr>
                        <a:t>Na   Cl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Comic Sans MS" panose="030F0702030302020204" pitchFamily="66" charset="0"/>
                        </a:rPr>
                        <a:t>Na</a:t>
                      </a:r>
                      <a:r>
                        <a:rPr lang="en-US" sz="2000" b="0" baseline="30000" dirty="0">
                          <a:solidFill>
                            <a:schemeClr val="tx1">
                              <a:lumMod val="95000"/>
                              <a:lumOff val="5000"/>
                            </a:schemeClr>
                          </a:solidFill>
                          <a:latin typeface="Comic Sans MS" panose="030F0702030302020204" pitchFamily="66" charset="0"/>
                        </a:rPr>
                        <a:t>+1</a:t>
                      </a:r>
                      <a:r>
                        <a:rPr lang="en-US" sz="2000" b="0" dirty="0">
                          <a:solidFill>
                            <a:schemeClr val="tx1">
                              <a:lumMod val="95000"/>
                              <a:lumOff val="5000"/>
                            </a:schemeClr>
                          </a:solidFill>
                          <a:latin typeface="Comic Sans MS" panose="030F0702030302020204" pitchFamily="66" charset="0"/>
                        </a:rPr>
                        <a:t>   Cl</a:t>
                      </a:r>
                      <a:r>
                        <a:rPr lang="en-US" sz="2000" b="0" baseline="30000" dirty="0">
                          <a:solidFill>
                            <a:schemeClr val="tx1">
                              <a:lumMod val="95000"/>
                              <a:lumOff val="5000"/>
                            </a:schemeClr>
                          </a:solidFill>
                          <a:latin typeface="Comic Sans MS" panose="030F0702030302020204" pitchFamily="66" charset="0"/>
                        </a:rPr>
                        <a:t>-1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Comic Sans MS" panose="030F0702030302020204" pitchFamily="66" charset="0"/>
                        </a:rPr>
                        <a:t>NaCl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Comic Sans MS" panose="030F0702030302020204" pitchFamily="66" charset="0"/>
                        </a:rPr>
                        <a:t>Sodium chloride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7152463"/>
                  </a:ext>
                </a:extLst>
              </a:tr>
              <a:tr h="1375846">
                <a:tc>
                  <a:txBody>
                    <a:bodyPr/>
                    <a:lstStyle/>
                    <a:p>
                      <a:pPr algn="ctr"/>
                      <a:endParaRPr lang="en-US" sz="32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err="1">
                          <a:solidFill>
                            <a:schemeClr val="tx1">
                              <a:lumMod val="95000"/>
                              <a:lumOff val="5000"/>
                            </a:schemeClr>
                          </a:solidFill>
                          <a:latin typeface="Comic Sans MS" panose="030F0702030302020204" pitchFamily="66" charset="0"/>
                        </a:rPr>
                        <a:t>Zr</a:t>
                      </a:r>
                      <a:r>
                        <a:rPr lang="en-US" sz="3200" b="0" dirty="0">
                          <a:solidFill>
                            <a:schemeClr val="tx1">
                              <a:lumMod val="95000"/>
                              <a:lumOff val="5000"/>
                            </a:schemeClr>
                          </a:solidFill>
                          <a:latin typeface="Comic Sans MS" panose="030F0702030302020204" pitchFamily="66" charset="0"/>
                        </a:rPr>
                        <a:t>   P</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altLang="en-US" sz="2800" dirty="0">
                          <a:solidFill>
                            <a:srgbClr val="FF0000"/>
                          </a:solidFill>
                          <a:latin typeface="Comic Sans MS" panose="030F0702030302020204" pitchFamily="66" charset="0"/>
                        </a:rPr>
                        <a:t>Zr</a:t>
                      </a:r>
                      <a:r>
                        <a:rPr lang="en-US" altLang="en-US" sz="2800" baseline="30000" dirty="0">
                          <a:solidFill>
                            <a:srgbClr val="FF0000"/>
                          </a:solidFill>
                          <a:latin typeface="Comic Sans MS" panose="030F0702030302020204" pitchFamily="66" charset="0"/>
                        </a:rPr>
                        <a:t>+4</a:t>
                      </a:r>
                      <a:r>
                        <a:rPr lang="en-US" altLang="en-US" sz="2800" dirty="0">
                          <a:solidFill>
                            <a:srgbClr val="FF0000"/>
                          </a:solidFill>
                          <a:latin typeface="Comic Sans MS" panose="030F0702030302020204" pitchFamily="66" charset="0"/>
                        </a:rPr>
                        <a:t>  P</a:t>
                      </a:r>
                      <a:r>
                        <a:rPr lang="en-US" altLang="en-US" sz="2800" baseline="30000" dirty="0">
                          <a:solidFill>
                            <a:srgbClr val="FF0000"/>
                          </a:solidFill>
                          <a:latin typeface="Comic Sans MS" panose="030F0702030302020204" pitchFamily="66" charset="0"/>
                        </a:rPr>
                        <a:t>-3</a:t>
                      </a: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altLang="en-US" sz="2800" dirty="0">
                          <a:solidFill>
                            <a:srgbClr val="FF0000"/>
                          </a:solidFill>
                          <a:latin typeface="Comic Sans MS" panose="030F0702030302020204" pitchFamily="66" charset="0"/>
                        </a:rPr>
                        <a:t>Zr</a:t>
                      </a:r>
                      <a:r>
                        <a:rPr lang="en-US" altLang="en-US" sz="2800" baseline="-25000" dirty="0">
                          <a:solidFill>
                            <a:srgbClr val="FF0000"/>
                          </a:solidFill>
                          <a:latin typeface="Comic Sans MS" panose="030F0702030302020204" pitchFamily="66" charset="0"/>
                        </a:rPr>
                        <a:t>3</a:t>
                      </a:r>
                      <a:r>
                        <a:rPr lang="en-US" altLang="en-US" sz="2800" dirty="0">
                          <a:solidFill>
                            <a:srgbClr val="FF0000"/>
                          </a:solidFill>
                          <a:latin typeface="Comic Sans MS" panose="030F0702030302020204" pitchFamily="66" charset="0"/>
                        </a:rPr>
                        <a:t>P</a:t>
                      </a:r>
                      <a:r>
                        <a:rPr lang="en-US" altLang="en-US" sz="2800" baseline="-25000" dirty="0">
                          <a:solidFill>
                            <a:srgbClr val="FF0000"/>
                          </a:solidFill>
                          <a:latin typeface="Comic Sans MS" panose="030F0702030302020204" pitchFamily="66" charset="0"/>
                        </a:rPr>
                        <a:t>4</a:t>
                      </a: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800" b="0" dirty="0">
                          <a:solidFill>
                            <a:srgbClr val="FF0000"/>
                          </a:solidFill>
                          <a:latin typeface="Comic Sans MS" panose="030F0702030302020204" pitchFamily="66" charset="0"/>
                        </a:rPr>
                        <a:t>Zirconium phosphide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2970932"/>
                  </a:ext>
                </a:extLst>
              </a:tr>
              <a:tr h="1375846">
                <a:tc>
                  <a:txBody>
                    <a:bodyPr/>
                    <a:lstStyle/>
                    <a:p>
                      <a:pPr algn="ctr"/>
                      <a:endParaRPr lang="en-US" sz="32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In   F</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8442476"/>
                  </a:ext>
                </a:extLst>
              </a:tr>
              <a:tr h="1375846">
                <a:tc>
                  <a:txBody>
                    <a:bodyPr/>
                    <a:lstStyle/>
                    <a:p>
                      <a:pPr algn="ctr"/>
                      <a:endParaRPr lang="en-US" sz="32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Ag   Cl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1383930"/>
                  </a:ext>
                </a:extLst>
              </a:tr>
            </a:tbl>
          </a:graphicData>
        </a:graphic>
      </p:graphicFrame>
      <p:sp>
        <p:nvSpPr>
          <p:cNvPr id="3" name="TextBox 2">
            <a:extLst>
              <a:ext uri="{FF2B5EF4-FFF2-40B4-BE49-F238E27FC236}">
                <a16:creationId xmlns:a16="http://schemas.microsoft.com/office/drawing/2014/main" id="{6864D149-1FFC-4345-BAC9-63FF2EAD709A}"/>
              </a:ext>
            </a:extLst>
          </p:cNvPr>
          <p:cNvSpPr txBox="1"/>
          <p:nvPr/>
        </p:nvSpPr>
        <p:spPr>
          <a:xfrm>
            <a:off x="3429000" y="4572000"/>
            <a:ext cx="4648200" cy="523220"/>
          </a:xfrm>
          <a:prstGeom prst="rect">
            <a:avLst/>
          </a:prstGeom>
          <a:solidFill>
            <a:schemeClr val="accent6">
              <a:lumMod val="20000"/>
              <a:lumOff val="80000"/>
            </a:schemeClr>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Now do this whole row</a:t>
            </a:r>
          </a:p>
        </p:txBody>
      </p:sp>
    </p:spTree>
    <p:extLst>
      <p:ext uri="{BB962C8B-B14F-4D97-AF65-F5344CB8AC3E}">
        <p14:creationId xmlns:p14="http://schemas.microsoft.com/office/powerpoint/2010/main" val="221891515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0" y="0"/>
            <a:ext cx="9144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rPr>
              <a:t>Fingers in boxes, </a:t>
            </a:r>
            <a:r>
              <a:rPr kumimoji="0" lang="en-US" altLang="en-US" sz="3600" b="0" i="0" u="none" strike="noStrike" kern="1200" cap="none" spc="0" normalizeH="0" baseline="0" noProof="0" dirty="0" err="1">
                <a:ln>
                  <a:noFill/>
                </a:ln>
                <a:solidFill>
                  <a:srgbClr val="9900CC"/>
                </a:solidFill>
                <a:effectLst/>
                <a:uLnTx/>
                <a:uFillTx/>
                <a:latin typeface="Times New Roman" panose="02020603050405020304" pitchFamily="18" charset="0"/>
                <a:ea typeface="+mn-ea"/>
                <a:cs typeface="Times New Roman" panose="02020603050405020304" pitchFamily="18" charset="0"/>
              </a:rPr>
              <a:t>criss</a:t>
            </a:r>
            <a:r>
              <a:rPr kumimoji="0" lang="en-US" altLang="en-US" sz="36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rPr>
              <a:t> cross, simple name rules.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2">
            <a:extLst>
              <a:ext uri="{FF2B5EF4-FFF2-40B4-BE49-F238E27FC236}">
                <a16:creationId xmlns:a16="http://schemas.microsoft.com/office/drawing/2014/main" id="{39D38649-D721-4B95-9C86-30B457FEE1DA}"/>
              </a:ext>
            </a:extLst>
          </p:cNvPr>
          <p:cNvGraphicFramePr>
            <a:graphicFrameLocks noGrp="1"/>
          </p:cNvGraphicFramePr>
          <p:nvPr>
            <p:extLst>
              <p:ext uri="{D42A27DB-BD31-4B8C-83A1-F6EECF244321}">
                <p14:modId xmlns:p14="http://schemas.microsoft.com/office/powerpoint/2010/main" val="2585722231"/>
              </p:ext>
            </p:extLst>
          </p:nvPr>
        </p:nvGraphicFramePr>
        <p:xfrm>
          <a:off x="-8206" y="1371600"/>
          <a:ext cx="9144001" cy="5486399"/>
        </p:xfrm>
        <a:graphic>
          <a:graphicData uri="http://schemas.openxmlformats.org/drawingml/2006/table">
            <a:tbl>
              <a:tblPr firstRow="1" bandRow="1">
                <a:tableStyleId>{5C22544A-7EE6-4342-B048-85BDC9FD1C3A}</a:tableStyleId>
              </a:tblPr>
              <a:tblGrid>
                <a:gridCol w="693384">
                  <a:extLst>
                    <a:ext uri="{9D8B030D-6E8A-4147-A177-3AD203B41FA5}">
                      <a16:colId xmlns:a16="http://schemas.microsoft.com/office/drawing/2014/main" val="1420032295"/>
                    </a:ext>
                  </a:extLst>
                </a:gridCol>
                <a:gridCol w="1827161">
                  <a:extLst>
                    <a:ext uri="{9D8B030D-6E8A-4147-A177-3AD203B41FA5}">
                      <a16:colId xmlns:a16="http://schemas.microsoft.com/office/drawing/2014/main" val="3907299185"/>
                    </a:ext>
                  </a:extLst>
                </a:gridCol>
                <a:gridCol w="1979424">
                  <a:extLst>
                    <a:ext uri="{9D8B030D-6E8A-4147-A177-3AD203B41FA5}">
                      <a16:colId xmlns:a16="http://schemas.microsoft.com/office/drawing/2014/main" val="2343149198"/>
                    </a:ext>
                  </a:extLst>
                </a:gridCol>
                <a:gridCol w="2207819">
                  <a:extLst>
                    <a:ext uri="{9D8B030D-6E8A-4147-A177-3AD203B41FA5}">
                      <a16:colId xmlns:a16="http://schemas.microsoft.com/office/drawing/2014/main" val="3377413525"/>
                    </a:ext>
                  </a:extLst>
                </a:gridCol>
                <a:gridCol w="2436213">
                  <a:extLst>
                    <a:ext uri="{9D8B030D-6E8A-4147-A177-3AD203B41FA5}">
                      <a16:colId xmlns:a16="http://schemas.microsoft.com/office/drawing/2014/main" val="3607235815"/>
                    </a:ext>
                  </a:extLst>
                </a:gridCol>
              </a:tblGrid>
              <a:tr h="764359">
                <a:tc>
                  <a:txBody>
                    <a:bodyPr/>
                    <a:lstStyle/>
                    <a:p>
                      <a:pPr algn="ctr"/>
                      <a:r>
                        <a:rPr lang="en-US" sz="2400" b="0" dirty="0">
                          <a:solidFill>
                            <a:srgbClr val="FF0000"/>
                          </a:solidFill>
                          <a:latin typeface="Comic Sans MS" panose="030F0702030302020204" pitchFamily="66" charset="0"/>
                        </a:rPr>
                        <a:t>69</a:t>
                      </a:r>
                      <a:r>
                        <a:rPr lang="en-US" sz="3200" b="0" dirty="0">
                          <a:solidFill>
                            <a:schemeClr val="tx1">
                              <a:lumMod val="95000"/>
                              <a:lumOff val="5000"/>
                            </a:schemeClr>
                          </a:solidFill>
                          <a:latin typeface="Comic Sans MS" panose="030F0702030302020204" pitchFamily="66" charset="0"/>
                        </a:rPr>
                        <a:t>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Atoms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Ions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Formula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name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0885517"/>
                  </a:ext>
                </a:extLst>
              </a:tr>
              <a:tr h="594502">
                <a:tc>
                  <a:txBody>
                    <a:bodyPr/>
                    <a:lstStyle/>
                    <a:p>
                      <a:pPr algn="ctr"/>
                      <a:r>
                        <a:rPr lang="en-US" sz="2000" b="0" dirty="0">
                          <a:solidFill>
                            <a:schemeClr val="tx1">
                              <a:lumMod val="95000"/>
                              <a:lumOff val="5000"/>
                            </a:schemeClr>
                          </a:solidFill>
                          <a:latin typeface="Comic Sans MS" panose="030F0702030302020204" pitchFamily="66" charset="0"/>
                        </a:rPr>
                        <a:t>ex</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Comic Sans MS" panose="030F0702030302020204" pitchFamily="66" charset="0"/>
                        </a:rPr>
                        <a:t>Na   Cl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Comic Sans MS" panose="030F0702030302020204" pitchFamily="66" charset="0"/>
                        </a:rPr>
                        <a:t>Na</a:t>
                      </a:r>
                      <a:r>
                        <a:rPr lang="en-US" sz="2000" b="0" baseline="30000" dirty="0">
                          <a:solidFill>
                            <a:schemeClr val="tx1">
                              <a:lumMod val="95000"/>
                              <a:lumOff val="5000"/>
                            </a:schemeClr>
                          </a:solidFill>
                          <a:latin typeface="Comic Sans MS" panose="030F0702030302020204" pitchFamily="66" charset="0"/>
                        </a:rPr>
                        <a:t>+1</a:t>
                      </a:r>
                      <a:r>
                        <a:rPr lang="en-US" sz="2000" b="0" dirty="0">
                          <a:solidFill>
                            <a:schemeClr val="tx1">
                              <a:lumMod val="95000"/>
                              <a:lumOff val="5000"/>
                            </a:schemeClr>
                          </a:solidFill>
                          <a:latin typeface="Comic Sans MS" panose="030F0702030302020204" pitchFamily="66" charset="0"/>
                        </a:rPr>
                        <a:t>   Cl</a:t>
                      </a:r>
                      <a:r>
                        <a:rPr lang="en-US" sz="2000" b="0" baseline="30000" dirty="0">
                          <a:solidFill>
                            <a:schemeClr val="tx1">
                              <a:lumMod val="95000"/>
                              <a:lumOff val="5000"/>
                            </a:schemeClr>
                          </a:solidFill>
                          <a:latin typeface="Comic Sans MS" panose="030F0702030302020204" pitchFamily="66" charset="0"/>
                        </a:rPr>
                        <a:t>-1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Comic Sans MS" panose="030F0702030302020204" pitchFamily="66" charset="0"/>
                        </a:rPr>
                        <a:t>NaCl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Comic Sans MS" panose="030F0702030302020204" pitchFamily="66" charset="0"/>
                        </a:rPr>
                        <a:t>Sodium chloride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7152463"/>
                  </a:ext>
                </a:extLst>
              </a:tr>
              <a:tr h="1375846">
                <a:tc>
                  <a:txBody>
                    <a:bodyPr/>
                    <a:lstStyle/>
                    <a:p>
                      <a:pPr algn="ctr"/>
                      <a:endParaRPr lang="en-US" sz="32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err="1">
                          <a:solidFill>
                            <a:schemeClr val="tx1">
                              <a:lumMod val="95000"/>
                              <a:lumOff val="5000"/>
                            </a:schemeClr>
                          </a:solidFill>
                          <a:latin typeface="Comic Sans MS" panose="030F0702030302020204" pitchFamily="66" charset="0"/>
                        </a:rPr>
                        <a:t>Zr</a:t>
                      </a:r>
                      <a:r>
                        <a:rPr lang="en-US" sz="3200" b="0" dirty="0">
                          <a:solidFill>
                            <a:schemeClr val="tx1">
                              <a:lumMod val="95000"/>
                              <a:lumOff val="5000"/>
                            </a:schemeClr>
                          </a:solidFill>
                          <a:latin typeface="Comic Sans MS" panose="030F0702030302020204" pitchFamily="66" charset="0"/>
                        </a:rPr>
                        <a:t>   P</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altLang="en-US" sz="2800" dirty="0">
                          <a:solidFill>
                            <a:srgbClr val="FF0000"/>
                          </a:solidFill>
                          <a:latin typeface="Comic Sans MS" panose="030F0702030302020204" pitchFamily="66" charset="0"/>
                        </a:rPr>
                        <a:t>Zr</a:t>
                      </a:r>
                      <a:r>
                        <a:rPr lang="en-US" altLang="en-US" sz="2800" baseline="30000" dirty="0">
                          <a:solidFill>
                            <a:srgbClr val="FF0000"/>
                          </a:solidFill>
                          <a:latin typeface="Comic Sans MS" panose="030F0702030302020204" pitchFamily="66" charset="0"/>
                        </a:rPr>
                        <a:t>+4</a:t>
                      </a:r>
                      <a:r>
                        <a:rPr lang="en-US" altLang="en-US" sz="2800" dirty="0">
                          <a:solidFill>
                            <a:srgbClr val="FF0000"/>
                          </a:solidFill>
                          <a:latin typeface="Comic Sans MS" panose="030F0702030302020204" pitchFamily="66" charset="0"/>
                        </a:rPr>
                        <a:t>  P</a:t>
                      </a:r>
                      <a:r>
                        <a:rPr lang="en-US" altLang="en-US" sz="2800" baseline="30000" dirty="0">
                          <a:solidFill>
                            <a:srgbClr val="FF0000"/>
                          </a:solidFill>
                          <a:latin typeface="Comic Sans MS" panose="030F0702030302020204" pitchFamily="66" charset="0"/>
                        </a:rPr>
                        <a:t>-3</a:t>
                      </a: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altLang="en-US" sz="2800" dirty="0">
                          <a:solidFill>
                            <a:srgbClr val="FF0000"/>
                          </a:solidFill>
                          <a:latin typeface="Comic Sans MS" panose="030F0702030302020204" pitchFamily="66" charset="0"/>
                        </a:rPr>
                        <a:t>Zr</a:t>
                      </a:r>
                      <a:r>
                        <a:rPr lang="en-US" altLang="en-US" sz="2800" baseline="-25000" dirty="0">
                          <a:solidFill>
                            <a:srgbClr val="FF0000"/>
                          </a:solidFill>
                          <a:latin typeface="Comic Sans MS" panose="030F0702030302020204" pitchFamily="66" charset="0"/>
                        </a:rPr>
                        <a:t>3</a:t>
                      </a:r>
                      <a:r>
                        <a:rPr lang="en-US" altLang="en-US" sz="2800" dirty="0">
                          <a:solidFill>
                            <a:srgbClr val="FF0000"/>
                          </a:solidFill>
                          <a:latin typeface="Comic Sans MS" panose="030F0702030302020204" pitchFamily="66" charset="0"/>
                        </a:rPr>
                        <a:t>P</a:t>
                      </a:r>
                      <a:r>
                        <a:rPr lang="en-US" altLang="en-US" sz="2800" baseline="-25000" dirty="0">
                          <a:solidFill>
                            <a:srgbClr val="FF0000"/>
                          </a:solidFill>
                          <a:latin typeface="Comic Sans MS" panose="030F0702030302020204" pitchFamily="66" charset="0"/>
                        </a:rPr>
                        <a:t>4</a:t>
                      </a: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800" b="0" dirty="0">
                          <a:solidFill>
                            <a:srgbClr val="FF0000"/>
                          </a:solidFill>
                          <a:latin typeface="Comic Sans MS" panose="030F0702030302020204" pitchFamily="66" charset="0"/>
                        </a:rPr>
                        <a:t>Zirconium phosphide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2970932"/>
                  </a:ext>
                </a:extLst>
              </a:tr>
              <a:tr h="1375846">
                <a:tc>
                  <a:txBody>
                    <a:bodyPr/>
                    <a:lstStyle/>
                    <a:p>
                      <a:pPr algn="ctr"/>
                      <a:endParaRPr lang="en-US" sz="32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In   F</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altLang="en-US" sz="2800" dirty="0">
                          <a:solidFill>
                            <a:srgbClr val="FF0000"/>
                          </a:solidFill>
                          <a:latin typeface="Comic Sans MS" panose="030F0702030302020204" pitchFamily="66" charset="0"/>
                        </a:rPr>
                        <a:t>In</a:t>
                      </a:r>
                      <a:r>
                        <a:rPr lang="en-US" altLang="en-US" sz="2800" baseline="30000" dirty="0">
                          <a:solidFill>
                            <a:srgbClr val="FF0000"/>
                          </a:solidFill>
                          <a:latin typeface="Comic Sans MS" panose="030F0702030302020204" pitchFamily="66" charset="0"/>
                        </a:rPr>
                        <a:t>+3</a:t>
                      </a:r>
                      <a:r>
                        <a:rPr lang="en-US" altLang="en-US" sz="2800" dirty="0">
                          <a:solidFill>
                            <a:srgbClr val="FF0000"/>
                          </a:solidFill>
                          <a:latin typeface="Comic Sans MS" panose="030F0702030302020204" pitchFamily="66" charset="0"/>
                        </a:rPr>
                        <a:t>  F</a:t>
                      </a:r>
                      <a:r>
                        <a:rPr lang="en-US" altLang="en-US" sz="2800" baseline="30000" dirty="0">
                          <a:solidFill>
                            <a:srgbClr val="FF0000"/>
                          </a:solidFill>
                          <a:latin typeface="Comic Sans MS" panose="030F0702030302020204" pitchFamily="66" charset="0"/>
                        </a:rPr>
                        <a:t>-1</a:t>
                      </a:r>
                      <a:r>
                        <a:rPr lang="en-US" altLang="en-US" sz="2800" dirty="0">
                          <a:solidFill>
                            <a:srgbClr val="FF0000"/>
                          </a:solidFill>
                          <a:latin typeface="Comic Sans MS" panose="030F0702030302020204" pitchFamily="66" charset="0"/>
                        </a:rPr>
                        <a:t> </a:t>
                      </a: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altLang="en-US" sz="2800" dirty="0">
                          <a:solidFill>
                            <a:srgbClr val="FF0000"/>
                          </a:solidFill>
                          <a:latin typeface="Comic Sans MS" panose="030F0702030302020204" pitchFamily="66" charset="0"/>
                        </a:rPr>
                        <a:t>InF</a:t>
                      </a:r>
                      <a:r>
                        <a:rPr lang="en-US" altLang="en-US" sz="2800" baseline="-25000" dirty="0">
                          <a:solidFill>
                            <a:srgbClr val="FF0000"/>
                          </a:solidFill>
                          <a:latin typeface="Comic Sans MS" panose="030F0702030302020204" pitchFamily="66" charset="0"/>
                        </a:rPr>
                        <a:t>3</a:t>
                      </a:r>
                      <a:r>
                        <a:rPr lang="en-US" altLang="en-US" sz="2800" dirty="0">
                          <a:solidFill>
                            <a:srgbClr val="FF0000"/>
                          </a:solidFill>
                          <a:latin typeface="Comic Sans MS" panose="030F0702030302020204" pitchFamily="66" charset="0"/>
                        </a:rPr>
                        <a:t> </a:t>
                      </a: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800" b="0" dirty="0">
                          <a:solidFill>
                            <a:srgbClr val="FF0000"/>
                          </a:solidFill>
                          <a:latin typeface="Comic Sans MS" panose="030F0702030302020204" pitchFamily="66" charset="0"/>
                        </a:rPr>
                        <a:t>Indium fluoride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8442476"/>
                  </a:ext>
                </a:extLst>
              </a:tr>
              <a:tr h="1375846">
                <a:tc>
                  <a:txBody>
                    <a:bodyPr/>
                    <a:lstStyle/>
                    <a:p>
                      <a:pPr algn="ctr"/>
                      <a:endParaRPr lang="en-US" sz="32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Ag   Cl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1383930"/>
                  </a:ext>
                </a:extLst>
              </a:tr>
            </a:tbl>
          </a:graphicData>
        </a:graphic>
      </p:graphicFrame>
      <p:sp>
        <p:nvSpPr>
          <p:cNvPr id="3" name="TextBox 2">
            <a:extLst>
              <a:ext uri="{FF2B5EF4-FFF2-40B4-BE49-F238E27FC236}">
                <a16:creationId xmlns:a16="http://schemas.microsoft.com/office/drawing/2014/main" id="{37420530-8DB7-458E-B075-7AF0514C10F0}"/>
              </a:ext>
            </a:extLst>
          </p:cNvPr>
          <p:cNvSpPr txBox="1"/>
          <p:nvPr/>
        </p:nvSpPr>
        <p:spPr>
          <a:xfrm>
            <a:off x="3352800" y="5943600"/>
            <a:ext cx="4648200" cy="523220"/>
          </a:xfrm>
          <a:prstGeom prst="rect">
            <a:avLst/>
          </a:prstGeom>
          <a:solidFill>
            <a:srgbClr val="D5FFD5"/>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6600"/>
                </a:solidFill>
                <a:effectLst/>
                <a:uLnTx/>
                <a:uFillTx/>
                <a:latin typeface="Comic Sans MS" panose="030F0702030302020204" pitchFamily="66" charset="0"/>
                <a:ea typeface="+mn-ea"/>
                <a:cs typeface="+mn-cs"/>
              </a:rPr>
              <a:t>Now do this whole row</a:t>
            </a:r>
          </a:p>
        </p:txBody>
      </p:sp>
    </p:spTree>
    <p:extLst>
      <p:ext uri="{BB962C8B-B14F-4D97-AF65-F5344CB8AC3E}">
        <p14:creationId xmlns:p14="http://schemas.microsoft.com/office/powerpoint/2010/main" val="19280999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0" y="0"/>
            <a:ext cx="9144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Perfect!  You’re getting this already.  </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2">
            <a:extLst>
              <a:ext uri="{FF2B5EF4-FFF2-40B4-BE49-F238E27FC236}">
                <a16:creationId xmlns:a16="http://schemas.microsoft.com/office/drawing/2014/main" id="{39D38649-D721-4B95-9C86-30B457FEE1DA}"/>
              </a:ext>
            </a:extLst>
          </p:cNvPr>
          <p:cNvGraphicFramePr>
            <a:graphicFrameLocks noGrp="1"/>
          </p:cNvGraphicFramePr>
          <p:nvPr>
            <p:extLst>
              <p:ext uri="{D42A27DB-BD31-4B8C-83A1-F6EECF244321}">
                <p14:modId xmlns:p14="http://schemas.microsoft.com/office/powerpoint/2010/main" val="1468619847"/>
              </p:ext>
            </p:extLst>
          </p:nvPr>
        </p:nvGraphicFramePr>
        <p:xfrm>
          <a:off x="-8206" y="1371600"/>
          <a:ext cx="9144001" cy="5486399"/>
        </p:xfrm>
        <a:graphic>
          <a:graphicData uri="http://schemas.openxmlformats.org/drawingml/2006/table">
            <a:tbl>
              <a:tblPr firstRow="1" bandRow="1">
                <a:tableStyleId>{5C22544A-7EE6-4342-B048-85BDC9FD1C3A}</a:tableStyleId>
              </a:tblPr>
              <a:tblGrid>
                <a:gridCol w="693384">
                  <a:extLst>
                    <a:ext uri="{9D8B030D-6E8A-4147-A177-3AD203B41FA5}">
                      <a16:colId xmlns:a16="http://schemas.microsoft.com/office/drawing/2014/main" val="1420032295"/>
                    </a:ext>
                  </a:extLst>
                </a:gridCol>
                <a:gridCol w="1827161">
                  <a:extLst>
                    <a:ext uri="{9D8B030D-6E8A-4147-A177-3AD203B41FA5}">
                      <a16:colId xmlns:a16="http://schemas.microsoft.com/office/drawing/2014/main" val="3907299185"/>
                    </a:ext>
                  </a:extLst>
                </a:gridCol>
                <a:gridCol w="1979424">
                  <a:extLst>
                    <a:ext uri="{9D8B030D-6E8A-4147-A177-3AD203B41FA5}">
                      <a16:colId xmlns:a16="http://schemas.microsoft.com/office/drawing/2014/main" val="2343149198"/>
                    </a:ext>
                  </a:extLst>
                </a:gridCol>
                <a:gridCol w="2207819">
                  <a:extLst>
                    <a:ext uri="{9D8B030D-6E8A-4147-A177-3AD203B41FA5}">
                      <a16:colId xmlns:a16="http://schemas.microsoft.com/office/drawing/2014/main" val="3377413525"/>
                    </a:ext>
                  </a:extLst>
                </a:gridCol>
                <a:gridCol w="2436213">
                  <a:extLst>
                    <a:ext uri="{9D8B030D-6E8A-4147-A177-3AD203B41FA5}">
                      <a16:colId xmlns:a16="http://schemas.microsoft.com/office/drawing/2014/main" val="3607235815"/>
                    </a:ext>
                  </a:extLst>
                </a:gridCol>
              </a:tblGrid>
              <a:tr h="764359">
                <a:tc>
                  <a:txBody>
                    <a:bodyPr/>
                    <a:lstStyle/>
                    <a:p>
                      <a:pPr algn="ctr"/>
                      <a:r>
                        <a:rPr lang="en-US" sz="3200" b="0" dirty="0">
                          <a:solidFill>
                            <a:schemeClr val="tx1">
                              <a:lumMod val="95000"/>
                              <a:lumOff val="5000"/>
                            </a:schemeClr>
                          </a:solidFill>
                          <a:latin typeface="Comic Sans MS" panose="030F0702030302020204" pitchFamily="66" charset="0"/>
                        </a:rPr>
                        <a:t> </a:t>
                      </a:r>
                      <a:r>
                        <a:rPr lang="en-US" sz="2400" b="0" dirty="0">
                          <a:solidFill>
                            <a:srgbClr val="FF0000"/>
                          </a:solidFill>
                          <a:latin typeface="Comic Sans MS" panose="030F0702030302020204" pitchFamily="66" charset="0"/>
                        </a:rPr>
                        <a:t>69</a:t>
                      </a:r>
                      <a:endParaRPr lang="en-US" sz="32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Atoms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Ions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Formula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name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0885517"/>
                  </a:ext>
                </a:extLst>
              </a:tr>
              <a:tr h="594502">
                <a:tc>
                  <a:txBody>
                    <a:bodyPr/>
                    <a:lstStyle/>
                    <a:p>
                      <a:pPr algn="ctr"/>
                      <a:r>
                        <a:rPr lang="en-US" sz="2000" b="0" dirty="0">
                          <a:solidFill>
                            <a:schemeClr val="tx1">
                              <a:lumMod val="95000"/>
                              <a:lumOff val="5000"/>
                            </a:schemeClr>
                          </a:solidFill>
                          <a:latin typeface="Comic Sans MS" panose="030F0702030302020204" pitchFamily="66" charset="0"/>
                        </a:rPr>
                        <a:t>ex</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Comic Sans MS" panose="030F0702030302020204" pitchFamily="66" charset="0"/>
                        </a:rPr>
                        <a:t>Na   Cl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Comic Sans MS" panose="030F0702030302020204" pitchFamily="66" charset="0"/>
                        </a:rPr>
                        <a:t>Na</a:t>
                      </a:r>
                      <a:r>
                        <a:rPr lang="en-US" sz="2000" b="0" baseline="30000" dirty="0">
                          <a:solidFill>
                            <a:schemeClr val="tx1">
                              <a:lumMod val="95000"/>
                              <a:lumOff val="5000"/>
                            </a:schemeClr>
                          </a:solidFill>
                          <a:latin typeface="Comic Sans MS" panose="030F0702030302020204" pitchFamily="66" charset="0"/>
                        </a:rPr>
                        <a:t>+1</a:t>
                      </a:r>
                      <a:r>
                        <a:rPr lang="en-US" sz="2000" b="0" dirty="0">
                          <a:solidFill>
                            <a:schemeClr val="tx1">
                              <a:lumMod val="95000"/>
                              <a:lumOff val="5000"/>
                            </a:schemeClr>
                          </a:solidFill>
                          <a:latin typeface="Comic Sans MS" panose="030F0702030302020204" pitchFamily="66" charset="0"/>
                        </a:rPr>
                        <a:t>   Cl</a:t>
                      </a:r>
                      <a:r>
                        <a:rPr lang="en-US" sz="2000" b="0" baseline="30000" dirty="0">
                          <a:solidFill>
                            <a:schemeClr val="tx1">
                              <a:lumMod val="95000"/>
                              <a:lumOff val="5000"/>
                            </a:schemeClr>
                          </a:solidFill>
                          <a:latin typeface="Comic Sans MS" panose="030F0702030302020204" pitchFamily="66" charset="0"/>
                        </a:rPr>
                        <a:t>-1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Comic Sans MS" panose="030F0702030302020204" pitchFamily="66" charset="0"/>
                        </a:rPr>
                        <a:t>NaCl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Comic Sans MS" panose="030F0702030302020204" pitchFamily="66" charset="0"/>
                        </a:rPr>
                        <a:t>Sodium chloride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7152463"/>
                  </a:ext>
                </a:extLst>
              </a:tr>
              <a:tr h="1375846">
                <a:tc>
                  <a:txBody>
                    <a:bodyPr/>
                    <a:lstStyle/>
                    <a:p>
                      <a:pPr algn="ctr"/>
                      <a:endParaRPr lang="en-US" sz="32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err="1">
                          <a:solidFill>
                            <a:schemeClr val="tx1">
                              <a:lumMod val="95000"/>
                              <a:lumOff val="5000"/>
                            </a:schemeClr>
                          </a:solidFill>
                          <a:latin typeface="Comic Sans MS" panose="030F0702030302020204" pitchFamily="66" charset="0"/>
                        </a:rPr>
                        <a:t>Zr</a:t>
                      </a:r>
                      <a:r>
                        <a:rPr lang="en-US" sz="3200" b="0" dirty="0">
                          <a:solidFill>
                            <a:schemeClr val="tx1">
                              <a:lumMod val="95000"/>
                              <a:lumOff val="5000"/>
                            </a:schemeClr>
                          </a:solidFill>
                          <a:latin typeface="Comic Sans MS" panose="030F0702030302020204" pitchFamily="66" charset="0"/>
                        </a:rPr>
                        <a:t>   P</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altLang="en-US" sz="2800" dirty="0">
                          <a:solidFill>
                            <a:srgbClr val="FF0000"/>
                          </a:solidFill>
                          <a:latin typeface="Comic Sans MS" panose="030F0702030302020204" pitchFamily="66" charset="0"/>
                        </a:rPr>
                        <a:t>Zr</a:t>
                      </a:r>
                      <a:r>
                        <a:rPr lang="en-US" altLang="en-US" sz="2800" baseline="30000" dirty="0">
                          <a:solidFill>
                            <a:srgbClr val="FF0000"/>
                          </a:solidFill>
                          <a:latin typeface="Comic Sans MS" panose="030F0702030302020204" pitchFamily="66" charset="0"/>
                        </a:rPr>
                        <a:t>+4</a:t>
                      </a:r>
                      <a:r>
                        <a:rPr lang="en-US" altLang="en-US" sz="2800" dirty="0">
                          <a:solidFill>
                            <a:srgbClr val="FF0000"/>
                          </a:solidFill>
                          <a:latin typeface="Comic Sans MS" panose="030F0702030302020204" pitchFamily="66" charset="0"/>
                        </a:rPr>
                        <a:t>  P</a:t>
                      </a:r>
                      <a:r>
                        <a:rPr lang="en-US" altLang="en-US" sz="2800" baseline="30000" dirty="0">
                          <a:solidFill>
                            <a:srgbClr val="FF0000"/>
                          </a:solidFill>
                          <a:latin typeface="Comic Sans MS" panose="030F0702030302020204" pitchFamily="66" charset="0"/>
                        </a:rPr>
                        <a:t>-3</a:t>
                      </a: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altLang="en-US" sz="2800" dirty="0">
                          <a:solidFill>
                            <a:srgbClr val="FF0000"/>
                          </a:solidFill>
                          <a:latin typeface="Comic Sans MS" panose="030F0702030302020204" pitchFamily="66" charset="0"/>
                        </a:rPr>
                        <a:t>Zr</a:t>
                      </a:r>
                      <a:r>
                        <a:rPr lang="en-US" altLang="en-US" sz="2800" baseline="-25000" dirty="0">
                          <a:solidFill>
                            <a:srgbClr val="FF0000"/>
                          </a:solidFill>
                          <a:latin typeface="Comic Sans MS" panose="030F0702030302020204" pitchFamily="66" charset="0"/>
                        </a:rPr>
                        <a:t>3</a:t>
                      </a:r>
                      <a:r>
                        <a:rPr lang="en-US" altLang="en-US" sz="2800" dirty="0">
                          <a:solidFill>
                            <a:srgbClr val="FF0000"/>
                          </a:solidFill>
                          <a:latin typeface="Comic Sans MS" panose="030F0702030302020204" pitchFamily="66" charset="0"/>
                        </a:rPr>
                        <a:t>P</a:t>
                      </a:r>
                      <a:r>
                        <a:rPr lang="en-US" altLang="en-US" sz="2800" baseline="-25000" dirty="0">
                          <a:solidFill>
                            <a:srgbClr val="FF0000"/>
                          </a:solidFill>
                          <a:latin typeface="Comic Sans MS" panose="030F0702030302020204" pitchFamily="66" charset="0"/>
                        </a:rPr>
                        <a:t>4</a:t>
                      </a: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800" b="0" dirty="0">
                          <a:solidFill>
                            <a:srgbClr val="FF0000"/>
                          </a:solidFill>
                          <a:latin typeface="Comic Sans MS" panose="030F0702030302020204" pitchFamily="66" charset="0"/>
                        </a:rPr>
                        <a:t>Zirconium phosphide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2970932"/>
                  </a:ext>
                </a:extLst>
              </a:tr>
              <a:tr h="1375846">
                <a:tc>
                  <a:txBody>
                    <a:bodyPr/>
                    <a:lstStyle/>
                    <a:p>
                      <a:pPr algn="ctr"/>
                      <a:endParaRPr lang="en-US" sz="32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In   F</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altLang="en-US" sz="2800" dirty="0">
                          <a:solidFill>
                            <a:srgbClr val="FF0000"/>
                          </a:solidFill>
                          <a:latin typeface="Comic Sans MS" panose="030F0702030302020204" pitchFamily="66" charset="0"/>
                        </a:rPr>
                        <a:t>In</a:t>
                      </a:r>
                      <a:r>
                        <a:rPr lang="en-US" altLang="en-US" sz="2800" baseline="30000" dirty="0">
                          <a:solidFill>
                            <a:srgbClr val="FF0000"/>
                          </a:solidFill>
                          <a:latin typeface="Comic Sans MS" panose="030F0702030302020204" pitchFamily="66" charset="0"/>
                        </a:rPr>
                        <a:t>+3</a:t>
                      </a:r>
                      <a:r>
                        <a:rPr lang="en-US" altLang="en-US" sz="2800" dirty="0">
                          <a:solidFill>
                            <a:srgbClr val="FF0000"/>
                          </a:solidFill>
                          <a:latin typeface="Comic Sans MS" panose="030F0702030302020204" pitchFamily="66" charset="0"/>
                        </a:rPr>
                        <a:t>  F</a:t>
                      </a:r>
                      <a:r>
                        <a:rPr lang="en-US" altLang="en-US" sz="2800" baseline="30000" dirty="0">
                          <a:solidFill>
                            <a:srgbClr val="FF0000"/>
                          </a:solidFill>
                          <a:latin typeface="Comic Sans MS" panose="030F0702030302020204" pitchFamily="66" charset="0"/>
                        </a:rPr>
                        <a:t>-1</a:t>
                      </a:r>
                      <a:r>
                        <a:rPr lang="en-US" altLang="en-US" sz="2800" dirty="0">
                          <a:solidFill>
                            <a:srgbClr val="FF0000"/>
                          </a:solidFill>
                          <a:latin typeface="Comic Sans MS" panose="030F0702030302020204" pitchFamily="66" charset="0"/>
                        </a:rPr>
                        <a:t> </a:t>
                      </a: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altLang="en-US" sz="2800" dirty="0">
                          <a:solidFill>
                            <a:srgbClr val="FF0000"/>
                          </a:solidFill>
                          <a:latin typeface="Comic Sans MS" panose="030F0702030302020204" pitchFamily="66" charset="0"/>
                        </a:rPr>
                        <a:t>InF</a:t>
                      </a:r>
                      <a:r>
                        <a:rPr lang="en-US" altLang="en-US" sz="2800" baseline="-25000" dirty="0">
                          <a:solidFill>
                            <a:srgbClr val="FF0000"/>
                          </a:solidFill>
                          <a:latin typeface="Comic Sans MS" panose="030F0702030302020204" pitchFamily="66" charset="0"/>
                        </a:rPr>
                        <a:t>3</a:t>
                      </a:r>
                      <a:r>
                        <a:rPr lang="en-US" altLang="en-US" sz="2800" dirty="0">
                          <a:solidFill>
                            <a:srgbClr val="FF0000"/>
                          </a:solidFill>
                          <a:latin typeface="Comic Sans MS" panose="030F0702030302020204" pitchFamily="66" charset="0"/>
                        </a:rPr>
                        <a:t> </a:t>
                      </a: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800" b="0" dirty="0">
                          <a:solidFill>
                            <a:srgbClr val="FF0000"/>
                          </a:solidFill>
                          <a:latin typeface="Comic Sans MS" panose="030F0702030302020204" pitchFamily="66" charset="0"/>
                        </a:rPr>
                        <a:t>Indium fluoride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8442476"/>
                  </a:ext>
                </a:extLst>
              </a:tr>
              <a:tr h="1375846">
                <a:tc>
                  <a:txBody>
                    <a:bodyPr/>
                    <a:lstStyle/>
                    <a:p>
                      <a:pPr algn="ctr"/>
                      <a:endParaRPr lang="en-US" sz="32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Comic Sans MS" panose="030F0702030302020204" pitchFamily="66" charset="0"/>
                        </a:rPr>
                        <a:t>Ag   Cl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FF0000"/>
                          </a:solidFill>
                          <a:latin typeface="Comic Sans MS" panose="030F0702030302020204" pitchFamily="66" charset="0"/>
                        </a:rPr>
                        <a:t>Ag</a:t>
                      </a:r>
                      <a:r>
                        <a:rPr lang="en-US" altLang="en-US" sz="2800" baseline="30000" dirty="0">
                          <a:solidFill>
                            <a:srgbClr val="FF0000"/>
                          </a:solidFill>
                          <a:latin typeface="Comic Sans MS" panose="030F0702030302020204" pitchFamily="66" charset="0"/>
                        </a:rPr>
                        <a:t>+1</a:t>
                      </a:r>
                      <a:r>
                        <a:rPr lang="en-US" altLang="en-US" sz="2800" dirty="0">
                          <a:solidFill>
                            <a:srgbClr val="FF0000"/>
                          </a:solidFill>
                          <a:latin typeface="Comic Sans MS" panose="030F0702030302020204" pitchFamily="66" charset="0"/>
                        </a:rPr>
                        <a:t>  Cl</a:t>
                      </a:r>
                      <a:r>
                        <a:rPr lang="en-US" altLang="en-US" sz="2800" baseline="30000" dirty="0">
                          <a:solidFill>
                            <a:srgbClr val="FF0000"/>
                          </a:solidFill>
                          <a:latin typeface="Comic Sans MS" panose="030F0702030302020204" pitchFamily="66" charset="0"/>
                        </a:rPr>
                        <a:t>-1</a:t>
                      </a:r>
                      <a:r>
                        <a:rPr lang="en-US" altLang="en-US" sz="2800" dirty="0">
                          <a:solidFill>
                            <a:srgbClr val="FF0000"/>
                          </a:solidFill>
                          <a:latin typeface="Comic Sans MS" panose="030F0702030302020204" pitchFamily="66" charset="0"/>
                        </a:rPr>
                        <a:t> </a:t>
                      </a:r>
                      <a:endParaRPr lang="en-US" sz="2800" b="0" dirty="0">
                        <a:solidFill>
                          <a:srgbClr val="FF0000"/>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800" b="0" dirty="0">
                          <a:solidFill>
                            <a:srgbClr val="FF0000"/>
                          </a:solidFill>
                          <a:latin typeface="Comic Sans MS" panose="030F0702030302020204" pitchFamily="66" charset="0"/>
                        </a:rPr>
                        <a:t>AgCl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800" b="0" dirty="0">
                          <a:solidFill>
                            <a:srgbClr val="FF0000"/>
                          </a:solidFill>
                          <a:latin typeface="Comic Sans MS" panose="030F0702030302020204" pitchFamily="66" charset="0"/>
                        </a:rPr>
                        <a:t>Silver</a:t>
                      </a:r>
                      <a:br>
                        <a:rPr lang="en-US" sz="2800" b="0" dirty="0">
                          <a:solidFill>
                            <a:srgbClr val="FF0000"/>
                          </a:solidFill>
                          <a:latin typeface="Comic Sans MS" panose="030F0702030302020204" pitchFamily="66" charset="0"/>
                        </a:rPr>
                      </a:br>
                      <a:r>
                        <a:rPr lang="en-US" sz="2800" b="0" dirty="0">
                          <a:solidFill>
                            <a:srgbClr val="FF0000"/>
                          </a:solidFill>
                          <a:latin typeface="Comic Sans MS" panose="030F0702030302020204" pitchFamily="66" charset="0"/>
                        </a:rPr>
                        <a:t>chloride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1383930"/>
                  </a:ext>
                </a:extLst>
              </a:tr>
            </a:tbl>
          </a:graphicData>
        </a:graphic>
      </p:graphicFrame>
    </p:spTree>
    <p:extLst>
      <p:ext uri="{BB962C8B-B14F-4D97-AF65-F5344CB8AC3E}">
        <p14:creationId xmlns:p14="http://schemas.microsoft.com/office/powerpoint/2010/main" val="192159811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5"/>
          <p:cNvSpPr txBox="1">
            <a:spLocks noChangeArrowheads="1"/>
          </p:cNvSpPr>
          <p:nvPr/>
        </p:nvSpPr>
        <p:spPr bwMode="auto">
          <a:xfrm>
            <a:off x="5356274" y="1247059"/>
            <a:ext cx="3657600" cy="3128963"/>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47.88                         +2</a:t>
            </a:r>
            <a:br>
              <a:rPr kumimoji="0" lang="en-US" alt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br>
            <a:r>
              <a:rPr kumimoji="0" lang="en-US" alt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                                  +3</a:t>
            </a:r>
            <a:br>
              <a:rPr kumimoji="0" lang="en-US" alt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br>
            <a:r>
              <a:rPr kumimoji="0" lang="en-US" alt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                                  +4</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22</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2-8-10-2</a:t>
            </a:r>
          </a:p>
        </p:txBody>
      </p:sp>
      <p:sp>
        <p:nvSpPr>
          <p:cNvPr id="55300" name="Text Box 6"/>
          <p:cNvSpPr txBox="1">
            <a:spLocks noChangeArrowheads="1"/>
          </p:cNvSpPr>
          <p:nvPr/>
        </p:nvSpPr>
        <p:spPr bwMode="auto">
          <a:xfrm>
            <a:off x="6575474" y="2033665"/>
            <a:ext cx="1676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9600" b="0" i="0" u="none" strike="noStrike" kern="1200" cap="none" spc="0" normalizeH="0" baseline="0" noProof="0" dirty="0" err="1">
                <a:ln>
                  <a:noFill/>
                </a:ln>
                <a:solidFill>
                  <a:srgbClr val="000000"/>
                </a:solidFill>
                <a:effectLst/>
                <a:uLnTx/>
                <a:uFillTx/>
                <a:latin typeface="Arial" charset="0"/>
                <a:ea typeface="+mn-ea"/>
                <a:cs typeface="+mn-cs"/>
              </a:rPr>
              <a:t>Ti</a:t>
            </a:r>
            <a:endParaRPr kumimoji="0" lang="en-US" altLang="en-US" sz="9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5301" name="Text Box 7"/>
          <p:cNvSpPr txBox="1">
            <a:spLocks noChangeArrowheads="1"/>
          </p:cNvSpPr>
          <p:nvPr/>
        </p:nvSpPr>
        <p:spPr bwMode="auto">
          <a:xfrm>
            <a:off x="0" y="1179670"/>
            <a:ext cx="50292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70.  </a:t>
            </a:r>
            <a:br>
              <a:rPr kumimoji="0" lang="en-US" altLang="en-US" sz="32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br>
            <a:r>
              <a:rPr kumimoji="0" lang="en-US" altLang="en-US" sz="32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Titanium can make </a:t>
            </a:r>
            <a:br>
              <a:rPr kumimoji="0" lang="en-US" altLang="en-US" sz="32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br>
            <a:r>
              <a:rPr kumimoji="0" lang="en-US" altLang="en-US" sz="3200" b="0" i="0" u="sng"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3 different positive ions</a:t>
            </a:r>
            <a:r>
              <a:rPr kumimoji="0" lang="en-US" altLang="en-US" sz="32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  </a:t>
            </a:r>
            <a:br>
              <a:rPr kumimoji="0" lang="en-US" alt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br>
            <a:r>
              <a:rPr kumimoji="0" lang="en-US" alt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How is this possible?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Turns out that many of the transitional metals, titanium included, can make more than </a:t>
            </a:r>
            <a:br>
              <a:rPr kumimoji="0" lang="en-US" altLang="en-US" sz="24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br>
            <a:r>
              <a:rPr kumimoji="0" lang="en-US" altLang="en-US" sz="24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one stable cation.  For you that means just because.  It’s ok too.</a:t>
            </a:r>
          </a:p>
        </p:txBody>
      </p:sp>
      <p:sp>
        <p:nvSpPr>
          <p:cNvPr id="2" name="TextBox 1"/>
          <p:cNvSpPr txBox="1"/>
          <p:nvPr/>
        </p:nvSpPr>
        <p:spPr>
          <a:xfrm>
            <a:off x="0" y="0"/>
            <a:ext cx="9144000"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Look into box 22, TITANIUM</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5"/>
          <p:cNvSpPr txBox="1">
            <a:spLocks noChangeArrowheads="1"/>
          </p:cNvSpPr>
          <p:nvPr/>
        </p:nvSpPr>
        <p:spPr bwMode="auto">
          <a:xfrm>
            <a:off x="5356274" y="1247059"/>
            <a:ext cx="3657600" cy="3128963"/>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47.88                         +2</a:t>
            </a:r>
            <a:br>
              <a:rPr kumimoji="0" lang="en-US" alt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br>
            <a:r>
              <a:rPr kumimoji="0" lang="en-US" alt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                                  +3</a:t>
            </a:r>
            <a:br>
              <a:rPr kumimoji="0" lang="en-US" alt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br>
            <a:r>
              <a:rPr kumimoji="0" lang="en-US" alt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                                  +4</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22</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2-8-10-2</a:t>
            </a:r>
          </a:p>
        </p:txBody>
      </p:sp>
      <p:sp>
        <p:nvSpPr>
          <p:cNvPr id="55300" name="Text Box 6"/>
          <p:cNvSpPr txBox="1">
            <a:spLocks noChangeArrowheads="1"/>
          </p:cNvSpPr>
          <p:nvPr/>
        </p:nvSpPr>
        <p:spPr bwMode="auto">
          <a:xfrm>
            <a:off x="6575474" y="2033665"/>
            <a:ext cx="1676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9600" b="0" i="0" u="none" strike="noStrike" kern="1200" cap="none" spc="0" normalizeH="0" baseline="0" noProof="0" dirty="0" err="1">
                <a:ln>
                  <a:noFill/>
                </a:ln>
                <a:solidFill>
                  <a:srgbClr val="000000"/>
                </a:solidFill>
                <a:effectLst/>
                <a:uLnTx/>
                <a:uFillTx/>
                <a:latin typeface="Arial" charset="0"/>
                <a:ea typeface="+mn-ea"/>
                <a:cs typeface="+mn-cs"/>
              </a:rPr>
              <a:t>Ti</a:t>
            </a:r>
            <a:endParaRPr kumimoji="0" lang="en-US" altLang="en-US" sz="9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TextBox 1"/>
          <p:cNvSpPr txBox="1"/>
          <p:nvPr/>
        </p:nvSpPr>
        <p:spPr>
          <a:xfrm>
            <a:off x="0" y="0"/>
            <a:ext cx="9144000"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Look into box 22, TITANIUM</a:t>
            </a:r>
          </a:p>
        </p:txBody>
      </p:sp>
      <p:sp>
        <p:nvSpPr>
          <p:cNvPr id="3" name="TextBox 2"/>
          <p:cNvSpPr txBox="1"/>
          <p:nvPr/>
        </p:nvSpPr>
        <p:spPr>
          <a:xfrm>
            <a:off x="0" y="4768339"/>
            <a:ext cx="9144000" cy="189795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400" b="1"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71.  Titanium can be </a:t>
            </a:r>
            <a:br>
              <a:rPr kumimoji="0" lang="en-US" altLang="en-US" sz="4400" b="1"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br>
            <a:r>
              <a:rPr kumimoji="0" lang="en-US" altLang="en-US" sz="4400" b="1"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     Ti</a:t>
            </a:r>
            <a:r>
              <a:rPr kumimoji="0" lang="en-US" altLang="en-US" sz="4400" b="1" i="0" u="none" strike="noStrike" kern="1200" cap="none" spc="0" normalizeH="0" baseline="30000" noProof="0" dirty="0">
                <a:ln>
                  <a:noFill/>
                </a:ln>
                <a:solidFill>
                  <a:srgbClr val="0000CC"/>
                </a:solidFill>
                <a:effectLst/>
                <a:uLnTx/>
                <a:uFillTx/>
                <a:latin typeface="Comic Sans MS" panose="030F0702030302020204" pitchFamily="66" charset="0"/>
                <a:ea typeface="+mn-ea"/>
                <a:cs typeface="+mn-cs"/>
              </a:rPr>
              <a:t>+2</a:t>
            </a:r>
            <a:r>
              <a:rPr kumimoji="0" lang="en-US" altLang="en-US" sz="4400" b="1"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 </a:t>
            </a:r>
            <a:r>
              <a:rPr kumimoji="0" lang="en-US" altLang="en-US" sz="2800" b="1"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or</a:t>
            </a:r>
            <a:r>
              <a:rPr kumimoji="0" lang="en-US" altLang="en-US" sz="4400" b="1"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 Ti</a:t>
            </a:r>
            <a:r>
              <a:rPr kumimoji="0" lang="en-US" altLang="en-US" sz="4400" b="1" i="0" u="none" strike="noStrike" kern="1200" cap="none" spc="0" normalizeH="0" baseline="30000" noProof="0" dirty="0">
                <a:ln>
                  <a:noFill/>
                </a:ln>
                <a:solidFill>
                  <a:srgbClr val="0000CC"/>
                </a:solidFill>
                <a:effectLst/>
                <a:uLnTx/>
                <a:uFillTx/>
                <a:latin typeface="Comic Sans MS" panose="030F0702030302020204" pitchFamily="66" charset="0"/>
                <a:ea typeface="+mn-ea"/>
                <a:cs typeface="+mn-cs"/>
              </a:rPr>
              <a:t>+3</a:t>
            </a:r>
            <a:r>
              <a:rPr kumimoji="0" lang="en-US" altLang="en-US" sz="4400" b="1"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 </a:t>
            </a:r>
            <a:r>
              <a:rPr kumimoji="0" lang="en-US" altLang="en-US" sz="2800" b="1"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or</a:t>
            </a:r>
            <a:r>
              <a:rPr kumimoji="0" lang="en-US" altLang="en-US" sz="4400" b="1"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 Ti</a:t>
            </a:r>
            <a:r>
              <a:rPr kumimoji="0" lang="en-US" altLang="en-US" sz="4400" b="1" i="0" u="none" strike="noStrike" kern="1200" cap="none" spc="0" normalizeH="0" baseline="30000" noProof="0" dirty="0">
                <a:ln>
                  <a:noFill/>
                </a:ln>
                <a:solidFill>
                  <a:srgbClr val="0000CC"/>
                </a:solidFill>
                <a:effectLst/>
                <a:uLnTx/>
                <a:uFillTx/>
                <a:latin typeface="Comic Sans MS" panose="030F0702030302020204" pitchFamily="66" charset="0"/>
                <a:ea typeface="+mn-ea"/>
                <a:cs typeface="+mn-cs"/>
              </a:rPr>
              <a:t>+4  </a:t>
            </a:r>
            <a:br>
              <a:rPr kumimoji="0" lang="en-US" altLang="en-US" sz="4400" b="1" i="0" u="none" strike="noStrike" kern="1200" cap="none" spc="0" normalizeH="0" baseline="30000" noProof="0" dirty="0">
                <a:ln>
                  <a:noFill/>
                </a:ln>
                <a:solidFill>
                  <a:srgbClr val="0000CC"/>
                </a:solidFill>
                <a:effectLst/>
                <a:uLnTx/>
                <a:uFillTx/>
                <a:latin typeface="Comic Sans MS" panose="030F0702030302020204" pitchFamily="66" charset="0"/>
                <a:ea typeface="+mn-ea"/>
                <a:cs typeface="+mn-cs"/>
              </a:rPr>
            </a:br>
            <a:r>
              <a:rPr kumimoji="0" lang="en-US" altLang="en-US" sz="4400" b="1" i="0" u="none" strike="noStrike" kern="1200" cap="none" spc="0" normalizeH="0" baseline="30000" noProof="0" dirty="0">
                <a:ln>
                  <a:noFill/>
                </a:ln>
                <a:solidFill>
                  <a:srgbClr val="0000CC"/>
                </a:solidFill>
                <a:effectLst/>
                <a:uLnTx/>
                <a:uFillTx/>
                <a:latin typeface="Comic Sans MS" panose="030F0702030302020204" pitchFamily="66" charset="0"/>
                <a:ea typeface="+mn-ea"/>
                <a:cs typeface="+mn-cs"/>
              </a:rPr>
              <a:t>                                       </a:t>
            </a:r>
            <a:r>
              <a:rPr kumimoji="0" lang="en-US" altLang="en-US" sz="2400" b="1"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How cool is that?</a:t>
            </a:r>
            <a:endParaRPr kumimoji="0" lang="en-US" sz="4000" b="0" i="0" u="none" strike="noStrike" kern="1200" cap="none" spc="0" normalizeH="0" baseline="0" noProof="0" dirty="0">
              <a:ln>
                <a:noFill/>
              </a:ln>
              <a:solidFill>
                <a:srgbClr val="FF0000"/>
              </a:solidFill>
              <a:effectLst/>
              <a:uLnTx/>
              <a:uFillTx/>
              <a:latin typeface="Arial" charset="0"/>
              <a:ea typeface="+mn-ea"/>
              <a:cs typeface="+mn-cs"/>
            </a:endParaRPr>
          </a:p>
        </p:txBody>
      </p:sp>
    </p:spTree>
    <p:extLst>
      <p:ext uri="{BB962C8B-B14F-4D97-AF65-F5344CB8AC3E}">
        <p14:creationId xmlns:p14="http://schemas.microsoft.com/office/powerpoint/2010/main" val="2717097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A296E0-094F-4367-AE2D-599821265F15}"/>
              </a:ext>
            </a:extLst>
          </p:cNvPr>
          <p:cNvSpPr txBox="1"/>
          <p:nvPr/>
        </p:nvSpPr>
        <p:spPr>
          <a:xfrm>
            <a:off x="0" y="0"/>
            <a:ext cx="9144000" cy="4570482"/>
          </a:xfrm>
          <a:prstGeom prst="rect">
            <a:avLst/>
          </a:prstGeom>
          <a:noFill/>
        </p:spPr>
        <p:txBody>
          <a:bodyPr wrap="square" rtlCol="0">
            <a:spAutoFit/>
          </a:bodyPr>
          <a:lstStyle/>
          <a:p>
            <a:pPr lvl="0" eaLnBrk="1" hangingPunct="1">
              <a:spcBef>
                <a:spcPct val="50000"/>
              </a:spcBef>
            </a:pPr>
            <a:r>
              <a:rPr lang="en-US" altLang="en-US" sz="4000" dirty="0">
                <a:solidFill>
                  <a:srgbClr val="FF0000"/>
                </a:solidFill>
                <a:latin typeface="Times New Roman" panose="02020603050405020304" pitchFamily="18" charset="0"/>
                <a:cs typeface="Times New Roman" panose="02020603050405020304" pitchFamily="18" charset="0"/>
              </a:rPr>
              <a:t>Let’s figure out what the new </a:t>
            </a:r>
            <a:br>
              <a:rPr lang="en-US" altLang="en-US" sz="4000" dirty="0">
                <a:solidFill>
                  <a:srgbClr val="FF0000"/>
                </a:solidFill>
                <a:latin typeface="Times New Roman" panose="02020603050405020304" pitchFamily="18" charset="0"/>
                <a:cs typeface="Times New Roman" panose="02020603050405020304" pitchFamily="18" charset="0"/>
              </a:rPr>
            </a:br>
            <a:r>
              <a:rPr lang="en-US" altLang="en-US" sz="4000" dirty="0">
                <a:solidFill>
                  <a:srgbClr val="FF0000"/>
                </a:solidFill>
                <a:latin typeface="Times New Roman" panose="02020603050405020304" pitchFamily="18" charset="0"/>
                <a:cs typeface="Times New Roman" panose="02020603050405020304" pitchFamily="18" charset="0"/>
              </a:rPr>
              <a:t>electron orbital for each atom will be, </a:t>
            </a:r>
            <a:br>
              <a:rPr lang="en-US" altLang="en-US" sz="4000" dirty="0">
                <a:solidFill>
                  <a:srgbClr val="FF0000"/>
                </a:solidFill>
                <a:latin typeface="Times New Roman" panose="02020603050405020304" pitchFamily="18" charset="0"/>
                <a:cs typeface="Times New Roman" panose="02020603050405020304" pitchFamily="18" charset="0"/>
              </a:rPr>
            </a:br>
            <a:r>
              <a:rPr lang="en-US" altLang="en-US" sz="4000" dirty="0">
                <a:solidFill>
                  <a:srgbClr val="FF0000"/>
                </a:solidFill>
                <a:latin typeface="Times New Roman" panose="02020603050405020304" pitchFamily="18" charset="0"/>
                <a:cs typeface="Times New Roman" panose="02020603050405020304" pitchFamily="18" charset="0"/>
              </a:rPr>
              <a:t>and how to write the symbol for the ion.  </a:t>
            </a:r>
          </a:p>
          <a:p>
            <a:pPr marL="457200" lvl="0" indent="-457200" eaLnBrk="1" hangingPunct="1">
              <a:spcBef>
                <a:spcPct val="50000"/>
              </a:spcBef>
              <a:buAutoNum type="arabicPeriod" startAt="5"/>
            </a:pPr>
            <a:endParaRPr lang="en-US" altLang="en-US" sz="2400" dirty="0">
              <a:latin typeface="Times New Roman" panose="02020603050405020304" pitchFamily="18" charset="0"/>
              <a:cs typeface="Times New Roman" panose="02020603050405020304" pitchFamily="18" charset="0"/>
            </a:endParaRPr>
          </a:p>
          <a:p>
            <a:pPr marL="457200" lvl="0" indent="-457200" eaLnBrk="1" hangingPunct="1">
              <a:spcBef>
                <a:spcPct val="50000"/>
              </a:spcBef>
              <a:buAutoNum type="arabicPeriod" startAt="5"/>
            </a:pPr>
            <a:endParaRPr lang="en-US" altLang="en-US" sz="2400" dirty="0">
              <a:latin typeface="Times New Roman" panose="02020603050405020304" pitchFamily="18" charset="0"/>
              <a:cs typeface="Times New Roman" panose="02020603050405020304" pitchFamily="18" charset="0"/>
            </a:endParaRPr>
          </a:p>
          <a:p>
            <a:pPr marL="457200" lvl="0" indent="-457200" eaLnBrk="1" hangingPunct="1">
              <a:spcBef>
                <a:spcPct val="50000"/>
              </a:spcBef>
              <a:buAutoNum type="arabicPeriod" startAt="5"/>
            </a:pPr>
            <a:endParaRPr lang="en-US" altLang="en-US" sz="2400" dirty="0">
              <a:latin typeface="Times New Roman" panose="02020603050405020304" pitchFamily="18" charset="0"/>
              <a:cs typeface="Times New Roman" panose="02020603050405020304" pitchFamily="18" charset="0"/>
            </a:endParaRPr>
          </a:p>
          <a:p>
            <a:pPr marL="457200" lvl="0" indent="-457200" eaLnBrk="1" hangingPunct="1">
              <a:spcBef>
                <a:spcPct val="50000"/>
              </a:spcBef>
              <a:buAutoNum type="arabicPeriod" startAt="5"/>
            </a:pPr>
            <a:endParaRPr lang="en-US" altLang="en-US" sz="2400" dirty="0">
              <a:latin typeface="Times New Roman" panose="02020603050405020304" pitchFamily="18" charset="0"/>
              <a:cs typeface="Times New Roman" panose="02020603050405020304" pitchFamily="18" charset="0"/>
            </a:endParaRPr>
          </a:p>
          <a:p>
            <a:pPr lvl="0" eaLnBrk="1" hangingPunct="1">
              <a:spcBef>
                <a:spcPct val="50000"/>
              </a:spcBef>
            </a:pPr>
            <a:endParaRPr lang="en-US" dirty="0"/>
          </a:p>
        </p:txBody>
      </p:sp>
      <p:graphicFrame>
        <p:nvGraphicFramePr>
          <p:cNvPr id="4" name="Table 3">
            <a:extLst>
              <a:ext uri="{FF2B5EF4-FFF2-40B4-BE49-F238E27FC236}">
                <a16:creationId xmlns:a16="http://schemas.microsoft.com/office/drawing/2014/main" id="{09F041F0-43C6-1848-F346-A9B0BBCE3387}"/>
              </a:ext>
            </a:extLst>
          </p:cNvPr>
          <p:cNvGraphicFramePr>
            <a:graphicFrameLocks noGrp="1"/>
          </p:cNvGraphicFramePr>
          <p:nvPr>
            <p:extLst>
              <p:ext uri="{D42A27DB-BD31-4B8C-83A1-F6EECF244321}">
                <p14:modId xmlns:p14="http://schemas.microsoft.com/office/powerpoint/2010/main" val="3733757578"/>
              </p:ext>
            </p:extLst>
          </p:nvPr>
        </p:nvGraphicFramePr>
        <p:xfrm>
          <a:off x="0" y="2286000"/>
          <a:ext cx="9144000" cy="4571998"/>
        </p:xfrm>
        <a:graphic>
          <a:graphicData uri="http://schemas.openxmlformats.org/drawingml/2006/table">
            <a:tbl>
              <a:tblPr firstRow="1" bandRow="1">
                <a:tableStyleId>{5C22544A-7EE6-4342-B048-85BDC9FD1C3A}</a:tableStyleId>
              </a:tblPr>
              <a:tblGrid>
                <a:gridCol w="1326316">
                  <a:extLst>
                    <a:ext uri="{9D8B030D-6E8A-4147-A177-3AD203B41FA5}">
                      <a16:colId xmlns:a16="http://schemas.microsoft.com/office/drawing/2014/main" val="4069831417"/>
                    </a:ext>
                  </a:extLst>
                </a:gridCol>
                <a:gridCol w="1962316">
                  <a:extLst>
                    <a:ext uri="{9D8B030D-6E8A-4147-A177-3AD203B41FA5}">
                      <a16:colId xmlns:a16="http://schemas.microsoft.com/office/drawing/2014/main" val="2983839806"/>
                    </a:ext>
                  </a:extLst>
                </a:gridCol>
                <a:gridCol w="2967789">
                  <a:extLst>
                    <a:ext uri="{9D8B030D-6E8A-4147-A177-3AD203B41FA5}">
                      <a16:colId xmlns:a16="http://schemas.microsoft.com/office/drawing/2014/main" val="1848313836"/>
                    </a:ext>
                  </a:extLst>
                </a:gridCol>
                <a:gridCol w="2887579">
                  <a:extLst>
                    <a:ext uri="{9D8B030D-6E8A-4147-A177-3AD203B41FA5}">
                      <a16:colId xmlns:a16="http://schemas.microsoft.com/office/drawing/2014/main" val="443992280"/>
                    </a:ext>
                  </a:extLst>
                </a:gridCol>
              </a:tblGrid>
              <a:tr h="1036954">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Group 1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 Electron</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configurations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FF0000"/>
                          </a:solidFill>
                          <a:latin typeface="Times New Roman" panose="02020603050405020304" pitchFamily="18" charset="0"/>
                          <a:cs typeface="Times New Roman" panose="02020603050405020304" pitchFamily="18" charset="0"/>
                        </a:rPr>
                        <a:t>ION Electron configuration </a:t>
                      </a:r>
                    </a:p>
                    <a:p>
                      <a:pPr algn="ctr"/>
                      <a:r>
                        <a:rPr lang="en-US" b="0" dirty="0">
                          <a:solidFill>
                            <a:srgbClr val="FF0000"/>
                          </a:solidFill>
                          <a:latin typeface="Times New Roman" panose="02020603050405020304" pitchFamily="18" charset="0"/>
                          <a:cs typeface="Times New Roman" panose="02020603050405020304" pitchFamily="18" charset="0"/>
                        </a:rPr>
                        <a:t>and 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1026946"/>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lithium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003126"/>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sodium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rgbClr val="0000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rgbClr val="0000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3535174"/>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potassium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2-8-8-1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4429602"/>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rubidium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2-8-18-8-1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7194818"/>
                  </a:ext>
                </a:extLst>
              </a:tr>
            </a:tbl>
          </a:graphicData>
        </a:graphic>
      </p:graphicFrame>
    </p:spTree>
    <p:extLst>
      <p:ext uri="{BB962C8B-B14F-4D97-AF65-F5344CB8AC3E}">
        <p14:creationId xmlns:p14="http://schemas.microsoft.com/office/powerpoint/2010/main" val="89266418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E7EFFF"/>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BAACB2A-757B-476B-88D2-44E745AA649A}"/>
              </a:ext>
            </a:extLst>
          </p:cNvPr>
          <p:cNvGraphicFramePr>
            <a:graphicFrameLocks noGrp="1"/>
          </p:cNvGraphicFramePr>
          <p:nvPr>
            <p:extLst>
              <p:ext uri="{D42A27DB-BD31-4B8C-83A1-F6EECF244321}">
                <p14:modId xmlns:p14="http://schemas.microsoft.com/office/powerpoint/2010/main" val="2057065680"/>
              </p:ext>
            </p:extLst>
          </p:nvPr>
        </p:nvGraphicFramePr>
        <p:xfrm>
          <a:off x="0" y="0"/>
          <a:ext cx="9144000" cy="6857997"/>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645363125"/>
                    </a:ext>
                  </a:extLst>
                </a:gridCol>
                <a:gridCol w="5867400">
                  <a:extLst>
                    <a:ext uri="{9D8B030D-6E8A-4147-A177-3AD203B41FA5}">
                      <a16:colId xmlns:a16="http://schemas.microsoft.com/office/drawing/2014/main" val="3528333214"/>
                    </a:ext>
                  </a:extLst>
                </a:gridCol>
              </a:tblGrid>
              <a:tr h="97298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b="1" dirty="0">
                          <a:solidFill>
                            <a:srgbClr val="FF0000"/>
                          </a:solidFill>
                        </a:rPr>
                        <a:t>72.  </a:t>
                      </a:r>
                      <a:r>
                        <a:rPr lang="en-US" altLang="en-US" sz="2800" dirty="0">
                          <a:solidFill>
                            <a:srgbClr val="000000"/>
                          </a:solidFill>
                        </a:rPr>
                        <a:t>Let’s look at each of these atoms and determine</a:t>
                      </a:r>
                      <a:br>
                        <a:rPr lang="en-US" altLang="en-US" sz="2800" dirty="0">
                          <a:solidFill>
                            <a:srgbClr val="000000"/>
                          </a:solidFill>
                        </a:rPr>
                      </a:br>
                      <a:r>
                        <a:rPr lang="en-US" altLang="en-US" sz="2800" dirty="0">
                          <a:solidFill>
                            <a:srgbClr val="000000"/>
                          </a:solidFill>
                        </a:rPr>
                        <a:t>       what cations that they make: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0798262"/>
                  </a:ext>
                </a:extLst>
              </a:tr>
              <a:tr h="735626">
                <a:tc>
                  <a:txBody>
                    <a:bodyPr/>
                    <a:lstStyle/>
                    <a:p>
                      <a:pPr algn="ctr"/>
                      <a:r>
                        <a:rPr lang="en-US" altLang="en-US" sz="2800" b="0" dirty="0">
                          <a:solidFill>
                            <a:srgbClr val="000000"/>
                          </a:solidFill>
                          <a:latin typeface="Comic Sans MS" panose="030F0702030302020204" pitchFamily="66" charset="0"/>
                        </a:rPr>
                        <a:t>V (#23)</a:t>
                      </a:r>
                      <a:endParaRPr lang="en-US" sz="2800" b="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8339596"/>
                  </a:ext>
                </a:extLst>
              </a:tr>
              <a:tr h="7356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Cr (#24)</a:t>
                      </a:r>
                      <a:endParaRPr lang="en-US" altLang="en-US" sz="280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3014604"/>
                  </a:ext>
                </a:extLst>
              </a:tr>
              <a:tr h="7356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Fe (#26)</a:t>
                      </a:r>
                      <a:endParaRPr lang="en-US" altLang="en-US" sz="280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2716069"/>
                  </a:ext>
                </a:extLst>
              </a:tr>
              <a:tr h="735626">
                <a:tc>
                  <a:txBody>
                    <a:bodyPr/>
                    <a:lstStyle/>
                    <a:p>
                      <a:pPr algn="ctr"/>
                      <a:r>
                        <a:rPr lang="en-US" sz="2800" dirty="0">
                          <a:latin typeface="Comic Sans MS" panose="030F0702030302020204" pitchFamily="66" charset="0"/>
                        </a:rPr>
                        <a:t>Cu (#29)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5867406"/>
                  </a:ext>
                </a:extLst>
              </a:tr>
              <a:tr h="735626">
                <a:tc>
                  <a:txBody>
                    <a:bodyPr/>
                    <a:lstStyle/>
                    <a:p>
                      <a:pPr algn="ctr"/>
                      <a:r>
                        <a:rPr lang="en-US" sz="2800" dirty="0">
                          <a:latin typeface="Comic Sans MS" panose="030F0702030302020204" pitchFamily="66" charset="0"/>
                        </a:rPr>
                        <a:t>Ga (#31)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0159349"/>
                  </a:ext>
                </a:extLst>
              </a:tr>
              <a:tr h="735626">
                <a:tc>
                  <a:txBody>
                    <a:bodyPr/>
                    <a:lstStyle/>
                    <a:p>
                      <a:pPr algn="ctr"/>
                      <a:r>
                        <a:rPr lang="en-US" sz="2800" dirty="0">
                          <a:latin typeface="Comic Sans MS" panose="030F0702030302020204" pitchFamily="66" charset="0"/>
                        </a:rPr>
                        <a:t>Cd (#48)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1984950"/>
                  </a:ext>
                </a:extLst>
              </a:tr>
              <a:tr h="735626">
                <a:tc>
                  <a:txBody>
                    <a:bodyPr/>
                    <a:lstStyle/>
                    <a:p>
                      <a:pPr algn="ctr"/>
                      <a:r>
                        <a:rPr lang="en-US" sz="2800" dirty="0">
                          <a:latin typeface="Comic Sans MS" panose="030F0702030302020204" pitchFamily="66" charset="0"/>
                        </a:rPr>
                        <a:t>Nb (#41)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2140934"/>
                  </a:ext>
                </a:extLst>
              </a:tr>
              <a:tr h="735626">
                <a:tc>
                  <a:txBody>
                    <a:bodyPr/>
                    <a:lstStyle/>
                    <a:p>
                      <a:pPr algn="ctr"/>
                      <a:r>
                        <a:rPr lang="en-US" sz="2800" dirty="0">
                          <a:latin typeface="Comic Sans MS" panose="030F0702030302020204" pitchFamily="66" charset="0"/>
                        </a:rPr>
                        <a:t>Hg (#80)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3485624"/>
                  </a:ext>
                </a:extLst>
              </a:tr>
            </a:tbl>
          </a:graphicData>
        </a:graphic>
      </p:graphicFrame>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E7EFFF"/>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BAACB2A-757B-476B-88D2-44E745AA649A}"/>
              </a:ext>
            </a:extLst>
          </p:cNvPr>
          <p:cNvGraphicFramePr>
            <a:graphicFrameLocks noGrp="1"/>
          </p:cNvGraphicFramePr>
          <p:nvPr>
            <p:extLst>
              <p:ext uri="{D42A27DB-BD31-4B8C-83A1-F6EECF244321}">
                <p14:modId xmlns:p14="http://schemas.microsoft.com/office/powerpoint/2010/main" val="2262220756"/>
              </p:ext>
            </p:extLst>
          </p:nvPr>
        </p:nvGraphicFramePr>
        <p:xfrm>
          <a:off x="0" y="0"/>
          <a:ext cx="9144000" cy="6857997"/>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645363125"/>
                    </a:ext>
                  </a:extLst>
                </a:gridCol>
                <a:gridCol w="5867400">
                  <a:extLst>
                    <a:ext uri="{9D8B030D-6E8A-4147-A177-3AD203B41FA5}">
                      <a16:colId xmlns:a16="http://schemas.microsoft.com/office/drawing/2014/main" val="3528333214"/>
                    </a:ext>
                  </a:extLst>
                </a:gridCol>
              </a:tblGrid>
              <a:tr h="97298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1" dirty="0">
                          <a:solidFill>
                            <a:srgbClr val="FF0000"/>
                          </a:solidFill>
                        </a:rPr>
                        <a:t>72.  </a:t>
                      </a:r>
                      <a:r>
                        <a:rPr lang="en-US" altLang="en-US" sz="2800" dirty="0">
                          <a:solidFill>
                            <a:srgbClr val="FF0000"/>
                          </a:solidFill>
                        </a:rPr>
                        <a:t>Vanadium makes 4 different cations!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0798262"/>
                  </a:ext>
                </a:extLst>
              </a:tr>
              <a:tr h="735626">
                <a:tc>
                  <a:txBody>
                    <a:bodyPr/>
                    <a:lstStyle/>
                    <a:p>
                      <a:pPr algn="ctr"/>
                      <a:r>
                        <a:rPr lang="en-US" altLang="en-US" sz="2800" b="0" dirty="0">
                          <a:solidFill>
                            <a:srgbClr val="000000"/>
                          </a:solidFill>
                          <a:latin typeface="Comic Sans MS" panose="030F0702030302020204" pitchFamily="66" charset="0"/>
                        </a:rPr>
                        <a:t>V (#23)</a:t>
                      </a:r>
                      <a:endParaRPr lang="en-US" sz="2800" b="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dirty="0">
                          <a:solidFill>
                            <a:srgbClr val="FF0000"/>
                          </a:solidFill>
                          <a:latin typeface="Comic Sans MS" panose="030F0702030302020204" pitchFamily="66" charset="0"/>
                        </a:rPr>
                        <a:t>V</a:t>
                      </a:r>
                      <a:r>
                        <a:rPr lang="en-US" altLang="en-US" sz="2800" b="0" baseline="30000" dirty="0">
                          <a:solidFill>
                            <a:srgbClr val="FF0000"/>
                          </a:solidFill>
                          <a:latin typeface="Comic Sans MS" panose="030F0702030302020204" pitchFamily="66" charset="0"/>
                        </a:rPr>
                        <a:t>+2</a:t>
                      </a:r>
                      <a:r>
                        <a:rPr lang="en-US" altLang="en-US" sz="2800" b="0" dirty="0">
                          <a:solidFill>
                            <a:srgbClr val="FF0000"/>
                          </a:solidFill>
                          <a:latin typeface="Comic Sans MS" panose="030F0702030302020204" pitchFamily="66" charset="0"/>
                        </a:rPr>
                        <a:t>, V</a:t>
                      </a:r>
                      <a:r>
                        <a:rPr lang="en-US" altLang="en-US" sz="2800" b="0" baseline="30000" dirty="0">
                          <a:solidFill>
                            <a:srgbClr val="FF0000"/>
                          </a:solidFill>
                          <a:latin typeface="Comic Sans MS" panose="030F0702030302020204" pitchFamily="66" charset="0"/>
                        </a:rPr>
                        <a:t>+3</a:t>
                      </a:r>
                      <a:r>
                        <a:rPr lang="en-US" altLang="en-US" sz="2800" b="0" dirty="0">
                          <a:solidFill>
                            <a:srgbClr val="FF0000"/>
                          </a:solidFill>
                          <a:latin typeface="Comic Sans MS" panose="030F0702030302020204" pitchFamily="66" charset="0"/>
                        </a:rPr>
                        <a:t>, V</a:t>
                      </a:r>
                      <a:r>
                        <a:rPr lang="en-US" altLang="en-US" sz="2800" b="0" baseline="30000" dirty="0">
                          <a:solidFill>
                            <a:srgbClr val="FF0000"/>
                          </a:solidFill>
                          <a:latin typeface="Comic Sans MS" panose="030F0702030302020204" pitchFamily="66" charset="0"/>
                        </a:rPr>
                        <a:t>+4</a:t>
                      </a:r>
                      <a:r>
                        <a:rPr lang="en-US" altLang="en-US" sz="2800" b="0" dirty="0">
                          <a:solidFill>
                            <a:srgbClr val="FF0000"/>
                          </a:solidFill>
                          <a:latin typeface="Comic Sans MS" panose="030F0702030302020204" pitchFamily="66" charset="0"/>
                        </a:rPr>
                        <a:t>, and V</a:t>
                      </a:r>
                      <a:r>
                        <a:rPr lang="en-US" altLang="en-US" sz="2800" b="0" baseline="30000" dirty="0">
                          <a:solidFill>
                            <a:srgbClr val="FF0000"/>
                          </a:solidFill>
                          <a:latin typeface="Comic Sans MS" panose="030F0702030302020204" pitchFamily="66"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8339596"/>
                  </a:ext>
                </a:extLst>
              </a:tr>
              <a:tr h="7356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Cr (#24)</a:t>
                      </a:r>
                      <a:endParaRPr lang="en-US" altLang="en-US" sz="280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3014604"/>
                  </a:ext>
                </a:extLst>
              </a:tr>
              <a:tr h="7356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Fe (#26)</a:t>
                      </a:r>
                      <a:endParaRPr lang="en-US" altLang="en-US" sz="280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2716069"/>
                  </a:ext>
                </a:extLst>
              </a:tr>
              <a:tr h="735626">
                <a:tc>
                  <a:txBody>
                    <a:bodyPr/>
                    <a:lstStyle/>
                    <a:p>
                      <a:pPr algn="ctr"/>
                      <a:r>
                        <a:rPr lang="en-US" sz="2800" dirty="0">
                          <a:latin typeface="Comic Sans MS" panose="030F0702030302020204" pitchFamily="66" charset="0"/>
                        </a:rPr>
                        <a:t>Cu (#29)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5867406"/>
                  </a:ext>
                </a:extLst>
              </a:tr>
              <a:tr h="735626">
                <a:tc>
                  <a:txBody>
                    <a:bodyPr/>
                    <a:lstStyle/>
                    <a:p>
                      <a:pPr algn="ctr"/>
                      <a:r>
                        <a:rPr lang="en-US" sz="2800" dirty="0">
                          <a:latin typeface="Comic Sans MS" panose="030F0702030302020204" pitchFamily="66" charset="0"/>
                        </a:rPr>
                        <a:t>Ga (#31)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0159349"/>
                  </a:ext>
                </a:extLst>
              </a:tr>
              <a:tr h="735626">
                <a:tc>
                  <a:txBody>
                    <a:bodyPr/>
                    <a:lstStyle/>
                    <a:p>
                      <a:pPr algn="ctr"/>
                      <a:r>
                        <a:rPr lang="en-US" sz="2800" dirty="0">
                          <a:latin typeface="Comic Sans MS" panose="030F0702030302020204" pitchFamily="66" charset="0"/>
                        </a:rPr>
                        <a:t>Cd (#48)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1984950"/>
                  </a:ext>
                </a:extLst>
              </a:tr>
              <a:tr h="735626">
                <a:tc>
                  <a:txBody>
                    <a:bodyPr/>
                    <a:lstStyle/>
                    <a:p>
                      <a:pPr algn="ctr"/>
                      <a:r>
                        <a:rPr lang="en-US" sz="2800" dirty="0">
                          <a:latin typeface="Comic Sans MS" panose="030F0702030302020204" pitchFamily="66" charset="0"/>
                        </a:rPr>
                        <a:t>Nb (#41)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2140934"/>
                  </a:ext>
                </a:extLst>
              </a:tr>
              <a:tr h="735626">
                <a:tc>
                  <a:txBody>
                    <a:bodyPr/>
                    <a:lstStyle/>
                    <a:p>
                      <a:pPr algn="ctr"/>
                      <a:r>
                        <a:rPr lang="en-US" sz="2800" dirty="0">
                          <a:latin typeface="Comic Sans MS" panose="030F0702030302020204" pitchFamily="66" charset="0"/>
                        </a:rPr>
                        <a:t>Hg (#80)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3485624"/>
                  </a:ext>
                </a:extLst>
              </a:tr>
            </a:tbl>
          </a:graphicData>
        </a:graphic>
      </p:graphicFrame>
    </p:spTree>
    <p:extLst>
      <p:ext uri="{BB962C8B-B14F-4D97-AF65-F5344CB8AC3E}">
        <p14:creationId xmlns:p14="http://schemas.microsoft.com/office/powerpoint/2010/main" val="20480775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E7EFFF"/>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BAACB2A-757B-476B-88D2-44E745AA649A}"/>
              </a:ext>
            </a:extLst>
          </p:cNvPr>
          <p:cNvGraphicFramePr>
            <a:graphicFrameLocks noGrp="1"/>
          </p:cNvGraphicFramePr>
          <p:nvPr>
            <p:extLst>
              <p:ext uri="{D42A27DB-BD31-4B8C-83A1-F6EECF244321}">
                <p14:modId xmlns:p14="http://schemas.microsoft.com/office/powerpoint/2010/main" val="1079901299"/>
              </p:ext>
            </p:extLst>
          </p:nvPr>
        </p:nvGraphicFramePr>
        <p:xfrm>
          <a:off x="0" y="0"/>
          <a:ext cx="9144000" cy="6857997"/>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645363125"/>
                    </a:ext>
                  </a:extLst>
                </a:gridCol>
                <a:gridCol w="5867400">
                  <a:extLst>
                    <a:ext uri="{9D8B030D-6E8A-4147-A177-3AD203B41FA5}">
                      <a16:colId xmlns:a16="http://schemas.microsoft.com/office/drawing/2014/main" val="3528333214"/>
                    </a:ext>
                  </a:extLst>
                </a:gridCol>
              </a:tblGrid>
              <a:tr h="97298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1" dirty="0">
                          <a:solidFill>
                            <a:schemeClr val="tx1">
                              <a:lumMod val="95000"/>
                              <a:lumOff val="5000"/>
                            </a:schemeClr>
                          </a:solidFill>
                        </a:rPr>
                        <a:t>72.  Chromium makes 3 different cations!</a:t>
                      </a:r>
                      <a:endParaRPr lang="en-US" altLang="en-US" sz="2800" dirty="0">
                        <a:solidFill>
                          <a:schemeClr val="tx1">
                            <a:lumMod val="95000"/>
                            <a:lumOff val="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0798262"/>
                  </a:ext>
                </a:extLst>
              </a:tr>
              <a:tr h="735626">
                <a:tc>
                  <a:txBody>
                    <a:bodyPr/>
                    <a:lstStyle/>
                    <a:p>
                      <a:pPr algn="ctr"/>
                      <a:r>
                        <a:rPr lang="en-US" altLang="en-US" sz="2800" b="0" dirty="0">
                          <a:solidFill>
                            <a:srgbClr val="000000"/>
                          </a:solidFill>
                          <a:latin typeface="Comic Sans MS" panose="030F0702030302020204" pitchFamily="66" charset="0"/>
                        </a:rPr>
                        <a:t>V (#23)</a:t>
                      </a:r>
                      <a:endParaRPr lang="en-US" sz="2800" b="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dirty="0">
                          <a:solidFill>
                            <a:srgbClr val="000000"/>
                          </a:solidFill>
                          <a:latin typeface="Comic Sans MS" panose="030F0702030302020204" pitchFamily="66" charset="0"/>
                        </a:rPr>
                        <a:t>V</a:t>
                      </a:r>
                      <a:r>
                        <a:rPr lang="en-US" altLang="en-US" sz="2800" b="0" baseline="30000" dirty="0">
                          <a:solidFill>
                            <a:srgbClr val="000000"/>
                          </a:solidFill>
                          <a:latin typeface="Comic Sans MS" panose="030F0702030302020204" pitchFamily="66" charset="0"/>
                        </a:rPr>
                        <a:t>+2</a:t>
                      </a:r>
                      <a:r>
                        <a:rPr lang="en-US" altLang="en-US" sz="2800" b="0" dirty="0">
                          <a:solidFill>
                            <a:srgbClr val="000000"/>
                          </a:solidFill>
                          <a:latin typeface="Comic Sans MS" panose="030F0702030302020204" pitchFamily="66" charset="0"/>
                        </a:rPr>
                        <a:t>, V</a:t>
                      </a:r>
                      <a:r>
                        <a:rPr lang="en-US" altLang="en-US" sz="2800" b="0" baseline="30000" dirty="0">
                          <a:solidFill>
                            <a:srgbClr val="000000"/>
                          </a:solidFill>
                          <a:latin typeface="Comic Sans MS" panose="030F0702030302020204" pitchFamily="66" charset="0"/>
                        </a:rPr>
                        <a:t>+3</a:t>
                      </a:r>
                      <a:r>
                        <a:rPr lang="en-US" altLang="en-US" sz="2800" b="0" dirty="0">
                          <a:solidFill>
                            <a:srgbClr val="000000"/>
                          </a:solidFill>
                          <a:latin typeface="Comic Sans MS" panose="030F0702030302020204" pitchFamily="66" charset="0"/>
                        </a:rPr>
                        <a:t>, V</a:t>
                      </a:r>
                      <a:r>
                        <a:rPr lang="en-US" altLang="en-US" sz="2800" b="0" baseline="30000" dirty="0">
                          <a:solidFill>
                            <a:srgbClr val="000000"/>
                          </a:solidFill>
                          <a:latin typeface="Comic Sans MS" panose="030F0702030302020204" pitchFamily="66" charset="0"/>
                        </a:rPr>
                        <a:t>+4</a:t>
                      </a:r>
                      <a:r>
                        <a:rPr lang="en-US" altLang="en-US" sz="2800" b="0" dirty="0">
                          <a:solidFill>
                            <a:srgbClr val="000000"/>
                          </a:solidFill>
                          <a:latin typeface="Comic Sans MS" panose="030F0702030302020204" pitchFamily="66" charset="0"/>
                        </a:rPr>
                        <a:t>, and V</a:t>
                      </a:r>
                      <a:r>
                        <a:rPr lang="en-US" altLang="en-US" sz="2800" b="0" baseline="30000" dirty="0">
                          <a:solidFill>
                            <a:srgbClr val="000000"/>
                          </a:solidFill>
                          <a:latin typeface="Comic Sans MS" panose="030F0702030302020204" pitchFamily="66"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8339596"/>
                  </a:ext>
                </a:extLst>
              </a:tr>
              <a:tr h="7356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Cr (#24)</a:t>
                      </a:r>
                      <a:endParaRPr lang="en-US" altLang="en-US" sz="280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FF0000"/>
                          </a:solidFill>
                          <a:latin typeface="Comic Sans MS" panose="030F0702030302020204" pitchFamily="66" charset="0"/>
                        </a:rPr>
                        <a:t>Cr</a:t>
                      </a:r>
                      <a:r>
                        <a:rPr lang="en-US" altLang="en-US" sz="2800" baseline="30000" dirty="0">
                          <a:solidFill>
                            <a:srgbClr val="FF0000"/>
                          </a:solidFill>
                          <a:latin typeface="Comic Sans MS" panose="030F0702030302020204" pitchFamily="66" charset="0"/>
                        </a:rPr>
                        <a:t>+2</a:t>
                      </a:r>
                      <a:r>
                        <a:rPr lang="en-US" altLang="en-US" sz="2800" dirty="0">
                          <a:solidFill>
                            <a:srgbClr val="FF0000"/>
                          </a:solidFill>
                          <a:latin typeface="Comic Sans MS" panose="030F0702030302020204" pitchFamily="66" charset="0"/>
                        </a:rPr>
                        <a:t>, Cr</a:t>
                      </a:r>
                      <a:r>
                        <a:rPr lang="en-US" altLang="en-US" sz="2800" baseline="30000" dirty="0">
                          <a:solidFill>
                            <a:srgbClr val="FF0000"/>
                          </a:solidFill>
                          <a:latin typeface="Comic Sans MS" panose="030F0702030302020204" pitchFamily="66" charset="0"/>
                        </a:rPr>
                        <a:t>+3</a:t>
                      </a:r>
                      <a:r>
                        <a:rPr lang="en-US" altLang="en-US" sz="2800" dirty="0">
                          <a:solidFill>
                            <a:srgbClr val="FF0000"/>
                          </a:solidFill>
                          <a:latin typeface="Comic Sans MS" panose="030F0702030302020204" pitchFamily="66" charset="0"/>
                        </a:rPr>
                        <a:t>, and Cr</a:t>
                      </a:r>
                      <a:r>
                        <a:rPr lang="en-US" altLang="en-US" sz="2800" baseline="30000" dirty="0">
                          <a:solidFill>
                            <a:srgbClr val="FF0000"/>
                          </a:solidFill>
                          <a:latin typeface="Comic Sans MS" panose="030F0702030302020204" pitchFamily="66"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3014604"/>
                  </a:ext>
                </a:extLst>
              </a:tr>
              <a:tr h="7356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Fe (#26)</a:t>
                      </a:r>
                      <a:endParaRPr lang="en-US" altLang="en-US" sz="280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2716069"/>
                  </a:ext>
                </a:extLst>
              </a:tr>
              <a:tr h="735626">
                <a:tc>
                  <a:txBody>
                    <a:bodyPr/>
                    <a:lstStyle/>
                    <a:p>
                      <a:pPr algn="ctr"/>
                      <a:r>
                        <a:rPr lang="en-US" sz="2800" dirty="0">
                          <a:latin typeface="Comic Sans MS" panose="030F0702030302020204" pitchFamily="66" charset="0"/>
                        </a:rPr>
                        <a:t>Cu (#29)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5867406"/>
                  </a:ext>
                </a:extLst>
              </a:tr>
              <a:tr h="735626">
                <a:tc>
                  <a:txBody>
                    <a:bodyPr/>
                    <a:lstStyle/>
                    <a:p>
                      <a:pPr algn="ctr"/>
                      <a:r>
                        <a:rPr lang="en-US" sz="2800" dirty="0">
                          <a:latin typeface="Comic Sans MS" panose="030F0702030302020204" pitchFamily="66" charset="0"/>
                        </a:rPr>
                        <a:t>Ga (#31)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0159349"/>
                  </a:ext>
                </a:extLst>
              </a:tr>
              <a:tr h="735626">
                <a:tc>
                  <a:txBody>
                    <a:bodyPr/>
                    <a:lstStyle/>
                    <a:p>
                      <a:pPr algn="ctr"/>
                      <a:r>
                        <a:rPr lang="en-US" sz="2800" dirty="0">
                          <a:latin typeface="Comic Sans MS" panose="030F0702030302020204" pitchFamily="66" charset="0"/>
                        </a:rPr>
                        <a:t>Cd (#48)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1984950"/>
                  </a:ext>
                </a:extLst>
              </a:tr>
              <a:tr h="735626">
                <a:tc>
                  <a:txBody>
                    <a:bodyPr/>
                    <a:lstStyle/>
                    <a:p>
                      <a:pPr algn="ctr"/>
                      <a:r>
                        <a:rPr lang="en-US" sz="2800" dirty="0">
                          <a:latin typeface="Comic Sans MS" panose="030F0702030302020204" pitchFamily="66" charset="0"/>
                        </a:rPr>
                        <a:t>Nb (#41)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2140934"/>
                  </a:ext>
                </a:extLst>
              </a:tr>
              <a:tr h="735626">
                <a:tc>
                  <a:txBody>
                    <a:bodyPr/>
                    <a:lstStyle/>
                    <a:p>
                      <a:pPr algn="ctr"/>
                      <a:r>
                        <a:rPr lang="en-US" sz="2800" dirty="0">
                          <a:latin typeface="Comic Sans MS" panose="030F0702030302020204" pitchFamily="66" charset="0"/>
                        </a:rPr>
                        <a:t>Hg (#80)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3485624"/>
                  </a:ext>
                </a:extLst>
              </a:tr>
            </a:tbl>
          </a:graphicData>
        </a:graphic>
      </p:graphicFrame>
    </p:spTree>
    <p:extLst>
      <p:ext uri="{BB962C8B-B14F-4D97-AF65-F5344CB8AC3E}">
        <p14:creationId xmlns:p14="http://schemas.microsoft.com/office/powerpoint/2010/main" val="30975026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E7EFFF"/>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BAACB2A-757B-476B-88D2-44E745AA649A}"/>
              </a:ext>
            </a:extLst>
          </p:cNvPr>
          <p:cNvGraphicFramePr>
            <a:graphicFrameLocks noGrp="1"/>
          </p:cNvGraphicFramePr>
          <p:nvPr>
            <p:extLst>
              <p:ext uri="{D42A27DB-BD31-4B8C-83A1-F6EECF244321}">
                <p14:modId xmlns:p14="http://schemas.microsoft.com/office/powerpoint/2010/main" val="743745002"/>
              </p:ext>
            </p:extLst>
          </p:nvPr>
        </p:nvGraphicFramePr>
        <p:xfrm>
          <a:off x="0" y="0"/>
          <a:ext cx="9144000" cy="6857997"/>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645363125"/>
                    </a:ext>
                  </a:extLst>
                </a:gridCol>
                <a:gridCol w="5867400">
                  <a:extLst>
                    <a:ext uri="{9D8B030D-6E8A-4147-A177-3AD203B41FA5}">
                      <a16:colId xmlns:a16="http://schemas.microsoft.com/office/drawing/2014/main" val="3528333214"/>
                    </a:ext>
                  </a:extLst>
                </a:gridCol>
              </a:tblGrid>
              <a:tr h="97298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1" dirty="0">
                          <a:solidFill>
                            <a:schemeClr val="tx1">
                              <a:lumMod val="95000"/>
                              <a:lumOff val="5000"/>
                            </a:schemeClr>
                          </a:solidFill>
                        </a:rPr>
                        <a:t>73.  Iron makes only 2 different cations</a:t>
                      </a:r>
                      <a:endParaRPr lang="en-US" altLang="en-US" sz="2800" dirty="0">
                        <a:solidFill>
                          <a:schemeClr val="tx1">
                            <a:lumMod val="95000"/>
                            <a:lumOff val="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0798262"/>
                  </a:ext>
                </a:extLst>
              </a:tr>
              <a:tr h="735626">
                <a:tc>
                  <a:txBody>
                    <a:bodyPr/>
                    <a:lstStyle/>
                    <a:p>
                      <a:pPr algn="ctr"/>
                      <a:r>
                        <a:rPr lang="en-US" altLang="en-US" sz="2800" b="0" dirty="0">
                          <a:solidFill>
                            <a:srgbClr val="000000"/>
                          </a:solidFill>
                          <a:latin typeface="Comic Sans MS" panose="030F0702030302020204" pitchFamily="66" charset="0"/>
                        </a:rPr>
                        <a:t>V (element #23)</a:t>
                      </a:r>
                      <a:endParaRPr lang="en-US" sz="2800" b="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dirty="0">
                          <a:solidFill>
                            <a:srgbClr val="000000"/>
                          </a:solidFill>
                          <a:latin typeface="Comic Sans MS" panose="030F0702030302020204" pitchFamily="66" charset="0"/>
                        </a:rPr>
                        <a:t>V</a:t>
                      </a:r>
                      <a:r>
                        <a:rPr lang="en-US" altLang="en-US" sz="2800" b="0" baseline="30000" dirty="0">
                          <a:solidFill>
                            <a:srgbClr val="000000"/>
                          </a:solidFill>
                          <a:latin typeface="Comic Sans MS" panose="030F0702030302020204" pitchFamily="66" charset="0"/>
                        </a:rPr>
                        <a:t>+2</a:t>
                      </a:r>
                      <a:r>
                        <a:rPr lang="en-US" altLang="en-US" sz="2800" b="0" dirty="0">
                          <a:solidFill>
                            <a:srgbClr val="000000"/>
                          </a:solidFill>
                          <a:latin typeface="Comic Sans MS" panose="030F0702030302020204" pitchFamily="66" charset="0"/>
                        </a:rPr>
                        <a:t>, V</a:t>
                      </a:r>
                      <a:r>
                        <a:rPr lang="en-US" altLang="en-US" sz="2800" b="0" baseline="30000" dirty="0">
                          <a:solidFill>
                            <a:srgbClr val="000000"/>
                          </a:solidFill>
                          <a:latin typeface="Comic Sans MS" panose="030F0702030302020204" pitchFamily="66" charset="0"/>
                        </a:rPr>
                        <a:t>+3</a:t>
                      </a:r>
                      <a:r>
                        <a:rPr lang="en-US" altLang="en-US" sz="2800" b="0" dirty="0">
                          <a:solidFill>
                            <a:srgbClr val="000000"/>
                          </a:solidFill>
                          <a:latin typeface="Comic Sans MS" panose="030F0702030302020204" pitchFamily="66" charset="0"/>
                        </a:rPr>
                        <a:t>, V</a:t>
                      </a:r>
                      <a:r>
                        <a:rPr lang="en-US" altLang="en-US" sz="2800" b="0" baseline="30000" dirty="0">
                          <a:solidFill>
                            <a:srgbClr val="000000"/>
                          </a:solidFill>
                          <a:latin typeface="Comic Sans MS" panose="030F0702030302020204" pitchFamily="66" charset="0"/>
                        </a:rPr>
                        <a:t>+4</a:t>
                      </a:r>
                      <a:r>
                        <a:rPr lang="en-US" altLang="en-US" sz="2800" b="0" dirty="0">
                          <a:solidFill>
                            <a:srgbClr val="000000"/>
                          </a:solidFill>
                          <a:latin typeface="Comic Sans MS" panose="030F0702030302020204" pitchFamily="66" charset="0"/>
                        </a:rPr>
                        <a:t>, and V</a:t>
                      </a:r>
                      <a:r>
                        <a:rPr lang="en-US" altLang="en-US" sz="2800" b="0" baseline="30000" dirty="0">
                          <a:solidFill>
                            <a:srgbClr val="000000"/>
                          </a:solidFill>
                          <a:latin typeface="Comic Sans MS" panose="030F0702030302020204" pitchFamily="66"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8339596"/>
                  </a:ext>
                </a:extLst>
              </a:tr>
              <a:tr h="7356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Cr (#24)</a:t>
                      </a:r>
                      <a:endParaRPr lang="en-US" altLang="en-US" sz="280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Cr</a:t>
                      </a:r>
                      <a:r>
                        <a:rPr lang="en-US" altLang="en-US" sz="2800" baseline="30000" dirty="0">
                          <a:solidFill>
                            <a:srgbClr val="000000"/>
                          </a:solidFill>
                          <a:latin typeface="Comic Sans MS" panose="030F0702030302020204" pitchFamily="66" charset="0"/>
                        </a:rPr>
                        <a:t>+2</a:t>
                      </a:r>
                      <a:r>
                        <a:rPr lang="en-US" altLang="en-US" sz="2800" dirty="0">
                          <a:solidFill>
                            <a:srgbClr val="000000"/>
                          </a:solidFill>
                          <a:latin typeface="Comic Sans MS" panose="030F0702030302020204" pitchFamily="66" charset="0"/>
                        </a:rPr>
                        <a:t>, Cr</a:t>
                      </a:r>
                      <a:r>
                        <a:rPr lang="en-US" altLang="en-US" sz="2800" baseline="30000" dirty="0">
                          <a:solidFill>
                            <a:srgbClr val="000000"/>
                          </a:solidFill>
                          <a:latin typeface="Comic Sans MS" panose="030F0702030302020204" pitchFamily="66" charset="0"/>
                        </a:rPr>
                        <a:t>+3</a:t>
                      </a:r>
                      <a:r>
                        <a:rPr lang="en-US" altLang="en-US" sz="2800" dirty="0">
                          <a:solidFill>
                            <a:srgbClr val="000000"/>
                          </a:solidFill>
                          <a:latin typeface="Comic Sans MS" panose="030F0702030302020204" pitchFamily="66" charset="0"/>
                        </a:rPr>
                        <a:t>, and Cr</a:t>
                      </a:r>
                      <a:r>
                        <a:rPr lang="en-US" altLang="en-US" sz="2800" baseline="30000" dirty="0">
                          <a:solidFill>
                            <a:srgbClr val="000000"/>
                          </a:solidFill>
                          <a:latin typeface="Comic Sans MS" panose="030F0702030302020204" pitchFamily="66"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3014604"/>
                  </a:ext>
                </a:extLst>
              </a:tr>
              <a:tr h="7356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Fe (#26)</a:t>
                      </a:r>
                      <a:endParaRPr lang="en-US" altLang="en-US" sz="280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FF0000"/>
                          </a:solidFill>
                          <a:latin typeface="Comic Sans MS" panose="030F0702030302020204" pitchFamily="66" charset="0"/>
                        </a:rPr>
                        <a:t>Fe</a:t>
                      </a:r>
                      <a:r>
                        <a:rPr lang="en-US" altLang="en-US" sz="2800" baseline="30000" dirty="0">
                          <a:solidFill>
                            <a:srgbClr val="FF0000"/>
                          </a:solidFill>
                          <a:latin typeface="Comic Sans MS" panose="030F0702030302020204" pitchFamily="66" charset="0"/>
                        </a:rPr>
                        <a:t>+2</a:t>
                      </a:r>
                      <a:r>
                        <a:rPr lang="en-US" altLang="en-US" sz="2800" dirty="0">
                          <a:solidFill>
                            <a:srgbClr val="FF0000"/>
                          </a:solidFill>
                          <a:latin typeface="Comic Sans MS" panose="030F0702030302020204" pitchFamily="66" charset="0"/>
                        </a:rPr>
                        <a:t> and Fe</a:t>
                      </a:r>
                      <a:r>
                        <a:rPr lang="en-US" altLang="en-US" sz="2800" baseline="30000" dirty="0">
                          <a:solidFill>
                            <a:srgbClr val="FF0000"/>
                          </a:solidFill>
                          <a:latin typeface="Comic Sans MS" panose="030F0702030302020204" pitchFamily="66"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2716069"/>
                  </a:ext>
                </a:extLst>
              </a:tr>
              <a:tr h="735626">
                <a:tc>
                  <a:txBody>
                    <a:bodyPr/>
                    <a:lstStyle/>
                    <a:p>
                      <a:pPr algn="ctr"/>
                      <a:r>
                        <a:rPr lang="en-US" sz="2800" dirty="0">
                          <a:latin typeface="Comic Sans MS" panose="030F0702030302020204" pitchFamily="66" charset="0"/>
                        </a:rPr>
                        <a:t>Cu (#29)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5867406"/>
                  </a:ext>
                </a:extLst>
              </a:tr>
              <a:tr h="735626">
                <a:tc>
                  <a:txBody>
                    <a:bodyPr/>
                    <a:lstStyle/>
                    <a:p>
                      <a:pPr algn="ctr"/>
                      <a:r>
                        <a:rPr lang="en-US" sz="2800" dirty="0">
                          <a:latin typeface="Comic Sans MS" panose="030F0702030302020204" pitchFamily="66" charset="0"/>
                        </a:rPr>
                        <a:t>Ga (#31)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0159349"/>
                  </a:ext>
                </a:extLst>
              </a:tr>
              <a:tr h="735626">
                <a:tc>
                  <a:txBody>
                    <a:bodyPr/>
                    <a:lstStyle/>
                    <a:p>
                      <a:pPr algn="ctr"/>
                      <a:r>
                        <a:rPr lang="en-US" sz="2800" dirty="0">
                          <a:latin typeface="Comic Sans MS" panose="030F0702030302020204" pitchFamily="66" charset="0"/>
                        </a:rPr>
                        <a:t>Cd (#48)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1984950"/>
                  </a:ext>
                </a:extLst>
              </a:tr>
              <a:tr h="735626">
                <a:tc>
                  <a:txBody>
                    <a:bodyPr/>
                    <a:lstStyle/>
                    <a:p>
                      <a:pPr algn="ctr"/>
                      <a:r>
                        <a:rPr lang="en-US" sz="2800" dirty="0">
                          <a:latin typeface="Comic Sans MS" panose="030F0702030302020204" pitchFamily="66" charset="0"/>
                        </a:rPr>
                        <a:t>Nb (#41)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2140934"/>
                  </a:ext>
                </a:extLst>
              </a:tr>
              <a:tr h="735626">
                <a:tc>
                  <a:txBody>
                    <a:bodyPr/>
                    <a:lstStyle/>
                    <a:p>
                      <a:pPr algn="ctr"/>
                      <a:r>
                        <a:rPr lang="en-US" sz="2800" dirty="0">
                          <a:latin typeface="Comic Sans MS" panose="030F0702030302020204" pitchFamily="66" charset="0"/>
                        </a:rPr>
                        <a:t>Hg (#80)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3485624"/>
                  </a:ext>
                </a:extLst>
              </a:tr>
            </a:tbl>
          </a:graphicData>
        </a:graphic>
      </p:graphicFrame>
    </p:spTree>
    <p:extLst>
      <p:ext uri="{BB962C8B-B14F-4D97-AF65-F5344CB8AC3E}">
        <p14:creationId xmlns:p14="http://schemas.microsoft.com/office/powerpoint/2010/main" val="139310091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E7EFFF"/>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BAACB2A-757B-476B-88D2-44E745AA649A}"/>
              </a:ext>
            </a:extLst>
          </p:cNvPr>
          <p:cNvGraphicFramePr>
            <a:graphicFrameLocks noGrp="1"/>
          </p:cNvGraphicFramePr>
          <p:nvPr>
            <p:extLst>
              <p:ext uri="{D42A27DB-BD31-4B8C-83A1-F6EECF244321}">
                <p14:modId xmlns:p14="http://schemas.microsoft.com/office/powerpoint/2010/main" val="826165666"/>
              </p:ext>
            </p:extLst>
          </p:nvPr>
        </p:nvGraphicFramePr>
        <p:xfrm>
          <a:off x="0" y="0"/>
          <a:ext cx="9144000" cy="6857997"/>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645363125"/>
                    </a:ext>
                  </a:extLst>
                </a:gridCol>
                <a:gridCol w="5867400">
                  <a:extLst>
                    <a:ext uri="{9D8B030D-6E8A-4147-A177-3AD203B41FA5}">
                      <a16:colId xmlns:a16="http://schemas.microsoft.com/office/drawing/2014/main" val="3528333214"/>
                    </a:ext>
                  </a:extLst>
                </a:gridCol>
              </a:tblGrid>
              <a:tr h="97298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1" dirty="0">
                          <a:solidFill>
                            <a:srgbClr val="0000CC"/>
                          </a:solidFill>
                        </a:rPr>
                        <a:t>72.  Copper makes 2 cations also. </a:t>
                      </a:r>
                      <a:endParaRPr lang="en-US" altLang="en-US" sz="2800" dirty="0">
                        <a:solidFill>
                          <a:srgbClr val="0000CC"/>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0798262"/>
                  </a:ext>
                </a:extLst>
              </a:tr>
              <a:tr h="735626">
                <a:tc>
                  <a:txBody>
                    <a:bodyPr/>
                    <a:lstStyle/>
                    <a:p>
                      <a:pPr algn="ctr"/>
                      <a:r>
                        <a:rPr lang="en-US" altLang="en-US" sz="2800" b="0" dirty="0">
                          <a:solidFill>
                            <a:srgbClr val="000000"/>
                          </a:solidFill>
                          <a:latin typeface="Comic Sans MS" panose="030F0702030302020204" pitchFamily="66" charset="0"/>
                        </a:rPr>
                        <a:t>V (element #23)</a:t>
                      </a:r>
                      <a:endParaRPr lang="en-US" sz="2800" b="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dirty="0">
                          <a:solidFill>
                            <a:srgbClr val="000000"/>
                          </a:solidFill>
                          <a:latin typeface="Comic Sans MS" panose="030F0702030302020204" pitchFamily="66" charset="0"/>
                        </a:rPr>
                        <a:t>V</a:t>
                      </a:r>
                      <a:r>
                        <a:rPr lang="en-US" altLang="en-US" sz="2800" b="0" baseline="30000" dirty="0">
                          <a:solidFill>
                            <a:srgbClr val="000000"/>
                          </a:solidFill>
                          <a:latin typeface="Comic Sans MS" panose="030F0702030302020204" pitchFamily="66" charset="0"/>
                        </a:rPr>
                        <a:t>+2</a:t>
                      </a:r>
                      <a:r>
                        <a:rPr lang="en-US" altLang="en-US" sz="2800" b="0" dirty="0">
                          <a:solidFill>
                            <a:srgbClr val="000000"/>
                          </a:solidFill>
                          <a:latin typeface="Comic Sans MS" panose="030F0702030302020204" pitchFamily="66" charset="0"/>
                        </a:rPr>
                        <a:t>, V</a:t>
                      </a:r>
                      <a:r>
                        <a:rPr lang="en-US" altLang="en-US" sz="2800" b="0" baseline="30000" dirty="0">
                          <a:solidFill>
                            <a:srgbClr val="000000"/>
                          </a:solidFill>
                          <a:latin typeface="Comic Sans MS" panose="030F0702030302020204" pitchFamily="66" charset="0"/>
                        </a:rPr>
                        <a:t>+3</a:t>
                      </a:r>
                      <a:r>
                        <a:rPr lang="en-US" altLang="en-US" sz="2800" b="0" dirty="0">
                          <a:solidFill>
                            <a:srgbClr val="000000"/>
                          </a:solidFill>
                          <a:latin typeface="Comic Sans MS" panose="030F0702030302020204" pitchFamily="66" charset="0"/>
                        </a:rPr>
                        <a:t>, V</a:t>
                      </a:r>
                      <a:r>
                        <a:rPr lang="en-US" altLang="en-US" sz="2800" b="0" baseline="30000" dirty="0">
                          <a:solidFill>
                            <a:srgbClr val="000000"/>
                          </a:solidFill>
                          <a:latin typeface="Comic Sans MS" panose="030F0702030302020204" pitchFamily="66" charset="0"/>
                        </a:rPr>
                        <a:t>+4</a:t>
                      </a:r>
                      <a:r>
                        <a:rPr lang="en-US" altLang="en-US" sz="2800" b="0" dirty="0">
                          <a:solidFill>
                            <a:srgbClr val="000000"/>
                          </a:solidFill>
                          <a:latin typeface="Comic Sans MS" panose="030F0702030302020204" pitchFamily="66" charset="0"/>
                        </a:rPr>
                        <a:t>, and V</a:t>
                      </a:r>
                      <a:r>
                        <a:rPr lang="en-US" altLang="en-US" sz="2800" b="0" baseline="30000" dirty="0">
                          <a:solidFill>
                            <a:srgbClr val="000000"/>
                          </a:solidFill>
                          <a:latin typeface="Comic Sans MS" panose="030F0702030302020204" pitchFamily="66"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8339596"/>
                  </a:ext>
                </a:extLst>
              </a:tr>
              <a:tr h="7356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Cr (#24)</a:t>
                      </a:r>
                      <a:endParaRPr lang="en-US" altLang="en-US" sz="280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Cr</a:t>
                      </a:r>
                      <a:r>
                        <a:rPr lang="en-US" altLang="en-US" sz="2800" baseline="30000" dirty="0">
                          <a:solidFill>
                            <a:srgbClr val="000000"/>
                          </a:solidFill>
                          <a:latin typeface="Comic Sans MS" panose="030F0702030302020204" pitchFamily="66" charset="0"/>
                        </a:rPr>
                        <a:t>+2</a:t>
                      </a:r>
                      <a:r>
                        <a:rPr lang="en-US" altLang="en-US" sz="2800" dirty="0">
                          <a:solidFill>
                            <a:srgbClr val="000000"/>
                          </a:solidFill>
                          <a:latin typeface="Comic Sans MS" panose="030F0702030302020204" pitchFamily="66" charset="0"/>
                        </a:rPr>
                        <a:t>, Cr</a:t>
                      </a:r>
                      <a:r>
                        <a:rPr lang="en-US" altLang="en-US" sz="2800" baseline="30000" dirty="0">
                          <a:solidFill>
                            <a:srgbClr val="000000"/>
                          </a:solidFill>
                          <a:latin typeface="Comic Sans MS" panose="030F0702030302020204" pitchFamily="66" charset="0"/>
                        </a:rPr>
                        <a:t>+3</a:t>
                      </a:r>
                      <a:r>
                        <a:rPr lang="en-US" altLang="en-US" sz="2800" dirty="0">
                          <a:solidFill>
                            <a:srgbClr val="000000"/>
                          </a:solidFill>
                          <a:latin typeface="Comic Sans MS" panose="030F0702030302020204" pitchFamily="66" charset="0"/>
                        </a:rPr>
                        <a:t>, and Cr</a:t>
                      </a:r>
                      <a:r>
                        <a:rPr lang="en-US" altLang="en-US" sz="2800" baseline="30000" dirty="0">
                          <a:solidFill>
                            <a:srgbClr val="000000"/>
                          </a:solidFill>
                          <a:latin typeface="Comic Sans MS" panose="030F0702030302020204" pitchFamily="66"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3014604"/>
                  </a:ext>
                </a:extLst>
              </a:tr>
              <a:tr h="7356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Fe (#26)</a:t>
                      </a:r>
                      <a:endParaRPr lang="en-US" altLang="en-US" sz="280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Fe</a:t>
                      </a:r>
                      <a:r>
                        <a:rPr lang="en-US" altLang="en-US" sz="2800" baseline="30000" dirty="0">
                          <a:solidFill>
                            <a:srgbClr val="000000"/>
                          </a:solidFill>
                          <a:latin typeface="Comic Sans MS" panose="030F0702030302020204" pitchFamily="66" charset="0"/>
                        </a:rPr>
                        <a:t>+2</a:t>
                      </a:r>
                      <a:r>
                        <a:rPr lang="en-US" altLang="en-US" sz="2800" dirty="0">
                          <a:solidFill>
                            <a:srgbClr val="000000"/>
                          </a:solidFill>
                          <a:latin typeface="Comic Sans MS" panose="030F0702030302020204" pitchFamily="66" charset="0"/>
                        </a:rPr>
                        <a:t> and Fe</a:t>
                      </a:r>
                      <a:r>
                        <a:rPr lang="en-US" altLang="en-US" sz="2800" baseline="30000" dirty="0">
                          <a:solidFill>
                            <a:srgbClr val="000000"/>
                          </a:solidFill>
                          <a:latin typeface="Comic Sans MS" panose="030F0702030302020204" pitchFamily="66"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2716069"/>
                  </a:ext>
                </a:extLst>
              </a:tr>
              <a:tr h="735626">
                <a:tc>
                  <a:txBody>
                    <a:bodyPr/>
                    <a:lstStyle/>
                    <a:p>
                      <a:pPr algn="ctr"/>
                      <a:r>
                        <a:rPr lang="en-US" sz="2800" dirty="0">
                          <a:latin typeface="Comic Sans MS" panose="030F0702030302020204" pitchFamily="66" charset="0"/>
                        </a:rPr>
                        <a:t>Cu (#29)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FF0000"/>
                          </a:solidFill>
                          <a:latin typeface="Comic Sans MS" panose="030F0702030302020204" pitchFamily="66" charset="0"/>
                        </a:rPr>
                        <a:t>Cu</a:t>
                      </a:r>
                      <a:r>
                        <a:rPr lang="en-US" altLang="en-US" sz="2800" baseline="30000" dirty="0">
                          <a:solidFill>
                            <a:srgbClr val="FF0000"/>
                          </a:solidFill>
                          <a:latin typeface="Comic Sans MS" panose="030F0702030302020204" pitchFamily="66" charset="0"/>
                        </a:rPr>
                        <a:t>+1</a:t>
                      </a:r>
                      <a:r>
                        <a:rPr lang="en-US" altLang="en-US" sz="2800" dirty="0">
                          <a:solidFill>
                            <a:srgbClr val="FF0000"/>
                          </a:solidFill>
                          <a:latin typeface="Comic Sans MS" panose="030F0702030302020204" pitchFamily="66" charset="0"/>
                        </a:rPr>
                        <a:t> and Cu</a:t>
                      </a:r>
                      <a:r>
                        <a:rPr lang="en-US" altLang="en-US" sz="2800" baseline="30000" dirty="0">
                          <a:solidFill>
                            <a:srgbClr val="FF0000"/>
                          </a:solidFill>
                          <a:latin typeface="Comic Sans MS" panose="030F0702030302020204" pitchFamily="66"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5867406"/>
                  </a:ext>
                </a:extLst>
              </a:tr>
              <a:tr h="735626">
                <a:tc>
                  <a:txBody>
                    <a:bodyPr/>
                    <a:lstStyle/>
                    <a:p>
                      <a:pPr algn="ctr"/>
                      <a:r>
                        <a:rPr lang="en-US" sz="2800" dirty="0">
                          <a:latin typeface="Comic Sans MS" panose="030F0702030302020204" pitchFamily="66" charset="0"/>
                        </a:rPr>
                        <a:t>Ga (#31)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0159349"/>
                  </a:ext>
                </a:extLst>
              </a:tr>
              <a:tr h="735626">
                <a:tc>
                  <a:txBody>
                    <a:bodyPr/>
                    <a:lstStyle/>
                    <a:p>
                      <a:pPr algn="ctr"/>
                      <a:r>
                        <a:rPr lang="en-US" sz="2800" dirty="0">
                          <a:latin typeface="Comic Sans MS" panose="030F0702030302020204" pitchFamily="66" charset="0"/>
                        </a:rPr>
                        <a:t>Cd (#48)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1984950"/>
                  </a:ext>
                </a:extLst>
              </a:tr>
              <a:tr h="735626">
                <a:tc>
                  <a:txBody>
                    <a:bodyPr/>
                    <a:lstStyle/>
                    <a:p>
                      <a:pPr algn="ctr"/>
                      <a:r>
                        <a:rPr lang="en-US" sz="2800" dirty="0">
                          <a:latin typeface="Comic Sans MS" panose="030F0702030302020204" pitchFamily="66" charset="0"/>
                        </a:rPr>
                        <a:t>Nb (#41)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2140934"/>
                  </a:ext>
                </a:extLst>
              </a:tr>
              <a:tr h="735626">
                <a:tc>
                  <a:txBody>
                    <a:bodyPr/>
                    <a:lstStyle/>
                    <a:p>
                      <a:pPr algn="ctr"/>
                      <a:r>
                        <a:rPr lang="en-US" sz="2800" dirty="0">
                          <a:latin typeface="Comic Sans MS" panose="030F0702030302020204" pitchFamily="66" charset="0"/>
                        </a:rPr>
                        <a:t>Hg (#80)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3485624"/>
                  </a:ext>
                </a:extLst>
              </a:tr>
            </a:tbl>
          </a:graphicData>
        </a:graphic>
      </p:graphicFrame>
    </p:spTree>
    <p:extLst>
      <p:ext uri="{BB962C8B-B14F-4D97-AF65-F5344CB8AC3E}">
        <p14:creationId xmlns:p14="http://schemas.microsoft.com/office/powerpoint/2010/main" val="90557324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E7EFFF"/>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BAACB2A-757B-476B-88D2-44E745AA649A}"/>
              </a:ext>
            </a:extLst>
          </p:cNvPr>
          <p:cNvGraphicFramePr>
            <a:graphicFrameLocks noGrp="1"/>
          </p:cNvGraphicFramePr>
          <p:nvPr>
            <p:extLst>
              <p:ext uri="{D42A27DB-BD31-4B8C-83A1-F6EECF244321}">
                <p14:modId xmlns:p14="http://schemas.microsoft.com/office/powerpoint/2010/main" val="1260326143"/>
              </p:ext>
            </p:extLst>
          </p:nvPr>
        </p:nvGraphicFramePr>
        <p:xfrm>
          <a:off x="0" y="0"/>
          <a:ext cx="9144000" cy="6857997"/>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645363125"/>
                    </a:ext>
                  </a:extLst>
                </a:gridCol>
                <a:gridCol w="5867400">
                  <a:extLst>
                    <a:ext uri="{9D8B030D-6E8A-4147-A177-3AD203B41FA5}">
                      <a16:colId xmlns:a16="http://schemas.microsoft.com/office/drawing/2014/main" val="3528333214"/>
                    </a:ext>
                  </a:extLst>
                </a:gridCol>
              </a:tblGrid>
              <a:tr h="97298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b="1" dirty="0">
                          <a:solidFill>
                            <a:schemeClr val="bg1"/>
                          </a:solidFill>
                        </a:rPr>
                        <a:t>72.  Not all transitional metals make multiple cations.</a:t>
                      </a:r>
                      <a:endParaRPr lang="en-US" altLang="en-US" sz="2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0798262"/>
                  </a:ext>
                </a:extLst>
              </a:tr>
              <a:tr h="735626">
                <a:tc>
                  <a:txBody>
                    <a:bodyPr/>
                    <a:lstStyle/>
                    <a:p>
                      <a:pPr algn="ctr"/>
                      <a:r>
                        <a:rPr lang="en-US" altLang="en-US" sz="2800" b="0" dirty="0">
                          <a:solidFill>
                            <a:srgbClr val="000000"/>
                          </a:solidFill>
                          <a:latin typeface="Comic Sans MS" panose="030F0702030302020204" pitchFamily="66" charset="0"/>
                        </a:rPr>
                        <a:t>V (element #23)</a:t>
                      </a:r>
                      <a:endParaRPr lang="en-US" sz="2800" b="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dirty="0">
                          <a:solidFill>
                            <a:srgbClr val="000000"/>
                          </a:solidFill>
                          <a:latin typeface="Comic Sans MS" panose="030F0702030302020204" pitchFamily="66" charset="0"/>
                        </a:rPr>
                        <a:t>V</a:t>
                      </a:r>
                      <a:r>
                        <a:rPr lang="en-US" altLang="en-US" sz="2800" b="0" baseline="30000" dirty="0">
                          <a:solidFill>
                            <a:srgbClr val="000000"/>
                          </a:solidFill>
                          <a:latin typeface="Comic Sans MS" panose="030F0702030302020204" pitchFamily="66" charset="0"/>
                        </a:rPr>
                        <a:t>+2</a:t>
                      </a:r>
                      <a:r>
                        <a:rPr lang="en-US" altLang="en-US" sz="2800" b="0" dirty="0">
                          <a:solidFill>
                            <a:srgbClr val="000000"/>
                          </a:solidFill>
                          <a:latin typeface="Comic Sans MS" panose="030F0702030302020204" pitchFamily="66" charset="0"/>
                        </a:rPr>
                        <a:t>, V</a:t>
                      </a:r>
                      <a:r>
                        <a:rPr lang="en-US" altLang="en-US" sz="2800" b="0" baseline="30000" dirty="0">
                          <a:solidFill>
                            <a:srgbClr val="000000"/>
                          </a:solidFill>
                          <a:latin typeface="Comic Sans MS" panose="030F0702030302020204" pitchFamily="66" charset="0"/>
                        </a:rPr>
                        <a:t>+3</a:t>
                      </a:r>
                      <a:r>
                        <a:rPr lang="en-US" altLang="en-US" sz="2800" b="0" dirty="0">
                          <a:solidFill>
                            <a:srgbClr val="000000"/>
                          </a:solidFill>
                          <a:latin typeface="Comic Sans MS" panose="030F0702030302020204" pitchFamily="66" charset="0"/>
                        </a:rPr>
                        <a:t>, V</a:t>
                      </a:r>
                      <a:r>
                        <a:rPr lang="en-US" altLang="en-US" sz="2800" b="0" baseline="30000" dirty="0">
                          <a:solidFill>
                            <a:srgbClr val="000000"/>
                          </a:solidFill>
                          <a:latin typeface="Comic Sans MS" panose="030F0702030302020204" pitchFamily="66" charset="0"/>
                        </a:rPr>
                        <a:t>+4</a:t>
                      </a:r>
                      <a:r>
                        <a:rPr lang="en-US" altLang="en-US" sz="2800" b="0" dirty="0">
                          <a:solidFill>
                            <a:srgbClr val="000000"/>
                          </a:solidFill>
                          <a:latin typeface="Comic Sans MS" panose="030F0702030302020204" pitchFamily="66" charset="0"/>
                        </a:rPr>
                        <a:t>, and V</a:t>
                      </a:r>
                      <a:r>
                        <a:rPr lang="en-US" altLang="en-US" sz="2800" b="0" baseline="30000" dirty="0">
                          <a:solidFill>
                            <a:srgbClr val="000000"/>
                          </a:solidFill>
                          <a:latin typeface="Comic Sans MS" panose="030F0702030302020204" pitchFamily="66"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8339596"/>
                  </a:ext>
                </a:extLst>
              </a:tr>
              <a:tr h="7356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Cr (#24)</a:t>
                      </a:r>
                      <a:endParaRPr lang="en-US" altLang="en-US" sz="280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Cr</a:t>
                      </a:r>
                      <a:r>
                        <a:rPr lang="en-US" altLang="en-US" sz="2800" baseline="30000" dirty="0">
                          <a:solidFill>
                            <a:srgbClr val="000000"/>
                          </a:solidFill>
                          <a:latin typeface="Comic Sans MS" panose="030F0702030302020204" pitchFamily="66" charset="0"/>
                        </a:rPr>
                        <a:t>+2</a:t>
                      </a:r>
                      <a:r>
                        <a:rPr lang="en-US" altLang="en-US" sz="2800" dirty="0">
                          <a:solidFill>
                            <a:srgbClr val="000000"/>
                          </a:solidFill>
                          <a:latin typeface="Comic Sans MS" panose="030F0702030302020204" pitchFamily="66" charset="0"/>
                        </a:rPr>
                        <a:t>, Cr</a:t>
                      </a:r>
                      <a:r>
                        <a:rPr lang="en-US" altLang="en-US" sz="2800" baseline="30000" dirty="0">
                          <a:solidFill>
                            <a:srgbClr val="000000"/>
                          </a:solidFill>
                          <a:latin typeface="Comic Sans MS" panose="030F0702030302020204" pitchFamily="66" charset="0"/>
                        </a:rPr>
                        <a:t>+3</a:t>
                      </a:r>
                      <a:r>
                        <a:rPr lang="en-US" altLang="en-US" sz="2800" dirty="0">
                          <a:solidFill>
                            <a:srgbClr val="000000"/>
                          </a:solidFill>
                          <a:latin typeface="Comic Sans MS" panose="030F0702030302020204" pitchFamily="66" charset="0"/>
                        </a:rPr>
                        <a:t>, and Cr</a:t>
                      </a:r>
                      <a:r>
                        <a:rPr lang="en-US" altLang="en-US" sz="2800" baseline="30000" dirty="0">
                          <a:solidFill>
                            <a:srgbClr val="000000"/>
                          </a:solidFill>
                          <a:latin typeface="Comic Sans MS" panose="030F0702030302020204" pitchFamily="66"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3014604"/>
                  </a:ext>
                </a:extLst>
              </a:tr>
              <a:tr h="7356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Fe (#26)</a:t>
                      </a:r>
                      <a:endParaRPr lang="en-US" altLang="en-US" sz="280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Fe</a:t>
                      </a:r>
                      <a:r>
                        <a:rPr lang="en-US" altLang="en-US" sz="2800" baseline="30000" dirty="0">
                          <a:solidFill>
                            <a:srgbClr val="000000"/>
                          </a:solidFill>
                          <a:latin typeface="Comic Sans MS" panose="030F0702030302020204" pitchFamily="66" charset="0"/>
                        </a:rPr>
                        <a:t>+2</a:t>
                      </a:r>
                      <a:r>
                        <a:rPr lang="en-US" altLang="en-US" sz="2800" dirty="0">
                          <a:solidFill>
                            <a:srgbClr val="000000"/>
                          </a:solidFill>
                          <a:latin typeface="Comic Sans MS" panose="030F0702030302020204" pitchFamily="66" charset="0"/>
                        </a:rPr>
                        <a:t> and Fe</a:t>
                      </a:r>
                      <a:r>
                        <a:rPr lang="en-US" altLang="en-US" sz="2800" baseline="30000" dirty="0">
                          <a:solidFill>
                            <a:srgbClr val="000000"/>
                          </a:solidFill>
                          <a:latin typeface="Comic Sans MS" panose="030F0702030302020204" pitchFamily="66"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2716069"/>
                  </a:ext>
                </a:extLst>
              </a:tr>
              <a:tr h="735626">
                <a:tc>
                  <a:txBody>
                    <a:bodyPr/>
                    <a:lstStyle/>
                    <a:p>
                      <a:pPr algn="ctr"/>
                      <a:r>
                        <a:rPr lang="en-US" sz="2800" dirty="0">
                          <a:latin typeface="Comic Sans MS" panose="030F0702030302020204" pitchFamily="66" charset="0"/>
                        </a:rPr>
                        <a:t>Cu (#29)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Cu</a:t>
                      </a:r>
                      <a:r>
                        <a:rPr lang="en-US" altLang="en-US" sz="2800" baseline="30000" dirty="0">
                          <a:solidFill>
                            <a:srgbClr val="000000"/>
                          </a:solidFill>
                          <a:latin typeface="Comic Sans MS" panose="030F0702030302020204" pitchFamily="66" charset="0"/>
                        </a:rPr>
                        <a:t>+1</a:t>
                      </a:r>
                      <a:r>
                        <a:rPr lang="en-US" altLang="en-US" sz="2800" dirty="0">
                          <a:solidFill>
                            <a:srgbClr val="000000"/>
                          </a:solidFill>
                          <a:latin typeface="Comic Sans MS" panose="030F0702030302020204" pitchFamily="66" charset="0"/>
                        </a:rPr>
                        <a:t> and Cu</a:t>
                      </a:r>
                      <a:r>
                        <a:rPr lang="en-US" altLang="en-US" sz="2800" baseline="30000" dirty="0">
                          <a:solidFill>
                            <a:srgbClr val="000000"/>
                          </a:solidFill>
                          <a:latin typeface="Comic Sans MS" panose="030F0702030302020204" pitchFamily="66"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5867406"/>
                  </a:ext>
                </a:extLst>
              </a:tr>
              <a:tr h="735626">
                <a:tc>
                  <a:txBody>
                    <a:bodyPr/>
                    <a:lstStyle/>
                    <a:p>
                      <a:pPr algn="ctr"/>
                      <a:r>
                        <a:rPr lang="en-US" sz="2800" dirty="0">
                          <a:latin typeface="Comic Sans MS" panose="030F0702030302020204" pitchFamily="66" charset="0"/>
                        </a:rPr>
                        <a:t>Ga (#31)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en-US" sz="2800" dirty="0">
                          <a:solidFill>
                            <a:srgbClr val="FF0000"/>
                          </a:solidFill>
                          <a:latin typeface="Comic Sans MS" panose="030F0702030302020204" pitchFamily="66" charset="0"/>
                        </a:rPr>
                        <a:t>Ga</a:t>
                      </a:r>
                      <a:r>
                        <a:rPr lang="en-US" altLang="en-US" sz="2800" baseline="30000" dirty="0">
                          <a:solidFill>
                            <a:srgbClr val="FF0000"/>
                          </a:solidFill>
                          <a:latin typeface="Comic Sans MS" panose="030F0702030302020204" pitchFamily="66" charset="0"/>
                        </a:rPr>
                        <a:t>+3  </a:t>
                      </a:r>
                      <a:r>
                        <a:rPr lang="en-US" altLang="en-US" sz="2800" baseline="0" dirty="0">
                          <a:solidFill>
                            <a:srgbClr val="FF0000"/>
                          </a:solidFill>
                          <a:latin typeface="Comic Sans MS" panose="030F0702030302020204" pitchFamily="66" charset="0"/>
                        </a:rPr>
                        <a:t> only  </a:t>
                      </a:r>
                      <a:endParaRPr lang="en-US" sz="28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0159349"/>
                  </a:ext>
                </a:extLst>
              </a:tr>
              <a:tr h="735626">
                <a:tc>
                  <a:txBody>
                    <a:bodyPr/>
                    <a:lstStyle/>
                    <a:p>
                      <a:pPr algn="ctr"/>
                      <a:r>
                        <a:rPr lang="en-US" sz="2800" dirty="0">
                          <a:latin typeface="Comic Sans MS" panose="030F0702030302020204" pitchFamily="66" charset="0"/>
                        </a:rPr>
                        <a:t>Cd (#48)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1984950"/>
                  </a:ext>
                </a:extLst>
              </a:tr>
              <a:tr h="735626">
                <a:tc>
                  <a:txBody>
                    <a:bodyPr/>
                    <a:lstStyle/>
                    <a:p>
                      <a:pPr algn="ctr"/>
                      <a:r>
                        <a:rPr lang="en-US" sz="2800" dirty="0">
                          <a:latin typeface="Comic Sans MS" panose="030F0702030302020204" pitchFamily="66" charset="0"/>
                        </a:rPr>
                        <a:t>Nb (#41)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2140934"/>
                  </a:ext>
                </a:extLst>
              </a:tr>
              <a:tr h="735626">
                <a:tc>
                  <a:txBody>
                    <a:bodyPr/>
                    <a:lstStyle/>
                    <a:p>
                      <a:pPr algn="ctr"/>
                      <a:r>
                        <a:rPr lang="en-US" sz="2800" dirty="0">
                          <a:latin typeface="Comic Sans MS" panose="030F0702030302020204" pitchFamily="66" charset="0"/>
                        </a:rPr>
                        <a:t>Hg (#80)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3485624"/>
                  </a:ext>
                </a:extLst>
              </a:tr>
            </a:tbl>
          </a:graphicData>
        </a:graphic>
      </p:graphicFrame>
      <p:sp>
        <p:nvSpPr>
          <p:cNvPr id="3" name="TextBox 2">
            <a:extLst>
              <a:ext uri="{FF2B5EF4-FFF2-40B4-BE49-F238E27FC236}">
                <a16:creationId xmlns:a16="http://schemas.microsoft.com/office/drawing/2014/main" id="{1449DE6F-D81E-46C9-8DD0-CDD381460AB7}"/>
              </a:ext>
            </a:extLst>
          </p:cNvPr>
          <p:cNvSpPr txBox="1"/>
          <p:nvPr/>
        </p:nvSpPr>
        <p:spPr>
          <a:xfrm>
            <a:off x="6172200" y="2895600"/>
            <a:ext cx="2590800" cy="3046988"/>
          </a:xfrm>
          <a:prstGeom prst="rect">
            <a:avLst/>
          </a:prstGeom>
          <a:solidFill>
            <a:srgbClr val="FFFF9B"/>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charset="0"/>
                <a:ea typeface="+mn-ea"/>
                <a:cs typeface="+mn-cs"/>
              </a:rPr>
              <a:t>Not all of these transitional Metals make multiple cations, just the ones that have more than one cation in the top right corner.  </a:t>
            </a:r>
          </a:p>
        </p:txBody>
      </p:sp>
    </p:spTree>
    <p:extLst>
      <p:ext uri="{BB962C8B-B14F-4D97-AF65-F5344CB8AC3E}">
        <p14:creationId xmlns:p14="http://schemas.microsoft.com/office/powerpoint/2010/main" val="132004389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E7EFFF"/>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BAACB2A-757B-476B-88D2-44E745AA649A}"/>
              </a:ext>
            </a:extLst>
          </p:cNvPr>
          <p:cNvGraphicFramePr>
            <a:graphicFrameLocks noGrp="1"/>
          </p:cNvGraphicFramePr>
          <p:nvPr>
            <p:extLst>
              <p:ext uri="{D42A27DB-BD31-4B8C-83A1-F6EECF244321}">
                <p14:modId xmlns:p14="http://schemas.microsoft.com/office/powerpoint/2010/main" val="3005857512"/>
              </p:ext>
            </p:extLst>
          </p:nvPr>
        </p:nvGraphicFramePr>
        <p:xfrm>
          <a:off x="0" y="0"/>
          <a:ext cx="9144000" cy="6857997"/>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645363125"/>
                    </a:ext>
                  </a:extLst>
                </a:gridCol>
                <a:gridCol w="5867400">
                  <a:extLst>
                    <a:ext uri="{9D8B030D-6E8A-4147-A177-3AD203B41FA5}">
                      <a16:colId xmlns:a16="http://schemas.microsoft.com/office/drawing/2014/main" val="3528333214"/>
                    </a:ext>
                  </a:extLst>
                </a:gridCol>
              </a:tblGrid>
              <a:tr h="97298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1" dirty="0">
                          <a:solidFill>
                            <a:srgbClr val="FF0000"/>
                          </a:solidFill>
                        </a:rPr>
                        <a:t>72.  Another easy one, just one cation possible</a:t>
                      </a:r>
                      <a:endParaRPr lang="en-US" altLang="en-US" sz="28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0798262"/>
                  </a:ext>
                </a:extLst>
              </a:tr>
              <a:tr h="735626">
                <a:tc>
                  <a:txBody>
                    <a:bodyPr/>
                    <a:lstStyle/>
                    <a:p>
                      <a:pPr algn="ctr"/>
                      <a:r>
                        <a:rPr lang="en-US" altLang="en-US" sz="2800" b="0" dirty="0">
                          <a:solidFill>
                            <a:srgbClr val="000000"/>
                          </a:solidFill>
                          <a:latin typeface="Comic Sans MS" panose="030F0702030302020204" pitchFamily="66" charset="0"/>
                        </a:rPr>
                        <a:t>V (element #23)</a:t>
                      </a:r>
                      <a:endParaRPr lang="en-US" sz="2800" b="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dirty="0">
                          <a:solidFill>
                            <a:srgbClr val="000000"/>
                          </a:solidFill>
                          <a:latin typeface="Comic Sans MS" panose="030F0702030302020204" pitchFamily="66" charset="0"/>
                        </a:rPr>
                        <a:t>V</a:t>
                      </a:r>
                      <a:r>
                        <a:rPr lang="en-US" altLang="en-US" sz="2800" b="0" baseline="30000" dirty="0">
                          <a:solidFill>
                            <a:srgbClr val="000000"/>
                          </a:solidFill>
                          <a:latin typeface="Comic Sans MS" panose="030F0702030302020204" pitchFamily="66" charset="0"/>
                        </a:rPr>
                        <a:t>+2</a:t>
                      </a:r>
                      <a:r>
                        <a:rPr lang="en-US" altLang="en-US" sz="2800" b="0" dirty="0">
                          <a:solidFill>
                            <a:srgbClr val="000000"/>
                          </a:solidFill>
                          <a:latin typeface="Comic Sans MS" panose="030F0702030302020204" pitchFamily="66" charset="0"/>
                        </a:rPr>
                        <a:t>, V</a:t>
                      </a:r>
                      <a:r>
                        <a:rPr lang="en-US" altLang="en-US" sz="2800" b="0" baseline="30000" dirty="0">
                          <a:solidFill>
                            <a:srgbClr val="000000"/>
                          </a:solidFill>
                          <a:latin typeface="Comic Sans MS" panose="030F0702030302020204" pitchFamily="66" charset="0"/>
                        </a:rPr>
                        <a:t>+3</a:t>
                      </a:r>
                      <a:r>
                        <a:rPr lang="en-US" altLang="en-US" sz="2800" b="0" dirty="0">
                          <a:solidFill>
                            <a:srgbClr val="000000"/>
                          </a:solidFill>
                          <a:latin typeface="Comic Sans MS" panose="030F0702030302020204" pitchFamily="66" charset="0"/>
                        </a:rPr>
                        <a:t>, V</a:t>
                      </a:r>
                      <a:r>
                        <a:rPr lang="en-US" altLang="en-US" sz="2800" b="0" baseline="30000" dirty="0">
                          <a:solidFill>
                            <a:srgbClr val="000000"/>
                          </a:solidFill>
                          <a:latin typeface="Comic Sans MS" panose="030F0702030302020204" pitchFamily="66" charset="0"/>
                        </a:rPr>
                        <a:t>+4</a:t>
                      </a:r>
                      <a:r>
                        <a:rPr lang="en-US" altLang="en-US" sz="2800" b="0" dirty="0">
                          <a:solidFill>
                            <a:srgbClr val="000000"/>
                          </a:solidFill>
                          <a:latin typeface="Comic Sans MS" panose="030F0702030302020204" pitchFamily="66" charset="0"/>
                        </a:rPr>
                        <a:t>, and V</a:t>
                      </a:r>
                      <a:r>
                        <a:rPr lang="en-US" altLang="en-US" sz="2800" b="0" baseline="30000" dirty="0">
                          <a:solidFill>
                            <a:srgbClr val="000000"/>
                          </a:solidFill>
                          <a:latin typeface="Comic Sans MS" panose="030F0702030302020204" pitchFamily="66"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8339596"/>
                  </a:ext>
                </a:extLst>
              </a:tr>
              <a:tr h="7356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Cr (#24)</a:t>
                      </a:r>
                      <a:endParaRPr lang="en-US" altLang="en-US" sz="280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Cr</a:t>
                      </a:r>
                      <a:r>
                        <a:rPr lang="en-US" altLang="en-US" sz="2800" baseline="30000" dirty="0">
                          <a:solidFill>
                            <a:srgbClr val="000000"/>
                          </a:solidFill>
                          <a:latin typeface="Comic Sans MS" panose="030F0702030302020204" pitchFamily="66" charset="0"/>
                        </a:rPr>
                        <a:t>+2</a:t>
                      </a:r>
                      <a:r>
                        <a:rPr lang="en-US" altLang="en-US" sz="2800" dirty="0">
                          <a:solidFill>
                            <a:srgbClr val="000000"/>
                          </a:solidFill>
                          <a:latin typeface="Comic Sans MS" panose="030F0702030302020204" pitchFamily="66" charset="0"/>
                        </a:rPr>
                        <a:t>, Cr</a:t>
                      </a:r>
                      <a:r>
                        <a:rPr lang="en-US" altLang="en-US" sz="2800" baseline="30000" dirty="0">
                          <a:solidFill>
                            <a:srgbClr val="000000"/>
                          </a:solidFill>
                          <a:latin typeface="Comic Sans MS" panose="030F0702030302020204" pitchFamily="66" charset="0"/>
                        </a:rPr>
                        <a:t>+3</a:t>
                      </a:r>
                      <a:r>
                        <a:rPr lang="en-US" altLang="en-US" sz="2800" dirty="0">
                          <a:solidFill>
                            <a:srgbClr val="000000"/>
                          </a:solidFill>
                          <a:latin typeface="Comic Sans MS" panose="030F0702030302020204" pitchFamily="66" charset="0"/>
                        </a:rPr>
                        <a:t>, and Cr</a:t>
                      </a:r>
                      <a:r>
                        <a:rPr lang="en-US" altLang="en-US" sz="2800" baseline="30000" dirty="0">
                          <a:solidFill>
                            <a:srgbClr val="000000"/>
                          </a:solidFill>
                          <a:latin typeface="Comic Sans MS" panose="030F0702030302020204" pitchFamily="66"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3014604"/>
                  </a:ext>
                </a:extLst>
              </a:tr>
              <a:tr h="7356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Fe (#26)</a:t>
                      </a:r>
                      <a:endParaRPr lang="en-US" altLang="en-US" sz="280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Fe</a:t>
                      </a:r>
                      <a:r>
                        <a:rPr lang="en-US" altLang="en-US" sz="2800" baseline="30000" dirty="0">
                          <a:solidFill>
                            <a:srgbClr val="000000"/>
                          </a:solidFill>
                          <a:latin typeface="Comic Sans MS" panose="030F0702030302020204" pitchFamily="66" charset="0"/>
                        </a:rPr>
                        <a:t>+2</a:t>
                      </a:r>
                      <a:r>
                        <a:rPr lang="en-US" altLang="en-US" sz="2800" dirty="0">
                          <a:solidFill>
                            <a:srgbClr val="000000"/>
                          </a:solidFill>
                          <a:latin typeface="Comic Sans MS" panose="030F0702030302020204" pitchFamily="66" charset="0"/>
                        </a:rPr>
                        <a:t> and Fe</a:t>
                      </a:r>
                      <a:r>
                        <a:rPr lang="en-US" altLang="en-US" sz="2800" baseline="30000" dirty="0">
                          <a:solidFill>
                            <a:srgbClr val="000000"/>
                          </a:solidFill>
                          <a:latin typeface="Comic Sans MS" panose="030F0702030302020204" pitchFamily="66"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2716069"/>
                  </a:ext>
                </a:extLst>
              </a:tr>
              <a:tr h="735626">
                <a:tc>
                  <a:txBody>
                    <a:bodyPr/>
                    <a:lstStyle/>
                    <a:p>
                      <a:pPr algn="ctr"/>
                      <a:r>
                        <a:rPr lang="en-US" sz="2800" dirty="0">
                          <a:latin typeface="Comic Sans MS" panose="030F0702030302020204" pitchFamily="66" charset="0"/>
                        </a:rPr>
                        <a:t>Cu (#29)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Cu</a:t>
                      </a:r>
                      <a:r>
                        <a:rPr lang="en-US" altLang="en-US" sz="2800" baseline="30000" dirty="0">
                          <a:solidFill>
                            <a:srgbClr val="000000"/>
                          </a:solidFill>
                          <a:latin typeface="Comic Sans MS" panose="030F0702030302020204" pitchFamily="66" charset="0"/>
                        </a:rPr>
                        <a:t>+1</a:t>
                      </a:r>
                      <a:r>
                        <a:rPr lang="en-US" altLang="en-US" sz="2800" dirty="0">
                          <a:solidFill>
                            <a:srgbClr val="000000"/>
                          </a:solidFill>
                          <a:latin typeface="Comic Sans MS" panose="030F0702030302020204" pitchFamily="66" charset="0"/>
                        </a:rPr>
                        <a:t> and Cu</a:t>
                      </a:r>
                      <a:r>
                        <a:rPr lang="en-US" altLang="en-US" sz="2800" baseline="30000" dirty="0">
                          <a:solidFill>
                            <a:srgbClr val="000000"/>
                          </a:solidFill>
                          <a:latin typeface="Comic Sans MS" panose="030F0702030302020204" pitchFamily="66"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5867406"/>
                  </a:ext>
                </a:extLst>
              </a:tr>
              <a:tr h="735626">
                <a:tc>
                  <a:txBody>
                    <a:bodyPr/>
                    <a:lstStyle/>
                    <a:p>
                      <a:pPr algn="ctr"/>
                      <a:r>
                        <a:rPr lang="en-US" sz="2800" dirty="0">
                          <a:latin typeface="Comic Sans MS" panose="030F0702030302020204" pitchFamily="66" charset="0"/>
                        </a:rPr>
                        <a:t>Ga (#31)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en-US" sz="2800" dirty="0">
                          <a:solidFill>
                            <a:srgbClr val="000000"/>
                          </a:solidFill>
                          <a:latin typeface="Comic Sans MS" panose="030F0702030302020204" pitchFamily="66" charset="0"/>
                        </a:rPr>
                        <a:t>Ga</a:t>
                      </a:r>
                      <a:r>
                        <a:rPr lang="en-US" altLang="en-US" sz="2800" baseline="30000" dirty="0">
                          <a:solidFill>
                            <a:srgbClr val="000000"/>
                          </a:solidFill>
                          <a:latin typeface="Comic Sans MS" panose="030F0702030302020204" pitchFamily="66" charset="0"/>
                        </a:rPr>
                        <a:t>+3</a:t>
                      </a:r>
                      <a:endParaRPr lang="en-US" sz="28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0159349"/>
                  </a:ext>
                </a:extLst>
              </a:tr>
              <a:tr h="735626">
                <a:tc>
                  <a:txBody>
                    <a:bodyPr/>
                    <a:lstStyle/>
                    <a:p>
                      <a:pPr algn="ctr"/>
                      <a:r>
                        <a:rPr lang="en-US" sz="2800" dirty="0">
                          <a:latin typeface="Comic Sans MS" panose="030F0702030302020204" pitchFamily="66" charset="0"/>
                        </a:rPr>
                        <a:t>Cd (#48)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en-US" sz="2800" dirty="0">
                          <a:solidFill>
                            <a:srgbClr val="FF0000"/>
                          </a:solidFill>
                          <a:latin typeface="Comic Sans MS" panose="030F0702030302020204" pitchFamily="66" charset="0"/>
                        </a:rPr>
                        <a:t>Cd</a:t>
                      </a:r>
                      <a:r>
                        <a:rPr lang="en-US" altLang="en-US" sz="2800" baseline="30000" dirty="0">
                          <a:solidFill>
                            <a:srgbClr val="FF0000"/>
                          </a:solidFill>
                          <a:latin typeface="Comic Sans MS" panose="030F0702030302020204" pitchFamily="66" charset="0"/>
                        </a:rPr>
                        <a:t>+2</a:t>
                      </a:r>
                      <a:endParaRPr lang="en-US" sz="28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1984950"/>
                  </a:ext>
                </a:extLst>
              </a:tr>
              <a:tr h="735626">
                <a:tc>
                  <a:txBody>
                    <a:bodyPr/>
                    <a:lstStyle/>
                    <a:p>
                      <a:pPr algn="ctr"/>
                      <a:r>
                        <a:rPr lang="en-US" sz="2800" dirty="0">
                          <a:latin typeface="Comic Sans MS" panose="030F0702030302020204" pitchFamily="66" charset="0"/>
                        </a:rPr>
                        <a:t>Nb (#41)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2140934"/>
                  </a:ext>
                </a:extLst>
              </a:tr>
              <a:tr h="735626">
                <a:tc>
                  <a:txBody>
                    <a:bodyPr/>
                    <a:lstStyle/>
                    <a:p>
                      <a:pPr algn="ctr"/>
                      <a:r>
                        <a:rPr lang="en-US" sz="2800" dirty="0">
                          <a:latin typeface="Comic Sans MS" panose="030F0702030302020204" pitchFamily="66" charset="0"/>
                        </a:rPr>
                        <a:t>Hg (#80)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3485624"/>
                  </a:ext>
                </a:extLst>
              </a:tr>
            </a:tbl>
          </a:graphicData>
        </a:graphic>
      </p:graphicFrame>
      <p:sp>
        <p:nvSpPr>
          <p:cNvPr id="3" name="TextBox 2">
            <a:extLst>
              <a:ext uri="{FF2B5EF4-FFF2-40B4-BE49-F238E27FC236}">
                <a16:creationId xmlns:a16="http://schemas.microsoft.com/office/drawing/2014/main" id="{7FF5D82F-2900-4641-A4B7-1928DA601093}"/>
              </a:ext>
            </a:extLst>
          </p:cNvPr>
          <p:cNvSpPr txBox="1"/>
          <p:nvPr/>
        </p:nvSpPr>
        <p:spPr>
          <a:xfrm>
            <a:off x="5486400" y="4038600"/>
            <a:ext cx="2590800" cy="2308324"/>
          </a:xfrm>
          <a:prstGeom prst="rect">
            <a:avLst/>
          </a:prstGeom>
          <a:solidFill>
            <a:srgbClr val="FFFF9B"/>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charset="0"/>
                <a:ea typeface="+mn-ea"/>
                <a:cs typeface="+mn-cs"/>
              </a:rPr>
              <a:t>But this one, cadmium only makes one cation too.  You HAVE to look in the box, don’t guess.  </a:t>
            </a:r>
          </a:p>
        </p:txBody>
      </p:sp>
    </p:spTree>
    <p:extLst>
      <p:ext uri="{BB962C8B-B14F-4D97-AF65-F5344CB8AC3E}">
        <p14:creationId xmlns:p14="http://schemas.microsoft.com/office/powerpoint/2010/main" val="161812947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E7EFFF"/>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BAACB2A-757B-476B-88D2-44E745AA649A}"/>
              </a:ext>
            </a:extLst>
          </p:cNvPr>
          <p:cNvGraphicFramePr>
            <a:graphicFrameLocks noGrp="1"/>
          </p:cNvGraphicFramePr>
          <p:nvPr>
            <p:extLst>
              <p:ext uri="{D42A27DB-BD31-4B8C-83A1-F6EECF244321}">
                <p14:modId xmlns:p14="http://schemas.microsoft.com/office/powerpoint/2010/main" val="635365244"/>
              </p:ext>
            </p:extLst>
          </p:nvPr>
        </p:nvGraphicFramePr>
        <p:xfrm>
          <a:off x="0" y="0"/>
          <a:ext cx="9144000" cy="6857997"/>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645363125"/>
                    </a:ext>
                  </a:extLst>
                </a:gridCol>
                <a:gridCol w="5867400">
                  <a:extLst>
                    <a:ext uri="{9D8B030D-6E8A-4147-A177-3AD203B41FA5}">
                      <a16:colId xmlns:a16="http://schemas.microsoft.com/office/drawing/2014/main" val="3528333214"/>
                    </a:ext>
                  </a:extLst>
                </a:gridCol>
              </a:tblGrid>
              <a:tr h="97298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1" dirty="0">
                          <a:solidFill>
                            <a:schemeClr val="bg1"/>
                          </a:solidFill>
                        </a:rPr>
                        <a:t>72.  Niobium, nice name for a nightclub!</a:t>
                      </a:r>
                      <a:endParaRPr lang="en-US" altLang="en-US" sz="2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0798262"/>
                  </a:ext>
                </a:extLst>
              </a:tr>
              <a:tr h="735626">
                <a:tc>
                  <a:txBody>
                    <a:bodyPr/>
                    <a:lstStyle/>
                    <a:p>
                      <a:pPr algn="ctr"/>
                      <a:r>
                        <a:rPr lang="en-US" altLang="en-US" sz="2800" b="0" dirty="0">
                          <a:solidFill>
                            <a:srgbClr val="000000"/>
                          </a:solidFill>
                          <a:latin typeface="Comic Sans MS" panose="030F0702030302020204" pitchFamily="66" charset="0"/>
                        </a:rPr>
                        <a:t>V (element #23)</a:t>
                      </a:r>
                      <a:endParaRPr lang="en-US" sz="2800" b="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dirty="0">
                          <a:solidFill>
                            <a:srgbClr val="000000"/>
                          </a:solidFill>
                          <a:latin typeface="Comic Sans MS" panose="030F0702030302020204" pitchFamily="66" charset="0"/>
                        </a:rPr>
                        <a:t>V</a:t>
                      </a:r>
                      <a:r>
                        <a:rPr lang="en-US" altLang="en-US" sz="2800" b="0" baseline="30000" dirty="0">
                          <a:solidFill>
                            <a:srgbClr val="000000"/>
                          </a:solidFill>
                          <a:latin typeface="Comic Sans MS" panose="030F0702030302020204" pitchFamily="66" charset="0"/>
                        </a:rPr>
                        <a:t>+2</a:t>
                      </a:r>
                      <a:r>
                        <a:rPr lang="en-US" altLang="en-US" sz="2800" b="0" dirty="0">
                          <a:solidFill>
                            <a:srgbClr val="000000"/>
                          </a:solidFill>
                          <a:latin typeface="Comic Sans MS" panose="030F0702030302020204" pitchFamily="66" charset="0"/>
                        </a:rPr>
                        <a:t>, V</a:t>
                      </a:r>
                      <a:r>
                        <a:rPr lang="en-US" altLang="en-US" sz="2800" b="0" baseline="30000" dirty="0">
                          <a:solidFill>
                            <a:srgbClr val="000000"/>
                          </a:solidFill>
                          <a:latin typeface="Comic Sans MS" panose="030F0702030302020204" pitchFamily="66" charset="0"/>
                        </a:rPr>
                        <a:t>+3</a:t>
                      </a:r>
                      <a:r>
                        <a:rPr lang="en-US" altLang="en-US" sz="2800" b="0" dirty="0">
                          <a:solidFill>
                            <a:srgbClr val="000000"/>
                          </a:solidFill>
                          <a:latin typeface="Comic Sans MS" panose="030F0702030302020204" pitchFamily="66" charset="0"/>
                        </a:rPr>
                        <a:t>, V</a:t>
                      </a:r>
                      <a:r>
                        <a:rPr lang="en-US" altLang="en-US" sz="2800" b="0" baseline="30000" dirty="0">
                          <a:solidFill>
                            <a:srgbClr val="000000"/>
                          </a:solidFill>
                          <a:latin typeface="Comic Sans MS" panose="030F0702030302020204" pitchFamily="66" charset="0"/>
                        </a:rPr>
                        <a:t>+4</a:t>
                      </a:r>
                      <a:r>
                        <a:rPr lang="en-US" altLang="en-US" sz="2800" b="0" dirty="0">
                          <a:solidFill>
                            <a:srgbClr val="000000"/>
                          </a:solidFill>
                          <a:latin typeface="Comic Sans MS" panose="030F0702030302020204" pitchFamily="66" charset="0"/>
                        </a:rPr>
                        <a:t>, and V</a:t>
                      </a:r>
                      <a:r>
                        <a:rPr lang="en-US" altLang="en-US" sz="2800" b="0" baseline="30000" dirty="0">
                          <a:solidFill>
                            <a:srgbClr val="000000"/>
                          </a:solidFill>
                          <a:latin typeface="Comic Sans MS" panose="030F0702030302020204" pitchFamily="66"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8339596"/>
                  </a:ext>
                </a:extLst>
              </a:tr>
              <a:tr h="7356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Cr (#24)</a:t>
                      </a:r>
                      <a:endParaRPr lang="en-US" altLang="en-US" sz="280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Cr</a:t>
                      </a:r>
                      <a:r>
                        <a:rPr lang="en-US" altLang="en-US" sz="2800" baseline="30000" dirty="0">
                          <a:solidFill>
                            <a:srgbClr val="000000"/>
                          </a:solidFill>
                          <a:latin typeface="Comic Sans MS" panose="030F0702030302020204" pitchFamily="66" charset="0"/>
                        </a:rPr>
                        <a:t>+2</a:t>
                      </a:r>
                      <a:r>
                        <a:rPr lang="en-US" altLang="en-US" sz="2800" dirty="0">
                          <a:solidFill>
                            <a:srgbClr val="000000"/>
                          </a:solidFill>
                          <a:latin typeface="Comic Sans MS" panose="030F0702030302020204" pitchFamily="66" charset="0"/>
                        </a:rPr>
                        <a:t>, Cr</a:t>
                      </a:r>
                      <a:r>
                        <a:rPr lang="en-US" altLang="en-US" sz="2800" baseline="30000" dirty="0">
                          <a:solidFill>
                            <a:srgbClr val="000000"/>
                          </a:solidFill>
                          <a:latin typeface="Comic Sans MS" panose="030F0702030302020204" pitchFamily="66" charset="0"/>
                        </a:rPr>
                        <a:t>+3</a:t>
                      </a:r>
                      <a:r>
                        <a:rPr lang="en-US" altLang="en-US" sz="2800" dirty="0">
                          <a:solidFill>
                            <a:srgbClr val="000000"/>
                          </a:solidFill>
                          <a:latin typeface="Comic Sans MS" panose="030F0702030302020204" pitchFamily="66" charset="0"/>
                        </a:rPr>
                        <a:t>, and Cr</a:t>
                      </a:r>
                      <a:r>
                        <a:rPr lang="en-US" altLang="en-US" sz="2800" baseline="30000" dirty="0">
                          <a:solidFill>
                            <a:srgbClr val="000000"/>
                          </a:solidFill>
                          <a:latin typeface="Comic Sans MS" panose="030F0702030302020204" pitchFamily="66"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3014604"/>
                  </a:ext>
                </a:extLst>
              </a:tr>
              <a:tr h="7356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Fe (#26)</a:t>
                      </a:r>
                      <a:endParaRPr lang="en-US" altLang="en-US" sz="280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Fe</a:t>
                      </a:r>
                      <a:r>
                        <a:rPr lang="en-US" altLang="en-US" sz="2800" baseline="30000" dirty="0">
                          <a:solidFill>
                            <a:srgbClr val="000000"/>
                          </a:solidFill>
                          <a:latin typeface="Comic Sans MS" panose="030F0702030302020204" pitchFamily="66" charset="0"/>
                        </a:rPr>
                        <a:t>+2</a:t>
                      </a:r>
                      <a:r>
                        <a:rPr lang="en-US" altLang="en-US" sz="2800" dirty="0">
                          <a:solidFill>
                            <a:srgbClr val="000000"/>
                          </a:solidFill>
                          <a:latin typeface="Comic Sans MS" panose="030F0702030302020204" pitchFamily="66" charset="0"/>
                        </a:rPr>
                        <a:t> and Fe</a:t>
                      </a:r>
                      <a:r>
                        <a:rPr lang="en-US" altLang="en-US" sz="2800" baseline="30000" dirty="0">
                          <a:solidFill>
                            <a:srgbClr val="000000"/>
                          </a:solidFill>
                          <a:latin typeface="Comic Sans MS" panose="030F0702030302020204" pitchFamily="66"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2716069"/>
                  </a:ext>
                </a:extLst>
              </a:tr>
              <a:tr h="735626">
                <a:tc>
                  <a:txBody>
                    <a:bodyPr/>
                    <a:lstStyle/>
                    <a:p>
                      <a:pPr algn="ctr"/>
                      <a:r>
                        <a:rPr lang="en-US" sz="2800" dirty="0">
                          <a:latin typeface="Comic Sans MS" panose="030F0702030302020204" pitchFamily="66" charset="0"/>
                        </a:rPr>
                        <a:t>Cu (#29)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Cu</a:t>
                      </a:r>
                      <a:r>
                        <a:rPr lang="en-US" altLang="en-US" sz="2800" baseline="30000" dirty="0">
                          <a:solidFill>
                            <a:srgbClr val="000000"/>
                          </a:solidFill>
                          <a:latin typeface="Comic Sans MS" panose="030F0702030302020204" pitchFamily="66" charset="0"/>
                        </a:rPr>
                        <a:t>+1</a:t>
                      </a:r>
                      <a:r>
                        <a:rPr lang="en-US" altLang="en-US" sz="2800" dirty="0">
                          <a:solidFill>
                            <a:srgbClr val="000000"/>
                          </a:solidFill>
                          <a:latin typeface="Comic Sans MS" panose="030F0702030302020204" pitchFamily="66" charset="0"/>
                        </a:rPr>
                        <a:t> and Cu</a:t>
                      </a:r>
                      <a:r>
                        <a:rPr lang="en-US" altLang="en-US" sz="2800" baseline="30000" dirty="0">
                          <a:solidFill>
                            <a:srgbClr val="000000"/>
                          </a:solidFill>
                          <a:latin typeface="Comic Sans MS" panose="030F0702030302020204" pitchFamily="66"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5867406"/>
                  </a:ext>
                </a:extLst>
              </a:tr>
              <a:tr h="735626">
                <a:tc>
                  <a:txBody>
                    <a:bodyPr/>
                    <a:lstStyle/>
                    <a:p>
                      <a:pPr algn="ctr"/>
                      <a:r>
                        <a:rPr lang="en-US" sz="2800" dirty="0">
                          <a:latin typeface="Comic Sans MS" panose="030F0702030302020204" pitchFamily="66" charset="0"/>
                        </a:rPr>
                        <a:t>Ga (#31)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en-US" sz="2800" dirty="0">
                          <a:solidFill>
                            <a:srgbClr val="000000"/>
                          </a:solidFill>
                          <a:latin typeface="Comic Sans MS" panose="030F0702030302020204" pitchFamily="66" charset="0"/>
                        </a:rPr>
                        <a:t>Ga</a:t>
                      </a:r>
                      <a:r>
                        <a:rPr lang="en-US" altLang="en-US" sz="2800" baseline="30000" dirty="0">
                          <a:solidFill>
                            <a:srgbClr val="000000"/>
                          </a:solidFill>
                          <a:latin typeface="Comic Sans MS" panose="030F0702030302020204" pitchFamily="66" charset="0"/>
                        </a:rPr>
                        <a:t>+3</a:t>
                      </a:r>
                      <a:endParaRPr lang="en-US" sz="28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0159349"/>
                  </a:ext>
                </a:extLst>
              </a:tr>
              <a:tr h="735626">
                <a:tc>
                  <a:txBody>
                    <a:bodyPr/>
                    <a:lstStyle/>
                    <a:p>
                      <a:pPr algn="ctr"/>
                      <a:r>
                        <a:rPr lang="en-US" sz="2800" dirty="0">
                          <a:latin typeface="Comic Sans MS" panose="030F0702030302020204" pitchFamily="66" charset="0"/>
                        </a:rPr>
                        <a:t>Cd (#48)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en-US" sz="2800" dirty="0">
                          <a:solidFill>
                            <a:srgbClr val="000000"/>
                          </a:solidFill>
                          <a:latin typeface="Comic Sans MS" panose="030F0702030302020204" pitchFamily="66" charset="0"/>
                        </a:rPr>
                        <a:t>Cd</a:t>
                      </a:r>
                      <a:r>
                        <a:rPr lang="en-US" altLang="en-US" sz="2800" baseline="30000" dirty="0">
                          <a:solidFill>
                            <a:srgbClr val="000000"/>
                          </a:solidFill>
                          <a:latin typeface="Comic Sans MS" panose="030F0702030302020204" pitchFamily="66" charset="0"/>
                        </a:rPr>
                        <a:t>+2</a:t>
                      </a:r>
                      <a:endParaRPr lang="en-US" sz="28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1984950"/>
                  </a:ext>
                </a:extLst>
              </a:tr>
              <a:tr h="735626">
                <a:tc>
                  <a:txBody>
                    <a:bodyPr/>
                    <a:lstStyle/>
                    <a:p>
                      <a:pPr algn="ctr"/>
                      <a:r>
                        <a:rPr lang="en-US" sz="2800" dirty="0">
                          <a:latin typeface="Comic Sans MS" panose="030F0702030302020204" pitchFamily="66" charset="0"/>
                        </a:rPr>
                        <a:t>Nb (#41)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FF0000"/>
                          </a:solidFill>
                          <a:latin typeface="Comic Sans MS" panose="030F0702030302020204" pitchFamily="66" charset="0"/>
                        </a:rPr>
                        <a:t>Nb</a:t>
                      </a:r>
                      <a:r>
                        <a:rPr lang="en-US" altLang="en-US" sz="2800" baseline="30000" dirty="0">
                          <a:solidFill>
                            <a:srgbClr val="FF0000"/>
                          </a:solidFill>
                          <a:latin typeface="Comic Sans MS" panose="030F0702030302020204" pitchFamily="66" charset="0"/>
                        </a:rPr>
                        <a:t>+3</a:t>
                      </a:r>
                      <a:r>
                        <a:rPr lang="en-US" altLang="en-US" sz="2800" dirty="0">
                          <a:solidFill>
                            <a:srgbClr val="FF0000"/>
                          </a:solidFill>
                          <a:latin typeface="Comic Sans MS" panose="030F0702030302020204" pitchFamily="66" charset="0"/>
                        </a:rPr>
                        <a:t> and Nb</a:t>
                      </a:r>
                      <a:r>
                        <a:rPr lang="en-US" altLang="en-US" sz="2800" baseline="30000" dirty="0">
                          <a:solidFill>
                            <a:srgbClr val="FF0000"/>
                          </a:solidFill>
                          <a:latin typeface="Comic Sans MS" panose="030F0702030302020204" pitchFamily="66" charset="0"/>
                        </a:rPr>
                        <a:t>+5</a:t>
                      </a:r>
                      <a:r>
                        <a:rPr lang="en-US" altLang="en-US" sz="2800" dirty="0">
                          <a:solidFill>
                            <a:srgbClr val="FF0000"/>
                          </a:solidFill>
                          <a:latin typeface="Comic Sans MS" panose="030F0702030302020204" pitchFamily="66"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2140934"/>
                  </a:ext>
                </a:extLst>
              </a:tr>
              <a:tr h="735626">
                <a:tc>
                  <a:txBody>
                    <a:bodyPr/>
                    <a:lstStyle/>
                    <a:p>
                      <a:pPr algn="ctr"/>
                      <a:r>
                        <a:rPr lang="en-US" sz="2800" dirty="0">
                          <a:latin typeface="Comic Sans MS" panose="030F0702030302020204" pitchFamily="66" charset="0"/>
                        </a:rPr>
                        <a:t>Hg (#80)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3485624"/>
                  </a:ext>
                </a:extLst>
              </a:tr>
            </a:tbl>
          </a:graphicData>
        </a:graphic>
      </p:graphicFrame>
    </p:spTree>
    <p:extLst>
      <p:ext uri="{BB962C8B-B14F-4D97-AF65-F5344CB8AC3E}">
        <p14:creationId xmlns:p14="http://schemas.microsoft.com/office/powerpoint/2010/main" val="230686926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E7EFFF"/>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BAACB2A-757B-476B-88D2-44E745AA649A}"/>
              </a:ext>
            </a:extLst>
          </p:cNvPr>
          <p:cNvGraphicFramePr>
            <a:graphicFrameLocks noGrp="1"/>
          </p:cNvGraphicFramePr>
          <p:nvPr>
            <p:extLst>
              <p:ext uri="{D42A27DB-BD31-4B8C-83A1-F6EECF244321}">
                <p14:modId xmlns:p14="http://schemas.microsoft.com/office/powerpoint/2010/main" val="520693223"/>
              </p:ext>
            </p:extLst>
          </p:nvPr>
        </p:nvGraphicFramePr>
        <p:xfrm>
          <a:off x="0" y="0"/>
          <a:ext cx="9144000" cy="6857997"/>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645363125"/>
                    </a:ext>
                  </a:extLst>
                </a:gridCol>
                <a:gridCol w="5867400">
                  <a:extLst>
                    <a:ext uri="{9D8B030D-6E8A-4147-A177-3AD203B41FA5}">
                      <a16:colId xmlns:a16="http://schemas.microsoft.com/office/drawing/2014/main" val="3528333214"/>
                    </a:ext>
                  </a:extLst>
                </a:gridCol>
              </a:tblGrid>
              <a:tr h="97298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1" dirty="0">
                          <a:solidFill>
                            <a:srgbClr val="00B050"/>
                          </a:solidFill>
                          <a:latin typeface="Comic Sans MS" panose="030F0702030302020204" pitchFamily="66" charset="0"/>
                        </a:rPr>
                        <a:t>72.  Mercury, best element ever, just saying. </a:t>
                      </a:r>
                      <a:endParaRPr lang="en-US" altLang="en-US" sz="2800" dirty="0">
                        <a:solidFill>
                          <a:srgbClr val="00B05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0798262"/>
                  </a:ext>
                </a:extLst>
              </a:tr>
              <a:tr h="735626">
                <a:tc>
                  <a:txBody>
                    <a:bodyPr/>
                    <a:lstStyle/>
                    <a:p>
                      <a:pPr algn="ctr"/>
                      <a:r>
                        <a:rPr lang="en-US" altLang="en-US" sz="2800" b="0" dirty="0">
                          <a:solidFill>
                            <a:srgbClr val="000000"/>
                          </a:solidFill>
                          <a:latin typeface="Comic Sans MS" panose="030F0702030302020204" pitchFamily="66" charset="0"/>
                        </a:rPr>
                        <a:t>V (element #23)</a:t>
                      </a:r>
                      <a:endParaRPr lang="en-US" sz="2800" b="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dirty="0">
                          <a:solidFill>
                            <a:srgbClr val="000000"/>
                          </a:solidFill>
                          <a:latin typeface="Comic Sans MS" panose="030F0702030302020204" pitchFamily="66" charset="0"/>
                        </a:rPr>
                        <a:t>V</a:t>
                      </a:r>
                      <a:r>
                        <a:rPr lang="en-US" altLang="en-US" sz="2800" b="0" baseline="30000" dirty="0">
                          <a:solidFill>
                            <a:srgbClr val="000000"/>
                          </a:solidFill>
                          <a:latin typeface="Comic Sans MS" panose="030F0702030302020204" pitchFamily="66" charset="0"/>
                        </a:rPr>
                        <a:t>+2</a:t>
                      </a:r>
                      <a:r>
                        <a:rPr lang="en-US" altLang="en-US" sz="2800" b="0" dirty="0">
                          <a:solidFill>
                            <a:srgbClr val="000000"/>
                          </a:solidFill>
                          <a:latin typeface="Comic Sans MS" panose="030F0702030302020204" pitchFamily="66" charset="0"/>
                        </a:rPr>
                        <a:t>, V</a:t>
                      </a:r>
                      <a:r>
                        <a:rPr lang="en-US" altLang="en-US" sz="2800" b="0" baseline="30000" dirty="0">
                          <a:solidFill>
                            <a:srgbClr val="000000"/>
                          </a:solidFill>
                          <a:latin typeface="Comic Sans MS" panose="030F0702030302020204" pitchFamily="66" charset="0"/>
                        </a:rPr>
                        <a:t>+3</a:t>
                      </a:r>
                      <a:r>
                        <a:rPr lang="en-US" altLang="en-US" sz="2800" b="0" dirty="0">
                          <a:solidFill>
                            <a:srgbClr val="000000"/>
                          </a:solidFill>
                          <a:latin typeface="Comic Sans MS" panose="030F0702030302020204" pitchFamily="66" charset="0"/>
                        </a:rPr>
                        <a:t>, V</a:t>
                      </a:r>
                      <a:r>
                        <a:rPr lang="en-US" altLang="en-US" sz="2800" b="0" baseline="30000" dirty="0">
                          <a:solidFill>
                            <a:srgbClr val="000000"/>
                          </a:solidFill>
                          <a:latin typeface="Comic Sans MS" panose="030F0702030302020204" pitchFamily="66" charset="0"/>
                        </a:rPr>
                        <a:t>+4</a:t>
                      </a:r>
                      <a:r>
                        <a:rPr lang="en-US" altLang="en-US" sz="2800" b="0" dirty="0">
                          <a:solidFill>
                            <a:srgbClr val="000000"/>
                          </a:solidFill>
                          <a:latin typeface="Comic Sans MS" panose="030F0702030302020204" pitchFamily="66" charset="0"/>
                        </a:rPr>
                        <a:t>, and V</a:t>
                      </a:r>
                      <a:r>
                        <a:rPr lang="en-US" altLang="en-US" sz="2800" b="0" baseline="30000" dirty="0">
                          <a:solidFill>
                            <a:srgbClr val="000000"/>
                          </a:solidFill>
                          <a:latin typeface="Comic Sans MS" panose="030F0702030302020204" pitchFamily="66"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8339596"/>
                  </a:ext>
                </a:extLst>
              </a:tr>
              <a:tr h="7356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Cr (#24)</a:t>
                      </a:r>
                      <a:endParaRPr lang="en-US" altLang="en-US" sz="280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Cr</a:t>
                      </a:r>
                      <a:r>
                        <a:rPr lang="en-US" altLang="en-US" sz="2800" baseline="30000" dirty="0">
                          <a:solidFill>
                            <a:srgbClr val="000000"/>
                          </a:solidFill>
                          <a:latin typeface="Comic Sans MS" panose="030F0702030302020204" pitchFamily="66" charset="0"/>
                        </a:rPr>
                        <a:t>+2</a:t>
                      </a:r>
                      <a:r>
                        <a:rPr lang="en-US" altLang="en-US" sz="2800" dirty="0">
                          <a:solidFill>
                            <a:srgbClr val="000000"/>
                          </a:solidFill>
                          <a:latin typeface="Comic Sans MS" panose="030F0702030302020204" pitchFamily="66" charset="0"/>
                        </a:rPr>
                        <a:t>, Cr</a:t>
                      </a:r>
                      <a:r>
                        <a:rPr lang="en-US" altLang="en-US" sz="2800" baseline="30000" dirty="0">
                          <a:solidFill>
                            <a:srgbClr val="000000"/>
                          </a:solidFill>
                          <a:latin typeface="Comic Sans MS" panose="030F0702030302020204" pitchFamily="66" charset="0"/>
                        </a:rPr>
                        <a:t>+3</a:t>
                      </a:r>
                      <a:r>
                        <a:rPr lang="en-US" altLang="en-US" sz="2800" dirty="0">
                          <a:solidFill>
                            <a:srgbClr val="000000"/>
                          </a:solidFill>
                          <a:latin typeface="Comic Sans MS" panose="030F0702030302020204" pitchFamily="66" charset="0"/>
                        </a:rPr>
                        <a:t>, and Cr</a:t>
                      </a:r>
                      <a:r>
                        <a:rPr lang="en-US" altLang="en-US" sz="2800" baseline="30000" dirty="0">
                          <a:solidFill>
                            <a:srgbClr val="000000"/>
                          </a:solidFill>
                          <a:latin typeface="Comic Sans MS" panose="030F0702030302020204" pitchFamily="66"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3014604"/>
                  </a:ext>
                </a:extLst>
              </a:tr>
              <a:tr h="7356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Fe (#26)</a:t>
                      </a:r>
                      <a:endParaRPr lang="en-US" altLang="en-US" sz="2800" baseline="30000" dirty="0">
                        <a:solidFill>
                          <a:srgbClr val="00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Fe</a:t>
                      </a:r>
                      <a:r>
                        <a:rPr lang="en-US" altLang="en-US" sz="2800" baseline="30000" dirty="0">
                          <a:solidFill>
                            <a:srgbClr val="000000"/>
                          </a:solidFill>
                          <a:latin typeface="Comic Sans MS" panose="030F0702030302020204" pitchFamily="66" charset="0"/>
                        </a:rPr>
                        <a:t>+2</a:t>
                      </a:r>
                      <a:r>
                        <a:rPr lang="en-US" altLang="en-US" sz="2800" dirty="0">
                          <a:solidFill>
                            <a:srgbClr val="000000"/>
                          </a:solidFill>
                          <a:latin typeface="Comic Sans MS" panose="030F0702030302020204" pitchFamily="66" charset="0"/>
                        </a:rPr>
                        <a:t> and Fe</a:t>
                      </a:r>
                      <a:r>
                        <a:rPr lang="en-US" altLang="en-US" sz="2800" baseline="30000" dirty="0">
                          <a:solidFill>
                            <a:srgbClr val="000000"/>
                          </a:solidFill>
                          <a:latin typeface="Comic Sans MS" panose="030F0702030302020204" pitchFamily="66"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2716069"/>
                  </a:ext>
                </a:extLst>
              </a:tr>
              <a:tr h="735626">
                <a:tc>
                  <a:txBody>
                    <a:bodyPr/>
                    <a:lstStyle/>
                    <a:p>
                      <a:pPr algn="ctr"/>
                      <a:r>
                        <a:rPr lang="en-US" sz="2800" dirty="0">
                          <a:latin typeface="Comic Sans MS" panose="030F0702030302020204" pitchFamily="66" charset="0"/>
                        </a:rPr>
                        <a:t>Cu (#29)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Cu</a:t>
                      </a:r>
                      <a:r>
                        <a:rPr lang="en-US" altLang="en-US" sz="2800" baseline="30000" dirty="0">
                          <a:solidFill>
                            <a:srgbClr val="000000"/>
                          </a:solidFill>
                          <a:latin typeface="Comic Sans MS" panose="030F0702030302020204" pitchFamily="66" charset="0"/>
                        </a:rPr>
                        <a:t>+1</a:t>
                      </a:r>
                      <a:r>
                        <a:rPr lang="en-US" altLang="en-US" sz="2800" dirty="0">
                          <a:solidFill>
                            <a:srgbClr val="000000"/>
                          </a:solidFill>
                          <a:latin typeface="Comic Sans MS" panose="030F0702030302020204" pitchFamily="66" charset="0"/>
                        </a:rPr>
                        <a:t> and Cu</a:t>
                      </a:r>
                      <a:r>
                        <a:rPr lang="en-US" altLang="en-US" sz="2800" baseline="30000" dirty="0">
                          <a:solidFill>
                            <a:srgbClr val="000000"/>
                          </a:solidFill>
                          <a:latin typeface="Comic Sans MS" panose="030F0702030302020204" pitchFamily="66"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5867406"/>
                  </a:ext>
                </a:extLst>
              </a:tr>
              <a:tr h="735626">
                <a:tc>
                  <a:txBody>
                    <a:bodyPr/>
                    <a:lstStyle/>
                    <a:p>
                      <a:pPr algn="ctr"/>
                      <a:r>
                        <a:rPr lang="en-US" sz="2800" dirty="0">
                          <a:latin typeface="Comic Sans MS" panose="030F0702030302020204" pitchFamily="66" charset="0"/>
                        </a:rPr>
                        <a:t>Ga (#31)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en-US" sz="2800" dirty="0">
                          <a:solidFill>
                            <a:srgbClr val="000000"/>
                          </a:solidFill>
                          <a:latin typeface="Comic Sans MS" panose="030F0702030302020204" pitchFamily="66" charset="0"/>
                        </a:rPr>
                        <a:t>Ga</a:t>
                      </a:r>
                      <a:r>
                        <a:rPr lang="en-US" altLang="en-US" sz="2800" baseline="30000" dirty="0">
                          <a:solidFill>
                            <a:srgbClr val="000000"/>
                          </a:solidFill>
                          <a:latin typeface="Comic Sans MS" panose="030F0702030302020204" pitchFamily="66" charset="0"/>
                        </a:rPr>
                        <a:t>+3</a:t>
                      </a:r>
                      <a:endParaRPr lang="en-US" sz="28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0159349"/>
                  </a:ext>
                </a:extLst>
              </a:tr>
              <a:tr h="735626">
                <a:tc>
                  <a:txBody>
                    <a:bodyPr/>
                    <a:lstStyle/>
                    <a:p>
                      <a:pPr algn="ctr"/>
                      <a:r>
                        <a:rPr lang="en-US" sz="2800" dirty="0">
                          <a:latin typeface="Comic Sans MS" panose="030F0702030302020204" pitchFamily="66" charset="0"/>
                        </a:rPr>
                        <a:t>Cd (#48)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en-US" sz="2800" dirty="0">
                          <a:solidFill>
                            <a:srgbClr val="000000"/>
                          </a:solidFill>
                          <a:latin typeface="Comic Sans MS" panose="030F0702030302020204" pitchFamily="66" charset="0"/>
                        </a:rPr>
                        <a:t>Cd</a:t>
                      </a:r>
                      <a:r>
                        <a:rPr lang="en-US" altLang="en-US" sz="2800" baseline="30000" dirty="0">
                          <a:solidFill>
                            <a:srgbClr val="000000"/>
                          </a:solidFill>
                          <a:latin typeface="Comic Sans MS" panose="030F0702030302020204" pitchFamily="66" charset="0"/>
                        </a:rPr>
                        <a:t>+2</a:t>
                      </a:r>
                      <a:endParaRPr lang="en-US" sz="28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1984950"/>
                  </a:ext>
                </a:extLst>
              </a:tr>
              <a:tr h="735626">
                <a:tc>
                  <a:txBody>
                    <a:bodyPr/>
                    <a:lstStyle/>
                    <a:p>
                      <a:pPr algn="ctr"/>
                      <a:r>
                        <a:rPr lang="en-US" sz="2800" dirty="0">
                          <a:latin typeface="Comic Sans MS" panose="030F0702030302020204" pitchFamily="66" charset="0"/>
                        </a:rPr>
                        <a:t>Nb (#41)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000000"/>
                          </a:solidFill>
                          <a:latin typeface="Comic Sans MS" panose="030F0702030302020204" pitchFamily="66" charset="0"/>
                        </a:rPr>
                        <a:t>Nb</a:t>
                      </a:r>
                      <a:r>
                        <a:rPr lang="en-US" altLang="en-US" sz="2800" baseline="30000" dirty="0">
                          <a:solidFill>
                            <a:srgbClr val="000000"/>
                          </a:solidFill>
                          <a:latin typeface="Comic Sans MS" panose="030F0702030302020204" pitchFamily="66" charset="0"/>
                        </a:rPr>
                        <a:t>+3</a:t>
                      </a:r>
                      <a:r>
                        <a:rPr lang="en-US" altLang="en-US" sz="2800" dirty="0">
                          <a:solidFill>
                            <a:srgbClr val="000000"/>
                          </a:solidFill>
                          <a:latin typeface="Comic Sans MS" panose="030F0702030302020204" pitchFamily="66" charset="0"/>
                        </a:rPr>
                        <a:t> and Nb</a:t>
                      </a:r>
                      <a:r>
                        <a:rPr lang="en-US" altLang="en-US" sz="2800" baseline="30000" dirty="0">
                          <a:solidFill>
                            <a:srgbClr val="000000"/>
                          </a:solidFill>
                          <a:latin typeface="Comic Sans MS" panose="030F0702030302020204" pitchFamily="66" charset="0"/>
                        </a:rPr>
                        <a:t>+5</a:t>
                      </a:r>
                      <a:r>
                        <a:rPr lang="en-US" altLang="en-US" sz="2800" dirty="0">
                          <a:solidFill>
                            <a:srgbClr val="000000"/>
                          </a:solidFill>
                          <a:latin typeface="Comic Sans MS" panose="030F0702030302020204" pitchFamily="66"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2140934"/>
                  </a:ext>
                </a:extLst>
              </a:tr>
              <a:tr h="735626">
                <a:tc>
                  <a:txBody>
                    <a:bodyPr/>
                    <a:lstStyle/>
                    <a:p>
                      <a:pPr algn="ctr"/>
                      <a:r>
                        <a:rPr lang="en-US" sz="2800" dirty="0">
                          <a:latin typeface="Comic Sans MS" panose="030F0702030302020204" pitchFamily="66" charset="0"/>
                        </a:rPr>
                        <a:t>Hg (#80)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en-US" sz="2800" dirty="0">
                          <a:solidFill>
                            <a:srgbClr val="FF0000"/>
                          </a:solidFill>
                          <a:latin typeface="Comic Sans MS" panose="030F0702030302020204" pitchFamily="66" charset="0"/>
                        </a:rPr>
                        <a:t>Hg</a:t>
                      </a:r>
                      <a:r>
                        <a:rPr lang="en-US" altLang="en-US" sz="2800" baseline="30000" dirty="0">
                          <a:solidFill>
                            <a:srgbClr val="FF0000"/>
                          </a:solidFill>
                          <a:latin typeface="Comic Sans MS" panose="030F0702030302020204" pitchFamily="66" charset="0"/>
                        </a:rPr>
                        <a:t>+1</a:t>
                      </a:r>
                      <a:r>
                        <a:rPr lang="en-US" altLang="en-US" sz="2800" dirty="0">
                          <a:solidFill>
                            <a:srgbClr val="FF0000"/>
                          </a:solidFill>
                          <a:latin typeface="Comic Sans MS" panose="030F0702030302020204" pitchFamily="66" charset="0"/>
                        </a:rPr>
                        <a:t> and Hg</a:t>
                      </a:r>
                      <a:r>
                        <a:rPr lang="en-US" altLang="en-US" sz="2800" baseline="30000" dirty="0">
                          <a:solidFill>
                            <a:srgbClr val="FF0000"/>
                          </a:solidFill>
                          <a:latin typeface="Comic Sans MS" panose="030F0702030302020204" pitchFamily="66" charset="0"/>
                        </a:rPr>
                        <a:t>+2</a:t>
                      </a:r>
                      <a:endParaRPr lang="en-US" sz="28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3485624"/>
                  </a:ext>
                </a:extLst>
              </a:tr>
            </a:tbl>
          </a:graphicData>
        </a:graphic>
      </p:graphicFrame>
      <p:sp>
        <p:nvSpPr>
          <p:cNvPr id="4" name="Text Box 3">
            <a:extLst>
              <a:ext uri="{FF2B5EF4-FFF2-40B4-BE49-F238E27FC236}">
                <a16:creationId xmlns:a16="http://schemas.microsoft.com/office/drawing/2014/main" id="{CBEB669A-DB56-4DD5-885F-AC2619DEFA2F}"/>
              </a:ext>
            </a:extLst>
          </p:cNvPr>
          <p:cNvSpPr txBox="1">
            <a:spLocks noChangeArrowheads="1"/>
          </p:cNvSpPr>
          <p:nvPr/>
        </p:nvSpPr>
        <p:spPr bwMode="auto">
          <a:xfrm>
            <a:off x="5943600" y="3352800"/>
            <a:ext cx="3048000" cy="2585323"/>
          </a:xfrm>
          <a:prstGeom prst="rect">
            <a:avLst/>
          </a:prstGeom>
          <a:solidFill>
            <a:schemeClr val="bg1"/>
          </a:solidFill>
          <a:ln w="6350">
            <a:solidFill>
              <a:schemeClr val="tx1">
                <a:lumMod val="85000"/>
                <a:lumOff val="15000"/>
              </a:schemeClr>
            </a:solidFill>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rPr>
              <a:t>Don’t think</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rPr>
              <a:t>Put your finger in the box</a:t>
            </a:r>
            <a:endParaRPr kumimoji="0" lang="en-US" altLang="en-US"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370007410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2822" y="33867"/>
            <a:ext cx="91440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Let’s make some ionic compounds now.</a:t>
            </a:r>
            <a:b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base" latinLnBrk="0" hangingPunct="1">
              <a:lnSpc>
                <a:spcPct val="100000"/>
              </a:lnSpc>
              <a:spcBef>
                <a:spcPct val="50000"/>
              </a:spcBef>
              <a:spcAft>
                <a:spcPct val="0"/>
              </a:spcAft>
              <a:buClrTx/>
              <a:buSzTx/>
              <a:buNone/>
              <a:tabLst/>
              <a:defRPr/>
            </a:pPr>
            <a:r>
              <a:rPr lang="en-US" altLang="en-US" sz="2000" dirty="0">
                <a:solidFill>
                  <a:srgbClr val="000000"/>
                </a:solidFill>
                <a:latin typeface="Times New Roman" panose="02020603050405020304" pitchFamily="18" charset="0"/>
                <a:cs typeface="Times New Roman" panose="02020603050405020304" pitchFamily="18" charset="0"/>
              </a:rPr>
              <a:t>73.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Combine gold with chlorine (do both cations, one at a time)  </a:t>
            </a:r>
            <a:r>
              <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Write the formulas</a:t>
            </a:r>
            <a:br>
              <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endPar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50000"/>
              </a:spcBef>
              <a:spcAft>
                <a:spcPct val="0"/>
              </a:spcAft>
              <a:buClrTx/>
              <a:buSzTx/>
              <a:buFontTx/>
              <a:buAutoNum type="arabicPeriod" startAt="61"/>
              <a:tabLst/>
              <a:defRPr/>
            </a:pPr>
            <a:endParaRPr kumimoji="0" lang="en-US" altLang="en-US" sz="1800" b="0" i="0" u="none" strike="noStrike" kern="1200" cap="none" spc="0" normalizeH="0" baseline="0" noProof="0" dirty="0">
              <a:ln>
                <a:noFill/>
              </a:ln>
              <a:solidFill>
                <a:srgbClr val="FF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50000"/>
              </a:spcBef>
              <a:spcAft>
                <a:spcPct val="0"/>
              </a:spcAft>
              <a:buClrTx/>
              <a:buSzTx/>
              <a:buFontTx/>
              <a:buAutoNum type="arabicPeriod" startAt="61"/>
              <a:tabLst/>
              <a:defRPr/>
            </a:pPr>
            <a:endParaRPr kumimoji="0" lang="en-US" altLang="en-US" sz="1800" b="0" i="0" u="none" strike="noStrike" kern="1200" cap="none" spc="0" normalizeH="0" baseline="0" noProof="0" dirty="0">
              <a:ln>
                <a:noFill/>
              </a:ln>
              <a:solidFill>
                <a:srgbClr val="FF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50000"/>
              </a:spcBef>
              <a:spcAft>
                <a:spcPct val="0"/>
              </a:spcAft>
              <a:buClrTx/>
              <a:buSzTx/>
              <a:buFontTx/>
              <a:buAutoNum type="arabicPeriod" startAt="61"/>
              <a:tabLst/>
              <a:defRPr/>
            </a:pPr>
            <a:endParaRPr kumimoji="0" lang="en-US" altLang="en-US" sz="1800" b="0" i="0" u="none" strike="noStrike" kern="1200" cap="none" spc="0" normalizeH="0" baseline="0" noProof="0" dirty="0">
              <a:ln>
                <a:noFill/>
              </a:ln>
              <a:solidFill>
                <a:srgbClr val="FF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50000"/>
              </a:spcBef>
              <a:spcAft>
                <a:spcPct val="0"/>
              </a:spcAft>
              <a:buClrTx/>
              <a:buSzTx/>
              <a:buFontTx/>
              <a:buAutoNum type="arabicPeriod" startAt="61"/>
              <a:tabLst/>
              <a:defRPr/>
            </a:pPr>
            <a:endParaRPr kumimoji="0" lang="en-US" altLang="en-US" sz="1800" b="0" i="0" u="none" strike="noStrike" kern="1200" cap="none" spc="0" normalizeH="0" baseline="0" noProof="0" dirty="0">
              <a:ln>
                <a:noFill/>
              </a:ln>
              <a:solidFill>
                <a:srgbClr val="FF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50000"/>
              </a:spcBef>
              <a:spcAft>
                <a:spcPct val="0"/>
              </a:spcAft>
              <a:buClrTx/>
              <a:buSzTx/>
              <a:buFontTx/>
              <a:buAutoNum type="arabicPeriod" startAt="61"/>
              <a:tabLst/>
              <a:defRPr/>
            </a:pPr>
            <a:endParaRPr kumimoji="0" lang="en-US" altLang="en-US" sz="1800" b="0" i="0" u="none" strike="noStrike" kern="1200" cap="none" spc="0" normalizeH="0" baseline="0" noProof="0" dirty="0">
              <a:ln>
                <a:noFill/>
              </a:ln>
              <a:solidFill>
                <a:srgbClr val="FF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aphicFrame>
        <p:nvGraphicFramePr>
          <p:cNvPr id="2" name="Table 2">
            <a:extLst>
              <a:ext uri="{FF2B5EF4-FFF2-40B4-BE49-F238E27FC236}">
                <a16:creationId xmlns:a16="http://schemas.microsoft.com/office/drawing/2014/main" id="{E1227D73-A2F8-4BC8-AFBD-2A4E2A131CC5}"/>
              </a:ext>
            </a:extLst>
          </p:cNvPr>
          <p:cNvGraphicFramePr>
            <a:graphicFrameLocks noGrp="1"/>
          </p:cNvGraphicFramePr>
          <p:nvPr/>
        </p:nvGraphicFramePr>
        <p:xfrm>
          <a:off x="-2822" y="1524000"/>
          <a:ext cx="9144000" cy="294132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4010079700"/>
                    </a:ext>
                  </a:extLst>
                </a:gridCol>
                <a:gridCol w="1219200">
                  <a:extLst>
                    <a:ext uri="{9D8B030D-6E8A-4147-A177-3AD203B41FA5}">
                      <a16:colId xmlns:a16="http://schemas.microsoft.com/office/drawing/2014/main" val="2943302928"/>
                    </a:ext>
                  </a:extLst>
                </a:gridCol>
                <a:gridCol w="914400">
                  <a:extLst>
                    <a:ext uri="{9D8B030D-6E8A-4147-A177-3AD203B41FA5}">
                      <a16:colId xmlns:a16="http://schemas.microsoft.com/office/drawing/2014/main" val="1294764030"/>
                    </a:ext>
                  </a:extLst>
                </a:gridCol>
                <a:gridCol w="838200">
                  <a:extLst>
                    <a:ext uri="{9D8B030D-6E8A-4147-A177-3AD203B41FA5}">
                      <a16:colId xmlns:a16="http://schemas.microsoft.com/office/drawing/2014/main" val="1925013397"/>
                    </a:ext>
                  </a:extLst>
                </a:gridCol>
                <a:gridCol w="1524000">
                  <a:extLst>
                    <a:ext uri="{9D8B030D-6E8A-4147-A177-3AD203B41FA5}">
                      <a16:colId xmlns:a16="http://schemas.microsoft.com/office/drawing/2014/main" val="3498980349"/>
                    </a:ext>
                  </a:extLst>
                </a:gridCol>
                <a:gridCol w="3581400">
                  <a:extLst>
                    <a:ext uri="{9D8B030D-6E8A-4147-A177-3AD203B41FA5}">
                      <a16:colId xmlns:a16="http://schemas.microsoft.com/office/drawing/2014/main" val="3559292219"/>
                    </a:ext>
                  </a:extLst>
                </a:gridCol>
              </a:tblGrid>
              <a:tr h="584200">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Metal</a:t>
                      </a:r>
                      <a:b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Nonmetal 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Anion</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Compound Formula</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Compound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9800037"/>
                  </a:ext>
                </a:extLst>
              </a:tr>
              <a:tr h="777240">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Au</a:t>
                      </a:r>
                      <a:r>
                        <a:rPr lang="en-US" sz="2400" b="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Cl</a:t>
                      </a:r>
                      <a:r>
                        <a:rPr lang="en-US" sz="2400" b="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endParaRPr lang="en-US" sz="3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56212507"/>
                  </a:ext>
                </a:extLst>
              </a:tr>
              <a:tr h="579120">
                <a:tc gridSpan="6">
                  <a:txBody>
                    <a:bodyPr/>
                    <a:lstStyle/>
                    <a:p>
                      <a:pPr algn="ctr"/>
                      <a:endParaRPr lang="en-US" sz="1200" b="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1200" b="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1200" b="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1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pPr algn="ct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5533962"/>
                  </a:ext>
                </a:extLst>
              </a:tr>
              <a:tr h="584200">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Cl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Au</a:t>
                      </a:r>
                      <a:r>
                        <a:rPr lang="en-US" sz="2400" b="0" baseline="30000" dirty="0">
                          <a:solidFill>
                            <a:srgbClr val="FF0000"/>
                          </a:solidFill>
                          <a:latin typeface="Times New Roman" panose="02020603050405020304" pitchFamily="18" charset="0"/>
                          <a:cs typeface="Times New Roman" panose="02020603050405020304" pitchFamily="18" charset="0"/>
                        </a:rPr>
                        <a:t>+3</a:t>
                      </a:r>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Cl</a:t>
                      </a:r>
                      <a:r>
                        <a:rPr lang="en-US" sz="2400" b="0" baseline="30000" dirty="0">
                          <a:solidFill>
                            <a:srgbClr val="FF0000"/>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tc>
                  <a:txBody>
                    <a:bodyPr/>
                    <a:lstStyle/>
                    <a:p>
                      <a:pPr algn="ctr"/>
                      <a:endParaRPr lang="en-US" sz="3600" b="0" baseline="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tc>
                  <a:txBody>
                    <a:bodyPr/>
                    <a:lstStyle/>
                    <a:p>
                      <a:pPr algn="ct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extLst>
                  <a:ext uri="{0D108BD9-81ED-4DB2-BD59-A6C34878D82A}">
                    <a16:rowId xmlns:a16="http://schemas.microsoft.com/office/drawing/2014/main" val="299102068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A296E0-094F-4367-AE2D-599821265F15}"/>
              </a:ext>
            </a:extLst>
          </p:cNvPr>
          <p:cNvSpPr txBox="1"/>
          <p:nvPr/>
        </p:nvSpPr>
        <p:spPr>
          <a:xfrm>
            <a:off x="0" y="0"/>
            <a:ext cx="9144000" cy="4016484"/>
          </a:xfrm>
          <a:prstGeom prst="rect">
            <a:avLst/>
          </a:prstGeom>
          <a:noFill/>
        </p:spPr>
        <p:txBody>
          <a:bodyPr wrap="square" rtlCol="0">
            <a:spAutoFit/>
          </a:bodyPr>
          <a:lstStyle/>
          <a:p>
            <a:pPr lvl="0" eaLnBrk="1" hangingPunct="1">
              <a:spcBef>
                <a:spcPct val="50000"/>
              </a:spcBef>
            </a:pPr>
            <a:r>
              <a:rPr lang="en-US" altLang="en-US" sz="2800" dirty="0">
                <a:solidFill>
                  <a:srgbClr val="FF0000"/>
                </a:solidFill>
                <a:latin typeface="Times New Roman" panose="02020603050405020304" pitchFamily="18" charset="0"/>
                <a:cs typeface="Times New Roman" panose="02020603050405020304" pitchFamily="18" charset="0"/>
              </a:rPr>
              <a:t>Lithium atoms will “lose” one electron, ending up with the 3 protons they started with, but now only have 2 electrons, giving this ion a net charge of +1, written as shown below.  </a:t>
            </a:r>
          </a:p>
          <a:p>
            <a:pPr marL="457200" lvl="0" indent="-457200" eaLnBrk="1" hangingPunct="1">
              <a:spcBef>
                <a:spcPct val="50000"/>
              </a:spcBef>
              <a:buAutoNum type="arabicPeriod" startAt="5"/>
            </a:pPr>
            <a:endParaRPr lang="en-US" altLang="en-US" sz="2400" dirty="0">
              <a:latin typeface="Times New Roman" panose="02020603050405020304" pitchFamily="18" charset="0"/>
              <a:cs typeface="Times New Roman" panose="02020603050405020304" pitchFamily="18" charset="0"/>
            </a:endParaRPr>
          </a:p>
          <a:p>
            <a:pPr marL="457200" lvl="0" indent="-457200" eaLnBrk="1" hangingPunct="1">
              <a:spcBef>
                <a:spcPct val="50000"/>
              </a:spcBef>
              <a:buAutoNum type="arabicPeriod" startAt="5"/>
            </a:pPr>
            <a:endParaRPr lang="en-US" altLang="en-US" sz="2400" dirty="0">
              <a:latin typeface="Times New Roman" panose="02020603050405020304" pitchFamily="18" charset="0"/>
              <a:cs typeface="Times New Roman" panose="02020603050405020304" pitchFamily="18" charset="0"/>
            </a:endParaRPr>
          </a:p>
          <a:p>
            <a:pPr marL="457200" lvl="0" indent="-457200" eaLnBrk="1" hangingPunct="1">
              <a:spcBef>
                <a:spcPct val="50000"/>
              </a:spcBef>
              <a:buAutoNum type="arabicPeriod" startAt="5"/>
            </a:pPr>
            <a:endParaRPr lang="en-US" altLang="en-US" sz="2400" dirty="0">
              <a:latin typeface="Times New Roman" panose="02020603050405020304" pitchFamily="18" charset="0"/>
              <a:cs typeface="Times New Roman" panose="02020603050405020304" pitchFamily="18" charset="0"/>
            </a:endParaRPr>
          </a:p>
          <a:p>
            <a:pPr marL="457200" lvl="0" indent="-457200" eaLnBrk="1" hangingPunct="1">
              <a:spcBef>
                <a:spcPct val="50000"/>
              </a:spcBef>
              <a:buAutoNum type="arabicPeriod" startAt="5"/>
            </a:pPr>
            <a:endParaRPr lang="en-US" altLang="en-US" sz="2400" dirty="0">
              <a:latin typeface="Times New Roman" panose="02020603050405020304" pitchFamily="18" charset="0"/>
              <a:cs typeface="Times New Roman" panose="02020603050405020304" pitchFamily="18" charset="0"/>
            </a:endParaRPr>
          </a:p>
          <a:p>
            <a:pPr lvl="0" eaLnBrk="1" hangingPunct="1">
              <a:spcBef>
                <a:spcPct val="50000"/>
              </a:spcBef>
            </a:pPr>
            <a:endParaRPr lang="en-US" dirty="0"/>
          </a:p>
        </p:txBody>
      </p:sp>
      <p:graphicFrame>
        <p:nvGraphicFramePr>
          <p:cNvPr id="4" name="Table 3">
            <a:extLst>
              <a:ext uri="{FF2B5EF4-FFF2-40B4-BE49-F238E27FC236}">
                <a16:creationId xmlns:a16="http://schemas.microsoft.com/office/drawing/2014/main" id="{09F041F0-43C6-1848-F346-A9B0BBCE3387}"/>
              </a:ext>
            </a:extLst>
          </p:cNvPr>
          <p:cNvGraphicFramePr>
            <a:graphicFrameLocks noGrp="1"/>
          </p:cNvGraphicFramePr>
          <p:nvPr>
            <p:extLst>
              <p:ext uri="{D42A27DB-BD31-4B8C-83A1-F6EECF244321}">
                <p14:modId xmlns:p14="http://schemas.microsoft.com/office/powerpoint/2010/main" val="3593782023"/>
              </p:ext>
            </p:extLst>
          </p:nvPr>
        </p:nvGraphicFramePr>
        <p:xfrm>
          <a:off x="0" y="2286000"/>
          <a:ext cx="9144000" cy="4571998"/>
        </p:xfrm>
        <a:graphic>
          <a:graphicData uri="http://schemas.openxmlformats.org/drawingml/2006/table">
            <a:tbl>
              <a:tblPr firstRow="1" bandRow="1">
                <a:tableStyleId>{5C22544A-7EE6-4342-B048-85BDC9FD1C3A}</a:tableStyleId>
              </a:tblPr>
              <a:tblGrid>
                <a:gridCol w="1326316">
                  <a:extLst>
                    <a:ext uri="{9D8B030D-6E8A-4147-A177-3AD203B41FA5}">
                      <a16:colId xmlns:a16="http://schemas.microsoft.com/office/drawing/2014/main" val="4069831417"/>
                    </a:ext>
                  </a:extLst>
                </a:gridCol>
                <a:gridCol w="1962316">
                  <a:extLst>
                    <a:ext uri="{9D8B030D-6E8A-4147-A177-3AD203B41FA5}">
                      <a16:colId xmlns:a16="http://schemas.microsoft.com/office/drawing/2014/main" val="2983839806"/>
                    </a:ext>
                  </a:extLst>
                </a:gridCol>
                <a:gridCol w="2967789">
                  <a:extLst>
                    <a:ext uri="{9D8B030D-6E8A-4147-A177-3AD203B41FA5}">
                      <a16:colId xmlns:a16="http://schemas.microsoft.com/office/drawing/2014/main" val="1848313836"/>
                    </a:ext>
                  </a:extLst>
                </a:gridCol>
                <a:gridCol w="2887579">
                  <a:extLst>
                    <a:ext uri="{9D8B030D-6E8A-4147-A177-3AD203B41FA5}">
                      <a16:colId xmlns:a16="http://schemas.microsoft.com/office/drawing/2014/main" val="443992280"/>
                    </a:ext>
                  </a:extLst>
                </a:gridCol>
              </a:tblGrid>
              <a:tr h="1036954">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Group 1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 Electron</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configurations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FF0000"/>
                          </a:solidFill>
                          <a:latin typeface="Times New Roman" panose="02020603050405020304" pitchFamily="18" charset="0"/>
                          <a:cs typeface="Times New Roman" panose="02020603050405020304" pitchFamily="18" charset="0"/>
                        </a:rPr>
                        <a:t>ION Electron configuration </a:t>
                      </a:r>
                    </a:p>
                    <a:p>
                      <a:pPr algn="ctr"/>
                      <a:r>
                        <a:rPr lang="en-US" b="0" dirty="0">
                          <a:solidFill>
                            <a:srgbClr val="FF0000"/>
                          </a:solidFill>
                          <a:latin typeface="Times New Roman" panose="02020603050405020304" pitchFamily="18" charset="0"/>
                          <a:cs typeface="Times New Roman" panose="02020603050405020304" pitchFamily="18" charset="0"/>
                        </a:rPr>
                        <a:t>and 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1026946"/>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lithium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0" dirty="0">
                          <a:solidFill>
                            <a:srgbClr val="FF0000"/>
                          </a:solidFill>
                          <a:latin typeface="Times New Roman" panose="02020603050405020304" pitchFamily="18" charset="0"/>
                          <a:cs typeface="Times New Roman" panose="02020603050405020304" pitchFamily="18" charset="0"/>
                        </a:rPr>
                        <a:t>→ 2               Li</a:t>
                      </a:r>
                      <a:r>
                        <a:rPr lang="en-US" b="0" baseline="30000" dirty="0">
                          <a:solidFill>
                            <a:srgbClr val="FF0000"/>
                          </a:solidFill>
                          <a:latin typeface="Times New Roman" panose="02020603050405020304" pitchFamily="18" charset="0"/>
                          <a:cs typeface="Times New Roman" panose="02020603050405020304" pitchFamily="18" charset="0"/>
                        </a:rPr>
                        <a:t>+1</a:t>
                      </a:r>
                      <a:r>
                        <a:rPr lang="en-US" b="0" dirty="0">
                          <a:solidFill>
                            <a:srgbClr val="FF0000"/>
                          </a:solidFill>
                          <a:latin typeface="Times New Roman" panose="02020603050405020304" pitchFamily="18" charset="0"/>
                          <a:cs typeface="Times New Roman" panose="02020603050405020304" pitchFamily="18" charset="0"/>
                        </a:rPr>
                        <a:t> 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003126"/>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sodium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rgbClr val="0000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rgbClr val="0000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3535174"/>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potassium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2-8-8-1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4429602"/>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rubidium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2-8-18-8-1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7194818"/>
                  </a:ext>
                </a:extLst>
              </a:tr>
            </a:tbl>
          </a:graphicData>
        </a:graphic>
      </p:graphicFrame>
    </p:spTree>
    <p:extLst>
      <p:ext uri="{BB962C8B-B14F-4D97-AF65-F5344CB8AC3E}">
        <p14:creationId xmlns:p14="http://schemas.microsoft.com/office/powerpoint/2010/main" val="265914091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2822" y="33867"/>
            <a:ext cx="91440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Let’s make some ionic compounds now.</a:t>
            </a:r>
            <a:b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base" latinLnBrk="0" hangingPunct="1">
              <a:lnSpc>
                <a:spcPct val="100000"/>
              </a:lnSpc>
              <a:spcBef>
                <a:spcPct val="50000"/>
              </a:spcBef>
              <a:spcAft>
                <a:spcPct val="0"/>
              </a:spcAft>
              <a:buClrTx/>
              <a:buSzTx/>
              <a:buNone/>
              <a:tabLst/>
              <a:defRPr/>
            </a:pPr>
            <a:r>
              <a:rPr lang="en-US" altLang="en-US" sz="2000" dirty="0">
                <a:solidFill>
                  <a:srgbClr val="000000"/>
                </a:solidFill>
                <a:latin typeface="Times New Roman" panose="02020603050405020304" pitchFamily="18" charset="0"/>
                <a:cs typeface="Times New Roman" panose="02020603050405020304" pitchFamily="18" charset="0"/>
              </a:rPr>
              <a:t>73.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Combine gold with chlorine (do both cations, one at a time)  </a:t>
            </a:r>
            <a:r>
              <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Write the formulas</a:t>
            </a:r>
            <a:br>
              <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endPar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50000"/>
              </a:spcBef>
              <a:spcAft>
                <a:spcPct val="0"/>
              </a:spcAft>
              <a:buClrTx/>
              <a:buSzTx/>
              <a:buFontTx/>
              <a:buAutoNum type="arabicPeriod" startAt="61"/>
              <a:tabLst/>
              <a:defRPr/>
            </a:pPr>
            <a:endParaRPr kumimoji="0" lang="en-US" altLang="en-US" sz="1800" b="0" i="0" u="none" strike="noStrike" kern="1200" cap="none" spc="0" normalizeH="0" baseline="0" noProof="0" dirty="0">
              <a:ln>
                <a:noFill/>
              </a:ln>
              <a:solidFill>
                <a:srgbClr val="FF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50000"/>
              </a:spcBef>
              <a:spcAft>
                <a:spcPct val="0"/>
              </a:spcAft>
              <a:buClrTx/>
              <a:buSzTx/>
              <a:buFontTx/>
              <a:buAutoNum type="arabicPeriod" startAt="61"/>
              <a:tabLst/>
              <a:defRPr/>
            </a:pPr>
            <a:endParaRPr kumimoji="0" lang="en-US" altLang="en-US" sz="1800" b="0" i="0" u="none" strike="noStrike" kern="1200" cap="none" spc="0" normalizeH="0" baseline="0" noProof="0" dirty="0">
              <a:ln>
                <a:noFill/>
              </a:ln>
              <a:solidFill>
                <a:srgbClr val="FF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50000"/>
              </a:spcBef>
              <a:spcAft>
                <a:spcPct val="0"/>
              </a:spcAft>
              <a:buClrTx/>
              <a:buSzTx/>
              <a:buFontTx/>
              <a:buAutoNum type="arabicPeriod" startAt="61"/>
              <a:tabLst/>
              <a:defRPr/>
            </a:pPr>
            <a:endParaRPr kumimoji="0" lang="en-US" altLang="en-US" sz="1800" b="0" i="0" u="none" strike="noStrike" kern="1200" cap="none" spc="0" normalizeH="0" baseline="0" noProof="0" dirty="0">
              <a:ln>
                <a:noFill/>
              </a:ln>
              <a:solidFill>
                <a:srgbClr val="FF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50000"/>
              </a:spcBef>
              <a:spcAft>
                <a:spcPct val="0"/>
              </a:spcAft>
              <a:buClrTx/>
              <a:buSzTx/>
              <a:buFontTx/>
              <a:buAutoNum type="arabicPeriod" startAt="61"/>
              <a:tabLst/>
              <a:defRPr/>
            </a:pPr>
            <a:endParaRPr kumimoji="0" lang="en-US" altLang="en-US" sz="1800" b="0" i="0" u="none" strike="noStrike" kern="1200" cap="none" spc="0" normalizeH="0" baseline="0" noProof="0" dirty="0">
              <a:ln>
                <a:noFill/>
              </a:ln>
              <a:solidFill>
                <a:srgbClr val="FF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50000"/>
              </a:spcBef>
              <a:spcAft>
                <a:spcPct val="0"/>
              </a:spcAft>
              <a:buClrTx/>
              <a:buSzTx/>
              <a:buFontTx/>
              <a:buAutoNum type="arabicPeriod" startAt="61"/>
              <a:tabLst/>
              <a:defRPr/>
            </a:pPr>
            <a:endParaRPr kumimoji="0" lang="en-US" altLang="en-US" sz="1800" b="0" i="0" u="none" strike="noStrike" kern="1200" cap="none" spc="0" normalizeH="0" baseline="0" noProof="0" dirty="0">
              <a:ln>
                <a:noFill/>
              </a:ln>
              <a:solidFill>
                <a:srgbClr val="FF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aphicFrame>
        <p:nvGraphicFramePr>
          <p:cNvPr id="2" name="Table 2">
            <a:extLst>
              <a:ext uri="{FF2B5EF4-FFF2-40B4-BE49-F238E27FC236}">
                <a16:creationId xmlns:a16="http://schemas.microsoft.com/office/drawing/2014/main" id="{E1227D73-A2F8-4BC8-AFBD-2A4E2A131CC5}"/>
              </a:ext>
            </a:extLst>
          </p:cNvPr>
          <p:cNvGraphicFramePr>
            <a:graphicFrameLocks noGrp="1"/>
          </p:cNvGraphicFramePr>
          <p:nvPr/>
        </p:nvGraphicFramePr>
        <p:xfrm>
          <a:off x="-2822" y="1524000"/>
          <a:ext cx="9144000" cy="294132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4010079700"/>
                    </a:ext>
                  </a:extLst>
                </a:gridCol>
                <a:gridCol w="1219200">
                  <a:extLst>
                    <a:ext uri="{9D8B030D-6E8A-4147-A177-3AD203B41FA5}">
                      <a16:colId xmlns:a16="http://schemas.microsoft.com/office/drawing/2014/main" val="2943302928"/>
                    </a:ext>
                  </a:extLst>
                </a:gridCol>
                <a:gridCol w="914400">
                  <a:extLst>
                    <a:ext uri="{9D8B030D-6E8A-4147-A177-3AD203B41FA5}">
                      <a16:colId xmlns:a16="http://schemas.microsoft.com/office/drawing/2014/main" val="1294764030"/>
                    </a:ext>
                  </a:extLst>
                </a:gridCol>
                <a:gridCol w="838200">
                  <a:extLst>
                    <a:ext uri="{9D8B030D-6E8A-4147-A177-3AD203B41FA5}">
                      <a16:colId xmlns:a16="http://schemas.microsoft.com/office/drawing/2014/main" val="1925013397"/>
                    </a:ext>
                  </a:extLst>
                </a:gridCol>
                <a:gridCol w="1524000">
                  <a:extLst>
                    <a:ext uri="{9D8B030D-6E8A-4147-A177-3AD203B41FA5}">
                      <a16:colId xmlns:a16="http://schemas.microsoft.com/office/drawing/2014/main" val="3498980349"/>
                    </a:ext>
                  </a:extLst>
                </a:gridCol>
                <a:gridCol w="3581400">
                  <a:extLst>
                    <a:ext uri="{9D8B030D-6E8A-4147-A177-3AD203B41FA5}">
                      <a16:colId xmlns:a16="http://schemas.microsoft.com/office/drawing/2014/main" val="3559292219"/>
                    </a:ext>
                  </a:extLst>
                </a:gridCol>
              </a:tblGrid>
              <a:tr h="584200">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Metal</a:t>
                      </a:r>
                      <a:b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Nonmetal 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Anion</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Compound Formula</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Compound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9800037"/>
                  </a:ext>
                </a:extLst>
              </a:tr>
              <a:tr h="777240">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Au</a:t>
                      </a:r>
                      <a:r>
                        <a:rPr lang="en-US" sz="2400" b="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Cl</a:t>
                      </a:r>
                      <a:r>
                        <a:rPr lang="en-US" sz="2400" b="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AuCl</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56212507"/>
                  </a:ext>
                </a:extLst>
              </a:tr>
              <a:tr h="579120">
                <a:tc gridSpan="6">
                  <a:txBody>
                    <a:bodyPr/>
                    <a:lstStyle/>
                    <a:p>
                      <a:pPr algn="ctr"/>
                      <a:endParaRPr lang="en-US" sz="1200" b="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1200" b="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1200" b="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1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pPr algn="ct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5533962"/>
                  </a:ext>
                </a:extLst>
              </a:tr>
              <a:tr h="584200">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Cl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Au</a:t>
                      </a:r>
                      <a:r>
                        <a:rPr lang="en-US" sz="2400" b="0" baseline="30000" dirty="0">
                          <a:solidFill>
                            <a:srgbClr val="FF0000"/>
                          </a:solidFill>
                          <a:latin typeface="Times New Roman" panose="02020603050405020304" pitchFamily="18" charset="0"/>
                          <a:cs typeface="Times New Roman" panose="02020603050405020304" pitchFamily="18" charset="0"/>
                        </a:rPr>
                        <a:t>+3</a:t>
                      </a:r>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Cl</a:t>
                      </a:r>
                      <a:r>
                        <a:rPr lang="en-US" sz="2400" b="0" baseline="30000" dirty="0">
                          <a:solidFill>
                            <a:srgbClr val="FF0000"/>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tc>
                  <a:txBody>
                    <a:bodyPr/>
                    <a:lstStyle/>
                    <a:p>
                      <a:pPr algn="ctr"/>
                      <a:endParaRPr lang="en-US" sz="3600" b="0" baseline="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tc>
                  <a:txBody>
                    <a:bodyPr/>
                    <a:lstStyle/>
                    <a:p>
                      <a:pPr algn="ct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extLst>
                  <a:ext uri="{0D108BD9-81ED-4DB2-BD59-A6C34878D82A}">
                    <a16:rowId xmlns:a16="http://schemas.microsoft.com/office/drawing/2014/main" val="2991020681"/>
                  </a:ext>
                </a:extLst>
              </a:tr>
            </a:tbl>
          </a:graphicData>
        </a:graphic>
      </p:graphicFrame>
    </p:spTree>
    <p:extLst>
      <p:ext uri="{BB962C8B-B14F-4D97-AF65-F5344CB8AC3E}">
        <p14:creationId xmlns:p14="http://schemas.microsoft.com/office/powerpoint/2010/main" val="377648055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2822" y="33867"/>
            <a:ext cx="9144000"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Let’s make some ionic compounds now.</a:t>
            </a:r>
            <a:b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base" latinLnBrk="0" hangingPunct="1">
              <a:lnSpc>
                <a:spcPct val="100000"/>
              </a:lnSpc>
              <a:spcBef>
                <a:spcPct val="50000"/>
              </a:spcBef>
              <a:spcAft>
                <a:spcPct val="0"/>
              </a:spcAft>
              <a:buClrTx/>
              <a:buSzTx/>
              <a:buNone/>
              <a:tabLst/>
              <a:defRPr/>
            </a:pPr>
            <a:r>
              <a:rPr lang="en-US" altLang="en-US" sz="2000" dirty="0">
                <a:solidFill>
                  <a:srgbClr val="000000"/>
                </a:solidFill>
                <a:latin typeface="Times New Roman" panose="02020603050405020304" pitchFamily="18" charset="0"/>
                <a:cs typeface="Times New Roman" panose="02020603050405020304" pitchFamily="18" charset="0"/>
              </a:rPr>
              <a:t>73.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Combine gold with chlorine (do both cations, one at a time)  </a:t>
            </a:r>
            <a:r>
              <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Write the formulas</a:t>
            </a:r>
            <a:br>
              <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endPar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50000"/>
              </a:spcBef>
              <a:spcAft>
                <a:spcPct val="0"/>
              </a:spcAft>
              <a:buClrTx/>
              <a:buSzTx/>
              <a:buFontTx/>
              <a:buAutoNum type="arabicPeriod" startAt="61"/>
              <a:tabLst/>
              <a:defRPr/>
            </a:pPr>
            <a:endParaRPr kumimoji="0" lang="en-US" altLang="en-US" sz="1800" b="0" i="0" u="none" strike="noStrike" kern="1200" cap="none" spc="0" normalizeH="0" baseline="0" noProof="0" dirty="0">
              <a:ln>
                <a:noFill/>
              </a:ln>
              <a:solidFill>
                <a:srgbClr val="FF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50000"/>
              </a:spcBef>
              <a:spcAft>
                <a:spcPct val="0"/>
              </a:spcAft>
              <a:buClrTx/>
              <a:buSzTx/>
              <a:buFontTx/>
              <a:buAutoNum type="arabicPeriod" startAt="61"/>
              <a:tabLst/>
              <a:defRPr/>
            </a:pPr>
            <a:endParaRPr kumimoji="0" lang="en-US" altLang="en-US" sz="1800" b="0" i="0" u="none" strike="noStrike" kern="1200" cap="none" spc="0" normalizeH="0" baseline="0" noProof="0" dirty="0">
              <a:ln>
                <a:noFill/>
              </a:ln>
              <a:solidFill>
                <a:srgbClr val="FF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50000"/>
              </a:spcBef>
              <a:spcAft>
                <a:spcPct val="0"/>
              </a:spcAft>
              <a:buClrTx/>
              <a:buSzTx/>
              <a:buFontTx/>
              <a:buAutoNum type="arabicPeriod" startAt="61"/>
              <a:tabLst/>
              <a:defRPr/>
            </a:pPr>
            <a:endParaRPr kumimoji="0" lang="en-US" altLang="en-US" sz="1800" b="0" i="0" u="none" strike="noStrike" kern="1200" cap="none" spc="0" normalizeH="0" baseline="0" noProof="0" dirty="0">
              <a:ln>
                <a:noFill/>
              </a:ln>
              <a:solidFill>
                <a:srgbClr val="FF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50000"/>
              </a:spcBef>
              <a:spcAft>
                <a:spcPct val="0"/>
              </a:spcAft>
              <a:buClrTx/>
              <a:buSzTx/>
              <a:buFontTx/>
              <a:buAutoNum type="arabicPeriod" startAt="61"/>
              <a:tabLst/>
              <a:defRPr/>
            </a:pPr>
            <a:endParaRPr kumimoji="0" lang="en-US" altLang="en-US" sz="1800" b="0" i="0" u="none" strike="noStrike" kern="1200" cap="none" spc="0" normalizeH="0" baseline="0" noProof="0" dirty="0">
              <a:ln>
                <a:noFill/>
              </a:ln>
              <a:solidFill>
                <a:srgbClr val="FF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50000"/>
              </a:spcBef>
              <a:spcAft>
                <a:spcPct val="0"/>
              </a:spcAft>
              <a:buClrTx/>
              <a:buSzTx/>
              <a:buFontTx/>
              <a:buAutoNum type="arabicPeriod" startAt="61"/>
              <a:tabLst/>
              <a:defRPr/>
            </a:pPr>
            <a:endParaRPr kumimoji="0" lang="en-US" altLang="en-US" sz="1800" b="0" i="0" u="none" strike="noStrike" kern="1200" cap="none" spc="0" normalizeH="0" baseline="0" noProof="0" dirty="0">
              <a:ln>
                <a:noFill/>
              </a:ln>
              <a:solidFill>
                <a:srgbClr val="FF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The formulas are easy enough, but </a:t>
            </a:r>
            <a:br>
              <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what can we call these compounds?  </a:t>
            </a:r>
            <a:br>
              <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br>
            <a:r>
              <a:rPr kumimoji="0" lang="en-US" altLang="en-US" sz="44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rPr>
              <a:t>They can’t both have the same name!</a:t>
            </a:r>
            <a:endParaRPr kumimoji="0" lang="en-US" altLang="en-US" sz="32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2">
            <a:extLst>
              <a:ext uri="{FF2B5EF4-FFF2-40B4-BE49-F238E27FC236}">
                <a16:creationId xmlns:a16="http://schemas.microsoft.com/office/drawing/2014/main" id="{E1227D73-A2F8-4BC8-AFBD-2A4E2A131CC5}"/>
              </a:ext>
            </a:extLst>
          </p:cNvPr>
          <p:cNvGraphicFramePr>
            <a:graphicFrameLocks noGrp="1"/>
          </p:cNvGraphicFramePr>
          <p:nvPr/>
        </p:nvGraphicFramePr>
        <p:xfrm>
          <a:off x="-2822" y="1524000"/>
          <a:ext cx="9144000" cy="294132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4010079700"/>
                    </a:ext>
                  </a:extLst>
                </a:gridCol>
                <a:gridCol w="1219200">
                  <a:extLst>
                    <a:ext uri="{9D8B030D-6E8A-4147-A177-3AD203B41FA5}">
                      <a16:colId xmlns:a16="http://schemas.microsoft.com/office/drawing/2014/main" val="2943302928"/>
                    </a:ext>
                  </a:extLst>
                </a:gridCol>
                <a:gridCol w="914400">
                  <a:extLst>
                    <a:ext uri="{9D8B030D-6E8A-4147-A177-3AD203B41FA5}">
                      <a16:colId xmlns:a16="http://schemas.microsoft.com/office/drawing/2014/main" val="1294764030"/>
                    </a:ext>
                  </a:extLst>
                </a:gridCol>
                <a:gridCol w="838200">
                  <a:extLst>
                    <a:ext uri="{9D8B030D-6E8A-4147-A177-3AD203B41FA5}">
                      <a16:colId xmlns:a16="http://schemas.microsoft.com/office/drawing/2014/main" val="1925013397"/>
                    </a:ext>
                  </a:extLst>
                </a:gridCol>
                <a:gridCol w="1524000">
                  <a:extLst>
                    <a:ext uri="{9D8B030D-6E8A-4147-A177-3AD203B41FA5}">
                      <a16:colId xmlns:a16="http://schemas.microsoft.com/office/drawing/2014/main" val="3498980349"/>
                    </a:ext>
                  </a:extLst>
                </a:gridCol>
                <a:gridCol w="3581400">
                  <a:extLst>
                    <a:ext uri="{9D8B030D-6E8A-4147-A177-3AD203B41FA5}">
                      <a16:colId xmlns:a16="http://schemas.microsoft.com/office/drawing/2014/main" val="3559292219"/>
                    </a:ext>
                  </a:extLst>
                </a:gridCol>
              </a:tblGrid>
              <a:tr h="584200">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Metal</a:t>
                      </a:r>
                      <a:b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Nonmetal 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Anion</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Compound Formula</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Compound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9800037"/>
                  </a:ext>
                </a:extLst>
              </a:tr>
              <a:tr h="777240">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Au</a:t>
                      </a:r>
                      <a:r>
                        <a:rPr lang="en-US" sz="2400" b="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Cl</a:t>
                      </a:r>
                      <a:r>
                        <a:rPr lang="en-US" sz="2400" b="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AuCl</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56212507"/>
                  </a:ext>
                </a:extLst>
              </a:tr>
              <a:tr h="579120">
                <a:tc gridSpan="6">
                  <a:txBody>
                    <a:bodyPr/>
                    <a:lstStyle/>
                    <a:p>
                      <a:pPr algn="ctr"/>
                      <a:endParaRPr lang="en-US" sz="1200" b="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1200" b="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1200" b="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1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pPr algn="ct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5533962"/>
                  </a:ext>
                </a:extLst>
              </a:tr>
              <a:tr h="584200">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Cl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Au</a:t>
                      </a:r>
                      <a:r>
                        <a:rPr lang="en-US" sz="2400" b="0" baseline="30000" dirty="0">
                          <a:solidFill>
                            <a:srgbClr val="FF0000"/>
                          </a:solidFill>
                          <a:latin typeface="Times New Roman" panose="02020603050405020304" pitchFamily="18" charset="0"/>
                          <a:cs typeface="Times New Roman" panose="02020603050405020304" pitchFamily="18" charset="0"/>
                        </a:rPr>
                        <a:t>+3</a:t>
                      </a:r>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Cl</a:t>
                      </a:r>
                      <a:r>
                        <a:rPr lang="en-US" sz="2400" b="0" baseline="30000" dirty="0">
                          <a:solidFill>
                            <a:srgbClr val="FF0000"/>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baseline="0" dirty="0">
                          <a:solidFill>
                            <a:srgbClr val="FF0000"/>
                          </a:solidFill>
                          <a:latin typeface="Times New Roman" panose="02020603050405020304" pitchFamily="18" charset="0"/>
                          <a:cs typeface="Times New Roman" panose="02020603050405020304" pitchFamily="18" charset="0"/>
                        </a:rPr>
                        <a:t>AuCl</a:t>
                      </a:r>
                      <a:r>
                        <a:rPr lang="en-US" sz="3600" b="0" baseline="-25000" dirty="0">
                          <a:solidFill>
                            <a:srgbClr val="FF0000"/>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tc>
                  <a:txBody>
                    <a:bodyPr/>
                    <a:lstStyle/>
                    <a:p>
                      <a:pPr algn="ct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extLst>
                  <a:ext uri="{0D108BD9-81ED-4DB2-BD59-A6C34878D82A}">
                    <a16:rowId xmlns:a16="http://schemas.microsoft.com/office/drawing/2014/main" val="2991020681"/>
                  </a:ext>
                </a:extLst>
              </a:tr>
            </a:tbl>
          </a:graphicData>
        </a:graphic>
      </p:graphicFrame>
    </p:spTree>
    <p:extLst>
      <p:ext uri="{BB962C8B-B14F-4D97-AF65-F5344CB8AC3E}">
        <p14:creationId xmlns:p14="http://schemas.microsoft.com/office/powerpoint/2010/main" val="219039134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2822" y="33867"/>
            <a:ext cx="9144000" cy="664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Let’s make some ionic compounds now.</a:t>
            </a:r>
            <a:b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73.  Combine gold with chlorine (do both cations, one at a time)  </a:t>
            </a:r>
            <a:r>
              <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Write the formulas</a:t>
            </a:r>
            <a:br>
              <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endPar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50000"/>
              </a:spcBef>
              <a:spcAft>
                <a:spcPct val="0"/>
              </a:spcAft>
              <a:buClrTx/>
              <a:buSzTx/>
              <a:buFontTx/>
              <a:buAutoNum type="arabicPeriod" startAt="61"/>
              <a:tabLst/>
              <a:defRPr/>
            </a:pPr>
            <a:endParaRPr kumimoji="0" lang="en-US" altLang="en-US" sz="1800" b="0" i="0" u="none" strike="noStrike" kern="1200" cap="none" spc="0" normalizeH="0" baseline="0" noProof="0" dirty="0">
              <a:ln>
                <a:noFill/>
              </a:ln>
              <a:solidFill>
                <a:srgbClr val="FF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50000"/>
              </a:spcBef>
              <a:spcAft>
                <a:spcPct val="0"/>
              </a:spcAft>
              <a:buClrTx/>
              <a:buSzTx/>
              <a:buFontTx/>
              <a:buAutoNum type="arabicPeriod" startAt="61"/>
              <a:tabLst/>
              <a:defRPr/>
            </a:pPr>
            <a:endParaRPr kumimoji="0" lang="en-US" altLang="en-US" sz="1800" b="0" i="0" u="none" strike="noStrike" kern="1200" cap="none" spc="0" normalizeH="0" baseline="0" noProof="0" dirty="0">
              <a:ln>
                <a:noFill/>
              </a:ln>
              <a:solidFill>
                <a:srgbClr val="FF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50000"/>
              </a:spcBef>
              <a:spcAft>
                <a:spcPct val="0"/>
              </a:spcAft>
              <a:buClrTx/>
              <a:buSzTx/>
              <a:buFontTx/>
              <a:buAutoNum type="arabicPeriod" startAt="61"/>
              <a:tabLst/>
              <a:defRPr/>
            </a:pPr>
            <a:endParaRPr kumimoji="0" lang="en-US" altLang="en-US" sz="1800" b="0" i="0" u="none" strike="noStrike" kern="1200" cap="none" spc="0" normalizeH="0" baseline="0" noProof="0" dirty="0">
              <a:ln>
                <a:noFill/>
              </a:ln>
              <a:solidFill>
                <a:srgbClr val="FF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50000"/>
              </a:spcBef>
              <a:spcAft>
                <a:spcPct val="0"/>
              </a:spcAft>
              <a:buClrTx/>
              <a:buSzTx/>
              <a:buFontTx/>
              <a:buAutoNum type="arabicPeriod" startAt="61"/>
              <a:tabLst/>
              <a:defRPr/>
            </a:pPr>
            <a:endParaRPr kumimoji="0" lang="en-US" altLang="en-US" sz="1800" b="0" i="0" u="none" strike="noStrike" kern="1200" cap="none" spc="0" normalizeH="0" baseline="0" noProof="0" dirty="0">
              <a:ln>
                <a:noFill/>
              </a:ln>
              <a:solidFill>
                <a:srgbClr val="FF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50000"/>
              </a:spcBef>
              <a:spcAft>
                <a:spcPct val="0"/>
              </a:spcAft>
              <a:buClrTx/>
              <a:buSzTx/>
              <a:buFontTx/>
              <a:buAutoNum type="arabicPeriod" startAt="61"/>
              <a:tabLst/>
              <a:defRPr/>
            </a:pPr>
            <a:endParaRPr kumimoji="0" lang="en-US" altLang="en-US" sz="1800" b="0" i="0" u="none" strike="noStrike" kern="1200" cap="none" spc="0" normalizeH="0" baseline="0" noProof="0" dirty="0">
              <a:ln>
                <a:noFill/>
              </a:ln>
              <a:solidFill>
                <a:srgbClr val="FF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00CC"/>
                </a:solidFill>
                <a:effectLst/>
                <a:uLnTx/>
                <a:uFillTx/>
                <a:latin typeface="Comic Sans MS" pitchFamily="66" charset="0"/>
                <a:ea typeface="+mn-ea"/>
                <a:cs typeface="+mn-cs"/>
              </a:rPr>
              <a:t>The Roman Numeral MATCHES the cation charge.</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2800" b="1" i="0" u="none" strike="noStrike" kern="1200" cap="none" spc="0" normalizeH="0" baseline="0" noProof="0" dirty="0">
              <a:ln>
                <a:noFill/>
              </a:ln>
              <a:solidFill>
                <a:srgbClr val="0000CC"/>
              </a:solidFill>
              <a:effectLst/>
              <a:uLnTx/>
              <a:uFillTx/>
              <a:latin typeface="Comic Sans MS" pitchFamily="66"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9900CC"/>
                </a:solidFill>
                <a:effectLst/>
                <a:uLnTx/>
                <a:uFillTx/>
                <a:latin typeface="Comic Sans MS" pitchFamily="66" charset="0"/>
                <a:ea typeface="+mn-ea"/>
                <a:cs typeface="+mn-cs"/>
              </a:rPr>
              <a:t>They can’t have the same names.   </a:t>
            </a:r>
          </a:p>
        </p:txBody>
      </p:sp>
      <p:graphicFrame>
        <p:nvGraphicFramePr>
          <p:cNvPr id="2" name="Table 2">
            <a:extLst>
              <a:ext uri="{FF2B5EF4-FFF2-40B4-BE49-F238E27FC236}">
                <a16:creationId xmlns:a16="http://schemas.microsoft.com/office/drawing/2014/main" id="{E1227D73-A2F8-4BC8-AFBD-2A4E2A131CC5}"/>
              </a:ext>
            </a:extLst>
          </p:cNvPr>
          <p:cNvGraphicFramePr>
            <a:graphicFrameLocks noGrp="1"/>
          </p:cNvGraphicFramePr>
          <p:nvPr/>
        </p:nvGraphicFramePr>
        <p:xfrm>
          <a:off x="-2822" y="1524000"/>
          <a:ext cx="9144000" cy="294132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4010079700"/>
                    </a:ext>
                  </a:extLst>
                </a:gridCol>
                <a:gridCol w="1219200">
                  <a:extLst>
                    <a:ext uri="{9D8B030D-6E8A-4147-A177-3AD203B41FA5}">
                      <a16:colId xmlns:a16="http://schemas.microsoft.com/office/drawing/2014/main" val="2943302928"/>
                    </a:ext>
                  </a:extLst>
                </a:gridCol>
                <a:gridCol w="914400">
                  <a:extLst>
                    <a:ext uri="{9D8B030D-6E8A-4147-A177-3AD203B41FA5}">
                      <a16:colId xmlns:a16="http://schemas.microsoft.com/office/drawing/2014/main" val="1294764030"/>
                    </a:ext>
                  </a:extLst>
                </a:gridCol>
                <a:gridCol w="838200">
                  <a:extLst>
                    <a:ext uri="{9D8B030D-6E8A-4147-A177-3AD203B41FA5}">
                      <a16:colId xmlns:a16="http://schemas.microsoft.com/office/drawing/2014/main" val="1925013397"/>
                    </a:ext>
                  </a:extLst>
                </a:gridCol>
                <a:gridCol w="1524000">
                  <a:extLst>
                    <a:ext uri="{9D8B030D-6E8A-4147-A177-3AD203B41FA5}">
                      <a16:colId xmlns:a16="http://schemas.microsoft.com/office/drawing/2014/main" val="3498980349"/>
                    </a:ext>
                  </a:extLst>
                </a:gridCol>
                <a:gridCol w="3581400">
                  <a:extLst>
                    <a:ext uri="{9D8B030D-6E8A-4147-A177-3AD203B41FA5}">
                      <a16:colId xmlns:a16="http://schemas.microsoft.com/office/drawing/2014/main" val="3559292219"/>
                    </a:ext>
                  </a:extLst>
                </a:gridCol>
              </a:tblGrid>
              <a:tr h="584200">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Metal</a:t>
                      </a:r>
                      <a:b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Nonmetal 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Anion</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Compound Formula</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Compound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9800037"/>
                  </a:ext>
                </a:extLst>
              </a:tr>
              <a:tr h="777240">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Au</a:t>
                      </a:r>
                      <a:r>
                        <a:rPr lang="en-US" sz="2400" b="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Cl</a:t>
                      </a:r>
                      <a:r>
                        <a:rPr lang="en-US" sz="2400" b="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AuCl</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56212507"/>
                  </a:ext>
                </a:extLst>
              </a:tr>
              <a:tr h="579120">
                <a:tc gridSpan="6">
                  <a:txBody>
                    <a:bodyPr/>
                    <a:lstStyle/>
                    <a:p>
                      <a:pPr algn="ctr"/>
                      <a:endParaRPr lang="en-US" sz="1200" b="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1200" b="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1200" b="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1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pPr algn="ct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5533962"/>
                  </a:ext>
                </a:extLst>
              </a:tr>
              <a:tr h="584200">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Cl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Au</a:t>
                      </a:r>
                      <a:r>
                        <a:rPr lang="en-US" sz="2400" b="0" baseline="30000" dirty="0">
                          <a:solidFill>
                            <a:srgbClr val="FF0000"/>
                          </a:solidFill>
                          <a:latin typeface="Times New Roman" panose="02020603050405020304" pitchFamily="18" charset="0"/>
                          <a:cs typeface="Times New Roman" panose="02020603050405020304" pitchFamily="18" charset="0"/>
                        </a:rPr>
                        <a:t>+3</a:t>
                      </a:r>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Cl</a:t>
                      </a:r>
                      <a:r>
                        <a:rPr lang="en-US" sz="2400" b="0" baseline="30000" dirty="0">
                          <a:solidFill>
                            <a:srgbClr val="FF0000"/>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baseline="0" dirty="0">
                          <a:solidFill>
                            <a:srgbClr val="FF0000"/>
                          </a:solidFill>
                          <a:latin typeface="Times New Roman" panose="02020603050405020304" pitchFamily="18" charset="0"/>
                          <a:cs typeface="Times New Roman" panose="02020603050405020304" pitchFamily="18" charset="0"/>
                        </a:rPr>
                        <a:t>AuCl</a:t>
                      </a:r>
                      <a:r>
                        <a:rPr lang="en-US" sz="3600" b="0" baseline="-25000" dirty="0">
                          <a:solidFill>
                            <a:srgbClr val="FF0000"/>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tc>
                  <a:txBody>
                    <a:bodyPr/>
                    <a:lstStyle/>
                    <a:p>
                      <a:pPr algn="ct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extLst>
                  <a:ext uri="{0D108BD9-81ED-4DB2-BD59-A6C34878D82A}">
                    <a16:rowId xmlns:a16="http://schemas.microsoft.com/office/drawing/2014/main" val="2991020681"/>
                  </a:ext>
                </a:extLst>
              </a:tr>
            </a:tbl>
          </a:graphicData>
        </a:graphic>
      </p:graphicFrame>
    </p:spTree>
    <p:extLst>
      <p:ext uri="{BB962C8B-B14F-4D97-AF65-F5344CB8AC3E}">
        <p14:creationId xmlns:p14="http://schemas.microsoft.com/office/powerpoint/2010/main" val="235678677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2822" y="33867"/>
            <a:ext cx="9144000" cy="664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Let’s make some ionic compounds now.</a:t>
            </a:r>
            <a:b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base" latinLnBrk="0" hangingPunct="1">
              <a:lnSpc>
                <a:spcPct val="100000"/>
              </a:lnSpc>
              <a:spcBef>
                <a:spcPct val="50000"/>
              </a:spcBef>
              <a:spcAft>
                <a:spcPct val="0"/>
              </a:spcAft>
              <a:buClrTx/>
              <a:buSzTx/>
              <a:buNone/>
              <a:tabLst/>
              <a:defRPr/>
            </a:pPr>
            <a:r>
              <a:rPr lang="en-US" altLang="en-US" sz="2000" dirty="0">
                <a:solidFill>
                  <a:srgbClr val="000000"/>
                </a:solidFill>
                <a:latin typeface="Times New Roman" panose="02020603050405020304" pitchFamily="18" charset="0"/>
                <a:cs typeface="Times New Roman" panose="02020603050405020304" pitchFamily="18" charset="0"/>
              </a:rPr>
              <a:t>73.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Combine gold with chlorine (do both cations, one at a time)  </a:t>
            </a:r>
            <a:r>
              <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Write the formulas</a:t>
            </a:r>
            <a:br>
              <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endPar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50000"/>
              </a:spcBef>
              <a:spcAft>
                <a:spcPct val="0"/>
              </a:spcAft>
              <a:buClrTx/>
              <a:buSzTx/>
              <a:buFontTx/>
              <a:buAutoNum type="arabicPeriod" startAt="61"/>
              <a:tabLst/>
              <a:defRPr/>
            </a:pPr>
            <a:endParaRPr kumimoji="0" lang="en-US" altLang="en-US" sz="1800" b="0" i="0" u="none" strike="noStrike" kern="1200" cap="none" spc="0" normalizeH="0" baseline="0" noProof="0" dirty="0">
              <a:ln>
                <a:noFill/>
              </a:ln>
              <a:solidFill>
                <a:srgbClr val="FF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50000"/>
              </a:spcBef>
              <a:spcAft>
                <a:spcPct val="0"/>
              </a:spcAft>
              <a:buClrTx/>
              <a:buSzTx/>
              <a:buFontTx/>
              <a:buAutoNum type="arabicPeriod" startAt="61"/>
              <a:tabLst/>
              <a:defRPr/>
            </a:pPr>
            <a:endParaRPr kumimoji="0" lang="en-US" altLang="en-US" sz="1800" b="0" i="0" u="none" strike="noStrike" kern="1200" cap="none" spc="0" normalizeH="0" baseline="0" noProof="0" dirty="0">
              <a:ln>
                <a:noFill/>
              </a:ln>
              <a:solidFill>
                <a:srgbClr val="FF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50000"/>
              </a:spcBef>
              <a:spcAft>
                <a:spcPct val="0"/>
              </a:spcAft>
              <a:buClrTx/>
              <a:buSzTx/>
              <a:buFontTx/>
              <a:buAutoNum type="arabicPeriod" startAt="61"/>
              <a:tabLst/>
              <a:defRPr/>
            </a:pPr>
            <a:endParaRPr kumimoji="0" lang="en-US" altLang="en-US" sz="1800" b="0" i="0" u="none" strike="noStrike" kern="1200" cap="none" spc="0" normalizeH="0" baseline="0" noProof="0" dirty="0">
              <a:ln>
                <a:noFill/>
              </a:ln>
              <a:solidFill>
                <a:srgbClr val="FF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50000"/>
              </a:spcBef>
              <a:spcAft>
                <a:spcPct val="0"/>
              </a:spcAft>
              <a:buClrTx/>
              <a:buSzTx/>
              <a:buFontTx/>
              <a:buAutoNum type="arabicPeriod" startAt="61"/>
              <a:tabLst/>
              <a:defRPr/>
            </a:pPr>
            <a:endParaRPr kumimoji="0" lang="en-US" altLang="en-US" sz="1800" b="0" i="0" u="none" strike="noStrike" kern="1200" cap="none" spc="0" normalizeH="0" baseline="0" noProof="0" dirty="0">
              <a:ln>
                <a:noFill/>
              </a:ln>
              <a:solidFill>
                <a:srgbClr val="FF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50000"/>
              </a:spcBef>
              <a:spcAft>
                <a:spcPct val="0"/>
              </a:spcAft>
              <a:buClrTx/>
              <a:buSzTx/>
              <a:buFontTx/>
              <a:buAutoNum type="arabicPeriod" startAt="61"/>
              <a:tabLst/>
              <a:defRPr/>
            </a:pPr>
            <a:endParaRPr kumimoji="0" lang="en-US" altLang="en-US" sz="1800" b="0" i="0" u="none" strike="noStrike" kern="1200" cap="none" spc="0" normalizeH="0" baseline="0" noProof="0" dirty="0">
              <a:ln>
                <a:noFill/>
              </a:ln>
              <a:solidFill>
                <a:srgbClr val="FF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00CC"/>
                </a:solidFill>
                <a:effectLst/>
                <a:uLnTx/>
                <a:uFillTx/>
                <a:latin typeface="Comic Sans MS" pitchFamily="66" charset="0"/>
                <a:ea typeface="+mn-ea"/>
                <a:cs typeface="+mn-cs"/>
              </a:rPr>
              <a:t>The Roman Numeral MATCHES the cation charge.</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2800" b="1" i="0" u="none" strike="noStrike" kern="1200" cap="none" spc="0" normalizeH="0" baseline="0" noProof="0" dirty="0">
              <a:ln>
                <a:noFill/>
              </a:ln>
              <a:solidFill>
                <a:srgbClr val="0000CC"/>
              </a:solidFill>
              <a:effectLst/>
              <a:uLnTx/>
              <a:uFillTx/>
              <a:latin typeface="Comic Sans MS" pitchFamily="66"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9900CC"/>
                </a:solidFill>
                <a:effectLst/>
                <a:uLnTx/>
                <a:uFillTx/>
                <a:latin typeface="Comic Sans MS" pitchFamily="66" charset="0"/>
                <a:ea typeface="+mn-ea"/>
                <a:cs typeface="+mn-cs"/>
              </a:rPr>
              <a:t>They can’t have the same names.   </a:t>
            </a:r>
          </a:p>
        </p:txBody>
      </p:sp>
      <p:graphicFrame>
        <p:nvGraphicFramePr>
          <p:cNvPr id="2" name="Table 2">
            <a:extLst>
              <a:ext uri="{FF2B5EF4-FFF2-40B4-BE49-F238E27FC236}">
                <a16:creationId xmlns:a16="http://schemas.microsoft.com/office/drawing/2014/main" id="{E1227D73-A2F8-4BC8-AFBD-2A4E2A131CC5}"/>
              </a:ext>
            </a:extLst>
          </p:cNvPr>
          <p:cNvGraphicFramePr>
            <a:graphicFrameLocks noGrp="1"/>
          </p:cNvGraphicFramePr>
          <p:nvPr/>
        </p:nvGraphicFramePr>
        <p:xfrm>
          <a:off x="-2822" y="1524000"/>
          <a:ext cx="9144000" cy="294132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4010079700"/>
                    </a:ext>
                  </a:extLst>
                </a:gridCol>
                <a:gridCol w="1219200">
                  <a:extLst>
                    <a:ext uri="{9D8B030D-6E8A-4147-A177-3AD203B41FA5}">
                      <a16:colId xmlns:a16="http://schemas.microsoft.com/office/drawing/2014/main" val="2943302928"/>
                    </a:ext>
                  </a:extLst>
                </a:gridCol>
                <a:gridCol w="914400">
                  <a:extLst>
                    <a:ext uri="{9D8B030D-6E8A-4147-A177-3AD203B41FA5}">
                      <a16:colId xmlns:a16="http://schemas.microsoft.com/office/drawing/2014/main" val="1294764030"/>
                    </a:ext>
                  </a:extLst>
                </a:gridCol>
                <a:gridCol w="838200">
                  <a:extLst>
                    <a:ext uri="{9D8B030D-6E8A-4147-A177-3AD203B41FA5}">
                      <a16:colId xmlns:a16="http://schemas.microsoft.com/office/drawing/2014/main" val="1925013397"/>
                    </a:ext>
                  </a:extLst>
                </a:gridCol>
                <a:gridCol w="1524000">
                  <a:extLst>
                    <a:ext uri="{9D8B030D-6E8A-4147-A177-3AD203B41FA5}">
                      <a16:colId xmlns:a16="http://schemas.microsoft.com/office/drawing/2014/main" val="3498980349"/>
                    </a:ext>
                  </a:extLst>
                </a:gridCol>
                <a:gridCol w="3581400">
                  <a:extLst>
                    <a:ext uri="{9D8B030D-6E8A-4147-A177-3AD203B41FA5}">
                      <a16:colId xmlns:a16="http://schemas.microsoft.com/office/drawing/2014/main" val="3559292219"/>
                    </a:ext>
                  </a:extLst>
                </a:gridCol>
              </a:tblGrid>
              <a:tr h="584200">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Metal</a:t>
                      </a:r>
                      <a:b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Nonmetal 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Anion</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Compound Formula</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Compound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9800037"/>
                  </a:ext>
                </a:extLst>
              </a:tr>
              <a:tr h="777240">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Au</a:t>
                      </a:r>
                      <a:r>
                        <a:rPr lang="en-US" sz="2400" b="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Cl</a:t>
                      </a:r>
                      <a:r>
                        <a:rPr lang="en-US" sz="2400" b="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AuCl</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tx1">
                              <a:lumMod val="95000"/>
                              <a:lumOff val="5000"/>
                            </a:schemeClr>
                          </a:solidFill>
                          <a:latin typeface="Times New Roman" panose="02020603050405020304" pitchFamily="18" charset="0"/>
                          <a:cs typeface="Times New Roman" panose="02020603050405020304" pitchFamily="18" charset="0"/>
                        </a:rPr>
                        <a:t>Gold (I) chloride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56212507"/>
                  </a:ext>
                </a:extLst>
              </a:tr>
              <a:tr h="579120">
                <a:tc gridSpan="6">
                  <a:txBody>
                    <a:bodyPr/>
                    <a:lstStyle/>
                    <a:p>
                      <a:pPr algn="ctr"/>
                      <a:endParaRPr lang="en-US" sz="1200" b="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1200" b="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1200" b="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1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pPr algn="ct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5533962"/>
                  </a:ext>
                </a:extLst>
              </a:tr>
              <a:tr h="584200">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Cl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Au</a:t>
                      </a:r>
                      <a:r>
                        <a:rPr lang="en-US" sz="2400" b="0" baseline="30000" dirty="0">
                          <a:solidFill>
                            <a:srgbClr val="FF0000"/>
                          </a:solidFill>
                          <a:latin typeface="Times New Roman" panose="02020603050405020304" pitchFamily="18" charset="0"/>
                          <a:cs typeface="Times New Roman" panose="02020603050405020304" pitchFamily="18" charset="0"/>
                        </a:rPr>
                        <a:t>+3</a:t>
                      </a:r>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Cl</a:t>
                      </a:r>
                      <a:r>
                        <a:rPr lang="en-US" sz="2400" b="0" baseline="30000" dirty="0">
                          <a:solidFill>
                            <a:srgbClr val="FF0000"/>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baseline="0" dirty="0">
                          <a:solidFill>
                            <a:srgbClr val="FF0000"/>
                          </a:solidFill>
                          <a:latin typeface="Times New Roman" panose="02020603050405020304" pitchFamily="18" charset="0"/>
                          <a:cs typeface="Times New Roman" panose="02020603050405020304" pitchFamily="18" charset="0"/>
                        </a:rPr>
                        <a:t>AuCl</a:t>
                      </a:r>
                      <a:r>
                        <a:rPr lang="en-US" sz="3600" b="0" baseline="-25000" dirty="0">
                          <a:solidFill>
                            <a:srgbClr val="FF0000"/>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tc>
                  <a:txBody>
                    <a:bodyPr/>
                    <a:lstStyle/>
                    <a:p>
                      <a:pPr algn="ct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extLst>
                  <a:ext uri="{0D108BD9-81ED-4DB2-BD59-A6C34878D82A}">
                    <a16:rowId xmlns:a16="http://schemas.microsoft.com/office/drawing/2014/main" val="2991020681"/>
                  </a:ext>
                </a:extLst>
              </a:tr>
            </a:tbl>
          </a:graphicData>
        </a:graphic>
      </p:graphicFrame>
    </p:spTree>
    <p:extLst>
      <p:ext uri="{BB962C8B-B14F-4D97-AF65-F5344CB8AC3E}">
        <p14:creationId xmlns:p14="http://schemas.microsoft.com/office/powerpoint/2010/main" val="28023664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2822" y="33867"/>
            <a:ext cx="9144000" cy="664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Let’s make some ionic compounds now.</a:t>
            </a:r>
            <a:b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base" latinLnBrk="0" hangingPunct="1">
              <a:lnSpc>
                <a:spcPct val="100000"/>
              </a:lnSpc>
              <a:spcBef>
                <a:spcPct val="50000"/>
              </a:spcBef>
              <a:spcAft>
                <a:spcPct val="0"/>
              </a:spcAft>
              <a:buClrTx/>
              <a:buSzTx/>
              <a:buNone/>
              <a:tabLst/>
              <a:defRPr/>
            </a:pPr>
            <a:r>
              <a:rPr lang="en-US" altLang="en-US" sz="2000" dirty="0">
                <a:solidFill>
                  <a:srgbClr val="000000"/>
                </a:solidFill>
                <a:latin typeface="Times New Roman" panose="02020603050405020304" pitchFamily="18" charset="0"/>
                <a:cs typeface="Times New Roman" panose="02020603050405020304" pitchFamily="18" charset="0"/>
              </a:rPr>
              <a:t>73.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Combine gold with chlorine (do both cations, one at a time)  </a:t>
            </a:r>
            <a:r>
              <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Write the formulas</a:t>
            </a:r>
            <a:br>
              <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endPar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50000"/>
              </a:spcBef>
              <a:spcAft>
                <a:spcPct val="0"/>
              </a:spcAft>
              <a:buClrTx/>
              <a:buSzTx/>
              <a:buFontTx/>
              <a:buAutoNum type="arabicPeriod" startAt="61"/>
              <a:tabLst/>
              <a:defRPr/>
            </a:pPr>
            <a:endParaRPr kumimoji="0" lang="en-US" altLang="en-US" sz="1800" b="0" i="0" u="none" strike="noStrike" kern="1200" cap="none" spc="0" normalizeH="0" baseline="0" noProof="0" dirty="0">
              <a:ln>
                <a:noFill/>
              </a:ln>
              <a:solidFill>
                <a:srgbClr val="FF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50000"/>
              </a:spcBef>
              <a:spcAft>
                <a:spcPct val="0"/>
              </a:spcAft>
              <a:buClrTx/>
              <a:buSzTx/>
              <a:buFontTx/>
              <a:buAutoNum type="arabicPeriod" startAt="61"/>
              <a:tabLst/>
              <a:defRPr/>
            </a:pPr>
            <a:endParaRPr kumimoji="0" lang="en-US" altLang="en-US" sz="1800" b="0" i="0" u="none" strike="noStrike" kern="1200" cap="none" spc="0" normalizeH="0" baseline="0" noProof="0" dirty="0">
              <a:ln>
                <a:noFill/>
              </a:ln>
              <a:solidFill>
                <a:srgbClr val="FF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50000"/>
              </a:spcBef>
              <a:spcAft>
                <a:spcPct val="0"/>
              </a:spcAft>
              <a:buClrTx/>
              <a:buSzTx/>
              <a:buFontTx/>
              <a:buAutoNum type="arabicPeriod" startAt="61"/>
              <a:tabLst/>
              <a:defRPr/>
            </a:pPr>
            <a:endParaRPr kumimoji="0" lang="en-US" altLang="en-US" sz="1800" b="0" i="0" u="none" strike="noStrike" kern="1200" cap="none" spc="0" normalizeH="0" baseline="0" noProof="0" dirty="0">
              <a:ln>
                <a:noFill/>
              </a:ln>
              <a:solidFill>
                <a:srgbClr val="FF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50000"/>
              </a:spcBef>
              <a:spcAft>
                <a:spcPct val="0"/>
              </a:spcAft>
              <a:buClrTx/>
              <a:buSzTx/>
              <a:buFontTx/>
              <a:buAutoNum type="arabicPeriod" startAt="61"/>
              <a:tabLst/>
              <a:defRPr/>
            </a:pPr>
            <a:endParaRPr kumimoji="0" lang="en-US" altLang="en-US" sz="1800" b="0" i="0" u="none" strike="noStrike" kern="1200" cap="none" spc="0" normalizeH="0" baseline="0" noProof="0" dirty="0">
              <a:ln>
                <a:noFill/>
              </a:ln>
              <a:solidFill>
                <a:srgbClr val="FF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50000"/>
              </a:spcBef>
              <a:spcAft>
                <a:spcPct val="0"/>
              </a:spcAft>
              <a:buClrTx/>
              <a:buSzTx/>
              <a:buFontTx/>
              <a:buAutoNum type="arabicPeriod" startAt="61"/>
              <a:tabLst/>
              <a:defRPr/>
            </a:pPr>
            <a:endParaRPr kumimoji="0" lang="en-US" altLang="en-US" sz="1800" b="0" i="0" u="none" strike="noStrike" kern="1200" cap="none" spc="0" normalizeH="0" baseline="0" noProof="0" dirty="0">
              <a:ln>
                <a:noFill/>
              </a:ln>
              <a:solidFill>
                <a:srgbClr val="FF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00CC"/>
                </a:solidFill>
                <a:effectLst/>
                <a:uLnTx/>
                <a:uFillTx/>
                <a:latin typeface="Comic Sans MS" pitchFamily="66" charset="0"/>
                <a:ea typeface="+mn-ea"/>
                <a:cs typeface="+mn-cs"/>
              </a:rPr>
              <a:t>The Roman Numeral MATCHES the cation charge.</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2800" b="1" i="0" u="none" strike="noStrike" kern="1200" cap="none" spc="0" normalizeH="0" baseline="0" noProof="0" dirty="0">
              <a:ln>
                <a:noFill/>
              </a:ln>
              <a:solidFill>
                <a:srgbClr val="0000CC"/>
              </a:solidFill>
              <a:effectLst/>
              <a:uLnTx/>
              <a:uFillTx/>
              <a:latin typeface="Comic Sans MS" pitchFamily="66"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9900CC"/>
                </a:solidFill>
                <a:effectLst/>
                <a:uLnTx/>
                <a:uFillTx/>
                <a:latin typeface="Comic Sans MS" pitchFamily="66" charset="0"/>
                <a:ea typeface="+mn-ea"/>
                <a:cs typeface="+mn-cs"/>
              </a:rPr>
              <a:t>They can’t have the same names.   </a:t>
            </a:r>
          </a:p>
        </p:txBody>
      </p:sp>
      <p:graphicFrame>
        <p:nvGraphicFramePr>
          <p:cNvPr id="2" name="Table 2">
            <a:extLst>
              <a:ext uri="{FF2B5EF4-FFF2-40B4-BE49-F238E27FC236}">
                <a16:creationId xmlns:a16="http://schemas.microsoft.com/office/drawing/2014/main" id="{E1227D73-A2F8-4BC8-AFBD-2A4E2A131CC5}"/>
              </a:ext>
            </a:extLst>
          </p:cNvPr>
          <p:cNvGraphicFramePr>
            <a:graphicFrameLocks noGrp="1"/>
          </p:cNvGraphicFramePr>
          <p:nvPr/>
        </p:nvGraphicFramePr>
        <p:xfrm>
          <a:off x="-2822" y="1524000"/>
          <a:ext cx="9144000" cy="294132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4010079700"/>
                    </a:ext>
                  </a:extLst>
                </a:gridCol>
                <a:gridCol w="1219200">
                  <a:extLst>
                    <a:ext uri="{9D8B030D-6E8A-4147-A177-3AD203B41FA5}">
                      <a16:colId xmlns:a16="http://schemas.microsoft.com/office/drawing/2014/main" val="2943302928"/>
                    </a:ext>
                  </a:extLst>
                </a:gridCol>
                <a:gridCol w="914400">
                  <a:extLst>
                    <a:ext uri="{9D8B030D-6E8A-4147-A177-3AD203B41FA5}">
                      <a16:colId xmlns:a16="http://schemas.microsoft.com/office/drawing/2014/main" val="1294764030"/>
                    </a:ext>
                  </a:extLst>
                </a:gridCol>
                <a:gridCol w="838200">
                  <a:extLst>
                    <a:ext uri="{9D8B030D-6E8A-4147-A177-3AD203B41FA5}">
                      <a16:colId xmlns:a16="http://schemas.microsoft.com/office/drawing/2014/main" val="1925013397"/>
                    </a:ext>
                  </a:extLst>
                </a:gridCol>
                <a:gridCol w="1524000">
                  <a:extLst>
                    <a:ext uri="{9D8B030D-6E8A-4147-A177-3AD203B41FA5}">
                      <a16:colId xmlns:a16="http://schemas.microsoft.com/office/drawing/2014/main" val="3498980349"/>
                    </a:ext>
                  </a:extLst>
                </a:gridCol>
                <a:gridCol w="3581400">
                  <a:extLst>
                    <a:ext uri="{9D8B030D-6E8A-4147-A177-3AD203B41FA5}">
                      <a16:colId xmlns:a16="http://schemas.microsoft.com/office/drawing/2014/main" val="3559292219"/>
                    </a:ext>
                  </a:extLst>
                </a:gridCol>
              </a:tblGrid>
              <a:tr h="584200">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Metal</a:t>
                      </a:r>
                      <a:b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Nonmetal 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Anion</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Compound Formula</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Compound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9800037"/>
                  </a:ext>
                </a:extLst>
              </a:tr>
              <a:tr h="777240">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Au</a:t>
                      </a:r>
                      <a:r>
                        <a:rPr lang="en-US" sz="2400" b="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Cl</a:t>
                      </a:r>
                      <a:r>
                        <a:rPr lang="en-US" sz="2400" b="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AuCl</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tx1">
                              <a:lumMod val="95000"/>
                              <a:lumOff val="5000"/>
                            </a:schemeClr>
                          </a:solidFill>
                          <a:latin typeface="Times New Roman" panose="02020603050405020304" pitchFamily="18" charset="0"/>
                          <a:cs typeface="Times New Roman" panose="02020603050405020304" pitchFamily="18" charset="0"/>
                        </a:rPr>
                        <a:t>Gold (I) chloride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56212507"/>
                  </a:ext>
                </a:extLst>
              </a:tr>
              <a:tr h="579120">
                <a:tc gridSpan="6">
                  <a:txBody>
                    <a:bodyPr/>
                    <a:lstStyle/>
                    <a:p>
                      <a:pPr algn="ctr"/>
                      <a:endParaRPr lang="en-US" sz="1200" b="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1200" b="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1200" b="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1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pPr algn="ct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5533962"/>
                  </a:ext>
                </a:extLst>
              </a:tr>
              <a:tr h="584200">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Cl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Au</a:t>
                      </a:r>
                      <a:r>
                        <a:rPr lang="en-US" sz="2400" b="0" baseline="30000" dirty="0">
                          <a:solidFill>
                            <a:srgbClr val="FF0000"/>
                          </a:solidFill>
                          <a:latin typeface="Times New Roman" panose="02020603050405020304" pitchFamily="18" charset="0"/>
                          <a:cs typeface="Times New Roman" panose="02020603050405020304" pitchFamily="18" charset="0"/>
                        </a:rPr>
                        <a:t>+3</a:t>
                      </a:r>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Cl</a:t>
                      </a:r>
                      <a:r>
                        <a:rPr lang="en-US" sz="2400" b="0" baseline="30000" dirty="0">
                          <a:solidFill>
                            <a:srgbClr val="FF0000"/>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baseline="0" dirty="0">
                          <a:solidFill>
                            <a:srgbClr val="FF0000"/>
                          </a:solidFill>
                          <a:latin typeface="Times New Roman" panose="02020603050405020304" pitchFamily="18" charset="0"/>
                          <a:cs typeface="Times New Roman" panose="02020603050405020304" pitchFamily="18" charset="0"/>
                        </a:rPr>
                        <a:t>AuCl</a:t>
                      </a:r>
                      <a:r>
                        <a:rPr lang="en-US" sz="3600" b="0" baseline="-25000" dirty="0">
                          <a:solidFill>
                            <a:srgbClr val="FF0000"/>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b="0" dirty="0">
                          <a:solidFill>
                            <a:srgbClr val="FF0000"/>
                          </a:solidFill>
                          <a:latin typeface="Times New Roman" panose="02020603050405020304" pitchFamily="18" charset="0"/>
                          <a:cs typeface="Times New Roman" panose="02020603050405020304" pitchFamily="18" charset="0"/>
                        </a:rPr>
                        <a:t>Gold (III) chloride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E8"/>
                    </a:solidFill>
                  </a:tcPr>
                </a:tc>
                <a:extLst>
                  <a:ext uri="{0D108BD9-81ED-4DB2-BD59-A6C34878D82A}">
                    <a16:rowId xmlns:a16="http://schemas.microsoft.com/office/drawing/2014/main" val="2991020681"/>
                  </a:ext>
                </a:extLst>
              </a:tr>
            </a:tbl>
          </a:graphicData>
        </a:graphic>
      </p:graphicFrame>
    </p:spTree>
    <p:extLst>
      <p:ext uri="{BB962C8B-B14F-4D97-AF65-F5344CB8AC3E}">
        <p14:creationId xmlns:p14="http://schemas.microsoft.com/office/powerpoint/2010/main" val="159244649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FFFFA7"/>
        </a:solidFill>
        <a:effectLst/>
      </p:bgPr>
    </p:bg>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0" y="0"/>
            <a:ext cx="9144000" cy="62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charset="0"/>
                <a:ea typeface="+mn-ea"/>
                <a:cs typeface="+mn-cs"/>
              </a:rPr>
              <a:t> </a:t>
            </a:r>
            <a:r>
              <a:rPr kumimoji="0" lang="en-US" altLang="en-US" sz="3200" b="0" i="0" u="none" strike="noStrike" kern="1200" cap="none" spc="0" normalizeH="0" baseline="0" noProof="0" dirty="0">
                <a:ln>
                  <a:noFill/>
                </a:ln>
                <a:solidFill>
                  <a:srgbClr val="0000CC"/>
                </a:solidFill>
                <a:effectLst/>
                <a:uLnTx/>
                <a:uFillTx/>
                <a:latin typeface="Comic Sans MS" pitchFamily="66" charset="0"/>
                <a:ea typeface="+mn-ea"/>
                <a:cs typeface="+mn-cs"/>
              </a:rPr>
              <a:t>It’s going to take some Roman Numerals </a:t>
            </a:r>
            <a:br>
              <a:rPr kumimoji="0" lang="en-US" altLang="en-US" sz="3200" b="0" i="0" u="none" strike="noStrike" kern="1200" cap="none" spc="0" normalizeH="0" baseline="0" noProof="0" dirty="0">
                <a:ln>
                  <a:noFill/>
                </a:ln>
                <a:solidFill>
                  <a:srgbClr val="0000CC"/>
                </a:solidFill>
                <a:effectLst/>
                <a:uLnTx/>
                <a:uFillTx/>
                <a:latin typeface="Comic Sans MS" pitchFamily="66" charset="0"/>
                <a:ea typeface="+mn-ea"/>
                <a:cs typeface="+mn-cs"/>
              </a:rPr>
            </a:br>
            <a:r>
              <a:rPr kumimoji="0" lang="en-US" altLang="en-US" sz="3200" b="0" i="0" u="none" strike="noStrike" kern="1200" cap="none" spc="0" normalizeH="0" baseline="0" noProof="0" dirty="0">
                <a:ln>
                  <a:noFill/>
                </a:ln>
                <a:solidFill>
                  <a:srgbClr val="0000CC"/>
                </a:solidFill>
                <a:effectLst/>
                <a:uLnTx/>
                <a:uFillTx/>
                <a:latin typeface="Comic Sans MS" pitchFamily="66" charset="0"/>
                <a:ea typeface="+mn-ea"/>
                <a:cs typeface="+mn-cs"/>
              </a:rPr>
              <a:t>to make these names different.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CC"/>
                </a:solidFill>
                <a:effectLst/>
                <a:uLnTx/>
                <a:uFillTx/>
                <a:latin typeface="Comic Sans MS" pitchFamily="66" charset="0"/>
                <a:ea typeface="+mn-ea"/>
                <a:cs typeface="+mn-cs"/>
              </a:rPr>
              <a:t>These names are called “stock names”.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The Roman Numeral matches the cation charge.  </a:t>
            </a:r>
            <a:br>
              <a:rPr kumimoji="0" lang="en-US" altLang="en-US" sz="32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br>
              <a:rPr kumimoji="0" lang="en-US" altLang="en-US" sz="3200" b="0" i="0" u="none" strike="noStrike" kern="1200" cap="none" spc="0" normalizeH="0" baseline="0" noProof="0" dirty="0">
                <a:ln>
                  <a:noFill/>
                </a:ln>
                <a:solidFill>
                  <a:srgbClr val="0000CC"/>
                </a:solidFill>
                <a:effectLst/>
                <a:uLnTx/>
                <a:uFillTx/>
                <a:latin typeface="Comic Sans MS" pitchFamily="66" charset="0"/>
                <a:ea typeface="+mn-ea"/>
                <a:cs typeface="+mn-cs"/>
              </a:rPr>
            </a:br>
            <a:r>
              <a:rPr kumimoji="0" lang="en-US" altLang="en-US" sz="3200" b="0" i="0" u="none" strike="noStrike" kern="1200" cap="none" spc="0" normalizeH="0" baseline="0" noProof="0" dirty="0">
                <a:ln>
                  <a:noFill/>
                </a:ln>
                <a:solidFill>
                  <a:srgbClr val="FF0000"/>
                </a:solidFill>
                <a:effectLst/>
                <a:uLnTx/>
                <a:uFillTx/>
                <a:latin typeface="Comic Sans MS" pitchFamily="66" charset="0"/>
                <a:ea typeface="+mn-ea"/>
                <a:cs typeface="+mn-cs"/>
              </a:rPr>
              <a:t>74.  Write these roman numerals into notes and onto your periodic table between the transitional metals and the inner </a:t>
            </a:r>
            <a:r>
              <a:rPr kumimoji="0" lang="en-US" altLang="en-US" sz="3200" b="0" i="0" u="none" strike="noStrike" kern="1200" cap="none" spc="0" normalizeH="0" baseline="0" noProof="0" dirty="0" err="1">
                <a:ln>
                  <a:noFill/>
                </a:ln>
                <a:solidFill>
                  <a:srgbClr val="FF0000"/>
                </a:solidFill>
                <a:effectLst/>
                <a:uLnTx/>
                <a:uFillTx/>
                <a:latin typeface="Comic Sans MS" pitchFamily="66" charset="0"/>
                <a:ea typeface="+mn-ea"/>
                <a:cs typeface="+mn-cs"/>
              </a:rPr>
              <a:t>transitionals</a:t>
            </a:r>
            <a:r>
              <a:rPr kumimoji="0" lang="en-US" altLang="en-US" sz="3200" b="0" i="0" u="none" strike="noStrike" kern="1200" cap="none" spc="0" normalizeH="0" baseline="0" noProof="0" dirty="0">
                <a:ln>
                  <a:noFill/>
                </a:ln>
                <a:solidFill>
                  <a:srgbClr val="FF0000"/>
                </a:solidFill>
                <a:effectLst/>
                <a:uLnTx/>
                <a:uFillTx/>
                <a:latin typeface="Comic Sans MS" pitchFamily="66" charset="0"/>
                <a:ea typeface="+mn-ea"/>
                <a:cs typeface="+mn-cs"/>
              </a:rPr>
              <a:t>. </a:t>
            </a:r>
            <a:endParaRPr kumimoji="0" lang="en-US" altLang="en-US" sz="4000" b="0" i="0" u="none" strike="noStrike" kern="1200" cap="none" spc="0" normalizeH="0" baseline="0" noProof="0" dirty="0">
              <a:ln>
                <a:noFill/>
              </a:ln>
              <a:solidFill>
                <a:srgbClr val="FF0000"/>
              </a:solidFill>
              <a:effectLst/>
              <a:uLnTx/>
              <a:uFillTx/>
              <a:latin typeface="Comic Sans MS" pitchFamily="66"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000" b="0" i="0" u="none" strike="noStrike" kern="1200" cap="none" spc="0" normalizeH="0" baseline="0" noProof="0" dirty="0">
                <a:ln>
                  <a:noFill/>
                </a:ln>
                <a:solidFill>
                  <a:srgbClr val="000000">
                    <a:lumMod val="95000"/>
                    <a:lumOff val="5000"/>
                  </a:srgbClr>
                </a:solidFill>
                <a:effectLst/>
                <a:uLnTx/>
                <a:uFillTx/>
                <a:latin typeface="Comic Sans MS" pitchFamily="66" charset="0"/>
                <a:ea typeface="+mn-ea"/>
                <a:cs typeface="+mn-cs"/>
              </a:rPr>
              <a:t>I    II    III    IV    V     VI    VII</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5"/>
          <p:cNvSpPr txBox="1">
            <a:spLocks noChangeArrowheads="1"/>
          </p:cNvSpPr>
          <p:nvPr/>
        </p:nvSpPr>
        <p:spPr bwMode="auto">
          <a:xfrm>
            <a:off x="0" y="0"/>
            <a:ext cx="9144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dirty="0">
                <a:solidFill>
                  <a:srgbClr val="0000CC"/>
                </a:solidFill>
                <a:latin typeface="Comic Sans MS" pitchFamily="66" charset="0"/>
              </a:rPr>
              <a:t>75</a:t>
            </a:r>
            <a:r>
              <a:rPr kumimoji="0" lang="en-US" altLang="en-US" sz="3200" b="0" i="0" u="none" strike="noStrike" kern="1200" cap="none" spc="0" normalizeH="0" baseline="0" noProof="0" dirty="0">
                <a:ln>
                  <a:noFill/>
                </a:ln>
                <a:solidFill>
                  <a:srgbClr val="0000CC"/>
                </a:solidFill>
                <a:effectLst/>
                <a:uLnTx/>
                <a:uFillTx/>
                <a:latin typeface="Comic Sans MS" pitchFamily="66" charset="0"/>
                <a:ea typeface="+mn-ea"/>
                <a:cs typeface="+mn-cs"/>
              </a:rPr>
              <a:t>.  Combine every type of manganese cation with bromine.  Write formulas and stock names for each one.  (fill in ion charges)</a:t>
            </a:r>
            <a:br>
              <a:rPr kumimoji="0" lang="en-US" altLang="en-US" sz="3200" b="0" i="0" u="none" strike="noStrike" kern="1200" cap="none" spc="0" normalizeH="0" baseline="0" noProof="0" dirty="0">
                <a:ln>
                  <a:noFill/>
                </a:ln>
                <a:solidFill>
                  <a:srgbClr val="0000CC"/>
                </a:solidFill>
                <a:effectLst/>
                <a:uLnTx/>
                <a:uFillTx/>
                <a:latin typeface="Comic Sans MS" pitchFamily="66" charset="0"/>
                <a:ea typeface="+mn-ea"/>
                <a:cs typeface="+mn-cs"/>
              </a:rPr>
            </a:br>
            <a:r>
              <a:rPr kumimoji="0" lang="en-US" altLang="en-US" sz="2400" b="0" i="0" u="none" strike="noStrike" kern="1200" cap="none" spc="0" normalizeH="0" baseline="0" noProof="0" dirty="0">
                <a:ln>
                  <a:noFill/>
                </a:ln>
                <a:solidFill>
                  <a:srgbClr val="000000">
                    <a:lumMod val="95000"/>
                    <a:lumOff val="5000"/>
                  </a:srgbClr>
                </a:solidFill>
                <a:effectLst/>
                <a:uLnTx/>
                <a:uFillTx/>
                <a:latin typeface="Comic Sans MS" pitchFamily="66" charset="0"/>
                <a:ea typeface="+mn-ea"/>
                <a:cs typeface="+mn-cs"/>
              </a:rPr>
              <a:t>Bromine ALWAYS FOLLOWS the isoelectric rule!  (Br</a:t>
            </a:r>
            <a:r>
              <a:rPr kumimoji="0" lang="en-US" altLang="en-US" sz="2400" b="0" i="0" u="none" strike="noStrike" kern="1200" cap="none" spc="0" normalizeH="0" baseline="30000" noProof="0" dirty="0">
                <a:ln>
                  <a:noFill/>
                </a:ln>
                <a:solidFill>
                  <a:srgbClr val="000000">
                    <a:lumMod val="95000"/>
                    <a:lumOff val="5000"/>
                  </a:srgbClr>
                </a:solidFill>
                <a:effectLst/>
                <a:uLnTx/>
                <a:uFillTx/>
                <a:latin typeface="Comic Sans MS" pitchFamily="66" charset="0"/>
                <a:ea typeface="+mn-ea"/>
                <a:cs typeface="+mn-cs"/>
              </a:rPr>
              <a:t>-1</a:t>
            </a:r>
            <a:r>
              <a:rPr kumimoji="0" lang="en-US" altLang="en-US" sz="2400" b="0" i="0" u="none" strike="noStrike" kern="1200" cap="none" spc="0" normalizeH="0" baseline="0" noProof="0" dirty="0">
                <a:ln>
                  <a:noFill/>
                </a:ln>
                <a:solidFill>
                  <a:srgbClr val="000000">
                    <a:lumMod val="95000"/>
                    <a:lumOff val="5000"/>
                  </a:srgbClr>
                </a:solidFill>
                <a:effectLst/>
                <a:uLnTx/>
                <a:uFillTx/>
                <a:latin typeface="Comic Sans MS" pitchFamily="66" charset="0"/>
                <a:ea typeface="+mn-ea"/>
                <a:cs typeface="+mn-cs"/>
              </a:rPr>
              <a:t> only)</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4000" b="0" i="0" u="none" strike="noStrike" kern="1200" cap="none" spc="0" normalizeH="0" baseline="0" noProof="0" dirty="0">
              <a:ln>
                <a:noFill/>
              </a:ln>
              <a:solidFill>
                <a:srgbClr val="6600CC"/>
              </a:solidFill>
              <a:effectLst/>
              <a:uLnTx/>
              <a:uFillTx/>
              <a:latin typeface="Comic Sans MS" pitchFamily="66" charset="0"/>
              <a:ea typeface="+mn-ea"/>
              <a:cs typeface="+mn-cs"/>
            </a:endParaRPr>
          </a:p>
        </p:txBody>
      </p:sp>
      <p:graphicFrame>
        <p:nvGraphicFramePr>
          <p:cNvPr id="2" name="Table 1">
            <a:extLst>
              <a:ext uri="{FF2B5EF4-FFF2-40B4-BE49-F238E27FC236}">
                <a16:creationId xmlns:a16="http://schemas.microsoft.com/office/drawing/2014/main" id="{E36C5FA9-2072-4F28-A207-C1C9AD67A9ED}"/>
              </a:ext>
            </a:extLst>
          </p:cNvPr>
          <p:cNvGraphicFramePr>
            <a:graphicFrameLocks noGrp="1"/>
          </p:cNvGraphicFramePr>
          <p:nvPr>
            <p:extLst>
              <p:ext uri="{D42A27DB-BD31-4B8C-83A1-F6EECF244321}">
                <p14:modId xmlns:p14="http://schemas.microsoft.com/office/powerpoint/2010/main" val="3770081958"/>
              </p:ext>
            </p:extLst>
          </p:nvPr>
        </p:nvGraphicFramePr>
        <p:xfrm>
          <a:off x="0" y="2209800"/>
          <a:ext cx="9144000" cy="4648200"/>
        </p:xfrm>
        <a:graphic>
          <a:graphicData uri="http://schemas.openxmlformats.org/drawingml/2006/table">
            <a:tbl>
              <a:tblPr/>
              <a:tblGrid>
                <a:gridCol w="1143000">
                  <a:extLst>
                    <a:ext uri="{9D8B030D-6E8A-4147-A177-3AD203B41FA5}">
                      <a16:colId xmlns:a16="http://schemas.microsoft.com/office/drawing/2014/main" val="472004932"/>
                    </a:ext>
                  </a:extLst>
                </a:gridCol>
                <a:gridCol w="1143000">
                  <a:extLst>
                    <a:ext uri="{9D8B030D-6E8A-4147-A177-3AD203B41FA5}">
                      <a16:colId xmlns:a16="http://schemas.microsoft.com/office/drawing/2014/main" val="1785834978"/>
                    </a:ext>
                  </a:extLst>
                </a:gridCol>
                <a:gridCol w="2230855">
                  <a:extLst>
                    <a:ext uri="{9D8B030D-6E8A-4147-A177-3AD203B41FA5}">
                      <a16:colId xmlns:a16="http://schemas.microsoft.com/office/drawing/2014/main" val="1249512421"/>
                    </a:ext>
                  </a:extLst>
                </a:gridCol>
                <a:gridCol w="4627145">
                  <a:extLst>
                    <a:ext uri="{9D8B030D-6E8A-4147-A177-3AD203B41FA5}">
                      <a16:colId xmlns:a16="http://schemas.microsoft.com/office/drawing/2014/main" val="3472850249"/>
                    </a:ext>
                  </a:extLst>
                </a:gridCol>
              </a:tblGrid>
              <a:tr h="1131960">
                <a:tc>
                  <a:txBody>
                    <a:bodyPr/>
                    <a:lstStyle/>
                    <a:p>
                      <a:pPr marR="0" indent="0" algn="ctr" rtl="0">
                        <a:lnSpc>
                          <a:spcPct val="119000"/>
                        </a:lnSpc>
                        <a:spcBef>
                          <a:spcPts val="576"/>
                        </a:spcBef>
                        <a:spcAft>
                          <a:spcPts val="0"/>
                        </a:spcAft>
                      </a:pPr>
                      <a:r>
                        <a:rPr lang="en-US" sz="2800" kern="1200" dirty="0">
                          <a:ln>
                            <a:noFill/>
                          </a:ln>
                          <a:solidFill>
                            <a:srgbClr val="000000"/>
                          </a:solidFill>
                          <a:effectLst/>
                          <a:latin typeface="Times New Roman" panose="02020603050405020304" pitchFamily="18" charset="0"/>
                        </a:rPr>
                        <a:t>Cation</a:t>
                      </a:r>
                      <a:endParaRPr lang="en-US" sz="28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800" kern="1200" dirty="0">
                          <a:ln>
                            <a:noFill/>
                          </a:ln>
                          <a:solidFill>
                            <a:srgbClr val="000000"/>
                          </a:solidFill>
                          <a:effectLst/>
                          <a:latin typeface="Times New Roman" panose="02020603050405020304" pitchFamily="18" charset="0"/>
                        </a:rPr>
                        <a:t>Anion</a:t>
                      </a:r>
                      <a:endParaRPr lang="en-US" sz="28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800" kern="1200">
                          <a:ln>
                            <a:noFill/>
                          </a:ln>
                          <a:solidFill>
                            <a:srgbClr val="000000"/>
                          </a:solidFill>
                          <a:effectLst/>
                          <a:latin typeface="Times New Roman" panose="02020603050405020304" pitchFamily="18" charset="0"/>
                        </a:rPr>
                        <a:t>Formula of compound</a:t>
                      </a:r>
                      <a:endParaRPr lang="en-US" sz="2800" kern="140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800" kern="1200">
                          <a:ln>
                            <a:noFill/>
                          </a:ln>
                          <a:solidFill>
                            <a:srgbClr val="000000"/>
                          </a:solidFill>
                          <a:effectLst/>
                          <a:latin typeface="Times New Roman" panose="02020603050405020304" pitchFamily="18" charset="0"/>
                        </a:rPr>
                        <a:t>Stock Name of compound</a:t>
                      </a:r>
                      <a:endParaRPr lang="en-US" sz="2800" kern="140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18754362"/>
                  </a:ext>
                </a:extLst>
              </a:tr>
              <a:tr h="877081">
                <a:tc>
                  <a:txBody>
                    <a:bodyPr/>
                    <a:lstStyle/>
                    <a:p>
                      <a:pPr marR="0" indent="0" algn="l" rtl="0">
                        <a:lnSpc>
                          <a:spcPct val="119000"/>
                        </a:lnSpc>
                        <a:spcBef>
                          <a:spcPts val="672"/>
                        </a:spcBef>
                        <a:spcAft>
                          <a:spcPts val="0"/>
                        </a:spcAft>
                      </a:pPr>
                      <a:r>
                        <a:rPr lang="en-US" sz="2800" kern="1200" dirty="0">
                          <a:ln>
                            <a:noFill/>
                          </a:ln>
                          <a:solidFill>
                            <a:srgbClr val="0000CC"/>
                          </a:solidFill>
                          <a:effectLst/>
                          <a:latin typeface="Comic Sans MS" panose="030F0702030302020204" pitchFamily="66" charset="0"/>
                        </a:rPr>
                        <a:t> Mn</a:t>
                      </a:r>
                      <a:r>
                        <a:rPr lang="en-US" sz="2800" kern="1200" baseline="30000" dirty="0">
                          <a:ln>
                            <a:noFill/>
                          </a:ln>
                          <a:solidFill>
                            <a:srgbClr val="0000CC"/>
                          </a:solidFill>
                          <a:effectLst/>
                          <a:latin typeface="Comic Sans MS" panose="030F0702030302020204" pitchFamily="66" charset="0"/>
                        </a:rPr>
                        <a:t>+</a:t>
                      </a:r>
                      <a:r>
                        <a:rPr lang="en-US" sz="2800" kern="1200" dirty="0">
                          <a:ln>
                            <a:noFill/>
                          </a:ln>
                          <a:solidFill>
                            <a:srgbClr val="0000CC"/>
                          </a:solidFill>
                          <a:effectLst/>
                          <a:latin typeface="Comic Sans MS" panose="030F0702030302020204" pitchFamily="66" charset="0"/>
                        </a:rPr>
                        <a:t>  </a:t>
                      </a:r>
                      <a:endParaRPr lang="en-US" sz="2800" kern="1400" dirty="0">
                        <a:ln>
                          <a:noFill/>
                        </a:ln>
                        <a:solidFill>
                          <a:srgbClr val="0000CC"/>
                        </a:solidFill>
                        <a:effectLst/>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200" dirty="0">
                          <a:ln>
                            <a:noFill/>
                          </a:ln>
                          <a:solidFill>
                            <a:srgbClr val="0000CC"/>
                          </a:solidFill>
                          <a:effectLst/>
                          <a:latin typeface="Comic Sans MS" panose="030F0702030302020204" pitchFamily="66" charset="0"/>
                        </a:rPr>
                        <a:t>Br</a:t>
                      </a:r>
                      <a:r>
                        <a:rPr lang="en-US" sz="2800" kern="1200" baseline="30000" dirty="0">
                          <a:ln>
                            <a:noFill/>
                          </a:ln>
                          <a:solidFill>
                            <a:srgbClr val="0000CC"/>
                          </a:solidFill>
                          <a:effectLst/>
                          <a:latin typeface="Comic Sans MS" panose="030F0702030302020204" pitchFamily="66" charset="0"/>
                        </a:rPr>
                        <a:t>-1</a:t>
                      </a:r>
                      <a:endParaRPr lang="en-US" sz="2800" kern="1400" dirty="0">
                        <a:ln>
                          <a:noFill/>
                        </a:ln>
                        <a:solidFill>
                          <a:srgbClr val="0000CC"/>
                        </a:solidFill>
                        <a:effectLst/>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400" dirty="0">
                          <a:ln>
                            <a:noFill/>
                          </a:ln>
                          <a:solidFill>
                            <a:srgbClr val="000000"/>
                          </a:solidFill>
                          <a:effectLst/>
                          <a:latin typeface="Times New Roman" panose="02020603050405020304" pitchFamily="18" charset="0"/>
                        </a:rPr>
                        <a:t> </a:t>
                      </a:r>
                      <a:endParaRPr lang="en-US" sz="28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400">
                          <a:ln>
                            <a:noFill/>
                          </a:ln>
                          <a:solidFill>
                            <a:srgbClr val="000000"/>
                          </a:solidFill>
                          <a:effectLst/>
                          <a:latin typeface="Times New Roman" panose="02020603050405020304" pitchFamily="18" charset="0"/>
                        </a:rPr>
                        <a:t> </a:t>
                      </a:r>
                      <a:endParaRPr lang="en-US" sz="2800" kern="140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37849666"/>
                  </a:ext>
                </a:extLst>
              </a:tr>
              <a:tr h="881039">
                <a:tc>
                  <a:txBody>
                    <a:bodyPr/>
                    <a:lstStyle/>
                    <a:p>
                      <a:pPr marR="0" indent="0" algn="l" rtl="0">
                        <a:lnSpc>
                          <a:spcPct val="119000"/>
                        </a:lnSpc>
                        <a:spcBef>
                          <a:spcPts val="672"/>
                        </a:spcBef>
                        <a:spcAft>
                          <a:spcPts val="0"/>
                        </a:spcAft>
                      </a:pPr>
                      <a:r>
                        <a:rPr lang="en-US" sz="2800" kern="1200" dirty="0">
                          <a:ln>
                            <a:noFill/>
                          </a:ln>
                          <a:solidFill>
                            <a:srgbClr val="FF0000"/>
                          </a:solidFill>
                          <a:effectLst/>
                          <a:latin typeface="Comic Sans MS" panose="030F0702030302020204" pitchFamily="66" charset="0"/>
                        </a:rPr>
                        <a:t> Mn</a:t>
                      </a:r>
                      <a:r>
                        <a:rPr lang="en-US" sz="2800" kern="1200" baseline="30000" dirty="0">
                          <a:ln>
                            <a:noFill/>
                          </a:ln>
                          <a:solidFill>
                            <a:srgbClr val="FF0000"/>
                          </a:solidFill>
                          <a:effectLst/>
                          <a:latin typeface="Comic Sans MS" panose="030F0702030302020204" pitchFamily="66" charset="0"/>
                        </a:rPr>
                        <a:t>+</a:t>
                      </a:r>
                      <a:r>
                        <a:rPr lang="en-US" sz="2800" kern="1200" dirty="0">
                          <a:ln>
                            <a:noFill/>
                          </a:ln>
                          <a:solidFill>
                            <a:srgbClr val="FF0000"/>
                          </a:solidFill>
                          <a:effectLst/>
                          <a:latin typeface="Comic Sans MS" panose="030F0702030302020204" pitchFamily="66" charset="0"/>
                        </a:rPr>
                        <a:t>  </a:t>
                      </a:r>
                      <a:endParaRPr lang="en-US" sz="2800" kern="1400" dirty="0">
                        <a:ln>
                          <a:noFill/>
                        </a:ln>
                        <a:solidFill>
                          <a:srgbClr val="FF0000"/>
                        </a:solidFill>
                        <a:effectLst/>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200" dirty="0">
                          <a:ln>
                            <a:noFill/>
                          </a:ln>
                          <a:solidFill>
                            <a:srgbClr val="FF0000"/>
                          </a:solidFill>
                          <a:effectLst/>
                          <a:latin typeface="Comic Sans MS" panose="030F0702030302020204" pitchFamily="66" charset="0"/>
                        </a:rPr>
                        <a:t>Br</a:t>
                      </a:r>
                      <a:r>
                        <a:rPr lang="en-US" sz="2800" kern="1200" baseline="30000" dirty="0">
                          <a:ln>
                            <a:noFill/>
                          </a:ln>
                          <a:solidFill>
                            <a:srgbClr val="FF0000"/>
                          </a:solidFill>
                          <a:effectLst/>
                          <a:latin typeface="Comic Sans MS" panose="030F0702030302020204" pitchFamily="66" charset="0"/>
                        </a:rPr>
                        <a:t>-1</a:t>
                      </a:r>
                      <a:endParaRPr lang="en-US" sz="2800" kern="1400" dirty="0">
                        <a:ln>
                          <a:noFill/>
                        </a:ln>
                        <a:solidFill>
                          <a:srgbClr val="FF0000"/>
                        </a:solidFill>
                        <a:effectLst/>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400" dirty="0">
                          <a:ln>
                            <a:noFill/>
                          </a:ln>
                          <a:solidFill>
                            <a:srgbClr val="000000"/>
                          </a:solidFill>
                          <a:effectLst/>
                          <a:latin typeface="Times New Roman" panose="02020603050405020304" pitchFamily="18" charset="0"/>
                        </a:rPr>
                        <a:t> </a:t>
                      </a:r>
                      <a:endParaRPr lang="en-US" sz="28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400">
                          <a:ln>
                            <a:noFill/>
                          </a:ln>
                          <a:solidFill>
                            <a:srgbClr val="000000"/>
                          </a:solidFill>
                          <a:effectLst/>
                          <a:latin typeface="Times New Roman" panose="02020603050405020304" pitchFamily="18" charset="0"/>
                        </a:rPr>
                        <a:t> </a:t>
                      </a:r>
                      <a:endParaRPr lang="en-US" sz="2800" kern="140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94144816"/>
                  </a:ext>
                </a:extLst>
              </a:tr>
              <a:tr h="881039">
                <a:tc>
                  <a:txBody>
                    <a:bodyPr/>
                    <a:lstStyle/>
                    <a:p>
                      <a:pPr marR="0" indent="0" algn="l" rtl="0">
                        <a:lnSpc>
                          <a:spcPct val="119000"/>
                        </a:lnSpc>
                        <a:spcBef>
                          <a:spcPts val="672"/>
                        </a:spcBef>
                        <a:spcAft>
                          <a:spcPts val="0"/>
                        </a:spcAft>
                      </a:pPr>
                      <a:r>
                        <a:rPr lang="en-US" sz="2800" kern="1200" dirty="0">
                          <a:ln>
                            <a:noFill/>
                          </a:ln>
                          <a:solidFill>
                            <a:srgbClr val="006600"/>
                          </a:solidFill>
                          <a:effectLst/>
                          <a:latin typeface="Comic Sans MS" panose="030F0702030302020204" pitchFamily="66" charset="0"/>
                        </a:rPr>
                        <a:t> Mn</a:t>
                      </a:r>
                      <a:r>
                        <a:rPr lang="en-US" sz="2800" kern="1200" baseline="30000" dirty="0">
                          <a:ln>
                            <a:noFill/>
                          </a:ln>
                          <a:solidFill>
                            <a:srgbClr val="006600"/>
                          </a:solidFill>
                          <a:effectLst/>
                          <a:latin typeface="Comic Sans MS" panose="030F0702030302020204" pitchFamily="66" charset="0"/>
                        </a:rPr>
                        <a:t>+</a:t>
                      </a:r>
                      <a:r>
                        <a:rPr lang="en-US" sz="2800" kern="1200" dirty="0">
                          <a:ln>
                            <a:noFill/>
                          </a:ln>
                          <a:solidFill>
                            <a:srgbClr val="006600"/>
                          </a:solidFill>
                          <a:effectLst/>
                          <a:latin typeface="Comic Sans MS" panose="030F0702030302020204" pitchFamily="66" charset="0"/>
                        </a:rPr>
                        <a:t>  </a:t>
                      </a:r>
                      <a:endParaRPr lang="en-US" sz="2800" kern="1400" dirty="0">
                        <a:ln>
                          <a:noFill/>
                        </a:ln>
                        <a:solidFill>
                          <a:srgbClr val="006600"/>
                        </a:solidFill>
                        <a:effectLst/>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200" dirty="0">
                          <a:ln>
                            <a:noFill/>
                          </a:ln>
                          <a:solidFill>
                            <a:srgbClr val="006600"/>
                          </a:solidFill>
                          <a:effectLst/>
                          <a:latin typeface="Comic Sans MS" panose="030F0702030302020204" pitchFamily="66" charset="0"/>
                        </a:rPr>
                        <a:t>Br</a:t>
                      </a:r>
                      <a:r>
                        <a:rPr lang="en-US" sz="2800" kern="1200" baseline="30000" dirty="0">
                          <a:ln>
                            <a:noFill/>
                          </a:ln>
                          <a:solidFill>
                            <a:srgbClr val="006600"/>
                          </a:solidFill>
                          <a:effectLst/>
                          <a:latin typeface="Comic Sans MS" panose="030F0702030302020204" pitchFamily="66" charset="0"/>
                        </a:rPr>
                        <a:t>-1</a:t>
                      </a:r>
                      <a:endParaRPr lang="en-US" sz="2800" kern="1400" dirty="0">
                        <a:ln>
                          <a:noFill/>
                        </a:ln>
                        <a:solidFill>
                          <a:srgbClr val="006600"/>
                        </a:solidFill>
                        <a:effectLst/>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400">
                          <a:ln>
                            <a:noFill/>
                          </a:ln>
                          <a:solidFill>
                            <a:srgbClr val="000000"/>
                          </a:solidFill>
                          <a:effectLst/>
                          <a:latin typeface="Times New Roman" panose="02020603050405020304" pitchFamily="18" charset="0"/>
                        </a:rPr>
                        <a:t> </a:t>
                      </a:r>
                      <a:endParaRPr lang="en-US" sz="2800" kern="140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400" dirty="0">
                          <a:ln>
                            <a:noFill/>
                          </a:ln>
                          <a:solidFill>
                            <a:srgbClr val="000000"/>
                          </a:solidFill>
                          <a:effectLst/>
                          <a:latin typeface="Times New Roman" panose="02020603050405020304" pitchFamily="18" charset="0"/>
                        </a:rPr>
                        <a:t> </a:t>
                      </a:r>
                      <a:endParaRPr lang="en-US" sz="28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4220490"/>
                  </a:ext>
                </a:extLst>
              </a:tr>
              <a:tr h="877081">
                <a:tc>
                  <a:txBody>
                    <a:bodyPr/>
                    <a:lstStyle/>
                    <a:p>
                      <a:pPr marR="0" indent="0" algn="l" rtl="0">
                        <a:lnSpc>
                          <a:spcPct val="119000"/>
                        </a:lnSpc>
                        <a:spcBef>
                          <a:spcPts val="672"/>
                        </a:spcBef>
                        <a:spcAft>
                          <a:spcPts val="0"/>
                        </a:spcAft>
                      </a:pPr>
                      <a:r>
                        <a:rPr lang="en-US" sz="2800" kern="1200" dirty="0">
                          <a:ln>
                            <a:noFill/>
                          </a:ln>
                          <a:solidFill>
                            <a:srgbClr val="9900CC"/>
                          </a:solidFill>
                          <a:effectLst/>
                          <a:latin typeface="Comic Sans MS" panose="030F0702030302020204" pitchFamily="66" charset="0"/>
                        </a:rPr>
                        <a:t> Mn</a:t>
                      </a:r>
                      <a:r>
                        <a:rPr lang="en-US" sz="2800" kern="1200" baseline="30000" dirty="0">
                          <a:ln>
                            <a:noFill/>
                          </a:ln>
                          <a:solidFill>
                            <a:srgbClr val="9900CC"/>
                          </a:solidFill>
                          <a:effectLst/>
                          <a:latin typeface="Comic Sans MS" panose="030F0702030302020204" pitchFamily="66" charset="0"/>
                        </a:rPr>
                        <a:t>+</a:t>
                      </a:r>
                      <a:r>
                        <a:rPr lang="en-US" sz="2800" kern="1200" dirty="0">
                          <a:ln>
                            <a:noFill/>
                          </a:ln>
                          <a:solidFill>
                            <a:srgbClr val="9900CC"/>
                          </a:solidFill>
                          <a:effectLst/>
                          <a:latin typeface="Comic Sans MS" panose="030F0702030302020204" pitchFamily="66" charset="0"/>
                        </a:rPr>
                        <a:t>  </a:t>
                      </a:r>
                      <a:endParaRPr lang="en-US" sz="2800" kern="1400" dirty="0">
                        <a:ln>
                          <a:noFill/>
                        </a:ln>
                        <a:solidFill>
                          <a:srgbClr val="9900CC"/>
                        </a:solidFill>
                        <a:effectLst/>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200" dirty="0">
                          <a:ln>
                            <a:noFill/>
                          </a:ln>
                          <a:solidFill>
                            <a:srgbClr val="9900CC"/>
                          </a:solidFill>
                          <a:effectLst/>
                          <a:latin typeface="Comic Sans MS" panose="030F0702030302020204" pitchFamily="66" charset="0"/>
                        </a:rPr>
                        <a:t>Br</a:t>
                      </a:r>
                      <a:r>
                        <a:rPr lang="en-US" sz="2800" kern="1200" baseline="30000" dirty="0">
                          <a:ln>
                            <a:noFill/>
                          </a:ln>
                          <a:solidFill>
                            <a:srgbClr val="9900CC"/>
                          </a:solidFill>
                          <a:effectLst/>
                          <a:latin typeface="Comic Sans MS" panose="030F0702030302020204" pitchFamily="66" charset="0"/>
                        </a:rPr>
                        <a:t>-1</a:t>
                      </a:r>
                      <a:endParaRPr lang="en-US" sz="2800" kern="1400" dirty="0">
                        <a:ln>
                          <a:noFill/>
                        </a:ln>
                        <a:solidFill>
                          <a:srgbClr val="9900CC"/>
                        </a:solidFill>
                        <a:effectLst/>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400">
                          <a:ln>
                            <a:noFill/>
                          </a:ln>
                          <a:solidFill>
                            <a:srgbClr val="000000"/>
                          </a:solidFill>
                          <a:effectLst/>
                          <a:latin typeface="Times New Roman" panose="02020603050405020304" pitchFamily="18" charset="0"/>
                        </a:rPr>
                        <a:t> </a:t>
                      </a:r>
                      <a:endParaRPr lang="en-US" sz="2800" kern="140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400" dirty="0">
                          <a:ln>
                            <a:noFill/>
                          </a:ln>
                          <a:solidFill>
                            <a:srgbClr val="000000"/>
                          </a:solidFill>
                          <a:effectLst/>
                          <a:latin typeface="Times New Roman" panose="02020603050405020304" pitchFamily="18" charset="0"/>
                        </a:rPr>
                        <a:t> </a:t>
                      </a:r>
                      <a:endParaRPr lang="en-US" sz="28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9972823"/>
                  </a:ext>
                </a:extLst>
              </a:tr>
            </a:tbl>
          </a:graphicData>
        </a:graphic>
      </p:graphicFrame>
      <p:sp>
        <p:nvSpPr>
          <p:cNvPr id="3" name="Control 1">
            <a:extLst>
              <a:ext uri="{FF2B5EF4-FFF2-40B4-BE49-F238E27FC236}">
                <a16:creationId xmlns:a16="http://schemas.microsoft.com/office/drawing/2014/main" id="{EB436940-878D-497A-A7DB-E1AD33066213}"/>
              </a:ext>
            </a:extLst>
          </p:cNvPr>
          <p:cNvSpPr>
            <a:spLocks noChangeArrowheads="1" noChangeShapeType="1"/>
          </p:cNvSpPr>
          <p:nvPr/>
        </p:nvSpPr>
        <p:spPr bwMode="auto">
          <a:xfrm>
            <a:off x="1600200" y="10148888"/>
            <a:ext cx="6819900" cy="2192337"/>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5"/>
          <p:cNvSpPr txBox="1">
            <a:spLocks noChangeArrowheads="1"/>
          </p:cNvSpPr>
          <p:nvPr/>
        </p:nvSpPr>
        <p:spPr bwMode="auto">
          <a:xfrm>
            <a:off x="0" y="0"/>
            <a:ext cx="9144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75.  Finger into box 25, </a:t>
            </a:r>
            <a:br>
              <a:rPr kumimoji="0" lang="en-US" altLang="en-US" sz="4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br>
            <a:r>
              <a:rPr kumimoji="0" lang="en-US" altLang="en-US" sz="4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write the ion charges, one after another.  </a:t>
            </a:r>
            <a:endParaRPr kumimoji="0" lang="en-US" altLang="en-US" sz="32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4000" b="0" i="0" u="none" strike="noStrike" kern="1200" cap="none" spc="0" normalizeH="0" baseline="0" noProof="0" dirty="0">
              <a:ln>
                <a:noFill/>
              </a:ln>
              <a:solidFill>
                <a:srgbClr val="6600CC"/>
              </a:solidFill>
              <a:effectLst/>
              <a:uLnTx/>
              <a:uFillTx/>
              <a:latin typeface="Comic Sans MS" pitchFamily="66" charset="0"/>
              <a:ea typeface="+mn-ea"/>
              <a:cs typeface="+mn-cs"/>
            </a:endParaRPr>
          </a:p>
        </p:txBody>
      </p:sp>
      <p:graphicFrame>
        <p:nvGraphicFramePr>
          <p:cNvPr id="2" name="Table 1">
            <a:extLst>
              <a:ext uri="{FF2B5EF4-FFF2-40B4-BE49-F238E27FC236}">
                <a16:creationId xmlns:a16="http://schemas.microsoft.com/office/drawing/2014/main" id="{E36C5FA9-2072-4F28-A207-C1C9AD67A9ED}"/>
              </a:ext>
            </a:extLst>
          </p:cNvPr>
          <p:cNvGraphicFramePr>
            <a:graphicFrameLocks noGrp="1"/>
          </p:cNvGraphicFramePr>
          <p:nvPr>
            <p:extLst>
              <p:ext uri="{D42A27DB-BD31-4B8C-83A1-F6EECF244321}">
                <p14:modId xmlns:p14="http://schemas.microsoft.com/office/powerpoint/2010/main" val="450316136"/>
              </p:ext>
            </p:extLst>
          </p:nvPr>
        </p:nvGraphicFramePr>
        <p:xfrm>
          <a:off x="0" y="2209800"/>
          <a:ext cx="9144000" cy="4648200"/>
        </p:xfrm>
        <a:graphic>
          <a:graphicData uri="http://schemas.openxmlformats.org/drawingml/2006/table">
            <a:tbl>
              <a:tblPr/>
              <a:tblGrid>
                <a:gridCol w="1143000">
                  <a:extLst>
                    <a:ext uri="{9D8B030D-6E8A-4147-A177-3AD203B41FA5}">
                      <a16:colId xmlns:a16="http://schemas.microsoft.com/office/drawing/2014/main" val="472004932"/>
                    </a:ext>
                  </a:extLst>
                </a:gridCol>
                <a:gridCol w="1143000">
                  <a:extLst>
                    <a:ext uri="{9D8B030D-6E8A-4147-A177-3AD203B41FA5}">
                      <a16:colId xmlns:a16="http://schemas.microsoft.com/office/drawing/2014/main" val="1785834978"/>
                    </a:ext>
                  </a:extLst>
                </a:gridCol>
                <a:gridCol w="2230855">
                  <a:extLst>
                    <a:ext uri="{9D8B030D-6E8A-4147-A177-3AD203B41FA5}">
                      <a16:colId xmlns:a16="http://schemas.microsoft.com/office/drawing/2014/main" val="1249512421"/>
                    </a:ext>
                  </a:extLst>
                </a:gridCol>
                <a:gridCol w="4627145">
                  <a:extLst>
                    <a:ext uri="{9D8B030D-6E8A-4147-A177-3AD203B41FA5}">
                      <a16:colId xmlns:a16="http://schemas.microsoft.com/office/drawing/2014/main" val="3472850249"/>
                    </a:ext>
                  </a:extLst>
                </a:gridCol>
              </a:tblGrid>
              <a:tr h="1131960">
                <a:tc>
                  <a:txBody>
                    <a:bodyPr/>
                    <a:lstStyle/>
                    <a:p>
                      <a:pPr marR="0" indent="0" algn="ctr" rtl="0">
                        <a:lnSpc>
                          <a:spcPct val="119000"/>
                        </a:lnSpc>
                        <a:spcBef>
                          <a:spcPts val="576"/>
                        </a:spcBef>
                        <a:spcAft>
                          <a:spcPts val="0"/>
                        </a:spcAft>
                      </a:pPr>
                      <a:r>
                        <a:rPr lang="en-US" sz="2800" kern="1200" dirty="0">
                          <a:ln>
                            <a:noFill/>
                          </a:ln>
                          <a:solidFill>
                            <a:srgbClr val="000000"/>
                          </a:solidFill>
                          <a:effectLst/>
                          <a:latin typeface="Times New Roman" panose="02020603050405020304" pitchFamily="18" charset="0"/>
                        </a:rPr>
                        <a:t>Cation</a:t>
                      </a:r>
                      <a:endParaRPr lang="en-US" sz="28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800" kern="1200" dirty="0">
                          <a:ln>
                            <a:noFill/>
                          </a:ln>
                          <a:solidFill>
                            <a:srgbClr val="000000"/>
                          </a:solidFill>
                          <a:effectLst/>
                          <a:latin typeface="Times New Roman" panose="02020603050405020304" pitchFamily="18" charset="0"/>
                        </a:rPr>
                        <a:t>Anion</a:t>
                      </a:r>
                      <a:endParaRPr lang="en-US" sz="28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800" kern="1200">
                          <a:ln>
                            <a:noFill/>
                          </a:ln>
                          <a:solidFill>
                            <a:srgbClr val="000000"/>
                          </a:solidFill>
                          <a:effectLst/>
                          <a:latin typeface="Times New Roman" panose="02020603050405020304" pitchFamily="18" charset="0"/>
                        </a:rPr>
                        <a:t>Formula of compound</a:t>
                      </a:r>
                      <a:endParaRPr lang="en-US" sz="2800" kern="140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800" kern="1200">
                          <a:ln>
                            <a:noFill/>
                          </a:ln>
                          <a:solidFill>
                            <a:srgbClr val="000000"/>
                          </a:solidFill>
                          <a:effectLst/>
                          <a:latin typeface="Times New Roman" panose="02020603050405020304" pitchFamily="18" charset="0"/>
                        </a:rPr>
                        <a:t>Stock Name of compound</a:t>
                      </a:r>
                      <a:endParaRPr lang="en-US" sz="2800" kern="140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18754362"/>
                  </a:ext>
                </a:extLst>
              </a:tr>
              <a:tr h="877081">
                <a:tc>
                  <a:txBody>
                    <a:bodyPr/>
                    <a:lstStyle/>
                    <a:p>
                      <a:pPr marR="0" indent="0" algn="l" rtl="0">
                        <a:lnSpc>
                          <a:spcPct val="119000"/>
                        </a:lnSpc>
                        <a:spcBef>
                          <a:spcPts val="672"/>
                        </a:spcBef>
                        <a:spcAft>
                          <a:spcPts val="0"/>
                        </a:spcAft>
                      </a:pPr>
                      <a:r>
                        <a:rPr lang="en-US" sz="2800" b="0" kern="1200" dirty="0">
                          <a:ln>
                            <a:noFill/>
                          </a:ln>
                          <a:solidFill>
                            <a:srgbClr val="0000CC"/>
                          </a:solidFill>
                          <a:effectLst/>
                          <a:latin typeface="Comic Sans MS" panose="030F0702030302020204" pitchFamily="66" charset="0"/>
                        </a:rPr>
                        <a:t> Mn</a:t>
                      </a:r>
                      <a:r>
                        <a:rPr lang="en-US" sz="2800" b="0" kern="1200" baseline="30000" dirty="0">
                          <a:ln>
                            <a:noFill/>
                          </a:ln>
                          <a:solidFill>
                            <a:srgbClr val="0000CC"/>
                          </a:solidFill>
                          <a:effectLst/>
                          <a:latin typeface="Comic Sans MS" panose="030F0702030302020204" pitchFamily="66" charset="0"/>
                        </a:rPr>
                        <a:t>+2</a:t>
                      </a:r>
                      <a:r>
                        <a:rPr lang="en-US" sz="2800" b="0" kern="1200" dirty="0">
                          <a:ln>
                            <a:noFill/>
                          </a:ln>
                          <a:solidFill>
                            <a:srgbClr val="0000CC"/>
                          </a:solidFill>
                          <a:effectLst/>
                          <a:latin typeface="Comic Sans MS" panose="030F0702030302020204" pitchFamily="66" charset="0"/>
                        </a:rPr>
                        <a:t>  </a:t>
                      </a:r>
                      <a:endParaRPr lang="en-US" sz="2800" b="0" kern="1400" dirty="0">
                        <a:ln>
                          <a:noFill/>
                        </a:ln>
                        <a:solidFill>
                          <a:srgbClr val="0000CC"/>
                        </a:solidFill>
                        <a:effectLst/>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b="0" kern="1200" dirty="0">
                          <a:ln>
                            <a:noFill/>
                          </a:ln>
                          <a:solidFill>
                            <a:srgbClr val="0000CC"/>
                          </a:solidFill>
                          <a:effectLst/>
                          <a:latin typeface="Comic Sans MS" panose="030F0702030302020204" pitchFamily="66" charset="0"/>
                        </a:rPr>
                        <a:t>Br</a:t>
                      </a:r>
                      <a:r>
                        <a:rPr lang="en-US" sz="2800" b="0" kern="1200" baseline="30000" dirty="0">
                          <a:ln>
                            <a:noFill/>
                          </a:ln>
                          <a:solidFill>
                            <a:srgbClr val="0000CC"/>
                          </a:solidFill>
                          <a:effectLst/>
                          <a:latin typeface="Comic Sans MS" panose="030F0702030302020204" pitchFamily="66" charset="0"/>
                        </a:rPr>
                        <a:t>-1</a:t>
                      </a:r>
                      <a:endParaRPr lang="en-US" sz="2800" b="0" kern="1400" dirty="0">
                        <a:ln>
                          <a:noFill/>
                        </a:ln>
                        <a:solidFill>
                          <a:srgbClr val="0000CC"/>
                        </a:solidFill>
                        <a:effectLst/>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kern="1400" dirty="0">
                        <a:ln>
                          <a:noFill/>
                        </a:ln>
                        <a:solidFill>
                          <a:srgbClr val="0000CC"/>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kern="1400" dirty="0">
                        <a:ln>
                          <a:noFill/>
                        </a:ln>
                        <a:solidFill>
                          <a:srgbClr val="0000CC"/>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37849666"/>
                  </a:ext>
                </a:extLst>
              </a:tr>
              <a:tr h="881039">
                <a:tc>
                  <a:txBody>
                    <a:bodyPr/>
                    <a:lstStyle/>
                    <a:p>
                      <a:pPr marR="0" indent="0" algn="l" rtl="0">
                        <a:lnSpc>
                          <a:spcPct val="119000"/>
                        </a:lnSpc>
                        <a:spcBef>
                          <a:spcPts val="672"/>
                        </a:spcBef>
                        <a:spcAft>
                          <a:spcPts val="0"/>
                        </a:spcAft>
                      </a:pPr>
                      <a:r>
                        <a:rPr lang="en-US" sz="2800" b="0" kern="1200" dirty="0">
                          <a:ln>
                            <a:noFill/>
                          </a:ln>
                          <a:solidFill>
                            <a:srgbClr val="FF0000"/>
                          </a:solidFill>
                          <a:effectLst/>
                          <a:latin typeface="Comic Sans MS" panose="030F0702030302020204" pitchFamily="66" charset="0"/>
                        </a:rPr>
                        <a:t> Mn</a:t>
                      </a:r>
                      <a:r>
                        <a:rPr lang="en-US" sz="2800" b="0" kern="1200" baseline="30000" dirty="0">
                          <a:ln>
                            <a:noFill/>
                          </a:ln>
                          <a:solidFill>
                            <a:srgbClr val="FF0000"/>
                          </a:solidFill>
                          <a:effectLst/>
                          <a:latin typeface="Comic Sans MS" panose="030F0702030302020204" pitchFamily="66" charset="0"/>
                        </a:rPr>
                        <a:t>+3</a:t>
                      </a:r>
                      <a:r>
                        <a:rPr lang="en-US" sz="2800" b="0" kern="1200" dirty="0">
                          <a:ln>
                            <a:noFill/>
                          </a:ln>
                          <a:solidFill>
                            <a:srgbClr val="FF0000"/>
                          </a:solidFill>
                          <a:effectLst/>
                          <a:latin typeface="Comic Sans MS" panose="030F0702030302020204" pitchFamily="66" charset="0"/>
                        </a:rPr>
                        <a:t>  </a:t>
                      </a:r>
                      <a:endParaRPr lang="en-US" sz="2800" b="0" kern="1400" dirty="0">
                        <a:ln>
                          <a:noFill/>
                        </a:ln>
                        <a:solidFill>
                          <a:srgbClr val="FF0000"/>
                        </a:solidFill>
                        <a:effectLst/>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b="0" kern="1200" dirty="0">
                          <a:ln>
                            <a:noFill/>
                          </a:ln>
                          <a:solidFill>
                            <a:srgbClr val="FF0000"/>
                          </a:solidFill>
                          <a:effectLst/>
                          <a:latin typeface="Comic Sans MS" panose="030F0702030302020204" pitchFamily="66" charset="0"/>
                        </a:rPr>
                        <a:t>Br</a:t>
                      </a:r>
                      <a:r>
                        <a:rPr lang="en-US" sz="2800" b="0" kern="1200" baseline="30000" dirty="0">
                          <a:ln>
                            <a:noFill/>
                          </a:ln>
                          <a:solidFill>
                            <a:srgbClr val="FF0000"/>
                          </a:solidFill>
                          <a:effectLst/>
                          <a:latin typeface="Comic Sans MS" panose="030F0702030302020204" pitchFamily="66" charset="0"/>
                        </a:rPr>
                        <a:t>-1</a:t>
                      </a:r>
                      <a:endParaRPr lang="en-US" sz="2800" b="0" kern="1400" dirty="0">
                        <a:ln>
                          <a:noFill/>
                        </a:ln>
                        <a:solidFill>
                          <a:srgbClr val="FF0000"/>
                        </a:solidFill>
                        <a:effectLst/>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kern="1400" dirty="0">
                        <a:ln>
                          <a:noFill/>
                        </a:ln>
                        <a:solidFill>
                          <a:srgbClr val="FF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kern="1400" dirty="0">
                        <a:ln>
                          <a:noFill/>
                        </a:ln>
                        <a:solidFill>
                          <a:srgbClr val="FF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94144816"/>
                  </a:ext>
                </a:extLst>
              </a:tr>
              <a:tr h="881039">
                <a:tc>
                  <a:txBody>
                    <a:bodyPr/>
                    <a:lstStyle/>
                    <a:p>
                      <a:pPr marR="0" indent="0" algn="l" rtl="0">
                        <a:lnSpc>
                          <a:spcPct val="119000"/>
                        </a:lnSpc>
                        <a:spcBef>
                          <a:spcPts val="672"/>
                        </a:spcBef>
                        <a:spcAft>
                          <a:spcPts val="0"/>
                        </a:spcAft>
                      </a:pPr>
                      <a:r>
                        <a:rPr lang="en-US" sz="2800" b="0" kern="1200" dirty="0">
                          <a:ln>
                            <a:noFill/>
                          </a:ln>
                          <a:solidFill>
                            <a:srgbClr val="006600"/>
                          </a:solidFill>
                          <a:effectLst/>
                          <a:latin typeface="Comic Sans MS" panose="030F0702030302020204" pitchFamily="66" charset="0"/>
                        </a:rPr>
                        <a:t> Mn</a:t>
                      </a:r>
                      <a:r>
                        <a:rPr lang="en-US" sz="2800" b="0" kern="1200" baseline="30000" dirty="0">
                          <a:ln>
                            <a:noFill/>
                          </a:ln>
                          <a:solidFill>
                            <a:srgbClr val="006600"/>
                          </a:solidFill>
                          <a:effectLst/>
                          <a:latin typeface="Comic Sans MS" panose="030F0702030302020204" pitchFamily="66" charset="0"/>
                        </a:rPr>
                        <a:t>+4</a:t>
                      </a:r>
                      <a:r>
                        <a:rPr lang="en-US" sz="2800" b="0" kern="1200" dirty="0">
                          <a:ln>
                            <a:noFill/>
                          </a:ln>
                          <a:solidFill>
                            <a:srgbClr val="006600"/>
                          </a:solidFill>
                          <a:effectLst/>
                          <a:latin typeface="Comic Sans MS" panose="030F0702030302020204" pitchFamily="66" charset="0"/>
                        </a:rPr>
                        <a:t>  </a:t>
                      </a:r>
                      <a:endParaRPr lang="en-US" sz="2800" b="0" kern="1400" dirty="0">
                        <a:ln>
                          <a:noFill/>
                        </a:ln>
                        <a:solidFill>
                          <a:srgbClr val="006600"/>
                        </a:solidFill>
                        <a:effectLst/>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b="0" kern="1200" dirty="0">
                          <a:ln>
                            <a:noFill/>
                          </a:ln>
                          <a:solidFill>
                            <a:srgbClr val="006600"/>
                          </a:solidFill>
                          <a:effectLst/>
                          <a:latin typeface="Comic Sans MS" panose="030F0702030302020204" pitchFamily="66" charset="0"/>
                        </a:rPr>
                        <a:t>Br</a:t>
                      </a:r>
                      <a:r>
                        <a:rPr lang="en-US" sz="2800" b="0" kern="1200" baseline="30000" dirty="0">
                          <a:ln>
                            <a:noFill/>
                          </a:ln>
                          <a:solidFill>
                            <a:srgbClr val="006600"/>
                          </a:solidFill>
                          <a:effectLst/>
                          <a:latin typeface="Comic Sans MS" panose="030F0702030302020204" pitchFamily="66" charset="0"/>
                        </a:rPr>
                        <a:t>-1</a:t>
                      </a:r>
                      <a:endParaRPr lang="en-US" sz="2800" b="0" kern="1400" dirty="0">
                        <a:ln>
                          <a:noFill/>
                        </a:ln>
                        <a:solidFill>
                          <a:srgbClr val="006600"/>
                        </a:solidFill>
                        <a:effectLst/>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kern="1400" dirty="0">
                        <a:ln>
                          <a:noFill/>
                        </a:ln>
                        <a:solidFill>
                          <a:srgbClr val="0066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kern="1400" dirty="0">
                        <a:ln>
                          <a:noFill/>
                        </a:ln>
                        <a:solidFill>
                          <a:srgbClr val="0066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4220490"/>
                  </a:ext>
                </a:extLst>
              </a:tr>
              <a:tr h="877081">
                <a:tc>
                  <a:txBody>
                    <a:bodyPr/>
                    <a:lstStyle/>
                    <a:p>
                      <a:pPr marR="0" indent="0" algn="l" rtl="0">
                        <a:lnSpc>
                          <a:spcPct val="119000"/>
                        </a:lnSpc>
                        <a:spcBef>
                          <a:spcPts val="672"/>
                        </a:spcBef>
                        <a:spcAft>
                          <a:spcPts val="0"/>
                        </a:spcAft>
                      </a:pPr>
                      <a:r>
                        <a:rPr lang="en-US" sz="2800" b="0" kern="1200" dirty="0">
                          <a:ln>
                            <a:noFill/>
                          </a:ln>
                          <a:solidFill>
                            <a:srgbClr val="9900CC"/>
                          </a:solidFill>
                          <a:effectLst/>
                          <a:latin typeface="Comic Sans MS" panose="030F0702030302020204" pitchFamily="66" charset="0"/>
                        </a:rPr>
                        <a:t> Mn</a:t>
                      </a:r>
                      <a:r>
                        <a:rPr lang="en-US" sz="2800" b="0" kern="1200" baseline="30000" dirty="0">
                          <a:ln>
                            <a:noFill/>
                          </a:ln>
                          <a:solidFill>
                            <a:srgbClr val="9900CC"/>
                          </a:solidFill>
                          <a:effectLst/>
                          <a:latin typeface="Comic Sans MS" panose="030F0702030302020204" pitchFamily="66" charset="0"/>
                        </a:rPr>
                        <a:t>+7</a:t>
                      </a:r>
                      <a:r>
                        <a:rPr lang="en-US" sz="2800" b="0" kern="1200" dirty="0">
                          <a:ln>
                            <a:noFill/>
                          </a:ln>
                          <a:solidFill>
                            <a:srgbClr val="9900CC"/>
                          </a:solidFill>
                          <a:effectLst/>
                          <a:latin typeface="Comic Sans MS" panose="030F0702030302020204" pitchFamily="66" charset="0"/>
                        </a:rPr>
                        <a:t>  </a:t>
                      </a:r>
                      <a:endParaRPr lang="en-US" sz="2800" b="0" kern="1400" dirty="0">
                        <a:ln>
                          <a:noFill/>
                        </a:ln>
                        <a:solidFill>
                          <a:srgbClr val="9900CC"/>
                        </a:solidFill>
                        <a:effectLst/>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b="0" kern="1200" dirty="0">
                          <a:ln>
                            <a:noFill/>
                          </a:ln>
                          <a:solidFill>
                            <a:srgbClr val="9900CC"/>
                          </a:solidFill>
                          <a:effectLst/>
                          <a:latin typeface="Comic Sans MS" panose="030F0702030302020204" pitchFamily="66" charset="0"/>
                        </a:rPr>
                        <a:t>Br</a:t>
                      </a:r>
                      <a:r>
                        <a:rPr lang="en-US" sz="2800" b="0" kern="1200" baseline="30000" dirty="0">
                          <a:ln>
                            <a:noFill/>
                          </a:ln>
                          <a:solidFill>
                            <a:srgbClr val="9900CC"/>
                          </a:solidFill>
                          <a:effectLst/>
                          <a:latin typeface="Comic Sans MS" panose="030F0702030302020204" pitchFamily="66" charset="0"/>
                        </a:rPr>
                        <a:t>-1</a:t>
                      </a:r>
                      <a:endParaRPr lang="en-US" sz="2800" b="0" kern="1400" dirty="0">
                        <a:ln>
                          <a:noFill/>
                        </a:ln>
                        <a:solidFill>
                          <a:srgbClr val="9900CC"/>
                        </a:solidFill>
                        <a:effectLst/>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kern="1400" dirty="0">
                        <a:ln>
                          <a:noFill/>
                        </a:ln>
                        <a:solidFill>
                          <a:srgbClr val="9900CC"/>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kern="1400" dirty="0">
                        <a:ln>
                          <a:noFill/>
                        </a:ln>
                        <a:solidFill>
                          <a:srgbClr val="9900CC"/>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9972823"/>
                  </a:ext>
                </a:extLst>
              </a:tr>
            </a:tbl>
          </a:graphicData>
        </a:graphic>
      </p:graphicFrame>
      <p:sp>
        <p:nvSpPr>
          <p:cNvPr id="3" name="Control 1">
            <a:extLst>
              <a:ext uri="{FF2B5EF4-FFF2-40B4-BE49-F238E27FC236}">
                <a16:creationId xmlns:a16="http://schemas.microsoft.com/office/drawing/2014/main" id="{EB436940-878D-497A-A7DB-E1AD33066213}"/>
              </a:ext>
            </a:extLst>
          </p:cNvPr>
          <p:cNvSpPr>
            <a:spLocks noChangeArrowheads="1" noChangeShapeType="1"/>
          </p:cNvSpPr>
          <p:nvPr/>
        </p:nvSpPr>
        <p:spPr bwMode="auto">
          <a:xfrm>
            <a:off x="1600200" y="10148888"/>
            <a:ext cx="6819900" cy="2192337"/>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6694042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5"/>
          <p:cNvSpPr txBox="1">
            <a:spLocks noChangeArrowheads="1"/>
          </p:cNvSpPr>
          <p:nvPr/>
        </p:nvSpPr>
        <p:spPr bwMode="auto">
          <a:xfrm>
            <a:off x="0" y="0"/>
            <a:ext cx="91440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CC"/>
                </a:solidFill>
                <a:effectLst/>
                <a:uLnTx/>
                <a:uFillTx/>
                <a:latin typeface="Comic Sans MS" pitchFamily="66" charset="0"/>
                <a:ea typeface="+mn-ea"/>
                <a:cs typeface="+mn-cs"/>
              </a:rPr>
              <a:t>75.  Start </a:t>
            </a:r>
            <a:r>
              <a:rPr kumimoji="0" lang="en-US" altLang="en-US" sz="3200" b="0" i="0" u="none" strike="noStrike" kern="1200" cap="none" spc="0" normalizeH="0" baseline="0" noProof="0" dirty="0" err="1">
                <a:ln>
                  <a:noFill/>
                </a:ln>
                <a:solidFill>
                  <a:srgbClr val="0000CC"/>
                </a:solidFill>
                <a:effectLst/>
                <a:uLnTx/>
                <a:uFillTx/>
                <a:latin typeface="Comic Sans MS" pitchFamily="66" charset="0"/>
                <a:ea typeface="+mn-ea"/>
                <a:cs typeface="+mn-cs"/>
              </a:rPr>
              <a:t>criss</a:t>
            </a:r>
            <a:r>
              <a:rPr kumimoji="0" lang="en-US" altLang="en-US" sz="3200" b="0" i="0" u="none" strike="noStrike" kern="1200" cap="none" spc="0" normalizeH="0" baseline="0" noProof="0" dirty="0">
                <a:ln>
                  <a:noFill/>
                </a:ln>
                <a:solidFill>
                  <a:srgbClr val="0000CC"/>
                </a:solidFill>
                <a:effectLst/>
                <a:uLnTx/>
                <a:uFillTx/>
                <a:latin typeface="Comic Sans MS" pitchFamily="66" charset="0"/>
                <a:ea typeface="+mn-ea"/>
                <a:cs typeface="+mn-cs"/>
              </a:rPr>
              <a:t> crossing.</a:t>
            </a:r>
            <a:br>
              <a:rPr kumimoji="0" lang="en-US" altLang="en-US" sz="3200" b="0" i="0" u="none" strike="noStrike" kern="1200" cap="none" spc="0" normalizeH="0" baseline="0" noProof="0" dirty="0">
                <a:ln>
                  <a:noFill/>
                </a:ln>
                <a:solidFill>
                  <a:srgbClr val="0000CC"/>
                </a:solidFill>
                <a:effectLst/>
                <a:uLnTx/>
                <a:uFillTx/>
                <a:latin typeface="Comic Sans MS" pitchFamily="66" charset="0"/>
                <a:ea typeface="+mn-ea"/>
                <a:cs typeface="+mn-cs"/>
              </a:rPr>
            </a:br>
            <a:r>
              <a:rPr kumimoji="0" lang="en-US" altLang="en-US" sz="3200" b="0" i="0" u="none" strike="noStrike" kern="1200" cap="none" spc="0" normalizeH="0" baseline="0" noProof="0" dirty="0">
                <a:ln>
                  <a:noFill/>
                </a:ln>
                <a:solidFill>
                  <a:srgbClr val="0000CC"/>
                </a:solidFill>
                <a:effectLst/>
                <a:uLnTx/>
                <a:uFillTx/>
                <a:latin typeface="Comic Sans MS" pitchFamily="66" charset="0"/>
                <a:ea typeface="+mn-ea"/>
                <a:cs typeface="+mn-cs"/>
              </a:rPr>
              <a:t>       </a:t>
            </a:r>
            <a:br>
              <a:rPr kumimoji="0" lang="en-US" altLang="en-US" sz="3200" b="0" i="0" u="none" strike="noStrike" kern="1200" cap="none" spc="0" normalizeH="0" baseline="0" noProof="0" dirty="0">
                <a:ln>
                  <a:noFill/>
                </a:ln>
                <a:solidFill>
                  <a:srgbClr val="0000CC"/>
                </a:solidFill>
                <a:effectLst/>
                <a:uLnTx/>
                <a:uFillTx/>
                <a:latin typeface="Comic Sans MS" pitchFamily="66" charset="0"/>
                <a:ea typeface="+mn-ea"/>
                <a:cs typeface="+mn-cs"/>
              </a:rPr>
            </a:br>
            <a:r>
              <a:rPr kumimoji="0" lang="en-US" altLang="en-US" sz="3200" b="0" i="0" u="none" strike="noStrike" kern="1200" cap="none" spc="0" normalizeH="0" baseline="0" noProof="0" dirty="0">
                <a:ln>
                  <a:noFill/>
                </a:ln>
                <a:solidFill>
                  <a:srgbClr val="0000CC"/>
                </a:solidFill>
                <a:effectLst/>
                <a:uLnTx/>
                <a:uFillTx/>
                <a:latin typeface="Comic Sans MS" pitchFamily="66" charset="0"/>
                <a:ea typeface="+mn-ea"/>
                <a:cs typeface="+mn-cs"/>
              </a:rPr>
              <a:t>    </a:t>
            </a:r>
            <a:r>
              <a:rPr kumimoji="0" lang="en-US" altLang="en-US" sz="3200" b="0" i="0" u="none" strike="noStrike" kern="1200" cap="none" spc="0" normalizeH="0" baseline="0" noProof="0" dirty="0">
                <a:ln>
                  <a:noFill/>
                </a:ln>
                <a:solidFill>
                  <a:srgbClr val="FF0000"/>
                </a:solidFill>
                <a:effectLst/>
                <a:uLnTx/>
                <a:uFillTx/>
                <a:latin typeface="Comic Sans MS" pitchFamily="66" charset="0"/>
                <a:ea typeface="+mn-ea"/>
                <a:cs typeface="+mn-cs"/>
              </a:rPr>
              <a:t>Match the ion charge to the roman numeral</a:t>
            </a:r>
            <a:endParaRPr kumimoji="0" lang="en-US" altLang="en-US" sz="2400" b="0" i="0" u="none" strike="noStrike" kern="1200" cap="none" spc="0" normalizeH="0" baseline="0" noProof="0" dirty="0">
              <a:ln>
                <a:noFill/>
              </a:ln>
              <a:solidFill>
                <a:srgbClr val="FF0000"/>
              </a:solidFill>
              <a:effectLst/>
              <a:uLnTx/>
              <a:uFillTx/>
              <a:latin typeface="Comic Sans MS"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4000" b="0" i="0" u="none" strike="noStrike" kern="1200" cap="none" spc="0" normalizeH="0" baseline="0" noProof="0" dirty="0">
              <a:ln>
                <a:noFill/>
              </a:ln>
              <a:solidFill>
                <a:srgbClr val="6600CC"/>
              </a:solidFill>
              <a:effectLst/>
              <a:uLnTx/>
              <a:uFillTx/>
              <a:latin typeface="Comic Sans MS" pitchFamily="66" charset="0"/>
              <a:ea typeface="+mn-ea"/>
              <a:cs typeface="+mn-cs"/>
            </a:endParaRPr>
          </a:p>
        </p:txBody>
      </p:sp>
      <p:graphicFrame>
        <p:nvGraphicFramePr>
          <p:cNvPr id="2" name="Table 1">
            <a:extLst>
              <a:ext uri="{FF2B5EF4-FFF2-40B4-BE49-F238E27FC236}">
                <a16:creationId xmlns:a16="http://schemas.microsoft.com/office/drawing/2014/main" id="{E36C5FA9-2072-4F28-A207-C1C9AD67A9ED}"/>
              </a:ext>
            </a:extLst>
          </p:cNvPr>
          <p:cNvGraphicFramePr>
            <a:graphicFrameLocks noGrp="1"/>
          </p:cNvGraphicFramePr>
          <p:nvPr>
            <p:extLst>
              <p:ext uri="{D42A27DB-BD31-4B8C-83A1-F6EECF244321}">
                <p14:modId xmlns:p14="http://schemas.microsoft.com/office/powerpoint/2010/main" val="3086168076"/>
              </p:ext>
            </p:extLst>
          </p:nvPr>
        </p:nvGraphicFramePr>
        <p:xfrm>
          <a:off x="0" y="2209800"/>
          <a:ext cx="9144000" cy="4648200"/>
        </p:xfrm>
        <a:graphic>
          <a:graphicData uri="http://schemas.openxmlformats.org/drawingml/2006/table">
            <a:tbl>
              <a:tblPr/>
              <a:tblGrid>
                <a:gridCol w="1143000">
                  <a:extLst>
                    <a:ext uri="{9D8B030D-6E8A-4147-A177-3AD203B41FA5}">
                      <a16:colId xmlns:a16="http://schemas.microsoft.com/office/drawing/2014/main" val="472004932"/>
                    </a:ext>
                  </a:extLst>
                </a:gridCol>
                <a:gridCol w="1143000">
                  <a:extLst>
                    <a:ext uri="{9D8B030D-6E8A-4147-A177-3AD203B41FA5}">
                      <a16:colId xmlns:a16="http://schemas.microsoft.com/office/drawing/2014/main" val="1785834978"/>
                    </a:ext>
                  </a:extLst>
                </a:gridCol>
                <a:gridCol w="2230855">
                  <a:extLst>
                    <a:ext uri="{9D8B030D-6E8A-4147-A177-3AD203B41FA5}">
                      <a16:colId xmlns:a16="http://schemas.microsoft.com/office/drawing/2014/main" val="1249512421"/>
                    </a:ext>
                  </a:extLst>
                </a:gridCol>
                <a:gridCol w="4627145">
                  <a:extLst>
                    <a:ext uri="{9D8B030D-6E8A-4147-A177-3AD203B41FA5}">
                      <a16:colId xmlns:a16="http://schemas.microsoft.com/office/drawing/2014/main" val="3472850249"/>
                    </a:ext>
                  </a:extLst>
                </a:gridCol>
              </a:tblGrid>
              <a:tr h="1131960">
                <a:tc>
                  <a:txBody>
                    <a:bodyPr/>
                    <a:lstStyle/>
                    <a:p>
                      <a:pPr marR="0" indent="0" algn="ctr" rtl="0">
                        <a:lnSpc>
                          <a:spcPct val="119000"/>
                        </a:lnSpc>
                        <a:spcBef>
                          <a:spcPts val="576"/>
                        </a:spcBef>
                        <a:spcAft>
                          <a:spcPts val="0"/>
                        </a:spcAft>
                      </a:pPr>
                      <a:r>
                        <a:rPr lang="en-US" sz="2800" kern="1200" dirty="0">
                          <a:ln>
                            <a:noFill/>
                          </a:ln>
                          <a:solidFill>
                            <a:srgbClr val="000000"/>
                          </a:solidFill>
                          <a:effectLst/>
                          <a:latin typeface="Times New Roman" panose="02020603050405020304" pitchFamily="18" charset="0"/>
                        </a:rPr>
                        <a:t>Cation</a:t>
                      </a:r>
                      <a:endParaRPr lang="en-US" sz="28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800" kern="1200" dirty="0">
                          <a:ln>
                            <a:noFill/>
                          </a:ln>
                          <a:solidFill>
                            <a:srgbClr val="000000"/>
                          </a:solidFill>
                          <a:effectLst/>
                          <a:latin typeface="Times New Roman" panose="02020603050405020304" pitchFamily="18" charset="0"/>
                        </a:rPr>
                        <a:t>Anion</a:t>
                      </a:r>
                      <a:endParaRPr lang="en-US" sz="28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800" kern="1200">
                          <a:ln>
                            <a:noFill/>
                          </a:ln>
                          <a:solidFill>
                            <a:srgbClr val="000000"/>
                          </a:solidFill>
                          <a:effectLst/>
                          <a:latin typeface="Times New Roman" panose="02020603050405020304" pitchFamily="18" charset="0"/>
                        </a:rPr>
                        <a:t>Formula of compound</a:t>
                      </a:r>
                      <a:endParaRPr lang="en-US" sz="2800" kern="140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800" kern="1200">
                          <a:ln>
                            <a:noFill/>
                          </a:ln>
                          <a:solidFill>
                            <a:srgbClr val="000000"/>
                          </a:solidFill>
                          <a:effectLst/>
                          <a:latin typeface="Times New Roman" panose="02020603050405020304" pitchFamily="18" charset="0"/>
                        </a:rPr>
                        <a:t>Stock Name of compound</a:t>
                      </a:r>
                      <a:endParaRPr lang="en-US" sz="2800" kern="140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18754362"/>
                  </a:ext>
                </a:extLst>
              </a:tr>
              <a:tr h="877081">
                <a:tc>
                  <a:txBody>
                    <a:bodyPr/>
                    <a:lstStyle/>
                    <a:p>
                      <a:pPr marR="0" indent="0" algn="l" rtl="0">
                        <a:lnSpc>
                          <a:spcPct val="119000"/>
                        </a:lnSpc>
                        <a:spcBef>
                          <a:spcPts val="672"/>
                        </a:spcBef>
                        <a:spcAft>
                          <a:spcPts val="0"/>
                        </a:spcAft>
                      </a:pPr>
                      <a:r>
                        <a:rPr lang="en-US" sz="2800" b="0" kern="1200" dirty="0">
                          <a:ln>
                            <a:noFill/>
                          </a:ln>
                          <a:solidFill>
                            <a:srgbClr val="0000CC"/>
                          </a:solidFill>
                          <a:effectLst/>
                          <a:latin typeface="Comic Sans MS" panose="030F0702030302020204" pitchFamily="66" charset="0"/>
                        </a:rPr>
                        <a:t> Mn</a:t>
                      </a:r>
                      <a:r>
                        <a:rPr lang="en-US" sz="2800" b="0" kern="1200" baseline="30000" dirty="0">
                          <a:ln>
                            <a:noFill/>
                          </a:ln>
                          <a:solidFill>
                            <a:srgbClr val="0000CC"/>
                          </a:solidFill>
                          <a:effectLst/>
                          <a:latin typeface="Comic Sans MS" panose="030F0702030302020204" pitchFamily="66" charset="0"/>
                        </a:rPr>
                        <a:t>+2</a:t>
                      </a:r>
                      <a:r>
                        <a:rPr lang="en-US" sz="2800" b="0" kern="1200" dirty="0">
                          <a:ln>
                            <a:noFill/>
                          </a:ln>
                          <a:solidFill>
                            <a:srgbClr val="0000CC"/>
                          </a:solidFill>
                          <a:effectLst/>
                          <a:latin typeface="Comic Sans MS" panose="030F0702030302020204" pitchFamily="66" charset="0"/>
                        </a:rPr>
                        <a:t>  </a:t>
                      </a:r>
                      <a:endParaRPr lang="en-US" sz="2800" b="0" kern="1400" dirty="0">
                        <a:ln>
                          <a:noFill/>
                        </a:ln>
                        <a:solidFill>
                          <a:srgbClr val="0000CC"/>
                        </a:solidFill>
                        <a:effectLst/>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b="0" kern="1200" dirty="0">
                          <a:ln>
                            <a:noFill/>
                          </a:ln>
                          <a:solidFill>
                            <a:srgbClr val="0000CC"/>
                          </a:solidFill>
                          <a:effectLst/>
                          <a:latin typeface="Comic Sans MS" panose="030F0702030302020204" pitchFamily="66" charset="0"/>
                        </a:rPr>
                        <a:t>Br</a:t>
                      </a:r>
                      <a:r>
                        <a:rPr lang="en-US" sz="2800" b="0" kern="1200" baseline="30000" dirty="0">
                          <a:ln>
                            <a:noFill/>
                          </a:ln>
                          <a:solidFill>
                            <a:srgbClr val="0000CC"/>
                          </a:solidFill>
                          <a:effectLst/>
                          <a:latin typeface="Comic Sans MS" panose="030F0702030302020204" pitchFamily="66" charset="0"/>
                        </a:rPr>
                        <a:t>-1</a:t>
                      </a:r>
                      <a:endParaRPr lang="en-US" sz="2800" b="0" kern="1400" dirty="0">
                        <a:ln>
                          <a:noFill/>
                        </a:ln>
                        <a:solidFill>
                          <a:srgbClr val="0000CC"/>
                        </a:solidFill>
                        <a:effectLst/>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400" dirty="0">
                          <a:ln>
                            <a:noFill/>
                          </a:ln>
                          <a:solidFill>
                            <a:srgbClr val="0000CC"/>
                          </a:solidFill>
                          <a:effectLst/>
                          <a:latin typeface="Times New Roman" panose="02020603050405020304" pitchFamily="18" charset="0"/>
                        </a:rPr>
                        <a:t> </a:t>
                      </a:r>
                      <a:r>
                        <a:rPr lang="en-US" altLang="en-US" sz="2800" dirty="0">
                          <a:solidFill>
                            <a:srgbClr val="0000CC"/>
                          </a:solidFill>
                          <a:latin typeface="Comic Sans MS" pitchFamily="66" charset="0"/>
                        </a:rPr>
                        <a:t>MnBr</a:t>
                      </a:r>
                      <a:r>
                        <a:rPr lang="en-US" altLang="en-US" sz="2800" baseline="-25000" dirty="0">
                          <a:solidFill>
                            <a:srgbClr val="0000CC"/>
                          </a:solidFill>
                          <a:latin typeface="Comic Sans MS" pitchFamily="66" charset="0"/>
                        </a:rPr>
                        <a:t>2</a:t>
                      </a:r>
                      <a:r>
                        <a:rPr lang="en-US" altLang="en-US" sz="2800" dirty="0">
                          <a:solidFill>
                            <a:srgbClr val="0000CC"/>
                          </a:solidFill>
                          <a:latin typeface="Comic Sans MS" pitchFamily="66" charset="0"/>
                        </a:rPr>
                        <a:t> </a:t>
                      </a:r>
                      <a:endParaRPr lang="en-US" sz="2800" kern="1400" dirty="0">
                        <a:ln>
                          <a:noFill/>
                        </a:ln>
                        <a:solidFill>
                          <a:srgbClr val="0000CC"/>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altLang="en-US" sz="2800" dirty="0">
                          <a:solidFill>
                            <a:srgbClr val="0000CC"/>
                          </a:solidFill>
                          <a:latin typeface="Comic Sans MS" pitchFamily="66" charset="0"/>
                        </a:rPr>
                        <a:t>manganese (II) bromide</a:t>
                      </a:r>
                      <a:r>
                        <a:rPr lang="en-US" sz="2800" kern="1400" dirty="0">
                          <a:ln>
                            <a:noFill/>
                          </a:ln>
                          <a:solidFill>
                            <a:srgbClr val="0000CC"/>
                          </a:solidFill>
                          <a:effectLst/>
                          <a:latin typeface="Times New Roman" panose="02020603050405020304" pitchFamily="18" charset="0"/>
                        </a:rPr>
                        <a:t> </a:t>
                      </a:r>
                      <a:endParaRPr lang="en-US" sz="2800" kern="1400" dirty="0">
                        <a:ln>
                          <a:noFill/>
                        </a:ln>
                        <a:solidFill>
                          <a:srgbClr val="0000CC"/>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37849666"/>
                  </a:ext>
                </a:extLst>
              </a:tr>
              <a:tr h="881039">
                <a:tc>
                  <a:txBody>
                    <a:bodyPr/>
                    <a:lstStyle/>
                    <a:p>
                      <a:pPr marR="0" indent="0" algn="l" rtl="0">
                        <a:lnSpc>
                          <a:spcPct val="119000"/>
                        </a:lnSpc>
                        <a:spcBef>
                          <a:spcPts val="672"/>
                        </a:spcBef>
                        <a:spcAft>
                          <a:spcPts val="0"/>
                        </a:spcAft>
                      </a:pPr>
                      <a:r>
                        <a:rPr lang="en-US" sz="2800" b="0" kern="1200" dirty="0">
                          <a:ln>
                            <a:noFill/>
                          </a:ln>
                          <a:solidFill>
                            <a:srgbClr val="FF0000"/>
                          </a:solidFill>
                          <a:effectLst/>
                          <a:latin typeface="Comic Sans MS" panose="030F0702030302020204" pitchFamily="66" charset="0"/>
                        </a:rPr>
                        <a:t> Mn</a:t>
                      </a:r>
                      <a:r>
                        <a:rPr lang="en-US" sz="2800" b="0" kern="1200" baseline="30000" dirty="0">
                          <a:ln>
                            <a:noFill/>
                          </a:ln>
                          <a:solidFill>
                            <a:srgbClr val="FF0000"/>
                          </a:solidFill>
                          <a:effectLst/>
                          <a:latin typeface="Comic Sans MS" panose="030F0702030302020204" pitchFamily="66" charset="0"/>
                        </a:rPr>
                        <a:t>+3</a:t>
                      </a:r>
                      <a:r>
                        <a:rPr lang="en-US" sz="2800" b="0" kern="1200" dirty="0">
                          <a:ln>
                            <a:noFill/>
                          </a:ln>
                          <a:solidFill>
                            <a:srgbClr val="FF0000"/>
                          </a:solidFill>
                          <a:effectLst/>
                          <a:latin typeface="Comic Sans MS" panose="030F0702030302020204" pitchFamily="66" charset="0"/>
                        </a:rPr>
                        <a:t>  </a:t>
                      </a:r>
                      <a:endParaRPr lang="en-US" sz="2800" b="0" kern="1400" dirty="0">
                        <a:ln>
                          <a:noFill/>
                        </a:ln>
                        <a:solidFill>
                          <a:srgbClr val="FF0000"/>
                        </a:solidFill>
                        <a:effectLst/>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b="0" kern="1200" dirty="0">
                          <a:ln>
                            <a:noFill/>
                          </a:ln>
                          <a:solidFill>
                            <a:srgbClr val="FF0000"/>
                          </a:solidFill>
                          <a:effectLst/>
                          <a:latin typeface="Comic Sans MS" panose="030F0702030302020204" pitchFamily="66" charset="0"/>
                        </a:rPr>
                        <a:t>Br</a:t>
                      </a:r>
                      <a:r>
                        <a:rPr lang="en-US" sz="2800" b="0" kern="1200" baseline="30000" dirty="0">
                          <a:ln>
                            <a:noFill/>
                          </a:ln>
                          <a:solidFill>
                            <a:srgbClr val="FF0000"/>
                          </a:solidFill>
                          <a:effectLst/>
                          <a:latin typeface="Comic Sans MS" panose="030F0702030302020204" pitchFamily="66" charset="0"/>
                        </a:rPr>
                        <a:t>-1</a:t>
                      </a:r>
                      <a:endParaRPr lang="en-US" sz="2800" b="0" kern="1400" dirty="0">
                        <a:ln>
                          <a:noFill/>
                        </a:ln>
                        <a:solidFill>
                          <a:srgbClr val="FF0000"/>
                        </a:solidFill>
                        <a:effectLst/>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kern="1400" dirty="0">
                        <a:ln>
                          <a:noFill/>
                        </a:ln>
                        <a:solidFill>
                          <a:srgbClr val="FF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kern="1400" dirty="0">
                        <a:ln>
                          <a:noFill/>
                        </a:ln>
                        <a:solidFill>
                          <a:srgbClr val="FF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94144816"/>
                  </a:ext>
                </a:extLst>
              </a:tr>
              <a:tr h="881039">
                <a:tc>
                  <a:txBody>
                    <a:bodyPr/>
                    <a:lstStyle/>
                    <a:p>
                      <a:pPr marR="0" indent="0" algn="l" rtl="0">
                        <a:lnSpc>
                          <a:spcPct val="119000"/>
                        </a:lnSpc>
                        <a:spcBef>
                          <a:spcPts val="672"/>
                        </a:spcBef>
                        <a:spcAft>
                          <a:spcPts val="0"/>
                        </a:spcAft>
                      </a:pPr>
                      <a:r>
                        <a:rPr lang="en-US" sz="2800" b="0" kern="1200" dirty="0">
                          <a:ln>
                            <a:noFill/>
                          </a:ln>
                          <a:solidFill>
                            <a:srgbClr val="006600"/>
                          </a:solidFill>
                          <a:effectLst/>
                          <a:latin typeface="Comic Sans MS" panose="030F0702030302020204" pitchFamily="66" charset="0"/>
                        </a:rPr>
                        <a:t> Mn</a:t>
                      </a:r>
                      <a:r>
                        <a:rPr lang="en-US" sz="2800" b="0" kern="1200" baseline="30000" dirty="0">
                          <a:ln>
                            <a:noFill/>
                          </a:ln>
                          <a:solidFill>
                            <a:srgbClr val="006600"/>
                          </a:solidFill>
                          <a:effectLst/>
                          <a:latin typeface="Comic Sans MS" panose="030F0702030302020204" pitchFamily="66" charset="0"/>
                        </a:rPr>
                        <a:t>+4</a:t>
                      </a:r>
                      <a:r>
                        <a:rPr lang="en-US" sz="2800" b="0" kern="1200" dirty="0">
                          <a:ln>
                            <a:noFill/>
                          </a:ln>
                          <a:solidFill>
                            <a:srgbClr val="006600"/>
                          </a:solidFill>
                          <a:effectLst/>
                          <a:latin typeface="Comic Sans MS" panose="030F0702030302020204" pitchFamily="66" charset="0"/>
                        </a:rPr>
                        <a:t>  </a:t>
                      </a:r>
                      <a:endParaRPr lang="en-US" sz="2800" b="0" kern="1400" dirty="0">
                        <a:ln>
                          <a:noFill/>
                        </a:ln>
                        <a:solidFill>
                          <a:srgbClr val="006600"/>
                        </a:solidFill>
                        <a:effectLst/>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b="0" kern="1200" dirty="0">
                          <a:ln>
                            <a:noFill/>
                          </a:ln>
                          <a:solidFill>
                            <a:srgbClr val="006600"/>
                          </a:solidFill>
                          <a:effectLst/>
                          <a:latin typeface="Comic Sans MS" panose="030F0702030302020204" pitchFamily="66" charset="0"/>
                        </a:rPr>
                        <a:t>Br</a:t>
                      </a:r>
                      <a:r>
                        <a:rPr lang="en-US" sz="2800" b="0" kern="1200" baseline="30000" dirty="0">
                          <a:ln>
                            <a:noFill/>
                          </a:ln>
                          <a:solidFill>
                            <a:srgbClr val="006600"/>
                          </a:solidFill>
                          <a:effectLst/>
                          <a:latin typeface="Comic Sans MS" panose="030F0702030302020204" pitchFamily="66" charset="0"/>
                        </a:rPr>
                        <a:t>-1</a:t>
                      </a:r>
                      <a:endParaRPr lang="en-US" sz="2800" b="0" kern="1400" dirty="0">
                        <a:ln>
                          <a:noFill/>
                        </a:ln>
                        <a:solidFill>
                          <a:srgbClr val="006600"/>
                        </a:solidFill>
                        <a:effectLst/>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kern="1400" dirty="0">
                        <a:ln>
                          <a:noFill/>
                        </a:ln>
                        <a:solidFill>
                          <a:srgbClr val="0066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kern="1400" dirty="0">
                        <a:ln>
                          <a:noFill/>
                        </a:ln>
                        <a:solidFill>
                          <a:srgbClr val="0066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4220490"/>
                  </a:ext>
                </a:extLst>
              </a:tr>
              <a:tr h="877081">
                <a:tc>
                  <a:txBody>
                    <a:bodyPr/>
                    <a:lstStyle/>
                    <a:p>
                      <a:pPr marR="0" indent="0" algn="l" rtl="0">
                        <a:lnSpc>
                          <a:spcPct val="119000"/>
                        </a:lnSpc>
                        <a:spcBef>
                          <a:spcPts val="672"/>
                        </a:spcBef>
                        <a:spcAft>
                          <a:spcPts val="0"/>
                        </a:spcAft>
                      </a:pPr>
                      <a:r>
                        <a:rPr lang="en-US" sz="2800" b="0" kern="1200" dirty="0">
                          <a:ln>
                            <a:noFill/>
                          </a:ln>
                          <a:solidFill>
                            <a:srgbClr val="9900CC"/>
                          </a:solidFill>
                          <a:effectLst/>
                          <a:latin typeface="Comic Sans MS" panose="030F0702030302020204" pitchFamily="66" charset="0"/>
                        </a:rPr>
                        <a:t> Mn</a:t>
                      </a:r>
                      <a:r>
                        <a:rPr lang="en-US" sz="2800" b="0" kern="1200" baseline="30000" dirty="0">
                          <a:ln>
                            <a:noFill/>
                          </a:ln>
                          <a:solidFill>
                            <a:srgbClr val="9900CC"/>
                          </a:solidFill>
                          <a:effectLst/>
                          <a:latin typeface="Comic Sans MS" panose="030F0702030302020204" pitchFamily="66" charset="0"/>
                        </a:rPr>
                        <a:t>+7</a:t>
                      </a:r>
                      <a:r>
                        <a:rPr lang="en-US" sz="2800" b="0" kern="1200" dirty="0">
                          <a:ln>
                            <a:noFill/>
                          </a:ln>
                          <a:solidFill>
                            <a:srgbClr val="9900CC"/>
                          </a:solidFill>
                          <a:effectLst/>
                          <a:latin typeface="Comic Sans MS" panose="030F0702030302020204" pitchFamily="66" charset="0"/>
                        </a:rPr>
                        <a:t>  </a:t>
                      </a:r>
                      <a:endParaRPr lang="en-US" sz="2800" b="0" kern="1400" dirty="0">
                        <a:ln>
                          <a:noFill/>
                        </a:ln>
                        <a:solidFill>
                          <a:srgbClr val="9900CC"/>
                        </a:solidFill>
                        <a:effectLst/>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b="0" kern="1200" dirty="0">
                          <a:ln>
                            <a:noFill/>
                          </a:ln>
                          <a:solidFill>
                            <a:srgbClr val="9900CC"/>
                          </a:solidFill>
                          <a:effectLst/>
                          <a:latin typeface="Comic Sans MS" panose="030F0702030302020204" pitchFamily="66" charset="0"/>
                        </a:rPr>
                        <a:t>Br</a:t>
                      </a:r>
                      <a:r>
                        <a:rPr lang="en-US" sz="2800" b="0" kern="1200" baseline="30000" dirty="0">
                          <a:ln>
                            <a:noFill/>
                          </a:ln>
                          <a:solidFill>
                            <a:srgbClr val="9900CC"/>
                          </a:solidFill>
                          <a:effectLst/>
                          <a:latin typeface="Comic Sans MS" panose="030F0702030302020204" pitchFamily="66" charset="0"/>
                        </a:rPr>
                        <a:t>-1</a:t>
                      </a:r>
                      <a:endParaRPr lang="en-US" sz="2800" b="0" kern="1400" dirty="0">
                        <a:ln>
                          <a:noFill/>
                        </a:ln>
                        <a:solidFill>
                          <a:srgbClr val="9900CC"/>
                        </a:solidFill>
                        <a:effectLst/>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kern="1400" dirty="0">
                        <a:ln>
                          <a:noFill/>
                        </a:ln>
                        <a:solidFill>
                          <a:srgbClr val="9900CC"/>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kern="1400" dirty="0">
                        <a:ln>
                          <a:noFill/>
                        </a:ln>
                        <a:solidFill>
                          <a:srgbClr val="9900CC"/>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9972823"/>
                  </a:ext>
                </a:extLst>
              </a:tr>
            </a:tbl>
          </a:graphicData>
        </a:graphic>
      </p:graphicFrame>
      <p:sp>
        <p:nvSpPr>
          <p:cNvPr id="3" name="Control 1">
            <a:extLst>
              <a:ext uri="{FF2B5EF4-FFF2-40B4-BE49-F238E27FC236}">
                <a16:creationId xmlns:a16="http://schemas.microsoft.com/office/drawing/2014/main" id="{EB436940-878D-497A-A7DB-E1AD33066213}"/>
              </a:ext>
            </a:extLst>
          </p:cNvPr>
          <p:cNvSpPr>
            <a:spLocks noChangeArrowheads="1" noChangeShapeType="1"/>
          </p:cNvSpPr>
          <p:nvPr/>
        </p:nvSpPr>
        <p:spPr bwMode="auto">
          <a:xfrm>
            <a:off x="1600200" y="10148888"/>
            <a:ext cx="6819900" cy="2192337"/>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41625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5"/>
          <p:cNvSpPr txBox="1">
            <a:spLocks noChangeArrowheads="1"/>
          </p:cNvSpPr>
          <p:nvPr/>
        </p:nvSpPr>
        <p:spPr bwMode="auto">
          <a:xfrm>
            <a:off x="0" y="0"/>
            <a:ext cx="91440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lumMod val="95000"/>
                    <a:lumOff val="5000"/>
                  </a:srgbClr>
                </a:solidFill>
                <a:effectLst/>
                <a:uLnTx/>
                <a:uFillTx/>
                <a:latin typeface="Comic Sans MS" pitchFamily="66" charset="0"/>
                <a:ea typeface="+mn-ea"/>
                <a:cs typeface="+mn-cs"/>
              </a:rPr>
              <a:t>75.  Thank you, let’s do another.  </a:t>
            </a:r>
            <a:endParaRPr kumimoji="0" lang="en-US" altLang="en-US" sz="4000" b="0" i="0" u="none" strike="noStrike" kern="1200" cap="none" spc="0" normalizeH="0" baseline="0" noProof="0" dirty="0">
              <a:ln>
                <a:noFill/>
              </a:ln>
              <a:solidFill>
                <a:srgbClr val="000000">
                  <a:lumMod val="95000"/>
                  <a:lumOff val="5000"/>
                </a:srgbClr>
              </a:solidFill>
              <a:effectLst/>
              <a:uLnTx/>
              <a:uFillTx/>
              <a:latin typeface="Comic Sans MS"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4000" b="0" i="0" u="none" strike="noStrike" kern="1200" cap="none" spc="0" normalizeH="0" baseline="0" noProof="0" dirty="0">
              <a:ln>
                <a:noFill/>
              </a:ln>
              <a:solidFill>
                <a:srgbClr val="6600CC"/>
              </a:solidFill>
              <a:effectLst/>
              <a:uLnTx/>
              <a:uFillTx/>
              <a:latin typeface="Comic Sans MS" pitchFamily="66" charset="0"/>
              <a:ea typeface="+mn-ea"/>
              <a:cs typeface="+mn-cs"/>
            </a:endParaRPr>
          </a:p>
        </p:txBody>
      </p:sp>
      <p:graphicFrame>
        <p:nvGraphicFramePr>
          <p:cNvPr id="2" name="Table 1">
            <a:extLst>
              <a:ext uri="{FF2B5EF4-FFF2-40B4-BE49-F238E27FC236}">
                <a16:creationId xmlns:a16="http://schemas.microsoft.com/office/drawing/2014/main" id="{E36C5FA9-2072-4F28-A207-C1C9AD67A9ED}"/>
              </a:ext>
            </a:extLst>
          </p:cNvPr>
          <p:cNvGraphicFramePr>
            <a:graphicFrameLocks noGrp="1"/>
          </p:cNvGraphicFramePr>
          <p:nvPr>
            <p:extLst>
              <p:ext uri="{D42A27DB-BD31-4B8C-83A1-F6EECF244321}">
                <p14:modId xmlns:p14="http://schemas.microsoft.com/office/powerpoint/2010/main" val="3499680176"/>
              </p:ext>
            </p:extLst>
          </p:nvPr>
        </p:nvGraphicFramePr>
        <p:xfrm>
          <a:off x="0" y="2209800"/>
          <a:ext cx="9144000" cy="4648200"/>
        </p:xfrm>
        <a:graphic>
          <a:graphicData uri="http://schemas.openxmlformats.org/drawingml/2006/table">
            <a:tbl>
              <a:tblPr/>
              <a:tblGrid>
                <a:gridCol w="1143000">
                  <a:extLst>
                    <a:ext uri="{9D8B030D-6E8A-4147-A177-3AD203B41FA5}">
                      <a16:colId xmlns:a16="http://schemas.microsoft.com/office/drawing/2014/main" val="472004932"/>
                    </a:ext>
                  </a:extLst>
                </a:gridCol>
                <a:gridCol w="1143000">
                  <a:extLst>
                    <a:ext uri="{9D8B030D-6E8A-4147-A177-3AD203B41FA5}">
                      <a16:colId xmlns:a16="http://schemas.microsoft.com/office/drawing/2014/main" val="1785834978"/>
                    </a:ext>
                  </a:extLst>
                </a:gridCol>
                <a:gridCol w="2230855">
                  <a:extLst>
                    <a:ext uri="{9D8B030D-6E8A-4147-A177-3AD203B41FA5}">
                      <a16:colId xmlns:a16="http://schemas.microsoft.com/office/drawing/2014/main" val="1249512421"/>
                    </a:ext>
                  </a:extLst>
                </a:gridCol>
                <a:gridCol w="4627145">
                  <a:extLst>
                    <a:ext uri="{9D8B030D-6E8A-4147-A177-3AD203B41FA5}">
                      <a16:colId xmlns:a16="http://schemas.microsoft.com/office/drawing/2014/main" val="3472850249"/>
                    </a:ext>
                  </a:extLst>
                </a:gridCol>
              </a:tblGrid>
              <a:tr h="1131960">
                <a:tc>
                  <a:txBody>
                    <a:bodyPr/>
                    <a:lstStyle/>
                    <a:p>
                      <a:pPr marR="0" indent="0" algn="ctr" rtl="0">
                        <a:lnSpc>
                          <a:spcPct val="119000"/>
                        </a:lnSpc>
                        <a:spcBef>
                          <a:spcPts val="576"/>
                        </a:spcBef>
                        <a:spcAft>
                          <a:spcPts val="0"/>
                        </a:spcAft>
                      </a:pPr>
                      <a:r>
                        <a:rPr lang="en-US" sz="2800" kern="1200" dirty="0">
                          <a:ln>
                            <a:noFill/>
                          </a:ln>
                          <a:solidFill>
                            <a:srgbClr val="000000"/>
                          </a:solidFill>
                          <a:effectLst/>
                          <a:latin typeface="Times New Roman" panose="02020603050405020304" pitchFamily="18" charset="0"/>
                        </a:rPr>
                        <a:t>Cation</a:t>
                      </a:r>
                      <a:endParaRPr lang="en-US" sz="2800" kern="1400" dirty="0">
                        <a:ln>
                          <a:noFill/>
                        </a:ln>
                        <a:solidFill>
                          <a:srgbClr val="000000"/>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800" kern="1200" dirty="0">
                          <a:ln>
                            <a:noFill/>
                          </a:ln>
                          <a:solidFill>
                            <a:srgbClr val="000000"/>
                          </a:solidFill>
                          <a:effectLst/>
                          <a:latin typeface="Times New Roman" panose="02020603050405020304" pitchFamily="18" charset="0"/>
                        </a:rPr>
                        <a:t>Anion</a:t>
                      </a:r>
                      <a:endParaRPr lang="en-US" sz="2800" kern="1400" dirty="0">
                        <a:ln>
                          <a:noFill/>
                        </a:ln>
                        <a:solidFill>
                          <a:srgbClr val="000000"/>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800" kern="1200">
                          <a:ln>
                            <a:noFill/>
                          </a:ln>
                          <a:solidFill>
                            <a:srgbClr val="000000"/>
                          </a:solidFill>
                          <a:effectLst/>
                          <a:latin typeface="Times New Roman" panose="02020603050405020304" pitchFamily="18" charset="0"/>
                        </a:rPr>
                        <a:t>Formula of compound</a:t>
                      </a:r>
                      <a:endParaRPr lang="en-US" sz="2800" kern="1400">
                        <a:ln>
                          <a:noFill/>
                        </a:ln>
                        <a:solidFill>
                          <a:srgbClr val="000000"/>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800" kern="1200">
                          <a:ln>
                            <a:noFill/>
                          </a:ln>
                          <a:solidFill>
                            <a:srgbClr val="000000"/>
                          </a:solidFill>
                          <a:effectLst/>
                          <a:latin typeface="Times New Roman" panose="02020603050405020304" pitchFamily="18" charset="0"/>
                        </a:rPr>
                        <a:t>Stock Name of compound</a:t>
                      </a:r>
                      <a:endParaRPr lang="en-US" sz="2800" kern="1400">
                        <a:ln>
                          <a:noFill/>
                        </a:ln>
                        <a:solidFill>
                          <a:srgbClr val="000000"/>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1418754362"/>
                  </a:ext>
                </a:extLst>
              </a:tr>
              <a:tr h="877081">
                <a:tc>
                  <a:txBody>
                    <a:bodyPr/>
                    <a:lstStyle/>
                    <a:p>
                      <a:pPr marR="0" indent="0" algn="l" rtl="0">
                        <a:lnSpc>
                          <a:spcPct val="119000"/>
                        </a:lnSpc>
                        <a:spcBef>
                          <a:spcPts val="672"/>
                        </a:spcBef>
                        <a:spcAft>
                          <a:spcPts val="0"/>
                        </a:spcAft>
                      </a:pPr>
                      <a:r>
                        <a:rPr lang="en-US" sz="2800" b="0" kern="1200" dirty="0">
                          <a:ln>
                            <a:noFill/>
                          </a:ln>
                          <a:solidFill>
                            <a:srgbClr val="0000CC"/>
                          </a:solidFill>
                          <a:effectLst/>
                          <a:latin typeface="Comic Sans MS" panose="030F0702030302020204" pitchFamily="66" charset="0"/>
                        </a:rPr>
                        <a:t> Mn</a:t>
                      </a:r>
                      <a:r>
                        <a:rPr lang="en-US" sz="2800" b="0" kern="1200" baseline="30000" dirty="0">
                          <a:ln>
                            <a:noFill/>
                          </a:ln>
                          <a:solidFill>
                            <a:srgbClr val="0000CC"/>
                          </a:solidFill>
                          <a:effectLst/>
                          <a:latin typeface="Comic Sans MS" panose="030F0702030302020204" pitchFamily="66" charset="0"/>
                        </a:rPr>
                        <a:t>+2</a:t>
                      </a:r>
                      <a:r>
                        <a:rPr lang="en-US" sz="2800" b="0" kern="1200" dirty="0">
                          <a:ln>
                            <a:noFill/>
                          </a:ln>
                          <a:solidFill>
                            <a:srgbClr val="0000CC"/>
                          </a:solidFill>
                          <a:effectLst/>
                          <a:latin typeface="Comic Sans MS" panose="030F0702030302020204" pitchFamily="66" charset="0"/>
                        </a:rPr>
                        <a:t>  </a:t>
                      </a:r>
                      <a:endParaRPr lang="en-US" sz="2800" b="0" kern="1400" dirty="0">
                        <a:ln>
                          <a:noFill/>
                        </a:ln>
                        <a:solidFill>
                          <a:srgbClr val="0000CC"/>
                        </a:solidFill>
                        <a:effectLst/>
                        <a:latin typeface="Comic Sans MS" panose="030F0702030302020204" pitchFamily="66"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b="0" kern="1200" dirty="0">
                          <a:ln>
                            <a:noFill/>
                          </a:ln>
                          <a:solidFill>
                            <a:srgbClr val="0000CC"/>
                          </a:solidFill>
                          <a:effectLst/>
                          <a:latin typeface="Comic Sans MS" panose="030F0702030302020204" pitchFamily="66" charset="0"/>
                        </a:rPr>
                        <a:t>Br</a:t>
                      </a:r>
                      <a:r>
                        <a:rPr lang="en-US" sz="2800" b="0" kern="1200" baseline="30000" dirty="0">
                          <a:ln>
                            <a:noFill/>
                          </a:ln>
                          <a:solidFill>
                            <a:srgbClr val="0000CC"/>
                          </a:solidFill>
                          <a:effectLst/>
                          <a:latin typeface="Comic Sans MS" panose="030F0702030302020204" pitchFamily="66" charset="0"/>
                        </a:rPr>
                        <a:t>-1</a:t>
                      </a:r>
                      <a:endParaRPr lang="en-US" sz="2800" b="0" kern="1400" dirty="0">
                        <a:ln>
                          <a:noFill/>
                        </a:ln>
                        <a:solidFill>
                          <a:srgbClr val="0000CC"/>
                        </a:solidFill>
                        <a:effectLst/>
                        <a:latin typeface="Comic Sans MS" panose="030F0702030302020204" pitchFamily="66"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400" dirty="0">
                          <a:ln>
                            <a:noFill/>
                          </a:ln>
                          <a:solidFill>
                            <a:srgbClr val="0000CC"/>
                          </a:solidFill>
                          <a:effectLst/>
                          <a:latin typeface="Times New Roman" panose="02020603050405020304" pitchFamily="18" charset="0"/>
                        </a:rPr>
                        <a:t> </a:t>
                      </a:r>
                      <a:r>
                        <a:rPr lang="en-US" altLang="en-US" sz="2800" dirty="0">
                          <a:solidFill>
                            <a:srgbClr val="0000CC"/>
                          </a:solidFill>
                          <a:latin typeface="Comic Sans MS" pitchFamily="66" charset="0"/>
                        </a:rPr>
                        <a:t>MnBr</a:t>
                      </a:r>
                      <a:r>
                        <a:rPr lang="en-US" altLang="en-US" sz="2800" baseline="-25000" dirty="0">
                          <a:solidFill>
                            <a:srgbClr val="0000CC"/>
                          </a:solidFill>
                          <a:latin typeface="Comic Sans MS" pitchFamily="66" charset="0"/>
                        </a:rPr>
                        <a:t>2</a:t>
                      </a:r>
                      <a:r>
                        <a:rPr lang="en-US" altLang="en-US" sz="2800" dirty="0">
                          <a:solidFill>
                            <a:srgbClr val="0000CC"/>
                          </a:solidFill>
                          <a:latin typeface="Comic Sans MS" pitchFamily="66" charset="0"/>
                        </a:rPr>
                        <a:t> </a:t>
                      </a:r>
                      <a:endParaRPr lang="en-US" sz="2800" kern="1400" dirty="0">
                        <a:ln>
                          <a:noFill/>
                        </a:ln>
                        <a:solidFill>
                          <a:srgbClr val="0000CC"/>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altLang="en-US" sz="2800" dirty="0">
                          <a:solidFill>
                            <a:srgbClr val="0000CC"/>
                          </a:solidFill>
                          <a:latin typeface="Comic Sans MS" pitchFamily="66" charset="0"/>
                        </a:rPr>
                        <a:t>manganese (II) bromide</a:t>
                      </a:r>
                      <a:r>
                        <a:rPr lang="en-US" sz="2800" kern="1400" dirty="0">
                          <a:ln>
                            <a:noFill/>
                          </a:ln>
                          <a:solidFill>
                            <a:srgbClr val="0000CC"/>
                          </a:solidFill>
                          <a:effectLst/>
                          <a:latin typeface="Times New Roman" panose="02020603050405020304" pitchFamily="18" charset="0"/>
                        </a:rPr>
                        <a:t> </a:t>
                      </a:r>
                      <a:endParaRPr lang="en-US" sz="2800" kern="1400" dirty="0">
                        <a:ln>
                          <a:noFill/>
                        </a:ln>
                        <a:solidFill>
                          <a:srgbClr val="0000CC"/>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637849666"/>
                  </a:ext>
                </a:extLst>
              </a:tr>
              <a:tr h="881039">
                <a:tc>
                  <a:txBody>
                    <a:bodyPr/>
                    <a:lstStyle/>
                    <a:p>
                      <a:pPr marR="0" indent="0" algn="l" rtl="0">
                        <a:lnSpc>
                          <a:spcPct val="119000"/>
                        </a:lnSpc>
                        <a:spcBef>
                          <a:spcPts val="672"/>
                        </a:spcBef>
                        <a:spcAft>
                          <a:spcPts val="0"/>
                        </a:spcAft>
                      </a:pPr>
                      <a:r>
                        <a:rPr lang="en-US" sz="2800" b="0" kern="1200" dirty="0">
                          <a:ln>
                            <a:noFill/>
                          </a:ln>
                          <a:solidFill>
                            <a:srgbClr val="FF0000"/>
                          </a:solidFill>
                          <a:effectLst/>
                          <a:latin typeface="Comic Sans MS" panose="030F0702030302020204" pitchFamily="66" charset="0"/>
                        </a:rPr>
                        <a:t> Mn</a:t>
                      </a:r>
                      <a:r>
                        <a:rPr lang="en-US" sz="2800" b="0" kern="1200" baseline="30000" dirty="0">
                          <a:ln>
                            <a:noFill/>
                          </a:ln>
                          <a:solidFill>
                            <a:srgbClr val="FF0000"/>
                          </a:solidFill>
                          <a:effectLst/>
                          <a:latin typeface="Comic Sans MS" panose="030F0702030302020204" pitchFamily="66" charset="0"/>
                        </a:rPr>
                        <a:t>+3</a:t>
                      </a:r>
                      <a:r>
                        <a:rPr lang="en-US" sz="2800" b="0" kern="1200" dirty="0">
                          <a:ln>
                            <a:noFill/>
                          </a:ln>
                          <a:solidFill>
                            <a:srgbClr val="FF0000"/>
                          </a:solidFill>
                          <a:effectLst/>
                          <a:latin typeface="Comic Sans MS" panose="030F0702030302020204" pitchFamily="66" charset="0"/>
                        </a:rPr>
                        <a:t>  </a:t>
                      </a:r>
                      <a:endParaRPr lang="en-US" sz="2800" b="0" kern="1400" dirty="0">
                        <a:ln>
                          <a:noFill/>
                        </a:ln>
                        <a:solidFill>
                          <a:srgbClr val="FF0000"/>
                        </a:solidFill>
                        <a:effectLst/>
                        <a:latin typeface="Comic Sans MS" panose="030F0702030302020204" pitchFamily="66"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b="0" kern="1200" dirty="0">
                          <a:ln>
                            <a:noFill/>
                          </a:ln>
                          <a:solidFill>
                            <a:srgbClr val="FF0000"/>
                          </a:solidFill>
                          <a:effectLst/>
                          <a:latin typeface="Comic Sans MS" panose="030F0702030302020204" pitchFamily="66" charset="0"/>
                        </a:rPr>
                        <a:t>Br</a:t>
                      </a:r>
                      <a:r>
                        <a:rPr lang="en-US" sz="2800" b="0" kern="1200" baseline="30000" dirty="0">
                          <a:ln>
                            <a:noFill/>
                          </a:ln>
                          <a:solidFill>
                            <a:srgbClr val="FF0000"/>
                          </a:solidFill>
                          <a:effectLst/>
                          <a:latin typeface="Comic Sans MS" panose="030F0702030302020204" pitchFamily="66" charset="0"/>
                        </a:rPr>
                        <a:t>-1</a:t>
                      </a:r>
                      <a:endParaRPr lang="en-US" sz="2800" b="0" kern="1400" dirty="0">
                        <a:ln>
                          <a:noFill/>
                        </a:ln>
                        <a:solidFill>
                          <a:srgbClr val="FF0000"/>
                        </a:solidFill>
                        <a:effectLst/>
                        <a:latin typeface="Comic Sans MS" panose="030F0702030302020204" pitchFamily="66"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400" dirty="0">
                          <a:ln>
                            <a:noFill/>
                          </a:ln>
                          <a:solidFill>
                            <a:srgbClr val="FF0000"/>
                          </a:solidFill>
                          <a:effectLst/>
                          <a:latin typeface="Times New Roman" panose="02020603050405020304" pitchFamily="18" charset="0"/>
                        </a:rPr>
                        <a:t> </a:t>
                      </a:r>
                      <a:r>
                        <a:rPr lang="en-US" altLang="en-US" sz="2800" dirty="0">
                          <a:solidFill>
                            <a:srgbClr val="FF0000"/>
                          </a:solidFill>
                          <a:latin typeface="Comic Sans MS" pitchFamily="66" charset="0"/>
                        </a:rPr>
                        <a:t>MnBr</a:t>
                      </a:r>
                      <a:r>
                        <a:rPr lang="en-US" altLang="en-US" sz="2800" baseline="-25000" dirty="0">
                          <a:solidFill>
                            <a:srgbClr val="FF0000"/>
                          </a:solidFill>
                          <a:latin typeface="Comic Sans MS" pitchFamily="66" charset="0"/>
                        </a:rPr>
                        <a:t>3</a:t>
                      </a:r>
                      <a:r>
                        <a:rPr lang="en-US" altLang="en-US" sz="2800" dirty="0">
                          <a:solidFill>
                            <a:srgbClr val="FF0000"/>
                          </a:solidFill>
                          <a:latin typeface="Comic Sans MS" pitchFamily="66" charset="0"/>
                        </a:rPr>
                        <a:t> </a:t>
                      </a:r>
                      <a:endParaRPr lang="en-US" sz="2800" kern="1400" dirty="0">
                        <a:ln>
                          <a:noFill/>
                        </a:ln>
                        <a:solidFill>
                          <a:srgbClr val="FF0000"/>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altLang="en-US" sz="2800" dirty="0">
                          <a:solidFill>
                            <a:srgbClr val="FF0000"/>
                          </a:solidFill>
                          <a:latin typeface="Comic Sans MS" pitchFamily="66" charset="0"/>
                        </a:rPr>
                        <a:t>manganese (III) bromide</a:t>
                      </a:r>
                      <a:r>
                        <a:rPr lang="en-US" sz="2800" kern="1400" dirty="0">
                          <a:ln>
                            <a:noFill/>
                          </a:ln>
                          <a:solidFill>
                            <a:srgbClr val="FF0000"/>
                          </a:solidFill>
                          <a:effectLst/>
                          <a:latin typeface="Times New Roman" panose="02020603050405020304" pitchFamily="18" charset="0"/>
                        </a:rPr>
                        <a:t> </a:t>
                      </a:r>
                      <a:endParaRPr lang="en-US" sz="2800" kern="1400" dirty="0">
                        <a:ln>
                          <a:noFill/>
                        </a:ln>
                        <a:solidFill>
                          <a:srgbClr val="FF0000"/>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794144816"/>
                  </a:ext>
                </a:extLst>
              </a:tr>
              <a:tr h="881039">
                <a:tc>
                  <a:txBody>
                    <a:bodyPr/>
                    <a:lstStyle/>
                    <a:p>
                      <a:pPr marR="0" indent="0" algn="l" rtl="0">
                        <a:lnSpc>
                          <a:spcPct val="119000"/>
                        </a:lnSpc>
                        <a:spcBef>
                          <a:spcPts val="672"/>
                        </a:spcBef>
                        <a:spcAft>
                          <a:spcPts val="0"/>
                        </a:spcAft>
                      </a:pPr>
                      <a:r>
                        <a:rPr lang="en-US" sz="2800" b="0" kern="1200" dirty="0">
                          <a:ln>
                            <a:noFill/>
                          </a:ln>
                          <a:solidFill>
                            <a:srgbClr val="006600"/>
                          </a:solidFill>
                          <a:effectLst/>
                          <a:latin typeface="Comic Sans MS" panose="030F0702030302020204" pitchFamily="66" charset="0"/>
                        </a:rPr>
                        <a:t> Mn</a:t>
                      </a:r>
                      <a:r>
                        <a:rPr lang="en-US" sz="2800" b="0" kern="1200" baseline="30000" dirty="0">
                          <a:ln>
                            <a:noFill/>
                          </a:ln>
                          <a:solidFill>
                            <a:srgbClr val="006600"/>
                          </a:solidFill>
                          <a:effectLst/>
                          <a:latin typeface="Comic Sans MS" panose="030F0702030302020204" pitchFamily="66" charset="0"/>
                        </a:rPr>
                        <a:t>+4</a:t>
                      </a:r>
                      <a:r>
                        <a:rPr lang="en-US" sz="2800" b="0" kern="1200" dirty="0">
                          <a:ln>
                            <a:noFill/>
                          </a:ln>
                          <a:solidFill>
                            <a:srgbClr val="006600"/>
                          </a:solidFill>
                          <a:effectLst/>
                          <a:latin typeface="Comic Sans MS" panose="030F0702030302020204" pitchFamily="66" charset="0"/>
                        </a:rPr>
                        <a:t>  </a:t>
                      </a:r>
                      <a:endParaRPr lang="en-US" sz="2800" b="0" kern="1400" dirty="0">
                        <a:ln>
                          <a:noFill/>
                        </a:ln>
                        <a:solidFill>
                          <a:srgbClr val="006600"/>
                        </a:solidFill>
                        <a:effectLst/>
                        <a:latin typeface="Comic Sans MS" panose="030F0702030302020204" pitchFamily="66"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b="0" kern="1200" dirty="0">
                          <a:ln>
                            <a:noFill/>
                          </a:ln>
                          <a:solidFill>
                            <a:srgbClr val="006600"/>
                          </a:solidFill>
                          <a:effectLst/>
                          <a:latin typeface="Comic Sans MS" panose="030F0702030302020204" pitchFamily="66" charset="0"/>
                        </a:rPr>
                        <a:t>Br</a:t>
                      </a:r>
                      <a:r>
                        <a:rPr lang="en-US" sz="2800" b="0" kern="1200" baseline="30000" dirty="0">
                          <a:ln>
                            <a:noFill/>
                          </a:ln>
                          <a:solidFill>
                            <a:srgbClr val="006600"/>
                          </a:solidFill>
                          <a:effectLst/>
                          <a:latin typeface="Comic Sans MS" panose="030F0702030302020204" pitchFamily="66" charset="0"/>
                        </a:rPr>
                        <a:t>-1</a:t>
                      </a:r>
                      <a:endParaRPr lang="en-US" sz="2800" b="0" kern="1400" dirty="0">
                        <a:ln>
                          <a:noFill/>
                        </a:ln>
                        <a:solidFill>
                          <a:srgbClr val="006600"/>
                        </a:solidFill>
                        <a:effectLst/>
                        <a:latin typeface="Comic Sans MS" panose="030F0702030302020204" pitchFamily="66"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kern="1400" dirty="0">
                        <a:ln>
                          <a:noFill/>
                        </a:ln>
                        <a:solidFill>
                          <a:srgbClr val="006600"/>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kern="1400" dirty="0">
                        <a:ln>
                          <a:noFill/>
                        </a:ln>
                        <a:solidFill>
                          <a:srgbClr val="006600"/>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394220490"/>
                  </a:ext>
                </a:extLst>
              </a:tr>
              <a:tr h="877081">
                <a:tc>
                  <a:txBody>
                    <a:bodyPr/>
                    <a:lstStyle/>
                    <a:p>
                      <a:pPr marR="0" indent="0" algn="l" rtl="0">
                        <a:lnSpc>
                          <a:spcPct val="119000"/>
                        </a:lnSpc>
                        <a:spcBef>
                          <a:spcPts val="672"/>
                        </a:spcBef>
                        <a:spcAft>
                          <a:spcPts val="0"/>
                        </a:spcAft>
                      </a:pPr>
                      <a:r>
                        <a:rPr lang="en-US" sz="2800" b="0" kern="1200" dirty="0">
                          <a:ln>
                            <a:noFill/>
                          </a:ln>
                          <a:solidFill>
                            <a:srgbClr val="9900CC"/>
                          </a:solidFill>
                          <a:effectLst/>
                          <a:latin typeface="Comic Sans MS" panose="030F0702030302020204" pitchFamily="66" charset="0"/>
                        </a:rPr>
                        <a:t> Mn</a:t>
                      </a:r>
                      <a:r>
                        <a:rPr lang="en-US" sz="2800" b="0" kern="1200" baseline="30000" dirty="0">
                          <a:ln>
                            <a:noFill/>
                          </a:ln>
                          <a:solidFill>
                            <a:srgbClr val="9900CC"/>
                          </a:solidFill>
                          <a:effectLst/>
                          <a:latin typeface="Comic Sans MS" panose="030F0702030302020204" pitchFamily="66" charset="0"/>
                        </a:rPr>
                        <a:t>+7</a:t>
                      </a:r>
                      <a:r>
                        <a:rPr lang="en-US" sz="2800" b="0" kern="1200" dirty="0">
                          <a:ln>
                            <a:noFill/>
                          </a:ln>
                          <a:solidFill>
                            <a:srgbClr val="9900CC"/>
                          </a:solidFill>
                          <a:effectLst/>
                          <a:latin typeface="Comic Sans MS" panose="030F0702030302020204" pitchFamily="66" charset="0"/>
                        </a:rPr>
                        <a:t>  </a:t>
                      </a:r>
                      <a:endParaRPr lang="en-US" sz="2800" b="0" kern="1400" dirty="0">
                        <a:ln>
                          <a:noFill/>
                        </a:ln>
                        <a:solidFill>
                          <a:srgbClr val="9900CC"/>
                        </a:solidFill>
                        <a:effectLst/>
                        <a:latin typeface="Comic Sans MS" panose="030F0702030302020204" pitchFamily="66"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b="0" kern="1200" dirty="0">
                          <a:ln>
                            <a:noFill/>
                          </a:ln>
                          <a:solidFill>
                            <a:srgbClr val="9900CC"/>
                          </a:solidFill>
                          <a:effectLst/>
                          <a:latin typeface="Comic Sans MS" panose="030F0702030302020204" pitchFamily="66" charset="0"/>
                        </a:rPr>
                        <a:t>Br</a:t>
                      </a:r>
                      <a:r>
                        <a:rPr lang="en-US" sz="2800" b="0" kern="1200" baseline="30000" dirty="0">
                          <a:ln>
                            <a:noFill/>
                          </a:ln>
                          <a:solidFill>
                            <a:srgbClr val="9900CC"/>
                          </a:solidFill>
                          <a:effectLst/>
                          <a:latin typeface="Comic Sans MS" panose="030F0702030302020204" pitchFamily="66" charset="0"/>
                        </a:rPr>
                        <a:t>-1</a:t>
                      </a:r>
                      <a:endParaRPr lang="en-US" sz="2800" b="0" kern="1400" dirty="0">
                        <a:ln>
                          <a:noFill/>
                        </a:ln>
                        <a:solidFill>
                          <a:srgbClr val="9900CC"/>
                        </a:solidFill>
                        <a:effectLst/>
                        <a:latin typeface="Comic Sans MS" panose="030F0702030302020204" pitchFamily="66"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kern="1400" dirty="0">
                        <a:ln>
                          <a:noFill/>
                        </a:ln>
                        <a:solidFill>
                          <a:srgbClr val="9900CC"/>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kern="1400" dirty="0">
                        <a:ln>
                          <a:noFill/>
                        </a:ln>
                        <a:solidFill>
                          <a:srgbClr val="9900CC"/>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269972823"/>
                  </a:ext>
                </a:extLst>
              </a:tr>
            </a:tbl>
          </a:graphicData>
        </a:graphic>
      </p:graphicFrame>
      <p:sp>
        <p:nvSpPr>
          <p:cNvPr id="3" name="Control 1">
            <a:extLst>
              <a:ext uri="{FF2B5EF4-FFF2-40B4-BE49-F238E27FC236}">
                <a16:creationId xmlns:a16="http://schemas.microsoft.com/office/drawing/2014/main" id="{EB436940-878D-497A-A7DB-E1AD33066213}"/>
              </a:ext>
            </a:extLst>
          </p:cNvPr>
          <p:cNvSpPr>
            <a:spLocks noChangeArrowheads="1" noChangeShapeType="1"/>
          </p:cNvSpPr>
          <p:nvPr/>
        </p:nvSpPr>
        <p:spPr bwMode="auto">
          <a:xfrm>
            <a:off x="1600200" y="10148888"/>
            <a:ext cx="6819900" cy="2192337"/>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71432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A296E0-094F-4367-AE2D-599821265F15}"/>
              </a:ext>
            </a:extLst>
          </p:cNvPr>
          <p:cNvSpPr txBox="1"/>
          <p:nvPr/>
        </p:nvSpPr>
        <p:spPr>
          <a:xfrm>
            <a:off x="0" y="0"/>
            <a:ext cx="9144000" cy="457048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Sodium atoms will “lose” one electron, ending up with the </a:t>
            </a:r>
            <a:b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11 protons they started with, but now only have 10 electrons, giving this ion a net charge of +1, written as shown below.  </a:t>
            </a:r>
          </a:p>
          <a:p>
            <a:pPr lvl="0" eaLnBrk="1" hangingPunct="1">
              <a:spcBef>
                <a:spcPct val="50000"/>
              </a:spcBef>
            </a:pPr>
            <a:endParaRPr lang="en-US" altLang="en-US" sz="2400" dirty="0">
              <a:latin typeface="Times New Roman" panose="02020603050405020304" pitchFamily="18" charset="0"/>
              <a:cs typeface="Times New Roman" panose="02020603050405020304" pitchFamily="18" charset="0"/>
            </a:endParaRPr>
          </a:p>
          <a:p>
            <a:pPr marL="457200" lvl="0" indent="-457200" eaLnBrk="1" hangingPunct="1">
              <a:spcBef>
                <a:spcPct val="50000"/>
              </a:spcBef>
              <a:buAutoNum type="arabicPeriod" startAt="5"/>
            </a:pPr>
            <a:endParaRPr lang="en-US" altLang="en-US" sz="2400" dirty="0">
              <a:latin typeface="Times New Roman" panose="02020603050405020304" pitchFamily="18" charset="0"/>
              <a:cs typeface="Times New Roman" panose="02020603050405020304" pitchFamily="18" charset="0"/>
            </a:endParaRPr>
          </a:p>
          <a:p>
            <a:pPr marL="457200" lvl="0" indent="-457200" eaLnBrk="1" hangingPunct="1">
              <a:spcBef>
                <a:spcPct val="50000"/>
              </a:spcBef>
              <a:buAutoNum type="arabicPeriod" startAt="5"/>
            </a:pPr>
            <a:endParaRPr lang="en-US" altLang="en-US" sz="2400" dirty="0">
              <a:latin typeface="Times New Roman" panose="02020603050405020304" pitchFamily="18" charset="0"/>
              <a:cs typeface="Times New Roman" panose="02020603050405020304" pitchFamily="18" charset="0"/>
            </a:endParaRPr>
          </a:p>
          <a:p>
            <a:pPr marL="457200" lvl="0" indent="-457200" eaLnBrk="1" hangingPunct="1">
              <a:spcBef>
                <a:spcPct val="50000"/>
              </a:spcBef>
              <a:buAutoNum type="arabicPeriod" startAt="5"/>
            </a:pPr>
            <a:endParaRPr lang="en-US" altLang="en-US" sz="2400" dirty="0">
              <a:latin typeface="Times New Roman" panose="02020603050405020304" pitchFamily="18" charset="0"/>
              <a:cs typeface="Times New Roman" panose="02020603050405020304" pitchFamily="18" charset="0"/>
            </a:endParaRPr>
          </a:p>
          <a:p>
            <a:pPr marL="457200" lvl="0" indent="-457200" eaLnBrk="1" hangingPunct="1">
              <a:spcBef>
                <a:spcPct val="50000"/>
              </a:spcBef>
              <a:buAutoNum type="arabicPeriod" startAt="5"/>
            </a:pPr>
            <a:endParaRPr lang="en-US" altLang="en-US" sz="2400" dirty="0">
              <a:latin typeface="Times New Roman" panose="02020603050405020304" pitchFamily="18" charset="0"/>
              <a:cs typeface="Times New Roman" panose="02020603050405020304" pitchFamily="18" charset="0"/>
            </a:endParaRPr>
          </a:p>
          <a:p>
            <a:pPr lvl="0" eaLnBrk="1" hangingPunct="1">
              <a:spcBef>
                <a:spcPct val="50000"/>
              </a:spcBef>
            </a:pPr>
            <a:endParaRPr lang="en-US" dirty="0"/>
          </a:p>
        </p:txBody>
      </p:sp>
      <p:graphicFrame>
        <p:nvGraphicFramePr>
          <p:cNvPr id="4" name="Table 3">
            <a:extLst>
              <a:ext uri="{FF2B5EF4-FFF2-40B4-BE49-F238E27FC236}">
                <a16:creationId xmlns:a16="http://schemas.microsoft.com/office/drawing/2014/main" id="{09F041F0-43C6-1848-F346-A9B0BBCE3387}"/>
              </a:ext>
            </a:extLst>
          </p:cNvPr>
          <p:cNvGraphicFramePr>
            <a:graphicFrameLocks noGrp="1"/>
          </p:cNvGraphicFramePr>
          <p:nvPr>
            <p:extLst>
              <p:ext uri="{D42A27DB-BD31-4B8C-83A1-F6EECF244321}">
                <p14:modId xmlns:p14="http://schemas.microsoft.com/office/powerpoint/2010/main" val="358479430"/>
              </p:ext>
            </p:extLst>
          </p:nvPr>
        </p:nvGraphicFramePr>
        <p:xfrm>
          <a:off x="0" y="2286000"/>
          <a:ext cx="9144000" cy="4571998"/>
        </p:xfrm>
        <a:graphic>
          <a:graphicData uri="http://schemas.openxmlformats.org/drawingml/2006/table">
            <a:tbl>
              <a:tblPr firstRow="1" bandRow="1">
                <a:tableStyleId>{5C22544A-7EE6-4342-B048-85BDC9FD1C3A}</a:tableStyleId>
              </a:tblPr>
              <a:tblGrid>
                <a:gridCol w="1326316">
                  <a:extLst>
                    <a:ext uri="{9D8B030D-6E8A-4147-A177-3AD203B41FA5}">
                      <a16:colId xmlns:a16="http://schemas.microsoft.com/office/drawing/2014/main" val="4069831417"/>
                    </a:ext>
                  </a:extLst>
                </a:gridCol>
                <a:gridCol w="1962316">
                  <a:extLst>
                    <a:ext uri="{9D8B030D-6E8A-4147-A177-3AD203B41FA5}">
                      <a16:colId xmlns:a16="http://schemas.microsoft.com/office/drawing/2014/main" val="2983839806"/>
                    </a:ext>
                  </a:extLst>
                </a:gridCol>
                <a:gridCol w="2967789">
                  <a:extLst>
                    <a:ext uri="{9D8B030D-6E8A-4147-A177-3AD203B41FA5}">
                      <a16:colId xmlns:a16="http://schemas.microsoft.com/office/drawing/2014/main" val="1848313836"/>
                    </a:ext>
                  </a:extLst>
                </a:gridCol>
                <a:gridCol w="2887579">
                  <a:extLst>
                    <a:ext uri="{9D8B030D-6E8A-4147-A177-3AD203B41FA5}">
                      <a16:colId xmlns:a16="http://schemas.microsoft.com/office/drawing/2014/main" val="443992280"/>
                    </a:ext>
                  </a:extLst>
                </a:gridCol>
              </a:tblGrid>
              <a:tr h="1036954">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Group 1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 Electron</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configurations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FF0000"/>
                          </a:solidFill>
                          <a:latin typeface="Times New Roman" panose="02020603050405020304" pitchFamily="18" charset="0"/>
                          <a:cs typeface="Times New Roman" panose="02020603050405020304" pitchFamily="18" charset="0"/>
                        </a:rPr>
                        <a:t>ION Electron configuration </a:t>
                      </a:r>
                    </a:p>
                    <a:p>
                      <a:pPr algn="ctr"/>
                      <a:r>
                        <a:rPr lang="en-US" b="0" dirty="0">
                          <a:solidFill>
                            <a:srgbClr val="FF0000"/>
                          </a:solidFill>
                          <a:latin typeface="Times New Roman" panose="02020603050405020304" pitchFamily="18" charset="0"/>
                          <a:cs typeface="Times New Roman" panose="02020603050405020304" pitchFamily="18" charset="0"/>
                        </a:rPr>
                        <a:t>and 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1026946"/>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lithium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0" dirty="0">
                          <a:solidFill>
                            <a:srgbClr val="FF0000"/>
                          </a:solidFill>
                          <a:latin typeface="Times New Roman" panose="02020603050405020304" pitchFamily="18" charset="0"/>
                          <a:cs typeface="Times New Roman" panose="02020603050405020304" pitchFamily="18" charset="0"/>
                        </a:rPr>
                        <a:t>→ 2               Li</a:t>
                      </a:r>
                      <a:r>
                        <a:rPr lang="en-US" b="0" baseline="30000" dirty="0">
                          <a:solidFill>
                            <a:srgbClr val="FF0000"/>
                          </a:solidFill>
                          <a:latin typeface="Times New Roman" panose="02020603050405020304" pitchFamily="18" charset="0"/>
                          <a:cs typeface="Times New Roman" panose="02020603050405020304" pitchFamily="18" charset="0"/>
                        </a:rPr>
                        <a:t>+1</a:t>
                      </a:r>
                      <a:r>
                        <a:rPr lang="en-US" b="0" dirty="0">
                          <a:solidFill>
                            <a:srgbClr val="FF0000"/>
                          </a:solidFill>
                          <a:latin typeface="Times New Roman" panose="02020603050405020304" pitchFamily="18" charset="0"/>
                          <a:cs typeface="Times New Roman" panose="02020603050405020304" pitchFamily="18" charset="0"/>
                        </a:rPr>
                        <a:t> 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003126"/>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sodium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b="0" dirty="0">
                          <a:solidFill>
                            <a:srgbClr val="FF0000"/>
                          </a:solidFill>
                          <a:latin typeface="Times New Roman" panose="02020603050405020304" pitchFamily="18" charset="0"/>
                          <a:cs typeface="Times New Roman" panose="02020603050405020304" pitchFamily="18" charset="0"/>
                        </a:rPr>
                        <a:t>  </a:t>
                      </a:r>
                      <a:r>
                        <a:rPr lang="en-US" b="0" dirty="0">
                          <a:solidFill>
                            <a:srgbClr val="0000CC"/>
                          </a:solidFill>
                          <a:latin typeface="Times New Roman" panose="02020603050405020304" pitchFamily="18" charset="0"/>
                          <a:cs typeface="Times New Roman" panose="02020603050405020304" pitchFamily="18" charset="0"/>
                        </a:rPr>
                        <a:t>→ 2-8           Na</a:t>
                      </a:r>
                      <a:r>
                        <a:rPr lang="en-US" b="0" baseline="30000" dirty="0">
                          <a:solidFill>
                            <a:srgbClr val="0000CC"/>
                          </a:solidFill>
                          <a:latin typeface="Times New Roman" panose="02020603050405020304" pitchFamily="18" charset="0"/>
                          <a:cs typeface="Times New Roman" panose="02020603050405020304" pitchFamily="18" charset="0"/>
                        </a:rPr>
                        <a:t>+1</a:t>
                      </a:r>
                      <a:r>
                        <a:rPr lang="en-US" b="0" dirty="0">
                          <a:solidFill>
                            <a:srgbClr val="0000CC"/>
                          </a:solidFill>
                          <a:latin typeface="Times New Roman" panose="02020603050405020304" pitchFamily="18" charset="0"/>
                          <a:cs typeface="Times New Roman" panose="02020603050405020304" pitchFamily="18" charset="0"/>
                        </a:rPr>
                        <a:t> 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rgbClr val="0000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3535174"/>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potassium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2-8-8-1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4429602"/>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rubidium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2-8-18-8-1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7194818"/>
                  </a:ext>
                </a:extLst>
              </a:tr>
            </a:tbl>
          </a:graphicData>
        </a:graphic>
      </p:graphicFrame>
    </p:spTree>
    <p:extLst>
      <p:ext uri="{BB962C8B-B14F-4D97-AF65-F5344CB8AC3E}">
        <p14:creationId xmlns:p14="http://schemas.microsoft.com/office/powerpoint/2010/main" val="40402610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5"/>
          <p:cNvSpPr txBox="1">
            <a:spLocks noChangeArrowheads="1"/>
          </p:cNvSpPr>
          <p:nvPr/>
        </p:nvSpPr>
        <p:spPr bwMode="auto">
          <a:xfrm>
            <a:off x="0" y="0"/>
            <a:ext cx="91440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Comic Sans MS" pitchFamily="66" charset="0"/>
                <a:ea typeface="+mn-ea"/>
                <a:cs typeface="+mn-cs"/>
              </a:rPr>
              <a:t>75.  Keep going, you got this!</a:t>
            </a:r>
            <a:endParaRPr kumimoji="0" lang="en-US" altLang="en-US" sz="4000" b="0" i="0" u="none" strike="noStrike" kern="1200" cap="none" spc="0" normalizeH="0" baseline="0" noProof="0" dirty="0">
              <a:ln>
                <a:noFill/>
              </a:ln>
              <a:solidFill>
                <a:srgbClr val="FF0000"/>
              </a:solidFill>
              <a:effectLst/>
              <a:uLnTx/>
              <a:uFillTx/>
              <a:latin typeface="Comic Sans MS"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4000" b="0" i="0" u="none" strike="noStrike" kern="1200" cap="none" spc="0" normalizeH="0" baseline="0" noProof="0" dirty="0">
              <a:ln>
                <a:noFill/>
              </a:ln>
              <a:solidFill>
                <a:srgbClr val="6600CC"/>
              </a:solidFill>
              <a:effectLst/>
              <a:uLnTx/>
              <a:uFillTx/>
              <a:latin typeface="Comic Sans MS" pitchFamily="66" charset="0"/>
              <a:ea typeface="+mn-ea"/>
              <a:cs typeface="+mn-cs"/>
            </a:endParaRPr>
          </a:p>
        </p:txBody>
      </p:sp>
      <p:graphicFrame>
        <p:nvGraphicFramePr>
          <p:cNvPr id="2" name="Table 1">
            <a:extLst>
              <a:ext uri="{FF2B5EF4-FFF2-40B4-BE49-F238E27FC236}">
                <a16:creationId xmlns:a16="http://schemas.microsoft.com/office/drawing/2014/main" id="{E36C5FA9-2072-4F28-A207-C1C9AD67A9ED}"/>
              </a:ext>
            </a:extLst>
          </p:cNvPr>
          <p:cNvGraphicFramePr>
            <a:graphicFrameLocks noGrp="1"/>
          </p:cNvGraphicFramePr>
          <p:nvPr>
            <p:extLst>
              <p:ext uri="{D42A27DB-BD31-4B8C-83A1-F6EECF244321}">
                <p14:modId xmlns:p14="http://schemas.microsoft.com/office/powerpoint/2010/main" val="3649020855"/>
              </p:ext>
            </p:extLst>
          </p:nvPr>
        </p:nvGraphicFramePr>
        <p:xfrm>
          <a:off x="0" y="2209800"/>
          <a:ext cx="9144000" cy="4648200"/>
        </p:xfrm>
        <a:graphic>
          <a:graphicData uri="http://schemas.openxmlformats.org/drawingml/2006/table">
            <a:tbl>
              <a:tblPr/>
              <a:tblGrid>
                <a:gridCol w="1143000">
                  <a:extLst>
                    <a:ext uri="{9D8B030D-6E8A-4147-A177-3AD203B41FA5}">
                      <a16:colId xmlns:a16="http://schemas.microsoft.com/office/drawing/2014/main" val="472004932"/>
                    </a:ext>
                  </a:extLst>
                </a:gridCol>
                <a:gridCol w="1143000">
                  <a:extLst>
                    <a:ext uri="{9D8B030D-6E8A-4147-A177-3AD203B41FA5}">
                      <a16:colId xmlns:a16="http://schemas.microsoft.com/office/drawing/2014/main" val="1785834978"/>
                    </a:ext>
                  </a:extLst>
                </a:gridCol>
                <a:gridCol w="2230855">
                  <a:extLst>
                    <a:ext uri="{9D8B030D-6E8A-4147-A177-3AD203B41FA5}">
                      <a16:colId xmlns:a16="http://schemas.microsoft.com/office/drawing/2014/main" val="1249512421"/>
                    </a:ext>
                  </a:extLst>
                </a:gridCol>
                <a:gridCol w="4627145">
                  <a:extLst>
                    <a:ext uri="{9D8B030D-6E8A-4147-A177-3AD203B41FA5}">
                      <a16:colId xmlns:a16="http://schemas.microsoft.com/office/drawing/2014/main" val="3472850249"/>
                    </a:ext>
                  </a:extLst>
                </a:gridCol>
              </a:tblGrid>
              <a:tr h="1131960">
                <a:tc>
                  <a:txBody>
                    <a:bodyPr/>
                    <a:lstStyle/>
                    <a:p>
                      <a:pPr marR="0" indent="0" algn="ctr" rtl="0">
                        <a:lnSpc>
                          <a:spcPct val="119000"/>
                        </a:lnSpc>
                        <a:spcBef>
                          <a:spcPts val="576"/>
                        </a:spcBef>
                        <a:spcAft>
                          <a:spcPts val="0"/>
                        </a:spcAft>
                      </a:pPr>
                      <a:r>
                        <a:rPr lang="en-US" sz="2800" kern="1200" dirty="0">
                          <a:ln>
                            <a:noFill/>
                          </a:ln>
                          <a:solidFill>
                            <a:srgbClr val="000000"/>
                          </a:solidFill>
                          <a:effectLst/>
                          <a:latin typeface="Times New Roman" panose="02020603050405020304" pitchFamily="18" charset="0"/>
                        </a:rPr>
                        <a:t>Cation</a:t>
                      </a:r>
                      <a:endParaRPr lang="en-US" sz="2800" kern="1400" dirty="0">
                        <a:ln>
                          <a:noFill/>
                        </a:ln>
                        <a:solidFill>
                          <a:srgbClr val="000000"/>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800" kern="1200" dirty="0">
                          <a:ln>
                            <a:noFill/>
                          </a:ln>
                          <a:solidFill>
                            <a:srgbClr val="000000"/>
                          </a:solidFill>
                          <a:effectLst/>
                          <a:latin typeface="Times New Roman" panose="02020603050405020304" pitchFamily="18" charset="0"/>
                        </a:rPr>
                        <a:t>Anion</a:t>
                      </a:r>
                      <a:endParaRPr lang="en-US" sz="2800" kern="1400" dirty="0">
                        <a:ln>
                          <a:noFill/>
                        </a:ln>
                        <a:solidFill>
                          <a:srgbClr val="000000"/>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800" kern="1200">
                          <a:ln>
                            <a:noFill/>
                          </a:ln>
                          <a:solidFill>
                            <a:srgbClr val="000000"/>
                          </a:solidFill>
                          <a:effectLst/>
                          <a:latin typeface="Times New Roman" panose="02020603050405020304" pitchFamily="18" charset="0"/>
                        </a:rPr>
                        <a:t>Formula of compound</a:t>
                      </a:r>
                      <a:endParaRPr lang="en-US" sz="2800" kern="1400">
                        <a:ln>
                          <a:noFill/>
                        </a:ln>
                        <a:solidFill>
                          <a:srgbClr val="000000"/>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800" kern="1200">
                          <a:ln>
                            <a:noFill/>
                          </a:ln>
                          <a:solidFill>
                            <a:srgbClr val="000000"/>
                          </a:solidFill>
                          <a:effectLst/>
                          <a:latin typeface="Times New Roman" panose="02020603050405020304" pitchFamily="18" charset="0"/>
                        </a:rPr>
                        <a:t>Stock Name of compound</a:t>
                      </a:r>
                      <a:endParaRPr lang="en-US" sz="2800" kern="1400">
                        <a:ln>
                          <a:noFill/>
                        </a:ln>
                        <a:solidFill>
                          <a:srgbClr val="000000"/>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1418754362"/>
                  </a:ext>
                </a:extLst>
              </a:tr>
              <a:tr h="877081">
                <a:tc>
                  <a:txBody>
                    <a:bodyPr/>
                    <a:lstStyle/>
                    <a:p>
                      <a:pPr marR="0" indent="0" algn="l" rtl="0">
                        <a:lnSpc>
                          <a:spcPct val="119000"/>
                        </a:lnSpc>
                        <a:spcBef>
                          <a:spcPts val="672"/>
                        </a:spcBef>
                        <a:spcAft>
                          <a:spcPts val="0"/>
                        </a:spcAft>
                      </a:pPr>
                      <a:r>
                        <a:rPr lang="en-US" sz="2800" b="0" kern="1200" dirty="0">
                          <a:ln>
                            <a:noFill/>
                          </a:ln>
                          <a:solidFill>
                            <a:srgbClr val="0000CC"/>
                          </a:solidFill>
                          <a:effectLst/>
                          <a:latin typeface="Comic Sans MS" panose="030F0702030302020204" pitchFamily="66" charset="0"/>
                        </a:rPr>
                        <a:t> Mn</a:t>
                      </a:r>
                      <a:r>
                        <a:rPr lang="en-US" sz="2800" b="0" kern="1200" baseline="30000" dirty="0">
                          <a:ln>
                            <a:noFill/>
                          </a:ln>
                          <a:solidFill>
                            <a:srgbClr val="0000CC"/>
                          </a:solidFill>
                          <a:effectLst/>
                          <a:latin typeface="Comic Sans MS" panose="030F0702030302020204" pitchFamily="66" charset="0"/>
                        </a:rPr>
                        <a:t>+2</a:t>
                      </a:r>
                      <a:r>
                        <a:rPr lang="en-US" sz="2800" b="0" kern="1200" dirty="0">
                          <a:ln>
                            <a:noFill/>
                          </a:ln>
                          <a:solidFill>
                            <a:srgbClr val="0000CC"/>
                          </a:solidFill>
                          <a:effectLst/>
                          <a:latin typeface="Comic Sans MS" panose="030F0702030302020204" pitchFamily="66" charset="0"/>
                        </a:rPr>
                        <a:t>  </a:t>
                      </a:r>
                      <a:endParaRPr lang="en-US" sz="2800" b="0" kern="1400" dirty="0">
                        <a:ln>
                          <a:noFill/>
                        </a:ln>
                        <a:solidFill>
                          <a:srgbClr val="0000CC"/>
                        </a:solidFill>
                        <a:effectLst/>
                        <a:latin typeface="Comic Sans MS" panose="030F0702030302020204" pitchFamily="66"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b="0" kern="1200" dirty="0">
                          <a:ln>
                            <a:noFill/>
                          </a:ln>
                          <a:solidFill>
                            <a:srgbClr val="0000CC"/>
                          </a:solidFill>
                          <a:effectLst/>
                          <a:latin typeface="Comic Sans MS" panose="030F0702030302020204" pitchFamily="66" charset="0"/>
                        </a:rPr>
                        <a:t>Br</a:t>
                      </a:r>
                      <a:r>
                        <a:rPr lang="en-US" sz="2800" b="0" kern="1200" baseline="30000" dirty="0">
                          <a:ln>
                            <a:noFill/>
                          </a:ln>
                          <a:solidFill>
                            <a:srgbClr val="0000CC"/>
                          </a:solidFill>
                          <a:effectLst/>
                          <a:latin typeface="Comic Sans MS" panose="030F0702030302020204" pitchFamily="66" charset="0"/>
                        </a:rPr>
                        <a:t>-1</a:t>
                      </a:r>
                      <a:endParaRPr lang="en-US" sz="2800" b="0" kern="1400" dirty="0">
                        <a:ln>
                          <a:noFill/>
                        </a:ln>
                        <a:solidFill>
                          <a:srgbClr val="0000CC"/>
                        </a:solidFill>
                        <a:effectLst/>
                        <a:latin typeface="Comic Sans MS" panose="030F0702030302020204" pitchFamily="66"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400" dirty="0">
                          <a:ln>
                            <a:noFill/>
                          </a:ln>
                          <a:solidFill>
                            <a:srgbClr val="0000CC"/>
                          </a:solidFill>
                          <a:effectLst/>
                          <a:latin typeface="Times New Roman" panose="02020603050405020304" pitchFamily="18" charset="0"/>
                        </a:rPr>
                        <a:t> </a:t>
                      </a:r>
                      <a:r>
                        <a:rPr lang="en-US" altLang="en-US" sz="2800" dirty="0">
                          <a:solidFill>
                            <a:srgbClr val="0000CC"/>
                          </a:solidFill>
                          <a:latin typeface="Comic Sans MS" pitchFamily="66" charset="0"/>
                        </a:rPr>
                        <a:t>MnBr</a:t>
                      </a:r>
                      <a:r>
                        <a:rPr lang="en-US" altLang="en-US" sz="2800" baseline="-25000" dirty="0">
                          <a:solidFill>
                            <a:srgbClr val="0000CC"/>
                          </a:solidFill>
                          <a:latin typeface="Comic Sans MS" pitchFamily="66" charset="0"/>
                        </a:rPr>
                        <a:t>2</a:t>
                      </a:r>
                      <a:r>
                        <a:rPr lang="en-US" altLang="en-US" sz="2800" dirty="0">
                          <a:solidFill>
                            <a:srgbClr val="0000CC"/>
                          </a:solidFill>
                          <a:latin typeface="Comic Sans MS" pitchFamily="66" charset="0"/>
                        </a:rPr>
                        <a:t> </a:t>
                      </a:r>
                      <a:endParaRPr lang="en-US" sz="2800" kern="1400" dirty="0">
                        <a:ln>
                          <a:noFill/>
                        </a:ln>
                        <a:solidFill>
                          <a:srgbClr val="0000CC"/>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altLang="en-US" sz="2800" dirty="0">
                          <a:solidFill>
                            <a:srgbClr val="0000CC"/>
                          </a:solidFill>
                          <a:latin typeface="Comic Sans MS" pitchFamily="66" charset="0"/>
                        </a:rPr>
                        <a:t>manganese (II) bromide</a:t>
                      </a:r>
                      <a:r>
                        <a:rPr lang="en-US" sz="2800" kern="1400" dirty="0">
                          <a:ln>
                            <a:noFill/>
                          </a:ln>
                          <a:solidFill>
                            <a:srgbClr val="0000CC"/>
                          </a:solidFill>
                          <a:effectLst/>
                          <a:latin typeface="Times New Roman" panose="02020603050405020304" pitchFamily="18" charset="0"/>
                        </a:rPr>
                        <a:t> </a:t>
                      </a:r>
                      <a:endParaRPr lang="en-US" sz="2800" kern="1400" dirty="0">
                        <a:ln>
                          <a:noFill/>
                        </a:ln>
                        <a:solidFill>
                          <a:srgbClr val="0000CC"/>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637849666"/>
                  </a:ext>
                </a:extLst>
              </a:tr>
              <a:tr h="881039">
                <a:tc>
                  <a:txBody>
                    <a:bodyPr/>
                    <a:lstStyle/>
                    <a:p>
                      <a:pPr marR="0" indent="0" algn="l" rtl="0">
                        <a:lnSpc>
                          <a:spcPct val="119000"/>
                        </a:lnSpc>
                        <a:spcBef>
                          <a:spcPts val="672"/>
                        </a:spcBef>
                        <a:spcAft>
                          <a:spcPts val="0"/>
                        </a:spcAft>
                      </a:pPr>
                      <a:r>
                        <a:rPr lang="en-US" sz="2800" b="0" kern="1200" dirty="0">
                          <a:ln>
                            <a:noFill/>
                          </a:ln>
                          <a:solidFill>
                            <a:srgbClr val="FF0000"/>
                          </a:solidFill>
                          <a:effectLst/>
                          <a:latin typeface="Comic Sans MS" panose="030F0702030302020204" pitchFamily="66" charset="0"/>
                        </a:rPr>
                        <a:t> Mn</a:t>
                      </a:r>
                      <a:r>
                        <a:rPr lang="en-US" sz="2800" b="0" kern="1200" baseline="30000" dirty="0">
                          <a:ln>
                            <a:noFill/>
                          </a:ln>
                          <a:solidFill>
                            <a:srgbClr val="FF0000"/>
                          </a:solidFill>
                          <a:effectLst/>
                          <a:latin typeface="Comic Sans MS" panose="030F0702030302020204" pitchFamily="66" charset="0"/>
                        </a:rPr>
                        <a:t>+3</a:t>
                      </a:r>
                      <a:r>
                        <a:rPr lang="en-US" sz="2800" b="0" kern="1200" dirty="0">
                          <a:ln>
                            <a:noFill/>
                          </a:ln>
                          <a:solidFill>
                            <a:srgbClr val="FF0000"/>
                          </a:solidFill>
                          <a:effectLst/>
                          <a:latin typeface="Comic Sans MS" panose="030F0702030302020204" pitchFamily="66" charset="0"/>
                        </a:rPr>
                        <a:t>  </a:t>
                      </a:r>
                      <a:endParaRPr lang="en-US" sz="2800" b="0" kern="1400" dirty="0">
                        <a:ln>
                          <a:noFill/>
                        </a:ln>
                        <a:solidFill>
                          <a:srgbClr val="FF0000"/>
                        </a:solidFill>
                        <a:effectLst/>
                        <a:latin typeface="Comic Sans MS" panose="030F0702030302020204" pitchFamily="66"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b="0" kern="1200" dirty="0">
                          <a:ln>
                            <a:noFill/>
                          </a:ln>
                          <a:solidFill>
                            <a:srgbClr val="FF0000"/>
                          </a:solidFill>
                          <a:effectLst/>
                          <a:latin typeface="Comic Sans MS" panose="030F0702030302020204" pitchFamily="66" charset="0"/>
                        </a:rPr>
                        <a:t>Br</a:t>
                      </a:r>
                      <a:r>
                        <a:rPr lang="en-US" sz="2800" b="0" kern="1200" baseline="30000" dirty="0">
                          <a:ln>
                            <a:noFill/>
                          </a:ln>
                          <a:solidFill>
                            <a:srgbClr val="FF0000"/>
                          </a:solidFill>
                          <a:effectLst/>
                          <a:latin typeface="Comic Sans MS" panose="030F0702030302020204" pitchFamily="66" charset="0"/>
                        </a:rPr>
                        <a:t>-1</a:t>
                      </a:r>
                      <a:endParaRPr lang="en-US" sz="2800" b="0" kern="1400" dirty="0">
                        <a:ln>
                          <a:noFill/>
                        </a:ln>
                        <a:solidFill>
                          <a:srgbClr val="FF0000"/>
                        </a:solidFill>
                        <a:effectLst/>
                        <a:latin typeface="Comic Sans MS" panose="030F0702030302020204" pitchFamily="66"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400" dirty="0">
                          <a:ln>
                            <a:noFill/>
                          </a:ln>
                          <a:solidFill>
                            <a:srgbClr val="FF0000"/>
                          </a:solidFill>
                          <a:effectLst/>
                          <a:latin typeface="Times New Roman" panose="02020603050405020304" pitchFamily="18" charset="0"/>
                        </a:rPr>
                        <a:t> </a:t>
                      </a:r>
                      <a:r>
                        <a:rPr lang="en-US" altLang="en-US" sz="2800" dirty="0">
                          <a:solidFill>
                            <a:srgbClr val="FF0000"/>
                          </a:solidFill>
                          <a:latin typeface="Comic Sans MS" pitchFamily="66" charset="0"/>
                        </a:rPr>
                        <a:t>MnBr</a:t>
                      </a:r>
                      <a:r>
                        <a:rPr lang="en-US" altLang="en-US" sz="2800" baseline="-25000" dirty="0">
                          <a:solidFill>
                            <a:srgbClr val="FF0000"/>
                          </a:solidFill>
                          <a:latin typeface="Comic Sans MS" pitchFamily="66" charset="0"/>
                        </a:rPr>
                        <a:t>3</a:t>
                      </a:r>
                      <a:r>
                        <a:rPr lang="en-US" altLang="en-US" sz="2800" dirty="0">
                          <a:solidFill>
                            <a:srgbClr val="FF0000"/>
                          </a:solidFill>
                          <a:latin typeface="Comic Sans MS" pitchFamily="66" charset="0"/>
                        </a:rPr>
                        <a:t> </a:t>
                      </a:r>
                      <a:endParaRPr lang="en-US" sz="2800" kern="1400" dirty="0">
                        <a:ln>
                          <a:noFill/>
                        </a:ln>
                        <a:solidFill>
                          <a:srgbClr val="FF0000"/>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altLang="en-US" sz="2800" dirty="0">
                          <a:solidFill>
                            <a:srgbClr val="FF0000"/>
                          </a:solidFill>
                          <a:latin typeface="Comic Sans MS" pitchFamily="66" charset="0"/>
                        </a:rPr>
                        <a:t>manganese (III) bromide</a:t>
                      </a:r>
                      <a:r>
                        <a:rPr lang="en-US" sz="2800" kern="1400" dirty="0">
                          <a:ln>
                            <a:noFill/>
                          </a:ln>
                          <a:solidFill>
                            <a:srgbClr val="FF0000"/>
                          </a:solidFill>
                          <a:effectLst/>
                          <a:latin typeface="Times New Roman" panose="02020603050405020304" pitchFamily="18" charset="0"/>
                        </a:rPr>
                        <a:t> </a:t>
                      </a:r>
                      <a:endParaRPr lang="en-US" sz="2800" kern="1400" dirty="0">
                        <a:ln>
                          <a:noFill/>
                        </a:ln>
                        <a:solidFill>
                          <a:srgbClr val="FF0000"/>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794144816"/>
                  </a:ext>
                </a:extLst>
              </a:tr>
              <a:tr h="881039">
                <a:tc>
                  <a:txBody>
                    <a:bodyPr/>
                    <a:lstStyle/>
                    <a:p>
                      <a:pPr marR="0" indent="0" algn="l" rtl="0">
                        <a:lnSpc>
                          <a:spcPct val="119000"/>
                        </a:lnSpc>
                        <a:spcBef>
                          <a:spcPts val="672"/>
                        </a:spcBef>
                        <a:spcAft>
                          <a:spcPts val="0"/>
                        </a:spcAft>
                      </a:pPr>
                      <a:r>
                        <a:rPr lang="en-US" sz="2800" b="0" kern="1200" dirty="0">
                          <a:ln>
                            <a:noFill/>
                          </a:ln>
                          <a:solidFill>
                            <a:srgbClr val="006600"/>
                          </a:solidFill>
                          <a:effectLst/>
                          <a:latin typeface="Comic Sans MS" panose="030F0702030302020204" pitchFamily="66" charset="0"/>
                        </a:rPr>
                        <a:t> Mn</a:t>
                      </a:r>
                      <a:r>
                        <a:rPr lang="en-US" sz="2800" b="0" kern="1200" baseline="30000" dirty="0">
                          <a:ln>
                            <a:noFill/>
                          </a:ln>
                          <a:solidFill>
                            <a:srgbClr val="006600"/>
                          </a:solidFill>
                          <a:effectLst/>
                          <a:latin typeface="Comic Sans MS" panose="030F0702030302020204" pitchFamily="66" charset="0"/>
                        </a:rPr>
                        <a:t>+4</a:t>
                      </a:r>
                      <a:r>
                        <a:rPr lang="en-US" sz="2800" b="0" kern="1200" dirty="0">
                          <a:ln>
                            <a:noFill/>
                          </a:ln>
                          <a:solidFill>
                            <a:srgbClr val="006600"/>
                          </a:solidFill>
                          <a:effectLst/>
                          <a:latin typeface="Comic Sans MS" panose="030F0702030302020204" pitchFamily="66" charset="0"/>
                        </a:rPr>
                        <a:t>  </a:t>
                      </a:r>
                      <a:endParaRPr lang="en-US" sz="2800" b="0" kern="1400" dirty="0">
                        <a:ln>
                          <a:noFill/>
                        </a:ln>
                        <a:solidFill>
                          <a:srgbClr val="006600"/>
                        </a:solidFill>
                        <a:effectLst/>
                        <a:latin typeface="Comic Sans MS" panose="030F0702030302020204" pitchFamily="66"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b="0" kern="1200" dirty="0">
                          <a:ln>
                            <a:noFill/>
                          </a:ln>
                          <a:solidFill>
                            <a:srgbClr val="006600"/>
                          </a:solidFill>
                          <a:effectLst/>
                          <a:latin typeface="Comic Sans MS" panose="030F0702030302020204" pitchFamily="66" charset="0"/>
                        </a:rPr>
                        <a:t>Br</a:t>
                      </a:r>
                      <a:r>
                        <a:rPr lang="en-US" sz="2800" b="0" kern="1200" baseline="30000" dirty="0">
                          <a:ln>
                            <a:noFill/>
                          </a:ln>
                          <a:solidFill>
                            <a:srgbClr val="006600"/>
                          </a:solidFill>
                          <a:effectLst/>
                          <a:latin typeface="Comic Sans MS" panose="030F0702030302020204" pitchFamily="66" charset="0"/>
                        </a:rPr>
                        <a:t>-1</a:t>
                      </a:r>
                      <a:endParaRPr lang="en-US" sz="2800" b="0" kern="1400" dirty="0">
                        <a:ln>
                          <a:noFill/>
                        </a:ln>
                        <a:solidFill>
                          <a:srgbClr val="006600"/>
                        </a:solidFill>
                        <a:effectLst/>
                        <a:latin typeface="Comic Sans MS" panose="030F0702030302020204" pitchFamily="66"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400" dirty="0">
                          <a:ln>
                            <a:noFill/>
                          </a:ln>
                          <a:solidFill>
                            <a:srgbClr val="006600"/>
                          </a:solidFill>
                          <a:effectLst/>
                          <a:latin typeface="Times New Roman" panose="02020603050405020304" pitchFamily="18" charset="0"/>
                        </a:rPr>
                        <a:t> </a:t>
                      </a:r>
                      <a:r>
                        <a:rPr lang="en-US" altLang="en-US" sz="2800" dirty="0">
                          <a:solidFill>
                            <a:srgbClr val="006600"/>
                          </a:solidFill>
                          <a:latin typeface="Comic Sans MS" pitchFamily="66" charset="0"/>
                        </a:rPr>
                        <a:t>MnBr</a:t>
                      </a:r>
                      <a:r>
                        <a:rPr lang="en-US" altLang="en-US" sz="2800" baseline="-25000" dirty="0">
                          <a:solidFill>
                            <a:srgbClr val="006600"/>
                          </a:solidFill>
                          <a:latin typeface="Comic Sans MS" pitchFamily="66" charset="0"/>
                        </a:rPr>
                        <a:t>4</a:t>
                      </a:r>
                      <a:r>
                        <a:rPr lang="en-US" altLang="en-US" sz="2800" dirty="0">
                          <a:solidFill>
                            <a:srgbClr val="006600"/>
                          </a:solidFill>
                          <a:latin typeface="Comic Sans MS" pitchFamily="66" charset="0"/>
                        </a:rPr>
                        <a:t> </a:t>
                      </a:r>
                      <a:endParaRPr lang="en-US" sz="2800" kern="1400" dirty="0">
                        <a:ln>
                          <a:noFill/>
                        </a:ln>
                        <a:solidFill>
                          <a:srgbClr val="006600"/>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altLang="en-US" sz="2800" dirty="0">
                          <a:solidFill>
                            <a:srgbClr val="006600"/>
                          </a:solidFill>
                          <a:latin typeface="Comic Sans MS" pitchFamily="66" charset="0"/>
                        </a:rPr>
                        <a:t>manganese (IV) bromide</a:t>
                      </a:r>
                      <a:r>
                        <a:rPr lang="en-US" sz="2800" kern="1400" dirty="0">
                          <a:ln>
                            <a:noFill/>
                          </a:ln>
                          <a:solidFill>
                            <a:srgbClr val="006600"/>
                          </a:solidFill>
                          <a:effectLst/>
                          <a:latin typeface="Times New Roman" panose="02020603050405020304" pitchFamily="18" charset="0"/>
                        </a:rPr>
                        <a:t> </a:t>
                      </a:r>
                      <a:endParaRPr lang="en-US" sz="2800" kern="1400" dirty="0">
                        <a:ln>
                          <a:noFill/>
                        </a:ln>
                        <a:solidFill>
                          <a:srgbClr val="006600"/>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394220490"/>
                  </a:ext>
                </a:extLst>
              </a:tr>
              <a:tr h="877081">
                <a:tc>
                  <a:txBody>
                    <a:bodyPr/>
                    <a:lstStyle/>
                    <a:p>
                      <a:pPr marR="0" indent="0" algn="l" rtl="0">
                        <a:lnSpc>
                          <a:spcPct val="119000"/>
                        </a:lnSpc>
                        <a:spcBef>
                          <a:spcPts val="672"/>
                        </a:spcBef>
                        <a:spcAft>
                          <a:spcPts val="0"/>
                        </a:spcAft>
                      </a:pPr>
                      <a:r>
                        <a:rPr lang="en-US" sz="2800" b="0" kern="1200" dirty="0">
                          <a:ln>
                            <a:noFill/>
                          </a:ln>
                          <a:solidFill>
                            <a:srgbClr val="9900CC"/>
                          </a:solidFill>
                          <a:effectLst/>
                          <a:latin typeface="Comic Sans MS" panose="030F0702030302020204" pitchFamily="66" charset="0"/>
                        </a:rPr>
                        <a:t> Mn</a:t>
                      </a:r>
                      <a:r>
                        <a:rPr lang="en-US" sz="2800" b="0" kern="1200" baseline="30000" dirty="0">
                          <a:ln>
                            <a:noFill/>
                          </a:ln>
                          <a:solidFill>
                            <a:srgbClr val="9900CC"/>
                          </a:solidFill>
                          <a:effectLst/>
                          <a:latin typeface="Comic Sans MS" panose="030F0702030302020204" pitchFamily="66" charset="0"/>
                        </a:rPr>
                        <a:t>+7</a:t>
                      </a:r>
                      <a:r>
                        <a:rPr lang="en-US" sz="2800" b="0" kern="1200" dirty="0">
                          <a:ln>
                            <a:noFill/>
                          </a:ln>
                          <a:solidFill>
                            <a:srgbClr val="9900CC"/>
                          </a:solidFill>
                          <a:effectLst/>
                          <a:latin typeface="Comic Sans MS" panose="030F0702030302020204" pitchFamily="66" charset="0"/>
                        </a:rPr>
                        <a:t>  </a:t>
                      </a:r>
                      <a:endParaRPr lang="en-US" sz="2800" b="0" kern="1400" dirty="0">
                        <a:ln>
                          <a:noFill/>
                        </a:ln>
                        <a:solidFill>
                          <a:srgbClr val="9900CC"/>
                        </a:solidFill>
                        <a:effectLst/>
                        <a:latin typeface="Comic Sans MS" panose="030F0702030302020204" pitchFamily="66"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b="0" kern="1200" dirty="0">
                          <a:ln>
                            <a:noFill/>
                          </a:ln>
                          <a:solidFill>
                            <a:srgbClr val="9900CC"/>
                          </a:solidFill>
                          <a:effectLst/>
                          <a:latin typeface="Comic Sans MS" panose="030F0702030302020204" pitchFamily="66" charset="0"/>
                        </a:rPr>
                        <a:t>Br</a:t>
                      </a:r>
                      <a:r>
                        <a:rPr lang="en-US" sz="2800" b="0" kern="1200" baseline="30000" dirty="0">
                          <a:ln>
                            <a:noFill/>
                          </a:ln>
                          <a:solidFill>
                            <a:srgbClr val="9900CC"/>
                          </a:solidFill>
                          <a:effectLst/>
                          <a:latin typeface="Comic Sans MS" panose="030F0702030302020204" pitchFamily="66" charset="0"/>
                        </a:rPr>
                        <a:t>-1</a:t>
                      </a:r>
                      <a:endParaRPr lang="en-US" sz="2800" b="0" kern="1400" dirty="0">
                        <a:ln>
                          <a:noFill/>
                        </a:ln>
                        <a:solidFill>
                          <a:srgbClr val="9900CC"/>
                        </a:solidFill>
                        <a:effectLst/>
                        <a:latin typeface="Comic Sans MS" panose="030F0702030302020204" pitchFamily="66"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kern="1400" dirty="0">
                        <a:ln>
                          <a:noFill/>
                        </a:ln>
                        <a:solidFill>
                          <a:srgbClr val="9900CC"/>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kern="1400" dirty="0">
                        <a:ln>
                          <a:noFill/>
                        </a:ln>
                        <a:solidFill>
                          <a:srgbClr val="9900CC"/>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269972823"/>
                  </a:ext>
                </a:extLst>
              </a:tr>
            </a:tbl>
          </a:graphicData>
        </a:graphic>
      </p:graphicFrame>
      <p:sp>
        <p:nvSpPr>
          <p:cNvPr id="3" name="Control 1">
            <a:extLst>
              <a:ext uri="{FF2B5EF4-FFF2-40B4-BE49-F238E27FC236}">
                <a16:creationId xmlns:a16="http://schemas.microsoft.com/office/drawing/2014/main" id="{EB436940-878D-497A-A7DB-E1AD33066213}"/>
              </a:ext>
            </a:extLst>
          </p:cNvPr>
          <p:cNvSpPr>
            <a:spLocks noChangeArrowheads="1" noChangeShapeType="1"/>
          </p:cNvSpPr>
          <p:nvPr/>
        </p:nvSpPr>
        <p:spPr bwMode="auto">
          <a:xfrm>
            <a:off x="1600200" y="10148888"/>
            <a:ext cx="6819900" cy="2192337"/>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0018873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5"/>
          <p:cNvSpPr txBox="1">
            <a:spLocks noChangeArrowheads="1"/>
          </p:cNvSpPr>
          <p:nvPr/>
        </p:nvSpPr>
        <p:spPr bwMode="auto">
          <a:xfrm>
            <a:off x="0" y="0"/>
            <a:ext cx="9144000" cy="2062103"/>
          </a:xfrm>
          <a:prstGeom prst="rect">
            <a:avLst/>
          </a:prstGeom>
          <a:solidFill>
            <a:srgbClr val="D3EBED"/>
          </a:solidFill>
          <a:ln>
            <a:noFill/>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lumMod val="95000"/>
                    <a:lumOff val="5000"/>
                  </a:srgbClr>
                </a:solidFill>
                <a:effectLst/>
                <a:uLnTx/>
                <a:uFillTx/>
                <a:latin typeface="Comic Sans MS" pitchFamily="66" charset="0"/>
                <a:ea typeface="+mn-ea"/>
                <a:cs typeface="+mn-cs"/>
              </a:rPr>
              <a:t>75.  BOOM.  There is no manganese I </a:t>
            </a:r>
            <a:br>
              <a:rPr kumimoji="0" lang="en-US" altLang="en-US" sz="3200" b="0" i="0" u="none" strike="noStrike" kern="1200" cap="none" spc="0" normalizeH="0" baseline="0" noProof="0" dirty="0">
                <a:ln>
                  <a:noFill/>
                </a:ln>
                <a:solidFill>
                  <a:srgbClr val="000000">
                    <a:lumMod val="95000"/>
                    <a:lumOff val="5000"/>
                  </a:srgbClr>
                </a:solidFill>
                <a:effectLst/>
                <a:uLnTx/>
                <a:uFillTx/>
                <a:latin typeface="Comic Sans MS" pitchFamily="66" charset="0"/>
                <a:ea typeface="+mn-ea"/>
                <a:cs typeface="+mn-cs"/>
              </a:rPr>
            </a:br>
            <a:r>
              <a:rPr kumimoji="0" lang="en-US" altLang="en-US" sz="3200" b="0" i="0" u="none" strike="noStrike" kern="1200" cap="none" spc="0" normalizeH="0" baseline="0" noProof="0" dirty="0">
                <a:ln>
                  <a:noFill/>
                </a:ln>
                <a:solidFill>
                  <a:srgbClr val="000000">
                    <a:lumMod val="95000"/>
                    <a:lumOff val="5000"/>
                  </a:srgbClr>
                </a:solidFill>
                <a:effectLst/>
                <a:uLnTx/>
                <a:uFillTx/>
                <a:latin typeface="Comic Sans MS" pitchFamily="66" charset="0"/>
                <a:ea typeface="+mn-ea"/>
                <a:cs typeface="+mn-cs"/>
              </a:rPr>
              <a:t>       or  Manganese V, or manganese VI.</a:t>
            </a:r>
            <a:br>
              <a:rPr kumimoji="0" lang="en-US" altLang="en-US" sz="3200" b="0" i="0" u="none" strike="noStrike" kern="1200" cap="none" spc="0" normalizeH="0" baseline="0" noProof="0" dirty="0">
                <a:ln>
                  <a:noFill/>
                </a:ln>
                <a:solidFill>
                  <a:srgbClr val="000000">
                    <a:lumMod val="95000"/>
                    <a:lumOff val="5000"/>
                  </a:srgbClr>
                </a:solidFill>
                <a:effectLst/>
                <a:uLnTx/>
                <a:uFillTx/>
                <a:latin typeface="Comic Sans MS" pitchFamily="66" charset="0"/>
                <a:ea typeface="+mn-ea"/>
                <a:cs typeface="+mn-cs"/>
              </a:rPr>
            </a:br>
            <a:br>
              <a:rPr kumimoji="0" lang="en-US" altLang="en-US" sz="3200" b="0" i="0" u="none" strike="noStrike" kern="1200" cap="none" spc="0" normalizeH="0" baseline="0" noProof="0" dirty="0">
                <a:ln>
                  <a:noFill/>
                </a:ln>
                <a:solidFill>
                  <a:srgbClr val="000000">
                    <a:lumMod val="95000"/>
                    <a:lumOff val="5000"/>
                  </a:srgbClr>
                </a:solidFill>
                <a:effectLst/>
                <a:uLnTx/>
                <a:uFillTx/>
                <a:latin typeface="Comic Sans MS" pitchFamily="66" charset="0"/>
                <a:ea typeface="+mn-ea"/>
                <a:cs typeface="+mn-cs"/>
              </a:rPr>
            </a:br>
            <a:r>
              <a:rPr kumimoji="0" lang="en-US" altLang="en-US" sz="3200" b="0" i="0" u="none" strike="noStrike" kern="1200" cap="none" spc="0" normalizeH="0" baseline="0" noProof="0" dirty="0">
                <a:ln>
                  <a:noFill/>
                </a:ln>
                <a:solidFill>
                  <a:srgbClr val="000000">
                    <a:lumMod val="95000"/>
                    <a:lumOff val="5000"/>
                  </a:srgbClr>
                </a:solidFill>
                <a:effectLst/>
                <a:uLnTx/>
                <a:uFillTx/>
                <a:latin typeface="Comic Sans MS" pitchFamily="66" charset="0"/>
                <a:ea typeface="+mn-ea"/>
                <a:cs typeface="+mn-cs"/>
              </a:rPr>
              <a:t>     </a:t>
            </a:r>
            <a:r>
              <a:rPr kumimoji="0" lang="en-US" altLang="en-US" sz="3200" b="0" i="0" u="none" strike="noStrike" kern="1200" cap="none" spc="0" normalizeH="0" baseline="0" noProof="0" dirty="0">
                <a:ln>
                  <a:noFill/>
                </a:ln>
                <a:solidFill>
                  <a:srgbClr val="FF0000"/>
                </a:solidFill>
                <a:effectLst/>
                <a:uLnTx/>
                <a:uFillTx/>
                <a:latin typeface="Comic Sans MS" pitchFamily="66" charset="0"/>
                <a:ea typeface="+mn-ea"/>
                <a:cs typeface="+mn-cs"/>
              </a:rPr>
              <a:t>Just +2, +3, +4, and +7.  Fingers in the box.</a:t>
            </a:r>
            <a:endParaRPr kumimoji="0" lang="en-US" altLang="en-US" sz="4000" b="0" i="0" u="none" strike="noStrike" kern="1200" cap="none" spc="0" normalizeH="0" baseline="0" noProof="0" dirty="0">
              <a:ln>
                <a:noFill/>
              </a:ln>
              <a:solidFill>
                <a:srgbClr val="6600CC"/>
              </a:solidFill>
              <a:effectLst/>
              <a:uLnTx/>
              <a:uFillTx/>
              <a:latin typeface="Comic Sans MS" pitchFamily="66" charset="0"/>
              <a:ea typeface="+mn-ea"/>
              <a:cs typeface="+mn-cs"/>
            </a:endParaRPr>
          </a:p>
        </p:txBody>
      </p:sp>
      <p:graphicFrame>
        <p:nvGraphicFramePr>
          <p:cNvPr id="2" name="Table 1">
            <a:extLst>
              <a:ext uri="{FF2B5EF4-FFF2-40B4-BE49-F238E27FC236}">
                <a16:creationId xmlns:a16="http://schemas.microsoft.com/office/drawing/2014/main" id="{E36C5FA9-2072-4F28-A207-C1C9AD67A9ED}"/>
              </a:ext>
            </a:extLst>
          </p:cNvPr>
          <p:cNvGraphicFramePr>
            <a:graphicFrameLocks noGrp="1"/>
          </p:cNvGraphicFramePr>
          <p:nvPr>
            <p:extLst>
              <p:ext uri="{D42A27DB-BD31-4B8C-83A1-F6EECF244321}">
                <p14:modId xmlns:p14="http://schemas.microsoft.com/office/powerpoint/2010/main" val="1689164051"/>
              </p:ext>
            </p:extLst>
          </p:nvPr>
        </p:nvGraphicFramePr>
        <p:xfrm>
          <a:off x="0" y="2209800"/>
          <a:ext cx="9144000" cy="4648200"/>
        </p:xfrm>
        <a:graphic>
          <a:graphicData uri="http://schemas.openxmlformats.org/drawingml/2006/table">
            <a:tbl>
              <a:tblPr/>
              <a:tblGrid>
                <a:gridCol w="1143000">
                  <a:extLst>
                    <a:ext uri="{9D8B030D-6E8A-4147-A177-3AD203B41FA5}">
                      <a16:colId xmlns:a16="http://schemas.microsoft.com/office/drawing/2014/main" val="472004932"/>
                    </a:ext>
                  </a:extLst>
                </a:gridCol>
                <a:gridCol w="1143000">
                  <a:extLst>
                    <a:ext uri="{9D8B030D-6E8A-4147-A177-3AD203B41FA5}">
                      <a16:colId xmlns:a16="http://schemas.microsoft.com/office/drawing/2014/main" val="1785834978"/>
                    </a:ext>
                  </a:extLst>
                </a:gridCol>
                <a:gridCol w="2230855">
                  <a:extLst>
                    <a:ext uri="{9D8B030D-6E8A-4147-A177-3AD203B41FA5}">
                      <a16:colId xmlns:a16="http://schemas.microsoft.com/office/drawing/2014/main" val="1249512421"/>
                    </a:ext>
                  </a:extLst>
                </a:gridCol>
                <a:gridCol w="4627145">
                  <a:extLst>
                    <a:ext uri="{9D8B030D-6E8A-4147-A177-3AD203B41FA5}">
                      <a16:colId xmlns:a16="http://schemas.microsoft.com/office/drawing/2014/main" val="3472850249"/>
                    </a:ext>
                  </a:extLst>
                </a:gridCol>
              </a:tblGrid>
              <a:tr h="1131960">
                <a:tc>
                  <a:txBody>
                    <a:bodyPr/>
                    <a:lstStyle/>
                    <a:p>
                      <a:pPr marR="0" indent="0" algn="ctr" rtl="0">
                        <a:lnSpc>
                          <a:spcPct val="119000"/>
                        </a:lnSpc>
                        <a:spcBef>
                          <a:spcPts val="576"/>
                        </a:spcBef>
                        <a:spcAft>
                          <a:spcPts val="0"/>
                        </a:spcAft>
                      </a:pPr>
                      <a:r>
                        <a:rPr lang="en-US" sz="2800" kern="1200" dirty="0">
                          <a:ln>
                            <a:noFill/>
                          </a:ln>
                          <a:solidFill>
                            <a:srgbClr val="000000"/>
                          </a:solidFill>
                          <a:effectLst/>
                          <a:latin typeface="Times New Roman" panose="02020603050405020304" pitchFamily="18" charset="0"/>
                        </a:rPr>
                        <a:t>Cation</a:t>
                      </a:r>
                      <a:endParaRPr lang="en-US" sz="2800" kern="1400" dirty="0">
                        <a:ln>
                          <a:noFill/>
                        </a:ln>
                        <a:solidFill>
                          <a:srgbClr val="000000"/>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800" kern="1200" dirty="0">
                          <a:ln>
                            <a:noFill/>
                          </a:ln>
                          <a:solidFill>
                            <a:srgbClr val="000000"/>
                          </a:solidFill>
                          <a:effectLst/>
                          <a:latin typeface="Times New Roman" panose="02020603050405020304" pitchFamily="18" charset="0"/>
                        </a:rPr>
                        <a:t>Anion</a:t>
                      </a:r>
                      <a:endParaRPr lang="en-US" sz="2800" kern="1400" dirty="0">
                        <a:ln>
                          <a:noFill/>
                        </a:ln>
                        <a:solidFill>
                          <a:srgbClr val="000000"/>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800" kern="1200">
                          <a:ln>
                            <a:noFill/>
                          </a:ln>
                          <a:solidFill>
                            <a:srgbClr val="000000"/>
                          </a:solidFill>
                          <a:effectLst/>
                          <a:latin typeface="Times New Roman" panose="02020603050405020304" pitchFamily="18" charset="0"/>
                        </a:rPr>
                        <a:t>Formula of compound</a:t>
                      </a:r>
                      <a:endParaRPr lang="en-US" sz="2800" kern="1400">
                        <a:ln>
                          <a:noFill/>
                        </a:ln>
                        <a:solidFill>
                          <a:srgbClr val="000000"/>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800" kern="1200">
                          <a:ln>
                            <a:noFill/>
                          </a:ln>
                          <a:solidFill>
                            <a:srgbClr val="000000"/>
                          </a:solidFill>
                          <a:effectLst/>
                          <a:latin typeface="Times New Roman" panose="02020603050405020304" pitchFamily="18" charset="0"/>
                        </a:rPr>
                        <a:t>Stock Name of compound</a:t>
                      </a:r>
                      <a:endParaRPr lang="en-US" sz="2800" kern="1400">
                        <a:ln>
                          <a:noFill/>
                        </a:ln>
                        <a:solidFill>
                          <a:srgbClr val="000000"/>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1418754362"/>
                  </a:ext>
                </a:extLst>
              </a:tr>
              <a:tr h="877081">
                <a:tc>
                  <a:txBody>
                    <a:bodyPr/>
                    <a:lstStyle/>
                    <a:p>
                      <a:pPr marR="0" indent="0" algn="l" rtl="0">
                        <a:lnSpc>
                          <a:spcPct val="119000"/>
                        </a:lnSpc>
                        <a:spcBef>
                          <a:spcPts val="672"/>
                        </a:spcBef>
                        <a:spcAft>
                          <a:spcPts val="0"/>
                        </a:spcAft>
                      </a:pPr>
                      <a:r>
                        <a:rPr lang="en-US" sz="2800" b="0" kern="1200" dirty="0">
                          <a:ln>
                            <a:noFill/>
                          </a:ln>
                          <a:solidFill>
                            <a:srgbClr val="0000CC"/>
                          </a:solidFill>
                          <a:effectLst/>
                          <a:latin typeface="Comic Sans MS" panose="030F0702030302020204" pitchFamily="66" charset="0"/>
                        </a:rPr>
                        <a:t> Mn</a:t>
                      </a:r>
                      <a:r>
                        <a:rPr lang="en-US" sz="2800" b="0" kern="1200" baseline="30000" dirty="0">
                          <a:ln>
                            <a:noFill/>
                          </a:ln>
                          <a:solidFill>
                            <a:srgbClr val="0000CC"/>
                          </a:solidFill>
                          <a:effectLst/>
                          <a:latin typeface="Comic Sans MS" panose="030F0702030302020204" pitchFamily="66" charset="0"/>
                        </a:rPr>
                        <a:t>+2</a:t>
                      </a:r>
                      <a:r>
                        <a:rPr lang="en-US" sz="2800" b="0" kern="1200" dirty="0">
                          <a:ln>
                            <a:noFill/>
                          </a:ln>
                          <a:solidFill>
                            <a:srgbClr val="0000CC"/>
                          </a:solidFill>
                          <a:effectLst/>
                          <a:latin typeface="Comic Sans MS" panose="030F0702030302020204" pitchFamily="66" charset="0"/>
                        </a:rPr>
                        <a:t>  </a:t>
                      </a:r>
                      <a:endParaRPr lang="en-US" sz="2800" b="0" kern="1400" dirty="0">
                        <a:ln>
                          <a:noFill/>
                        </a:ln>
                        <a:solidFill>
                          <a:srgbClr val="0000CC"/>
                        </a:solidFill>
                        <a:effectLst/>
                        <a:latin typeface="Comic Sans MS" panose="030F0702030302020204" pitchFamily="66"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b="0" kern="1200" dirty="0">
                          <a:ln>
                            <a:noFill/>
                          </a:ln>
                          <a:solidFill>
                            <a:srgbClr val="0000CC"/>
                          </a:solidFill>
                          <a:effectLst/>
                          <a:latin typeface="Comic Sans MS" panose="030F0702030302020204" pitchFamily="66" charset="0"/>
                        </a:rPr>
                        <a:t>Br</a:t>
                      </a:r>
                      <a:r>
                        <a:rPr lang="en-US" sz="2800" b="0" kern="1200" baseline="30000" dirty="0">
                          <a:ln>
                            <a:noFill/>
                          </a:ln>
                          <a:solidFill>
                            <a:srgbClr val="0000CC"/>
                          </a:solidFill>
                          <a:effectLst/>
                          <a:latin typeface="Comic Sans MS" panose="030F0702030302020204" pitchFamily="66" charset="0"/>
                        </a:rPr>
                        <a:t>-1</a:t>
                      </a:r>
                      <a:endParaRPr lang="en-US" sz="2800" b="0" kern="1400" dirty="0">
                        <a:ln>
                          <a:noFill/>
                        </a:ln>
                        <a:solidFill>
                          <a:srgbClr val="0000CC"/>
                        </a:solidFill>
                        <a:effectLst/>
                        <a:latin typeface="Comic Sans MS" panose="030F0702030302020204" pitchFamily="66"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400" dirty="0">
                          <a:ln>
                            <a:noFill/>
                          </a:ln>
                          <a:solidFill>
                            <a:srgbClr val="0000CC"/>
                          </a:solidFill>
                          <a:effectLst/>
                          <a:latin typeface="Times New Roman" panose="02020603050405020304" pitchFamily="18" charset="0"/>
                        </a:rPr>
                        <a:t> </a:t>
                      </a:r>
                      <a:r>
                        <a:rPr lang="en-US" altLang="en-US" sz="2800" dirty="0">
                          <a:solidFill>
                            <a:srgbClr val="0000CC"/>
                          </a:solidFill>
                          <a:latin typeface="Comic Sans MS" pitchFamily="66" charset="0"/>
                        </a:rPr>
                        <a:t>MnBr</a:t>
                      </a:r>
                      <a:r>
                        <a:rPr lang="en-US" altLang="en-US" sz="2800" baseline="-25000" dirty="0">
                          <a:solidFill>
                            <a:srgbClr val="0000CC"/>
                          </a:solidFill>
                          <a:latin typeface="Comic Sans MS" pitchFamily="66" charset="0"/>
                        </a:rPr>
                        <a:t>2</a:t>
                      </a:r>
                      <a:r>
                        <a:rPr lang="en-US" altLang="en-US" sz="2800" dirty="0">
                          <a:solidFill>
                            <a:srgbClr val="0000CC"/>
                          </a:solidFill>
                          <a:latin typeface="Comic Sans MS" pitchFamily="66" charset="0"/>
                        </a:rPr>
                        <a:t> </a:t>
                      </a:r>
                      <a:endParaRPr lang="en-US" sz="2800" kern="1400" dirty="0">
                        <a:ln>
                          <a:noFill/>
                        </a:ln>
                        <a:solidFill>
                          <a:srgbClr val="0000CC"/>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altLang="en-US" sz="2800" dirty="0">
                          <a:solidFill>
                            <a:srgbClr val="0000CC"/>
                          </a:solidFill>
                          <a:latin typeface="Comic Sans MS" pitchFamily="66" charset="0"/>
                        </a:rPr>
                        <a:t>manganese (II) bromide</a:t>
                      </a:r>
                      <a:r>
                        <a:rPr lang="en-US" sz="2800" kern="1400" dirty="0">
                          <a:ln>
                            <a:noFill/>
                          </a:ln>
                          <a:solidFill>
                            <a:srgbClr val="0000CC"/>
                          </a:solidFill>
                          <a:effectLst/>
                          <a:latin typeface="Times New Roman" panose="02020603050405020304" pitchFamily="18" charset="0"/>
                        </a:rPr>
                        <a:t> </a:t>
                      </a:r>
                      <a:endParaRPr lang="en-US" sz="2800" kern="1400" dirty="0">
                        <a:ln>
                          <a:noFill/>
                        </a:ln>
                        <a:solidFill>
                          <a:srgbClr val="0000CC"/>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637849666"/>
                  </a:ext>
                </a:extLst>
              </a:tr>
              <a:tr h="881039">
                <a:tc>
                  <a:txBody>
                    <a:bodyPr/>
                    <a:lstStyle/>
                    <a:p>
                      <a:pPr marR="0" indent="0" algn="l" rtl="0">
                        <a:lnSpc>
                          <a:spcPct val="119000"/>
                        </a:lnSpc>
                        <a:spcBef>
                          <a:spcPts val="672"/>
                        </a:spcBef>
                        <a:spcAft>
                          <a:spcPts val="0"/>
                        </a:spcAft>
                      </a:pPr>
                      <a:r>
                        <a:rPr lang="en-US" sz="2800" b="0" kern="1200" dirty="0">
                          <a:ln>
                            <a:noFill/>
                          </a:ln>
                          <a:solidFill>
                            <a:srgbClr val="FF0000"/>
                          </a:solidFill>
                          <a:effectLst/>
                          <a:latin typeface="Comic Sans MS" panose="030F0702030302020204" pitchFamily="66" charset="0"/>
                        </a:rPr>
                        <a:t> Mn</a:t>
                      </a:r>
                      <a:r>
                        <a:rPr lang="en-US" sz="2800" b="0" kern="1200" baseline="30000" dirty="0">
                          <a:ln>
                            <a:noFill/>
                          </a:ln>
                          <a:solidFill>
                            <a:srgbClr val="FF0000"/>
                          </a:solidFill>
                          <a:effectLst/>
                          <a:latin typeface="Comic Sans MS" panose="030F0702030302020204" pitchFamily="66" charset="0"/>
                        </a:rPr>
                        <a:t>+3</a:t>
                      </a:r>
                      <a:r>
                        <a:rPr lang="en-US" sz="2800" b="0" kern="1200" dirty="0">
                          <a:ln>
                            <a:noFill/>
                          </a:ln>
                          <a:solidFill>
                            <a:srgbClr val="FF0000"/>
                          </a:solidFill>
                          <a:effectLst/>
                          <a:latin typeface="Comic Sans MS" panose="030F0702030302020204" pitchFamily="66" charset="0"/>
                        </a:rPr>
                        <a:t>  </a:t>
                      </a:r>
                      <a:endParaRPr lang="en-US" sz="2800" b="0" kern="1400" dirty="0">
                        <a:ln>
                          <a:noFill/>
                        </a:ln>
                        <a:solidFill>
                          <a:srgbClr val="FF0000"/>
                        </a:solidFill>
                        <a:effectLst/>
                        <a:latin typeface="Comic Sans MS" panose="030F0702030302020204" pitchFamily="66"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b="0" kern="1200" dirty="0">
                          <a:ln>
                            <a:noFill/>
                          </a:ln>
                          <a:solidFill>
                            <a:srgbClr val="FF0000"/>
                          </a:solidFill>
                          <a:effectLst/>
                          <a:latin typeface="Comic Sans MS" panose="030F0702030302020204" pitchFamily="66" charset="0"/>
                        </a:rPr>
                        <a:t>Br</a:t>
                      </a:r>
                      <a:r>
                        <a:rPr lang="en-US" sz="2800" b="0" kern="1200" baseline="30000" dirty="0">
                          <a:ln>
                            <a:noFill/>
                          </a:ln>
                          <a:solidFill>
                            <a:srgbClr val="FF0000"/>
                          </a:solidFill>
                          <a:effectLst/>
                          <a:latin typeface="Comic Sans MS" panose="030F0702030302020204" pitchFamily="66" charset="0"/>
                        </a:rPr>
                        <a:t>-1</a:t>
                      </a:r>
                      <a:endParaRPr lang="en-US" sz="2800" b="0" kern="1400" dirty="0">
                        <a:ln>
                          <a:noFill/>
                        </a:ln>
                        <a:solidFill>
                          <a:srgbClr val="FF0000"/>
                        </a:solidFill>
                        <a:effectLst/>
                        <a:latin typeface="Comic Sans MS" panose="030F0702030302020204" pitchFamily="66"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400" dirty="0">
                          <a:ln>
                            <a:noFill/>
                          </a:ln>
                          <a:solidFill>
                            <a:srgbClr val="FF0000"/>
                          </a:solidFill>
                          <a:effectLst/>
                          <a:latin typeface="Times New Roman" panose="02020603050405020304" pitchFamily="18" charset="0"/>
                        </a:rPr>
                        <a:t> </a:t>
                      </a:r>
                      <a:r>
                        <a:rPr lang="en-US" altLang="en-US" sz="2800" dirty="0">
                          <a:solidFill>
                            <a:srgbClr val="FF0000"/>
                          </a:solidFill>
                          <a:latin typeface="Comic Sans MS" pitchFamily="66" charset="0"/>
                        </a:rPr>
                        <a:t>MnBr</a:t>
                      </a:r>
                      <a:r>
                        <a:rPr lang="en-US" altLang="en-US" sz="2800" baseline="-25000" dirty="0">
                          <a:solidFill>
                            <a:srgbClr val="FF0000"/>
                          </a:solidFill>
                          <a:latin typeface="Comic Sans MS" pitchFamily="66" charset="0"/>
                        </a:rPr>
                        <a:t>3</a:t>
                      </a:r>
                      <a:r>
                        <a:rPr lang="en-US" altLang="en-US" sz="2800" dirty="0">
                          <a:solidFill>
                            <a:srgbClr val="FF0000"/>
                          </a:solidFill>
                          <a:latin typeface="Comic Sans MS" pitchFamily="66" charset="0"/>
                        </a:rPr>
                        <a:t> </a:t>
                      </a:r>
                      <a:endParaRPr lang="en-US" sz="2800" kern="1400" dirty="0">
                        <a:ln>
                          <a:noFill/>
                        </a:ln>
                        <a:solidFill>
                          <a:srgbClr val="FF0000"/>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altLang="en-US" sz="2800" dirty="0">
                          <a:solidFill>
                            <a:srgbClr val="FF0000"/>
                          </a:solidFill>
                          <a:latin typeface="Comic Sans MS" pitchFamily="66" charset="0"/>
                        </a:rPr>
                        <a:t>manganese (III) bromide</a:t>
                      </a:r>
                      <a:r>
                        <a:rPr lang="en-US" sz="2800" kern="1400" dirty="0">
                          <a:ln>
                            <a:noFill/>
                          </a:ln>
                          <a:solidFill>
                            <a:srgbClr val="FF0000"/>
                          </a:solidFill>
                          <a:effectLst/>
                          <a:latin typeface="Times New Roman" panose="02020603050405020304" pitchFamily="18" charset="0"/>
                        </a:rPr>
                        <a:t> </a:t>
                      </a:r>
                      <a:endParaRPr lang="en-US" sz="2800" kern="1400" dirty="0">
                        <a:ln>
                          <a:noFill/>
                        </a:ln>
                        <a:solidFill>
                          <a:srgbClr val="FF0000"/>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794144816"/>
                  </a:ext>
                </a:extLst>
              </a:tr>
              <a:tr h="881039">
                <a:tc>
                  <a:txBody>
                    <a:bodyPr/>
                    <a:lstStyle/>
                    <a:p>
                      <a:pPr marR="0" indent="0" algn="l" rtl="0">
                        <a:lnSpc>
                          <a:spcPct val="119000"/>
                        </a:lnSpc>
                        <a:spcBef>
                          <a:spcPts val="672"/>
                        </a:spcBef>
                        <a:spcAft>
                          <a:spcPts val="0"/>
                        </a:spcAft>
                      </a:pPr>
                      <a:r>
                        <a:rPr lang="en-US" sz="2800" b="0" kern="1200" dirty="0">
                          <a:ln>
                            <a:noFill/>
                          </a:ln>
                          <a:solidFill>
                            <a:srgbClr val="006600"/>
                          </a:solidFill>
                          <a:effectLst/>
                          <a:latin typeface="Comic Sans MS" panose="030F0702030302020204" pitchFamily="66" charset="0"/>
                        </a:rPr>
                        <a:t> Mn</a:t>
                      </a:r>
                      <a:r>
                        <a:rPr lang="en-US" sz="2800" b="0" kern="1200" baseline="30000" dirty="0">
                          <a:ln>
                            <a:noFill/>
                          </a:ln>
                          <a:solidFill>
                            <a:srgbClr val="006600"/>
                          </a:solidFill>
                          <a:effectLst/>
                          <a:latin typeface="Comic Sans MS" panose="030F0702030302020204" pitchFamily="66" charset="0"/>
                        </a:rPr>
                        <a:t>+4</a:t>
                      </a:r>
                      <a:r>
                        <a:rPr lang="en-US" sz="2800" b="0" kern="1200" dirty="0">
                          <a:ln>
                            <a:noFill/>
                          </a:ln>
                          <a:solidFill>
                            <a:srgbClr val="006600"/>
                          </a:solidFill>
                          <a:effectLst/>
                          <a:latin typeface="Comic Sans MS" panose="030F0702030302020204" pitchFamily="66" charset="0"/>
                        </a:rPr>
                        <a:t>  </a:t>
                      </a:r>
                      <a:endParaRPr lang="en-US" sz="2800" b="0" kern="1400" dirty="0">
                        <a:ln>
                          <a:noFill/>
                        </a:ln>
                        <a:solidFill>
                          <a:srgbClr val="006600"/>
                        </a:solidFill>
                        <a:effectLst/>
                        <a:latin typeface="Comic Sans MS" panose="030F0702030302020204" pitchFamily="66"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b="0" kern="1200" dirty="0">
                          <a:ln>
                            <a:noFill/>
                          </a:ln>
                          <a:solidFill>
                            <a:srgbClr val="006600"/>
                          </a:solidFill>
                          <a:effectLst/>
                          <a:latin typeface="Comic Sans MS" panose="030F0702030302020204" pitchFamily="66" charset="0"/>
                        </a:rPr>
                        <a:t>Br</a:t>
                      </a:r>
                      <a:r>
                        <a:rPr lang="en-US" sz="2800" b="0" kern="1200" baseline="30000" dirty="0">
                          <a:ln>
                            <a:noFill/>
                          </a:ln>
                          <a:solidFill>
                            <a:srgbClr val="006600"/>
                          </a:solidFill>
                          <a:effectLst/>
                          <a:latin typeface="Comic Sans MS" panose="030F0702030302020204" pitchFamily="66" charset="0"/>
                        </a:rPr>
                        <a:t>-1</a:t>
                      </a:r>
                      <a:endParaRPr lang="en-US" sz="2800" b="0" kern="1400" dirty="0">
                        <a:ln>
                          <a:noFill/>
                        </a:ln>
                        <a:solidFill>
                          <a:srgbClr val="006600"/>
                        </a:solidFill>
                        <a:effectLst/>
                        <a:latin typeface="Comic Sans MS" panose="030F0702030302020204" pitchFamily="66"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400" dirty="0">
                          <a:ln>
                            <a:noFill/>
                          </a:ln>
                          <a:solidFill>
                            <a:srgbClr val="006600"/>
                          </a:solidFill>
                          <a:effectLst/>
                          <a:latin typeface="Times New Roman" panose="02020603050405020304" pitchFamily="18" charset="0"/>
                        </a:rPr>
                        <a:t> </a:t>
                      </a:r>
                      <a:r>
                        <a:rPr lang="en-US" altLang="en-US" sz="2800" dirty="0">
                          <a:solidFill>
                            <a:srgbClr val="006600"/>
                          </a:solidFill>
                          <a:latin typeface="Comic Sans MS" pitchFamily="66" charset="0"/>
                        </a:rPr>
                        <a:t>MnBr</a:t>
                      </a:r>
                      <a:r>
                        <a:rPr lang="en-US" altLang="en-US" sz="2800" baseline="-25000" dirty="0">
                          <a:solidFill>
                            <a:srgbClr val="006600"/>
                          </a:solidFill>
                          <a:latin typeface="Comic Sans MS" pitchFamily="66" charset="0"/>
                        </a:rPr>
                        <a:t>4</a:t>
                      </a:r>
                      <a:r>
                        <a:rPr lang="en-US" altLang="en-US" sz="2800" dirty="0">
                          <a:solidFill>
                            <a:srgbClr val="006600"/>
                          </a:solidFill>
                          <a:latin typeface="Comic Sans MS" pitchFamily="66" charset="0"/>
                        </a:rPr>
                        <a:t> </a:t>
                      </a:r>
                      <a:endParaRPr lang="en-US" sz="2800" kern="1400" dirty="0">
                        <a:ln>
                          <a:noFill/>
                        </a:ln>
                        <a:solidFill>
                          <a:srgbClr val="006600"/>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altLang="en-US" sz="2800" dirty="0">
                          <a:solidFill>
                            <a:srgbClr val="006600"/>
                          </a:solidFill>
                          <a:latin typeface="Comic Sans MS" pitchFamily="66" charset="0"/>
                        </a:rPr>
                        <a:t>manganese (IV) bromide</a:t>
                      </a:r>
                      <a:r>
                        <a:rPr lang="en-US" sz="2800" kern="1400" dirty="0">
                          <a:ln>
                            <a:noFill/>
                          </a:ln>
                          <a:solidFill>
                            <a:srgbClr val="006600"/>
                          </a:solidFill>
                          <a:effectLst/>
                          <a:latin typeface="Times New Roman" panose="02020603050405020304" pitchFamily="18" charset="0"/>
                        </a:rPr>
                        <a:t> </a:t>
                      </a:r>
                      <a:endParaRPr lang="en-US" sz="2800" kern="1400" dirty="0">
                        <a:ln>
                          <a:noFill/>
                        </a:ln>
                        <a:solidFill>
                          <a:srgbClr val="006600"/>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394220490"/>
                  </a:ext>
                </a:extLst>
              </a:tr>
              <a:tr h="877081">
                <a:tc>
                  <a:txBody>
                    <a:bodyPr/>
                    <a:lstStyle/>
                    <a:p>
                      <a:pPr marR="0" indent="0" algn="l" rtl="0">
                        <a:lnSpc>
                          <a:spcPct val="119000"/>
                        </a:lnSpc>
                        <a:spcBef>
                          <a:spcPts val="672"/>
                        </a:spcBef>
                        <a:spcAft>
                          <a:spcPts val="0"/>
                        </a:spcAft>
                      </a:pPr>
                      <a:r>
                        <a:rPr lang="en-US" sz="2800" b="0" kern="1200" dirty="0">
                          <a:ln>
                            <a:noFill/>
                          </a:ln>
                          <a:solidFill>
                            <a:srgbClr val="9900CC"/>
                          </a:solidFill>
                          <a:effectLst/>
                          <a:latin typeface="Comic Sans MS" panose="030F0702030302020204" pitchFamily="66" charset="0"/>
                        </a:rPr>
                        <a:t> Mn</a:t>
                      </a:r>
                      <a:r>
                        <a:rPr lang="en-US" sz="2800" b="0" kern="1200" baseline="30000" dirty="0">
                          <a:ln>
                            <a:noFill/>
                          </a:ln>
                          <a:solidFill>
                            <a:srgbClr val="9900CC"/>
                          </a:solidFill>
                          <a:effectLst/>
                          <a:latin typeface="Comic Sans MS" panose="030F0702030302020204" pitchFamily="66" charset="0"/>
                        </a:rPr>
                        <a:t>+7</a:t>
                      </a:r>
                      <a:r>
                        <a:rPr lang="en-US" sz="2800" b="0" kern="1200" dirty="0">
                          <a:ln>
                            <a:noFill/>
                          </a:ln>
                          <a:solidFill>
                            <a:srgbClr val="9900CC"/>
                          </a:solidFill>
                          <a:effectLst/>
                          <a:latin typeface="Comic Sans MS" panose="030F0702030302020204" pitchFamily="66" charset="0"/>
                        </a:rPr>
                        <a:t>  </a:t>
                      </a:r>
                      <a:endParaRPr lang="en-US" sz="2800" b="0" kern="1400" dirty="0">
                        <a:ln>
                          <a:noFill/>
                        </a:ln>
                        <a:solidFill>
                          <a:srgbClr val="9900CC"/>
                        </a:solidFill>
                        <a:effectLst/>
                        <a:latin typeface="Comic Sans MS" panose="030F0702030302020204" pitchFamily="66"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b="0" kern="1200" dirty="0">
                          <a:ln>
                            <a:noFill/>
                          </a:ln>
                          <a:solidFill>
                            <a:srgbClr val="9900CC"/>
                          </a:solidFill>
                          <a:effectLst/>
                          <a:latin typeface="Comic Sans MS" panose="030F0702030302020204" pitchFamily="66" charset="0"/>
                        </a:rPr>
                        <a:t>Br</a:t>
                      </a:r>
                      <a:r>
                        <a:rPr lang="en-US" sz="2800" b="0" kern="1200" baseline="30000" dirty="0">
                          <a:ln>
                            <a:noFill/>
                          </a:ln>
                          <a:solidFill>
                            <a:srgbClr val="9900CC"/>
                          </a:solidFill>
                          <a:effectLst/>
                          <a:latin typeface="Comic Sans MS" panose="030F0702030302020204" pitchFamily="66" charset="0"/>
                        </a:rPr>
                        <a:t>-1</a:t>
                      </a:r>
                      <a:endParaRPr lang="en-US" sz="2800" b="0" kern="1400" dirty="0">
                        <a:ln>
                          <a:noFill/>
                        </a:ln>
                        <a:solidFill>
                          <a:srgbClr val="9900CC"/>
                        </a:solidFill>
                        <a:effectLst/>
                        <a:latin typeface="Comic Sans MS" panose="030F0702030302020204" pitchFamily="66"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altLang="en-US" sz="2800" dirty="0">
                          <a:solidFill>
                            <a:srgbClr val="9900CC"/>
                          </a:solidFill>
                          <a:latin typeface="Comic Sans MS" pitchFamily="66" charset="0"/>
                        </a:rPr>
                        <a:t>MnBr</a:t>
                      </a:r>
                      <a:r>
                        <a:rPr lang="en-US" altLang="en-US" sz="2800" baseline="-25000" dirty="0">
                          <a:solidFill>
                            <a:srgbClr val="9900CC"/>
                          </a:solidFill>
                          <a:latin typeface="Comic Sans MS" pitchFamily="66" charset="0"/>
                        </a:rPr>
                        <a:t>7</a:t>
                      </a:r>
                      <a:r>
                        <a:rPr lang="en-US" altLang="en-US" sz="2800" dirty="0">
                          <a:solidFill>
                            <a:srgbClr val="9900CC"/>
                          </a:solidFill>
                          <a:latin typeface="Comic Sans MS" pitchFamily="66" charset="0"/>
                        </a:rPr>
                        <a:t> </a:t>
                      </a:r>
                      <a:r>
                        <a:rPr lang="en-US" sz="2800" kern="1400" dirty="0">
                          <a:ln>
                            <a:noFill/>
                          </a:ln>
                          <a:solidFill>
                            <a:srgbClr val="9900CC"/>
                          </a:solidFill>
                          <a:effectLst/>
                          <a:latin typeface="Times New Roman" panose="02020603050405020304" pitchFamily="18" charset="0"/>
                        </a:rPr>
                        <a:t> </a:t>
                      </a:r>
                      <a:endParaRPr lang="en-US" sz="2800" kern="1400" dirty="0">
                        <a:ln>
                          <a:noFill/>
                        </a:ln>
                        <a:solidFill>
                          <a:srgbClr val="9900CC"/>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altLang="en-US" sz="2800" dirty="0">
                          <a:solidFill>
                            <a:srgbClr val="9900CC"/>
                          </a:solidFill>
                          <a:latin typeface="Comic Sans MS" pitchFamily="66" charset="0"/>
                        </a:rPr>
                        <a:t>manganese (VII) bromide</a:t>
                      </a:r>
                      <a:r>
                        <a:rPr lang="en-US" sz="2800" kern="1400" dirty="0">
                          <a:ln>
                            <a:noFill/>
                          </a:ln>
                          <a:solidFill>
                            <a:srgbClr val="9900CC"/>
                          </a:solidFill>
                          <a:effectLst/>
                          <a:latin typeface="Times New Roman" panose="02020603050405020304" pitchFamily="18" charset="0"/>
                        </a:rPr>
                        <a:t> </a:t>
                      </a:r>
                      <a:endParaRPr lang="en-US" sz="2800" kern="1400" dirty="0">
                        <a:ln>
                          <a:noFill/>
                        </a:ln>
                        <a:solidFill>
                          <a:srgbClr val="9900CC"/>
                        </a:solidFill>
                        <a:effectLst/>
                        <a:latin typeface="Calibri" panose="020F0502020204030204" pitchFamily="34" charset="0"/>
                      </a:endParaRPr>
                    </a:p>
                  </a:txBody>
                  <a:tcPr anchor="ctr">
                    <a:lnL w="3175" cap="flat" cmpd="sng" algn="ctr">
                      <a:solidFill>
                        <a:srgbClr val="5B9BD5"/>
                      </a:solidFill>
                      <a:prstDash val="solid"/>
                      <a:round/>
                      <a:headEnd type="none" w="med" len="med"/>
                      <a:tailEnd type="none" w="med" len="med"/>
                    </a:lnL>
                    <a:lnR w="3175"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w="3175"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269972823"/>
                  </a:ext>
                </a:extLst>
              </a:tr>
            </a:tbl>
          </a:graphicData>
        </a:graphic>
      </p:graphicFrame>
      <p:sp>
        <p:nvSpPr>
          <p:cNvPr id="3" name="Control 1">
            <a:extLst>
              <a:ext uri="{FF2B5EF4-FFF2-40B4-BE49-F238E27FC236}">
                <a16:creationId xmlns:a16="http://schemas.microsoft.com/office/drawing/2014/main" id="{EB436940-878D-497A-A7DB-E1AD33066213}"/>
              </a:ext>
            </a:extLst>
          </p:cNvPr>
          <p:cNvSpPr>
            <a:spLocks noChangeArrowheads="1" noChangeShapeType="1"/>
          </p:cNvSpPr>
          <p:nvPr/>
        </p:nvSpPr>
        <p:spPr bwMode="auto">
          <a:xfrm>
            <a:off x="1600200" y="10148888"/>
            <a:ext cx="6819900" cy="2192337"/>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7072978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4"/>
          <p:cNvSpPr txBox="1">
            <a:spLocks noChangeArrowheads="1"/>
          </p:cNvSpPr>
          <p:nvPr/>
        </p:nvSpPr>
        <p:spPr bwMode="auto">
          <a:xfrm>
            <a:off x="0" y="0"/>
            <a:ext cx="9144000" cy="658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2800" dirty="0">
                <a:solidFill>
                  <a:srgbClr val="0000CC"/>
                </a:solidFill>
                <a:latin typeface="Times New Roman" panose="02020603050405020304" pitchFamily="18" charset="0"/>
                <a:cs typeface="Times New Roman" panose="02020603050405020304" pitchFamily="18" charset="0"/>
              </a:rPr>
              <a:t>76</a:t>
            </a: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There are 2 kinds of copper oxide, we saw them both in</a:t>
            </a:r>
            <a:b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the Chemical &amp; Physical Changes Lab.  </a:t>
            </a:r>
            <a:b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One was a black powder,</a:t>
            </a: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one was red.  </a:t>
            </a:r>
            <a:b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Show the two ways copper and oxygen ions can bond; </a:t>
            </a:r>
            <a:b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write the proper formulas and proper stock names.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Cu + O →    </a:t>
            </a:r>
            <a:br>
              <a:rPr kumimoji="0" lang="en-US" alt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alt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alt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Cu + O →   </a:t>
            </a:r>
            <a:br>
              <a:rPr kumimoji="0" lang="en-US" altLang="en-US" sz="48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br>
            <a:r>
              <a:rPr kumimoji="0" lang="en-US" altLang="en-US" sz="48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364045521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4"/>
          <p:cNvSpPr txBox="1">
            <a:spLocks noChangeArrowheads="1"/>
          </p:cNvSpPr>
          <p:nvPr/>
        </p:nvSpPr>
        <p:spPr bwMode="auto">
          <a:xfrm>
            <a:off x="0" y="0"/>
            <a:ext cx="9144000" cy="658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76.  There are 2 kinds of copper oxide, we saw them both in</a:t>
            </a:r>
            <a:b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the Chemical &amp; Physical Changes Lab.  </a:t>
            </a:r>
            <a:b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One was a black powder,</a:t>
            </a: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one was red.  </a:t>
            </a:r>
            <a:b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Show the two ways copper and oxygen ions can bond; </a:t>
            </a:r>
            <a:b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write the proper formulas and proper stock names.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Cu + O →  Cu</a:t>
            </a:r>
            <a:r>
              <a:rPr kumimoji="0" lang="en-US" altLang="en-US" sz="48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a:t>
            </a:r>
            <a:r>
              <a:rPr kumimoji="0" lang="en-US" alt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O</a:t>
            </a:r>
            <a:r>
              <a:rPr kumimoji="0" lang="en-US" altLang="en-US" sz="48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      </a:t>
            </a:r>
            <a:r>
              <a:rPr kumimoji="0" lang="en-US" alt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br>
              <a:rPr kumimoji="0" lang="en-US" alt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alt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alt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Cu + O →  Cu</a:t>
            </a:r>
            <a:r>
              <a:rPr kumimoji="0" lang="en-US" altLang="en-US" sz="4800" b="0" i="0" u="none" strike="noStrike" kern="1200" cap="none" spc="0" normalizeH="0" baseline="3000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+2</a:t>
            </a:r>
            <a:r>
              <a:rPr kumimoji="0" lang="en-US" altLang="en-US" sz="48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O</a:t>
            </a:r>
            <a:r>
              <a:rPr kumimoji="0" lang="en-US" altLang="en-US" sz="4800" b="0" i="0" u="none" strike="noStrike" kern="1200" cap="none" spc="0" normalizeH="0" baseline="3000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-2         </a:t>
            </a:r>
            <a:r>
              <a:rPr kumimoji="0" lang="en-US" altLang="en-US" sz="48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br>
              <a:rPr kumimoji="0" lang="en-US" altLang="en-US" sz="48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br>
            <a:r>
              <a:rPr kumimoji="0" lang="en-US" altLang="en-US" sz="48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137762776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4"/>
          <p:cNvSpPr txBox="1">
            <a:spLocks noChangeArrowheads="1"/>
          </p:cNvSpPr>
          <p:nvPr/>
        </p:nvSpPr>
        <p:spPr bwMode="auto">
          <a:xfrm>
            <a:off x="0" y="0"/>
            <a:ext cx="9144000" cy="658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63.  There are 2 kinds of copper oxide, we saw them both in the Chemical &amp; Physical Changes Lab.  One was a black powder, one was red.  Show the two ways copper and oxygen can combine ionically, write the proper formulas with their stock names.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Cu + O →  Cu</a:t>
            </a:r>
            <a:r>
              <a:rPr kumimoji="0" lang="en-US" altLang="en-US" sz="48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a:t>
            </a:r>
            <a:r>
              <a:rPr kumimoji="0" lang="en-US" alt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O</a:t>
            </a:r>
            <a:r>
              <a:rPr kumimoji="0" lang="en-US" altLang="en-US" sz="48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           </a:t>
            </a:r>
            <a:r>
              <a:rPr kumimoji="0" lang="en-US" alt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Cu</a:t>
            </a:r>
            <a:r>
              <a:rPr kumimoji="0" lang="en-US" altLang="en-US" sz="48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r>
              <a:rPr kumimoji="0" lang="en-US" alt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 </a:t>
            </a:r>
            <a:br>
              <a:rPr kumimoji="0" lang="en-US" alt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alt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copper (I) oxide</a:t>
            </a:r>
            <a:endParaRPr kumimoji="0" lang="en-US" alt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Cu + O → Cu</a:t>
            </a:r>
            <a:r>
              <a:rPr kumimoji="0" lang="en-US" altLang="en-US" sz="4800" b="0" i="0" u="none" strike="noStrike" kern="1200" cap="none" spc="0" normalizeH="0" baseline="3000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+2</a:t>
            </a:r>
            <a:r>
              <a:rPr kumimoji="0" lang="en-US" altLang="en-US" sz="48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O</a:t>
            </a:r>
            <a:r>
              <a:rPr kumimoji="0" lang="en-US" altLang="en-US" sz="4800" b="0" i="0" u="none" strike="noStrike" kern="1200" cap="none" spc="0" normalizeH="0" baseline="3000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-2            </a:t>
            </a:r>
            <a:r>
              <a:rPr kumimoji="0" lang="en-US" altLang="en-US" sz="4800" b="0"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CuO</a:t>
            </a:r>
            <a:br>
              <a:rPr kumimoji="0" lang="en-US" altLang="en-US" sz="48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br>
            <a:r>
              <a:rPr kumimoji="0" lang="en-US" altLang="en-US" sz="48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8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copper (II) oxide</a:t>
            </a:r>
            <a:endParaRPr kumimoji="0" lang="en-US" altLang="en-US" sz="48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BE531B61-32A9-4B89-A026-5A20887E3E14}"/>
              </a:ext>
            </a:extLst>
          </p:cNvPr>
          <p:cNvSpPr txBox="1"/>
          <p:nvPr/>
        </p:nvSpPr>
        <p:spPr>
          <a:xfrm>
            <a:off x="0" y="10551"/>
            <a:ext cx="9144000" cy="1723549"/>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44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76.  Don’t Forget - the roman numeral</a:t>
            </a:r>
            <a:br>
              <a:rPr kumimoji="0" lang="en-US" altLang="en-US" sz="44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en-US" altLang="en-US" sz="44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matches the cation charge!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6816886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4"/>
          <p:cNvSpPr txBox="1">
            <a:spLocks noChangeArrowheads="1"/>
          </p:cNvSpPr>
          <p:nvPr/>
        </p:nvSpPr>
        <p:spPr bwMode="auto">
          <a:xfrm>
            <a:off x="0" y="0"/>
            <a:ext cx="9144000" cy="661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77.</a:t>
            </a:r>
            <a:r>
              <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Last one…combine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tantalum (Ta #73) + sulfur (S #16)</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Ta</a:t>
            </a:r>
            <a:r>
              <a:rPr kumimoji="0" lang="en-US" altLang="en-US" sz="4800" b="0" i="0" u="none" strike="noStrike" kern="1200" cap="none" spc="0" normalizeH="0" baseline="3000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+5</a:t>
            </a:r>
            <a:r>
              <a:rPr kumimoji="0" lang="en-US" alt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S</a:t>
            </a:r>
            <a:r>
              <a:rPr kumimoji="0" lang="en-US" altLang="en-US" sz="4800" b="0" i="0" u="none" strike="noStrike" kern="1200" cap="none" spc="0" normalizeH="0" baseline="3000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-2</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4800" b="0" i="0" u="none" strike="noStrike" kern="1200" cap="none" spc="0" normalizeH="0" baseline="3000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4800" b="0" i="0" u="none" strike="noStrike" kern="1200" cap="none" spc="0" normalizeH="0" baseline="3000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48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This one is tricky, think!</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4"/>
          <p:cNvSpPr txBox="1">
            <a:spLocks noChangeArrowheads="1"/>
          </p:cNvSpPr>
          <p:nvPr/>
        </p:nvSpPr>
        <p:spPr bwMode="auto">
          <a:xfrm>
            <a:off x="0" y="0"/>
            <a:ext cx="914400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77.</a:t>
            </a:r>
            <a:r>
              <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Last one…combine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start with the ion charges…</a:t>
            </a:r>
            <a:br>
              <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endPar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Ta</a:t>
            </a:r>
            <a:r>
              <a:rPr kumimoji="0" lang="en-US" altLang="en-US" sz="48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+5</a:t>
            </a:r>
            <a:r>
              <a:rPr kumimoji="0" lang="en-US" alt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S</a:t>
            </a:r>
            <a:r>
              <a:rPr kumimoji="0" lang="en-US" altLang="en-US" sz="48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4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5940332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4"/>
          <p:cNvSpPr txBox="1">
            <a:spLocks noChangeArrowheads="1"/>
          </p:cNvSpPr>
          <p:nvPr/>
        </p:nvSpPr>
        <p:spPr bwMode="auto">
          <a:xfrm>
            <a:off x="0" y="0"/>
            <a:ext cx="9144000" cy="6750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77.  Do the </a:t>
            </a:r>
            <a:r>
              <a:rPr kumimoji="0" lang="en-US" altLang="en-US" sz="40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criss</a:t>
            </a:r>
            <a:r>
              <a:rPr kumimoji="0" lang="en-US" altLang="en-US" sz="4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cross to get the formula.</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Ta</a:t>
            </a:r>
            <a:r>
              <a:rPr kumimoji="0" lang="en-US" altLang="en-US" sz="48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+5</a:t>
            </a:r>
            <a:r>
              <a:rPr kumimoji="0" lang="en-US" alt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S</a:t>
            </a:r>
            <a:r>
              <a:rPr kumimoji="0" lang="en-US" altLang="en-US" sz="48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alt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Ta</a:t>
            </a:r>
            <a:r>
              <a:rPr kumimoji="0" lang="en-US" altLang="en-US" sz="48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r>
              <a:rPr kumimoji="0" lang="en-US" alt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a:t>
            </a:r>
            <a:r>
              <a:rPr kumimoji="0" lang="en-US" altLang="en-US" sz="48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5</a:t>
            </a:r>
            <a:r>
              <a:rPr kumimoji="0" lang="en-US" alt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48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4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This is called </a:t>
            </a:r>
            <a:r>
              <a:rPr kumimoji="0" lang="en-US" altLang="en-US" sz="4400" b="0" i="0" u="none" strike="noStrike" kern="1200" cap="none" spc="0" normalizeH="0" baseline="30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Tantalum sulfide</a:t>
            </a:r>
            <a:r>
              <a:rPr kumimoji="0" lang="en-US" altLang="en-US" sz="44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4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No roman numeral is needed here.  </a:t>
            </a:r>
            <a:br>
              <a:rPr kumimoji="0" lang="en-US" altLang="en-US" sz="44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44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This transitional metal only makes one kind of cation, </a:t>
            </a:r>
            <a:br>
              <a:rPr kumimoji="0" lang="en-US" altLang="en-US" sz="44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44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there is no need to say it again with a roman numeral.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4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We don’t say sodium (I) chloride, do we?</a:t>
            </a:r>
            <a:endParaRPr kumimoji="0" lang="en-US" altLang="en-US" sz="36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2167374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0" y="-19291"/>
            <a:ext cx="9144000" cy="2895600"/>
          </a:xfrm>
        </p:spPr>
        <p:txBody>
          <a:bodyPr/>
          <a:lstStyle/>
          <a:p>
            <a:pPr algn="l" eaLnBrk="1" hangingPunct="1"/>
            <a:r>
              <a:rPr lang="en-US" altLang="en-US" sz="4800" dirty="0">
                <a:latin typeface="Times New Roman" panose="02020603050405020304" pitchFamily="18" charset="0"/>
                <a:cs typeface="Times New Roman" panose="02020603050405020304" pitchFamily="18" charset="0"/>
              </a:rPr>
              <a:t>Naming Class #4 Objective:</a:t>
            </a:r>
            <a:br>
              <a:rPr lang="en-US" altLang="en-US" sz="4800" dirty="0">
                <a:latin typeface="Times New Roman" panose="02020603050405020304" pitchFamily="18" charset="0"/>
                <a:cs typeface="Times New Roman" panose="02020603050405020304" pitchFamily="18" charset="0"/>
              </a:rPr>
            </a:br>
            <a:r>
              <a:rPr lang="en-US" altLang="en-US" sz="4800" dirty="0">
                <a:latin typeface="Times New Roman" panose="02020603050405020304" pitchFamily="18" charset="0"/>
                <a:cs typeface="Times New Roman" panose="02020603050405020304" pitchFamily="18" charset="0"/>
              </a:rPr>
              <a:t>Table E, the polyatomic ions, making more ionic compounds!</a:t>
            </a:r>
          </a:p>
        </p:txBody>
      </p:sp>
      <p:sp>
        <p:nvSpPr>
          <p:cNvPr id="68611" name="Rectangle 3"/>
          <p:cNvSpPr>
            <a:spLocks noGrp="1" noChangeArrowheads="1"/>
          </p:cNvSpPr>
          <p:nvPr>
            <p:ph type="subTitle" idx="1"/>
          </p:nvPr>
        </p:nvSpPr>
        <p:spPr>
          <a:xfrm>
            <a:off x="0" y="2667000"/>
            <a:ext cx="9144000" cy="4191000"/>
          </a:xfrm>
        </p:spPr>
        <p:txBody>
          <a:bodyPr/>
          <a:lstStyle/>
          <a:p>
            <a:pPr eaLnBrk="1" hangingPunct="1"/>
            <a:r>
              <a:rPr lang="en-US" altLang="en-US" sz="3600" b="1" dirty="0">
                <a:solidFill>
                  <a:srgbClr val="FF0000"/>
                </a:solidFill>
                <a:latin typeface="Comic Sans MS" pitchFamily="66" charset="0"/>
              </a:rPr>
              <a:t>Get out your reference tables, </a:t>
            </a:r>
            <a:br>
              <a:rPr lang="en-US" altLang="en-US" sz="3600" b="1" dirty="0">
                <a:solidFill>
                  <a:srgbClr val="FF0000"/>
                </a:solidFill>
                <a:latin typeface="Comic Sans MS" pitchFamily="66" charset="0"/>
              </a:rPr>
            </a:br>
            <a:r>
              <a:rPr lang="en-US" altLang="en-US" sz="3600" b="1" dirty="0">
                <a:solidFill>
                  <a:srgbClr val="FF0000"/>
                </a:solidFill>
                <a:latin typeface="Comic Sans MS" pitchFamily="66" charset="0"/>
              </a:rPr>
              <a:t>open to page 2.  Ready, set, go!</a:t>
            </a:r>
          </a:p>
          <a:p>
            <a:pPr eaLnBrk="1" hangingPunct="1"/>
            <a:endParaRPr lang="en-US" altLang="en-US" sz="3600" b="1" dirty="0">
              <a:solidFill>
                <a:srgbClr val="FF0000"/>
              </a:solidFill>
              <a:latin typeface="Comic Sans MS" pitchFamily="66" charset="0"/>
            </a:endParaRPr>
          </a:p>
          <a:p>
            <a:pPr eaLnBrk="1" hangingPunct="1"/>
            <a:r>
              <a:rPr lang="en-US" altLang="en-US" sz="4800" dirty="0">
                <a:latin typeface="Comic Sans MS" pitchFamily="66" charset="0"/>
              </a:rPr>
              <a:t>Electrons lab due Monday</a:t>
            </a:r>
            <a:br>
              <a:rPr lang="en-US" altLang="en-US" sz="4800" dirty="0">
                <a:latin typeface="Comic Sans MS" pitchFamily="66" charset="0"/>
              </a:rPr>
            </a:br>
            <a:r>
              <a:rPr lang="en-US" altLang="en-US" sz="4800" dirty="0">
                <a:latin typeface="Comic Sans MS" pitchFamily="66" charset="0"/>
              </a:rPr>
              <a:t>HW#3 due Monday also</a:t>
            </a:r>
            <a:br>
              <a:rPr lang="en-US" altLang="en-US" sz="4800" dirty="0">
                <a:latin typeface="Comic Sans MS" pitchFamily="66" charset="0"/>
              </a:rPr>
            </a:br>
            <a:r>
              <a:rPr lang="en-US" altLang="en-US" sz="4800" dirty="0">
                <a:latin typeface="Comic Sans MS" pitchFamily="66" charset="0"/>
              </a:rPr>
              <a:t>(read the dang BASICS!)</a:t>
            </a:r>
          </a:p>
          <a:p>
            <a:pPr eaLnBrk="1" hangingPunct="1"/>
            <a:endParaRPr lang="en-US" altLang="en-US" sz="3600" b="1" dirty="0">
              <a:solidFill>
                <a:srgbClr val="FF0000"/>
              </a:solidFill>
              <a:latin typeface="Comic Sans MS" pitchFamily="66" charset="0"/>
            </a:endParaRPr>
          </a:p>
        </p:txBody>
      </p:sp>
      <p:graphicFrame>
        <p:nvGraphicFramePr>
          <p:cNvPr id="68612" name="Object 1"/>
          <p:cNvGraphicFramePr>
            <a:graphicFrameLocks noChangeAspect="1"/>
          </p:cNvGraphicFramePr>
          <p:nvPr/>
        </p:nvGraphicFramePr>
        <p:xfrm>
          <a:off x="11247438" y="6935788"/>
          <a:ext cx="3825875" cy="685800"/>
        </p:xfrm>
        <a:graphic>
          <a:graphicData uri="http://schemas.openxmlformats.org/presentationml/2006/ole">
            <mc:AlternateContent xmlns:mc="http://schemas.openxmlformats.org/markup-compatibility/2006">
              <mc:Choice xmlns:v="urn:schemas-microsoft-com:vml" Requires="v">
                <p:oleObj name="Packager Shell Object" showAsIcon="1" r:id="rId2" imgW="3810000" imgH="673100" progId="Package">
                  <p:embed/>
                </p:oleObj>
              </mc:Choice>
              <mc:Fallback>
                <p:oleObj name="Packager Shell Object" showAsIcon="1" r:id="rId2" imgW="3810000" imgH="673100" progId="Package">
                  <p:embed/>
                  <p:pic>
                    <p:nvPicPr>
                      <p:cNvPr id="68612"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7438" y="6935788"/>
                        <a:ext cx="38258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4"/>
          <p:cNvSpPr txBox="1">
            <a:spLocks noChangeArrowheads="1"/>
          </p:cNvSpPr>
          <p:nvPr/>
        </p:nvSpPr>
        <p:spPr bwMode="auto">
          <a:xfrm>
            <a:off x="0" y="0"/>
            <a:ext cx="9144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We know about the monoatomic ions of the periodic table and how they bond ionically.  Each atom makes an ion.  Even if there are several of each, each one is its own ion.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A296E0-094F-4367-AE2D-599821265F15}"/>
              </a:ext>
            </a:extLst>
          </p:cNvPr>
          <p:cNvSpPr txBox="1"/>
          <p:nvPr/>
        </p:nvSpPr>
        <p:spPr>
          <a:xfrm>
            <a:off x="0" y="0"/>
            <a:ext cx="9144000" cy="457048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Potassium</a:t>
            </a:r>
            <a:r>
              <a:rPr kumimoji="0" lang="en-US" altLang="en-US" sz="28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 atoms will “lose” one electron, ending up with the </a:t>
            </a:r>
            <a:br>
              <a:rPr kumimoji="0" lang="en-US" altLang="en-US" sz="28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19 protons they started with, but now only have 18 electrons, giving this ion a net charge of +1, written as shown below.  </a:t>
            </a:r>
          </a:p>
          <a:p>
            <a:pPr lvl="0" eaLnBrk="1" hangingPunct="1">
              <a:spcBef>
                <a:spcPct val="50000"/>
              </a:spcBef>
            </a:pPr>
            <a:endParaRPr lang="en-US" altLang="en-US" sz="2400" dirty="0">
              <a:latin typeface="Times New Roman" panose="02020603050405020304" pitchFamily="18" charset="0"/>
              <a:cs typeface="Times New Roman" panose="02020603050405020304" pitchFamily="18" charset="0"/>
            </a:endParaRPr>
          </a:p>
          <a:p>
            <a:pPr marL="457200" lvl="0" indent="-457200" eaLnBrk="1" hangingPunct="1">
              <a:spcBef>
                <a:spcPct val="50000"/>
              </a:spcBef>
              <a:buAutoNum type="arabicPeriod" startAt="5"/>
            </a:pPr>
            <a:endParaRPr lang="en-US" altLang="en-US" sz="2400" dirty="0">
              <a:latin typeface="Times New Roman" panose="02020603050405020304" pitchFamily="18" charset="0"/>
              <a:cs typeface="Times New Roman" panose="02020603050405020304" pitchFamily="18" charset="0"/>
            </a:endParaRPr>
          </a:p>
          <a:p>
            <a:pPr marL="457200" lvl="0" indent="-457200" eaLnBrk="1" hangingPunct="1">
              <a:spcBef>
                <a:spcPct val="50000"/>
              </a:spcBef>
              <a:buAutoNum type="arabicPeriod" startAt="5"/>
            </a:pPr>
            <a:endParaRPr lang="en-US" altLang="en-US" sz="2400" dirty="0">
              <a:latin typeface="Times New Roman" panose="02020603050405020304" pitchFamily="18" charset="0"/>
              <a:cs typeface="Times New Roman" panose="02020603050405020304" pitchFamily="18" charset="0"/>
            </a:endParaRPr>
          </a:p>
          <a:p>
            <a:pPr marL="457200" lvl="0" indent="-457200" eaLnBrk="1" hangingPunct="1">
              <a:spcBef>
                <a:spcPct val="50000"/>
              </a:spcBef>
              <a:buAutoNum type="arabicPeriod" startAt="5"/>
            </a:pPr>
            <a:endParaRPr lang="en-US" altLang="en-US" sz="2400" dirty="0">
              <a:latin typeface="Times New Roman" panose="02020603050405020304" pitchFamily="18" charset="0"/>
              <a:cs typeface="Times New Roman" panose="02020603050405020304" pitchFamily="18" charset="0"/>
            </a:endParaRPr>
          </a:p>
          <a:p>
            <a:pPr marL="457200" lvl="0" indent="-457200" eaLnBrk="1" hangingPunct="1">
              <a:spcBef>
                <a:spcPct val="50000"/>
              </a:spcBef>
              <a:buAutoNum type="arabicPeriod" startAt="5"/>
            </a:pPr>
            <a:endParaRPr lang="en-US" altLang="en-US" sz="2400" dirty="0">
              <a:latin typeface="Times New Roman" panose="02020603050405020304" pitchFamily="18" charset="0"/>
              <a:cs typeface="Times New Roman" panose="02020603050405020304" pitchFamily="18" charset="0"/>
            </a:endParaRPr>
          </a:p>
          <a:p>
            <a:pPr lvl="0" eaLnBrk="1" hangingPunct="1">
              <a:spcBef>
                <a:spcPct val="50000"/>
              </a:spcBef>
            </a:pPr>
            <a:endParaRPr lang="en-US" dirty="0"/>
          </a:p>
        </p:txBody>
      </p:sp>
      <p:graphicFrame>
        <p:nvGraphicFramePr>
          <p:cNvPr id="4" name="Table 3">
            <a:extLst>
              <a:ext uri="{FF2B5EF4-FFF2-40B4-BE49-F238E27FC236}">
                <a16:creationId xmlns:a16="http://schemas.microsoft.com/office/drawing/2014/main" id="{09F041F0-43C6-1848-F346-A9B0BBCE3387}"/>
              </a:ext>
            </a:extLst>
          </p:cNvPr>
          <p:cNvGraphicFramePr>
            <a:graphicFrameLocks noGrp="1"/>
          </p:cNvGraphicFramePr>
          <p:nvPr>
            <p:extLst>
              <p:ext uri="{D42A27DB-BD31-4B8C-83A1-F6EECF244321}">
                <p14:modId xmlns:p14="http://schemas.microsoft.com/office/powerpoint/2010/main" val="4258448538"/>
              </p:ext>
            </p:extLst>
          </p:nvPr>
        </p:nvGraphicFramePr>
        <p:xfrm>
          <a:off x="0" y="2286000"/>
          <a:ext cx="9144000" cy="4571998"/>
        </p:xfrm>
        <a:graphic>
          <a:graphicData uri="http://schemas.openxmlformats.org/drawingml/2006/table">
            <a:tbl>
              <a:tblPr firstRow="1" bandRow="1">
                <a:tableStyleId>{5C22544A-7EE6-4342-B048-85BDC9FD1C3A}</a:tableStyleId>
              </a:tblPr>
              <a:tblGrid>
                <a:gridCol w="1326316">
                  <a:extLst>
                    <a:ext uri="{9D8B030D-6E8A-4147-A177-3AD203B41FA5}">
                      <a16:colId xmlns:a16="http://schemas.microsoft.com/office/drawing/2014/main" val="4069831417"/>
                    </a:ext>
                  </a:extLst>
                </a:gridCol>
                <a:gridCol w="1962316">
                  <a:extLst>
                    <a:ext uri="{9D8B030D-6E8A-4147-A177-3AD203B41FA5}">
                      <a16:colId xmlns:a16="http://schemas.microsoft.com/office/drawing/2014/main" val="2983839806"/>
                    </a:ext>
                  </a:extLst>
                </a:gridCol>
                <a:gridCol w="2967789">
                  <a:extLst>
                    <a:ext uri="{9D8B030D-6E8A-4147-A177-3AD203B41FA5}">
                      <a16:colId xmlns:a16="http://schemas.microsoft.com/office/drawing/2014/main" val="1848313836"/>
                    </a:ext>
                  </a:extLst>
                </a:gridCol>
                <a:gridCol w="2887579">
                  <a:extLst>
                    <a:ext uri="{9D8B030D-6E8A-4147-A177-3AD203B41FA5}">
                      <a16:colId xmlns:a16="http://schemas.microsoft.com/office/drawing/2014/main" val="443992280"/>
                    </a:ext>
                  </a:extLst>
                </a:gridCol>
              </a:tblGrid>
              <a:tr h="1036954">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Group 1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 Electron</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configurations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FF0000"/>
                          </a:solidFill>
                          <a:latin typeface="Times New Roman" panose="02020603050405020304" pitchFamily="18" charset="0"/>
                          <a:cs typeface="Times New Roman" panose="02020603050405020304" pitchFamily="18" charset="0"/>
                        </a:rPr>
                        <a:t>ION Electron configuration </a:t>
                      </a:r>
                    </a:p>
                    <a:p>
                      <a:pPr algn="ctr"/>
                      <a:r>
                        <a:rPr lang="en-US" b="0" dirty="0">
                          <a:solidFill>
                            <a:srgbClr val="FF0000"/>
                          </a:solidFill>
                          <a:latin typeface="Times New Roman" panose="02020603050405020304" pitchFamily="18" charset="0"/>
                          <a:cs typeface="Times New Roman" panose="02020603050405020304" pitchFamily="18" charset="0"/>
                        </a:rPr>
                        <a:t>and 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1026946"/>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lithium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0" dirty="0">
                          <a:solidFill>
                            <a:srgbClr val="FF0000"/>
                          </a:solidFill>
                          <a:latin typeface="Times New Roman" panose="02020603050405020304" pitchFamily="18" charset="0"/>
                          <a:cs typeface="Times New Roman" panose="02020603050405020304" pitchFamily="18" charset="0"/>
                        </a:rPr>
                        <a:t>→ 2               Li</a:t>
                      </a:r>
                      <a:r>
                        <a:rPr lang="en-US" b="0" baseline="30000" dirty="0">
                          <a:solidFill>
                            <a:srgbClr val="FF0000"/>
                          </a:solidFill>
                          <a:latin typeface="Times New Roman" panose="02020603050405020304" pitchFamily="18" charset="0"/>
                          <a:cs typeface="Times New Roman" panose="02020603050405020304" pitchFamily="18" charset="0"/>
                        </a:rPr>
                        <a:t>+1</a:t>
                      </a:r>
                      <a:r>
                        <a:rPr lang="en-US" b="0" dirty="0">
                          <a:solidFill>
                            <a:srgbClr val="FF0000"/>
                          </a:solidFill>
                          <a:latin typeface="Times New Roman" panose="02020603050405020304" pitchFamily="18" charset="0"/>
                          <a:cs typeface="Times New Roman" panose="02020603050405020304" pitchFamily="18" charset="0"/>
                        </a:rPr>
                        <a:t> 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003126"/>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sodium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b="0" dirty="0">
                          <a:solidFill>
                            <a:srgbClr val="FF0000"/>
                          </a:solidFill>
                          <a:latin typeface="Times New Roman" panose="02020603050405020304" pitchFamily="18" charset="0"/>
                          <a:cs typeface="Times New Roman" panose="02020603050405020304" pitchFamily="18" charset="0"/>
                        </a:rPr>
                        <a:t>  </a:t>
                      </a:r>
                      <a:r>
                        <a:rPr lang="en-US" b="0" dirty="0">
                          <a:solidFill>
                            <a:srgbClr val="0000CC"/>
                          </a:solidFill>
                          <a:latin typeface="Times New Roman" panose="02020603050405020304" pitchFamily="18" charset="0"/>
                          <a:cs typeface="Times New Roman" panose="02020603050405020304" pitchFamily="18" charset="0"/>
                        </a:rPr>
                        <a:t>→ 2-8           Na</a:t>
                      </a:r>
                      <a:r>
                        <a:rPr lang="en-US" b="0" baseline="30000" dirty="0">
                          <a:solidFill>
                            <a:srgbClr val="0000CC"/>
                          </a:solidFill>
                          <a:latin typeface="Times New Roman" panose="02020603050405020304" pitchFamily="18" charset="0"/>
                          <a:cs typeface="Times New Roman" panose="02020603050405020304" pitchFamily="18" charset="0"/>
                        </a:rPr>
                        <a:t>+1</a:t>
                      </a:r>
                      <a:r>
                        <a:rPr lang="en-US" b="0" dirty="0">
                          <a:solidFill>
                            <a:srgbClr val="0000CC"/>
                          </a:solidFill>
                          <a:latin typeface="Times New Roman" panose="02020603050405020304" pitchFamily="18" charset="0"/>
                          <a:cs typeface="Times New Roman" panose="02020603050405020304" pitchFamily="18" charset="0"/>
                        </a:rPr>
                        <a:t> 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rgbClr val="0000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3535174"/>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potassium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2-8-8-1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b="0" dirty="0">
                          <a:solidFill>
                            <a:schemeClr val="tx1">
                              <a:lumMod val="95000"/>
                              <a:lumOff val="5000"/>
                            </a:schemeClr>
                          </a:solidFill>
                          <a:latin typeface="Times New Roman" panose="02020603050405020304" pitchFamily="18" charset="0"/>
                          <a:cs typeface="Times New Roman" panose="02020603050405020304" pitchFamily="18" charset="0"/>
                        </a:rPr>
                        <a:t>  → 2-8-8        K</a:t>
                      </a:r>
                      <a:r>
                        <a:rPr lang="en-US" b="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b="0" dirty="0">
                          <a:solidFill>
                            <a:schemeClr val="tx1">
                              <a:lumMod val="95000"/>
                              <a:lumOff val="5000"/>
                            </a:schemeClr>
                          </a:solidFill>
                          <a:latin typeface="Times New Roman" panose="02020603050405020304" pitchFamily="18" charset="0"/>
                          <a:cs typeface="Times New Roman" panose="02020603050405020304" pitchFamily="18" charset="0"/>
                        </a:rPr>
                        <a:t> 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4429602"/>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rubidium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2-8-18-8-1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b="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7194818"/>
                  </a:ext>
                </a:extLst>
              </a:tr>
            </a:tbl>
          </a:graphicData>
        </a:graphic>
      </p:graphicFrame>
    </p:spTree>
    <p:extLst>
      <p:ext uri="{BB962C8B-B14F-4D97-AF65-F5344CB8AC3E}">
        <p14:creationId xmlns:p14="http://schemas.microsoft.com/office/powerpoint/2010/main" val="357042603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4"/>
          <p:cNvSpPr txBox="1">
            <a:spLocks noChangeArrowheads="1"/>
          </p:cNvSpPr>
          <p:nvPr/>
        </p:nvSpPr>
        <p:spPr bwMode="auto">
          <a:xfrm>
            <a:off x="0" y="0"/>
            <a:ext cx="9144000"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We know about the monoatomic ions of the periodic table and how they bond ionically.  Each atom makes an ion.  Even if there are several of each, each one is its own ion.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4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We know also about how the funky transitional metals make cations, and how we use roman numerals to give them their stock (roman numeral) names.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 </a:t>
            </a:r>
          </a:p>
        </p:txBody>
      </p:sp>
    </p:spTree>
    <p:extLst>
      <p:ext uri="{BB962C8B-B14F-4D97-AF65-F5344CB8AC3E}">
        <p14:creationId xmlns:p14="http://schemas.microsoft.com/office/powerpoint/2010/main" val="15849681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4"/>
          <p:cNvSpPr txBox="1">
            <a:spLocks noChangeArrowheads="1"/>
          </p:cNvSpPr>
          <p:nvPr/>
        </p:nvSpPr>
        <p:spPr bwMode="auto">
          <a:xfrm>
            <a:off x="0" y="0"/>
            <a:ext cx="9144000" cy="615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We know about the monoatomic ions of the periodic table and how they bond ionically.  Each atom makes an ion.  Even if there are several of each, each one is its own ion.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We know also about how the funky transitional metals make cations, and how we use roman numerals to give them their stock (roman numeral) names.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And we know why noble gases don’t bond with anything else, they have perfectly full outer electron orbitals.</a:t>
            </a:r>
            <a:endParaRPr kumimoji="0" lang="en-US" altLang="en-US" sz="36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48653318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4"/>
          <p:cNvSpPr txBox="1">
            <a:spLocks noChangeArrowheads="1"/>
          </p:cNvSpPr>
          <p:nvPr/>
        </p:nvSpPr>
        <p:spPr bwMode="auto">
          <a:xfrm>
            <a:off x="0" y="0"/>
            <a:ext cx="91440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400" b="0" i="0" u="none" strike="noStrike" kern="1200" cap="none" spc="0" normalizeH="0" baseline="0" noProof="0" dirty="0">
                <a:ln>
                  <a:noFill/>
                </a:ln>
                <a:solidFill>
                  <a:srgbClr val="C00000"/>
                </a:solidFill>
                <a:effectLst/>
                <a:uLnTx/>
                <a:uFillTx/>
                <a:latin typeface="Comic Sans MS" pitchFamily="66" charset="0"/>
                <a:ea typeface="+mn-ea"/>
                <a:cs typeface="+mn-cs"/>
              </a:rPr>
              <a:t>78.  </a:t>
            </a:r>
            <a:r>
              <a:rPr kumimoji="0" lang="en-US" altLang="en-US" sz="4400" b="0" i="0" u="none" strike="noStrike" kern="1200" cap="none" spc="0" normalizeH="0" baseline="0" noProof="0" dirty="0">
                <a:ln>
                  <a:noFill/>
                </a:ln>
                <a:solidFill>
                  <a:srgbClr val="0000CC"/>
                </a:solidFill>
                <a:effectLst/>
                <a:uLnTx/>
                <a:uFillTx/>
                <a:latin typeface="Comic Sans MS" pitchFamily="66" charset="0"/>
                <a:ea typeface="+mn-ea"/>
                <a:cs typeface="+mn-cs"/>
              </a:rPr>
              <a:t>Table E shows us the</a:t>
            </a:r>
            <a:br>
              <a:rPr kumimoji="0" lang="en-US" altLang="en-US" sz="4400" b="0" i="0" u="none" strike="noStrike" kern="1200" cap="none" spc="0" normalizeH="0" baseline="0" noProof="0" dirty="0">
                <a:ln>
                  <a:noFill/>
                </a:ln>
                <a:solidFill>
                  <a:srgbClr val="0000CC"/>
                </a:solidFill>
                <a:effectLst/>
                <a:uLnTx/>
                <a:uFillTx/>
                <a:latin typeface="Comic Sans MS" pitchFamily="66" charset="0"/>
                <a:ea typeface="+mn-ea"/>
                <a:cs typeface="+mn-cs"/>
              </a:rPr>
            </a:br>
            <a:r>
              <a:rPr kumimoji="0" lang="en-US" altLang="en-US" sz="4400" b="0" i="0" u="none" strike="noStrike" kern="1200" cap="none" spc="0" normalizeH="0" baseline="0" noProof="0" dirty="0">
                <a:ln>
                  <a:noFill/>
                </a:ln>
                <a:solidFill>
                  <a:srgbClr val="0000CC"/>
                </a:solidFill>
                <a:effectLst/>
                <a:uLnTx/>
                <a:uFillTx/>
                <a:latin typeface="Comic Sans MS" pitchFamily="66" charset="0"/>
                <a:ea typeface="+mn-ea"/>
                <a:cs typeface="+mn-cs"/>
              </a:rPr>
              <a:t>        </a:t>
            </a:r>
            <a:r>
              <a:rPr kumimoji="0" lang="en-US" altLang="en-US" sz="4400" b="0" i="0" u="sng" strike="noStrike" kern="1200" cap="none" spc="0" normalizeH="0" baseline="0" noProof="0" dirty="0">
                <a:ln>
                  <a:noFill/>
                </a:ln>
                <a:solidFill>
                  <a:srgbClr val="0000CC"/>
                </a:solidFill>
                <a:effectLst/>
                <a:uLnTx/>
                <a:uFillTx/>
                <a:latin typeface="Comic Sans MS" pitchFamily="66" charset="0"/>
                <a:ea typeface="+mn-ea"/>
                <a:cs typeface="+mn-cs"/>
              </a:rPr>
              <a:t>POLYATOMIC  IONS</a:t>
            </a:r>
            <a:r>
              <a:rPr kumimoji="0" lang="en-US" altLang="en-US" sz="4400" b="0" i="0" u="none" strike="noStrike" kern="1200" cap="none" spc="0" normalizeH="0" baseline="0" noProof="0" dirty="0">
                <a:ln>
                  <a:noFill/>
                </a:ln>
                <a:solidFill>
                  <a:srgbClr val="0000CC"/>
                </a:solidFill>
                <a:effectLst/>
                <a:uLnTx/>
                <a:uFillTx/>
                <a:latin typeface="Comic Sans MS" pitchFamily="66" charset="0"/>
                <a:ea typeface="+mn-ea"/>
                <a:cs typeface="+mn-cs"/>
              </a:rPr>
              <a:t>.  </a:t>
            </a:r>
            <a:br>
              <a:rPr kumimoji="0" lang="en-US" altLang="en-US" sz="4400" b="0" i="0" u="none" strike="noStrike" kern="1200" cap="none" spc="0" normalizeH="0" baseline="0" noProof="0" dirty="0">
                <a:ln>
                  <a:noFill/>
                </a:ln>
                <a:solidFill>
                  <a:srgbClr val="0000CC"/>
                </a:solidFill>
                <a:effectLst/>
                <a:uLnTx/>
                <a:uFillTx/>
                <a:latin typeface="Comic Sans MS" pitchFamily="66" charset="0"/>
                <a:ea typeface="+mn-ea"/>
                <a:cs typeface="+mn-cs"/>
              </a:rPr>
            </a:br>
            <a:br>
              <a:rPr kumimoji="0" lang="en-US" altLang="en-US" sz="4400" b="0" i="0" u="none" strike="noStrike" kern="1200" cap="none" spc="0" normalizeH="0" baseline="0" noProof="0" dirty="0">
                <a:ln>
                  <a:noFill/>
                </a:ln>
                <a:solidFill>
                  <a:srgbClr val="0000CC"/>
                </a:solidFill>
                <a:effectLst/>
                <a:uLnTx/>
                <a:uFillTx/>
                <a:latin typeface="Comic Sans MS" pitchFamily="66" charset="0"/>
                <a:ea typeface="+mn-ea"/>
                <a:cs typeface="+mn-cs"/>
              </a:rPr>
            </a:br>
            <a:r>
              <a:rPr kumimoji="0" lang="en-US" altLang="en-US" sz="4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Poly means more than one.  </a:t>
            </a:r>
            <a:br>
              <a:rPr kumimoji="0" lang="en-US" altLang="en-US" sz="4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r>
              <a:rPr kumimoji="0" lang="en-US" altLang="en-US" sz="4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On Table E, multiple atoms are bonded together - and they act as a single ion.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a:t>
            </a:r>
            <a:endParaRPr kumimoji="0" lang="en-US" altLang="en-US" sz="36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640549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4"/>
          <p:cNvSpPr txBox="1">
            <a:spLocks noChangeArrowheads="1"/>
          </p:cNvSpPr>
          <p:nvPr/>
        </p:nvSpPr>
        <p:spPr bwMode="auto">
          <a:xfrm>
            <a:off x="0" y="0"/>
            <a:ext cx="9144000"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C00000"/>
                </a:solidFill>
                <a:effectLst/>
                <a:uLnTx/>
                <a:uFillTx/>
                <a:latin typeface="Comic Sans MS" pitchFamily="66" charset="0"/>
                <a:ea typeface="+mn-ea"/>
                <a:cs typeface="+mn-cs"/>
              </a:rPr>
              <a:t>79. </a:t>
            </a:r>
            <a:br>
              <a:rPr kumimoji="0" lang="en-US" altLang="en-US" sz="2800" b="0" i="0" u="none" strike="noStrike" kern="1200" cap="none" spc="0" normalizeH="0" baseline="0" noProof="0" dirty="0">
                <a:ln>
                  <a:noFill/>
                </a:ln>
                <a:solidFill>
                  <a:srgbClr val="C00000"/>
                </a:solidFill>
                <a:effectLst/>
                <a:uLnTx/>
                <a:uFillTx/>
                <a:latin typeface="Comic Sans MS" pitchFamily="66" charset="0"/>
                <a:ea typeface="+mn-ea"/>
                <a:cs typeface="+mn-cs"/>
              </a:rPr>
            </a:br>
            <a:r>
              <a:rPr kumimoji="0" lang="en-US" altLang="en-US" sz="4800" b="0" i="0" u="none" strike="noStrike" kern="1200" cap="none" spc="0" normalizeH="0" baseline="0" noProof="0" dirty="0">
                <a:ln>
                  <a:noFill/>
                </a:ln>
                <a:solidFill>
                  <a:srgbClr val="FF0000"/>
                </a:solidFill>
                <a:effectLst/>
                <a:uLnTx/>
                <a:uFillTx/>
                <a:latin typeface="Comic Sans MS" pitchFamily="66" charset="0"/>
                <a:ea typeface="+mn-ea"/>
                <a:cs typeface="+mn-cs"/>
              </a:rPr>
              <a:t>POLYATOMIC IONS </a:t>
            </a:r>
            <a:br>
              <a:rPr lang="en-US" altLang="en-US" sz="4800" dirty="0">
                <a:solidFill>
                  <a:srgbClr val="FF0000"/>
                </a:solidFill>
                <a:latin typeface="Comic Sans MS" pitchFamily="66" charset="0"/>
              </a:rPr>
            </a:br>
            <a:r>
              <a:rPr kumimoji="0" lang="en-US" altLang="en-US" sz="4800" b="0" i="0" u="none" strike="noStrike" kern="1200" cap="none" spc="0" normalizeH="0" baseline="0" noProof="0" dirty="0">
                <a:ln>
                  <a:noFill/>
                </a:ln>
                <a:solidFill>
                  <a:srgbClr val="FF0000"/>
                </a:solidFill>
                <a:effectLst/>
                <a:uLnTx/>
                <a:uFillTx/>
                <a:latin typeface="Comic Sans MS" pitchFamily="66" charset="0"/>
                <a:ea typeface="+mn-ea"/>
                <a:cs typeface="+mn-cs"/>
              </a:rPr>
              <a:t>   can be </a:t>
            </a:r>
            <a:r>
              <a:rPr kumimoji="0" lang="en-US" altLang="en-US" sz="4800" b="0" i="0" u="sng" strike="noStrike" kern="1200" cap="none" spc="0" normalizeH="0" baseline="0" noProof="0" dirty="0">
                <a:ln>
                  <a:noFill/>
                </a:ln>
                <a:solidFill>
                  <a:srgbClr val="FF0000"/>
                </a:solidFill>
                <a:effectLst/>
                <a:uLnTx/>
                <a:uFillTx/>
                <a:latin typeface="Comic Sans MS" pitchFamily="66" charset="0"/>
                <a:ea typeface="+mn-ea"/>
                <a:cs typeface="+mn-cs"/>
              </a:rPr>
              <a:t>positive cations</a:t>
            </a:r>
            <a:r>
              <a:rPr kumimoji="0" lang="en-US" altLang="en-US" sz="4800" b="0" i="0" u="none" strike="noStrike" kern="1200" cap="none" spc="0" normalizeH="0" baseline="0" noProof="0" dirty="0">
                <a:ln>
                  <a:noFill/>
                </a:ln>
                <a:solidFill>
                  <a:srgbClr val="FF0000"/>
                </a:solidFill>
                <a:effectLst/>
                <a:uLnTx/>
                <a:uFillTx/>
                <a:latin typeface="Comic Sans MS" pitchFamily="66" charset="0"/>
                <a:ea typeface="+mn-ea"/>
                <a:cs typeface="+mn-cs"/>
              </a:rPr>
              <a:t>, or</a:t>
            </a:r>
            <a:br>
              <a:rPr kumimoji="0" lang="en-US" altLang="en-US" sz="4800" b="0" i="0" u="none" strike="noStrike" kern="1200" cap="none" spc="0" normalizeH="0" baseline="0" noProof="0" dirty="0">
                <a:ln>
                  <a:noFill/>
                </a:ln>
                <a:solidFill>
                  <a:srgbClr val="FF0000"/>
                </a:solidFill>
                <a:effectLst/>
                <a:uLnTx/>
                <a:uFillTx/>
                <a:latin typeface="Comic Sans MS" pitchFamily="66" charset="0"/>
                <a:ea typeface="+mn-ea"/>
                <a:cs typeface="+mn-cs"/>
              </a:rPr>
            </a:br>
            <a:r>
              <a:rPr kumimoji="0" lang="en-US" altLang="en-US" sz="4800" b="0" i="0" u="none" strike="noStrike" kern="1200" cap="none" spc="0" normalizeH="0" baseline="0" noProof="0" dirty="0">
                <a:ln>
                  <a:noFill/>
                </a:ln>
                <a:solidFill>
                  <a:srgbClr val="FF0000"/>
                </a:solidFill>
                <a:effectLst/>
                <a:uLnTx/>
                <a:uFillTx/>
                <a:latin typeface="Comic Sans MS" pitchFamily="66" charset="0"/>
                <a:ea typeface="+mn-ea"/>
                <a:cs typeface="+mn-cs"/>
              </a:rPr>
              <a:t>   </a:t>
            </a:r>
            <a:r>
              <a:rPr kumimoji="0" lang="en-US" altLang="en-US" sz="4800" b="0" i="0" u="sng" strike="noStrike" kern="1200" cap="none" spc="0" normalizeH="0" baseline="0" noProof="0" dirty="0">
                <a:ln>
                  <a:noFill/>
                </a:ln>
                <a:solidFill>
                  <a:srgbClr val="FF0000"/>
                </a:solidFill>
                <a:effectLst/>
                <a:uLnTx/>
                <a:uFillTx/>
                <a:latin typeface="Comic Sans MS" pitchFamily="66" charset="0"/>
                <a:ea typeface="+mn-ea"/>
                <a:cs typeface="+mn-cs"/>
              </a:rPr>
              <a:t>negative anions</a:t>
            </a:r>
            <a:r>
              <a:rPr kumimoji="0" lang="en-US" altLang="en-US" sz="4800" b="0" i="0" u="none" strike="noStrike" kern="1200" cap="none" spc="0" normalizeH="0" baseline="0" noProof="0" dirty="0">
                <a:ln>
                  <a:noFill/>
                </a:ln>
                <a:solidFill>
                  <a:srgbClr val="FF0000"/>
                </a:solidFill>
                <a:effectLst/>
                <a:uLnTx/>
                <a:uFillTx/>
                <a:latin typeface="Comic Sans MS" pitchFamily="66" charset="0"/>
                <a:ea typeface="+mn-ea"/>
                <a:cs typeface="+mn-cs"/>
              </a:rPr>
              <a:t>.</a:t>
            </a:r>
          </a:p>
          <a:p>
            <a:pPr marL="0" marR="0" lvl="0" indent="0" algn="l" defTabSz="914400" rtl="0" eaLnBrk="1" fontAlgn="base" latinLnBrk="0" hangingPunct="1">
              <a:lnSpc>
                <a:spcPct val="100000"/>
              </a:lnSpc>
              <a:spcBef>
                <a:spcPct val="50000"/>
              </a:spcBef>
              <a:spcAft>
                <a:spcPct val="0"/>
              </a:spcAft>
              <a:buClrTx/>
              <a:buSzTx/>
              <a:buFontTx/>
              <a:buNone/>
              <a:tabLst/>
              <a:defRPr/>
            </a:pPr>
            <a:br>
              <a:rPr kumimoji="0" lang="en-US" altLang="en-US" sz="4800" b="0" i="0" u="none" strike="noStrike" kern="1200" cap="none" spc="0" normalizeH="0" baseline="0" noProof="0" dirty="0">
                <a:ln>
                  <a:noFill/>
                </a:ln>
                <a:solidFill>
                  <a:srgbClr val="006600"/>
                </a:solidFill>
                <a:effectLst/>
                <a:uLnTx/>
                <a:uFillTx/>
                <a:latin typeface="Comic Sans MS" pitchFamily="66" charset="0"/>
                <a:ea typeface="+mn-ea"/>
                <a:cs typeface="+mn-cs"/>
              </a:rPr>
            </a:br>
            <a:r>
              <a:rPr kumimoji="0" lang="en-US" altLang="en-US" sz="4800" b="0" i="0" u="none" strike="noStrike" kern="1200" cap="none" spc="0" normalizeH="0" baseline="0" noProof="0" dirty="0">
                <a:ln>
                  <a:noFill/>
                </a:ln>
                <a:solidFill>
                  <a:srgbClr val="006600"/>
                </a:solidFill>
                <a:effectLst/>
                <a:uLnTx/>
                <a:uFillTx/>
                <a:latin typeface="Comic Sans MS" pitchFamily="66" charset="0"/>
                <a:ea typeface="+mn-ea"/>
                <a:cs typeface="+mn-cs"/>
              </a:rPr>
              <a:t>They have fun names </a:t>
            </a:r>
            <a:br>
              <a:rPr kumimoji="0" lang="en-US" altLang="en-US" sz="4800" b="0" i="0" u="none" strike="noStrike" kern="1200" cap="none" spc="0" normalizeH="0" baseline="0" noProof="0" dirty="0">
                <a:ln>
                  <a:noFill/>
                </a:ln>
                <a:solidFill>
                  <a:srgbClr val="006600"/>
                </a:solidFill>
                <a:effectLst/>
                <a:uLnTx/>
                <a:uFillTx/>
                <a:latin typeface="Comic Sans MS" pitchFamily="66" charset="0"/>
                <a:ea typeface="+mn-ea"/>
                <a:cs typeface="+mn-cs"/>
              </a:rPr>
            </a:br>
            <a:r>
              <a:rPr kumimoji="0" lang="en-US" altLang="en-US" sz="4800" b="0" i="0" u="none" strike="noStrike" kern="1200" cap="none" spc="0" normalizeH="0" baseline="0" noProof="0" dirty="0">
                <a:ln>
                  <a:noFill/>
                </a:ln>
                <a:solidFill>
                  <a:srgbClr val="006600"/>
                </a:solidFill>
                <a:effectLst/>
                <a:uLnTx/>
                <a:uFillTx/>
                <a:latin typeface="Comic Sans MS" pitchFamily="66" charset="0"/>
                <a:ea typeface="+mn-ea"/>
                <a:cs typeface="+mn-cs"/>
              </a:rPr>
              <a:t>that we never change</a:t>
            </a:r>
            <a:br>
              <a:rPr kumimoji="0" lang="en-US" altLang="en-US" sz="3600" b="0" i="0" u="none" strike="noStrike" kern="1200" cap="none" spc="0" normalizeH="0" baseline="0" noProof="0" dirty="0">
                <a:ln>
                  <a:noFill/>
                </a:ln>
                <a:solidFill>
                  <a:srgbClr val="006600"/>
                </a:solidFill>
                <a:effectLst/>
                <a:uLnTx/>
                <a:uFillTx/>
                <a:latin typeface="Comic Sans MS" pitchFamily="66" charset="0"/>
                <a:ea typeface="+mn-ea"/>
                <a:cs typeface="+mn-cs"/>
              </a:rPr>
            </a:br>
            <a:endParaRPr kumimoji="0" lang="en-US" altLang="en-US" sz="3600" b="0" i="0" u="none" strike="noStrike" kern="1200" cap="none" spc="0" normalizeH="0" baseline="0" noProof="0" dirty="0">
              <a:ln>
                <a:noFill/>
              </a:ln>
              <a:solidFill>
                <a:srgbClr val="0066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47128684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4"/>
          <p:cNvSpPr txBox="1">
            <a:spLocks noChangeArrowheads="1"/>
          </p:cNvSpPr>
          <p:nvPr/>
        </p:nvSpPr>
        <p:spPr bwMode="auto">
          <a:xfrm>
            <a:off x="0" y="0"/>
            <a:ext cx="91440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rtl="0" eaLnBrk="1" fontAlgn="base" latinLnBrk="0" hangingPunct="1">
              <a:lnSpc>
                <a:spcPct val="100000"/>
              </a:lnSpc>
              <a:spcBef>
                <a:spcPct val="50000"/>
              </a:spcBef>
              <a:spcAft>
                <a:spcPct val="0"/>
              </a:spcAft>
              <a:buClrTx/>
              <a:buSzTx/>
              <a:buFontTx/>
              <a:buNone/>
              <a:tabLst/>
              <a:defRPr/>
            </a:pPr>
            <a:r>
              <a:rPr lang="en-US" altLang="en-US" sz="5400" dirty="0">
                <a:solidFill>
                  <a:srgbClr val="000000">
                    <a:lumMod val="95000"/>
                    <a:lumOff val="5000"/>
                  </a:srgbClr>
                </a:solidFill>
                <a:latin typeface="Comic Sans MS" pitchFamily="66" charset="0"/>
              </a:rPr>
              <a:t>80</a:t>
            </a:r>
            <a:r>
              <a:rPr kumimoji="0" lang="en-US" altLang="en-US" sz="5400" b="0" i="0" u="none" strike="noStrike" kern="1200" cap="none" spc="0" normalizeH="0" baseline="0" noProof="0" dirty="0">
                <a:ln>
                  <a:noFill/>
                </a:ln>
                <a:solidFill>
                  <a:srgbClr val="000000">
                    <a:lumMod val="95000"/>
                    <a:lumOff val="5000"/>
                  </a:srgbClr>
                </a:solidFill>
                <a:effectLst/>
                <a:uLnTx/>
                <a:uFillTx/>
                <a:latin typeface="Comic Sans MS" pitchFamily="66" charset="0"/>
                <a:ea typeface="+mn-ea"/>
                <a:cs typeface="+mn-cs"/>
              </a:rPr>
              <a:t>.  </a:t>
            </a:r>
            <a:r>
              <a:rPr kumimoji="0" lang="en-US" altLang="en-US" sz="4800" b="0" i="0" u="none" strike="noStrike" kern="1200" cap="none" spc="0" normalizeH="0" baseline="0" noProof="0" dirty="0">
                <a:ln>
                  <a:noFill/>
                </a:ln>
                <a:solidFill>
                  <a:srgbClr val="000000">
                    <a:lumMod val="95000"/>
                    <a:lumOff val="5000"/>
                  </a:srgbClr>
                </a:solidFill>
                <a:effectLst/>
                <a:uLnTx/>
                <a:uFillTx/>
                <a:latin typeface="Comic Sans MS" pitchFamily="66" charset="0"/>
                <a:ea typeface="+mn-ea"/>
                <a:cs typeface="+mn-cs"/>
              </a:rPr>
              <a:t>Most of their names end</a:t>
            </a:r>
            <a:br>
              <a:rPr kumimoji="0" lang="en-US" altLang="en-US" sz="4800" b="0" i="0" u="none" strike="noStrike" kern="1200" cap="none" spc="0" normalizeH="0" baseline="0" noProof="0" dirty="0">
                <a:ln>
                  <a:noFill/>
                </a:ln>
                <a:solidFill>
                  <a:srgbClr val="000000">
                    <a:lumMod val="95000"/>
                    <a:lumOff val="5000"/>
                  </a:srgbClr>
                </a:solidFill>
                <a:effectLst/>
                <a:uLnTx/>
                <a:uFillTx/>
                <a:latin typeface="Comic Sans MS" pitchFamily="66" charset="0"/>
                <a:ea typeface="+mn-ea"/>
                <a:cs typeface="+mn-cs"/>
              </a:rPr>
            </a:br>
            <a:r>
              <a:rPr kumimoji="0" lang="en-US" altLang="en-US" sz="4800" b="0" i="0" u="none" strike="noStrike" kern="1200" cap="none" spc="0" normalizeH="0" baseline="0" noProof="0" dirty="0">
                <a:ln>
                  <a:noFill/>
                </a:ln>
                <a:solidFill>
                  <a:srgbClr val="000000">
                    <a:lumMod val="95000"/>
                    <a:lumOff val="5000"/>
                  </a:srgbClr>
                </a:solidFill>
                <a:effectLst/>
                <a:uLnTx/>
                <a:uFillTx/>
                <a:latin typeface="Comic Sans MS" pitchFamily="66" charset="0"/>
                <a:ea typeface="+mn-ea"/>
                <a:cs typeface="+mn-cs"/>
              </a:rPr>
              <a:t>        in  </a:t>
            </a:r>
            <a:r>
              <a:rPr kumimoji="0" lang="en-US" altLang="en-US" sz="4800" b="0" i="0" u="sng" strike="noStrike" kern="1200" cap="none" spc="0" normalizeH="0" baseline="0" noProof="0" dirty="0">
                <a:ln>
                  <a:noFill/>
                </a:ln>
                <a:solidFill>
                  <a:srgbClr val="FF0000"/>
                </a:solidFill>
                <a:effectLst/>
                <a:uLnTx/>
                <a:uFillTx/>
                <a:latin typeface="Comic Sans MS" pitchFamily="66" charset="0"/>
                <a:ea typeface="+mn-ea"/>
                <a:cs typeface="+mn-cs"/>
              </a:rPr>
              <a:t>–ide</a:t>
            </a:r>
            <a:r>
              <a:rPr kumimoji="0" lang="en-US" altLang="en-US" sz="4800" b="0" i="0" u="none" strike="noStrike" kern="1200" cap="none" spc="0" normalizeH="0" baseline="0" noProof="0" dirty="0">
                <a:ln>
                  <a:noFill/>
                </a:ln>
                <a:solidFill>
                  <a:srgbClr val="000000">
                    <a:lumMod val="95000"/>
                    <a:lumOff val="5000"/>
                  </a:srgbClr>
                </a:solidFill>
                <a:effectLst/>
                <a:uLnTx/>
                <a:uFillTx/>
                <a:latin typeface="Comic Sans MS" pitchFamily="66" charset="0"/>
                <a:ea typeface="+mn-ea"/>
                <a:cs typeface="+mn-cs"/>
              </a:rPr>
              <a:t>.  Some don’t.  </a:t>
            </a:r>
            <a:br>
              <a:rPr kumimoji="0" lang="en-US" altLang="en-US" sz="4800" b="0" i="0" u="none" strike="noStrike" kern="1200" cap="none" spc="0" normalizeH="0" baseline="0" noProof="0" dirty="0">
                <a:ln>
                  <a:noFill/>
                </a:ln>
                <a:solidFill>
                  <a:srgbClr val="000000">
                    <a:lumMod val="95000"/>
                    <a:lumOff val="5000"/>
                  </a:srgbClr>
                </a:solidFill>
                <a:effectLst/>
                <a:uLnTx/>
                <a:uFillTx/>
                <a:latin typeface="Comic Sans MS" pitchFamily="66" charset="0"/>
                <a:ea typeface="+mn-ea"/>
                <a:cs typeface="+mn-cs"/>
              </a:rPr>
            </a:br>
            <a:br>
              <a:rPr kumimoji="0" lang="en-US" altLang="en-US" sz="4800" b="0" i="0" u="none" strike="noStrike" kern="1200" cap="none" spc="0" normalizeH="0" baseline="0" noProof="0" dirty="0">
                <a:ln>
                  <a:noFill/>
                </a:ln>
                <a:solidFill>
                  <a:srgbClr val="000000">
                    <a:lumMod val="95000"/>
                    <a:lumOff val="5000"/>
                  </a:srgbClr>
                </a:solidFill>
                <a:effectLst/>
                <a:uLnTx/>
                <a:uFillTx/>
                <a:latin typeface="Comic Sans MS" pitchFamily="66" charset="0"/>
                <a:ea typeface="+mn-ea"/>
                <a:cs typeface="+mn-cs"/>
              </a:rPr>
            </a:br>
            <a:r>
              <a:rPr kumimoji="0" lang="en-US" altLang="en-US" sz="4800" b="0" i="0" u="none" strike="noStrike" kern="1200" cap="none" spc="0" normalizeH="0" baseline="0" noProof="0" dirty="0">
                <a:ln>
                  <a:noFill/>
                </a:ln>
                <a:solidFill>
                  <a:srgbClr val="000000">
                    <a:lumMod val="95000"/>
                    <a:lumOff val="5000"/>
                  </a:srgbClr>
                </a:solidFill>
                <a:effectLst/>
                <a:uLnTx/>
                <a:uFillTx/>
                <a:latin typeface="Comic Sans MS" pitchFamily="66" charset="0"/>
                <a:ea typeface="+mn-ea"/>
                <a:cs typeface="+mn-cs"/>
              </a:rPr>
              <a:t>         </a:t>
            </a:r>
            <a:r>
              <a:rPr kumimoji="0" lang="en-US" altLang="en-US" sz="4800" b="0" i="0" u="none" strike="noStrike" kern="1200" cap="none" spc="0" normalizeH="0" baseline="0" noProof="0" dirty="0">
                <a:ln>
                  <a:noFill/>
                </a:ln>
                <a:solidFill>
                  <a:srgbClr val="C00000"/>
                </a:solidFill>
                <a:effectLst/>
                <a:uLnTx/>
                <a:uFillTx/>
                <a:latin typeface="Comic Sans MS" pitchFamily="66" charset="0"/>
                <a:ea typeface="+mn-ea"/>
                <a:cs typeface="+mn-cs"/>
              </a:rPr>
              <a:t>Why, just because. </a:t>
            </a:r>
            <a:br>
              <a:rPr kumimoji="0" lang="en-US" altLang="en-US" sz="4800" b="0" i="0" u="none" strike="noStrike" kern="1200" cap="none" spc="0" normalizeH="0" baseline="0" noProof="0" dirty="0">
                <a:ln>
                  <a:noFill/>
                </a:ln>
                <a:solidFill>
                  <a:srgbClr val="C00000"/>
                </a:solidFill>
                <a:effectLst/>
                <a:uLnTx/>
                <a:uFillTx/>
                <a:latin typeface="Comic Sans MS" pitchFamily="66" charset="0"/>
                <a:ea typeface="+mn-ea"/>
                <a:cs typeface="+mn-cs"/>
              </a:rPr>
            </a:br>
            <a:br>
              <a:rPr kumimoji="0" lang="en-US" altLang="en-US" sz="4800" b="0" i="0" u="none" strike="noStrike" kern="1200" cap="none" spc="0" normalizeH="0" baseline="0" noProof="0" dirty="0">
                <a:ln>
                  <a:noFill/>
                </a:ln>
                <a:solidFill>
                  <a:srgbClr val="C00000"/>
                </a:solidFill>
                <a:effectLst/>
                <a:uLnTx/>
                <a:uFillTx/>
                <a:latin typeface="Comic Sans MS" pitchFamily="66" charset="0"/>
                <a:ea typeface="+mn-ea"/>
                <a:cs typeface="+mn-cs"/>
              </a:rPr>
            </a:br>
            <a:r>
              <a:rPr kumimoji="0" lang="en-US" altLang="en-US" sz="4800" b="0" i="0" u="none" strike="noStrike" kern="1200" cap="none" spc="0" normalizeH="0" baseline="0" noProof="0" dirty="0">
                <a:ln>
                  <a:noFill/>
                </a:ln>
                <a:solidFill>
                  <a:srgbClr val="C00000"/>
                </a:solidFill>
                <a:effectLst/>
                <a:uLnTx/>
                <a:uFillTx/>
                <a:latin typeface="Comic Sans MS" pitchFamily="66" charset="0"/>
                <a:ea typeface="+mn-ea"/>
                <a:cs typeface="+mn-cs"/>
              </a:rPr>
              <a:t>          These polyatomic ions</a:t>
            </a:r>
            <a:br>
              <a:rPr kumimoji="0" lang="en-US" altLang="en-US" sz="4800" b="0" i="0" u="none" strike="noStrike" kern="1200" cap="none" spc="0" normalizeH="0" baseline="0" noProof="0" dirty="0">
                <a:ln>
                  <a:noFill/>
                </a:ln>
                <a:solidFill>
                  <a:srgbClr val="C00000"/>
                </a:solidFill>
                <a:effectLst/>
                <a:uLnTx/>
                <a:uFillTx/>
                <a:latin typeface="Comic Sans MS" pitchFamily="66" charset="0"/>
                <a:ea typeface="+mn-ea"/>
                <a:cs typeface="+mn-cs"/>
              </a:rPr>
            </a:br>
            <a:r>
              <a:rPr kumimoji="0" lang="en-US" altLang="en-US" sz="4800" b="0" i="0" u="none" strike="noStrike" kern="1200" cap="none" spc="0" normalizeH="0" baseline="0" noProof="0" dirty="0">
                <a:ln>
                  <a:noFill/>
                </a:ln>
                <a:solidFill>
                  <a:srgbClr val="C00000"/>
                </a:solidFill>
                <a:effectLst/>
                <a:uLnTx/>
                <a:uFillTx/>
                <a:latin typeface="Comic Sans MS" pitchFamily="66" charset="0"/>
                <a:ea typeface="+mn-ea"/>
                <a:cs typeface="+mn-cs"/>
              </a:rPr>
              <a:t>           follow their own “rules”.  </a:t>
            </a:r>
            <a:br>
              <a:rPr kumimoji="0" lang="en-US" altLang="en-US" sz="4800" b="0" i="0" u="none" strike="noStrike" kern="1200" cap="none" spc="0" normalizeH="0" baseline="0" noProof="0" dirty="0">
                <a:ln>
                  <a:noFill/>
                </a:ln>
                <a:solidFill>
                  <a:srgbClr val="C00000"/>
                </a:solidFill>
                <a:effectLst/>
                <a:uLnTx/>
                <a:uFillTx/>
                <a:latin typeface="Comic Sans MS" pitchFamily="66" charset="0"/>
                <a:ea typeface="+mn-ea"/>
                <a:cs typeface="+mn-cs"/>
              </a:rPr>
            </a:br>
            <a:endParaRPr kumimoji="0" lang="en-US" altLang="en-US" sz="5400" b="0" i="0" u="sng" strike="noStrike" kern="1200" cap="none" spc="0" normalizeH="0" baseline="0" noProof="0" dirty="0">
              <a:ln>
                <a:noFill/>
              </a:ln>
              <a:solidFill>
                <a:srgbClr val="C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76994373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4"/>
          <p:cNvSpPr txBox="1">
            <a:spLocks noChangeArrowheads="1"/>
          </p:cNvSpPr>
          <p:nvPr/>
        </p:nvSpPr>
        <p:spPr bwMode="auto">
          <a:xfrm>
            <a:off x="0" y="0"/>
            <a:ext cx="9144000"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Let’s look at Table E now.</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2D2D8A"/>
                </a:solidFill>
                <a:effectLst/>
                <a:uLnTx/>
                <a:uFillTx/>
                <a:latin typeface="Comic Sans MS" panose="030F0702030302020204" pitchFamily="66" charset="0"/>
                <a:ea typeface="+mn-ea"/>
                <a:cs typeface="+mn-cs"/>
              </a:rPr>
              <a:t>81.  </a:t>
            </a:r>
            <a:r>
              <a:rPr kumimoji="0" lang="en-US" alt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We’ll start with ammonium.</a:t>
            </a:r>
            <a:br>
              <a:rPr kumimoji="0" lang="en-US" alt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br>
            <a:r>
              <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a:t>
            </a:r>
            <a:endParaRPr kumimoji="0" lang="en-US" alt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p:txBody>
      </p:sp>
      <p:sp>
        <p:nvSpPr>
          <p:cNvPr id="70659" name="TextBox 5"/>
          <p:cNvSpPr txBox="1">
            <a:spLocks noChangeArrowheads="1"/>
          </p:cNvSpPr>
          <p:nvPr/>
        </p:nvSpPr>
        <p:spPr bwMode="auto">
          <a:xfrm>
            <a:off x="7162800" y="228600"/>
            <a:ext cx="1981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0000"/>
                </a:solidFill>
                <a:effectLst/>
                <a:uLnTx/>
                <a:uFillTx/>
                <a:latin typeface="Comic Sans MS" pitchFamily="66" charset="0"/>
                <a:ea typeface="+mn-ea"/>
                <a:cs typeface="+mn-cs"/>
              </a:rPr>
              <a:t>NH</a:t>
            </a:r>
            <a:r>
              <a:rPr kumimoji="0" lang="en-US" altLang="en-US" sz="4400" b="0" i="0" u="none" strike="noStrike" kern="1200" cap="none" spc="0" normalizeH="0" baseline="-25000" noProof="0" dirty="0">
                <a:ln>
                  <a:noFill/>
                </a:ln>
                <a:solidFill>
                  <a:srgbClr val="FF0000"/>
                </a:solidFill>
                <a:effectLst/>
                <a:uLnTx/>
                <a:uFillTx/>
                <a:latin typeface="Comic Sans MS" pitchFamily="66" charset="0"/>
                <a:ea typeface="+mn-ea"/>
                <a:cs typeface="+mn-cs"/>
              </a:rPr>
              <a:t>4</a:t>
            </a:r>
            <a:r>
              <a:rPr kumimoji="0" lang="en-US" altLang="en-US" sz="4400" b="0" i="0" u="none" strike="noStrike" kern="1200" cap="none" spc="0" normalizeH="0" baseline="30000" noProof="0" dirty="0">
                <a:ln>
                  <a:noFill/>
                </a:ln>
                <a:solidFill>
                  <a:srgbClr val="FF0000"/>
                </a:solidFill>
                <a:effectLst/>
                <a:uLnTx/>
                <a:uFillTx/>
                <a:latin typeface="Comic Sans MS" pitchFamily="66" charset="0"/>
                <a:ea typeface="+mn-ea"/>
                <a:cs typeface="+mn-cs"/>
              </a:rPr>
              <a:t>+1</a:t>
            </a:r>
          </a:p>
        </p:txBody>
      </p:sp>
      <p:cxnSp>
        <p:nvCxnSpPr>
          <p:cNvPr id="8" name="Straight Arrow Connector 7"/>
          <p:cNvCxnSpPr/>
          <p:nvPr/>
        </p:nvCxnSpPr>
        <p:spPr>
          <a:xfrm flipV="1">
            <a:off x="6019800" y="763885"/>
            <a:ext cx="950913" cy="4683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53192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4"/>
          <p:cNvSpPr txBox="1">
            <a:spLocks noChangeArrowheads="1"/>
          </p:cNvSpPr>
          <p:nvPr/>
        </p:nvSpPr>
        <p:spPr bwMode="auto">
          <a:xfrm>
            <a:off x="0" y="0"/>
            <a:ext cx="9144000"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Let’s look at Table E now.</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2D2D8A"/>
                </a:solidFill>
                <a:effectLst/>
                <a:uLnTx/>
                <a:uFillTx/>
                <a:latin typeface="Comic Sans MS" panose="030F0702030302020204" pitchFamily="66" charset="0"/>
                <a:ea typeface="+mn-ea"/>
                <a:cs typeface="+mn-cs"/>
              </a:rPr>
              <a:t>81.  </a:t>
            </a:r>
            <a:r>
              <a:rPr kumimoji="0" lang="en-US" alt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We’ll start with ammonium.</a:t>
            </a:r>
            <a:br>
              <a:rPr kumimoji="0" lang="en-US" alt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br>
            <a:r>
              <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a:t>
            </a:r>
            <a:endParaRPr kumimoji="0" lang="en-US" alt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Ammonium is </a:t>
            </a:r>
            <a:r>
              <a:rPr kumimoji="0" lang="en-US" altLang="en-US" sz="40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one nitrogen</a:t>
            </a:r>
            <a:r>
              <a:rPr kumimoji="0" lang="en-US" alt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atom bonded to </a:t>
            </a:r>
            <a:r>
              <a:rPr kumimoji="0" lang="en-US" altLang="en-US" sz="40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four atoms of hydrogen</a:t>
            </a:r>
            <a:r>
              <a:rPr kumimoji="0" lang="en-US" alt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with a </a:t>
            </a:r>
            <a:r>
              <a:rPr kumimoji="0" lang="en-US" altLang="en-US" sz="40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 charge</a:t>
            </a:r>
            <a:r>
              <a:rPr kumimoji="0" lang="en-US" alt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br>
              <a:rPr kumimoji="0" lang="en-US" altLang="en-US" sz="4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br>
            <a:endParaRPr kumimoji="0" lang="en-US" altLang="en-US" sz="4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It acts just like a Na</a:t>
            </a:r>
            <a:r>
              <a:rPr kumimoji="0" lang="en-US" altLang="en-US" sz="2000" b="0" i="0" u="none" strike="noStrike" kern="1200" cap="none" spc="0" normalizeH="0" baseline="30000" noProof="0" dirty="0">
                <a:ln>
                  <a:noFill/>
                </a:ln>
                <a:solidFill>
                  <a:srgbClr val="000000"/>
                </a:solidFill>
                <a:effectLst/>
                <a:uLnTx/>
                <a:uFillTx/>
                <a:latin typeface="Comic Sans MS" panose="030F0702030302020204" pitchFamily="66" charset="0"/>
                <a:ea typeface="+mn-ea"/>
                <a:cs typeface="+mn-cs"/>
              </a:rPr>
              <a:t>+1</a:t>
            </a:r>
            <a:r>
              <a:rPr kumimoji="0" lang="en-US" altLang="en-US" sz="2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cation or the Li</a:t>
            </a:r>
            <a:r>
              <a:rPr kumimoji="0" lang="en-US" altLang="en-US" sz="2000" b="0" i="0" u="none" strike="noStrike" kern="1200" cap="none" spc="0" normalizeH="0" baseline="30000" noProof="0" dirty="0">
                <a:ln>
                  <a:noFill/>
                </a:ln>
                <a:solidFill>
                  <a:srgbClr val="000000"/>
                </a:solidFill>
                <a:effectLst/>
                <a:uLnTx/>
                <a:uFillTx/>
                <a:latin typeface="Comic Sans MS" panose="030F0702030302020204" pitchFamily="66" charset="0"/>
                <a:ea typeface="+mn-ea"/>
                <a:cs typeface="+mn-cs"/>
              </a:rPr>
              <a:t>+1 </a:t>
            </a:r>
            <a:r>
              <a:rPr kumimoji="0" lang="en-US" altLang="en-US" sz="2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cation.  </a:t>
            </a:r>
            <a:br>
              <a:rPr kumimoji="0" lang="en-US" altLang="en-US" sz="2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br>
            <a:br>
              <a:rPr kumimoji="0" lang="en-US" altLang="en-US" sz="2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br>
            <a:r>
              <a:rPr kumimoji="0" lang="en-US" altLang="en-US" sz="20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Polyatomic ions are groups of atoms bonded together, acting as a single ion.  </a:t>
            </a:r>
          </a:p>
        </p:txBody>
      </p:sp>
      <p:sp>
        <p:nvSpPr>
          <p:cNvPr id="70659" name="TextBox 5"/>
          <p:cNvSpPr txBox="1">
            <a:spLocks noChangeArrowheads="1"/>
          </p:cNvSpPr>
          <p:nvPr/>
        </p:nvSpPr>
        <p:spPr bwMode="auto">
          <a:xfrm>
            <a:off x="7162800" y="228600"/>
            <a:ext cx="1981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0000"/>
                </a:solidFill>
                <a:effectLst/>
                <a:uLnTx/>
                <a:uFillTx/>
                <a:latin typeface="Comic Sans MS" pitchFamily="66" charset="0"/>
                <a:ea typeface="+mn-ea"/>
                <a:cs typeface="+mn-cs"/>
              </a:rPr>
              <a:t>NH</a:t>
            </a:r>
            <a:r>
              <a:rPr kumimoji="0" lang="en-US" altLang="en-US" sz="4400" b="0" i="0" u="none" strike="noStrike" kern="1200" cap="none" spc="0" normalizeH="0" baseline="-25000" noProof="0" dirty="0">
                <a:ln>
                  <a:noFill/>
                </a:ln>
                <a:solidFill>
                  <a:srgbClr val="FF0000"/>
                </a:solidFill>
                <a:effectLst/>
                <a:uLnTx/>
                <a:uFillTx/>
                <a:latin typeface="Comic Sans MS" pitchFamily="66" charset="0"/>
                <a:ea typeface="+mn-ea"/>
                <a:cs typeface="+mn-cs"/>
              </a:rPr>
              <a:t>4</a:t>
            </a:r>
            <a:r>
              <a:rPr kumimoji="0" lang="en-US" altLang="en-US" sz="4400" b="0" i="0" u="none" strike="noStrike" kern="1200" cap="none" spc="0" normalizeH="0" baseline="30000" noProof="0" dirty="0">
                <a:ln>
                  <a:noFill/>
                </a:ln>
                <a:solidFill>
                  <a:srgbClr val="FF0000"/>
                </a:solidFill>
                <a:effectLst/>
                <a:uLnTx/>
                <a:uFillTx/>
                <a:latin typeface="Comic Sans MS" pitchFamily="66" charset="0"/>
                <a:ea typeface="+mn-ea"/>
                <a:cs typeface="+mn-cs"/>
              </a:rPr>
              <a:t>+1</a:t>
            </a:r>
          </a:p>
        </p:txBody>
      </p:sp>
      <p:cxnSp>
        <p:nvCxnSpPr>
          <p:cNvPr id="8" name="Straight Arrow Connector 7"/>
          <p:cNvCxnSpPr/>
          <p:nvPr/>
        </p:nvCxnSpPr>
        <p:spPr>
          <a:xfrm flipV="1">
            <a:off x="6019800" y="763885"/>
            <a:ext cx="950913" cy="4683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22941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4"/>
          <p:cNvSpPr txBox="1">
            <a:spLocks noChangeArrowheads="1"/>
          </p:cNvSpPr>
          <p:nvPr/>
        </p:nvSpPr>
        <p:spPr bwMode="auto">
          <a:xfrm>
            <a:off x="0" y="0"/>
            <a:ext cx="9144000" cy="658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t>When sodium bonds to chlorine, it bonds into NaCl, </a:t>
            </a:r>
            <a:b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br>
            <a: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t> in a 1:1 ratio.    </a:t>
            </a:r>
            <a:r>
              <a:rPr kumimoji="0" lang="en-US" altLang="en-US" sz="28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The </a:t>
            </a:r>
            <a:r>
              <a:rPr kumimoji="0" lang="en-US" altLang="en-US" sz="2800" b="1"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a:t>
            </a:r>
            <a:r>
              <a:rPr kumimoji="0" lang="en-US" altLang="en-US" sz="28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altLang="en-US" sz="28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  (neutral)</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There is a transfer of 1 e</a:t>
            </a:r>
            <a:r>
              <a:rPr kumimoji="0" lang="en-US" altLang="en-US" sz="3200" b="0" i="0" u="none" strike="noStrike" kern="1200" cap="none" spc="0" normalizeH="0" baseline="30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a:t>
            </a:r>
            <a:r>
              <a:rPr kumimoji="0" lang="en-US" altLang="en-US" sz="32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from the cation to the anion, and they end up wildly attracted together, making an ionic bond, forming into an ionic compound.</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800" b="0" i="0" u="none" strike="noStrike" kern="1200" cap="none" spc="0" normalizeH="0" baseline="0" noProof="0" dirty="0">
              <a:ln>
                <a:noFill/>
              </a:ln>
              <a:solidFill>
                <a:srgbClr val="000000">
                  <a:lumMod val="95000"/>
                  <a:lumOff val="5000"/>
                </a:srgbClr>
              </a:solidFill>
              <a:effectLst/>
              <a:uLnTx/>
              <a:uFillTx/>
              <a:latin typeface="Comic Sans MS"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br>
              <a:rPr kumimoji="0" lang="en-US" altLang="en-US" sz="2800" b="0" i="0" u="none" strike="noStrike" kern="1200" cap="none" spc="0" normalizeH="0" baseline="0" noProof="0" dirty="0">
                <a:ln>
                  <a:noFill/>
                </a:ln>
                <a:solidFill>
                  <a:srgbClr val="0000CC"/>
                </a:solidFill>
                <a:effectLst/>
                <a:uLnTx/>
                <a:uFillTx/>
                <a:latin typeface="Comic Sans MS" pitchFamily="66" charset="0"/>
                <a:ea typeface="+mn-ea"/>
                <a:cs typeface="+mn-cs"/>
              </a:rPr>
            </a:br>
            <a:br>
              <a:rPr kumimoji="0" lang="en-US" altLang="en-US" sz="2800" b="0" i="0" u="none" strike="noStrike" kern="1200" cap="none" spc="0" normalizeH="0" baseline="0" noProof="0" dirty="0">
                <a:ln>
                  <a:noFill/>
                </a:ln>
                <a:solidFill>
                  <a:srgbClr val="0000CC"/>
                </a:solidFill>
                <a:effectLst/>
                <a:uLnTx/>
                <a:uFillTx/>
                <a:latin typeface="Comic Sans MS" pitchFamily="66" charset="0"/>
                <a:ea typeface="+mn-ea"/>
                <a:cs typeface="+mn-cs"/>
              </a:rPr>
            </a:br>
            <a:r>
              <a:rPr kumimoji="0" lang="en-US" altLang="en-US" sz="2800" b="0" i="0" u="none" strike="noStrike" kern="1200" cap="none" spc="0" normalizeH="0" baseline="0" noProof="0" dirty="0">
                <a:ln>
                  <a:noFill/>
                </a:ln>
                <a:solidFill>
                  <a:srgbClr val="0000CC"/>
                </a:solidFill>
                <a:effectLst/>
                <a:uLnTx/>
                <a:uFillTx/>
                <a:latin typeface="Comic Sans MS" pitchFamily="66" charset="0"/>
                <a:ea typeface="+mn-ea"/>
                <a:cs typeface="+mn-cs"/>
              </a:rPr>
              <a:t>Same with Ammonium and Chlorine, </a:t>
            </a:r>
            <a:br>
              <a:rPr kumimoji="0" lang="en-US" altLang="en-US" sz="2800" b="0" i="0" u="none" strike="noStrike" kern="1200" cap="none" spc="0" normalizeH="0" baseline="0" noProof="0" dirty="0">
                <a:ln>
                  <a:noFill/>
                </a:ln>
                <a:solidFill>
                  <a:srgbClr val="0000CC"/>
                </a:solidFill>
                <a:effectLst/>
                <a:uLnTx/>
                <a:uFillTx/>
                <a:latin typeface="Comic Sans MS" pitchFamily="66" charset="0"/>
                <a:ea typeface="+mn-ea"/>
                <a:cs typeface="+mn-cs"/>
              </a:rPr>
            </a:br>
            <a:r>
              <a:rPr kumimoji="0" lang="en-US" altLang="en-US" sz="2800" b="0" i="0" u="none" strike="noStrike" kern="1200" cap="none" spc="0" normalizeH="0" baseline="0" noProof="0" dirty="0">
                <a:ln>
                  <a:noFill/>
                </a:ln>
                <a:solidFill>
                  <a:srgbClr val="0000CC"/>
                </a:solidFill>
                <a:effectLst/>
                <a:uLnTx/>
                <a:uFillTx/>
                <a:latin typeface="Comic Sans MS" pitchFamily="66" charset="0"/>
                <a:ea typeface="+mn-ea"/>
                <a:cs typeface="+mn-cs"/>
              </a:rPr>
              <a:t>1:1 ratio of positive and negative ions.</a:t>
            </a:r>
          </a:p>
        </p:txBody>
      </p:sp>
      <p:sp>
        <p:nvSpPr>
          <p:cNvPr id="70659" name="TextBox 5"/>
          <p:cNvSpPr txBox="1">
            <a:spLocks noChangeArrowheads="1"/>
          </p:cNvSpPr>
          <p:nvPr/>
        </p:nvSpPr>
        <p:spPr bwMode="auto">
          <a:xfrm>
            <a:off x="0" y="4572000"/>
            <a:ext cx="8305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82.    NH</a:t>
            </a:r>
            <a:r>
              <a:rPr kumimoji="0" lang="en-US" altLang="en-US" sz="4400" b="1" i="0" u="none" strike="noStrike" kern="1200" cap="none" spc="0" normalizeH="0" baseline="-25000" noProof="0" dirty="0">
                <a:ln>
                  <a:noFill/>
                </a:ln>
                <a:solidFill>
                  <a:srgbClr val="0000CC"/>
                </a:solidFill>
                <a:effectLst/>
                <a:uLnTx/>
                <a:uFillTx/>
                <a:latin typeface="Times New Roman" panose="02020603050405020304" pitchFamily="18" charset="0"/>
                <a:cs typeface="Times New Roman" panose="02020603050405020304" pitchFamily="18" charset="0"/>
              </a:rPr>
              <a:t>4</a:t>
            </a:r>
            <a:r>
              <a:rPr kumimoji="0" lang="en-US" altLang="en-US" sz="4400" b="1" i="0" u="none" strike="noStrike" kern="1200" cap="none" spc="0" normalizeH="0" baseline="30000" noProof="0" dirty="0">
                <a:ln>
                  <a:noFill/>
                </a:ln>
                <a:solidFill>
                  <a:srgbClr val="0000CC"/>
                </a:solidFill>
                <a:effectLst/>
                <a:uLnTx/>
                <a:uFillTx/>
                <a:latin typeface="Times New Roman" panose="02020603050405020304" pitchFamily="18" charset="0"/>
                <a:cs typeface="Times New Roman" panose="02020603050405020304" pitchFamily="18" charset="0"/>
              </a:rPr>
              <a:t>+1     </a:t>
            </a:r>
            <a:r>
              <a:rPr kumimoji="0" lang="en-US" altLang="en-US" sz="44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Cl</a:t>
            </a:r>
            <a:r>
              <a:rPr kumimoji="0" lang="en-US" altLang="en-US" sz="4400" b="1" i="0" u="none" strike="noStrike" kern="1200" cap="none" spc="0" normalizeH="0" baseline="30000" noProof="0" dirty="0">
                <a:ln>
                  <a:noFill/>
                </a:ln>
                <a:solidFill>
                  <a:srgbClr val="0000CC"/>
                </a:solidFill>
                <a:effectLst/>
                <a:uLnTx/>
                <a:uFillTx/>
                <a:latin typeface="Times New Roman" panose="02020603050405020304" pitchFamily="18" charset="0"/>
                <a:cs typeface="Times New Roman" panose="02020603050405020304" pitchFamily="18" charset="0"/>
              </a:rPr>
              <a:t>-1   </a:t>
            </a:r>
            <a:r>
              <a:rPr kumimoji="0" lang="en-US" altLang="en-US" sz="44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NH</a:t>
            </a:r>
            <a:r>
              <a:rPr kumimoji="0" lang="en-US" altLang="en-US" sz="4400" b="1" i="0" u="none" strike="noStrike" kern="1200" cap="none" spc="0" normalizeH="0" baseline="-25000" noProof="0" dirty="0">
                <a:ln>
                  <a:noFill/>
                </a:ln>
                <a:solidFill>
                  <a:srgbClr val="0000CC"/>
                </a:solidFill>
                <a:effectLst/>
                <a:uLnTx/>
                <a:uFillTx/>
                <a:latin typeface="Times New Roman" panose="02020603050405020304" pitchFamily="18" charset="0"/>
                <a:cs typeface="Times New Roman" panose="02020603050405020304" pitchFamily="18" charset="0"/>
              </a:rPr>
              <a:t>4</a:t>
            </a:r>
            <a:r>
              <a:rPr kumimoji="0" lang="en-US" altLang="en-US" sz="44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Cl</a:t>
            </a:r>
            <a:endParaRPr kumimoji="0" lang="en-US" altLang="en-US" sz="4400" b="1" i="0" u="none" strike="noStrike" kern="1200" cap="none" spc="0" normalizeH="0" baseline="30000" noProof="0" dirty="0">
              <a:ln>
                <a:noFill/>
              </a:ln>
              <a:solidFill>
                <a:srgbClr val="0000CC"/>
              </a:solidFill>
              <a:effectLst/>
              <a:uLnTx/>
              <a:uFillTx/>
              <a:latin typeface="Times New Roman" panose="02020603050405020304" pitchFamily="18" charset="0"/>
              <a:cs typeface="Times New Roman" panose="02020603050405020304" pitchFamily="18" charset="0"/>
            </a:endParaRPr>
          </a:p>
        </p:txBody>
      </p:sp>
      <p:sp>
        <p:nvSpPr>
          <p:cNvPr id="2" name="TextBox 5">
            <a:extLst>
              <a:ext uri="{FF2B5EF4-FFF2-40B4-BE49-F238E27FC236}">
                <a16:creationId xmlns:a16="http://schemas.microsoft.com/office/drawing/2014/main" id="{C6E6F3F0-EFDD-4C93-B4A1-6C9D372247CF}"/>
              </a:ext>
            </a:extLst>
          </p:cNvPr>
          <p:cNvSpPr txBox="1">
            <a:spLocks noChangeArrowheads="1"/>
          </p:cNvSpPr>
          <p:nvPr/>
        </p:nvSpPr>
        <p:spPr bwMode="auto">
          <a:xfrm>
            <a:off x="228600" y="225415"/>
            <a:ext cx="6705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0000"/>
                </a:solidFill>
                <a:effectLst/>
                <a:uLnTx/>
                <a:uFillTx/>
                <a:latin typeface="Comic Sans MS" pitchFamily="66" charset="0"/>
                <a:ea typeface="+mn-ea"/>
                <a:cs typeface="+mn-cs"/>
              </a:rPr>
              <a:t>Na</a:t>
            </a:r>
            <a:r>
              <a:rPr kumimoji="0" lang="en-US" altLang="en-US" sz="3600" b="0" i="0" u="none" strike="noStrike" kern="1200" cap="none" spc="0" normalizeH="0" baseline="30000" noProof="0" dirty="0">
                <a:ln>
                  <a:noFill/>
                </a:ln>
                <a:solidFill>
                  <a:srgbClr val="FF0000"/>
                </a:solidFill>
                <a:effectLst/>
                <a:uLnTx/>
                <a:uFillTx/>
                <a:latin typeface="Comic Sans MS" pitchFamily="66" charset="0"/>
                <a:ea typeface="+mn-ea"/>
                <a:cs typeface="+mn-cs"/>
              </a:rPr>
              <a:t>+1     </a:t>
            </a:r>
            <a:r>
              <a:rPr kumimoji="0" lang="en-US" altLang="en-US" sz="3600" b="0" i="0" u="none" strike="noStrike" kern="1200" cap="none" spc="0" normalizeH="0" baseline="0" noProof="0" dirty="0">
                <a:ln>
                  <a:noFill/>
                </a:ln>
                <a:solidFill>
                  <a:srgbClr val="FF0000"/>
                </a:solidFill>
                <a:effectLst/>
                <a:uLnTx/>
                <a:uFillTx/>
                <a:latin typeface="Comic Sans MS" pitchFamily="66" charset="0"/>
                <a:ea typeface="+mn-ea"/>
                <a:cs typeface="+mn-cs"/>
              </a:rPr>
              <a:t>Cl</a:t>
            </a:r>
            <a:r>
              <a:rPr kumimoji="0" lang="en-US" altLang="en-US" sz="3600" b="0" i="0" u="none" strike="noStrike" kern="1200" cap="none" spc="0" normalizeH="0" baseline="30000" noProof="0" dirty="0">
                <a:ln>
                  <a:noFill/>
                </a:ln>
                <a:solidFill>
                  <a:srgbClr val="FF0000"/>
                </a:solidFill>
                <a:effectLst/>
                <a:uLnTx/>
                <a:uFillTx/>
                <a:latin typeface="Comic Sans MS" pitchFamily="66" charset="0"/>
                <a:ea typeface="+mn-ea"/>
                <a:cs typeface="+mn-cs"/>
              </a:rPr>
              <a:t>-1  </a:t>
            </a:r>
            <a:r>
              <a:rPr kumimoji="0" lang="en-US" altLang="en-US" sz="3600" b="0" i="0" u="none" strike="noStrike" kern="1200" cap="none" spc="0" normalizeH="0" baseline="0" noProof="0" dirty="0">
                <a:ln>
                  <a:noFill/>
                </a:ln>
                <a:solidFill>
                  <a:srgbClr val="FF0000"/>
                </a:solidFill>
                <a:effectLst/>
                <a:uLnTx/>
                <a:uFillTx/>
                <a:latin typeface="Comic Sans MS" pitchFamily="66" charset="0"/>
                <a:ea typeface="+mn-ea"/>
                <a:cs typeface="+mn-cs"/>
              </a:rPr>
              <a:t> </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NaCl</a:t>
            </a:r>
            <a:endParaRPr kumimoji="0" lang="en-US" altLang="en-US" sz="3600" b="0" i="0" u="none" strike="noStrike" kern="1200" cap="none" spc="0" normalizeH="0" baseline="30000" noProof="0" dirty="0">
              <a:ln>
                <a:noFill/>
              </a:ln>
              <a:solidFill>
                <a:srgbClr val="FF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87541772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1"/>
          <p:cNvSpPr txBox="1">
            <a:spLocks noChangeArrowheads="1"/>
          </p:cNvSpPr>
          <p:nvPr/>
        </p:nvSpPr>
        <p:spPr bwMode="auto">
          <a:xfrm>
            <a:off x="0" y="0"/>
            <a:ext cx="9144000" cy="69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chemeClr val="tx1">
                    <a:lumMod val="95000"/>
                    <a:lumOff val="5000"/>
                  </a:schemeClr>
                </a:solidFill>
                <a:effectLst/>
                <a:uLnTx/>
                <a:uFillTx/>
                <a:latin typeface="Comic Sans MS" pitchFamily="66" charset="0"/>
                <a:ea typeface="+mn-ea"/>
                <a:cs typeface="+mn-cs"/>
              </a:rPr>
              <a:t>83.  Polyatomic ions NAMING RULES…</a:t>
            </a:r>
            <a:br>
              <a:rPr kumimoji="0" lang="en-US" altLang="en-US" sz="3200" b="0" i="0" u="none" strike="noStrike" kern="1200" cap="none" spc="0" normalizeH="0" baseline="0" noProof="0" dirty="0">
                <a:ln>
                  <a:noFill/>
                </a:ln>
                <a:solidFill>
                  <a:srgbClr val="FF0000"/>
                </a:solidFill>
                <a:effectLst/>
                <a:uLnTx/>
                <a:uFillTx/>
                <a:latin typeface="Comic Sans MS" pitchFamily="66" charset="0"/>
                <a:ea typeface="+mn-ea"/>
                <a:cs typeface="+mn-cs"/>
              </a:rPr>
            </a:br>
            <a:endParaRPr kumimoji="0" lang="en-US" altLang="en-US" sz="3200" b="0" i="0" u="none" strike="noStrike" kern="1200" cap="none" spc="0" normalizeH="0" baseline="0" noProof="0" dirty="0">
              <a:ln>
                <a:noFill/>
              </a:ln>
              <a:solidFill>
                <a:srgbClr val="FF0000"/>
              </a:solidFill>
              <a:effectLst/>
              <a:uLnTx/>
              <a:uFillTx/>
              <a:latin typeface="Comic Sans MS"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Comic Sans MS" pitchFamily="66" charset="0"/>
                <a:ea typeface="+mn-ea"/>
                <a:cs typeface="+mn-cs"/>
              </a:rPr>
              <a:t>	</a:t>
            </a:r>
            <a:r>
              <a:rPr kumimoji="0" lang="en-US" altLang="en-US" sz="4000" b="1" i="0" u="none" strike="noStrike" kern="1200" cap="none" spc="0" normalizeH="0" baseline="0" noProof="0" dirty="0">
                <a:ln>
                  <a:noFill/>
                </a:ln>
                <a:solidFill>
                  <a:srgbClr val="FF0000"/>
                </a:solidFill>
                <a:effectLst/>
                <a:uLnTx/>
                <a:uFillTx/>
                <a:latin typeface="Comic Sans MS" pitchFamily="66" charset="0"/>
                <a:ea typeface="+mn-ea"/>
                <a:cs typeface="+mn-cs"/>
              </a:rPr>
              <a:t>Cations go first, always.  </a:t>
            </a:r>
            <a:br>
              <a:rPr kumimoji="0" lang="en-US" altLang="en-US" sz="4000" b="1" i="0" u="none" strike="noStrike" kern="1200" cap="none" spc="0" normalizeH="0" baseline="0" noProof="0" dirty="0">
                <a:ln>
                  <a:noFill/>
                </a:ln>
                <a:solidFill>
                  <a:srgbClr val="FF0000"/>
                </a:solidFill>
                <a:effectLst/>
                <a:uLnTx/>
                <a:uFillTx/>
                <a:latin typeface="Comic Sans MS" pitchFamily="66" charset="0"/>
                <a:ea typeface="+mn-ea"/>
                <a:cs typeface="+mn-cs"/>
              </a:rPr>
            </a:br>
            <a:r>
              <a:rPr kumimoji="0" lang="en-US" altLang="en-US" sz="4000" b="1" i="0" u="none" strike="noStrike" kern="1200" cap="none" spc="0" normalizeH="0" baseline="0" noProof="0" dirty="0">
                <a:ln>
                  <a:noFill/>
                </a:ln>
                <a:solidFill>
                  <a:srgbClr val="FF0000"/>
                </a:solidFill>
                <a:effectLst/>
                <a:uLnTx/>
                <a:uFillTx/>
                <a:latin typeface="Comic Sans MS" pitchFamily="66" charset="0"/>
                <a:ea typeface="+mn-ea"/>
                <a:cs typeface="+mn-cs"/>
              </a:rPr>
              <a:t>	Anions  go second.</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a:ln>
                  <a:noFill/>
                </a:ln>
                <a:solidFill>
                  <a:srgbClr val="FF0000"/>
                </a:solidFill>
                <a:effectLst/>
                <a:uLnTx/>
                <a:uFillTx/>
                <a:latin typeface="Comic Sans MS" pitchFamily="66" charset="0"/>
                <a:ea typeface="+mn-ea"/>
                <a:cs typeface="+mn-cs"/>
              </a:rPr>
              <a:t>	Never change their names.</a:t>
            </a:r>
            <a:br>
              <a:rPr kumimoji="0" lang="en-US" altLang="en-US" sz="4000" b="1" i="0" u="none" strike="noStrike" kern="1200" cap="none" spc="0" normalizeH="0" baseline="0" noProof="0" dirty="0">
                <a:ln>
                  <a:noFill/>
                </a:ln>
                <a:solidFill>
                  <a:srgbClr val="FF0000"/>
                </a:solidFill>
                <a:effectLst/>
                <a:uLnTx/>
                <a:uFillTx/>
                <a:latin typeface="Comic Sans MS" pitchFamily="66" charset="0"/>
                <a:ea typeface="+mn-ea"/>
                <a:cs typeface="+mn-cs"/>
              </a:rPr>
            </a:br>
            <a:br>
              <a:rPr kumimoji="0" lang="en-US" altLang="en-US" sz="2400" b="0" i="0" u="none" strike="noStrike" kern="1200" cap="none" spc="0" normalizeH="0" baseline="0" noProof="0" dirty="0">
                <a:ln>
                  <a:noFill/>
                </a:ln>
                <a:solidFill>
                  <a:srgbClr val="000000"/>
                </a:solidFill>
                <a:effectLst/>
                <a:uLnTx/>
                <a:uFillTx/>
                <a:latin typeface="Comic Sans MS" pitchFamily="66" charset="0"/>
                <a:ea typeface="+mn-ea"/>
                <a:cs typeface="+mn-cs"/>
              </a:rPr>
            </a:br>
            <a:br>
              <a:rPr kumimoji="0" lang="en-US" altLang="en-US" sz="2400" b="0" i="0" u="none" strike="noStrike" kern="1200" cap="none" spc="0" normalizeH="0" baseline="0" noProof="0" dirty="0">
                <a:ln>
                  <a:noFill/>
                </a:ln>
                <a:solidFill>
                  <a:srgbClr val="000000"/>
                </a:solidFill>
                <a:effectLst/>
                <a:uLnTx/>
                <a:uFillTx/>
                <a:latin typeface="Comic Sans MS" pitchFamily="66" charset="0"/>
                <a:ea typeface="+mn-ea"/>
                <a:cs typeface="+mn-cs"/>
              </a:rPr>
            </a:br>
            <a:br>
              <a:rPr kumimoji="0" lang="en-US" altLang="en-US" sz="2400" b="0" i="0" u="none" strike="noStrike" kern="1200" cap="none" spc="0" normalizeH="0" baseline="0" noProof="0" dirty="0">
                <a:ln>
                  <a:noFill/>
                </a:ln>
                <a:solidFill>
                  <a:srgbClr val="000000"/>
                </a:solidFill>
                <a:effectLst/>
                <a:uLnTx/>
                <a:uFillTx/>
                <a:latin typeface="Comic Sans MS" pitchFamily="66" charset="0"/>
                <a:ea typeface="+mn-ea"/>
                <a:cs typeface="+mn-cs"/>
              </a:rPr>
            </a:br>
            <a:br>
              <a:rPr kumimoji="0" lang="en-US" altLang="en-US" sz="2400" b="0" i="0" u="none" strike="noStrike" kern="1200" cap="none" spc="0" normalizeH="0" baseline="0" noProof="0" dirty="0">
                <a:ln>
                  <a:noFill/>
                </a:ln>
                <a:solidFill>
                  <a:srgbClr val="000000"/>
                </a:solidFill>
                <a:effectLst/>
                <a:uLnTx/>
                <a:uFillTx/>
                <a:latin typeface="Comic Sans MS" pitchFamily="66" charset="0"/>
                <a:ea typeface="+mn-ea"/>
                <a:cs typeface="+mn-cs"/>
              </a:rPr>
            </a:br>
            <a:br>
              <a:rPr kumimoji="0" lang="en-US" altLang="en-US" sz="2400" b="0" i="0" u="none" strike="noStrike" kern="1200" cap="none" spc="0" normalizeH="0" baseline="0" noProof="0" dirty="0">
                <a:ln>
                  <a:noFill/>
                </a:ln>
                <a:solidFill>
                  <a:srgbClr val="000000"/>
                </a:solidFill>
                <a:effectLst/>
                <a:uLnTx/>
                <a:uFillTx/>
                <a:latin typeface="Comic Sans MS" pitchFamily="66" charset="0"/>
                <a:ea typeface="+mn-ea"/>
                <a:cs typeface="+mn-cs"/>
              </a:rPr>
            </a:br>
            <a:r>
              <a:rPr kumimoji="0" lang="en-US" altLang="en-US" sz="2400" b="0" i="0" u="none" strike="noStrike" kern="1200" cap="none" spc="0" normalizeH="0" baseline="0" noProof="0" dirty="0">
                <a:ln>
                  <a:noFill/>
                </a:ln>
                <a:solidFill>
                  <a:srgbClr val="000000"/>
                </a:solidFill>
                <a:effectLst/>
                <a:uLnTx/>
                <a:uFillTx/>
                <a:latin typeface="Comic Sans MS" pitchFamily="66" charset="0"/>
                <a:ea typeface="+mn-ea"/>
                <a:cs typeface="+mn-cs"/>
              </a:rPr>
              <a:t>Write this next to Table 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a:ln>
                  <a:noFill/>
                </a:ln>
                <a:solidFill>
                  <a:srgbClr val="9900CC"/>
                </a:solidFill>
                <a:effectLst/>
                <a:uLnTx/>
                <a:uFillTx/>
                <a:latin typeface="Comic Sans MS" pitchFamily="66" charset="0"/>
                <a:ea typeface="+mn-ea"/>
                <a:cs typeface="+mn-cs"/>
              </a:rPr>
              <a:t>Never - ever change these names.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222DA4F-5A7D-44F5-AAC1-D4C06D86750F}"/>
              </a:ext>
            </a:extLst>
          </p:cNvPr>
          <p:cNvGraphicFramePr>
            <a:graphicFrameLocks noGrp="1"/>
          </p:cNvGraphicFramePr>
          <p:nvPr>
            <p:extLst>
              <p:ext uri="{D42A27DB-BD31-4B8C-83A1-F6EECF244321}">
                <p14:modId xmlns:p14="http://schemas.microsoft.com/office/powerpoint/2010/main" val="310615219"/>
              </p:ext>
            </p:extLst>
          </p:nvPr>
        </p:nvGraphicFramePr>
        <p:xfrm>
          <a:off x="1" y="1066800"/>
          <a:ext cx="9144001" cy="5791200"/>
        </p:xfrm>
        <a:graphic>
          <a:graphicData uri="http://schemas.openxmlformats.org/drawingml/2006/table">
            <a:tbl>
              <a:tblPr/>
              <a:tblGrid>
                <a:gridCol w="1066800">
                  <a:extLst>
                    <a:ext uri="{9D8B030D-6E8A-4147-A177-3AD203B41FA5}">
                      <a16:colId xmlns:a16="http://schemas.microsoft.com/office/drawing/2014/main" val="436065168"/>
                    </a:ext>
                  </a:extLst>
                </a:gridCol>
                <a:gridCol w="1828800">
                  <a:extLst>
                    <a:ext uri="{9D8B030D-6E8A-4147-A177-3AD203B41FA5}">
                      <a16:colId xmlns:a16="http://schemas.microsoft.com/office/drawing/2014/main" val="3539236572"/>
                    </a:ext>
                  </a:extLst>
                </a:gridCol>
                <a:gridCol w="2209800">
                  <a:extLst>
                    <a:ext uri="{9D8B030D-6E8A-4147-A177-3AD203B41FA5}">
                      <a16:colId xmlns:a16="http://schemas.microsoft.com/office/drawing/2014/main" val="1976704264"/>
                    </a:ext>
                  </a:extLst>
                </a:gridCol>
                <a:gridCol w="4038601">
                  <a:extLst>
                    <a:ext uri="{9D8B030D-6E8A-4147-A177-3AD203B41FA5}">
                      <a16:colId xmlns:a16="http://schemas.microsoft.com/office/drawing/2014/main" val="410309124"/>
                    </a:ext>
                  </a:extLst>
                </a:gridCol>
              </a:tblGrid>
              <a:tr h="928679">
                <a:tc>
                  <a:txBody>
                    <a:bodyPr/>
                    <a:lstStyle/>
                    <a:p>
                      <a:pPr marR="0" indent="0" algn="ctr" rtl="0">
                        <a:lnSpc>
                          <a:spcPct val="119000"/>
                        </a:lnSpc>
                        <a:spcBef>
                          <a:spcPts val="576"/>
                        </a:spcBef>
                        <a:spcAft>
                          <a:spcPts val="0"/>
                        </a:spcAft>
                      </a:pPr>
                      <a:r>
                        <a:rPr lang="en-US" sz="2000" kern="1200" dirty="0">
                          <a:ln>
                            <a:noFill/>
                          </a:ln>
                          <a:solidFill>
                            <a:srgbClr val="000000"/>
                          </a:solidFill>
                          <a:effectLst/>
                          <a:latin typeface="Times New Roman" panose="02020603050405020304" pitchFamily="18" charset="0"/>
                        </a:rPr>
                        <a:t>Cation</a:t>
                      </a:r>
                      <a:endParaRPr lang="en-US" sz="20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000" kern="1200" dirty="0">
                          <a:ln>
                            <a:noFill/>
                          </a:ln>
                          <a:solidFill>
                            <a:srgbClr val="000000"/>
                          </a:solidFill>
                          <a:effectLst/>
                          <a:latin typeface="Times New Roman" panose="02020603050405020304" pitchFamily="18" charset="0"/>
                        </a:rPr>
                        <a:t>Anion</a:t>
                      </a:r>
                      <a:endParaRPr lang="en-US" sz="20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000" kern="1200" dirty="0">
                          <a:ln>
                            <a:noFill/>
                          </a:ln>
                          <a:solidFill>
                            <a:srgbClr val="000000"/>
                          </a:solidFill>
                          <a:effectLst/>
                          <a:latin typeface="Times New Roman" panose="02020603050405020304" pitchFamily="18" charset="0"/>
                        </a:rPr>
                        <a:t>Formula of compound</a:t>
                      </a:r>
                      <a:endParaRPr lang="en-US" sz="20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000" kern="1200" dirty="0">
                          <a:ln>
                            <a:noFill/>
                          </a:ln>
                          <a:solidFill>
                            <a:srgbClr val="000000"/>
                          </a:solidFill>
                          <a:effectLst/>
                          <a:latin typeface="Times New Roman" panose="02020603050405020304" pitchFamily="18" charset="0"/>
                        </a:rPr>
                        <a:t>Stock Name</a:t>
                      </a:r>
                      <a:br>
                        <a:rPr lang="en-US" sz="2000" kern="1200" dirty="0">
                          <a:ln>
                            <a:noFill/>
                          </a:ln>
                          <a:solidFill>
                            <a:srgbClr val="000000"/>
                          </a:solidFill>
                          <a:effectLst/>
                          <a:latin typeface="Times New Roman" panose="02020603050405020304" pitchFamily="18" charset="0"/>
                        </a:rPr>
                      </a:br>
                      <a:r>
                        <a:rPr lang="en-US" sz="2000" kern="1200" dirty="0">
                          <a:ln>
                            <a:noFill/>
                          </a:ln>
                          <a:solidFill>
                            <a:srgbClr val="000000"/>
                          </a:solidFill>
                          <a:effectLst/>
                          <a:latin typeface="Times New Roman" panose="02020603050405020304" pitchFamily="18" charset="0"/>
                        </a:rPr>
                        <a:t> of compound</a:t>
                      </a:r>
                      <a:endParaRPr lang="en-US" sz="20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34790730"/>
                  </a:ext>
                </a:extLst>
              </a:tr>
              <a:tr h="1615953">
                <a:tc>
                  <a:txBody>
                    <a:bodyPr/>
                    <a:lstStyle/>
                    <a:p>
                      <a:pPr marR="0" indent="0" algn="ctr" rtl="0">
                        <a:lnSpc>
                          <a:spcPct val="119000"/>
                        </a:lnSpc>
                        <a:spcBef>
                          <a:spcPts val="672"/>
                        </a:spcBef>
                        <a:spcAft>
                          <a:spcPts val="0"/>
                        </a:spcAft>
                      </a:pPr>
                      <a:r>
                        <a:rPr lang="en-US" sz="2800" kern="1200" dirty="0">
                          <a:ln>
                            <a:noFill/>
                          </a:ln>
                          <a:solidFill>
                            <a:srgbClr val="FF0000"/>
                          </a:solidFill>
                          <a:effectLst/>
                          <a:latin typeface="Times New Roman" panose="02020603050405020304" pitchFamily="18" charset="0"/>
                        </a:rPr>
                        <a:t>Na</a:t>
                      </a:r>
                      <a:r>
                        <a:rPr lang="en-US" sz="2800" kern="1200" baseline="30000" dirty="0">
                          <a:ln>
                            <a:noFill/>
                          </a:ln>
                          <a:solidFill>
                            <a:srgbClr val="FF0000"/>
                          </a:solidFill>
                          <a:effectLst/>
                          <a:latin typeface="Times New Roman" panose="02020603050405020304" pitchFamily="18" charset="0"/>
                        </a:rPr>
                        <a:t>+1</a:t>
                      </a:r>
                      <a:endParaRPr lang="en-US" sz="2800" kern="1400" dirty="0">
                        <a:ln>
                          <a:noFill/>
                        </a:ln>
                        <a:solidFill>
                          <a:srgbClr val="FF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200" dirty="0">
                          <a:ln>
                            <a:noFill/>
                          </a:ln>
                          <a:solidFill>
                            <a:srgbClr val="FF0000"/>
                          </a:solidFill>
                          <a:effectLst/>
                          <a:latin typeface="Times New Roman" panose="02020603050405020304" pitchFamily="18" charset="0"/>
                        </a:rPr>
                        <a:t>C</a:t>
                      </a:r>
                      <a:r>
                        <a:rPr lang="en-US" sz="2800" kern="1200" baseline="-25000" dirty="0">
                          <a:ln>
                            <a:noFill/>
                          </a:ln>
                          <a:solidFill>
                            <a:srgbClr val="FF0000"/>
                          </a:solidFill>
                          <a:effectLst/>
                          <a:latin typeface="Times New Roman" panose="02020603050405020304" pitchFamily="18" charset="0"/>
                        </a:rPr>
                        <a:t>2</a:t>
                      </a:r>
                      <a:r>
                        <a:rPr lang="en-US" sz="2800" kern="1200" dirty="0">
                          <a:ln>
                            <a:noFill/>
                          </a:ln>
                          <a:solidFill>
                            <a:srgbClr val="FF0000"/>
                          </a:solidFill>
                          <a:effectLst/>
                          <a:latin typeface="Times New Roman" panose="02020603050405020304" pitchFamily="18" charset="0"/>
                        </a:rPr>
                        <a:t>H</a:t>
                      </a:r>
                      <a:r>
                        <a:rPr lang="en-US" sz="2800" kern="1200" baseline="-25000" dirty="0">
                          <a:ln>
                            <a:noFill/>
                          </a:ln>
                          <a:solidFill>
                            <a:srgbClr val="FF0000"/>
                          </a:solidFill>
                          <a:effectLst/>
                          <a:latin typeface="Times New Roman" panose="02020603050405020304" pitchFamily="18" charset="0"/>
                        </a:rPr>
                        <a:t>3</a:t>
                      </a:r>
                      <a:r>
                        <a:rPr lang="en-US" sz="2800" kern="1200" dirty="0">
                          <a:ln>
                            <a:noFill/>
                          </a:ln>
                          <a:solidFill>
                            <a:srgbClr val="FF0000"/>
                          </a:solidFill>
                          <a:effectLst/>
                          <a:latin typeface="Times New Roman" panose="02020603050405020304" pitchFamily="18" charset="0"/>
                        </a:rPr>
                        <a:t>O</a:t>
                      </a:r>
                      <a:r>
                        <a:rPr lang="en-US" sz="2800" kern="1200" baseline="-25000" dirty="0">
                          <a:ln>
                            <a:noFill/>
                          </a:ln>
                          <a:solidFill>
                            <a:srgbClr val="FF0000"/>
                          </a:solidFill>
                          <a:effectLst/>
                          <a:latin typeface="Times New Roman" panose="02020603050405020304" pitchFamily="18" charset="0"/>
                        </a:rPr>
                        <a:t>2</a:t>
                      </a:r>
                      <a:r>
                        <a:rPr lang="en-US" sz="2800" kern="1200" baseline="30000" dirty="0">
                          <a:ln>
                            <a:noFill/>
                          </a:ln>
                          <a:solidFill>
                            <a:srgbClr val="FF0000"/>
                          </a:solidFill>
                          <a:effectLst/>
                          <a:latin typeface="Times New Roman" panose="02020603050405020304" pitchFamily="18" charset="0"/>
                        </a:rPr>
                        <a:t>-1</a:t>
                      </a:r>
                      <a:r>
                        <a:rPr lang="en-US" sz="2800" kern="1200" dirty="0">
                          <a:ln>
                            <a:noFill/>
                          </a:ln>
                          <a:solidFill>
                            <a:srgbClr val="FF0000"/>
                          </a:solidFill>
                          <a:effectLst/>
                          <a:latin typeface="Times New Roman" panose="02020603050405020304" pitchFamily="18" charset="0"/>
                        </a:rPr>
                        <a:t> </a:t>
                      </a:r>
                      <a:endParaRPr lang="en-US" sz="2800" kern="1400" dirty="0">
                        <a:ln>
                          <a:noFill/>
                        </a:ln>
                        <a:solidFill>
                          <a:srgbClr val="FF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000" kern="1400" dirty="0">
                          <a:ln>
                            <a:noFill/>
                          </a:ln>
                          <a:solidFill>
                            <a:srgbClr val="FF0000"/>
                          </a:solidFill>
                          <a:effectLst/>
                          <a:latin typeface="Times New Roman" panose="02020603050405020304" pitchFamily="18" charset="0"/>
                        </a:rPr>
                        <a:t> </a:t>
                      </a:r>
                      <a:endParaRPr lang="en-US" sz="2000" kern="1400" dirty="0">
                        <a:ln>
                          <a:noFill/>
                        </a:ln>
                        <a:solidFill>
                          <a:srgbClr val="FF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000" kern="1400">
                          <a:ln>
                            <a:noFill/>
                          </a:ln>
                          <a:solidFill>
                            <a:srgbClr val="000000"/>
                          </a:solidFill>
                          <a:effectLst/>
                          <a:latin typeface="Times New Roman" panose="02020603050405020304" pitchFamily="18" charset="0"/>
                        </a:rPr>
                        <a:t> </a:t>
                      </a:r>
                      <a:endParaRPr lang="en-US" sz="2000" kern="140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68031346"/>
                  </a:ext>
                </a:extLst>
              </a:tr>
              <a:tr h="1623284">
                <a:tc>
                  <a:txBody>
                    <a:bodyPr/>
                    <a:lstStyle/>
                    <a:p>
                      <a:pPr marR="0" indent="0" algn="ctr" rtl="0">
                        <a:lnSpc>
                          <a:spcPct val="119000"/>
                        </a:lnSpc>
                        <a:spcBef>
                          <a:spcPts val="672"/>
                        </a:spcBef>
                        <a:spcAft>
                          <a:spcPts val="0"/>
                        </a:spcAft>
                      </a:pPr>
                      <a:r>
                        <a:rPr lang="en-US" sz="2800" kern="1200" dirty="0">
                          <a:ln>
                            <a:noFill/>
                          </a:ln>
                          <a:solidFill>
                            <a:srgbClr val="0000CC"/>
                          </a:solidFill>
                          <a:effectLst/>
                          <a:latin typeface="Times New Roman" panose="02020603050405020304" pitchFamily="18" charset="0"/>
                        </a:rPr>
                        <a:t>K</a:t>
                      </a:r>
                      <a:r>
                        <a:rPr lang="en-US" sz="2800" kern="1200" baseline="30000" dirty="0">
                          <a:ln>
                            <a:noFill/>
                          </a:ln>
                          <a:solidFill>
                            <a:srgbClr val="0000CC"/>
                          </a:solidFill>
                          <a:effectLst/>
                          <a:latin typeface="Times New Roman" panose="02020603050405020304" pitchFamily="18" charset="0"/>
                        </a:rPr>
                        <a:t>+1</a:t>
                      </a:r>
                      <a:endParaRPr lang="en-US" sz="2800" kern="1400" dirty="0">
                        <a:ln>
                          <a:noFill/>
                        </a:ln>
                        <a:solidFill>
                          <a:srgbClr val="0000CC"/>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200" dirty="0">
                          <a:ln>
                            <a:noFill/>
                          </a:ln>
                          <a:solidFill>
                            <a:srgbClr val="0000CC"/>
                          </a:solidFill>
                          <a:effectLst/>
                          <a:latin typeface="Times New Roman" panose="02020603050405020304" pitchFamily="18" charset="0"/>
                        </a:rPr>
                        <a:t>CN</a:t>
                      </a:r>
                      <a:r>
                        <a:rPr lang="en-US" sz="2800" kern="1200" baseline="30000" dirty="0">
                          <a:ln>
                            <a:noFill/>
                          </a:ln>
                          <a:solidFill>
                            <a:srgbClr val="0000CC"/>
                          </a:solidFill>
                          <a:effectLst/>
                          <a:latin typeface="Times New Roman" panose="02020603050405020304" pitchFamily="18" charset="0"/>
                        </a:rPr>
                        <a:t>-1</a:t>
                      </a:r>
                      <a:r>
                        <a:rPr lang="en-US" sz="2800" kern="1200" dirty="0">
                          <a:ln>
                            <a:noFill/>
                          </a:ln>
                          <a:solidFill>
                            <a:srgbClr val="0000CC"/>
                          </a:solidFill>
                          <a:effectLst/>
                          <a:latin typeface="Times New Roman" panose="02020603050405020304" pitchFamily="18" charset="0"/>
                        </a:rPr>
                        <a:t> </a:t>
                      </a:r>
                      <a:endParaRPr lang="en-US" sz="2800" kern="1400" dirty="0">
                        <a:ln>
                          <a:noFill/>
                        </a:ln>
                        <a:solidFill>
                          <a:srgbClr val="0000CC"/>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000" kern="1400" dirty="0">
                          <a:ln>
                            <a:noFill/>
                          </a:ln>
                          <a:solidFill>
                            <a:srgbClr val="000000"/>
                          </a:solidFill>
                          <a:effectLst/>
                          <a:latin typeface="Times New Roman" panose="02020603050405020304" pitchFamily="18" charset="0"/>
                        </a:rPr>
                        <a:t> </a:t>
                      </a:r>
                      <a:endParaRPr lang="en-US" sz="20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000" kern="1400" dirty="0">
                          <a:ln>
                            <a:noFill/>
                          </a:ln>
                          <a:solidFill>
                            <a:srgbClr val="000000"/>
                          </a:solidFill>
                          <a:effectLst/>
                          <a:latin typeface="Times New Roman" panose="02020603050405020304" pitchFamily="18" charset="0"/>
                        </a:rPr>
                        <a:t> </a:t>
                      </a:r>
                      <a:endParaRPr lang="en-US" sz="20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4350335"/>
                  </a:ext>
                </a:extLst>
              </a:tr>
              <a:tr h="1623284">
                <a:tc>
                  <a:txBody>
                    <a:bodyPr/>
                    <a:lstStyle/>
                    <a:p>
                      <a:pPr marR="0" indent="0" algn="ctr" rtl="0">
                        <a:lnSpc>
                          <a:spcPct val="119000"/>
                        </a:lnSpc>
                        <a:spcBef>
                          <a:spcPts val="672"/>
                        </a:spcBef>
                        <a:spcAft>
                          <a:spcPts val="0"/>
                        </a:spcAft>
                      </a:pPr>
                      <a:r>
                        <a:rPr lang="en-US" sz="2800" kern="1200">
                          <a:ln>
                            <a:noFill/>
                          </a:ln>
                          <a:solidFill>
                            <a:srgbClr val="000000"/>
                          </a:solidFill>
                          <a:effectLst/>
                          <a:latin typeface="Times New Roman" panose="02020603050405020304" pitchFamily="18" charset="0"/>
                        </a:rPr>
                        <a:t>Mg</a:t>
                      </a:r>
                      <a:r>
                        <a:rPr lang="en-US" sz="2800" kern="1200" baseline="30000">
                          <a:ln>
                            <a:noFill/>
                          </a:ln>
                          <a:solidFill>
                            <a:srgbClr val="000000"/>
                          </a:solidFill>
                          <a:effectLst/>
                          <a:latin typeface="Times New Roman" panose="02020603050405020304" pitchFamily="18" charset="0"/>
                        </a:rPr>
                        <a:t>+2</a:t>
                      </a:r>
                      <a:endParaRPr lang="en-US" sz="2800" kern="140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200" dirty="0">
                          <a:ln>
                            <a:noFill/>
                          </a:ln>
                          <a:solidFill>
                            <a:srgbClr val="000000"/>
                          </a:solidFill>
                          <a:effectLst/>
                          <a:latin typeface="Times New Roman" panose="02020603050405020304" pitchFamily="18" charset="0"/>
                        </a:rPr>
                        <a:t>CO</a:t>
                      </a:r>
                      <a:r>
                        <a:rPr lang="en-US" sz="2800" kern="1200" baseline="-25000" dirty="0">
                          <a:ln>
                            <a:noFill/>
                          </a:ln>
                          <a:solidFill>
                            <a:srgbClr val="000000"/>
                          </a:solidFill>
                          <a:effectLst/>
                          <a:latin typeface="Times New Roman" panose="02020603050405020304" pitchFamily="18" charset="0"/>
                        </a:rPr>
                        <a:t>3</a:t>
                      </a:r>
                      <a:r>
                        <a:rPr lang="en-US" sz="2800" kern="1200" baseline="30000" dirty="0">
                          <a:ln>
                            <a:noFill/>
                          </a:ln>
                          <a:solidFill>
                            <a:srgbClr val="000000"/>
                          </a:solidFill>
                          <a:effectLst/>
                          <a:latin typeface="Times New Roman" panose="02020603050405020304" pitchFamily="18" charset="0"/>
                        </a:rPr>
                        <a:t>-2</a:t>
                      </a:r>
                      <a:r>
                        <a:rPr lang="en-US" sz="2800" kern="1200" dirty="0">
                          <a:ln>
                            <a:noFill/>
                          </a:ln>
                          <a:solidFill>
                            <a:srgbClr val="000000"/>
                          </a:solidFill>
                          <a:effectLst/>
                          <a:latin typeface="Times New Roman" panose="02020603050405020304" pitchFamily="18" charset="0"/>
                        </a:rPr>
                        <a:t> </a:t>
                      </a:r>
                      <a:endParaRPr lang="en-US" sz="28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000" kern="1400">
                          <a:ln>
                            <a:noFill/>
                          </a:ln>
                          <a:solidFill>
                            <a:srgbClr val="000000"/>
                          </a:solidFill>
                          <a:effectLst/>
                          <a:latin typeface="Times New Roman" panose="02020603050405020304" pitchFamily="18" charset="0"/>
                        </a:rPr>
                        <a:t> </a:t>
                      </a:r>
                      <a:endParaRPr lang="en-US" sz="2000" kern="140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000" kern="1400" dirty="0">
                          <a:ln>
                            <a:noFill/>
                          </a:ln>
                          <a:solidFill>
                            <a:srgbClr val="000000"/>
                          </a:solidFill>
                          <a:effectLst/>
                          <a:latin typeface="Times New Roman" panose="02020603050405020304" pitchFamily="18" charset="0"/>
                        </a:rPr>
                        <a:t> </a:t>
                      </a:r>
                      <a:endParaRPr lang="en-US" sz="20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64646035"/>
                  </a:ext>
                </a:extLst>
              </a:tr>
            </a:tbl>
          </a:graphicData>
        </a:graphic>
      </p:graphicFrame>
      <p:sp>
        <p:nvSpPr>
          <p:cNvPr id="3" name="Control 1">
            <a:extLst>
              <a:ext uri="{FF2B5EF4-FFF2-40B4-BE49-F238E27FC236}">
                <a16:creationId xmlns:a16="http://schemas.microsoft.com/office/drawing/2014/main" id="{D7B5608A-14F7-40AD-984C-71AD7EB5CA72}"/>
              </a:ext>
            </a:extLst>
          </p:cNvPr>
          <p:cNvSpPr>
            <a:spLocks noChangeArrowheads="1" noChangeShapeType="1"/>
          </p:cNvSpPr>
          <p:nvPr/>
        </p:nvSpPr>
        <p:spPr bwMode="auto">
          <a:xfrm>
            <a:off x="1614488" y="10521950"/>
            <a:ext cx="6848475" cy="19145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BAD288B0-84F8-44F4-9DCE-C80CD60BF63F}"/>
              </a:ext>
            </a:extLst>
          </p:cNvPr>
          <p:cNvSpPr txBox="1"/>
          <p:nvPr/>
        </p:nvSpPr>
        <p:spPr>
          <a:xfrm>
            <a:off x="0" y="0"/>
            <a:ext cx="9143999" cy="9541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84.  Using these ions, write formulas and proper names of</a:t>
            </a:r>
            <a:b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compounds that they form.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A296E0-094F-4367-AE2D-599821265F15}"/>
              </a:ext>
            </a:extLst>
          </p:cNvPr>
          <p:cNvSpPr txBox="1"/>
          <p:nvPr/>
        </p:nvSpPr>
        <p:spPr>
          <a:xfrm>
            <a:off x="0" y="0"/>
            <a:ext cx="9144000" cy="457048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Rubidium atoms will “lose” one electron, ending up with the </a:t>
            </a:r>
            <a:b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37 protons they started with, but now only have 36electrons, giving this ion a net charge of +1, written as shown below.  </a:t>
            </a:r>
          </a:p>
          <a:p>
            <a:pPr lvl="0" eaLnBrk="1" hangingPunct="1">
              <a:spcBef>
                <a:spcPct val="50000"/>
              </a:spcBef>
            </a:pPr>
            <a:endParaRPr lang="en-US" altLang="en-US" sz="2400" dirty="0">
              <a:latin typeface="Times New Roman" panose="02020603050405020304" pitchFamily="18" charset="0"/>
              <a:cs typeface="Times New Roman" panose="02020603050405020304" pitchFamily="18" charset="0"/>
            </a:endParaRPr>
          </a:p>
          <a:p>
            <a:pPr marL="457200" lvl="0" indent="-457200" eaLnBrk="1" hangingPunct="1">
              <a:spcBef>
                <a:spcPct val="50000"/>
              </a:spcBef>
              <a:buAutoNum type="arabicPeriod" startAt="5"/>
            </a:pPr>
            <a:endParaRPr lang="en-US" altLang="en-US" sz="2400" dirty="0">
              <a:latin typeface="Times New Roman" panose="02020603050405020304" pitchFamily="18" charset="0"/>
              <a:cs typeface="Times New Roman" panose="02020603050405020304" pitchFamily="18" charset="0"/>
            </a:endParaRPr>
          </a:p>
          <a:p>
            <a:pPr marL="457200" lvl="0" indent="-457200" eaLnBrk="1" hangingPunct="1">
              <a:spcBef>
                <a:spcPct val="50000"/>
              </a:spcBef>
              <a:buAutoNum type="arabicPeriod" startAt="5"/>
            </a:pPr>
            <a:endParaRPr lang="en-US" altLang="en-US" sz="2400" dirty="0">
              <a:latin typeface="Times New Roman" panose="02020603050405020304" pitchFamily="18" charset="0"/>
              <a:cs typeface="Times New Roman" panose="02020603050405020304" pitchFamily="18" charset="0"/>
            </a:endParaRPr>
          </a:p>
          <a:p>
            <a:pPr marL="457200" lvl="0" indent="-457200" eaLnBrk="1" hangingPunct="1">
              <a:spcBef>
                <a:spcPct val="50000"/>
              </a:spcBef>
              <a:buAutoNum type="arabicPeriod" startAt="5"/>
            </a:pPr>
            <a:endParaRPr lang="en-US" altLang="en-US" sz="2400" dirty="0">
              <a:latin typeface="Times New Roman" panose="02020603050405020304" pitchFamily="18" charset="0"/>
              <a:cs typeface="Times New Roman" panose="02020603050405020304" pitchFamily="18" charset="0"/>
            </a:endParaRPr>
          </a:p>
          <a:p>
            <a:pPr marL="457200" lvl="0" indent="-457200" eaLnBrk="1" hangingPunct="1">
              <a:spcBef>
                <a:spcPct val="50000"/>
              </a:spcBef>
              <a:buAutoNum type="arabicPeriod" startAt="5"/>
            </a:pPr>
            <a:endParaRPr lang="en-US" altLang="en-US" sz="2400" dirty="0">
              <a:latin typeface="Times New Roman" panose="02020603050405020304" pitchFamily="18" charset="0"/>
              <a:cs typeface="Times New Roman" panose="02020603050405020304" pitchFamily="18" charset="0"/>
            </a:endParaRPr>
          </a:p>
          <a:p>
            <a:pPr lvl="0" eaLnBrk="1" hangingPunct="1">
              <a:spcBef>
                <a:spcPct val="50000"/>
              </a:spcBef>
            </a:pPr>
            <a:endParaRPr lang="en-US" dirty="0"/>
          </a:p>
        </p:txBody>
      </p:sp>
      <p:graphicFrame>
        <p:nvGraphicFramePr>
          <p:cNvPr id="4" name="Table 3">
            <a:extLst>
              <a:ext uri="{FF2B5EF4-FFF2-40B4-BE49-F238E27FC236}">
                <a16:creationId xmlns:a16="http://schemas.microsoft.com/office/drawing/2014/main" id="{09F041F0-43C6-1848-F346-A9B0BBCE3387}"/>
              </a:ext>
            </a:extLst>
          </p:cNvPr>
          <p:cNvGraphicFramePr>
            <a:graphicFrameLocks noGrp="1"/>
          </p:cNvGraphicFramePr>
          <p:nvPr>
            <p:extLst>
              <p:ext uri="{D42A27DB-BD31-4B8C-83A1-F6EECF244321}">
                <p14:modId xmlns:p14="http://schemas.microsoft.com/office/powerpoint/2010/main" val="84907210"/>
              </p:ext>
            </p:extLst>
          </p:nvPr>
        </p:nvGraphicFramePr>
        <p:xfrm>
          <a:off x="0" y="2286000"/>
          <a:ext cx="9144000" cy="4571998"/>
        </p:xfrm>
        <a:graphic>
          <a:graphicData uri="http://schemas.openxmlformats.org/drawingml/2006/table">
            <a:tbl>
              <a:tblPr firstRow="1" bandRow="1">
                <a:tableStyleId>{5C22544A-7EE6-4342-B048-85BDC9FD1C3A}</a:tableStyleId>
              </a:tblPr>
              <a:tblGrid>
                <a:gridCol w="1326316">
                  <a:extLst>
                    <a:ext uri="{9D8B030D-6E8A-4147-A177-3AD203B41FA5}">
                      <a16:colId xmlns:a16="http://schemas.microsoft.com/office/drawing/2014/main" val="4069831417"/>
                    </a:ext>
                  </a:extLst>
                </a:gridCol>
                <a:gridCol w="1962316">
                  <a:extLst>
                    <a:ext uri="{9D8B030D-6E8A-4147-A177-3AD203B41FA5}">
                      <a16:colId xmlns:a16="http://schemas.microsoft.com/office/drawing/2014/main" val="2983839806"/>
                    </a:ext>
                  </a:extLst>
                </a:gridCol>
                <a:gridCol w="2967789">
                  <a:extLst>
                    <a:ext uri="{9D8B030D-6E8A-4147-A177-3AD203B41FA5}">
                      <a16:colId xmlns:a16="http://schemas.microsoft.com/office/drawing/2014/main" val="1848313836"/>
                    </a:ext>
                  </a:extLst>
                </a:gridCol>
                <a:gridCol w="2887579">
                  <a:extLst>
                    <a:ext uri="{9D8B030D-6E8A-4147-A177-3AD203B41FA5}">
                      <a16:colId xmlns:a16="http://schemas.microsoft.com/office/drawing/2014/main" val="443992280"/>
                    </a:ext>
                  </a:extLst>
                </a:gridCol>
              </a:tblGrid>
              <a:tr h="1036954">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Group 1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 Electron</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configurations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FF0000"/>
                          </a:solidFill>
                          <a:latin typeface="Times New Roman" panose="02020603050405020304" pitchFamily="18" charset="0"/>
                          <a:cs typeface="Times New Roman" panose="02020603050405020304" pitchFamily="18" charset="0"/>
                        </a:rPr>
                        <a:t>ION Electron configuration </a:t>
                      </a:r>
                    </a:p>
                    <a:p>
                      <a:pPr algn="ctr"/>
                      <a:r>
                        <a:rPr lang="en-US" b="0" dirty="0">
                          <a:solidFill>
                            <a:srgbClr val="FF0000"/>
                          </a:solidFill>
                          <a:latin typeface="Times New Roman" panose="02020603050405020304" pitchFamily="18" charset="0"/>
                          <a:cs typeface="Times New Roman" panose="02020603050405020304" pitchFamily="18" charset="0"/>
                        </a:rPr>
                        <a:t>and 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1026946"/>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lithium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0" dirty="0">
                          <a:solidFill>
                            <a:srgbClr val="FF0000"/>
                          </a:solidFill>
                          <a:latin typeface="Times New Roman" panose="02020603050405020304" pitchFamily="18" charset="0"/>
                          <a:cs typeface="Times New Roman" panose="02020603050405020304" pitchFamily="18" charset="0"/>
                        </a:rPr>
                        <a:t>→ 2               Li</a:t>
                      </a:r>
                      <a:r>
                        <a:rPr lang="en-US" b="0" baseline="30000" dirty="0">
                          <a:solidFill>
                            <a:srgbClr val="FF0000"/>
                          </a:solidFill>
                          <a:latin typeface="Times New Roman" panose="02020603050405020304" pitchFamily="18" charset="0"/>
                          <a:cs typeface="Times New Roman" panose="02020603050405020304" pitchFamily="18" charset="0"/>
                        </a:rPr>
                        <a:t>+1</a:t>
                      </a:r>
                      <a:r>
                        <a:rPr lang="en-US" b="0" dirty="0">
                          <a:solidFill>
                            <a:srgbClr val="FF0000"/>
                          </a:solidFill>
                          <a:latin typeface="Times New Roman" panose="02020603050405020304" pitchFamily="18" charset="0"/>
                          <a:cs typeface="Times New Roman" panose="02020603050405020304" pitchFamily="18" charset="0"/>
                        </a:rPr>
                        <a:t> 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003126"/>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sodium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b="0" dirty="0">
                          <a:solidFill>
                            <a:srgbClr val="FF0000"/>
                          </a:solidFill>
                          <a:latin typeface="Times New Roman" panose="02020603050405020304" pitchFamily="18" charset="0"/>
                          <a:cs typeface="Times New Roman" panose="02020603050405020304" pitchFamily="18" charset="0"/>
                        </a:rPr>
                        <a:t>  </a:t>
                      </a:r>
                      <a:r>
                        <a:rPr lang="en-US" b="0" dirty="0">
                          <a:solidFill>
                            <a:srgbClr val="0000CC"/>
                          </a:solidFill>
                          <a:latin typeface="Times New Roman" panose="02020603050405020304" pitchFamily="18" charset="0"/>
                          <a:cs typeface="Times New Roman" panose="02020603050405020304" pitchFamily="18" charset="0"/>
                        </a:rPr>
                        <a:t>→ 2-8           Na</a:t>
                      </a:r>
                      <a:r>
                        <a:rPr lang="en-US" b="0" baseline="30000" dirty="0">
                          <a:solidFill>
                            <a:srgbClr val="0000CC"/>
                          </a:solidFill>
                          <a:latin typeface="Times New Roman" panose="02020603050405020304" pitchFamily="18" charset="0"/>
                          <a:cs typeface="Times New Roman" panose="02020603050405020304" pitchFamily="18" charset="0"/>
                        </a:rPr>
                        <a:t>+1</a:t>
                      </a:r>
                      <a:r>
                        <a:rPr lang="en-US" b="0" dirty="0">
                          <a:solidFill>
                            <a:srgbClr val="0000CC"/>
                          </a:solidFill>
                          <a:latin typeface="Times New Roman" panose="02020603050405020304" pitchFamily="18" charset="0"/>
                          <a:cs typeface="Times New Roman" panose="02020603050405020304" pitchFamily="18" charset="0"/>
                        </a:rPr>
                        <a:t> 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rgbClr val="0000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3535174"/>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potassium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2-8-8-1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b="0" dirty="0">
                          <a:solidFill>
                            <a:schemeClr val="tx1">
                              <a:lumMod val="95000"/>
                              <a:lumOff val="5000"/>
                            </a:schemeClr>
                          </a:solidFill>
                          <a:latin typeface="Times New Roman" panose="02020603050405020304" pitchFamily="18" charset="0"/>
                          <a:cs typeface="Times New Roman" panose="02020603050405020304" pitchFamily="18" charset="0"/>
                        </a:rPr>
                        <a:t>  → 2-8-8        K</a:t>
                      </a:r>
                      <a:r>
                        <a:rPr lang="en-US" b="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b="0" dirty="0">
                          <a:solidFill>
                            <a:schemeClr val="tx1">
                              <a:lumMod val="95000"/>
                              <a:lumOff val="5000"/>
                            </a:schemeClr>
                          </a:solidFill>
                          <a:latin typeface="Times New Roman" panose="02020603050405020304" pitchFamily="18" charset="0"/>
                          <a:cs typeface="Times New Roman" panose="02020603050405020304" pitchFamily="18" charset="0"/>
                        </a:rPr>
                        <a:t> 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4429602"/>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rubidium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2-8-18-8-1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0" dirty="0">
                          <a:solidFill>
                            <a:srgbClr val="FF0000"/>
                          </a:solidFill>
                          <a:latin typeface="Times New Roman" panose="02020603050405020304" pitchFamily="18" charset="0"/>
                          <a:cs typeface="Times New Roman" panose="02020603050405020304" pitchFamily="18" charset="0"/>
                        </a:rPr>
                        <a:t>→ 2-8-18-8   Rb</a:t>
                      </a:r>
                      <a:r>
                        <a:rPr lang="en-US" b="0" baseline="30000" dirty="0">
                          <a:solidFill>
                            <a:srgbClr val="FF0000"/>
                          </a:solidFill>
                          <a:latin typeface="Times New Roman" panose="02020603050405020304" pitchFamily="18" charset="0"/>
                          <a:cs typeface="Times New Roman" panose="02020603050405020304" pitchFamily="18" charset="0"/>
                        </a:rPr>
                        <a:t>+1</a:t>
                      </a:r>
                      <a:r>
                        <a:rPr lang="en-US" b="0" dirty="0">
                          <a:solidFill>
                            <a:srgbClr val="FF0000"/>
                          </a:solidFill>
                          <a:latin typeface="Times New Roman" panose="02020603050405020304" pitchFamily="18" charset="0"/>
                          <a:cs typeface="Times New Roman" panose="02020603050405020304" pitchFamily="18" charset="0"/>
                        </a:rPr>
                        <a:t> 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7194818"/>
                  </a:ext>
                </a:extLst>
              </a:tr>
            </a:tbl>
          </a:graphicData>
        </a:graphic>
      </p:graphicFrame>
    </p:spTree>
    <p:extLst>
      <p:ext uri="{BB962C8B-B14F-4D97-AF65-F5344CB8AC3E}">
        <p14:creationId xmlns:p14="http://schemas.microsoft.com/office/powerpoint/2010/main" val="315981313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222DA4F-5A7D-44F5-AAC1-D4C06D86750F}"/>
              </a:ext>
            </a:extLst>
          </p:cNvPr>
          <p:cNvGraphicFramePr>
            <a:graphicFrameLocks noGrp="1"/>
          </p:cNvGraphicFramePr>
          <p:nvPr>
            <p:extLst>
              <p:ext uri="{D42A27DB-BD31-4B8C-83A1-F6EECF244321}">
                <p14:modId xmlns:p14="http://schemas.microsoft.com/office/powerpoint/2010/main" val="2266432133"/>
              </p:ext>
            </p:extLst>
          </p:nvPr>
        </p:nvGraphicFramePr>
        <p:xfrm>
          <a:off x="1" y="1066800"/>
          <a:ext cx="9144001" cy="5791200"/>
        </p:xfrm>
        <a:graphic>
          <a:graphicData uri="http://schemas.openxmlformats.org/drawingml/2006/table">
            <a:tbl>
              <a:tblPr/>
              <a:tblGrid>
                <a:gridCol w="1066800">
                  <a:extLst>
                    <a:ext uri="{9D8B030D-6E8A-4147-A177-3AD203B41FA5}">
                      <a16:colId xmlns:a16="http://schemas.microsoft.com/office/drawing/2014/main" val="436065168"/>
                    </a:ext>
                  </a:extLst>
                </a:gridCol>
                <a:gridCol w="1828800">
                  <a:extLst>
                    <a:ext uri="{9D8B030D-6E8A-4147-A177-3AD203B41FA5}">
                      <a16:colId xmlns:a16="http://schemas.microsoft.com/office/drawing/2014/main" val="3539236572"/>
                    </a:ext>
                  </a:extLst>
                </a:gridCol>
                <a:gridCol w="2209800">
                  <a:extLst>
                    <a:ext uri="{9D8B030D-6E8A-4147-A177-3AD203B41FA5}">
                      <a16:colId xmlns:a16="http://schemas.microsoft.com/office/drawing/2014/main" val="1976704264"/>
                    </a:ext>
                  </a:extLst>
                </a:gridCol>
                <a:gridCol w="4038601">
                  <a:extLst>
                    <a:ext uri="{9D8B030D-6E8A-4147-A177-3AD203B41FA5}">
                      <a16:colId xmlns:a16="http://schemas.microsoft.com/office/drawing/2014/main" val="410309124"/>
                    </a:ext>
                  </a:extLst>
                </a:gridCol>
              </a:tblGrid>
              <a:tr h="928679">
                <a:tc>
                  <a:txBody>
                    <a:bodyPr/>
                    <a:lstStyle/>
                    <a:p>
                      <a:pPr marR="0" indent="0" algn="ctr" rtl="0">
                        <a:lnSpc>
                          <a:spcPct val="119000"/>
                        </a:lnSpc>
                        <a:spcBef>
                          <a:spcPts val="576"/>
                        </a:spcBef>
                        <a:spcAft>
                          <a:spcPts val="0"/>
                        </a:spcAft>
                      </a:pPr>
                      <a:r>
                        <a:rPr lang="en-US" sz="2000" kern="1200" dirty="0">
                          <a:ln>
                            <a:noFill/>
                          </a:ln>
                          <a:solidFill>
                            <a:srgbClr val="000000"/>
                          </a:solidFill>
                          <a:effectLst/>
                          <a:latin typeface="Times New Roman" panose="02020603050405020304" pitchFamily="18" charset="0"/>
                          <a:cs typeface="Times New Roman" panose="02020603050405020304" pitchFamily="18" charset="0"/>
                        </a:rPr>
                        <a:t>Cation</a:t>
                      </a:r>
                      <a:endParaRPr lang="en-US" sz="20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000" kern="1200">
                          <a:ln>
                            <a:noFill/>
                          </a:ln>
                          <a:solidFill>
                            <a:srgbClr val="000000"/>
                          </a:solidFill>
                          <a:effectLst/>
                          <a:latin typeface="Times New Roman" panose="02020603050405020304" pitchFamily="18" charset="0"/>
                          <a:cs typeface="Times New Roman" panose="02020603050405020304" pitchFamily="18" charset="0"/>
                        </a:rPr>
                        <a:t>Anion</a:t>
                      </a:r>
                      <a:endParaRPr lang="en-US" sz="2000" kern="140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000" kern="1200" dirty="0">
                          <a:ln>
                            <a:noFill/>
                          </a:ln>
                          <a:solidFill>
                            <a:srgbClr val="000000"/>
                          </a:solidFill>
                          <a:effectLst/>
                          <a:latin typeface="Times New Roman" panose="02020603050405020304" pitchFamily="18" charset="0"/>
                          <a:cs typeface="Times New Roman" panose="02020603050405020304" pitchFamily="18" charset="0"/>
                        </a:rPr>
                        <a:t>Formula of compound</a:t>
                      </a:r>
                      <a:endParaRPr lang="en-US" sz="20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000" kern="1200" dirty="0">
                          <a:ln>
                            <a:noFill/>
                          </a:ln>
                          <a:solidFill>
                            <a:srgbClr val="000000"/>
                          </a:solidFill>
                          <a:effectLst/>
                          <a:latin typeface="Times New Roman" panose="02020603050405020304" pitchFamily="18" charset="0"/>
                          <a:cs typeface="Times New Roman" panose="02020603050405020304" pitchFamily="18" charset="0"/>
                        </a:rPr>
                        <a:t>Stock Name</a:t>
                      </a:r>
                      <a:br>
                        <a:rPr lang="en-US" sz="2000" kern="1200" dirty="0">
                          <a:ln>
                            <a:noFill/>
                          </a:ln>
                          <a:solidFill>
                            <a:srgbClr val="000000"/>
                          </a:solidFill>
                          <a:effectLst/>
                          <a:latin typeface="Times New Roman" panose="02020603050405020304" pitchFamily="18" charset="0"/>
                          <a:cs typeface="Times New Roman" panose="02020603050405020304" pitchFamily="18" charset="0"/>
                        </a:rPr>
                      </a:br>
                      <a:r>
                        <a:rPr lang="en-US" sz="2000" kern="1200" dirty="0">
                          <a:ln>
                            <a:noFill/>
                          </a:ln>
                          <a:solidFill>
                            <a:srgbClr val="000000"/>
                          </a:solidFill>
                          <a:effectLst/>
                          <a:latin typeface="Times New Roman" panose="02020603050405020304" pitchFamily="18" charset="0"/>
                          <a:cs typeface="Times New Roman" panose="02020603050405020304" pitchFamily="18" charset="0"/>
                        </a:rPr>
                        <a:t> of compound</a:t>
                      </a:r>
                      <a:endParaRPr lang="en-US" sz="20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34790730"/>
                  </a:ext>
                </a:extLst>
              </a:tr>
              <a:tr h="1615953">
                <a:tc>
                  <a:txBody>
                    <a:bodyPr/>
                    <a:lstStyle/>
                    <a:p>
                      <a:pPr marR="0" indent="0" algn="ctr" rtl="0">
                        <a:lnSpc>
                          <a:spcPct val="119000"/>
                        </a:lnSpc>
                        <a:spcBef>
                          <a:spcPts val="672"/>
                        </a:spcBef>
                        <a:spcAft>
                          <a:spcPts val="0"/>
                        </a:spcAft>
                      </a:pPr>
                      <a:r>
                        <a:rPr lang="en-US" sz="2800" kern="1200" dirty="0">
                          <a:ln>
                            <a:noFill/>
                          </a:ln>
                          <a:solidFill>
                            <a:srgbClr val="FF0000"/>
                          </a:solidFill>
                          <a:effectLst/>
                          <a:latin typeface="Times New Roman" panose="02020603050405020304" pitchFamily="18" charset="0"/>
                          <a:cs typeface="Times New Roman" panose="02020603050405020304" pitchFamily="18" charset="0"/>
                        </a:rPr>
                        <a:t>Na</a:t>
                      </a:r>
                      <a:r>
                        <a:rPr lang="en-US" sz="2800" kern="1200" baseline="30000" dirty="0">
                          <a:ln>
                            <a:noFill/>
                          </a:ln>
                          <a:solidFill>
                            <a:srgbClr val="FF0000"/>
                          </a:solidFill>
                          <a:effectLst/>
                          <a:latin typeface="Times New Roman" panose="02020603050405020304" pitchFamily="18" charset="0"/>
                          <a:cs typeface="Times New Roman" panose="02020603050405020304" pitchFamily="18" charset="0"/>
                        </a:rPr>
                        <a:t>+1</a:t>
                      </a:r>
                      <a:endParaRPr lang="en-US" sz="2800" kern="1400" dirty="0">
                        <a:ln>
                          <a:noFill/>
                        </a:ln>
                        <a:solidFill>
                          <a:srgbClr val="FF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200" dirty="0">
                          <a:ln>
                            <a:noFill/>
                          </a:ln>
                          <a:solidFill>
                            <a:srgbClr val="FF0000"/>
                          </a:solidFill>
                          <a:effectLst/>
                          <a:latin typeface="Times New Roman" panose="02020603050405020304" pitchFamily="18" charset="0"/>
                          <a:cs typeface="Times New Roman" panose="02020603050405020304" pitchFamily="18" charset="0"/>
                        </a:rPr>
                        <a:t>C</a:t>
                      </a:r>
                      <a:r>
                        <a:rPr lang="en-US" sz="2800" kern="1200" baseline="-25000" dirty="0">
                          <a:ln>
                            <a:noFill/>
                          </a:ln>
                          <a:solidFill>
                            <a:srgbClr val="FF0000"/>
                          </a:solidFill>
                          <a:effectLst/>
                          <a:latin typeface="Times New Roman" panose="02020603050405020304" pitchFamily="18" charset="0"/>
                          <a:cs typeface="Times New Roman" panose="02020603050405020304" pitchFamily="18" charset="0"/>
                        </a:rPr>
                        <a:t>2</a:t>
                      </a:r>
                      <a:r>
                        <a:rPr lang="en-US" sz="2800" kern="1200" dirty="0">
                          <a:ln>
                            <a:noFill/>
                          </a:ln>
                          <a:solidFill>
                            <a:srgbClr val="FF0000"/>
                          </a:solidFill>
                          <a:effectLst/>
                          <a:latin typeface="Times New Roman" panose="02020603050405020304" pitchFamily="18" charset="0"/>
                          <a:cs typeface="Times New Roman" panose="02020603050405020304" pitchFamily="18" charset="0"/>
                        </a:rPr>
                        <a:t>H</a:t>
                      </a:r>
                      <a:r>
                        <a:rPr lang="en-US" sz="2800" kern="1200" baseline="-25000" dirty="0">
                          <a:ln>
                            <a:noFill/>
                          </a:ln>
                          <a:solidFill>
                            <a:srgbClr val="FF0000"/>
                          </a:solidFill>
                          <a:effectLst/>
                          <a:latin typeface="Times New Roman" panose="02020603050405020304" pitchFamily="18" charset="0"/>
                          <a:cs typeface="Times New Roman" panose="02020603050405020304" pitchFamily="18" charset="0"/>
                        </a:rPr>
                        <a:t>3</a:t>
                      </a:r>
                      <a:r>
                        <a:rPr lang="en-US" sz="2800" kern="1200" dirty="0">
                          <a:ln>
                            <a:noFill/>
                          </a:ln>
                          <a:solidFill>
                            <a:srgbClr val="FF0000"/>
                          </a:solidFill>
                          <a:effectLst/>
                          <a:latin typeface="Times New Roman" panose="02020603050405020304" pitchFamily="18" charset="0"/>
                          <a:cs typeface="Times New Roman" panose="02020603050405020304" pitchFamily="18" charset="0"/>
                        </a:rPr>
                        <a:t>O</a:t>
                      </a:r>
                      <a:r>
                        <a:rPr lang="en-US" sz="2800" kern="1200" baseline="-25000" dirty="0">
                          <a:ln>
                            <a:noFill/>
                          </a:ln>
                          <a:solidFill>
                            <a:srgbClr val="FF0000"/>
                          </a:solidFill>
                          <a:effectLst/>
                          <a:latin typeface="Times New Roman" panose="02020603050405020304" pitchFamily="18" charset="0"/>
                          <a:cs typeface="Times New Roman" panose="02020603050405020304" pitchFamily="18" charset="0"/>
                        </a:rPr>
                        <a:t>2</a:t>
                      </a:r>
                      <a:r>
                        <a:rPr lang="en-US" sz="2800" kern="1200" baseline="30000" dirty="0">
                          <a:ln>
                            <a:noFill/>
                          </a:ln>
                          <a:solidFill>
                            <a:srgbClr val="FF0000"/>
                          </a:solidFill>
                          <a:effectLst/>
                          <a:latin typeface="Times New Roman" panose="02020603050405020304" pitchFamily="18" charset="0"/>
                          <a:cs typeface="Times New Roman" panose="02020603050405020304" pitchFamily="18" charset="0"/>
                        </a:rPr>
                        <a:t>-1</a:t>
                      </a:r>
                      <a:r>
                        <a:rPr lang="en-US" sz="2800" kern="1200" dirty="0">
                          <a:ln>
                            <a:noFill/>
                          </a:ln>
                          <a:solidFill>
                            <a:srgbClr val="FF0000"/>
                          </a:solidFill>
                          <a:effectLst/>
                          <a:latin typeface="Times New Roman" panose="02020603050405020304" pitchFamily="18" charset="0"/>
                          <a:cs typeface="Times New Roman" panose="02020603050405020304" pitchFamily="18" charset="0"/>
                        </a:rPr>
                        <a:t> </a:t>
                      </a:r>
                      <a:endParaRPr lang="en-US" sz="2800" kern="1400" dirty="0">
                        <a:ln>
                          <a:noFill/>
                        </a:ln>
                        <a:solidFill>
                          <a:srgbClr val="FF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altLang="en-US" sz="2800" b="0" dirty="0">
                          <a:solidFill>
                            <a:srgbClr val="FF0000"/>
                          </a:solidFill>
                          <a:latin typeface="Times New Roman" panose="02020603050405020304" pitchFamily="18" charset="0"/>
                          <a:cs typeface="Times New Roman" panose="02020603050405020304" pitchFamily="18" charset="0"/>
                        </a:rPr>
                        <a:t>NaC</a:t>
                      </a:r>
                      <a:r>
                        <a:rPr lang="en-US" altLang="en-US" sz="2800" b="0" baseline="-25000" dirty="0">
                          <a:solidFill>
                            <a:srgbClr val="FF0000"/>
                          </a:solidFill>
                          <a:latin typeface="Times New Roman" panose="02020603050405020304" pitchFamily="18" charset="0"/>
                          <a:cs typeface="Times New Roman" panose="02020603050405020304" pitchFamily="18" charset="0"/>
                        </a:rPr>
                        <a:t>2</a:t>
                      </a:r>
                      <a:r>
                        <a:rPr lang="en-US" altLang="en-US" sz="2800" b="0" dirty="0">
                          <a:solidFill>
                            <a:srgbClr val="FF0000"/>
                          </a:solidFill>
                          <a:latin typeface="Times New Roman" panose="02020603050405020304" pitchFamily="18" charset="0"/>
                          <a:cs typeface="Times New Roman" panose="02020603050405020304" pitchFamily="18" charset="0"/>
                        </a:rPr>
                        <a:t>H</a:t>
                      </a:r>
                      <a:r>
                        <a:rPr lang="en-US" altLang="en-US" sz="2800" b="0" baseline="-25000" dirty="0">
                          <a:solidFill>
                            <a:srgbClr val="FF0000"/>
                          </a:solidFill>
                          <a:latin typeface="Times New Roman" panose="02020603050405020304" pitchFamily="18" charset="0"/>
                          <a:cs typeface="Times New Roman" panose="02020603050405020304" pitchFamily="18" charset="0"/>
                        </a:rPr>
                        <a:t>3</a:t>
                      </a:r>
                      <a:r>
                        <a:rPr lang="en-US" altLang="en-US" sz="2800" b="0" dirty="0">
                          <a:solidFill>
                            <a:srgbClr val="FF0000"/>
                          </a:solidFill>
                          <a:latin typeface="Times New Roman" panose="02020603050405020304" pitchFamily="18" charset="0"/>
                          <a:cs typeface="Times New Roman" panose="02020603050405020304" pitchFamily="18" charset="0"/>
                        </a:rPr>
                        <a:t>O</a:t>
                      </a:r>
                      <a:r>
                        <a:rPr lang="en-US" altLang="en-US" sz="2800" b="0" baseline="-25000" dirty="0">
                          <a:solidFill>
                            <a:srgbClr val="FF0000"/>
                          </a:solidFill>
                          <a:latin typeface="Times New Roman" panose="02020603050405020304" pitchFamily="18" charset="0"/>
                          <a:cs typeface="Times New Roman" panose="02020603050405020304" pitchFamily="18" charset="0"/>
                        </a:rPr>
                        <a:t>2</a:t>
                      </a:r>
                      <a:r>
                        <a:rPr lang="en-US" sz="2800" b="0" kern="1400" dirty="0">
                          <a:ln>
                            <a:noFill/>
                          </a:ln>
                          <a:solidFill>
                            <a:srgbClr val="FF0000"/>
                          </a:solidFill>
                          <a:effectLst/>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b="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68031346"/>
                  </a:ext>
                </a:extLst>
              </a:tr>
              <a:tr h="1623284">
                <a:tc>
                  <a:txBody>
                    <a:bodyPr/>
                    <a:lstStyle/>
                    <a:p>
                      <a:pPr marR="0" indent="0" algn="ctr" rtl="0">
                        <a:lnSpc>
                          <a:spcPct val="119000"/>
                        </a:lnSpc>
                        <a:spcBef>
                          <a:spcPts val="672"/>
                        </a:spcBef>
                        <a:spcAft>
                          <a:spcPts val="0"/>
                        </a:spcAft>
                      </a:pPr>
                      <a:r>
                        <a:rPr lang="en-US" sz="2800" kern="1200" dirty="0">
                          <a:ln>
                            <a:noFill/>
                          </a:ln>
                          <a:solidFill>
                            <a:srgbClr val="0000CC"/>
                          </a:solidFill>
                          <a:effectLst/>
                          <a:latin typeface="Times New Roman" panose="02020603050405020304" pitchFamily="18" charset="0"/>
                          <a:cs typeface="Times New Roman" panose="02020603050405020304" pitchFamily="18" charset="0"/>
                        </a:rPr>
                        <a:t>K</a:t>
                      </a:r>
                      <a:r>
                        <a:rPr lang="en-US" sz="2800" kern="1200" baseline="30000" dirty="0">
                          <a:ln>
                            <a:noFill/>
                          </a:ln>
                          <a:solidFill>
                            <a:srgbClr val="0000CC"/>
                          </a:solidFill>
                          <a:effectLst/>
                          <a:latin typeface="Times New Roman" panose="02020603050405020304" pitchFamily="18" charset="0"/>
                          <a:cs typeface="Times New Roman" panose="02020603050405020304" pitchFamily="18" charset="0"/>
                        </a:rPr>
                        <a:t>+1</a:t>
                      </a:r>
                      <a:endParaRPr lang="en-US" sz="2800" kern="1400" dirty="0">
                        <a:ln>
                          <a:noFill/>
                        </a:ln>
                        <a:solidFill>
                          <a:srgbClr val="0000CC"/>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200" dirty="0">
                          <a:ln>
                            <a:noFill/>
                          </a:ln>
                          <a:solidFill>
                            <a:srgbClr val="0000CC"/>
                          </a:solidFill>
                          <a:effectLst/>
                          <a:latin typeface="Times New Roman" panose="02020603050405020304" pitchFamily="18" charset="0"/>
                          <a:cs typeface="Times New Roman" panose="02020603050405020304" pitchFamily="18" charset="0"/>
                        </a:rPr>
                        <a:t>CN</a:t>
                      </a:r>
                      <a:r>
                        <a:rPr lang="en-US" sz="2800" kern="1200" baseline="30000" dirty="0">
                          <a:ln>
                            <a:noFill/>
                          </a:ln>
                          <a:solidFill>
                            <a:srgbClr val="0000CC"/>
                          </a:solidFill>
                          <a:effectLst/>
                          <a:latin typeface="Times New Roman" panose="02020603050405020304" pitchFamily="18" charset="0"/>
                          <a:cs typeface="Times New Roman" panose="02020603050405020304" pitchFamily="18" charset="0"/>
                        </a:rPr>
                        <a:t>-1</a:t>
                      </a:r>
                      <a:r>
                        <a:rPr lang="en-US" sz="2800" kern="1200" dirty="0">
                          <a:ln>
                            <a:noFill/>
                          </a:ln>
                          <a:solidFill>
                            <a:srgbClr val="0000CC"/>
                          </a:solidFill>
                          <a:effectLst/>
                          <a:latin typeface="Times New Roman" panose="02020603050405020304" pitchFamily="18" charset="0"/>
                          <a:cs typeface="Times New Roman" panose="02020603050405020304" pitchFamily="18" charset="0"/>
                        </a:rPr>
                        <a:t> </a:t>
                      </a:r>
                      <a:endParaRPr lang="en-US" sz="2800" kern="1400" dirty="0">
                        <a:ln>
                          <a:noFill/>
                        </a:ln>
                        <a:solidFill>
                          <a:srgbClr val="0000CC"/>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b="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b="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4350335"/>
                  </a:ext>
                </a:extLst>
              </a:tr>
              <a:tr h="1623284">
                <a:tc>
                  <a:txBody>
                    <a:bodyPr/>
                    <a:lstStyle/>
                    <a:p>
                      <a:pPr marR="0" indent="0" algn="ctr" rtl="0">
                        <a:lnSpc>
                          <a:spcPct val="119000"/>
                        </a:lnSpc>
                        <a:spcBef>
                          <a:spcPts val="672"/>
                        </a:spcBef>
                        <a:spcAft>
                          <a:spcPts val="0"/>
                        </a:spcAft>
                      </a:pPr>
                      <a:r>
                        <a:rPr lang="en-US" sz="2800" kern="1200">
                          <a:ln>
                            <a:noFill/>
                          </a:ln>
                          <a:solidFill>
                            <a:srgbClr val="000000"/>
                          </a:solidFill>
                          <a:effectLst/>
                          <a:latin typeface="Times New Roman" panose="02020603050405020304" pitchFamily="18" charset="0"/>
                          <a:cs typeface="Times New Roman" panose="02020603050405020304" pitchFamily="18" charset="0"/>
                        </a:rPr>
                        <a:t>Mg</a:t>
                      </a:r>
                      <a:r>
                        <a:rPr lang="en-US" sz="2800" kern="1200" baseline="30000">
                          <a:ln>
                            <a:noFill/>
                          </a:ln>
                          <a:solidFill>
                            <a:srgbClr val="000000"/>
                          </a:solidFill>
                          <a:effectLst/>
                          <a:latin typeface="Times New Roman" panose="02020603050405020304" pitchFamily="18" charset="0"/>
                          <a:cs typeface="Times New Roman" panose="02020603050405020304" pitchFamily="18" charset="0"/>
                        </a:rPr>
                        <a:t>+2</a:t>
                      </a:r>
                      <a:endParaRPr lang="en-US" sz="2800" kern="140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200" dirty="0">
                          <a:ln>
                            <a:noFill/>
                          </a:ln>
                          <a:solidFill>
                            <a:srgbClr val="000000"/>
                          </a:solidFill>
                          <a:effectLst/>
                          <a:latin typeface="Times New Roman" panose="02020603050405020304" pitchFamily="18" charset="0"/>
                          <a:cs typeface="Times New Roman" panose="02020603050405020304" pitchFamily="18" charset="0"/>
                        </a:rPr>
                        <a:t>CO</a:t>
                      </a:r>
                      <a:r>
                        <a:rPr lang="en-US" sz="2800" kern="1200" baseline="-25000" dirty="0">
                          <a:ln>
                            <a:noFill/>
                          </a:ln>
                          <a:solidFill>
                            <a:srgbClr val="000000"/>
                          </a:solidFill>
                          <a:effectLst/>
                          <a:latin typeface="Times New Roman" panose="02020603050405020304" pitchFamily="18" charset="0"/>
                          <a:cs typeface="Times New Roman" panose="02020603050405020304" pitchFamily="18" charset="0"/>
                        </a:rPr>
                        <a:t>3</a:t>
                      </a:r>
                      <a:r>
                        <a:rPr lang="en-US" sz="2800" kern="1200" baseline="30000" dirty="0">
                          <a:ln>
                            <a:noFill/>
                          </a:ln>
                          <a:solidFill>
                            <a:srgbClr val="000000"/>
                          </a:solidFill>
                          <a:effectLst/>
                          <a:latin typeface="Times New Roman" panose="02020603050405020304" pitchFamily="18" charset="0"/>
                          <a:cs typeface="Times New Roman" panose="02020603050405020304" pitchFamily="18" charset="0"/>
                        </a:rPr>
                        <a:t>-2</a:t>
                      </a:r>
                      <a:r>
                        <a:rPr lang="en-US" sz="2800" kern="1200" dirty="0">
                          <a:ln>
                            <a:noFill/>
                          </a:ln>
                          <a:solidFill>
                            <a:srgbClr val="000000"/>
                          </a:solidFill>
                          <a:effectLst/>
                          <a:latin typeface="Times New Roman" panose="02020603050405020304" pitchFamily="18" charset="0"/>
                          <a:cs typeface="Times New Roman" panose="02020603050405020304" pitchFamily="18" charset="0"/>
                        </a:rPr>
                        <a:t> </a:t>
                      </a:r>
                      <a:endParaRPr lang="en-US" sz="28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b="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b="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64646035"/>
                  </a:ext>
                </a:extLst>
              </a:tr>
            </a:tbl>
          </a:graphicData>
        </a:graphic>
      </p:graphicFrame>
      <p:sp>
        <p:nvSpPr>
          <p:cNvPr id="3" name="Control 1">
            <a:extLst>
              <a:ext uri="{FF2B5EF4-FFF2-40B4-BE49-F238E27FC236}">
                <a16:creationId xmlns:a16="http://schemas.microsoft.com/office/drawing/2014/main" id="{D7B5608A-14F7-40AD-984C-71AD7EB5CA72}"/>
              </a:ext>
            </a:extLst>
          </p:cNvPr>
          <p:cNvSpPr>
            <a:spLocks noChangeArrowheads="1" noChangeShapeType="1"/>
          </p:cNvSpPr>
          <p:nvPr/>
        </p:nvSpPr>
        <p:spPr bwMode="auto">
          <a:xfrm>
            <a:off x="1614488" y="10521950"/>
            <a:ext cx="6848475" cy="19145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BAD288B0-84F8-44F4-9DCE-C80CD60BF63F}"/>
              </a:ext>
            </a:extLst>
          </p:cNvPr>
          <p:cNvSpPr txBox="1"/>
          <p:nvPr/>
        </p:nvSpPr>
        <p:spPr>
          <a:xfrm>
            <a:off x="0" y="0"/>
            <a:ext cx="9143999"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84.  Criss cross, this </a:t>
            </a:r>
            <a:r>
              <a:rPr lang="en-US" sz="2800" dirty="0">
                <a:solidFill>
                  <a:srgbClr val="0000CC"/>
                </a:solidFill>
                <a:latin typeface="Times New Roman" panose="02020603050405020304" pitchFamily="18" charset="0"/>
                <a:cs typeface="Times New Roman" panose="02020603050405020304" pitchFamily="18" charset="0"/>
              </a:rPr>
              <a:t>is in a 1:1 ratio (easy)  </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89664310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222DA4F-5A7D-44F5-AAC1-D4C06D86750F}"/>
              </a:ext>
            </a:extLst>
          </p:cNvPr>
          <p:cNvGraphicFramePr>
            <a:graphicFrameLocks noGrp="1"/>
          </p:cNvGraphicFramePr>
          <p:nvPr>
            <p:extLst>
              <p:ext uri="{D42A27DB-BD31-4B8C-83A1-F6EECF244321}">
                <p14:modId xmlns:p14="http://schemas.microsoft.com/office/powerpoint/2010/main" val="1804446066"/>
              </p:ext>
            </p:extLst>
          </p:nvPr>
        </p:nvGraphicFramePr>
        <p:xfrm>
          <a:off x="1" y="1066800"/>
          <a:ext cx="9144001" cy="5791200"/>
        </p:xfrm>
        <a:graphic>
          <a:graphicData uri="http://schemas.openxmlformats.org/drawingml/2006/table">
            <a:tbl>
              <a:tblPr/>
              <a:tblGrid>
                <a:gridCol w="1066800">
                  <a:extLst>
                    <a:ext uri="{9D8B030D-6E8A-4147-A177-3AD203B41FA5}">
                      <a16:colId xmlns:a16="http://schemas.microsoft.com/office/drawing/2014/main" val="436065168"/>
                    </a:ext>
                  </a:extLst>
                </a:gridCol>
                <a:gridCol w="1828800">
                  <a:extLst>
                    <a:ext uri="{9D8B030D-6E8A-4147-A177-3AD203B41FA5}">
                      <a16:colId xmlns:a16="http://schemas.microsoft.com/office/drawing/2014/main" val="3539236572"/>
                    </a:ext>
                  </a:extLst>
                </a:gridCol>
                <a:gridCol w="2209800">
                  <a:extLst>
                    <a:ext uri="{9D8B030D-6E8A-4147-A177-3AD203B41FA5}">
                      <a16:colId xmlns:a16="http://schemas.microsoft.com/office/drawing/2014/main" val="1976704264"/>
                    </a:ext>
                  </a:extLst>
                </a:gridCol>
                <a:gridCol w="4038601">
                  <a:extLst>
                    <a:ext uri="{9D8B030D-6E8A-4147-A177-3AD203B41FA5}">
                      <a16:colId xmlns:a16="http://schemas.microsoft.com/office/drawing/2014/main" val="410309124"/>
                    </a:ext>
                  </a:extLst>
                </a:gridCol>
              </a:tblGrid>
              <a:tr h="928679">
                <a:tc>
                  <a:txBody>
                    <a:bodyPr/>
                    <a:lstStyle/>
                    <a:p>
                      <a:pPr marR="0" indent="0" algn="ctr" rtl="0">
                        <a:lnSpc>
                          <a:spcPct val="119000"/>
                        </a:lnSpc>
                        <a:spcBef>
                          <a:spcPts val="576"/>
                        </a:spcBef>
                        <a:spcAft>
                          <a:spcPts val="0"/>
                        </a:spcAft>
                      </a:pPr>
                      <a:r>
                        <a:rPr lang="en-US" sz="2000" kern="1200" dirty="0">
                          <a:ln>
                            <a:noFill/>
                          </a:ln>
                          <a:solidFill>
                            <a:srgbClr val="000000"/>
                          </a:solidFill>
                          <a:effectLst/>
                          <a:latin typeface="Times New Roman" panose="02020603050405020304" pitchFamily="18" charset="0"/>
                          <a:cs typeface="Times New Roman" panose="02020603050405020304" pitchFamily="18" charset="0"/>
                        </a:rPr>
                        <a:t>Cation</a:t>
                      </a:r>
                      <a:endParaRPr lang="en-US" sz="20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000" kern="1200">
                          <a:ln>
                            <a:noFill/>
                          </a:ln>
                          <a:solidFill>
                            <a:srgbClr val="000000"/>
                          </a:solidFill>
                          <a:effectLst/>
                          <a:latin typeface="Times New Roman" panose="02020603050405020304" pitchFamily="18" charset="0"/>
                          <a:cs typeface="Times New Roman" panose="02020603050405020304" pitchFamily="18" charset="0"/>
                        </a:rPr>
                        <a:t>Anion</a:t>
                      </a:r>
                      <a:endParaRPr lang="en-US" sz="2000" kern="140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000" kern="1200" dirty="0">
                          <a:ln>
                            <a:noFill/>
                          </a:ln>
                          <a:solidFill>
                            <a:srgbClr val="000000"/>
                          </a:solidFill>
                          <a:effectLst/>
                          <a:latin typeface="Times New Roman" panose="02020603050405020304" pitchFamily="18" charset="0"/>
                          <a:cs typeface="Times New Roman" panose="02020603050405020304" pitchFamily="18" charset="0"/>
                        </a:rPr>
                        <a:t>Formula of compound</a:t>
                      </a:r>
                      <a:endParaRPr lang="en-US" sz="20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000" kern="1200" dirty="0">
                          <a:ln>
                            <a:noFill/>
                          </a:ln>
                          <a:solidFill>
                            <a:srgbClr val="000000"/>
                          </a:solidFill>
                          <a:effectLst/>
                          <a:latin typeface="Times New Roman" panose="02020603050405020304" pitchFamily="18" charset="0"/>
                          <a:cs typeface="Times New Roman" panose="02020603050405020304" pitchFamily="18" charset="0"/>
                        </a:rPr>
                        <a:t>Stock Name</a:t>
                      </a:r>
                      <a:br>
                        <a:rPr lang="en-US" sz="2000" kern="1200" dirty="0">
                          <a:ln>
                            <a:noFill/>
                          </a:ln>
                          <a:solidFill>
                            <a:srgbClr val="000000"/>
                          </a:solidFill>
                          <a:effectLst/>
                          <a:latin typeface="Times New Roman" panose="02020603050405020304" pitchFamily="18" charset="0"/>
                          <a:cs typeface="Times New Roman" panose="02020603050405020304" pitchFamily="18" charset="0"/>
                        </a:rPr>
                      </a:br>
                      <a:r>
                        <a:rPr lang="en-US" sz="2000" kern="1200" dirty="0">
                          <a:ln>
                            <a:noFill/>
                          </a:ln>
                          <a:solidFill>
                            <a:srgbClr val="000000"/>
                          </a:solidFill>
                          <a:effectLst/>
                          <a:latin typeface="Times New Roman" panose="02020603050405020304" pitchFamily="18" charset="0"/>
                          <a:cs typeface="Times New Roman" panose="02020603050405020304" pitchFamily="18" charset="0"/>
                        </a:rPr>
                        <a:t> of compound</a:t>
                      </a:r>
                      <a:endParaRPr lang="en-US" sz="20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34790730"/>
                  </a:ext>
                </a:extLst>
              </a:tr>
              <a:tr h="1615953">
                <a:tc>
                  <a:txBody>
                    <a:bodyPr/>
                    <a:lstStyle/>
                    <a:p>
                      <a:pPr marR="0" indent="0" algn="ctr" rtl="0">
                        <a:lnSpc>
                          <a:spcPct val="119000"/>
                        </a:lnSpc>
                        <a:spcBef>
                          <a:spcPts val="672"/>
                        </a:spcBef>
                        <a:spcAft>
                          <a:spcPts val="0"/>
                        </a:spcAft>
                      </a:pPr>
                      <a:r>
                        <a:rPr lang="en-US" sz="2800" kern="1200" dirty="0">
                          <a:ln>
                            <a:noFill/>
                          </a:ln>
                          <a:solidFill>
                            <a:srgbClr val="FF0000"/>
                          </a:solidFill>
                          <a:effectLst/>
                          <a:latin typeface="Times New Roman" panose="02020603050405020304" pitchFamily="18" charset="0"/>
                          <a:cs typeface="Times New Roman" panose="02020603050405020304" pitchFamily="18" charset="0"/>
                        </a:rPr>
                        <a:t>Na</a:t>
                      </a:r>
                      <a:r>
                        <a:rPr lang="en-US" sz="2800" kern="1200" baseline="30000" dirty="0">
                          <a:ln>
                            <a:noFill/>
                          </a:ln>
                          <a:solidFill>
                            <a:srgbClr val="FF0000"/>
                          </a:solidFill>
                          <a:effectLst/>
                          <a:latin typeface="Times New Roman" panose="02020603050405020304" pitchFamily="18" charset="0"/>
                          <a:cs typeface="Times New Roman" panose="02020603050405020304" pitchFamily="18" charset="0"/>
                        </a:rPr>
                        <a:t>+1</a:t>
                      </a:r>
                      <a:endParaRPr lang="en-US" sz="2800" kern="1400" dirty="0">
                        <a:ln>
                          <a:noFill/>
                        </a:ln>
                        <a:solidFill>
                          <a:srgbClr val="FF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200" dirty="0">
                          <a:ln>
                            <a:noFill/>
                          </a:ln>
                          <a:solidFill>
                            <a:srgbClr val="FF0000"/>
                          </a:solidFill>
                          <a:effectLst/>
                          <a:latin typeface="Times New Roman" panose="02020603050405020304" pitchFamily="18" charset="0"/>
                          <a:cs typeface="Times New Roman" panose="02020603050405020304" pitchFamily="18" charset="0"/>
                        </a:rPr>
                        <a:t>C</a:t>
                      </a:r>
                      <a:r>
                        <a:rPr lang="en-US" sz="2800" kern="1200" baseline="-25000" dirty="0">
                          <a:ln>
                            <a:noFill/>
                          </a:ln>
                          <a:solidFill>
                            <a:srgbClr val="FF0000"/>
                          </a:solidFill>
                          <a:effectLst/>
                          <a:latin typeface="Times New Roman" panose="02020603050405020304" pitchFamily="18" charset="0"/>
                          <a:cs typeface="Times New Roman" panose="02020603050405020304" pitchFamily="18" charset="0"/>
                        </a:rPr>
                        <a:t>2</a:t>
                      </a:r>
                      <a:r>
                        <a:rPr lang="en-US" sz="2800" kern="1200" dirty="0">
                          <a:ln>
                            <a:noFill/>
                          </a:ln>
                          <a:solidFill>
                            <a:srgbClr val="FF0000"/>
                          </a:solidFill>
                          <a:effectLst/>
                          <a:latin typeface="Times New Roman" panose="02020603050405020304" pitchFamily="18" charset="0"/>
                          <a:cs typeface="Times New Roman" panose="02020603050405020304" pitchFamily="18" charset="0"/>
                        </a:rPr>
                        <a:t>H</a:t>
                      </a:r>
                      <a:r>
                        <a:rPr lang="en-US" sz="2800" kern="1200" baseline="-25000" dirty="0">
                          <a:ln>
                            <a:noFill/>
                          </a:ln>
                          <a:solidFill>
                            <a:srgbClr val="FF0000"/>
                          </a:solidFill>
                          <a:effectLst/>
                          <a:latin typeface="Times New Roman" panose="02020603050405020304" pitchFamily="18" charset="0"/>
                          <a:cs typeface="Times New Roman" panose="02020603050405020304" pitchFamily="18" charset="0"/>
                        </a:rPr>
                        <a:t>3</a:t>
                      </a:r>
                      <a:r>
                        <a:rPr lang="en-US" sz="2800" kern="1200" dirty="0">
                          <a:ln>
                            <a:noFill/>
                          </a:ln>
                          <a:solidFill>
                            <a:srgbClr val="FF0000"/>
                          </a:solidFill>
                          <a:effectLst/>
                          <a:latin typeface="Times New Roman" panose="02020603050405020304" pitchFamily="18" charset="0"/>
                          <a:cs typeface="Times New Roman" panose="02020603050405020304" pitchFamily="18" charset="0"/>
                        </a:rPr>
                        <a:t>O</a:t>
                      </a:r>
                      <a:r>
                        <a:rPr lang="en-US" sz="2800" kern="1200" baseline="-25000" dirty="0">
                          <a:ln>
                            <a:noFill/>
                          </a:ln>
                          <a:solidFill>
                            <a:srgbClr val="FF0000"/>
                          </a:solidFill>
                          <a:effectLst/>
                          <a:latin typeface="Times New Roman" panose="02020603050405020304" pitchFamily="18" charset="0"/>
                          <a:cs typeface="Times New Roman" panose="02020603050405020304" pitchFamily="18" charset="0"/>
                        </a:rPr>
                        <a:t>2</a:t>
                      </a:r>
                      <a:r>
                        <a:rPr lang="en-US" sz="2800" kern="1200" baseline="30000" dirty="0">
                          <a:ln>
                            <a:noFill/>
                          </a:ln>
                          <a:solidFill>
                            <a:srgbClr val="FF0000"/>
                          </a:solidFill>
                          <a:effectLst/>
                          <a:latin typeface="Times New Roman" panose="02020603050405020304" pitchFamily="18" charset="0"/>
                          <a:cs typeface="Times New Roman" panose="02020603050405020304" pitchFamily="18" charset="0"/>
                        </a:rPr>
                        <a:t>-1</a:t>
                      </a:r>
                      <a:r>
                        <a:rPr lang="en-US" sz="2800" kern="1200" dirty="0">
                          <a:ln>
                            <a:noFill/>
                          </a:ln>
                          <a:solidFill>
                            <a:srgbClr val="FF0000"/>
                          </a:solidFill>
                          <a:effectLst/>
                          <a:latin typeface="Times New Roman" panose="02020603050405020304" pitchFamily="18" charset="0"/>
                          <a:cs typeface="Times New Roman" panose="02020603050405020304" pitchFamily="18" charset="0"/>
                        </a:rPr>
                        <a:t> </a:t>
                      </a:r>
                      <a:endParaRPr lang="en-US" sz="2800" kern="1400" dirty="0">
                        <a:ln>
                          <a:noFill/>
                        </a:ln>
                        <a:solidFill>
                          <a:srgbClr val="FF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altLang="en-US" sz="2800" b="0" dirty="0">
                          <a:solidFill>
                            <a:srgbClr val="FF0000"/>
                          </a:solidFill>
                          <a:latin typeface="Times New Roman" panose="02020603050405020304" pitchFamily="18" charset="0"/>
                          <a:cs typeface="Times New Roman" panose="02020603050405020304" pitchFamily="18" charset="0"/>
                        </a:rPr>
                        <a:t>NaC</a:t>
                      </a:r>
                      <a:r>
                        <a:rPr lang="en-US" altLang="en-US" sz="2800" b="0" baseline="-25000" dirty="0">
                          <a:solidFill>
                            <a:srgbClr val="FF0000"/>
                          </a:solidFill>
                          <a:latin typeface="Times New Roman" panose="02020603050405020304" pitchFamily="18" charset="0"/>
                          <a:cs typeface="Times New Roman" panose="02020603050405020304" pitchFamily="18" charset="0"/>
                        </a:rPr>
                        <a:t>2</a:t>
                      </a:r>
                      <a:r>
                        <a:rPr lang="en-US" altLang="en-US" sz="2800" b="0" dirty="0">
                          <a:solidFill>
                            <a:srgbClr val="FF0000"/>
                          </a:solidFill>
                          <a:latin typeface="Times New Roman" panose="02020603050405020304" pitchFamily="18" charset="0"/>
                          <a:cs typeface="Times New Roman" panose="02020603050405020304" pitchFamily="18" charset="0"/>
                        </a:rPr>
                        <a:t>H</a:t>
                      </a:r>
                      <a:r>
                        <a:rPr lang="en-US" altLang="en-US" sz="2800" b="0" baseline="-25000" dirty="0">
                          <a:solidFill>
                            <a:srgbClr val="FF0000"/>
                          </a:solidFill>
                          <a:latin typeface="Times New Roman" panose="02020603050405020304" pitchFamily="18" charset="0"/>
                          <a:cs typeface="Times New Roman" panose="02020603050405020304" pitchFamily="18" charset="0"/>
                        </a:rPr>
                        <a:t>3</a:t>
                      </a:r>
                      <a:r>
                        <a:rPr lang="en-US" altLang="en-US" sz="2800" b="0" dirty="0">
                          <a:solidFill>
                            <a:srgbClr val="FF0000"/>
                          </a:solidFill>
                          <a:latin typeface="Times New Roman" panose="02020603050405020304" pitchFamily="18" charset="0"/>
                          <a:cs typeface="Times New Roman" panose="02020603050405020304" pitchFamily="18" charset="0"/>
                        </a:rPr>
                        <a:t>O</a:t>
                      </a:r>
                      <a:r>
                        <a:rPr lang="en-US" altLang="en-US" sz="2800" b="0" baseline="-25000" dirty="0">
                          <a:solidFill>
                            <a:srgbClr val="FF0000"/>
                          </a:solidFill>
                          <a:latin typeface="Times New Roman" panose="02020603050405020304" pitchFamily="18" charset="0"/>
                          <a:cs typeface="Times New Roman" panose="02020603050405020304" pitchFamily="18" charset="0"/>
                        </a:rPr>
                        <a:t>2</a:t>
                      </a:r>
                      <a:r>
                        <a:rPr lang="en-US" sz="2800" b="0" kern="1400" dirty="0">
                          <a:ln>
                            <a:noFill/>
                          </a:ln>
                          <a:solidFill>
                            <a:srgbClr val="FF0000"/>
                          </a:solidFill>
                          <a:effectLst/>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altLang="en-US" sz="2800" b="0" dirty="0">
                          <a:solidFill>
                            <a:srgbClr val="FF0000"/>
                          </a:solidFill>
                          <a:latin typeface="Times New Roman" panose="02020603050405020304" pitchFamily="18" charset="0"/>
                          <a:cs typeface="Times New Roman" panose="02020603050405020304" pitchFamily="18" charset="0"/>
                        </a:rPr>
                        <a:t>sodium acetate</a:t>
                      </a:r>
                      <a:r>
                        <a:rPr lang="en-US" sz="2800" b="0" kern="1400" dirty="0">
                          <a:ln>
                            <a:noFill/>
                          </a:ln>
                          <a:solidFill>
                            <a:srgbClr val="000000"/>
                          </a:solidFill>
                          <a:effectLst/>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68031346"/>
                  </a:ext>
                </a:extLst>
              </a:tr>
              <a:tr h="1623284">
                <a:tc>
                  <a:txBody>
                    <a:bodyPr/>
                    <a:lstStyle/>
                    <a:p>
                      <a:pPr marR="0" indent="0" algn="ctr" rtl="0">
                        <a:lnSpc>
                          <a:spcPct val="119000"/>
                        </a:lnSpc>
                        <a:spcBef>
                          <a:spcPts val="672"/>
                        </a:spcBef>
                        <a:spcAft>
                          <a:spcPts val="0"/>
                        </a:spcAft>
                      </a:pPr>
                      <a:r>
                        <a:rPr lang="en-US" sz="2800" kern="1200" dirty="0">
                          <a:ln>
                            <a:noFill/>
                          </a:ln>
                          <a:solidFill>
                            <a:srgbClr val="0000CC"/>
                          </a:solidFill>
                          <a:effectLst/>
                          <a:latin typeface="Times New Roman" panose="02020603050405020304" pitchFamily="18" charset="0"/>
                          <a:cs typeface="Times New Roman" panose="02020603050405020304" pitchFamily="18" charset="0"/>
                        </a:rPr>
                        <a:t>K</a:t>
                      </a:r>
                      <a:r>
                        <a:rPr lang="en-US" sz="2800" kern="1200" baseline="30000" dirty="0">
                          <a:ln>
                            <a:noFill/>
                          </a:ln>
                          <a:solidFill>
                            <a:srgbClr val="0000CC"/>
                          </a:solidFill>
                          <a:effectLst/>
                          <a:latin typeface="Times New Roman" panose="02020603050405020304" pitchFamily="18" charset="0"/>
                          <a:cs typeface="Times New Roman" panose="02020603050405020304" pitchFamily="18" charset="0"/>
                        </a:rPr>
                        <a:t>+1</a:t>
                      </a:r>
                      <a:endParaRPr lang="en-US" sz="2800" kern="1400" dirty="0">
                        <a:ln>
                          <a:noFill/>
                        </a:ln>
                        <a:solidFill>
                          <a:srgbClr val="0000CC"/>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200" dirty="0">
                          <a:ln>
                            <a:noFill/>
                          </a:ln>
                          <a:solidFill>
                            <a:srgbClr val="0000CC"/>
                          </a:solidFill>
                          <a:effectLst/>
                          <a:latin typeface="Times New Roman" panose="02020603050405020304" pitchFamily="18" charset="0"/>
                          <a:cs typeface="Times New Roman" panose="02020603050405020304" pitchFamily="18" charset="0"/>
                        </a:rPr>
                        <a:t>CN</a:t>
                      </a:r>
                      <a:r>
                        <a:rPr lang="en-US" sz="2800" kern="1200" baseline="30000" dirty="0">
                          <a:ln>
                            <a:noFill/>
                          </a:ln>
                          <a:solidFill>
                            <a:srgbClr val="0000CC"/>
                          </a:solidFill>
                          <a:effectLst/>
                          <a:latin typeface="Times New Roman" panose="02020603050405020304" pitchFamily="18" charset="0"/>
                          <a:cs typeface="Times New Roman" panose="02020603050405020304" pitchFamily="18" charset="0"/>
                        </a:rPr>
                        <a:t>-1</a:t>
                      </a:r>
                      <a:r>
                        <a:rPr lang="en-US" sz="2800" kern="1200" dirty="0">
                          <a:ln>
                            <a:noFill/>
                          </a:ln>
                          <a:solidFill>
                            <a:srgbClr val="0000CC"/>
                          </a:solidFill>
                          <a:effectLst/>
                          <a:latin typeface="Times New Roman" panose="02020603050405020304" pitchFamily="18" charset="0"/>
                          <a:cs typeface="Times New Roman" panose="02020603050405020304" pitchFamily="18" charset="0"/>
                        </a:rPr>
                        <a:t> </a:t>
                      </a:r>
                      <a:endParaRPr lang="en-US" sz="2800" kern="1400" dirty="0">
                        <a:ln>
                          <a:noFill/>
                        </a:ln>
                        <a:solidFill>
                          <a:srgbClr val="0000CC"/>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b="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b="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4350335"/>
                  </a:ext>
                </a:extLst>
              </a:tr>
              <a:tr h="1623284">
                <a:tc>
                  <a:txBody>
                    <a:bodyPr/>
                    <a:lstStyle/>
                    <a:p>
                      <a:pPr marR="0" indent="0" algn="ctr" rtl="0">
                        <a:lnSpc>
                          <a:spcPct val="119000"/>
                        </a:lnSpc>
                        <a:spcBef>
                          <a:spcPts val="672"/>
                        </a:spcBef>
                        <a:spcAft>
                          <a:spcPts val="0"/>
                        </a:spcAft>
                      </a:pPr>
                      <a:r>
                        <a:rPr lang="en-US" sz="2800" kern="1200">
                          <a:ln>
                            <a:noFill/>
                          </a:ln>
                          <a:solidFill>
                            <a:srgbClr val="000000"/>
                          </a:solidFill>
                          <a:effectLst/>
                          <a:latin typeface="Times New Roman" panose="02020603050405020304" pitchFamily="18" charset="0"/>
                          <a:cs typeface="Times New Roman" panose="02020603050405020304" pitchFamily="18" charset="0"/>
                        </a:rPr>
                        <a:t>Mg</a:t>
                      </a:r>
                      <a:r>
                        <a:rPr lang="en-US" sz="2800" kern="1200" baseline="30000">
                          <a:ln>
                            <a:noFill/>
                          </a:ln>
                          <a:solidFill>
                            <a:srgbClr val="000000"/>
                          </a:solidFill>
                          <a:effectLst/>
                          <a:latin typeface="Times New Roman" panose="02020603050405020304" pitchFamily="18" charset="0"/>
                          <a:cs typeface="Times New Roman" panose="02020603050405020304" pitchFamily="18" charset="0"/>
                        </a:rPr>
                        <a:t>+2</a:t>
                      </a:r>
                      <a:endParaRPr lang="en-US" sz="2800" kern="140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200" dirty="0">
                          <a:ln>
                            <a:noFill/>
                          </a:ln>
                          <a:solidFill>
                            <a:srgbClr val="000000"/>
                          </a:solidFill>
                          <a:effectLst/>
                          <a:latin typeface="Times New Roman" panose="02020603050405020304" pitchFamily="18" charset="0"/>
                          <a:cs typeface="Times New Roman" panose="02020603050405020304" pitchFamily="18" charset="0"/>
                        </a:rPr>
                        <a:t>CO</a:t>
                      </a:r>
                      <a:r>
                        <a:rPr lang="en-US" sz="2800" kern="1200" baseline="-25000" dirty="0">
                          <a:ln>
                            <a:noFill/>
                          </a:ln>
                          <a:solidFill>
                            <a:srgbClr val="000000"/>
                          </a:solidFill>
                          <a:effectLst/>
                          <a:latin typeface="Times New Roman" panose="02020603050405020304" pitchFamily="18" charset="0"/>
                          <a:cs typeface="Times New Roman" panose="02020603050405020304" pitchFamily="18" charset="0"/>
                        </a:rPr>
                        <a:t>3</a:t>
                      </a:r>
                      <a:r>
                        <a:rPr lang="en-US" sz="2800" kern="1200" baseline="30000" dirty="0">
                          <a:ln>
                            <a:noFill/>
                          </a:ln>
                          <a:solidFill>
                            <a:srgbClr val="000000"/>
                          </a:solidFill>
                          <a:effectLst/>
                          <a:latin typeface="Times New Roman" panose="02020603050405020304" pitchFamily="18" charset="0"/>
                          <a:cs typeface="Times New Roman" panose="02020603050405020304" pitchFamily="18" charset="0"/>
                        </a:rPr>
                        <a:t>-2</a:t>
                      </a:r>
                      <a:r>
                        <a:rPr lang="en-US" sz="2800" kern="1200" dirty="0">
                          <a:ln>
                            <a:noFill/>
                          </a:ln>
                          <a:solidFill>
                            <a:srgbClr val="000000"/>
                          </a:solidFill>
                          <a:effectLst/>
                          <a:latin typeface="Times New Roman" panose="02020603050405020304" pitchFamily="18" charset="0"/>
                          <a:cs typeface="Times New Roman" panose="02020603050405020304" pitchFamily="18" charset="0"/>
                        </a:rPr>
                        <a:t> </a:t>
                      </a:r>
                      <a:endParaRPr lang="en-US" sz="28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b="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b="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64646035"/>
                  </a:ext>
                </a:extLst>
              </a:tr>
            </a:tbl>
          </a:graphicData>
        </a:graphic>
      </p:graphicFrame>
      <p:sp>
        <p:nvSpPr>
          <p:cNvPr id="3" name="Control 1">
            <a:extLst>
              <a:ext uri="{FF2B5EF4-FFF2-40B4-BE49-F238E27FC236}">
                <a16:creationId xmlns:a16="http://schemas.microsoft.com/office/drawing/2014/main" id="{D7B5608A-14F7-40AD-984C-71AD7EB5CA72}"/>
              </a:ext>
            </a:extLst>
          </p:cNvPr>
          <p:cNvSpPr>
            <a:spLocks noChangeArrowheads="1" noChangeShapeType="1"/>
          </p:cNvSpPr>
          <p:nvPr/>
        </p:nvSpPr>
        <p:spPr bwMode="auto">
          <a:xfrm>
            <a:off x="1614488" y="10521950"/>
            <a:ext cx="6848475" cy="19145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BAD288B0-84F8-44F4-9DCE-C80CD60BF63F}"/>
              </a:ext>
            </a:extLst>
          </p:cNvPr>
          <p:cNvSpPr txBox="1"/>
          <p:nvPr/>
        </p:nvSpPr>
        <p:spPr>
          <a:xfrm>
            <a:off x="0" y="0"/>
            <a:ext cx="9143999" cy="9541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84.  Say name of cation, say name of polyatomic anion from </a:t>
            </a:r>
            <a:b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Table E, do not change that name ever.  </a:t>
            </a:r>
          </a:p>
        </p:txBody>
      </p:sp>
    </p:spTree>
    <p:extLst>
      <p:ext uri="{BB962C8B-B14F-4D97-AF65-F5344CB8AC3E}">
        <p14:creationId xmlns:p14="http://schemas.microsoft.com/office/powerpoint/2010/main" val="4941970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222DA4F-5A7D-44F5-AAC1-D4C06D86750F}"/>
              </a:ext>
            </a:extLst>
          </p:cNvPr>
          <p:cNvGraphicFramePr>
            <a:graphicFrameLocks noGrp="1"/>
          </p:cNvGraphicFramePr>
          <p:nvPr>
            <p:extLst>
              <p:ext uri="{D42A27DB-BD31-4B8C-83A1-F6EECF244321}">
                <p14:modId xmlns:p14="http://schemas.microsoft.com/office/powerpoint/2010/main" val="1273450209"/>
              </p:ext>
            </p:extLst>
          </p:nvPr>
        </p:nvGraphicFramePr>
        <p:xfrm>
          <a:off x="1" y="1066800"/>
          <a:ext cx="9144001" cy="5791200"/>
        </p:xfrm>
        <a:graphic>
          <a:graphicData uri="http://schemas.openxmlformats.org/drawingml/2006/table">
            <a:tbl>
              <a:tblPr/>
              <a:tblGrid>
                <a:gridCol w="1066800">
                  <a:extLst>
                    <a:ext uri="{9D8B030D-6E8A-4147-A177-3AD203B41FA5}">
                      <a16:colId xmlns:a16="http://schemas.microsoft.com/office/drawing/2014/main" val="436065168"/>
                    </a:ext>
                  </a:extLst>
                </a:gridCol>
                <a:gridCol w="1828800">
                  <a:extLst>
                    <a:ext uri="{9D8B030D-6E8A-4147-A177-3AD203B41FA5}">
                      <a16:colId xmlns:a16="http://schemas.microsoft.com/office/drawing/2014/main" val="3539236572"/>
                    </a:ext>
                  </a:extLst>
                </a:gridCol>
                <a:gridCol w="2209800">
                  <a:extLst>
                    <a:ext uri="{9D8B030D-6E8A-4147-A177-3AD203B41FA5}">
                      <a16:colId xmlns:a16="http://schemas.microsoft.com/office/drawing/2014/main" val="1976704264"/>
                    </a:ext>
                  </a:extLst>
                </a:gridCol>
                <a:gridCol w="4038601">
                  <a:extLst>
                    <a:ext uri="{9D8B030D-6E8A-4147-A177-3AD203B41FA5}">
                      <a16:colId xmlns:a16="http://schemas.microsoft.com/office/drawing/2014/main" val="410309124"/>
                    </a:ext>
                  </a:extLst>
                </a:gridCol>
              </a:tblGrid>
              <a:tr h="928679">
                <a:tc>
                  <a:txBody>
                    <a:bodyPr/>
                    <a:lstStyle/>
                    <a:p>
                      <a:pPr marR="0" indent="0" algn="ctr" rtl="0">
                        <a:lnSpc>
                          <a:spcPct val="119000"/>
                        </a:lnSpc>
                        <a:spcBef>
                          <a:spcPts val="576"/>
                        </a:spcBef>
                        <a:spcAft>
                          <a:spcPts val="0"/>
                        </a:spcAft>
                      </a:pPr>
                      <a:r>
                        <a:rPr lang="en-US" sz="2000" kern="1200" dirty="0">
                          <a:ln>
                            <a:noFill/>
                          </a:ln>
                          <a:solidFill>
                            <a:srgbClr val="000000"/>
                          </a:solidFill>
                          <a:effectLst/>
                          <a:latin typeface="Times New Roman" panose="02020603050405020304" pitchFamily="18" charset="0"/>
                          <a:cs typeface="Times New Roman" panose="02020603050405020304" pitchFamily="18" charset="0"/>
                        </a:rPr>
                        <a:t>Cation</a:t>
                      </a:r>
                      <a:endParaRPr lang="en-US" sz="20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000" kern="1200" dirty="0">
                          <a:ln>
                            <a:noFill/>
                          </a:ln>
                          <a:solidFill>
                            <a:srgbClr val="000000"/>
                          </a:solidFill>
                          <a:effectLst/>
                          <a:latin typeface="Times New Roman" panose="02020603050405020304" pitchFamily="18" charset="0"/>
                          <a:cs typeface="Times New Roman" panose="02020603050405020304" pitchFamily="18" charset="0"/>
                        </a:rPr>
                        <a:t>Anion</a:t>
                      </a:r>
                      <a:endParaRPr lang="en-US" sz="20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000" kern="1200" dirty="0">
                          <a:ln>
                            <a:noFill/>
                          </a:ln>
                          <a:solidFill>
                            <a:srgbClr val="000000"/>
                          </a:solidFill>
                          <a:effectLst/>
                          <a:latin typeface="Times New Roman" panose="02020603050405020304" pitchFamily="18" charset="0"/>
                          <a:cs typeface="Times New Roman" panose="02020603050405020304" pitchFamily="18" charset="0"/>
                        </a:rPr>
                        <a:t>Formula of compound</a:t>
                      </a:r>
                      <a:endParaRPr lang="en-US" sz="20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000" kern="1200" dirty="0">
                          <a:ln>
                            <a:noFill/>
                          </a:ln>
                          <a:solidFill>
                            <a:srgbClr val="000000"/>
                          </a:solidFill>
                          <a:effectLst/>
                          <a:latin typeface="Times New Roman" panose="02020603050405020304" pitchFamily="18" charset="0"/>
                          <a:cs typeface="Times New Roman" panose="02020603050405020304" pitchFamily="18" charset="0"/>
                        </a:rPr>
                        <a:t>Stock Name</a:t>
                      </a:r>
                      <a:br>
                        <a:rPr lang="en-US" sz="2000" kern="1200" dirty="0">
                          <a:ln>
                            <a:noFill/>
                          </a:ln>
                          <a:solidFill>
                            <a:srgbClr val="000000"/>
                          </a:solidFill>
                          <a:effectLst/>
                          <a:latin typeface="Times New Roman" panose="02020603050405020304" pitchFamily="18" charset="0"/>
                          <a:cs typeface="Times New Roman" panose="02020603050405020304" pitchFamily="18" charset="0"/>
                        </a:rPr>
                      </a:br>
                      <a:r>
                        <a:rPr lang="en-US" sz="2000" kern="1200" dirty="0">
                          <a:ln>
                            <a:noFill/>
                          </a:ln>
                          <a:solidFill>
                            <a:srgbClr val="000000"/>
                          </a:solidFill>
                          <a:effectLst/>
                          <a:latin typeface="Times New Roman" panose="02020603050405020304" pitchFamily="18" charset="0"/>
                          <a:cs typeface="Times New Roman" panose="02020603050405020304" pitchFamily="18" charset="0"/>
                        </a:rPr>
                        <a:t> of compound</a:t>
                      </a:r>
                      <a:endParaRPr lang="en-US" sz="20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34790730"/>
                  </a:ext>
                </a:extLst>
              </a:tr>
              <a:tr h="1615953">
                <a:tc>
                  <a:txBody>
                    <a:bodyPr/>
                    <a:lstStyle/>
                    <a:p>
                      <a:pPr marR="0" indent="0" algn="ctr" rtl="0">
                        <a:lnSpc>
                          <a:spcPct val="119000"/>
                        </a:lnSpc>
                        <a:spcBef>
                          <a:spcPts val="672"/>
                        </a:spcBef>
                        <a:spcAft>
                          <a:spcPts val="0"/>
                        </a:spcAft>
                      </a:pPr>
                      <a:r>
                        <a:rPr lang="en-US" sz="2800" kern="1200" dirty="0">
                          <a:ln>
                            <a:noFill/>
                          </a:ln>
                          <a:solidFill>
                            <a:srgbClr val="000000"/>
                          </a:solidFill>
                          <a:effectLst/>
                          <a:latin typeface="Times New Roman" panose="02020603050405020304" pitchFamily="18" charset="0"/>
                          <a:cs typeface="Times New Roman" panose="02020603050405020304" pitchFamily="18" charset="0"/>
                        </a:rPr>
                        <a:t>Na</a:t>
                      </a:r>
                      <a:r>
                        <a:rPr lang="en-US" sz="2800" kern="1200" baseline="30000" dirty="0">
                          <a:ln>
                            <a:noFill/>
                          </a:ln>
                          <a:solidFill>
                            <a:srgbClr val="000000"/>
                          </a:solidFill>
                          <a:effectLst/>
                          <a:latin typeface="Times New Roman" panose="02020603050405020304" pitchFamily="18" charset="0"/>
                          <a:cs typeface="Times New Roman" panose="02020603050405020304" pitchFamily="18" charset="0"/>
                        </a:rPr>
                        <a:t>+1</a:t>
                      </a:r>
                      <a:endParaRPr lang="en-US" sz="28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200" dirty="0">
                          <a:ln>
                            <a:noFill/>
                          </a:ln>
                          <a:solidFill>
                            <a:srgbClr val="000000"/>
                          </a:solidFill>
                          <a:effectLst/>
                          <a:latin typeface="Times New Roman" panose="02020603050405020304" pitchFamily="18" charset="0"/>
                          <a:cs typeface="Times New Roman" panose="02020603050405020304" pitchFamily="18" charset="0"/>
                        </a:rPr>
                        <a:t>C</a:t>
                      </a:r>
                      <a:r>
                        <a:rPr lang="en-US" sz="2800" kern="12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800" kern="1200" dirty="0">
                          <a:ln>
                            <a:noFill/>
                          </a:ln>
                          <a:solidFill>
                            <a:srgbClr val="000000"/>
                          </a:solidFill>
                          <a:effectLst/>
                          <a:latin typeface="Times New Roman" panose="02020603050405020304" pitchFamily="18" charset="0"/>
                          <a:cs typeface="Times New Roman" panose="02020603050405020304" pitchFamily="18" charset="0"/>
                        </a:rPr>
                        <a:t>H</a:t>
                      </a:r>
                      <a:r>
                        <a:rPr lang="en-US" sz="2800" kern="1200" baseline="-25000" dirty="0">
                          <a:ln>
                            <a:noFill/>
                          </a:ln>
                          <a:solidFill>
                            <a:srgbClr val="000000"/>
                          </a:solidFill>
                          <a:effectLst/>
                          <a:latin typeface="Times New Roman" panose="02020603050405020304" pitchFamily="18" charset="0"/>
                          <a:cs typeface="Times New Roman" panose="02020603050405020304" pitchFamily="18" charset="0"/>
                        </a:rPr>
                        <a:t>3</a:t>
                      </a:r>
                      <a:r>
                        <a:rPr lang="en-US" sz="2800" kern="1200" dirty="0">
                          <a:ln>
                            <a:noFill/>
                          </a:ln>
                          <a:solidFill>
                            <a:srgbClr val="000000"/>
                          </a:solidFill>
                          <a:effectLst/>
                          <a:latin typeface="Times New Roman" panose="02020603050405020304" pitchFamily="18" charset="0"/>
                          <a:cs typeface="Times New Roman" panose="02020603050405020304" pitchFamily="18" charset="0"/>
                        </a:rPr>
                        <a:t>O</a:t>
                      </a:r>
                      <a:r>
                        <a:rPr lang="en-US" sz="2800" kern="12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800" kern="1200" baseline="30000" dirty="0">
                          <a:ln>
                            <a:noFill/>
                          </a:ln>
                          <a:solidFill>
                            <a:srgbClr val="000000"/>
                          </a:solidFill>
                          <a:effectLst/>
                          <a:latin typeface="Times New Roman" panose="02020603050405020304" pitchFamily="18" charset="0"/>
                          <a:cs typeface="Times New Roman" panose="02020603050405020304" pitchFamily="18" charset="0"/>
                        </a:rPr>
                        <a:t>-1</a:t>
                      </a:r>
                      <a:r>
                        <a:rPr lang="en-US" sz="2800" kern="1200" dirty="0">
                          <a:ln>
                            <a:noFill/>
                          </a:ln>
                          <a:solidFill>
                            <a:srgbClr val="000000"/>
                          </a:solidFill>
                          <a:effectLst/>
                          <a:latin typeface="Times New Roman" panose="02020603050405020304" pitchFamily="18" charset="0"/>
                          <a:cs typeface="Times New Roman" panose="02020603050405020304" pitchFamily="18" charset="0"/>
                        </a:rPr>
                        <a:t> </a:t>
                      </a:r>
                      <a:endParaRPr lang="en-US" sz="28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altLang="en-US" sz="2800" b="0" dirty="0">
                          <a:solidFill>
                            <a:srgbClr val="FF0000"/>
                          </a:solidFill>
                          <a:latin typeface="Times New Roman" panose="02020603050405020304" pitchFamily="18" charset="0"/>
                          <a:cs typeface="Times New Roman" panose="02020603050405020304" pitchFamily="18" charset="0"/>
                        </a:rPr>
                        <a:t>NaC</a:t>
                      </a:r>
                      <a:r>
                        <a:rPr lang="en-US" altLang="en-US" sz="2800" b="0" baseline="-25000" dirty="0">
                          <a:solidFill>
                            <a:srgbClr val="FF0000"/>
                          </a:solidFill>
                          <a:latin typeface="Times New Roman" panose="02020603050405020304" pitchFamily="18" charset="0"/>
                          <a:cs typeface="Times New Roman" panose="02020603050405020304" pitchFamily="18" charset="0"/>
                        </a:rPr>
                        <a:t>2</a:t>
                      </a:r>
                      <a:r>
                        <a:rPr lang="en-US" altLang="en-US" sz="2800" b="0" dirty="0">
                          <a:solidFill>
                            <a:srgbClr val="FF0000"/>
                          </a:solidFill>
                          <a:latin typeface="Times New Roman" panose="02020603050405020304" pitchFamily="18" charset="0"/>
                          <a:cs typeface="Times New Roman" panose="02020603050405020304" pitchFamily="18" charset="0"/>
                        </a:rPr>
                        <a:t>H</a:t>
                      </a:r>
                      <a:r>
                        <a:rPr lang="en-US" altLang="en-US" sz="2800" b="0" baseline="-25000" dirty="0">
                          <a:solidFill>
                            <a:srgbClr val="FF0000"/>
                          </a:solidFill>
                          <a:latin typeface="Times New Roman" panose="02020603050405020304" pitchFamily="18" charset="0"/>
                          <a:cs typeface="Times New Roman" panose="02020603050405020304" pitchFamily="18" charset="0"/>
                        </a:rPr>
                        <a:t>3</a:t>
                      </a:r>
                      <a:r>
                        <a:rPr lang="en-US" altLang="en-US" sz="2800" b="0" dirty="0">
                          <a:solidFill>
                            <a:srgbClr val="FF0000"/>
                          </a:solidFill>
                          <a:latin typeface="Times New Roman" panose="02020603050405020304" pitchFamily="18" charset="0"/>
                          <a:cs typeface="Times New Roman" panose="02020603050405020304" pitchFamily="18" charset="0"/>
                        </a:rPr>
                        <a:t>O</a:t>
                      </a:r>
                      <a:r>
                        <a:rPr lang="en-US" altLang="en-US" sz="2800" b="0" baseline="-25000" dirty="0">
                          <a:solidFill>
                            <a:srgbClr val="FF0000"/>
                          </a:solidFill>
                          <a:latin typeface="Times New Roman" panose="02020603050405020304" pitchFamily="18" charset="0"/>
                          <a:cs typeface="Times New Roman" panose="02020603050405020304" pitchFamily="18" charset="0"/>
                        </a:rPr>
                        <a:t>2</a:t>
                      </a:r>
                      <a:r>
                        <a:rPr lang="en-US" sz="2800" b="0" kern="1400" dirty="0">
                          <a:ln>
                            <a:noFill/>
                          </a:ln>
                          <a:solidFill>
                            <a:srgbClr val="000000"/>
                          </a:solidFill>
                          <a:effectLst/>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altLang="en-US" sz="2800" b="0" dirty="0">
                          <a:solidFill>
                            <a:srgbClr val="FF0000"/>
                          </a:solidFill>
                          <a:latin typeface="Times New Roman" panose="02020603050405020304" pitchFamily="18" charset="0"/>
                          <a:cs typeface="Times New Roman" panose="02020603050405020304" pitchFamily="18" charset="0"/>
                        </a:rPr>
                        <a:t>sodium acetate</a:t>
                      </a:r>
                      <a:r>
                        <a:rPr lang="en-US" sz="2800" b="0" kern="1400" dirty="0">
                          <a:ln>
                            <a:noFill/>
                          </a:ln>
                          <a:solidFill>
                            <a:srgbClr val="000000"/>
                          </a:solidFill>
                          <a:effectLst/>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68031346"/>
                  </a:ext>
                </a:extLst>
              </a:tr>
              <a:tr h="1623284">
                <a:tc>
                  <a:txBody>
                    <a:bodyPr/>
                    <a:lstStyle/>
                    <a:p>
                      <a:pPr marR="0" indent="0" algn="ctr" rtl="0">
                        <a:lnSpc>
                          <a:spcPct val="119000"/>
                        </a:lnSpc>
                        <a:spcBef>
                          <a:spcPts val="672"/>
                        </a:spcBef>
                        <a:spcAft>
                          <a:spcPts val="0"/>
                        </a:spcAft>
                      </a:pPr>
                      <a:r>
                        <a:rPr lang="en-US" sz="2800" kern="1200" dirty="0">
                          <a:ln>
                            <a:noFill/>
                          </a:ln>
                          <a:solidFill>
                            <a:srgbClr val="0000CC"/>
                          </a:solidFill>
                          <a:effectLst/>
                          <a:latin typeface="Times New Roman" panose="02020603050405020304" pitchFamily="18" charset="0"/>
                          <a:cs typeface="Times New Roman" panose="02020603050405020304" pitchFamily="18" charset="0"/>
                        </a:rPr>
                        <a:t>K</a:t>
                      </a:r>
                      <a:r>
                        <a:rPr lang="en-US" sz="2800" kern="1200" baseline="30000" dirty="0">
                          <a:ln>
                            <a:noFill/>
                          </a:ln>
                          <a:solidFill>
                            <a:srgbClr val="0000CC"/>
                          </a:solidFill>
                          <a:effectLst/>
                          <a:latin typeface="Times New Roman" panose="02020603050405020304" pitchFamily="18" charset="0"/>
                          <a:cs typeface="Times New Roman" panose="02020603050405020304" pitchFamily="18" charset="0"/>
                        </a:rPr>
                        <a:t>+1</a:t>
                      </a:r>
                      <a:endParaRPr lang="en-US" sz="2800" kern="1400" dirty="0">
                        <a:ln>
                          <a:noFill/>
                        </a:ln>
                        <a:solidFill>
                          <a:srgbClr val="0000CC"/>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200" dirty="0">
                          <a:ln>
                            <a:noFill/>
                          </a:ln>
                          <a:solidFill>
                            <a:srgbClr val="0000CC"/>
                          </a:solidFill>
                          <a:effectLst/>
                          <a:latin typeface="Times New Roman" panose="02020603050405020304" pitchFamily="18" charset="0"/>
                          <a:cs typeface="Times New Roman" panose="02020603050405020304" pitchFamily="18" charset="0"/>
                        </a:rPr>
                        <a:t>CN</a:t>
                      </a:r>
                      <a:r>
                        <a:rPr lang="en-US" sz="2800" kern="1200" baseline="30000" dirty="0">
                          <a:ln>
                            <a:noFill/>
                          </a:ln>
                          <a:solidFill>
                            <a:srgbClr val="0000CC"/>
                          </a:solidFill>
                          <a:effectLst/>
                          <a:latin typeface="Times New Roman" panose="02020603050405020304" pitchFamily="18" charset="0"/>
                          <a:cs typeface="Times New Roman" panose="02020603050405020304" pitchFamily="18" charset="0"/>
                        </a:rPr>
                        <a:t>-1</a:t>
                      </a:r>
                      <a:r>
                        <a:rPr lang="en-US" sz="2800" kern="1200" dirty="0">
                          <a:ln>
                            <a:noFill/>
                          </a:ln>
                          <a:solidFill>
                            <a:srgbClr val="0000CC"/>
                          </a:solidFill>
                          <a:effectLst/>
                          <a:latin typeface="Times New Roman" panose="02020603050405020304" pitchFamily="18" charset="0"/>
                          <a:cs typeface="Times New Roman" panose="02020603050405020304" pitchFamily="18" charset="0"/>
                        </a:rPr>
                        <a:t> </a:t>
                      </a:r>
                      <a:endParaRPr lang="en-US" sz="2800" kern="1400" dirty="0">
                        <a:ln>
                          <a:noFill/>
                        </a:ln>
                        <a:solidFill>
                          <a:srgbClr val="0000CC"/>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altLang="en-US" sz="2800" b="0" dirty="0">
                          <a:solidFill>
                            <a:srgbClr val="0000CC"/>
                          </a:solidFill>
                          <a:latin typeface="Times New Roman" panose="02020603050405020304" pitchFamily="18" charset="0"/>
                          <a:cs typeface="Times New Roman" panose="02020603050405020304" pitchFamily="18" charset="0"/>
                        </a:rPr>
                        <a:t>KCN</a:t>
                      </a:r>
                      <a:r>
                        <a:rPr lang="en-US" sz="2800" b="0" kern="1400" dirty="0">
                          <a:ln>
                            <a:noFill/>
                          </a:ln>
                          <a:solidFill>
                            <a:srgbClr val="000000"/>
                          </a:solidFill>
                          <a:effectLst/>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altLang="en-US" sz="2800" b="0" dirty="0">
                          <a:solidFill>
                            <a:srgbClr val="0000CC"/>
                          </a:solidFill>
                          <a:latin typeface="Times New Roman" panose="02020603050405020304" pitchFamily="18" charset="0"/>
                          <a:cs typeface="Times New Roman" panose="02020603050405020304" pitchFamily="18" charset="0"/>
                        </a:rPr>
                        <a:t> </a:t>
                      </a:r>
                      <a:endParaRPr lang="en-US" sz="2800" b="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4350335"/>
                  </a:ext>
                </a:extLst>
              </a:tr>
              <a:tr h="1623284">
                <a:tc>
                  <a:txBody>
                    <a:bodyPr/>
                    <a:lstStyle/>
                    <a:p>
                      <a:pPr marR="0" indent="0" algn="ctr" rtl="0">
                        <a:lnSpc>
                          <a:spcPct val="119000"/>
                        </a:lnSpc>
                        <a:spcBef>
                          <a:spcPts val="672"/>
                        </a:spcBef>
                        <a:spcAft>
                          <a:spcPts val="0"/>
                        </a:spcAft>
                      </a:pPr>
                      <a:r>
                        <a:rPr lang="en-US" sz="2800" kern="1200">
                          <a:ln>
                            <a:noFill/>
                          </a:ln>
                          <a:solidFill>
                            <a:srgbClr val="000000"/>
                          </a:solidFill>
                          <a:effectLst/>
                          <a:latin typeface="Times New Roman" panose="02020603050405020304" pitchFamily="18" charset="0"/>
                          <a:cs typeface="Times New Roman" panose="02020603050405020304" pitchFamily="18" charset="0"/>
                        </a:rPr>
                        <a:t>Mg</a:t>
                      </a:r>
                      <a:r>
                        <a:rPr lang="en-US" sz="2800" kern="1200" baseline="30000">
                          <a:ln>
                            <a:noFill/>
                          </a:ln>
                          <a:solidFill>
                            <a:srgbClr val="000000"/>
                          </a:solidFill>
                          <a:effectLst/>
                          <a:latin typeface="Times New Roman" panose="02020603050405020304" pitchFamily="18" charset="0"/>
                          <a:cs typeface="Times New Roman" panose="02020603050405020304" pitchFamily="18" charset="0"/>
                        </a:rPr>
                        <a:t>+2</a:t>
                      </a:r>
                      <a:endParaRPr lang="en-US" sz="2800" kern="140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200" dirty="0">
                          <a:ln>
                            <a:noFill/>
                          </a:ln>
                          <a:solidFill>
                            <a:srgbClr val="000000"/>
                          </a:solidFill>
                          <a:effectLst/>
                          <a:latin typeface="Times New Roman" panose="02020603050405020304" pitchFamily="18" charset="0"/>
                          <a:cs typeface="Times New Roman" panose="02020603050405020304" pitchFamily="18" charset="0"/>
                        </a:rPr>
                        <a:t>CO</a:t>
                      </a:r>
                      <a:r>
                        <a:rPr lang="en-US" sz="2800" kern="1200" baseline="-25000" dirty="0">
                          <a:ln>
                            <a:noFill/>
                          </a:ln>
                          <a:solidFill>
                            <a:srgbClr val="000000"/>
                          </a:solidFill>
                          <a:effectLst/>
                          <a:latin typeface="Times New Roman" panose="02020603050405020304" pitchFamily="18" charset="0"/>
                          <a:cs typeface="Times New Roman" panose="02020603050405020304" pitchFamily="18" charset="0"/>
                        </a:rPr>
                        <a:t>3</a:t>
                      </a:r>
                      <a:r>
                        <a:rPr lang="en-US" sz="2800" kern="1200" baseline="30000" dirty="0">
                          <a:ln>
                            <a:noFill/>
                          </a:ln>
                          <a:solidFill>
                            <a:srgbClr val="000000"/>
                          </a:solidFill>
                          <a:effectLst/>
                          <a:latin typeface="Times New Roman" panose="02020603050405020304" pitchFamily="18" charset="0"/>
                          <a:cs typeface="Times New Roman" panose="02020603050405020304" pitchFamily="18" charset="0"/>
                        </a:rPr>
                        <a:t>-2</a:t>
                      </a:r>
                      <a:r>
                        <a:rPr lang="en-US" sz="2800" kern="1200" dirty="0">
                          <a:ln>
                            <a:noFill/>
                          </a:ln>
                          <a:solidFill>
                            <a:srgbClr val="000000"/>
                          </a:solidFill>
                          <a:effectLst/>
                          <a:latin typeface="Times New Roman" panose="02020603050405020304" pitchFamily="18" charset="0"/>
                          <a:cs typeface="Times New Roman" panose="02020603050405020304" pitchFamily="18" charset="0"/>
                        </a:rPr>
                        <a:t> </a:t>
                      </a:r>
                      <a:endParaRPr lang="en-US" sz="28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b="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b="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64646035"/>
                  </a:ext>
                </a:extLst>
              </a:tr>
            </a:tbl>
          </a:graphicData>
        </a:graphic>
      </p:graphicFrame>
      <p:sp>
        <p:nvSpPr>
          <p:cNvPr id="3" name="Control 1">
            <a:extLst>
              <a:ext uri="{FF2B5EF4-FFF2-40B4-BE49-F238E27FC236}">
                <a16:creationId xmlns:a16="http://schemas.microsoft.com/office/drawing/2014/main" id="{D7B5608A-14F7-40AD-984C-71AD7EB5CA72}"/>
              </a:ext>
            </a:extLst>
          </p:cNvPr>
          <p:cNvSpPr>
            <a:spLocks noChangeArrowheads="1" noChangeShapeType="1"/>
          </p:cNvSpPr>
          <p:nvPr/>
        </p:nvSpPr>
        <p:spPr bwMode="auto">
          <a:xfrm>
            <a:off x="1614488" y="10521950"/>
            <a:ext cx="6848475" cy="19145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BAD288B0-84F8-44F4-9DCE-C80CD60BF63F}"/>
              </a:ext>
            </a:extLst>
          </p:cNvPr>
          <p:cNvSpPr txBox="1"/>
          <p:nvPr/>
        </p:nvSpPr>
        <p:spPr>
          <a:xfrm>
            <a:off x="0" y="0"/>
            <a:ext cx="9143999"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84.  Criss cross, follow the naming rules.  1:1 here again.  </a:t>
            </a:r>
          </a:p>
        </p:txBody>
      </p:sp>
    </p:spTree>
    <p:extLst>
      <p:ext uri="{BB962C8B-B14F-4D97-AF65-F5344CB8AC3E}">
        <p14:creationId xmlns:p14="http://schemas.microsoft.com/office/powerpoint/2010/main" val="286913351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222DA4F-5A7D-44F5-AAC1-D4C06D86750F}"/>
              </a:ext>
            </a:extLst>
          </p:cNvPr>
          <p:cNvGraphicFramePr>
            <a:graphicFrameLocks noGrp="1"/>
          </p:cNvGraphicFramePr>
          <p:nvPr>
            <p:extLst>
              <p:ext uri="{D42A27DB-BD31-4B8C-83A1-F6EECF244321}">
                <p14:modId xmlns:p14="http://schemas.microsoft.com/office/powerpoint/2010/main" val="521521574"/>
              </p:ext>
            </p:extLst>
          </p:nvPr>
        </p:nvGraphicFramePr>
        <p:xfrm>
          <a:off x="1" y="1066800"/>
          <a:ext cx="9144001" cy="5791200"/>
        </p:xfrm>
        <a:graphic>
          <a:graphicData uri="http://schemas.openxmlformats.org/drawingml/2006/table">
            <a:tbl>
              <a:tblPr/>
              <a:tblGrid>
                <a:gridCol w="1066800">
                  <a:extLst>
                    <a:ext uri="{9D8B030D-6E8A-4147-A177-3AD203B41FA5}">
                      <a16:colId xmlns:a16="http://schemas.microsoft.com/office/drawing/2014/main" val="436065168"/>
                    </a:ext>
                  </a:extLst>
                </a:gridCol>
                <a:gridCol w="1828800">
                  <a:extLst>
                    <a:ext uri="{9D8B030D-6E8A-4147-A177-3AD203B41FA5}">
                      <a16:colId xmlns:a16="http://schemas.microsoft.com/office/drawing/2014/main" val="3539236572"/>
                    </a:ext>
                  </a:extLst>
                </a:gridCol>
                <a:gridCol w="2209800">
                  <a:extLst>
                    <a:ext uri="{9D8B030D-6E8A-4147-A177-3AD203B41FA5}">
                      <a16:colId xmlns:a16="http://schemas.microsoft.com/office/drawing/2014/main" val="1976704264"/>
                    </a:ext>
                  </a:extLst>
                </a:gridCol>
                <a:gridCol w="4038601">
                  <a:extLst>
                    <a:ext uri="{9D8B030D-6E8A-4147-A177-3AD203B41FA5}">
                      <a16:colId xmlns:a16="http://schemas.microsoft.com/office/drawing/2014/main" val="410309124"/>
                    </a:ext>
                  </a:extLst>
                </a:gridCol>
              </a:tblGrid>
              <a:tr h="928679">
                <a:tc>
                  <a:txBody>
                    <a:bodyPr/>
                    <a:lstStyle/>
                    <a:p>
                      <a:pPr marR="0" indent="0" algn="ctr" rtl="0">
                        <a:lnSpc>
                          <a:spcPct val="119000"/>
                        </a:lnSpc>
                        <a:spcBef>
                          <a:spcPts val="576"/>
                        </a:spcBef>
                        <a:spcAft>
                          <a:spcPts val="0"/>
                        </a:spcAft>
                      </a:pPr>
                      <a:r>
                        <a:rPr lang="en-US" sz="2000" kern="1200" dirty="0">
                          <a:ln>
                            <a:noFill/>
                          </a:ln>
                          <a:solidFill>
                            <a:srgbClr val="000000"/>
                          </a:solidFill>
                          <a:effectLst/>
                          <a:latin typeface="Times New Roman" panose="02020603050405020304" pitchFamily="18" charset="0"/>
                          <a:cs typeface="Times New Roman" panose="02020603050405020304" pitchFamily="18" charset="0"/>
                        </a:rPr>
                        <a:t>Cation</a:t>
                      </a:r>
                      <a:endParaRPr lang="en-US" sz="20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000" kern="1200" dirty="0">
                          <a:ln>
                            <a:noFill/>
                          </a:ln>
                          <a:solidFill>
                            <a:srgbClr val="000000"/>
                          </a:solidFill>
                          <a:effectLst/>
                          <a:latin typeface="Times New Roman" panose="02020603050405020304" pitchFamily="18" charset="0"/>
                          <a:cs typeface="Times New Roman" panose="02020603050405020304" pitchFamily="18" charset="0"/>
                        </a:rPr>
                        <a:t>Anion</a:t>
                      </a:r>
                      <a:endParaRPr lang="en-US" sz="20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000" kern="1200" dirty="0">
                          <a:ln>
                            <a:noFill/>
                          </a:ln>
                          <a:solidFill>
                            <a:srgbClr val="000000"/>
                          </a:solidFill>
                          <a:effectLst/>
                          <a:latin typeface="Times New Roman" panose="02020603050405020304" pitchFamily="18" charset="0"/>
                          <a:cs typeface="Times New Roman" panose="02020603050405020304" pitchFamily="18" charset="0"/>
                        </a:rPr>
                        <a:t>Formula of compound</a:t>
                      </a:r>
                      <a:endParaRPr lang="en-US" sz="20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000" kern="1200" dirty="0">
                          <a:ln>
                            <a:noFill/>
                          </a:ln>
                          <a:solidFill>
                            <a:srgbClr val="000000"/>
                          </a:solidFill>
                          <a:effectLst/>
                          <a:latin typeface="Times New Roman" panose="02020603050405020304" pitchFamily="18" charset="0"/>
                          <a:cs typeface="Times New Roman" panose="02020603050405020304" pitchFamily="18" charset="0"/>
                        </a:rPr>
                        <a:t>Stock Name</a:t>
                      </a:r>
                      <a:br>
                        <a:rPr lang="en-US" sz="2000" kern="1200" dirty="0">
                          <a:ln>
                            <a:noFill/>
                          </a:ln>
                          <a:solidFill>
                            <a:srgbClr val="000000"/>
                          </a:solidFill>
                          <a:effectLst/>
                          <a:latin typeface="Times New Roman" panose="02020603050405020304" pitchFamily="18" charset="0"/>
                          <a:cs typeface="Times New Roman" panose="02020603050405020304" pitchFamily="18" charset="0"/>
                        </a:rPr>
                      </a:br>
                      <a:r>
                        <a:rPr lang="en-US" sz="2000" kern="1200" dirty="0">
                          <a:ln>
                            <a:noFill/>
                          </a:ln>
                          <a:solidFill>
                            <a:srgbClr val="000000"/>
                          </a:solidFill>
                          <a:effectLst/>
                          <a:latin typeface="Times New Roman" panose="02020603050405020304" pitchFamily="18" charset="0"/>
                          <a:cs typeface="Times New Roman" panose="02020603050405020304" pitchFamily="18" charset="0"/>
                        </a:rPr>
                        <a:t> of compound</a:t>
                      </a:r>
                      <a:endParaRPr lang="en-US" sz="20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34790730"/>
                  </a:ext>
                </a:extLst>
              </a:tr>
              <a:tr h="1615953">
                <a:tc>
                  <a:txBody>
                    <a:bodyPr/>
                    <a:lstStyle/>
                    <a:p>
                      <a:pPr marR="0" indent="0" algn="ctr" rtl="0">
                        <a:lnSpc>
                          <a:spcPct val="119000"/>
                        </a:lnSpc>
                        <a:spcBef>
                          <a:spcPts val="672"/>
                        </a:spcBef>
                        <a:spcAft>
                          <a:spcPts val="0"/>
                        </a:spcAft>
                      </a:pPr>
                      <a:r>
                        <a:rPr lang="en-US" sz="2800" kern="1200" dirty="0">
                          <a:ln>
                            <a:noFill/>
                          </a:ln>
                          <a:solidFill>
                            <a:srgbClr val="000000"/>
                          </a:solidFill>
                          <a:effectLst/>
                          <a:latin typeface="Times New Roman" panose="02020603050405020304" pitchFamily="18" charset="0"/>
                          <a:cs typeface="Times New Roman" panose="02020603050405020304" pitchFamily="18" charset="0"/>
                        </a:rPr>
                        <a:t>Na</a:t>
                      </a:r>
                      <a:r>
                        <a:rPr lang="en-US" sz="2800" kern="1200" baseline="30000" dirty="0">
                          <a:ln>
                            <a:noFill/>
                          </a:ln>
                          <a:solidFill>
                            <a:srgbClr val="000000"/>
                          </a:solidFill>
                          <a:effectLst/>
                          <a:latin typeface="Times New Roman" panose="02020603050405020304" pitchFamily="18" charset="0"/>
                          <a:cs typeface="Times New Roman" panose="02020603050405020304" pitchFamily="18" charset="0"/>
                        </a:rPr>
                        <a:t>+1</a:t>
                      </a:r>
                      <a:endParaRPr lang="en-US" sz="28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200" dirty="0">
                          <a:ln>
                            <a:noFill/>
                          </a:ln>
                          <a:solidFill>
                            <a:srgbClr val="000000"/>
                          </a:solidFill>
                          <a:effectLst/>
                          <a:latin typeface="Times New Roman" panose="02020603050405020304" pitchFamily="18" charset="0"/>
                          <a:cs typeface="Times New Roman" panose="02020603050405020304" pitchFamily="18" charset="0"/>
                        </a:rPr>
                        <a:t>C</a:t>
                      </a:r>
                      <a:r>
                        <a:rPr lang="en-US" sz="2800" kern="12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800" kern="1200" dirty="0">
                          <a:ln>
                            <a:noFill/>
                          </a:ln>
                          <a:solidFill>
                            <a:srgbClr val="000000"/>
                          </a:solidFill>
                          <a:effectLst/>
                          <a:latin typeface="Times New Roman" panose="02020603050405020304" pitchFamily="18" charset="0"/>
                          <a:cs typeface="Times New Roman" panose="02020603050405020304" pitchFamily="18" charset="0"/>
                        </a:rPr>
                        <a:t>H</a:t>
                      </a:r>
                      <a:r>
                        <a:rPr lang="en-US" sz="2800" kern="1200" baseline="-25000" dirty="0">
                          <a:ln>
                            <a:noFill/>
                          </a:ln>
                          <a:solidFill>
                            <a:srgbClr val="000000"/>
                          </a:solidFill>
                          <a:effectLst/>
                          <a:latin typeface="Times New Roman" panose="02020603050405020304" pitchFamily="18" charset="0"/>
                          <a:cs typeface="Times New Roman" panose="02020603050405020304" pitchFamily="18" charset="0"/>
                        </a:rPr>
                        <a:t>3</a:t>
                      </a:r>
                      <a:r>
                        <a:rPr lang="en-US" sz="2800" kern="1200" dirty="0">
                          <a:ln>
                            <a:noFill/>
                          </a:ln>
                          <a:solidFill>
                            <a:srgbClr val="000000"/>
                          </a:solidFill>
                          <a:effectLst/>
                          <a:latin typeface="Times New Roman" panose="02020603050405020304" pitchFamily="18" charset="0"/>
                          <a:cs typeface="Times New Roman" panose="02020603050405020304" pitchFamily="18" charset="0"/>
                        </a:rPr>
                        <a:t>O</a:t>
                      </a:r>
                      <a:r>
                        <a:rPr lang="en-US" sz="2800" kern="12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800" kern="1200" baseline="30000" dirty="0">
                          <a:ln>
                            <a:noFill/>
                          </a:ln>
                          <a:solidFill>
                            <a:srgbClr val="000000"/>
                          </a:solidFill>
                          <a:effectLst/>
                          <a:latin typeface="Times New Roman" panose="02020603050405020304" pitchFamily="18" charset="0"/>
                          <a:cs typeface="Times New Roman" panose="02020603050405020304" pitchFamily="18" charset="0"/>
                        </a:rPr>
                        <a:t>-1</a:t>
                      </a:r>
                      <a:r>
                        <a:rPr lang="en-US" sz="2800" kern="1200" dirty="0">
                          <a:ln>
                            <a:noFill/>
                          </a:ln>
                          <a:solidFill>
                            <a:srgbClr val="000000"/>
                          </a:solidFill>
                          <a:effectLst/>
                          <a:latin typeface="Times New Roman" panose="02020603050405020304" pitchFamily="18" charset="0"/>
                          <a:cs typeface="Times New Roman" panose="02020603050405020304" pitchFamily="18" charset="0"/>
                        </a:rPr>
                        <a:t> </a:t>
                      </a:r>
                      <a:endParaRPr lang="en-US" sz="28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altLang="en-US" sz="2800" b="0" dirty="0">
                          <a:solidFill>
                            <a:srgbClr val="FF0000"/>
                          </a:solidFill>
                          <a:latin typeface="Times New Roman" panose="02020603050405020304" pitchFamily="18" charset="0"/>
                          <a:cs typeface="Times New Roman" panose="02020603050405020304" pitchFamily="18" charset="0"/>
                        </a:rPr>
                        <a:t>NaC</a:t>
                      </a:r>
                      <a:r>
                        <a:rPr lang="en-US" altLang="en-US" sz="2800" b="0" baseline="-25000" dirty="0">
                          <a:solidFill>
                            <a:srgbClr val="FF0000"/>
                          </a:solidFill>
                          <a:latin typeface="Times New Roman" panose="02020603050405020304" pitchFamily="18" charset="0"/>
                          <a:cs typeface="Times New Roman" panose="02020603050405020304" pitchFamily="18" charset="0"/>
                        </a:rPr>
                        <a:t>2</a:t>
                      </a:r>
                      <a:r>
                        <a:rPr lang="en-US" altLang="en-US" sz="2800" b="0" dirty="0">
                          <a:solidFill>
                            <a:srgbClr val="FF0000"/>
                          </a:solidFill>
                          <a:latin typeface="Times New Roman" panose="02020603050405020304" pitchFamily="18" charset="0"/>
                          <a:cs typeface="Times New Roman" panose="02020603050405020304" pitchFamily="18" charset="0"/>
                        </a:rPr>
                        <a:t>H</a:t>
                      </a:r>
                      <a:r>
                        <a:rPr lang="en-US" altLang="en-US" sz="2800" b="0" baseline="-25000" dirty="0">
                          <a:solidFill>
                            <a:srgbClr val="FF0000"/>
                          </a:solidFill>
                          <a:latin typeface="Times New Roman" panose="02020603050405020304" pitchFamily="18" charset="0"/>
                          <a:cs typeface="Times New Roman" panose="02020603050405020304" pitchFamily="18" charset="0"/>
                        </a:rPr>
                        <a:t>3</a:t>
                      </a:r>
                      <a:r>
                        <a:rPr lang="en-US" altLang="en-US" sz="2800" b="0" dirty="0">
                          <a:solidFill>
                            <a:srgbClr val="FF0000"/>
                          </a:solidFill>
                          <a:latin typeface="Times New Roman" panose="02020603050405020304" pitchFamily="18" charset="0"/>
                          <a:cs typeface="Times New Roman" panose="02020603050405020304" pitchFamily="18" charset="0"/>
                        </a:rPr>
                        <a:t>O</a:t>
                      </a:r>
                      <a:r>
                        <a:rPr lang="en-US" altLang="en-US" sz="2800" b="0" baseline="-25000" dirty="0">
                          <a:solidFill>
                            <a:srgbClr val="FF0000"/>
                          </a:solidFill>
                          <a:latin typeface="Times New Roman" panose="02020603050405020304" pitchFamily="18" charset="0"/>
                          <a:cs typeface="Times New Roman" panose="02020603050405020304" pitchFamily="18" charset="0"/>
                        </a:rPr>
                        <a:t>2</a:t>
                      </a:r>
                      <a:r>
                        <a:rPr lang="en-US" sz="2800" b="0" kern="1400" dirty="0">
                          <a:ln>
                            <a:noFill/>
                          </a:ln>
                          <a:solidFill>
                            <a:srgbClr val="000000"/>
                          </a:solidFill>
                          <a:effectLst/>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altLang="en-US" sz="2800" b="0" dirty="0">
                          <a:solidFill>
                            <a:srgbClr val="FF0000"/>
                          </a:solidFill>
                          <a:latin typeface="Times New Roman" panose="02020603050405020304" pitchFamily="18" charset="0"/>
                          <a:cs typeface="Times New Roman" panose="02020603050405020304" pitchFamily="18" charset="0"/>
                        </a:rPr>
                        <a:t>sodium acetate</a:t>
                      </a:r>
                      <a:r>
                        <a:rPr lang="en-US" sz="2800" b="0" kern="1400" dirty="0">
                          <a:ln>
                            <a:noFill/>
                          </a:ln>
                          <a:solidFill>
                            <a:srgbClr val="000000"/>
                          </a:solidFill>
                          <a:effectLst/>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68031346"/>
                  </a:ext>
                </a:extLst>
              </a:tr>
              <a:tr h="1623284">
                <a:tc>
                  <a:txBody>
                    <a:bodyPr/>
                    <a:lstStyle/>
                    <a:p>
                      <a:pPr marR="0" indent="0" algn="ctr" rtl="0">
                        <a:lnSpc>
                          <a:spcPct val="119000"/>
                        </a:lnSpc>
                        <a:spcBef>
                          <a:spcPts val="672"/>
                        </a:spcBef>
                        <a:spcAft>
                          <a:spcPts val="0"/>
                        </a:spcAft>
                      </a:pPr>
                      <a:r>
                        <a:rPr lang="en-US" sz="2800" kern="1200" dirty="0">
                          <a:ln>
                            <a:noFill/>
                          </a:ln>
                          <a:solidFill>
                            <a:srgbClr val="0000CC"/>
                          </a:solidFill>
                          <a:effectLst/>
                          <a:latin typeface="Times New Roman" panose="02020603050405020304" pitchFamily="18" charset="0"/>
                          <a:cs typeface="Times New Roman" panose="02020603050405020304" pitchFamily="18" charset="0"/>
                        </a:rPr>
                        <a:t>K</a:t>
                      </a:r>
                      <a:r>
                        <a:rPr lang="en-US" sz="2800" kern="1200" baseline="30000" dirty="0">
                          <a:ln>
                            <a:noFill/>
                          </a:ln>
                          <a:solidFill>
                            <a:srgbClr val="0000CC"/>
                          </a:solidFill>
                          <a:effectLst/>
                          <a:latin typeface="Times New Roman" panose="02020603050405020304" pitchFamily="18" charset="0"/>
                          <a:cs typeface="Times New Roman" panose="02020603050405020304" pitchFamily="18" charset="0"/>
                        </a:rPr>
                        <a:t>+1</a:t>
                      </a:r>
                      <a:endParaRPr lang="en-US" sz="2800" kern="1400" dirty="0">
                        <a:ln>
                          <a:noFill/>
                        </a:ln>
                        <a:solidFill>
                          <a:srgbClr val="0000CC"/>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200" dirty="0">
                          <a:ln>
                            <a:noFill/>
                          </a:ln>
                          <a:solidFill>
                            <a:srgbClr val="0000CC"/>
                          </a:solidFill>
                          <a:effectLst/>
                          <a:latin typeface="Times New Roman" panose="02020603050405020304" pitchFamily="18" charset="0"/>
                          <a:cs typeface="Times New Roman" panose="02020603050405020304" pitchFamily="18" charset="0"/>
                        </a:rPr>
                        <a:t>CN</a:t>
                      </a:r>
                      <a:r>
                        <a:rPr lang="en-US" sz="2800" kern="1200" baseline="30000" dirty="0">
                          <a:ln>
                            <a:noFill/>
                          </a:ln>
                          <a:solidFill>
                            <a:srgbClr val="0000CC"/>
                          </a:solidFill>
                          <a:effectLst/>
                          <a:latin typeface="Times New Roman" panose="02020603050405020304" pitchFamily="18" charset="0"/>
                          <a:cs typeface="Times New Roman" panose="02020603050405020304" pitchFamily="18" charset="0"/>
                        </a:rPr>
                        <a:t>-1</a:t>
                      </a:r>
                      <a:r>
                        <a:rPr lang="en-US" sz="2800" kern="1200" dirty="0">
                          <a:ln>
                            <a:noFill/>
                          </a:ln>
                          <a:solidFill>
                            <a:srgbClr val="0000CC"/>
                          </a:solidFill>
                          <a:effectLst/>
                          <a:latin typeface="Times New Roman" panose="02020603050405020304" pitchFamily="18" charset="0"/>
                          <a:cs typeface="Times New Roman" panose="02020603050405020304" pitchFamily="18" charset="0"/>
                        </a:rPr>
                        <a:t> </a:t>
                      </a:r>
                      <a:endParaRPr lang="en-US" sz="2800" kern="1400" dirty="0">
                        <a:ln>
                          <a:noFill/>
                        </a:ln>
                        <a:solidFill>
                          <a:srgbClr val="0000CC"/>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altLang="en-US" sz="2800" b="0" dirty="0">
                          <a:solidFill>
                            <a:srgbClr val="0000CC"/>
                          </a:solidFill>
                          <a:latin typeface="Times New Roman" panose="02020603050405020304" pitchFamily="18" charset="0"/>
                          <a:cs typeface="Times New Roman" panose="02020603050405020304" pitchFamily="18" charset="0"/>
                        </a:rPr>
                        <a:t>KCN</a:t>
                      </a:r>
                      <a:r>
                        <a:rPr lang="en-US" sz="2800" b="0" kern="1400" dirty="0">
                          <a:ln>
                            <a:noFill/>
                          </a:ln>
                          <a:solidFill>
                            <a:srgbClr val="000000"/>
                          </a:solidFill>
                          <a:effectLst/>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altLang="en-US" sz="2800" b="0" dirty="0">
                          <a:solidFill>
                            <a:srgbClr val="0000CC"/>
                          </a:solidFill>
                          <a:latin typeface="Times New Roman" panose="02020603050405020304" pitchFamily="18" charset="0"/>
                          <a:cs typeface="Times New Roman" panose="02020603050405020304" pitchFamily="18" charset="0"/>
                        </a:rPr>
                        <a:t>potassium cyanide</a:t>
                      </a:r>
                      <a:r>
                        <a:rPr lang="en-US" sz="2800" b="0" kern="1400" dirty="0">
                          <a:ln>
                            <a:noFill/>
                          </a:ln>
                          <a:solidFill>
                            <a:srgbClr val="000000"/>
                          </a:solidFill>
                          <a:effectLst/>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4350335"/>
                  </a:ext>
                </a:extLst>
              </a:tr>
              <a:tr h="1623284">
                <a:tc>
                  <a:txBody>
                    <a:bodyPr/>
                    <a:lstStyle/>
                    <a:p>
                      <a:pPr marR="0" indent="0" algn="ctr" rtl="0">
                        <a:lnSpc>
                          <a:spcPct val="119000"/>
                        </a:lnSpc>
                        <a:spcBef>
                          <a:spcPts val="672"/>
                        </a:spcBef>
                        <a:spcAft>
                          <a:spcPts val="0"/>
                        </a:spcAft>
                      </a:pPr>
                      <a:r>
                        <a:rPr lang="en-US" sz="2800" kern="1200">
                          <a:ln>
                            <a:noFill/>
                          </a:ln>
                          <a:solidFill>
                            <a:srgbClr val="000000"/>
                          </a:solidFill>
                          <a:effectLst/>
                          <a:latin typeface="Times New Roman" panose="02020603050405020304" pitchFamily="18" charset="0"/>
                          <a:cs typeface="Times New Roman" panose="02020603050405020304" pitchFamily="18" charset="0"/>
                        </a:rPr>
                        <a:t>Mg</a:t>
                      </a:r>
                      <a:r>
                        <a:rPr lang="en-US" sz="2800" kern="1200" baseline="30000">
                          <a:ln>
                            <a:noFill/>
                          </a:ln>
                          <a:solidFill>
                            <a:srgbClr val="000000"/>
                          </a:solidFill>
                          <a:effectLst/>
                          <a:latin typeface="Times New Roman" panose="02020603050405020304" pitchFamily="18" charset="0"/>
                          <a:cs typeface="Times New Roman" panose="02020603050405020304" pitchFamily="18" charset="0"/>
                        </a:rPr>
                        <a:t>+2</a:t>
                      </a:r>
                      <a:endParaRPr lang="en-US" sz="2800" kern="140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200" dirty="0">
                          <a:ln>
                            <a:noFill/>
                          </a:ln>
                          <a:solidFill>
                            <a:srgbClr val="000000"/>
                          </a:solidFill>
                          <a:effectLst/>
                          <a:latin typeface="Times New Roman" panose="02020603050405020304" pitchFamily="18" charset="0"/>
                          <a:cs typeface="Times New Roman" panose="02020603050405020304" pitchFamily="18" charset="0"/>
                        </a:rPr>
                        <a:t>CO</a:t>
                      </a:r>
                      <a:r>
                        <a:rPr lang="en-US" sz="2800" kern="1200" baseline="-25000" dirty="0">
                          <a:ln>
                            <a:noFill/>
                          </a:ln>
                          <a:solidFill>
                            <a:srgbClr val="000000"/>
                          </a:solidFill>
                          <a:effectLst/>
                          <a:latin typeface="Times New Roman" panose="02020603050405020304" pitchFamily="18" charset="0"/>
                          <a:cs typeface="Times New Roman" panose="02020603050405020304" pitchFamily="18" charset="0"/>
                        </a:rPr>
                        <a:t>3</a:t>
                      </a:r>
                      <a:r>
                        <a:rPr lang="en-US" sz="2800" kern="1200" baseline="30000" dirty="0">
                          <a:ln>
                            <a:noFill/>
                          </a:ln>
                          <a:solidFill>
                            <a:srgbClr val="000000"/>
                          </a:solidFill>
                          <a:effectLst/>
                          <a:latin typeface="Times New Roman" panose="02020603050405020304" pitchFamily="18" charset="0"/>
                          <a:cs typeface="Times New Roman" panose="02020603050405020304" pitchFamily="18" charset="0"/>
                        </a:rPr>
                        <a:t>-2</a:t>
                      </a:r>
                      <a:r>
                        <a:rPr lang="en-US" sz="2800" kern="1200" dirty="0">
                          <a:ln>
                            <a:noFill/>
                          </a:ln>
                          <a:solidFill>
                            <a:srgbClr val="000000"/>
                          </a:solidFill>
                          <a:effectLst/>
                          <a:latin typeface="Times New Roman" panose="02020603050405020304" pitchFamily="18" charset="0"/>
                          <a:cs typeface="Times New Roman" panose="02020603050405020304" pitchFamily="18" charset="0"/>
                        </a:rPr>
                        <a:t> </a:t>
                      </a:r>
                      <a:endParaRPr lang="en-US" sz="28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b="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endParaRPr lang="en-US" sz="2800" b="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64646035"/>
                  </a:ext>
                </a:extLst>
              </a:tr>
            </a:tbl>
          </a:graphicData>
        </a:graphic>
      </p:graphicFrame>
      <p:sp>
        <p:nvSpPr>
          <p:cNvPr id="3" name="Control 1">
            <a:extLst>
              <a:ext uri="{FF2B5EF4-FFF2-40B4-BE49-F238E27FC236}">
                <a16:creationId xmlns:a16="http://schemas.microsoft.com/office/drawing/2014/main" id="{D7B5608A-14F7-40AD-984C-71AD7EB5CA72}"/>
              </a:ext>
            </a:extLst>
          </p:cNvPr>
          <p:cNvSpPr>
            <a:spLocks noChangeArrowheads="1" noChangeShapeType="1"/>
          </p:cNvSpPr>
          <p:nvPr/>
        </p:nvSpPr>
        <p:spPr bwMode="auto">
          <a:xfrm>
            <a:off x="1614488" y="10521950"/>
            <a:ext cx="6848475" cy="19145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BAD288B0-84F8-44F4-9DCE-C80CD60BF63F}"/>
              </a:ext>
            </a:extLst>
          </p:cNvPr>
          <p:cNvSpPr txBox="1"/>
          <p:nvPr/>
        </p:nvSpPr>
        <p:spPr>
          <a:xfrm>
            <a:off x="0" y="0"/>
            <a:ext cx="9144000" cy="723275"/>
          </a:xfrm>
          <a:prstGeom prst="rect">
            <a:avLst/>
          </a:prstGeom>
          <a:solidFill>
            <a:srgbClr val="FFFF99"/>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sz="9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84.  Say name of cation metal, say name of Table E ion last. </a:t>
            </a:r>
            <a:r>
              <a:rPr lang="en-US" sz="900" dirty="0">
                <a:solidFill>
                  <a:srgbClr val="FF0000"/>
                </a:solidFill>
                <a:latin typeface="Times New Roman" panose="02020603050405020304" pitchFamily="18" charset="0"/>
                <a:cs typeface="Times New Roman" panose="02020603050405020304" pitchFamily="18" charset="0"/>
              </a:rPr>
              <a:t>   </a:t>
            </a:r>
            <a:endParaRPr lang="en-US" sz="400" dirty="0">
              <a:solidFill>
                <a:srgbClr val="FF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5286288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222DA4F-5A7D-44F5-AAC1-D4C06D86750F}"/>
              </a:ext>
            </a:extLst>
          </p:cNvPr>
          <p:cNvGraphicFramePr>
            <a:graphicFrameLocks noGrp="1"/>
          </p:cNvGraphicFramePr>
          <p:nvPr>
            <p:extLst>
              <p:ext uri="{D42A27DB-BD31-4B8C-83A1-F6EECF244321}">
                <p14:modId xmlns:p14="http://schemas.microsoft.com/office/powerpoint/2010/main" val="3040359453"/>
              </p:ext>
            </p:extLst>
          </p:nvPr>
        </p:nvGraphicFramePr>
        <p:xfrm>
          <a:off x="1" y="1066800"/>
          <a:ext cx="9144001" cy="5791200"/>
        </p:xfrm>
        <a:graphic>
          <a:graphicData uri="http://schemas.openxmlformats.org/drawingml/2006/table">
            <a:tbl>
              <a:tblPr/>
              <a:tblGrid>
                <a:gridCol w="1066800">
                  <a:extLst>
                    <a:ext uri="{9D8B030D-6E8A-4147-A177-3AD203B41FA5}">
                      <a16:colId xmlns:a16="http://schemas.microsoft.com/office/drawing/2014/main" val="436065168"/>
                    </a:ext>
                  </a:extLst>
                </a:gridCol>
                <a:gridCol w="1828800">
                  <a:extLst>
                    <a:ext uri="{9D8B030D-6E8A-4147-A177-3AD203B41FA5}">
                      <a16:colId xmlns:a16="http://schemas.microsoft.com/office/drawing/2014/main" val="3539236572"/>
                    </a:ext>
                  </a:extLst>
                </a:gridCol>
                <a:gridCol w="2209800">
                  <a:extLst>
                    <a:ext uri="{9D8B030D-6E8A-4147-A177-3AD203B41FA5}">
                      <a16:colId xmlns:a16="http://schemas.microsoft.com/office/drawing/2014/main" val="1976704264"/>
                    </a:ext>
                  </a:extLst>
                </a:gridCol>
                <a:gridCol w="4038601">
                  <a:extLst>
                    <a:ext uri="{9D8B030D-6E8A-4147-A177-3AD203B41FA5}">
                      <a16:colId xmlns:a16="http://schemas.microsoft.com/office/drawing/2014/main" val="410309124"/>
                    </a:ext>
                  </a:extLst>
                </a:gridCol>
              </a:tblGrid>
              <a:tr h="928679">
                <a:tc>
                  <a:txBody>
                    <a:bodyPr/>
                    <a:lstStyle/>
                    <a:p>
                      <a:pPr marR="0" indent="0" algn="ctr" rtl="0">
                        <a:lnSpc>
                          <a:spcPct val="119000"/>
                        </a:lnSpc>
                        <a:spcBef>
                          <a:spcPts val="576"/>
                        </a:spcBef>
                        <a:spcAft>
                          <a:spcPts val="0"/>
                        </a:spcAft>
                      </a:pPr>
                      <a:r>
                        <a:rPr lang="en-US" sz="2000" kern="1200" dirty="0">
                          <a:ln>
                            <a:noFill/>
                          </a:ln>
                          <a:solidFill>
                            <a:srgbClr val="000000"/>
                          </a:solidFill>
                          <a:effectLst/>
                          <a:latin typeface="Times New Roman" panose="02020603050405020304" pitchFamily="18" charset="0"/>
                          <a:cs typeface="Times New Roman" panose="02020603050405020304" pitchFamily="18" charset="0"/>
                        </a:rPr>
                        <a:t>Cation</a:t>
                      </a:r>
                      <a:endParaRPr lang="en-US" sz="20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lnSpc>
                          <a:spcPct val="119000"/>
                        </a:lnSpc>
                        <a:spcBef>
                          <a:spcPts val="576"/>
                        </a:spcBef>
                        <a:spcAft>
                          <a:spcPts val="0"/>
                        </a:spcAft>
                      </a:pPr>
                      <a:r>
                        <a:rPr lang="en-US" sz="2000" kern="1200">
                          <a:ln>
                            <a:noFill/>
                          </a:ln>
                          <a:solidFill>
                            <a:srgbClr val="000000"/>
                          </a:solidFill>
                          <a:effectLst/>
                          <a:latin typeface="Times New Roman" panose="02020603050405020304" pitchFamily="18" charset="0"/>
                          <a:cs typeface="Times New Roman" panose="02020603050405020304" pitchFamily="18" charset="0"/>
                        </a:rPr>
                        <a:t>Anion</a:t>
                      </a:r>
                      <a:endParaRPr lang="en-US" sz="2000" kern="140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lnSpc>
                          <a:spcPct val="119000"/>
                        </a:lnSpc>
                        <a:spcBef>
                          <a:spcPts val="576"/>
                        </a:spcBef>
                        <a:spcAft>
                          <a:spcPts val="0"/>
                        </a:spcAft>
                      </a:pPr>
                      <a:r>
                        <a:rPr lang="en-US" sz="2000" kern="1200" dirty="0">
                          <a:ln>
                            <a:noFill/>
                          </a:ln>
                          <a:solidFill>
                            <a:srgbClr val="000000"/>
                          </a:solidFill>
                          <a:effectLst/>
                          <a:latin typeface="Times New Roman" panose="02020603050405020304" pitchFamily="18" charset="0"/>
                          <a:cs typeface="Times New Roman" panose="02020603050405020304" pitchFamily="18" charset="0"/>
                        </a:rPr>
                        <a:t>Formula of compound</a:t>
                      </a:r>
                      <a:endParaRPr lang="en-US" sz="20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lnSpc>
                          <a:spcPct val="119000"/>
                        </a:lnSpc>
                        <a:spcBef>
                          <a:spcPts val="576"/>
                        </a:spcBef>
                        <a:spcAft>
                          <a:spcPts val="0"/>
                        </a:spcAft>
                      </a:pPr>
                      <a:r>
                        <a:rPr lang="en-US" sz="2000" kern="1200" dirty="0">
                          <a:ln>
                            <a:noFill/>
                          </a:ln>
                          <a:solidFill>
                            <a:srgbClr val="000000"/>
                          </a:solidFill>
                          <a:effectLst/>
                          <a:latin typeface="Times New Roman" panose="02020603050405020304" pitchFamily="18" charset="0"/>
                          <a:cs typeface="Times New Roman" panose="02020603050405020304" pitchFamily="18" charset="0"/>
                        </a:rPr>
                        <a:t>Stock Name</a:t>
                      </a:r>
                      <a:br>
                        <a:rPr lang="en-US" sz="2000" kern="1200" dirty="0">
                          <a:ln>
                            <a:noFill/>
                          </a:ln>
                          <a:solidFill>
                            <a:srgbClr val="000000"/>
                          </a:solidFill>
                          <a:effectLst/>
                          <a:latin typeface="Times New Roman" panose="02020603050405020304" pitchFamily="18" charset="0"/>
                          <a:cs typeface="Times New Roman" panose="02020603050405020304" pitchFamily="18" charset="0"/>
                        </a:rPr>
                      </a:br>
                      <a:r>
                        <a:rPr lang="en-US" sz="2000" kern="1200" dirty="0">
                          <a:ln>
                            <a:noFill/>
                          </a:ln>
                          <a:solidFill>
                            <a:srgbClr val="000000"/>
                          </a:solidFill>
                          <a:effectLst/>
                          <a:latin typeface="Times New Roman" panose="02020603050405020304" pitchFamily="18" charset="0"/>
                          <a:cs typeface="Times New Roman" panose="02020603050405020304" pitchFamily="18" charset="0"/>
                        </a:rPr>
                        <a:t> of compound</a:t>
                      </a:r>
                      <a:endParaRPr lang="en-US" sz="20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34790730"/>
                  </a:ext>
                </a:extLst>
              </a:tr>
              <a:tr h="1615953">
                <a:tc>
                  <a:txBody>
                    <a:bodyPr/>
                    <a:lstStyle/>
                    <a:p>
                      <a:pPr marR="0" indent="0" algn="ctr" rtl="0">
                        <a:lnSpc>
                          <a:spcPct val="119000"/>
                        </a:lnSpc>
                        <a:spcBef>
                          <a:spcPts val="672"/>
                        </a:spcBef>
                        <a:spcAft>
                          <a:spcPts val="0"/>
                        </a:spcAft>
                      </a:pPr>
                      <a:r>
                        <a:rPr lang="en-US" sz="2800" kern="1200" dirty="0">
                          <a:ln>
                            <a:noFill/>
                          </a:ln>
                          <a:solidFill>
                            <a:srgbClr val="000000"/>
                          </a:solidFill>
                          <a:effectLst/>
                          <a:latin typeface="Times New Roman" panose="02020603050405020304" pitchFamily="18" charset="0"/>
                          <a:cs typeface="Times New Roman" panose="02020603050405020304" pitchFamily="18" charset="0"/>
                        </a:rPr>
                        <a:t>Na</a:t>
                      </a:r>
                      <a:r>
                        <a:rPr lang="en-US" sz="2800" kern="1200" baseline="30000" dirty="0">
                          <a:ln>
                            <a:noFill/>
                          </a:ln>
                          <a:solidFill>
                            <a:srgbClr val="000000"/>
                          </a:solidFill>
                          <a:effectLst/>
                          <a:latin typeface="Times New Roman" panose="02020603050405020304" pitchFamily="18" charset="0"/>
                          <a:cs typeface="Times New Roman" panose="02020603050405020304" pitchFamily="18" charset="0"/>
                        </a:rPr>
                        <a:t>+1</a:t>
                      </a:r>
                      <a:endParaRPr lang="en-US" sz="28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lnSpc>
                          <a:spcPct val="119000"/>
                        </a:lnSpc>
                        <a:spcBef>
                          <a:spcPts val="672"/>
                        </a:spcBef>
                        <a:spcAft>
                          <a:spcPts val="0"/>
                        </a:spcAft>
                      </a:pPr>
                      <a:r>
                        <a:rPr lang="en-US" sz="2800" kern="1200" dirty="0">
                          <a:ln>
                            <a:noFill/>
                          </a:ln>
                          <a:solidFill>
                            <a:srgbClr val="000000"/>
                          </a:solidFill>
                          <a:effectLst/>
                          <a:latin typeface="Times New Roman" panose="02020603050405020304" pitchFamily="18" charset="0"/>
                          <a:cs typeface="Times New Roman" panose="02020603050405020304" pitchFamily="18" charset="0"/>
                        </a:rPr>
                        <a:t>C</a:t>
                      </a:r>
                      <a:r>
                        <a:rPr lang="en-US" sz="2800" kern="12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800" kern="1200" dirty="0">
                          <a:ln>
                            <a:noFill/>
                          </a:ln>
                          <a:solidFill>
                            <a:srgbClr val="000000"/>
                          </a:solidFill>
                          <a:effectLst/>
                          <a:latin typeface="Times New Roman" panose="02020603050405020304" pitchFamily="18" charset="0"/>
                          <a:cs typeface="Times New Roman" panose="02020603050405020304" pitchFamily="18" charset="0"/>
                        </a:rPr>
                        <a:t>H</a:t>
                      </a:r>
                      <a:r>
                        <a:rPr lang="en-US" sz="2800" kern="1200" baseline="-25000" dirty="0">
                          <a:ln>
                            <a:noFill/>
                          </a:ln>
                          <a:solidFill>
                            <a:srgbClr val="000000"/>
                          </a:solidFill>
                          <a:effectLst/>
                          <a:latin typeface="Times New Roman" panose="02020603050405020304" pitchFamily="18" charset="0"/>
                          <a:cs typeface="Times New Roman" panose="02020603050405020304" pitchFamily="18" charset="0"/>
                        </a:rPr>
                        <a:t>3</a:t>
                      </a:r>
                      <a:r>
                        <a:rPr lang="en-US" sz="2800" kern="1200" dirty="0">
                          <a:ln>
                            <a:noFill/>
                          </a:ln>
                          <a:solidFill>
                            <a:srgbClr val="000000"/>
                          </a:solidFill>
                          <a:effectLst/>
                          <a:latin typeface="Times New Roman" panose="02020603050405020304" pitchFamily="18" charset="0"/>
                          <a:cs typeface="Times New Roman" panose="02020603050405020304" pitchFamily="18" charset="0"/>
                        </a:rPr>
                        <a:t>O</a:t>
                      </a:r>
                      <a:r>
                        <a:rPr lang="en-US" sz="2800" kern="12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800" kern="1200" baseline="30000" dirty="0">
                          <a:ln>
                            <a:noFill/>
                          </a:ln>
                          <a:solidFill>
                            <a:srgbClr val="000000"/>
                          </a:solidFill>
                          <a:effectLst/>
                          <a:latin typeface="Times New Roman" panose="02020603050405020304" pitchFamily="18" charset="0"/>
                          <a:cs typeface="Times New Roman" panose="02020603050405020304" pitchFamily="18" charset="0"/>
                        </a:rPr>
                        <a:t>-1</a:t>
                      </a:r>
                      <a:r>
                        <a:rPr lang="en-US" sz="2800" kern="1200" dirty="0">
                          <a:ln>
                            <a:noFill/>
                          </a:ln>
                          <a:solidFill>
                            <a:srgbClr val="000000"/>
                          </a:solidFill>
                          <a:effectLst/>
                          <a:latin typeface="Times New Roman" panose="02020603050405020304" pitchFamily="18" charset="0"/>
                          <a:cs typeface="Times New Roman" panose="02020603050405020304" pitchFamily="18" charset="0"/>
                        </a:rPr>
                        <a:t> </a:t>
                      </a:r>
                      <a:endParaRPr lang="en-US" sz="28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lnSpc>
                          <a:spcPct val="119000"/>
                        </a:lnSpc>
                        <a:spcBef>
                          <a:spcPts val="672"/>
                        </a:spcBef>
                        <a:spcAft>
                          <a:spcPts val="0"/>
                        </a:spcAft>
                      </a:pPr>
                      <a:r>
                        <a:rPr lang="en-US" altLang="en-US" sz="2800" b="0" dirty="0">
                          <a:solidFill>
                            <a:srgbClr val="FF0000"/>
                          </a:solidFill>
                          <a:latin typeface="Times New Roman" panose="02020603050405020304" pitchFamily="18" charset="0"/>
                          <a:cs typeface="Times New Roman" panose="02020603050405020304" pitchFamily="18" charset="0"/>
                        </a:rPr>
                        <a:t>NaC</a:t>
                      </a:r>
                      <a:r>
                        <a:rPr lang="en-US" altLang="en-US" sz="2800" b="0" baseline="-25000" dirty="0">
                          <a:solidFill>
                            <a:srgbClr val="FF0000"/>
                          </a:solidFill>
                          <a:latin typeface="Times New Roman" panose="02020603050405020304" pitchFamily="18" charset="0"/>
                          <a:cs typeface="Times New Roman" panose="02020603050405020304" pitchFamily="18" charset="0"/>
                        </a:rPr>
                        <a:t>2</a:t>
                      </a:r>
                      <a:r>
                        <a:rPr lang="en-US" altLang="en-US" sz="2800" b="0" dirty="0">
                          <a:solidFill>
                            <a:srgbClr val="FF0000"/>
                          </a:solidFill>
                          <a:latin typeface="Times New Roman" panose="02020603050405020304" pitchFamily="18" charset="0"/>
                          <a:cs typeface="Times New Roman" panose="02020603050405020304" pitchFamily="18" charset="0"/>
                        </a:rPr>
                        <a:t>H</a:t>
                      </a:r>
                      <a:r>
                        <a:rPr lang="en-US" altLang="en-US" sz="2800" b="0" baseline="-25000" dirty="0">
                          <a:solidFill>
                            <a:srgbClr val="FF0000"/>
                          </a:solidFill>
                          <a:latin typeface="Times New Roman" panose="02020603050405020304" pitchFamily="18" charset="0"/>
                          <a:cs typeface="Times New Roman" panose="02020603050405020304" pitchFamily="18" charset="0"/>
                        </a:rPr>
                        <a:t>3</a:t>
                      </a:r>
                      <a:r>
                        <a:rPr lang="en-US" altLang="en-US" sz="2800" b="0" dirty="0">
                          <a:solidFill>
                            <a:srgbClr val="FF0000"/>
                          </a:solidFill>
                          <a:latin typeface="Times New Roman" panose="02020603050405020304" pitchFamily="18" charset="0"/>
                          <a:cs typeface="Times New Roman" panose="02020603050405020304" pitchFamily="18" charset="0"/>
                        </a:rPr>
                        <a:t>O</a:t>
                      </a:r>
                      <a:r>
                        <a:rPr lang="en-US" altLang="en-US" sz="2800" b="0" baseline="-25000" dirty="0">
                          <a:solidFill>
                            <a:srgbClr val="FF0000"/>
                          </a:solidFill>
                          <a:latin typeface="Times New Roman" panose="02020603050405020304" pitchFamily="18" charset="0"/>
                          <a:cs typeface="Times New Roman" panose="02020603050405020304" pitchFamily="18" charset="0"/>
                        </a:rPr>
                        <a:t>2</a:t>
                      </a:r>
                      <a:r>
                        <a:rPr lang="en-US" sz="2800" b="0" kern="1400" dirty="0">
                          <a:ln>
                            <a:noFill/>
                          </a:ln>
                          <a:solidFill>
                            <a:srgbClr val="000000"/>
                          </a:solidFill>
                          <a:effectLst/>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lnSpc>
                          <a:spcPct val="119000"/>
                        </a:lnSpc>
                        <a:spcBef>
                          <a:spcPts val="672"/>
                        </a:spcBef>
                        <a:spcAft>
                          <a:spcPts val="0"/>
                        </a:spcAft>
                      </a:pPr>
                      <a:r>
                        <a:rPr lang="en-US" altLang="en-US" sz="2800" b="0" dirty="0">
                          <a:solidFill>
                            <a:srgbClr val="FF0000"/>
                          </a:solidFill>
                          <a:latin typeface="Times New Roman" panose="02020603050405020304" pitchFamily="18" charset="0"/>
                          <a:cs typeface="Times New Roman" panose="02020603050405020304" pitchFamily="18" charset="0"/>
                        </a:rPr>
                        <a:t>sodium acetate</a:t>
                      </a:r>
                      <a:r>
                        <a:rPr lang="en-US" sz="2800" b="0" kern="1400" dirty="0">
                          <a:ln>
                            <a:noFill/>
                          </a:ln>
                          <a:solidFill>
                            <a:srgbClr val="000000"/>
                          </a:solidFill>
                          <a:effectLst/>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68031346"/>
                  </a:ext>
                </a:extLst>
              </a:tr>
              <a:tr h="1623284">
                <a:tc>
                  <a:txBody>
                    <a:bodyPr/>
                    <a:lstStyle/>
                    <a:p>
                      <a:pPr marR="0" indent="0" algn="ctr" rtl="0">
                        <a:lnSpc>
                          <a:spcPct val="119000"/>
                        </a:lnSpc>
                        <a:spcBef>
                          <a:spcPts val="672"/>
                        </a:spcBef>
                        <a:spcAft>
                          <a:spcPts val="0"/>
                        </a:spcAft>
                      </a:pPr>
                      <a:r>
                        <a:rPr lang="en-US" sz="2800" kern="1200" dirty="0">
                          <a:ln>
                            <a:noFill/>
                          </a:ln>
                          <a:solidFill>
                            <a:srgbClr val="000000"/>
                          </a:solidFill>
                          <a:effectLst/>
                          <a:latin typeface="Times New Roman" panose="02020603050405020304" pitchFamily="18" charset="0"/>
                          <a:cs typeface="Times New Roman" panose="02020603050405020304" pitchFamily="18" charset="0"/>
                        </a:rPr>
                        <a:t>K</a:t>
                      </a:r>
                      <a:r>
                        <a:rPr lang="en-US" sz="2800" kern="1200" baseline="30000" dirty="0">
                          <a:ln>
                            <a:noFill/>
                          </a:ln>
                          <a:solidFill>
                            <a:srgbClr val="000000"/>
                          </a:solidFill>
                          <a:effectLst/>
                          <a:latin typeface="Times New Roman" panose="02020603050405020304" pitchFamily="18" charset="0"/>
                          <a:cs typeface="Times New Roman" panose="02020603050405020304" pitchFamily="18" charset="0"/>
                        </a:rPr>
                        <a:t>+1</a:t>
                      </a:r>
                      <a:endParaRPr lang="en-US" sz="28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lnSpc>
                          <a:spcPct val="119000"/>
                        </a:lnSpc>
                        <a:spcBef>
                          <a:spcPts val="672"/>
                        </a:spcBef>
                        <a:spcAft>
                          <a:spcPts val="0"/>
                        </a:spcAft>
                      </a:pPr>
                      <a:r>
                        <a:rPr lang="en-US" sz="2800" kern="1200" dirty="0">
                          <a:ln>
                            <a:noFill/>
                          </a:ln>
                          <a:solidFill>
                            <a:srgbClr val="000000"/>
                          </a:solidFill>
                          <a:effectLst/>
                          <a:latin typeface="Times New Roman" panose="02020603050405020304" pitchFamily="18" charset="0"/>
                          <a:cs typeface="Times New Roman" panose="02020603050405020304" pitchFamily="18" charset="0"/>
                        </a:rPr>
                        <a:t>CN</a:t>
                      </a:r>
                      <a:r>
                        <a:rPr lang="en-US" sz="2800" kern="1200" baseline="30000" dirty="0">
                          <a:ln>
                            <a:noFill/>
                          </a:ln>
                          <a:solidFill>
                            <a:srgbClr val="000000"/>
                          </a:solidFill>
                          <a:effectLst/>
                          <a:latin typeface="Times New Roman" panose="02020603050405020304" pitchFamily="18" charset="0"/>
                          <a:cs typeface="Times New Roman" panose="02020603050405020304" pitchFamily="18" charset="0"/>
                        </a:rPr>
                        <a:t>-1</a:t>
                      </a:r>
                      <a:r>
                        <a:rPr lang="en-US" sz="2800" kern="1200" dirty="0">
                          <a:ln>
                            <a:noFill/>
                          </a:ln>
                          <a:solidFill>
                            <a:srgbClr val="000000"/>
                          </a:solidFill>
                          <a:effectLst/>
                          <a:latin typeface="Times New Roman" panose="02020603050405020304" pitchFamily="18" charset="0"/>
                          <a:cs typeface="Times New Roman" panose="02020603050405020304" pitchFamily="18" charset="0"/>
                        </a:rPr>
                        <a:t> </a:t>
                      </a:r>
                      <a:endParaRPr lang="en-US" sz="28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lnSpc>
                          <a:spcPct val="119000"/>
                        </a:lnSpc>
                        <a:spcBef>
                          <a:spcPts val="672"/>
                        </a:spcBef>
                        <a:spcAft>
                          <a:spcPts val="0"/>
                        </a:spcAft>
                      </a:pPr>
                      <a:r>
                        <a:rPr lang="en-US" altLang="en-US" sz="2800" b="0" dirty="0">
                          <a:solidFill>
                            <a:srgbClr val="0000CC"/>
                          </a:solidFill>
                          <a:latin typeface="Times New Roman" panose="02020603050405020304" pitchFamily="18" charset="0"/>
                          <a:cs typeface="Times New Roman" panose="02020603050405020304" pitchFamily="18" charset="0"/>
                        </a:rPr>
                        <a:t>KCN</a:t>
                      </a:r>
                      <a:r>
                        <a:rPr lang="en-US" sz="2800" b="0" kern="1400" dirty="0">
                          <a:ln>
                            <a:noFill/>
                          </a:ln>
                          <a:solidFill>
                            <a:srgbClr val="000000"/>
                          </a:solidFill>
                          <a:effectLst/>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lnSpc>
                          <a:spcPct val="119000"/>
                        </a:lnSpc>
                        <a:spcBef>
                          <a:spcPts val="672"/>
                        </a:spcBef>
                        <a:spcAft>
                          <a:spcPts val="0"/>
                        </a:spcAft>
                      </a:pPr>
                      <a:r>
                        <a:rPr lang="en-US" altLang="en-US" sz="2800" b="0" dirty="0">
                          <a:solidFill>
                            <a:srgbClr val="0000CC"/>
                          </a:solidFill>
                          <a:latin typeface="Times New Roman" panose="02020603050405020304" pitchFamily="18" charset="0"/>
                          <a:cs typeface="Times New Roman" panose="02020603050405020304" pitchFamily="18" charset="0"/>
                        </a:rPr>
                        <a:t>potassium cyanide</a:t>
                      </a:r>
                      <a:r>
                        <a:rPr lang="en-US" sz="2800" b="0" kern="1400" dirty="0">
                          <a:ln>
                            <a:noFill/>
                          </a:ln>
                          <a:solidFill>
                            <a:srgbClr val="000000"/>
                          </a:solidFill>
                          <a:effectLst/>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4350335"/>
                  </a:ext>
                </a:extLst>
              </a:tr>
              <a:tr h="1623284">
                <a:tc>
                  <a:txBody>
                    <a:bodyPr/>
                    <a:lstStyle/>
                    <a:p>
                      <a:pPr marR="0" indent="0" algn="ctr" rtl="0">
                        <a:lnSpc>
                          <a:spcPct val="119000"/>
                        </a:lnSpc>
                        <a:spcBef>
                          <a:spcPts val="672"/>
                        </a:spcBef>
                        <a:spcAft>
                          <a:spcPts val="0"/>
                        </a:spcAft>
                      </a:pPr>
                      <a:r>
                        <a:rPr lang="en-US" sz="2800" kern="1200">
                          <a:ln>
                            <a:noFill/>
                          </a:ln>
                          <a:solidFill>
                            <a:srgbClr val="000000"/>
                          </a:solidFill>
                          <a:effectLst/>
                          <a:latin typeface="Times New Roman" panose="02020603050405020304" pitchFamily="18" charset="0"/>
                          <a:cs typeface="Times New Roman" panose="02020603050405020304" pitchFamily="18" charset="0"/>
                        </a:rPr>
                        <a:t>Mg</a:t>
                      </a:r>
                      <a:r>
                        <a:rPr lang="en-US" sz="2800" kern="1200" baseline="30000">
                          <a:ln>
                            <a:noFill/>
                          </a:ln>
                          <a:solidFill>
                            <a:srgbClr val="000000"/>
                          </a:solidFill>
                          <a:effectLst/>
                          <a:latin typeface="Times New Roman" panose="02020603050405020304" pitchFamily="18" charset="0"/>
                          <a:cs typeface="Times New Roman" panose="02020603050405020304" pitchFamily="18" charset="0"/>
                        </a:rPr>
                        <a:t>+2</a:t>
                      </a:r>
                      <a:endParaRPr lang="en-US" sz="2800" kern="140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lnSpc>
                          <a:spcPct val="119000"/>
                        </a:lnSpc>
                        <a:spcBef>
                          <a:spcPts val="672"/>
                        </a:spcBef>
                        <a:spcAft>
                          <a:spcPts val="0"/>
                        </a:spcAft>
                      </a:pPr>
                      <a:r>
                        <a:rPr lang="en-US" sz="2800" kern="1200" dirty="0">
                          <a:ln>
                            <a:noFill/>
                          </a:ln>
                          <a:solidFill>
                            <a:srgbClr val="000000"/>
                          </a:solidFill>
                          <a:effectLst/>
                          <a:latin typeface="Times New Roman" panose="02020603050405020304" pitchFamily="18" charset="0"/>
                          <a:cs typeface="Times New Roman" panose="02020603050405020304" pitchFamily="18" charset="0"/>
                        </a:rPr>
                        <a:t>CO</a:t>
                      </a:r>
                      <a:r>
                        <a:rPr lang="en-US" sz="2800" kern="1200" baseline="-25000" dirty="0">
                          <a:ln>
                            <a:noFill/>
                          </a:ln>
                          <a:solidFill>
                            <a:srgbClr val="000000"/>
                          </a:solidFill>
                          <a:effectLst/>
                          <a:latin typeface="Times New Roman" panose="02020603050405020304" pitchFamily="18" charset="0"/>
                          <a:cs typeface="Times New Roman" panose="02020603050405020304" pitchFamily="18" charset="0"/>
                        </a:rPr>
                        <a:t>3</a:t>
                      </a:r>
                      <a:r>
                        <a:rPr lang="en-US" sz="2800" kern="1200" baseline="30000" dirty="0">
                          <a:ln>
                            <a:noFill/>
                          </a:ln>
                          <a:solidFill>
                            <a:srgbClr val="000000"/>
                          </a:solidFill>
                          <a:effectLst/>
                          <a:latin typeface="Times New Roman" panose="02020603050405020304" pitchFamily="18" charset="0"/>
                          <a:cs typeface="Times New Roman" panose="02020603050405020304" pitchFamily="18" charset="0"/>
                        </a:rPr>
                        <a:t>-2</a:t>
                      </a:r>
                      <a:r>
                        <a:rPr lang="en-US" sz="2800" kern="1200" dirty="0">
                          <a:ln>
                            <a:noFill/>
                          </a:ln>
                          <a:solidFill>
                            <a:srgbClr val="000000"/>
                          </a:solidFill>
                          <a:effectLst/>
                          <a:latin typeface="Times New Roman" panose="02020603050405020304" pitchFamily="18" charset="0"/>
                          <a:cs typeface="Times New Roman" panose="02020603050405020304" pitchFamily="18" charset="0"/>
                        </a:rPr>
                        <a:t> </a:t>
                      </a:r>
                      <a:endParaRPr lang="en-US" sz="28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lnSpc>
                          <a:spcPct val="119000"/>
                        </a:lnSpc>
                        <a:spcBef>
                          <a:spcPts val="672"/>
                        </a:spcBef>
                        <a:spcAft>
                          <a:spcPts val="0"/>
                        </a:spcAft>
                      </a:pPr>
                      <a:r>
                        <a:rPr lang="en-US" sz="2800" b="0" kern="1400" dirty="0">
                          <a:ln>
                            <a:noFill/>
                          </a:ln>
                          <a:solidFill>
                            <a:srgbClr val="000000"/>
                          </a:solidFill>
                          <a:effectLst/>
                          <a:latin typeface="Times New Roman" panose="02020603050405020304" pitchFamily="18" charset="0"/>
                          <a:cs typeface="Times New Roman" panose="02020603050405020304" pitchFamily="18" charset="0"/>
                        </a:rPr>
                        <a:t> </a:t>
                      </a:r>
                      <a:r>
                        <a:rPr lang="en-US" altLang="en-US" sz="2800" b="0" dirty="0">
                          <a:solidFill>
                            <a:srgbClr val="000000"/>
                          </a:solidFill>
                          <a:latin typeface="Times New Roman" panose="02020603050405020304" pitchFamily="18" charset="0"/>
                          <a:cs typeface="Times New Roman" panose="02020603050405020304" pitchFamily="18" charset="0"/>
                        </a:rPr>
                        <a:t>MgCO</a:t>
                      </a:r>
                      <a:r>
                        <a:rPr lang="en-US" altLang="en-US" sz="2800" b="0" baseline="-25000" dirty="0">
                          <a:solidFill>
                            <a:srgbClr val="000000"/>
                          </a:solidFill>
                          <a:latin typeface="Times New Roman" panose="02020603050405020304" pitchFamily="18" charset="0"/>
                          <a:cs typeface="Times New Roman" panose="02020603050405020304" pitchFamily="18" charset="0"/>
                        </a:rPr>
                        <a:t>3</a:t>
                      </a:r>
                      <a:endParaRPr lang="en-US" sz="2800" b="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indent="0" algn="ctr" rtl="0">
                        <a:lnSpc>
                          <a:spcPct val="119000"/>
                        </a:lnSpc>
                        <a:spcBef>
                          <a:spcPts val="672"/>
                        </a:spcBef>
                        <a:spcAft>
                          <a:spcPts val="0"/>
                        </a:spcAft>
                      </a:pPr>
                      <a:r>
                        <a:rPr lang="en-US" altLang="en-US" sz="2800" b="0" dirty="0">
                          <a:solidFill>
                            <a:srgbClr val="000000"/>
                          </a:solidFill>
                          <a:latin typeface="Times New Roman" panose="02020603050405020304" pitchFamily="18" charset="0"/>
                          <a:cs typeface="Times New Roman" panose="02020603050405020304" pitchFamily="18" charset="0"/>
                        </a:rPr>
                        <a:t> </a:t>
                      </a:r>
                      <a:endParaRPr lang="en-US" sz="2800" b="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64646035"/>
                  </a:ext>
                </a:extLst>
              </a:tr>
            </a:tbl>
          </a:graphicData>
        </a:graphic>
      </p:graphicFrame>
      <p:sp>
        <p:nvSpPr>
          <p:cNvPr id="3" name="Control 1">
            <a:extLst>
              <a:ext uri="{FF2B5EF4-FFF2-40B4-BE49-F238E27FC236}">
                <a16:creationId xmlns:a16="http://schemas.microsoft.com/office/drawing/2014/main" id="{D7B5608A-14F7-40AD-984C-71AD7EB5CA72}"/>
              </a:ext>
            </a:extLst>
          </p:cNvPr>
          <p:cNvSpPr>
            <a:spLocks noChangeArrowheads="1" noChangeShapeType="1"/>
          </p:cNvSpPr>
          <p:nvPr/>
        </p:nvSpPr>
        <p:spPr bwMode="auto">
          <a:xfrm>
            <a:off x="1614488" y="10521950"/>
            <a:ext cx="6848475" cy="19145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BAD288B0-84F8-44F4-9DCE-C80CD60BF63F}"/>
              </a:ext>
            </a:extLst>
          </p:cNvPr>
          <p:cNvSpPr txBox="1"/>
          <p:nvPr/>
        </p:nvSpPr>
        <p:spPr>
          <a:xfrm>
            <a:off x="0" y="0"/>
            <a:ext cx="9143999"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84.  Last one now, you got this!</a:t>
            </a:r>
          </a:p>
        </p:txBody>
      </p:sp>
    </p:spTree>
    <p:extLst>
      <p:ext uri="{BB962C8B-B14F-4D97-AF65-F5344CB8AC3E}">
        <p14:creationId xmlns:p14="http://schemas.microsoft.com/office/powerpoint/2010/main" val="5284796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222DA4F-5A7D-44F5-AAC1-D4C06D86750F}"/>
              </a:ext>
            </a:extLst>
          </p:cNvPr>
          <p:cNvGraphicFramePr>
            <a:graphicFrameLocks noGrp="1"/>
          </p:cNvGraphicFramePr>
          <p:nvPr>
            <p:extLst>
              <p:ext uri="{D42A27DB-BD31-4B8C-83A1-F6EECF244321}">
                <p14:modId xmlns:p14="http://schemas.microsoft.com/office/powerpoint/2010/main" val="678739290"/>
              </p:ext>
            </p:extLst>
          </p:nvPr>
        </p:nvGraphicFramePr>
        <p:xfrm>
          <a:off x="1" y="1066800"/>
          <a:ext cx="9144001" cy="5791200"/>
        </p:xfrm>
        <a:graphic>
          <a:graphicData uri="http://schemas.openxmlformats.org/drawingml/2006/table">
            <a:tbl>
              <a:tblPr/>
              <a:tblGrid>
                <a:gridCol w="1066800">
                  <a:extLst>
                    <a:ext uri="{9D8B030D-6E8A-4147-A177-3AD203B41FA5}">
                      <a16:colId xmlns:a16="http://schemas.microsoft.com/office/drawing/2014/main" val="436065168"/>
                    </a:ext>
                  </a:extLst>
                </a:gridCol>
                <a:gridCol w="1828800">
                  <a:extLst>
                    <a:ext uri="{9D8B030D-6E8A-4147-A177-3AD203B41FA5}">
                      <a16:colId xmlns:a16="http://schemas.microsoft.com/office/drawing/2014/main" val="3539236572"/>
                    </a:ext>
                  </a:extLst>
                </a:gridCol>
                <a:gridCol w="2209800">
                  <a:extLst>
                    <a:ext uri="{9D8B030D-6E8A-4147-A177-3AD203B41FA5}">
                      <a16:colId xmlns:a16="http://schemas.microsoft.com/office/drawing/2014/main" val="1976704264"/>
                    </a:ext>
                  </a:extLst>
                </a:gridCol>
                <a:gridCol w="4038601">
                  <a:extLst>
                    <a:ext uri="{9D8B030D-6E8A-4147-A177-3AD203B41FA5}">
                      <a16:colId xmlns:a16="http://schemas.microsoft.com/office/drawing/2014/main" val="410309124"/>
                    </a:ext>
                  </a:extLst>
                </a:gridCol>
              </a:tblGrid>
              <a:tr h="928679">
                <a:tc>
                  <a:txBody>
                    <a:bodyPr/>
                    <a:lstStyle/>
                    <a:p>
                      <a:pPr marR="0" indent="0" algn="ctr" rtl="0">
                        <a:lnSpc>
                          <a:spcPct val="119000"/>
                        </a:lnSpc>
                        <a:spcBef>
                          <a:spcPts val="576"/>
                        </a:spcBef>
                        <a:spcAft>
                          <a:spcPts val="0"/>
                        </a:spcAft>
                      </a:pPr>
                      <a:r>
                        <a:rPr lang="en-US" sz="2000" kern="1200" dirty="0">
                          <a:ln>
                            <a:noFill/>
                          </a:ln>
                          <a:solidFill>
                            <a:srgbClr val="000000"/>
                          </a:solidFill>
                          <a:effectLst/>
                          <a:latin typeface="Times New Roman" panose="02020603050405020304" pitchFamily="18" charset="0"/>
                          <a:cs typeface="Times New Roman" panose="02020603050405020304" pitchFamily="18" charset="0"/>
                        </a:rPr>
                        <a:t>Cation</a:t>
                      </a:r>
                      <a:endParaRPr lang="en-US" sz="20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000" kern="1200">
                          <a:ln>
                            <a:noFill/>
                          </a:ln>
                          <a:solidFill>
                            <a:srgbClr val="000000"/>
                          </a:solidFill>
                          <a:effectLst/>
                          <a:latin typeface="Times New Roman" panose="02020603050405020304" pitchFamily="18" charset="0"/>
                          <a:cs typeface="Times New Roman" panose="02020603050405020304" pitchFamily="18" charset="0"/>
                        </a:rPr>
                        <a:t>Anion</a:t>
                      </a:r>
                      <a:endParaRPr lang="en-US" sz="2000" kern="140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000" kern="1200" dirty="0">
                          <a:ln>
                            <a:noFill/>
                          </a:ln>
                          <a:solidFill>
                            <a:srgbClr val="000000"/>
                          </a:solidFill>
                          <a:effectLst/>
                          <a:latin typeface="Times New Roman" panose="02020603050405020304" pitchFamily="18" charset="0"/>
                          <a:cs typeface="Times New Roman" panose="02020603050405020304" pitchFamily="18" charset="0"/>
                        </a:rPr>
                        <a:t>Formula of compound</a:t>
                      </a:r>
                      <a:endParaRPr lang="en-US" sz="20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576"/>
                        </a:spcBef>
                        <a:spcAft>
                          <a:spcPts val="0"/>
                        </a:spcAft>
                      </a:pPr>
                      <a:r>
                        <a:rPr lang="en-US" sz="2000" kern="1200" dirty="0">
                          <a:ln>
                            <a:noFill/>
                          </a:ln>
                          <a:solidFill>
                            <a:srgbClr val="000000"/>
                          </a:solidFill>
                          <a:effectLst/>
                          <a:latin typeface="Times New Roman" panose="02020603050405020304" pitchFamily="18" charset="0"/>
                          <a:cs typeface="Times New Roman" panose="02020603050405020304" pitchFamily="18" charset="0"/>
                        </a:rPr>
                        <a:t>Stock Name</a:t>
                      </a:r>
                      <a:br>
                        <a:rPr lang="en-US" sz="2000" kern="1200" dirty="0">
                          <a:ln>
                            <a:noFill/>
                          </a:ln>
                          <a:solidFill>
                            <a:srgbClr val="000000"/>
                          </a:solidFill>
                          <a:effectLst/>
                          <a:latin typeface="Times New Roman" panose="02020603050405020304" pitchFamily="18" charset="0"/>
                          <a:cs typeface="Times New Roman" panose="02020603050405020304" pitchFamily="18" charset="0"/>
                        </a:rPr>
                      </a:br>
                      <a:r>
                        <a:rPr lang="en-US" sz="2000" kern="1200" dirty="0">
                          <a:ln>
                            <a:noFill/>
                          </a:ln>
                          <a:solidFill>
                            <a:srgbClr val="000000"/>
                          </a:solidFill>
                          <a:effectLst/>
                          <a:latin typeface="Times New Roman" panose="02020603050405020304" pitchFamily="18" charset="0"/>
                          <a:cs typeface="Times New Roman" panose="02020603050405020304" pitchFamily="18" charset="0"/>
                        </a:rPr>
                        <a:t> of compound</a:t>
                      </a:r>
                      <a:endParaRPr lang="en-US" sz="20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34790730"/>
                  </a:ext>
                </a:extLst>
              </a:tr>
              <a:tr h="1615953">
                <a:tc>
                  <a:txBody>
                    <a:bodyPr/>
                    <a:lstStyle/>
                    <a:p>
                      <a:pPr marR="0" indent="0" algn="ctr" rtl="0">
                        <a:lnSpc>
                          <a:spcPct val="119000"/>
                        </a:lnSpc>
                        <a:spcBef>
                          <a:spcPts val="672"/>
                        </a:spcBef>
                        <a:spcAft>
                          <a:spcPts val="0"/>
                        </a:spcAft>
                      </a:pPr>
                      <a:r>
                        <a:rPr lang="en-US" sz="2800" kern="1200" dirty="0">
                          <a:ln>
                            <a:noFill/>
                          </a:ln>
                          <a:solidFill>
                            <a:srgbClr val="000000"/>
                          </a:solidFill>
                          <a:effectLst/>
                          <a:latin typeface="Times New Roman" panose="02020603050405020304" pitchFamily="18" charset="0"/>
                          <a:cs typeface="Times New Roman" panose="02020603050405020304" pitchFamily="18" charset="0"/>
                        </a:rPr>
                        <a:t>Na</a:t>
                      </a:r>
                      <a:r>
                        <a:rPr lang="en-US" sz="2800" kern="1200" baseline="30000" dirty="0">
                          <a:ln>
                            <a:noFill/>
                          </a:ln>
                          <a:solidFill>
                            <a:srgbClr val="000000"/>
                          </a:solidFill>
                          <a:effectLst/>
                          <a:latin typeface="Times New Roman" panose="02020603050405020304" pitchFamily="18" charset="0"/>
                          <a:cs typeface="Times New Roman" panose="02020603050405020304" pitchFamily="18" charset="0"/>
                        </a:rPr>
                        <a:t>+1</a:t>
                      </a:r>
                      <a:endParaRPr lang="en-US" sz="28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200" dirty="0">
                          <a:ln>
                            <a:noFill/>
                          </a:ln>
                          <a:solidFill>
                            <a:srgbClr val="000000"/>
                          </a:solidFill>
                          <a:effectLst/>
                          <a:latin typeface="Times New Roman" panose="02020603050405020304" pitchFamily="18" charset="0"/>
                          <a:cs typeface="Times New Roman" panose="02020603050405020304" pitchFamily="18" charset="0"/>
                        </a:rPr>
                        <a:t>C</a:t>
                      </a:r>
                      <a:r>
                        <a:rPr lang="en-US" sz="2800" kern="12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800" kern="1200" dirty="0">
                          <a:ln>
                            <a:noFill/>
                          </a:ln>
                          <a:solidFill>
                            <a:srgbClr val="000000"/>
                          </a:solidFill>
                          <a:effectLst/>
                          <a:latin typeface="Times New Roman" panose="02020603050405020304" pitchFamily="18" charset="0"/>
                          <a:cs typeface="Times New Roman" panose="02020603050405020304" pitchFamily="18" charset="0"/>
                        </a:rPr>
                        <a:t>H</a:t>
                      </a:r>
                      <a:r>
                        <a:rPr lang="en-US" sz="2800" kern="1200" baseline="-25000" dirty="0">
                          <a:ln>
                            <a:noFill/>
                          </a:ln>
                          <a:solidFill>
                            <a:srgbClr val="000000"/>
                          </a:solidFill>
                          <a:effectLst/>
                          <a:latin typeface="Times New Roman" panose="02020603050405020304" pitchFamily="18" charset="0"/>
                          <a:cs typeface="Times New Roman" panose="02020603050405020304" pitchFamily="18" charset="0"/>
                        </a:rPr>
                        <a:t>3</a:t>
                      </a:r>
                      <a:r>
                        <a:rPr lang="en-US" sz="2800" kern="1200" dirty="0">
                          <a:ln>
                            <a:noFill/>
                          </a:ln>
                          <a:solidFill>
                            <a:srgbClr val="000000"/>
                          </a:solidFill>
                          <a:effectLst/>
                          <a:latin typeface="Times New Roman" panose="02020603050405020304" pitchFamily="18" charset="0"/>
                          <a:cs typeface="Times New Roman" panose="02020603050405020304" pitchFamily="18" charset="0"/>
                        </a:rPr>
                        <a:t>O</a:t>
                      </a:r>
                      <a:r>
                        <a:rPr lang="en-US" sz="2800" kern="12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800" kern="1200" baseline="30000" dirty="0">
                          <a:ln>
                            <a:noFill/>
                          </a:ln>
                          <a:solidFill>
                            <a:srgbClr val="000000"/>
                          </a:solidFill>
                          <a:effectLst/>
                          <a:latin typeface="Times New Roman" panose="02020603050405020304" pitchFamily="18" charset="0"/>
                          <a:cs typeface="Times New Roman" panose="02020603050405020304" pitchFamily="18" charset="0"/>
                        </a:rPr>
                        <a:t>-1</a:t>
                      </a:r>
                      <a:r>
                        <a:rPr lang="en-US" sz="2800" kern="1200" dirty="0">
                          <a:ln>
                            <a:noFill/>
                          </a:ln>
                          <a:solidFill>
                            <a:srgbClr val="000000"/>
                          </a:solidFill>
                          <a:effectLst/>
                          <a:latin typeface="Times New Roman" panose="02020603050405020304" pitchFamily="18" charset="0"/>
                          <a:cs typeface="Times New Roman" panose="02020603050405020304" pitchFamily="18" charset="0"/>
                        </a:rPr>
                        <a:t> </a:t>
                      </a:r>
                      <a:endParaRPr lang="en-US" sz="28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altLang="en-US" sz="2800" b="0" dirty="0">
                          <a:solidFill>
                            <a:srgbClr val="FF0000"/>
                          </a:solidFill>
                          <a:latin typeface="Times New Roman" panose="02020603050405020304" pitchFamily="18" charset="0"/>
                          <a:cs typeface="Times New Roman" panose="02020603050405020304" pitchFamily="18" charset="0"/>
                        </a:rPr>
                        <a:t>NaC</a:t>
                      </a:r>
                      <a:r>
                        <a:rPr lang="en-US" altLang="en-US" sz="2800" b="0" baseline="-25000" dirty="0">
                          <a:solidFill>
                            <a:srgbClr val="FF0000"/>
                          </a:solidFill>
                          <a:latin typeface="Times New Roman" panose="02020603050405020304" pitchFamily="18" charset="0"/>
                          <a:cs typeface="Times New Roman" panose="02020603050405020304" pitchFamily="18" charset="0"/>
                        </a:rPr>
                        <a:t>2</a:t>
                      </a:r>
                      <a:r>
                        <a:rPr lang="en-US" altLang="en-US" sz="2800" b="0" dirty="0">
                          <a:solidFill>
                            <a:srgbClr val="FF0000"/>
                          </a:solidFill>
                          <a:latin typeface="Times New Roman" panose="02020603050405020304" pitchFamily="18" charset="0"/>
                          <a:cs typeface="Times New Roman" panose="02020603050405020304" pitchFamily="18" charset="0"/>
                        </a:rPr>
                        <a:t>H</a:t>
                      </a:r>
                      <a:r>
                        <a:rPr lang="en-US" altLang="en-US" sz="2800" b="0" baseline="-25000" dirty="0">
                          <a:solidFill>
                            <a:srgbClr val="FF0000"/>
                          </a:solidFill>
                          <a:latin typeface="Times New Roman" panose="02020603050405020304" pitchFamily="18" charset="0"/>
                          <a:cs typeface="Times New Roman" panose="02020603050405020304" pitchFamily="18" charset="0"/>
                        </a:rPr>
                        <a:t>3</a:t>
                      </a:r>
                      <a:r>
                        <a:rPr lang="en-US" altLang="en-US" sz="2800" b="0" dirty="0">
                          <a:solidFill>
                            <a:srgbClr val="FF0000"/>
                          </a:solidFill>
                          <a:latin typeface="Times New Roman" panose="02020603050405020304" pitchFamily="18" charset="0"/>
                          <a:cs typeface="Times New Roman" panose="02020603050405020304" pitchFamily="18" charset="0"/>
                        </a:rPr>
                        <a:t>O</a:t>
                      </a:r>
                      <a:r>
                        <a:rPr lang="en-US" altLang="en-US" sz="2800" b="0" baseline="-25000" dirty="0">
                          <a:solidFill>
                            <a:srgbClr val="FF0000"/>
                          </a:solidFill>
                          <a:latin typeface="Times New Roman" panose="02020603050405020304" pitchFamily="18" charset="0"/>
                          <a:cs typeface="Times New Roman" panose="02020603050405020304" pitchFamily="18" charset="0"/>
                        </a:rPr>
                        <a:t>2</a:t>
                      </a:r>
                      <a:r>
                        <a:rPr lang="en-US" sz="2800" b="0" kern="1400" dirty="0">
                          <a:ln>
                            <a:noFill/>
                          </a:ln>
                          <a:solidFill>
                            <a:srgbClr val="000000"/>
                          </a:solidFill>
                          <a:effectLst/>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altLang="en-US" sz="2800" b="0" dirty="0">
                          <a:solidFill>
                            <a:srgbClr val="FF0000"/>
                          </a:solidFill>
                          <a:latin typeface="Times New Roman" panose="02020603050405020304" pitchFamily="18" charset="0"/>
                          <a:cs typeface="Times New Roman" panose="02020603050405020304" pitchFamily="18" charset="0"/>
                        </a:rPr>
                        <a:t>sodium acetate</a:t>
                      </a:r>
                      <a:r>
                        <a:rPr lang="en-US" sz="2800" b="0" kern="1400" dirty="0">
                          <a:ln>
                            <a:noFill/>
                          </a:ln>
                          <a:solidFill>
                            <a:srgbClr val="000000"/>
                          </a:solidFill>
                          <a:effectLst/>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68031346"/>
                  </a:ext>
                </a:extLst>
              </a:tr>
              <a:tr h="1623284">
                <a:tc>
                  <a:txBody>
                    <a:bodyPr/>
                    <a:lstStyle/>
                    <a:p>
                      <a:pPr marR="0" indent="0" algn="ctr" rtl="0">
                        <a:lnSpc>
                          <a:spcPct val="119000"/>
                        </a:lnSpc>
                        <a:spcBef>
                          <a:spcPts val="672"/>
                        </a:spcBef>
                        <a:spcAft>
                          <a:spcPts val="0"/>
                        </a:spcAft>
                      </a:pPr>
                      <a:r>
                        <a:rPr lang="en-US" sz="2800" kern="1200" dirty="0">
                          <a:ln>
                            <a:noFill/>
                          </a:ln>
                          <a:solidFill>
                            <a:srgbClr val="000000"/>
                          </a:solidFill>
                          <a:effectLst/>
                          <a:latin typeface="Times New Roman" panose="02020603050405020304" pitchFamily="18" charset="0"/>
                          <a:cs typeface="Times New Roman" panose="02020603050405020304" pitchFamily="18" charset="0"/>
                        </a:rPr>
                        <a:t>K</a:t>
                      </a:r>
                      <a:r>
                        <a:rPr lang="en-US" sz="2800" kern="1200" baseline="30000" dirty="0">
                          <a:ln>
                            <a:noFill/>
                          </a:ln>
                          <a:solidFill>
                            <a:srgbClr val="000000"/>
                          </a:solidFill>
                          <a:effectLst/>
                          <a:latin typeface="Times New Roman" panose="02020603050405020304" pitchFamily="18" charset="0"/>
                          <a:cs typeface="Times New Roman" panose="02020603050405020304" pitchFamily="18" charset="0"/>
                        </a:rPr>
                        <a:t>+1</a:t>
                      </a:r>
                      <a:endParaRPr lang="en-US" sz="28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200" dirty="0">
                          <a:ln>
                            <a:noFill/>
                          </a:ln>
                          <a:solidFill>
                            <a:srgbClr val="000000"/>
                          </a:solidFill>
                          <a:effectLst/>
                          <a:latin typeface="Times New Roman" panose="02020603050405020304" pitchFamily="18" charset="0"/>
                          <a:cs typeface="Times New Roman" panose="02020603050405020304" pitchFamily="18" charset="0"/>
                        </a:rPr>
                        <a:t>CN</a:t>
                      </a:r>
                      <a:r>
                        <a:rPr lang="en-US" sz="2800" kern="1200" baseline="30000" dirty="0">
                          <a:ln>
                            <a:noFill/>
                          </a:ln>
                          <a:solidFill>
                            <a:srgbClr val="000000"/>
                          </a:solidFill>
                          <a:effectLst/>
                          <a:latin typeface="Times New Roman" panose="02020603050405020304" pitchFamily="18" charset="0"/>
                          <a:cs typeface="Times New Roman" panose="02020603050405020304" pitchFamily="18" charset="0"/>
                        </a:rPr>
                        <a:t>-1</a:t>
                      </a:r>
                      <a:r>
                        <a:rPr lang="en-US" sz="2800" kern="1200" dirty="0">
                          <a:ln>
                            <a:noFill/>
                          </a:ln>
                          <a:solidFill>
                            <a:srgbClr val="000000"/>
                          </a:solidFill>
                          <a:effectLst/>
                          <a:latin typeface="Times New Roman" panose="02020603050405020304" pitchFamily="18" charset="0"/>
                          <a:cs typeface="Times New Roman" panose="02020603050405020304" pitchFamily="18" charset="0"/>
                        </a:rPr>
                        <a:t> </a:t>
                      </a:r>
                      <a:endParaRPr lang="en-US" sz="28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altLang="en-US" sz="2800" b="0" dirty="0">
                          <a:solidFill>
                            <a:srgbClr val="0000CC"/>
                          </a:solidFill>
                          <a:latin typeface="Times New Roman" panose="02020603050405020304" pitchFamily="18" charset="0"/>
                          <a:cs typeface="Times New Roman" panose="02020603050405020304" pitchFamily="18" charset="0"/>
                        </a:rPr>
                        <a:t>KCN</a:t>
                      </a:r>
                      <a:r>
                        <a:rPr lang="en-US" sz="2800" b="0" kern="1400" dirty="0">
                          <a:ln>
                            <a:noFill/>
                          </a:ln>
                          <a:solidFill>
                            <a:srgbClr val="000000"/>
                          </a:solidFill>
                          <a:effectLst/>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altLang="en-US" sz="2800" b="0" dirty="0">
                          <a:solidFill>
                            <a:srgbClr val="0000CC"/>
                          </a:solidFill>
                          <a:latin typeface="Times New Roman" panose="02020603050405020304" pitchFamily="18" charset="0"/>
                          <a:cs typeface="Times New Roman" panose="02020603050405020304" pitchFamily="18" charset="0"/>
                        </a:rPr>
                        <a:t>potassium cyanide</a:t>
                      </a:r>
                      <a:r>
                        <a:rPr lang="en-US" sz="2800" b="0" kern="1400" dirty="0">
                          <a:ln>
                            <a:noFill/>
                          </a:ln>
                          <a:solidFill>
                            <a:srgbClr val="000000"/>
                          </a:solidFill>
                          <a:effectLst/>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4350335"/>
                  </a:ext>
                </a:extLst>
              </a:tr>
              <a:tr h="1623284">
                <a:tc>
                  <a:txBody>
                    <a:bodyPr/>
                    <a:lstStyle/>
                    <a:p>
                      <a:pPr marR="0" indent="0" algn="ctr" rtl="0">
                        <a:lnSpc>
                          <a:spcPct val="119000"/>
                        </a:lnSpc>
                        <a:spcBef>
                          <a:spcPts val="672"/>
                        </a:spcBef>
                        <a:spcAft>
                          <a:spcPts val="0"/>
                        </a:spcAft>
                      </a:pPr>
                      <a:r>
                        <a:rPr lang="en-US" sz="2800" kern="1200">
                          <a:ln>
                            <a:noFill/>
                          </a:ln>
                          <a:solidFill>
                            <a:srgbClr val="000000"/>
                          </a:solidFill>
                          <a:effectLst/>
                          <a:latin typeface="Times New Roman" panose="02020603050405020304" pitchFamily="18" charset="0"/>
                          <a:cs typeface="Times New Roman" panose="02020603050405020304" pitchFamily="18" charset="0"/>
                        </a:rPr>
                        <a:t>Mg</a:t>
                      </a:r>
                      <a:r>
                        <a:rPr lang="en-US" sz="2800" kern="1200" baseline="30000">
                          <a:ln>
                            <a:noFill/>
                          </a:ln>
                          <a:solidFill>
                            <a:srgbClr val="000000"/>
                          </a:solidFill>
                          <a:effectLst/>
                          <a:latin typeface="Times New Roman" panose="02020603050405020304" pitchFamily="18" charset="0"/>
                          <a:cs typeface="Times New Roman" panose="02020603050405020304" pitchFamily="18" charset="0"/>
                        </a:rPr>
                        <a:t>+2</a:t>
                      </a:r>
                      <a:endParaRPr lang="en-US" sz="2800" kern="140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kern="1200" dirty="0">
                          <a:ln>
                            <a:noFill/>
                          </a:ln>
                          <a:solidFill>
                            <a:srgbClr val="000000"/>
                          </a:solidFill>
                          <a:effectLst/>
                          <a:latin typeface="Times New Roman" panose="02020603050405020304" pitchFamily="18" charset="0"/>
                          <a:cs typeface="Times New Roman" panose="02020603050405020304" pitchFamily="18" charset="0"/>
                        </a:rPr>
                        <a:t>CO</a:t>
                      </a:r>
                      <a:r>
                        <a:rPr lang="en-US" sz="2800" kern="1200" baseline="-25000" dirty="0">
                          <a:ln>
                            <a:noFill/>
                          </a:ln>
                          <a:solidFill>
                            <a:srgbClr val="000000"/>
                          </a:solidFill>
                          <a:effectLst/>
                          <a:latin typeface="Times New Roman" panose="02020603050405020304" pitchFamily="18" charset="0"/>
                          <a:cs typeface="Times New Roman" panose="02020603050405020304" pitchFamily="18" charset="0"/>
                        </a:rPr>
                        <a:t>3</a:t>
                      </a:r>
                      <a:r>
                        <a:rPr lang="en-US" sz="2800" kern="1200" baseline="30000" dirty="0">
                          <a:ln>
                            <a:noFill/>
                          </a:ln>
                          <a:solidFill>
                            <a:srgbClr val="000000"/>
                          </a:solidFill>
                          <a:effectLst/>
                          <a:latin typeface="Times New Roman" panose="02020603050405020304" pitchFamily="18" charset="0"/>
                          <a:cs typeface="Times New Roman" panose="02020603050405020304" pitchFamily="18" charset="0"/>
                        </a:rPr>
                        <a:t>-2</a:t>
                      </a:r>
                      <a:r>
                        <a:rPr lang="en-US" sz="2800" kern="1200" dirty="0">
                          <a:ln>
                            <a:noFill/>
                          </a:ln>
                          <a:solidFill>
                            <a:srgbClr val="000000"/>
                          </a:solidFill>
                          <a:effectLst/>
                          <a:latin typeface="Times New Roman" panose="02020603050405020304" pitchFamily="18" charset="0"/>
                          <a:cs typeface="Times New Roman" panose="02020603050405020304" pitchFamily="18" charset="0"/>
                        </a:rPr>
                        <a:t> </a:t>
                      </a:r>
                      <a:endParaRPr lang="en-US" sz="280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sz="2800" b="0" kern="1400" dirty="0">
                          <a:ln>
                            <a:noFill/>
                          </a:ln>
                          <a:solidFill>
                            <a:srgbClr val="000000"/>
                          </a:solidFill>
                          <a:effectLst/>
                          <a:latin typeface="Times New Roman" panose="02020603050405020304" pitchFamily="18" charset="0"/>
                          <a:cs typeface="Times New Roman" panose="02020603050405020304" pitchFamily="18" charset="0"/>
                        </a:rPr>
                        <a:t> </a:t>
                      </a:r>
                      <a:r>
                        <a:rPr lang="en-US" altLang="en-US" sz="2800" b="0" dirty="0">
                          <a:solidFill>
                            <a:srgbClr val="000000"/>
                          </a:solidFill>
                          <a:latin typeface="Times New Roman" panose="02020603050405020304" pitchFamily="18" charset="0"/>
                          <a:cs typeface="Times New Roman" panose="02020603050405020304" pitchFamily="18" charset="0"/>
                        </a:rPr>
                        <a:t>MgCO</a:t>
                      </a:r>
                      <a:r>
                        <a:rPr lang="en-US" altLang="en-US" sz="2800" b="0" baseline="-25000" dirty="0">
                          <a:solidFill>
                            <a:srgbClr val="000000"/>
                          </a:solidFill>
                          <a:latin typeface="Times New Roman" panose="02020603050405020304" pitchFamily="18" charset="0"/>
                          <a:cs typeface="Times New Roman" panose="02020603050405020304" pitchFamily="18" charset="0"/>
                        </a:rPr>
                        <a:t>3</a:t>
                      </a:r>
                      <a:endParaRPr lang="en-US" sz="2800" b="0" kern="1400" dirty="0">
                        <a:ln>
                          <a:noFill/>
                        </a:ln>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ctr" rtl="0">
                        <a:lnSpc>
                          <a:spcPct val="119000"/>
                        </a:lnSpc>
                        <a:spcBef>
                          <a:spcPts val="672"/>
                        </a:spcBef>
                        <a:spcAft>
                          <a:spcPts val="0"/>
                        </a:spcAft>
                      </a:pPr>
                      <a:r>
                        <a:rPr lang="en-US" altLang="en-US" sz="2800" b="0" dirty="0">
                          <a:solidFill>
                            <a:srgbClr val="000000"/>
                          </a:solidFill>
                          <a:latin typeface="Times New Roman" panose="02020603050405020304" pitchFamily="18" charset="0"/>
                          <a:cs typeface="Times New Roman" panose="02020603050405020304" pitchFamily="18" charset="0"/>
                        </a:rPr>
                        <a:t>magnesium carbonate</a:t>
                      </a:r>
                      <a:r>
                        <a:rPr lang="en-US" sz="2800" b="0" kern="1400" dirty="0">
                          <a:ln>
                            <a:noFill/>
                          </a:ln>
                          <a:solidFill>
                            <a:srgbClr val="000000"/>
                          </a:solidFill>
                          <a:effectLst/>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64646035"/>
                  </a:ext>
                </a:extLst>
              </a:tr>
            </a:tbl>
          </a:graphicData>
        </a:graphic>
      </p:graphicFrame>
      <p:sp>
        <p:nvSpPr>
          <p:cNvPr id="3" name="Control 1">
            <a:extLst>
              <a:ext uri="{FF2B5EF4-FFF2-40B4-BE49-F238E27FC236}">
                <a16:creationId xmlns:a16="http://schemas.microsoft.com/office/drawing/2014/main" id="{D7B5608A-14F7-40AD-984C-71AD7EB5CA72}"/>
              </a:ext>
            </a:extLst>
          </p:cNvPr>
          <p:cNvSpPr>
            <a:spLocks noChangeArrowheads="1" noChangeShapeType="1"/>
          </p:cNvSpPr>
          <p:nvPr/>
        </p:nvSpPr>
        <p:spPr bwMode="auto">
          <a:xfrm>
            <a:off x="1614488" y="10521950"/>
            <a:ext cx="6848475" cy="19145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BAD288B0-84F8-44F4-9DCE-C80CD60BF63F}"/>
              </a:ext>
            </a:extLst>
          </p:cNvPr>
          <p:cNvSpPr txBox="1"/>
          <p:nvPr/>
        </p:nvSpPr>
        <p:spPr>
          <a:xfrm>
            <a:off x="0" y="0"/>
            <a:ext cx="9143999"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84.  Boom!  Chem is way cooler than most classes!   </a:t>
            </a:r>
          </a:p>
        </p:txBody>
      </p:sp>
    </p:spTree>
    <p:extLst>
      <p:ext uri="{BB962C8B-B14F-4D97-AF65-F5344CB8AC3E}">
        <p14:creationId xmlns:p14="http://schemas.microsoft.com/office/powerpoint/2010/main" val="37271262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4"/>
          <p:cNvSpPr txBox="1">
            <a:spLocks noChangeArrowheads="1"/>
          </p:cNvSpPr>
          <p:nvPr/>
        </p:nvSpPr>
        <p:spPr bwMode="auto">
          <a:xfrm>
            <a:off x="0" y="0"/>
            <a:ext cx="9144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t>85.  These are </a:t>
            </a:r>
            <a:r>
              <a:rPr kumimoji="0" lang="en-US" altLang="en-US" sz="3200" b="1" i="1" u="none" strike="noStrike" kern="1200" cap="none" spc="0" normalizeH="0" baseline="0" noProof="0" dirty="0">
                <a:ln>
                  <a:noFill/>
                </a:ln>
                <a:solidFill>
                  <a:srgbClr val="9900CC"/>
                </a:solidFill>
                <a:effectLst/>
                <a:uLnTx/>
                <a:uFillTx/>
                <a:latin typeface="Comic Sans MS" pitchFamily="66" charset="0"/>
                <a:ea typeface="+mn-ea"/>
                <a:cs typeface="+mn-cs"/>
              </a:rPr>
              <a:t>really</a:t>
            </a:r>
            <a: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t>  easy, except when the</a:t>
            </a:r>
            <a:b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br>
            <a: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t>       </a:t>
            </a:r>
            <a:r>
              <a:rPr kumimoji="0" lang="en-US" altLang="en-US" sz="3200" b="0" i="0" u="none" strike="noStrike" kern="1200" cap="none" spc="0" normalizeH="0" baseline="0" noProof="0" dirty="0" err="1">
                <a:ln>
                  <a:noFill/>
                </a:ln>
                <a:solidFill>
                  <a:srgbClr val="000000"/>
                </a:solidFill>
                <a:effectLst/>
                <a:uLnTx/>
                <a:uFillTx/>
                <a:latin typeface="Comic Sans MS" pitchFamily="66" charset="0"/>
                <a:ea typeface="+mn-ea"/>
                <a:cs typeface="+mn-cs"/>
              </a:rPr>
              <a:t>polyatomics</a:t>
            </a:r>
            <a: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t> come in multiples, like this: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Comic Sans MS" pitchFamily="66"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Magnesium cation + hydroxide ion → magnesium hydroxide</a:t>
            </a:r>
            <a:b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br>
            <a:endPar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FF0000"/>
                </a:solidFill>
                <a:effectLst/>
                <a:uLnTx/>
                <a:uFillTx/>
                <a:latin typeface="Comic Sans MS" pitchFamily="66" charset="0"/>
                <a:ea typeface="+mn-ea"/>
                <a:cs typeface="+mn-cs"/>
              </a:rPr>
              <a:t> </a:t>
            </a:r>
            <a:endParaRPr kumimoji="0" lang="en-US" altLang="en-US" sz="2400" b="0" i="1" u="none" strike="noStrike" kern="1200" cap="none" spc="0" normalizeH="0" baseline="0" noProof="0" dirty="0">
              <a:ln>
                <a:noFill/>
              </a:ln>
              <a:solidFill>
                <a:srgbClr val="FF0000"/>
              </a:solidFill>
              <a:effectLst/>
              <a:uLnTx/>
              <a:uFillTx/>
              <a:latin typeface="Comic Sans MS" pitchFamily="66" charset="0"/>
              <a:ea typeface="+mn-ea"/>
              <a:cs typeface="+mn-cs"/>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4"/>
          <p:cNvSpPr txBox="1">
            <a:spLocks noChangeArrowheads="1"/>
          </p:cNvSpPr>
          <p:nvPr/>
        </p:nvSpPr>
        <p:spPr bwMode="auto">
          <a:xfrm>
            <a:off x="0" y="0"/>
            <a:ext cx="91440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t>85.  These are </a:t>
            </a:r>
            <a:r>
              <a:rPr kumimoji="0" lang="en-US" altLang="en-US" sz="3200" b="1" i="1" u="none" strike="noStrike" kern="1200" cap="none" spc="0" normalizeH="0" baseline="0" noProof="0" dirty="0">
                <a:ln>
                  <a:noFill/>
                </a:ln>
                <a:solidFill>
                  <a:srgbClr val="9900CC"/>
                </a:solidFill>
                <a:effectLst/>
                <a:uLnTx/>
                <a:uFillTx/>
                <a:latin typeface="Comic Sans MS" pitchFamily="66" charset="0"/>
                <a:ea typeface="+mn-ea"/>
                <a:cs typeface="+mn-cs"/>
              </a:rPr>
              <a:t>really</a:t>
            </a:r>
            <a: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t>  easy, except when the</a:t>
            </a:r>
            <a:b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br>
            <a: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t>       </a:t>
            </a:r>
            <a:r>
              <a:rPr kumimoji="0" lang="en-US" altLang="en-US" sz="3200" b="0" i="0" u="none" strike="noStrike" kern="1200" cap="none" spc="0" normalizeH="0" baseline="0" noProof="0" dirty="0" err="1">
                <a:ln>
                  <a:noFill/>
                </a:ln>
                <a:solidFill>
                  <a:srgbClr val="000000"/>
                </a:solidFill>
                <a:effectLst/>
                <a:uLnTx/>
                <a:uFillTx/>
                <a:latin typeface="Comic Sans MS" pitchFamily="66" charset="0"/>
                <a:ea typeface="+mn-ea"/>
                <a:cs typeface="+mn-cs"/>
              </a:rPr>
              <a:t>polyatomics</a:t>
            </a:r>
            <a: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t> come in multiples, like this: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Comic Sans MS" pitchFamily="66"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Magnesium cation + hydroxide ion → magnesium hydroxide</a:t>
            </a:r>
            <a:b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br>
            <a:endPar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Write the ions, work on the </a:t>
            </a:r>
            <a:r>
              <a:rPr kumimoji="0" lang="en-US" alt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criss</a:t>
            </a: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cross.</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t>Mg</a:t>
            </a:r>
            <a:r>
              <a:rPr kumimoji="0" lang="en-US" altLang="en-US" sz="2800" b="0" i="0" u="none" strike="noStrike" kern="1200" cap="none" spc="0" normalizeH="0" baseline="30000" noProof="0" dirty="0">
                <a:ln>
                  <a:noFill/>
                </a:ln>
                <a:solidFill>
                  <a:srgbClr val="FF0000"/>
                </a:solidFill>
                <a:effectLst/>
                <a:uLnTx/>
                <a:uFillTx/>
                <a:latin typeface="Comic Sans MS" pitchFamily="66" charset="0"/>
                <a:ea typeface="+mn-ea"/>
                <a:cs typeface="+mn-cs"/>
              </a:rPr>
              <a:t>+2</a:t>
            </a:r>
            <a: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t>    OH</a:t>
            </a:r>
            <a:r>
              <a:rPr kumimoji="0" lang="en-US" altLang="en-US" sz="2800" b="0" i="0" u="none" strike="noStrike" kern="1200" cap="none" spc="0" normalizeH="0" baseline="30000" noProof="0" dirty="0">
                <a:ln>
                  <a:noFill/>
                </a:ln>
                <a:solidFill>
                  <a:srgbClr val="FF0000"/>
                </a:solidFill>
                <a:effectLst/>
                <a:uLnTx/>
                <a:uFillTx/>
                <a:latin typeface="Comic Sans MS" pitchFamily="66" charset="0"/>
                <a:ea typeface="+mn-ea"/>
                <a:cs typeface="+mn-cs"/>
              </a:rPr>
              <a:t>-1</a:t>
            </a:r>
            <a:endPar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FF0000"/>
                </a:solidFill>
                <a:effectLst/>
                <a:uLnTx/>
                <a:uFillTx/>
                <a:latin typeface="Comic Sans MS" pitchFamily="66" charset="0"/>
                <a:ea typeface="+mn-ea"/>
                <a:cs typeface="+mn-cs"/>
              </a:rPr>
              <a:t> </a:t>
            </a:r>
            <a:endParaRPr kumimoji="0" lang="en-US" altLang="en-US" sz="2400" b="0" i="1" u="none" strike="noStrike" kern="1200" cap="none" spc="0" normalizeH="0" baseline="0" noProof="0" dirty="0">
              <a:ln>
                <a:noFill/>
              </a:ln>
              <a:solidFill>
                <a:srgbClr val="FF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40736539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4"/>
          <p:cNvSpPr txBox="1">
            <a:spLocks noChangeArrowheads="1"/>
          </p:cNvSpPr>
          <p:nvPr/>
        </p:nvSpPr>
        <p:spPr bwMode="auto">
          <a:xfrm>
            <a:off x="0" y="0"/>
            <a:ext cx="9144000" cy="615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t>85.  These are </a:t>
            </a:r>
            <a:r>
              <a:rPr kumimoji="0" lang="en-US" altLang="en-US" sz="3200" b="1" i="1" u="none" strike="noStrike" kern="1200" cap="none" spc="0" normalizeH="0" baseline="0" noProof="0" dirty="0">
                <a:ln>
                  <a:noFill/>
                </a:ln>
                <a:solidFill>
                  <a:srgbClr val="9900CC"/>
                </a:solidFill>
                <a:effectLst/>
                <a:uLnTx/>
                <a:uFillTx/>
                <a:latin typeface="Comic Sans MS" pitchFamily="66" charset="0"/>
                <a:ea typeface="+mn-ea"/>
                <a:cs typeface="+mn-cs"/>
              </a:rPr>
              <a:t>really</a:t>
            </a:r>
            <a: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t>  easy, except when the</a:t>
            </a:r>
            <a:b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br>
            <a: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t>       </a:t>
            </a:r>
            <a:r>
              <a:rPr kumimoji="0" lang="en-US" altLang="en-US" sz="3200" b="0" i="0" u="none" strike="noStrike" kern="1200" cap="none" spc="0" normalizeH="0" baseline="0" noProof="0" dirty="0" err="1">
                <a:ln>
                  <a:noFill/>
                </a:ln>
                <a:solidFill>
                  <a:srgbClr val="000000"/>
                </a:solidFill>
                <a:effectLst/>
                <a:uLnTx/>
                <a:uFillTx/>
                <a:latin typeface="Comic Sans MS" pitchFamily="66" charset="0"/>
                <a:ea typeface="+mn-ea"/>
                <a:cs typeface="+mn-cs"/>
              </a:rPr>
              <a:t>polyatomics</a:t>
            </a:r>
            <a: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t> come in multiples, like this: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Comic Sans MS" pitchFamily="66"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Magnesium cation + hydroxide ion → magnesium hydroxide</a:t>
            </a:r>
            <a:b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br>
            <a:endPar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Write the ions, work on the </a:t>
            </a:r>
            <a:r>
              <a:rPr kumimoji="0" lang="en-US" alt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criss</a:t>
            </a: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cross.</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t>Mg</a:t>
            </a:r>
            <a:r>
              <a:rPr kumimoji="0" lang="en-US" altLang="en-US" sz="2800" b="0" i="0" u="none" strike="noStrike" kern="1200" cap="none" spc="0" normalizeH="0" baseline="30000" noProof="0" dirty="0">
                <a:ln>
                  <a:noFill/>
                </a:ln>
                <a:solidFill>
                  <a:srgbClr val="FF0000"/>
                </a:solidFill>
                <a:effectLst/>
                <a:uLnTx/>
                <a:uFillTx/>
                <a:latin typeface="Comic Sans MS" pitchFamily="66" charset="0"/>
                <a:ea typeface="+mn-ea"/>
                <a:cs typeface="+mn-cs"/>
              </a:rPr>
              <a:t>+2</a:t>
            </a:r>
            <a: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t>         OH</a:t>
            </a:r>
            <a:r>
              <a:rPr kumimoji="0" lang="en-US" altLang="en-US" sz="2800" b="0" i="0" u="none" strike="noStrike" kern="1200" cap="none" spc="0" normalizeH="0" baseline="30000" noProof="0" dirty="0">
                <a:ln>
                  <a:noFill/>
                </a:ln>
                <a:solidFill>
                  <a:srgbClr val="FF0000"/>
                </a:solidFill>
                <a:effectLst/>
                <a:uLnTx/>
                <a:uFillTx/>
                <a:latin typeface="Comic Sans MS" pitchFamily="66" charset="0"/>
                <a:ea typeface="+mn-ea"/>
                <a:cs typeface="+mn-cs"/>
              </a:rPr>
              <a:t>-1</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2800" b="0" i="0" u="none" strike="noStrike" kern="1200" cap="none" spc="0" normalizeH="0" baseline="30000" noProof="0" dirty="0">
              <a:ln>
                <a:noFill/>
              </a:ln>
              <a:solidFill>
                <a:srgbClr val="FF0000"/>
              </a:solidFill>
              <a:effectLst/>
              <a:uLnTx/>
              <a:uFillTx/>
              <a:latin typeface="Comic Sans MS" pitchFamily="66"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err="1">
                <a:ln>
                  <a:noFill/>
                </a:ln>
                <a:solidFill>
                  <a:srgbClr val="FFFF65"/>
                </a:solidFill>
                <a:effectLst/>
                <a:highlight>
                  <a:srgbClr val="FFFF00"/>
                </a:highlight>
                <a:uLnTx/>
                <a:uFillTx/>
                <a:latin typeface="Comic Sans MS" pitchFamily="66" charset="0"/>
                <a:ea typeface="+mn-ea"/>
                <a:cs typeface="+mn-cs"/>
              </a:rPr>
              <a:t>i</a:t>
            </a:r>
            <a:r>
              <a:rPr kumimoji="0" lang="en-US" altLang="en-US" sz="3200" b="0" i="0" u="none" strike="noStrike" kern="1200" cap="none" spc="0" normalizeH="0" baseline="0" noProof="0" dirty="0" err="1">
                <a:ln>
                  <a:noFill/>
                </a:ln>
                <a:solidFill>
                  <a:srgbClr val="FF0000"/>
                </a:solidFill>
                <a:effectLst/>
                <a:highlight>
                  <a:srgbClr val="FFFF00"/>
                </a:highlight>
                <a:uLnTx/>
                <a:uFillTx/>
                <a:latin typeface="Comic Sans MS" pitchFamily="66" charset="0"/>
                <a:ea typeface="+mn-ea"/>
                <a:cs typeface="+mn-cs"/>
              </a:rPr>
              <a:t>You</a:t>
            </a:r>
            <a:r>
              <a:rPr kumimoji="0" lang="en-US" altLang="en-US" sz="3200" b="0" i="0" u="none" strike="noStrike" kern="1200" cap="none" spc="0" normalizeH="0" baseline="0" noProof="0" dirty="0">
                <a:ln>
                  <a:noFill/>
                </a:ln>
                <a:solidFill>
                  <a:srgbClr val="FF0000"/>
                </a:solidFill>
                <a:effectLst/>
                <a:highlight>
                  <a:srgbClr val="FFFF00"/>
                </a:highlight>
                <a:uLnTx/>
                <a:uFillTx/>
                <a:latin typeface="Comic Sans MS" pitchFamily="66" charset="0"/>
                <a:ea typeface="+mn-ea"/>
                <a:cs typeface="+mn-cs"/>
              </a:rPr>
              <a:t> need ONE “Mg” and TWO “OH” </a:t>
            </a:r>
            <a:r>
              <a:rPr kumimoji="0" lang="en-US" altLang="en-US" sz="3200" b="0" i="0" u="none" strike="noStrike" kern="1200" cap="none" spc="0" normalizeH="0" baseline="0" noProof="0" dirty="0">
                <a:ln>
                  <a:noFill/>
                </a:ln>
                <a:solidFill>
                  <a:srgbClr val="FFFF65"/>
                </a:solidFill>
                <a:effectLst/>
                <a:highlight>
                  <a:srgbClr val="FFFF00"/>
                </a:highlight>
                <a:uLnTx/>
                <a:uFillTx/>
                <a:latin typeface="Comic Sans MS" pitchFamily="66" charset="0"/>
                <a:ea typeface="+mn-ea"/>
                <a:cs typeface="+mn-cs"/>
              </a:rPr>
              <a:t>;</a:t>
            </a:r>
            <a:r>
              <a:rPr kumimoji="0" lang="en-US" altLang="en-US" sz="3200" b="0" i="0" u="none" strike="noStrike" kern="1200" cap="none" spc="0" normalizeH="0" baseline="0" noProof="0" dirty="0">
                <a:ln>
                  <a:noFill/>
                </a:ln>
                <a:solidFill>
                  <a:srgbClr val="FF0000"/>
                </a:solidFill>
                <a:effectLst/>
                <a:highlight>
                  <a:srgbClr val="FFFF00"/>
                </a:highlight>
                <a:uLnTx/>
                <a:uFillTx/>
                <a:latin typeface="Comic Sans MS" pitchFamily="66" charset="0"/>
                <a:ea typeface="+mn-ea"/>
                <a:cs typeface="+mn-cs"/>
              </a:rPr>
              <a:t>  </a:t>
            </a:r>
            <a:br>
              <a:rPr kumimoji="0" lang="en-US" altLang="en-US" sz="3200" b="0" i="0" u="none" strike="noStrike" kern="1200" cap="none" spc="0" normalizeH="0" baseline="0" noProof="0" dirty="0">
                <a:ln>
                  <a:noFill/>
                </a:ln>
                <a:solidFill>
                  <a:srgbClr val="FF0000"/>
                </a:solidFill>
                <a:effectLst/>
                <a:highlight>
                  <a:srgbClr val="FFFF00"/>
                </a:highlight>
                <a:uLnTx/>
                <a:uFillTx/>
                <a:latin typeface="Comic Sans MS" pitchFamily="66" charset="0"/>
                <a:ea typeface="+mn-ea"/>
                <a:cs typeface="+mn-cs"/>
              </a:rPr>
            </a:br>
            <a:br>
              <a:rPr kumimoji="0" lang="en-US" altLang="en-US" sz="3200" b="0" i="0" u="none" strike="noStrike" kern="1200" cap="none" spc="0" normalizeH="0" baseline="0" noProof="0" dirty="0">
                <a:ln>
                  <a:noFill/>
                </a:ln>
                <a:solidFill>
                  <a:srgbClr val="FF0000"/>
                </a:solidFill>
                <a:effectLst/>
                <a:uLnTx/>
                <a:uFillTx/>
                <a:latin typeface="Comic Sans MS" pitchFamily="66" charset="0"/>
                <a:ea typeface="+mn-ea"/>
                <a:cs typeface="+mn-cs"/>
              </a:rPr>
            </a:br>
            <a:r>
              <a:rPr kumimoji="0" lang="en-US" altLang="en-US" sz="3200" b="0" i="0" u="none" strike="noStrike" kern="1200" cap="none" spc="0" normalizeH="0" baseline="0" noProof="0" dirty="0">
                <a:ln>
                  <a:noFill/>
                </a:ln>
                <a:solidFill>
                  <a:srgbClr val="FF0000"/>
                </a:solidFill>
                <a:effectLst/>
                <a:uLnTx/>
                <a:uFillTx/>
                <a:latin typeface="Comic Sans MS" pitchFamily="66" charset="0"/>
                <a:ea typeface="+mn-ea"/>
                <a:cs typeface="+mn-cs"/>
              </a:rPr>
              <a:t>Mg</a:t>
            </a:r>
            <a:r>
              <a:rPr kumimoji="0" lang="en-US" altLang="en-US" sz="3200" b="0" i="0" u="none" strike="noStrike" kern="1200" cap="none" spc="0" normalizeH="0" baseline="30000" noProof="0" dirty="0">
                <a:ln>
                  <a:noFill/>
                </a:ln>
                <a:solidFill>
                  <a:srgbClr val="FF0000"/>
                </a:solidFill>
                <a:effectLst/>
                <a:uLnTx/>
                <a:uFillTx/>
                <a:latin typeface="Comic Sans MS" pitchFamily="66" charset="0"/>
                <a:ea typeface="+mn-ea"/>
                <a:cs typeface="+mn-cs"/>
              </a:rPr>
              <a:t>+2</a:t>
            </a:r>
            <a:r>
              <a:rPr kumimoji="0" lang="en-US" altLang="en-US" sz="3200" b="0" i="0" u="none" strike="noStrike" kern="1200" cap="none" spc="0" normalizeH="0" baseline="0" noProof="0" dirty="0">
                <a:ln>
                  <a:noFill/>
                </a:ln>
                <a:solidFill>
                  <a:srgbClr val="FF0000"/>
                </a:solidFill>
                <a:effectLst/>
                <a:uLnTx/>
                <a:uFillTx/>
                <a:latin typeface="Comic Sans MS" pitchFamily="66" charset="0"/>
                <a:ea typeface="+mn-ea"/>
                <a:cs typeface="+mn-cs"/>
              </a:rPr>
              <a:t> + OH</a:t>
            </a:r>
            <a:r>
              <a:rPr kumimoji="0" lang="en-US" altLang="en-US" sz="3200" b="0" i="0" u="none" strike="noStrike" kern="1200" cap="none" spc="0" normalizeH="0" baseline="30000" noProof="0" dirty="0">
                <a:ln>
                  <a:noFill/>
                </a:ln>
                <a:solidFill>
                  <a:srgbClr val="FF0000"/>
                </a:solidFill>
                <a:effectLst/>
                <a:uLnTx/>
                <a:uFillTx/>
                <a:latin typeface="Comic Sans MS" pitchFamily="66" charset="0"/>
                <a:ea typeface="+mn-ea"/>
                <a:cs typeface="+mn-cs"/>
              </a:rPr>
              <a:t>-1  </a:t>
            </a:r>
            <a:r>
              <a:rPr kumimoji="0" lang="en-US" alt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r>
              <a:rPr kumimoji="0" lang="en-US" altLang="en-US" sz="3200" b="0" i="0" u="none" strike="noStrike" kern="1200" cap="none" spc="0" normalizeH="0" baseline="0" noProof="0" dirty="0">
                <a:ln>
                  <a:noFill/>
                </a:ln>
                <a:solidFill>
                  <a:srgbClr val="FF0000"/>
                </a:solidFill>
                <a:effectLst/>
                <a:uLnTx/>
                <a:uFillTx/>
                <a:latin typeface="Comic Sans MS" pitchFamily="66" charset="0"/>
                <a:ea typeface="+mn-ea"/>
                <a:cs typeface="+mn-cs"/>
              </a:rPr>
              <a:t>  Mg(OH)</a:t>
            </a:r>
            <a:r>
              <a:rPr kumimoji="0" lang="en-US" altLang="en-US" sz="3200" b="0" i="0" u="none" strike="noStrike" kern="1200" cap="none" spc="0" normalizeH="0" baseline="-25000" noProof="0" dirty="0">
                <a:ln>
                  <a:noFill/>
                </a:ln>
                <a:solidFill>
                  <a:srgbClr val="FF0000"/>
                </a:solidFill>
                <a:effectLst/>
                <a:uLnTx/>
                <a:uFillTx/>
                <a:latin typeface="Comic Sans MS" pitchFamily="66" charset="0"/>
                <a:ea typeface="+mn-ea"/>
                <a:cs typeface="+mn-cs"/>
              </a:rPr>
              <a:t>2</a:t>
            </a:r>
          </a:p>
        </p:txBody>
      </p:sp>
      <p:cxnSp>
        <p:nvCxnSpPr>
          <p:cNvPr id="2" name="Straight Arrow Connector 1">
            <a:extLst>
              <a:ext uri="{FF2B5EF4-FFF2-40B4-BE49-F238E27FC236}">
                <a16:creationId xmlns:a16="http://schemas.microsoft.com/office/drawing/2014/main" id="{7DE0C19D-E75D-731D-4FC8-4B436E08AFAE}"/>
              </a:ext>
            </a:extLst>
          </p:cNvPr>
          <p:cNvCxnSpPr>
            <a:cxnSpLocks/>
          </p:cNvCxnSpPr>
          <p:nvPr/>
        </p:nvCxnSpPr>
        <p:spPr>
          <a:xfrm>
            <a:off x="4114800" y="3733800"/>
            <a:ext cx="1447800" cy="228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 name="Straight Arrow Connector 2">
            <a:extLst>
              <a:ext uri="{FF2B5EF4-FFF2-40B4-BE49-F238E27FC236}">
                <a16:creationId xmlns:a16="http://schemas.microsoft.com/office/drawing/2014/main" id="{D97A1FD0-5E92-1AAA-CB6B-5ABF46342147}"/>
              </a:ext>
            </a:extLst>
          </p:cNvPr>
          <p:cNvCxnSpPr/>
          <p:nvPr/>
        </p:nvCxnSpPr>
        <p:spPr>
          <a:xfrm flipH="1">
            <a:off x="4114800" y="3733800"/>
            <a:ext cx="1524000" cy="228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9102879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4"/>
          <p:cNvSpPr txBox="1">
            <a:spLocks noChangeArrowheads="1"/>
          </p:cNvSpPr>
          <p:nvPr/>
        </p:nvSpPr>
        <p:spPr bwMode="auto">
          <a:xfrm>
            <a:off x="0" y="0"/>
            <a:ext cx="9144000" cy="6022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86…. </a:t>
            </a:r>
            <a:r>
              <a:rPr kumimoji="0" lang="en-US" alt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Mg(OH)</a:t>
            </a:r>
            <a:r>
              <a:rPr kumimoji="0" lang="en-US" altLang="en-US" sz="40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  </a:t>
            </a:r>
            <a:r>
              <a:rPr kumimoji="0" lang="en-US" alt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is correct. </a:t>
            </a:r>
            <a:r>
              <a:rPr kumimoji="0" lang="en-US" altLang="en-US"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Silly mistakes…</a:t>
            </a:r>
            <a:br>
              <a:rPr kumimoji="0" lang="en-US" altLang="en-US"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endParaRPr kumimoji="0" lang="en-US" alt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MgOH</a:t>
            </a:r>
            <a:r>
              <a:rPr kumimoji="0" lang="en-US" altLang="en-US" sz="44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2   </a:t>
            </a:r>
            <a:r>
              <a:rPr kumimoji="0" lang="en-US" altLang="en-US" sz="4400" b="0" i="1"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this has one oxygen/two hydrogens XXX</a:t>
            </a:r>
            <a:endParaRPr kumimoji="0" lang="en-US" altLang="en-US" sz="4400" b="0" i="1"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1"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a:t>
            </a:r>
            <a:br>
              <a:rPr kumimoji="0" lang="en-US" altLang="en-US" sz="2800" b="0" i="1"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r>
              <a:rPr kumimoji="0" lang="en-US" altLang="en-US" sz="4400" b="0" i="1"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MgO</a:t>
            </a:r>
            <a:r>
              <a:rPr kumimoji="0" lang="en-US" altLang="en-US" sz="4400" b="0" i="1"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2</a:t>
            </a:r>
            <a:r>
              <a:rPr kumimoji="0" lang="en-US" altLang="en-US" sz="4400" b="0" i="1"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H</a:t>
            </a:r>
            <a:r>
              <a:rPr kumimoji="0" lang="en-US" altLang="en-US" sz="4400" b="0" i="1"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2</a:t>
            </a:r>
            <a:r>
              <a:rPr kumimoji="0" lang="en-US" altLang="en-US" sz="4400" b="0" i="1"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a:t>
            </a:r>
            <a:r>
              <a:rPr kumimoji="0" lang="en-US" altLang="en-US" sz="4400" b="0" i="1"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also not good, this has 2 oxygens +</a:t>
            </a:r>
            <a:br>
              <a:rPr kumimoji="0" lang="en-US" altLang="en-US" sz="4400" b="0" i="1"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r>
              <a:rPr kumimoji="0" lang="en-US" altLang="en-US" sz="4400" b="0" i="1"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2 hydrogens, but NOT two hydroxide anions</a:t>
            </a:r>
            <a:endParaRPr kumimoji="0" lang="en-US" altLang="en-US" sz="40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endParaRPr>
          </a:p>
          <a:p>
            <a:pPr marL="0" marR="0" lvl="0" indent="0" defTabSz="914400" rtl="0" eaLnBrk="1" fontAlgn="base" latinLnBrk="0" hangingPunct="1">
              <a:lnSpc>
                <a:spcPct val="100000"/>
              </a:lnSpc>
              <a:spcBef>
                <a:spcPct val="50000"/>
              </a:spcBef>
              <a:spcAft>
                <a:spcPct val="0"/>
              </a:spcAft>
              <a:buClrTx/>
              <a:buSzTx/>
              <a:buFontTx/>
              <a:buNone/>
              <a:tabLst/>
              <a:defRPr/>
            </a:pPr>
            <a:r>
              <a:rPr kumimoji="0" lang="en-US" altLang="en-US" sz="4800" b="0" i="1" u="none" strike="noStrike" kern="1200" cap="none" spc="0" normalizeH="0" baseline="0" noProof="0" dirty="0" err="1">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MgOHOH</a:t>
            </a:r>
            <a:r>
              <a:rPr kumimoji="0" lang="en-US" altLang="en-US" sz="4800" b="0" i="1"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a:t>
            </a:r>
            <a:r>
              <a:rPr kumimoji="0" lang="en-US" altLang="en-US" b="0" i="1"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again, not according to the rules.  </a:t>
            </a:r>
            <a:br>
              <a:rPr kumimoji="0" lang="en-US" altLang="en-US" sz="4800" b="0" i="1"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r>
              <a:rPr kumimoji="0" lang="en-US" altLang="en-US" sz="4800" b="0" i="1"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We need one Mg atom + TWO hydroxide ions</a:t>
            </a:r>
            <a:endParaRPr kumimoji="0" lang="en-US" altLang="en-US" sz="36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44376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A296E0-094F-4367-AE2D-599821265F15}"/>
              </a:ext>
            </a:extLst>
          </p:cNvPr>
          <p:cNvSpPr txBox="1"/>
          <p:nvPr/>
        </p:nvSpPr>
        <p:spPr>
          <a:xfrm>
            <a:off x="0" y="0"/>
            <a:ext cx="9144000" cy="2123658"/>
          </a:xfrm>
          <a:prstGeom prst="rect">
            <a:avLst/>
          </a:prstGeom>
          <a:noFill/>
        </p:spPr>
        <p:txBody>
          <a:bodyPr wrap="square" rtlCol="0">
            <a:spAutoFit/>
          </a:bodyPr>
          <a:lstStyle/>
          <a:p>
            <a:pPr lvl="0" eaLnBrk="1" hangingPunct="1">
              <a:spcBef>
                <a:spcPct val="50000"/>
              </a:spcBef>
            </a:pPr>
            <a:r>
              <a:rPr lang="en-US" altLang="en-US" sz="2400" dirty="0">
                <a:latin typeface="Times New Roman" panose="02020603050405020304" pitchFamily="18" charset="0"/>
                <a:cs typeface="Times New Roman" panose="02020603050405020304" pitchFamily="18" charset="0"/>
              </a:rPr>
              <a:t>Metal atoms will lose enough electrons to “match” up with the electron configurations of the closest noble gas.  For instance, Lithium loses one electron and ends up “isoelectric” to helium.  </a:t>
            </a:r>
          </a:p>
          <a:p>
            <a:pPr lvl="0" eaLnBrk="1" hangingPunct="1">
              <a:spcBef>
                <a:spcPct val="50000"/>
              </a:spcBef>
            </a:pPr>
            <a:r>
              <a:rPr lang="en-US" altLang="en-US" sz="2400" dirty="0">
                <a:latin typeface="Times New Roman" panose="02020603050405020304" pitchFamily="18" charset="0"/>
                <a:cs typeface="Times New Roman" panose="02020603050405020304" pitchFamily="18" charset="0"/>
              </a:rPr>
              <a:t>It does not become helium, or a noble gas, but it does end up with the same electron configuration that helium has.  </a:t>
            </a:r>
            <a:endParaRPr lang="en-US" dirty="0"/>
          </a:p>
        </p:txBody>
      </p:sp>
      <p:graphicFrame>
        <p:nvGraphicFramePr>
          <p:cNvPr id="4" name="Table 3">
            <a:extLst>
              <a:ext uri="{FF2B5EF4-FFF2-40B4-BE49-F238E27FC236}">
                <a16:creationId xmlns:a16="http://schemas.microsoft.com/office/drawing/2014/main" id="{09F041F0-43C6-1848-F346-A9B0BBCE3387}"/>
              </a:ext>
            </a:extLst>
          </p:cNvPr>
          <p:cNvGraphicFramePr>
            <a:graphicFrameLocks noGrp="1"/>
          </p:cNvGraphicFramePr>
          <p:nvPr>
            <p:extLst>
              <p:ext uri="{D42A27DB-BD31-4B8C-83A1-F6EECF244321}">
                <p14:modId xmlns:p14="http://schemas.microsoft.com/office/powerpoint/2010/main" val="232898825"/>
              </p:ext>
            </p:extLst>
          </p:nvPr>
        </p:nvGraphicFramePr>
        <p:xfrm>
          <a:off x="0" y="2286000"/>
          <a:ext cx="9144000" cy="4571998"/>
        </p:xfrm>
        <a:graphic>
          <a:graphicData uri="http://schemas.openxmlformats.org/drawingml/2006/table">
            <a:tbl>
              <a:tblPr firstRow="1" bandRow="1">
                <a:tableStyleId>{5C22544A-7EE6-4342-B048-85BDC9FD1C3A}</a:tableStyleId>
              </a:tblPr>
              <a:tblGrid>
                <a:gridCol w="1326316">
                  <a:extLst>
                    <a:ext uri="{9D8B030D-6E8A-4147-A177-3AD203B41FA5}">
                      <a16:colId xmlns:a16="http://schemas.microsoft.com/office/drawing/2014/main" val="4069831417"/>
                    </a:ext>
                  </a:extLst>
                </a:gridCol>
                <a:gridCol w="1962316">
                  <a:extLst>
                    <a:ext uri="{9D8B030D-6E8A-4147-A177-3AD203B41FA5}">
                      <a16:colId xmlns:a16="http://schemas.microsoft.com/office/drawing/2014/main" val="2983839806"/>
                    </a:ext>
                  </a:extLst>
                </a:gridCol>
                <a:gridCol w="2967789">
                  <a:extLst>
                    <a:ext uri="{9D8B030D-6E8A-4147-A177-3AD203B41FA5}">
                      <a16:colId xmlns:a16="http://schemas.microsoft.com/office/drawing/2014/main" val="1848313836"/>
                    </a:ext>
                  </a:extLst>
                </a:gridCol>
                <a:gridCol w="2887579">
                  <a:extLst>
                    <a:ext uri="{9D8B030D-6E8A-4147-A177-3AD203B41FA5}">
                      <a16:colId xmlns:a16="http://schemas.microsoft.com/office/drawing/2014/main" val="443992280"/>
                    </a:ext>
                  </a:extLst>
                </a:gridCol>
              </a:tblGrid>
              <a:tr h="1036954">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Group 1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 Electron</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configurations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FF0000"/>
                          </a:solidFill>
                          <a:latin typeface="Times New Roman" panose="02020603050405020304" pitchFamily="18" charset="0"/>
                          <a:cs typeface="Times New Roman" panose="02020603050405020304" pitchFamily="18" charset="0"/>
                        </a:rPr>
                        <a:t>ION Electron configuration </a:t>
                      </a:r>
                    </a:p>
                    <a:p>
                      <a:pPr algn="ctr"/>
                      <a:r>
                        <a:rPr lang="en-US" b="0" dirty="0">
                          <a:solidFill>
                            <a:srgbClr val="FF0000"/>
                          </a:solidFill>
                          <a:latin typeface="Times New Roman" panose="02020603050405020304" pitchFamily="18" charset="0"/>
                          <a:cs typeface="Times New Roman" panose="02020603050405020304" pitchFamily="18" charset="0"/>
                        </a:rPr>
                        <a:t>and 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Ion becomes Isoelectric 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1026946"/>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lithium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0" dirty="0">
                          <a:solidFill>
                            <a:srgbClr val="FF0000"/>
                          </a:solidFill>
                          <a:latin typeface="Times New Roman" panose="02020603050405020304" pitchFamily="18" charset="0"/>
                          <a:cs typeface="Times New Roman" panose="02020603050405020304" pitchFamily="18" charset="0"/>
                        </a:rPr>
                        <a:t>→ 2               Li</a:t>
                      </a:r>
                      <a:r>
                        <a:rPr lang="en-US" b="0" baseline="30000" dirty="0">
                          <a:solidFill>
                            <a:srgbClr val="FF0000"/>
                          </a:solidFill>
                          <a:latin typeface="Times New Roman" panose="02020603050405020304" pitchFamily="18" charset="0"/>
                          <a:cs typeface="Times New Roman" panose="02020603050405020304" pitchFamily="18" charset="0"/>
                        </a:rPr>
                        <a:t>+1</a:t>
                      </a:r>
                      <a:r>
                        <a:rPr lang="en-US" b="0" dirty="0">
                          <a:solidFill>
                            <a:srgbClr val="FF0000"/>
                          </a:solidFill>
                          <a:latin typeface="Times New Roman" panose="02020603050405020304" pitchFamily="18" charset="0"/>
                          <a:cs typeface="Times New Roman" panose="02020603050405020304" pitchFamily="18" charset="0"/>
                        </a:rPr>
                        <a:t> 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FF0000"/>
                          </a:solidFill>
                          <a:latin typeface="Times New Roman" panose="02020603050405020304" pitchFamily="18" charset="0"/>
                          <a:cs typeface="Times New Roman" panose="02020603050405020304" pitchFamily="18" charset="0"/>
                        </a:rPr>
                        <a:t>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003126"/>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sodium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b="0" dirty="0">
                          <a:solidFill>
                            <a:srgbClr val="FF0000"/>
                          </a:solidFill>
                          <a:latin typeface="Times New Roman" panose="02020603050405020304" pitchFamily="18" charset="0"/>
                          <a:cs typeface="Times New Roman" panose="02020603050405020304" pitchFamily="18" charset="0"/>
                        </a:rPr>
                        <a:t>  </a:t>
                      </a:r>
                      <a:r>
                        <a:rPr lang="en-US" b="0" dirty="0">
                          <a:solidFill>
                            <a:srgbClr val="0000CC"/>
                          </a:solidFill>
                          <a:latin typeface="Times New Roman" panose="02020603050405020304" pitchFamily="18" charset="0"/>
                          <a:cs typeface="Times New Roman" panose="02020603050405020304" pitchFamily="18" charset="0"/>
                        </a:rPr>
                        <a:t>→ 2-8           Na</a:t>
                      </a:r>
                      <a:r>
                        <a:rPr lang="en-US" b="0" baseline="30000" dirty="0">
                          <a:solidFill>
                            <a:srgbClr val="0000CC"/>
                          </a:solidFill>
                          <a:latin typeface="Times New Roman" panose="02020603050405020304" pitchFamily="18" charset="0"/>
                          <a:cs typeface="Times New Roman" panose="02020603050405020304" pitchFamily="18" charset="0"/>
                        </a:rPr>
                        <a:t>+1</a:t>
                      </a:r>
                      <a:r>
                        <a:rPr lang="en-US" b="0" dirty="0">
                          <a:solidFill>
                            <a:srgbClr val="0000CC"/>
                          </a:solidFill>
                          <a:latin typeface="Times New Roman" panose="02020603050405020304" pitchFamily="18" charset="0"/>
                          <a:cs typeface="Times New Roman" panose="02020603050405020304" pitchFamily="18" charset="0"/>
                        </a:rPr>
                        <a:t> 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rgbClr val="0000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3535174"/>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potassium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2-8-8-1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b="0" dirty="0">
                          <a:solidFill>
                            <a:schemeClr val="tx1">
                              <a:lumMod val="95000"/>
                              <a:lumOff val="5000"/>
                            </a:schemeClr>
                          </a:solidFill>
                          <a:latin typeface="Times New Roman" panose="02020603050405020304" pitchFamily="18" charset="0"/>
                          <a:cs typeface="Times New Roman" panose="02020603050405020304" pitchFamily="18" charset="0"/>
                        </a:rPr>
                        <a:t>  → 2-8-8        K</a:t>
                      </a:r>
                      <a:r>
                        <a:rPr lang="en-US" b="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b="0" dirty="0">
                          <a:solidFill>
                            <a:schemeClr val="tx1">
                              <a:lumMod val="95000"/>
                              <a:lumOff val="5000"/>
                            </a:schemeClr>
                          </a:solidFill>
                          <a:latin typeface="Times New Roman" panose="02020603050405020304" pitchFamily="18" charset="0"/>
                          <a:cs typeface="Times New Roman" panose="02020603050405020304" pitchFamily="18" charset="0"/>
                        </a:rPr>
                        <a:t> 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4429602"/>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rubidium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2-8-18-8-1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0" dirty="0">
                          <a:solidFill>
                            <a:srgbClr val="FF0000"/>
                          </a:solidFill>
                          <a:latin typeface="Times New Roman" panose="02020603050405020304" pitchFamily="18" charset="0"/>
                          <a:cs typeface="Times New Roman" panose="02020603050405020304" pitchFamily="18" charset="0"/>
                        </a:rPr>
                        <a:t>→ 2-8-18-8   Rb</a:t>
                      </a:r>
                      <a:r>
                        <a:rPr lang="en-US" b="0" baseline="30000" dirty="0">
                          <a:solidFill>
                            <a:srgbClr val="FF0000"/>
                          </a:solidFill>
                          <a:latin typeface="Times New Roman" panose="02020603050405020304" pitchFamily="18" charset="0"/>
                          <a:cs typeface="Times New Roman" panose="02020603050405020304" pitchFamily="18" charset="0"/>
                        </a:rPr>
                        <a:t>+1</a:t>
                      </a:r>
                      <a:r>
                        <a:rPr lang="en-US" b="0" dirty="0">
                          <a:solidFill>
                            <a:srgbClr val="FF0000"/>
                          </a:solidFill>
                          <a:latin typeface="Times New Roman" panose="02020603050405020304" pitchFamily="18" charset="0"/>
                          <a:cs typeface="Times New Roman" panose="02020603050405020304" pitchFamily="18" charset="0"/>
                        </a:rPr>
                        <a:t> 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7194818"/>
                  </a:ext>
                </a:extLst>
              </a:tr>
            </a:tbl>
          </a:graphicData>
        </a:graphic>
      </p:graphicFrame>
    </p:spTree>
    <p:extLst>
      <p:ext uri="{BB962C8B-B14F-4D97-AF65-F5344CB8AC3E}">
        <p14:creationId xmlns:p14="http://schemas.microsoft.com/office/powerpoint/2010/main" val="3260347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64B135-D790-43CF-9BB8-E1361874B9BC}"/>
              </a:ext>
            </a:extLst>
          </p:cNvPr>
          <p:cNvGraphicFramePr>
            <a:graphicFrameLocks noGrp="1"/>
          </p:cNvGraphicFramePr>
          <p:nvPr>
            <p:extLst>
              <p:ext uri="{D42A27DB-BD31-4B8C-83A1-F6EECF244321}">
                <p14:modId xmlns:p14="http://schemas.microsoft.com/office/powerpoint/2010/main" val="3495045070"/>
              </p:ext>
            </p:extLst>
          </p:nvPr>
        </p:nvGraphicFramePr>
        <p:xfrm>
          <a:off x="0" y="609600"/>
          <a:ext cx="9144000" cy="6248400"/>
        </p:xfrm>
        <a:graphic>
          <a:graphicData uri="http://schemas.openxmlformats.org/drawingml/2006/table">
            <a:tbl>
              <a:tblPr/>
              <a:tblGrid>
                <a:gridCol w="689788">
                  <a:extLst>
                    <a:ext uri="{9D8B030D-6E8A-4147-A177-3AD203B41FA5}">
                      <a16:colId xmlns:a16="http://schemas.microsoft.com/office/drawing/2014/main" val="825177703"/>
                    </a:ext>
                  </a:extLst>
                </a:gridCol>
                <a:gridCol w="1542301">
                  <a:extLst>
                    <a:ext uri="{9D8B030D-6E8A-4147-A177-3AD203B41FA5}">
                      <a16:colId xmlns:a16="http://schemas.microsoft.com/office/drawing/2014/main" val="1875748500"/>
                    </a:ext>
                  </a:extLst>
                </a:gridCol>
                <a:gridCol w="1623352">
                  <a:extLst>
                    <a:ext uri="{9D8B030D-6E8A-4147-A177-3AD203B41FA5}">
                      <a16:colId xmlns:a16="http://schemas.microsoft.com/office/drawing/2014/main" val="4108983573"/>
                    </a:ext>
                  </a:extLst>
                </a:gridCol>
                <a:gridCol w="2182241">
                  <a:extLst>
                    <a:ext uri="{9D8B030D-6E8A-4147-A177-3AD203B41FA5}">
                      <a16:colId xmlns:a16="http://schemas.microsoft.com/office/drawing/2014/main" val="3209669208"/>
                    </a:ext>
                  </a:extLst>
                </a:gridCol>
                <a:gridCol w="3106318">
                  <a:extLst>
                    <a:ext uri="{9D8B030D-6E8A-4147-A177-3AD203B41FA5}">
                      <a16:colId xmlns:a16="http://schemas.microsoft.com/office/drawing/2014/main" val="3776003421"/>
                    </a:ext>
                  </a:extLst>
                </a:gridCol>
              </a:tblGrid>
              <a:tr h="692713">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cation</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anions</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formula</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name</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090615"/>
                  </a:ext>
                </a:extLst>
              </a:tr>
              <a:tr h="568139">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ex</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Na</a:t>
                      </a:r>
                      <a:r>
                        <a:rPr lang="en-US" sz="1800" kern="1200" baseline="30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+1</a:t>
                      </a: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Cl</a:t>
                      </a:r>
                      <a:r>
                        <a:rPr lang="en-US" sz="1800" kern="1200" baseline="300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-1</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NaCl</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Sodium chloride</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9214072"/>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6600"/>
                          </a:solidFill>
                          <a:latin typeface="Comic Sans MS" panose="030F0702030302020204" pitchFamily="66" charset="0"/>
                          <a:cs typeface="Times New Roman" panose="02020603050405020304" pitchFamily="18" charset="0"/>
                        </a:rPr>
                        <a:t>Li</a:t>
                      </a:r>
                      <a:r>
                        <a:rPr lang="en-US" altLang="en-US" sz="3200" baseline="30000" dirty="0">
                          <a:solidFill>
                            <a:srgbClr val="006600"/>
                          </a:solidFill>
                          <a:latin typeface="Comic Sans MS" panose="030F0702030302020204" pitchFamily="66" charset="0"/>
                          <a:cs typeface="Times New Roman" panose="02020603050405020304" pitchFamily="18" charset="0"/>
                        </a:rPr>
                        <a:t>+1</a:t>
                      </a:r>
                      <a:endParaRPr lang="en-US" sz="32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rgbClr val="006600"/>
                          </a:solidFill>
                          <a:effectLst/>
                          <a:latin typeface="Comic Sans MS" panose="030F0702030302020204" pitchFamily="66" charset="0"/>
                          <a:cs typeface="Times New Roman" panose="02020603050405020304" pitchFamily="18" charset="0"/>
                        </a:rPr>
                        <a:t> </a:t>
                      </a:r>
                      <a:r>
                        <a:rPr lang="en-US" altLang="en-US" sz="3200" dirty="0">
                          <a:solidFill>
                            <a:srgbClr val="006600"/>
                          </a:solidFill>
                          <a:latin typeface="Comic Sans MS" panose="030F0702030302020204" pitchFamily="66" charset="0"/>
                          <a:cs typeface="Times New Roman" panose="02020603050405020304" pitchFamily="18" charset="0"/>
                        </a:rPr>
                        <a:t>CrO</a:t>
                      </a:r>
                      <a:r>
                        <a:rPr lang="en-US" altLang="en-US" sz="3200" baseline="-25000" dirty="0">
                          <a:solidFill>
                            <a:srgbClr val="006600"/>
                          </a:solidFill>
                          <a:latin typeface="Comic Sans MS" panose="030F0702030302020204" pitchFamily="66" charset="0"/>
                          <a:cs typeface="Times New Roman" panose="02020603050405020304" pitchFamily="18" charset="0"/>
                        </a:rPr>
                        <a:t>4</a:t>
                      </a:r>
                      <a:r>
                        <a:rPr lang="en-US" altLang="en-US" sz="3200" baseline="30000" dirty="0">
                          <a:solidFill>
                            <a:srgbClr val="006600"/>
                          </a:solidFill>
                          <a:latin typeface="Comic Sans MS" panose="030F0702030302020204" pitchFamily="66" charset="0"/>
                          <a:cs typeface="Times New Roman" panose="02020603050405020304" pitchFamily="18" charset="0"/>
                        </a:rPr>
                        <a:t>-2</a:t>
                      </a:r>
                      <a:endParaRPr lang="en-US" sz="32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7889604"/>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b</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00"/>
                          </a:solidFill>
                          <a:latin typeface="Comic Sans MS" pitchFamily="66" charset="0"/>
                        </a:rPr>
                        <a:t>Al</a:t>
                      </a:r>
                      <a:r>
                        <a:rPr lang="en-US" altLang="en-US" sz="3200" baseline="30000" dirty="0">
                          <a:solidFill>
                            <a:srgbClr val="000000"/>
                          </a:solidFill>
                          <a:latin typeface="Comic Sans MS" pitchFamily="66" charset="0"/>
                        </a:rPr>
                        <a:t>+3</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00"/>
                          </a:solidFill>
                          <a:latin typeface="Comic Sans MS" pitchFamily="66" charset="0"/>
                        </a:rPr>
                        <a:t>ClO</a:t>
                      </a:r>
                      <a:r>
                        <a:rPr lang="en-US" altLang="en-US" sz="3200" baseline="30000" dirty="0">
                          <a:solidFill>
                            <a:srgbClr val="000000"/>
                          </a:solidFill>
                          <a:latin typeface="Comic Sans MS" pitchFamily="66" charset="0"/>
                        </a:rPr>
                        <a:t>-1</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5845331"/>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r>
                        <a:rPr lang="en-US" altLang="en-US" sz="3200" dirty="0">
                          <a:solidFill>
                            <a:srgbClr val="0000CC"/>
                          </a:solidFill>
                          <a:latin typeface="Comic Sans MS" pitchFamily="66" charset="0"/>
                        </a:rPr>
                        <a:t>Mg</a:t>
                      </a:r>
                      <a:r>
                        <a:rPr lang="en-US" altLang="en-US" sz="3200" baseline="30000" dirty="0">
                          <a:solidFill>
                            <a:srgbClr val="0000CC"/>
                          </a:solidFill>
                          <a:latin typeface="Comic Sans MS" pitchFamily="66" charset="0"/>
                        </a:rPr>
                        <a:t>+2</a:t>
                      </a: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CC"/>
                          </a:solidFill>
                          <a:latin typeface="Comic Sans MS" pitchFamily="66" charset="0"/>
                        </a:rPr>
                        <a:t>SCN</a:t>
                      </a:r>
                      <a:r>
                        <a:rPr lang="en-US" altLang="en-US" sz="3200" baseline="30000" dirty="0">
                          <a:solidFill>
                            <a:srgbClr val="0000CC"/>
                          </a:solidFill>
                          <a:latin typeface="Comic Sans MS" pitchFamily="66" charset="0"/>
                        </a:rPr>
                        <a:t>-1 </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354779"/>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FF0000"/>
                          </a:solidFill>
                          <a:latin typeface="Comic Sans MS" pitchFamily="66" charset="0"/>
                        </a:rPr>
                        <a:t>Ca</a:t>
                      </a:r>
                      <a:r>
                        <a:rPr lang="en-US" altLang="en-US" sz="3200" baseline="30000" dirty="0">
                          <a:solidFill>
                            <a:srgbClr val="FF0000"/>
                          </a:solidFill>
                          <a:latin typeface="Comic Sans MS" pitchFamily="66" charset="0"/>
                        </a:rPr>
                        <a:t>+2</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FF0000"/>
                          </a:solidFill>
                          <a:latin typeface="Comic Sans MS" pitchFamily="66" charset="0"/>
                        </a:rPr>
                        <a:t>MnO</a:t>
                      </a:r>
                      <a:r>
                        <a:rPr lang="en-US" altLang="en-US" sz="3200" baseline="-25000" dirty="0">
                          <a:solidFill>
                            <a:srgbClr val="FF0000"/>
                          </a:solidFill>
                          <a:latin typeface="Comic Sans MS" pitchFamily="66" charset="0"/>
                        </a:rPr>
                        <a:t>4</a:t>
                      </a:r>
                      <a:r>
                        <a:rPr lang="en-US" altLang="en-US" sz="3200" baseline="30000" dirty="0">
                          <a:solidFill>
                            <a:srgbClr val="FF0000"/>
                          </a:solidFill>
                          <a:latin typeface="Comic Sans MS" pitchFamily="66" charset="0"/>
                        </a:rPr>
                        <a:t>-1</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871797"/>
                  </a:ext>
                </a:extLst>
              </a:tr>
            </a:tbl>
          </a:graphicData>
        </a:graphic>
      </p:graphicFrame>
      <p:sp>
        <p:nvSpPr>
          <p:cNvPr id="3" name="Control 1">
            <a:extLst>
              <a:ext uri="{FF2B5EF4-FFF2-40B4-BE49-F238E27FC236}">
                <a16:creationId xmlns:a16="http://schemas.microsoft.com/office/drawing/2014/main" id="{2AD6F65B-0347-46B0-8417-A0346E0E0AE5}"/>
              </a:ext>
            </a:extLst>
          </p:cNvPr>
          <p:cNvSpPr>
            <a:spLocks noChangeArrowheads="1" noChangeShapeType="1"/>
          </p:cNvSpPr>
          <p:nvPr/>
        </p:nvSpPr>
        <p:spPr bwMode="auto">
          <a:xfrm>
            <a:off x="1585913" y="4999038"/>
            <a:ext cx="6867525" cy="32162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2BEFD197-DFF1-4CA0-8975-98389F6BE83B}"/>
              </a:ext>
            </a:extLst>
          </p:cNvPr>
          <p:cNvSpPr txBox="1"/>
          <p:nvPr/>
        </p:nvSpPr>
        <p:spPr>
          <a:xfrm>
            <a:off x="0" y="24825"/>
            <a:ext cx="9144000"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Times New Roman" panose="02020603050405020304" pitchFamily="18" charset="0"/>
              </a:rPr>
              <a:t>87.  Do “a” first, </a:t>
            </a:r>
            <a:r>
              <a:rPr kumimoji="0" lang="en-US" altLang="en-US" sz="3200" b="0" i="0" u="none" strike="noStrike" kern="1200" cap="none" spc="0" normalizeH="0" baseline="0" noProof="0" dirty="0" err="1">
                <a:ln>
                  <a:noFill/>
                </a:ln>
                <a:solidFill>
                  <a:srgbClr val="0000CC"/>
                </a:solidFill>
                <a:effectLst/>
                <a:uLnTx/>
                <a:uFillTx/>
                <a:latin typeface="Comic Sans MS" panose="030F0702030302020204" pitchFamily="66" charset="0"/>
                <a:ea typeface="+mn-ea"/>
                <a:cs typeface="Times New Roman" panose="02020603050405020304" pitchFamily="18" charset="0"/>
              </a:rPr>
              <a:t>criss</a:t>
            </a:r>
            <a:r>
              <a:rPr kumimoji="0" lang="en-US" altLang="en-US" sz="32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Times New Roman" panose="02020603050405020304" pitchFamily="18" charset="0"/>
              </a:rPr>
              <a:t> cross, then name it.  </a:t>
            </a:r>
            <a:endParaRPr kumimoji="0" lang="en-US" sz="32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285447638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64B135-D790-43CF-9BB8-E1361874B9BC}"/>
              </a:ext>
            </a:extLst>
          </p:cNvPr>
          <p:cNvGraphicFramePr>
            <a:graphicFrameLocks noGrp="1"/>
          </p:cNvGraphicFramePr>
          <p:nvPr>
            <p:extLst>
              <p:ext uri="{D42A27DB-BD31-4B8C-83A1-F6EECF244321}">
                <p14:modId xmlns:p14="http://schemas.microsoft.com/office/powerpoint/2010/main" val="490616125"/>
              </p:ext>
            </p:extLst>
          </p:nvPr>
        </p:nvGraphicFramePr>
        <p:xfrm>
          <a:off x="0" y="609600"/>
          <a:ext cx="9144000" cy="6248400"/>
        </p:xfrm>
        <a:graphic>
          <a:graphicData uri="http://schemas.openxmlformats.org/drawingml/2006/table">
            <a:tbl>
              <a:tblPr/>
              <a:tblGrid>
                <a:gridCol w="689788">
                  <a:extLst>
                    <a:ext uri="{9D8B030D-6E8A-4147-A177-3AD203B41FA5}">
                      <a16:colId xmlns:a16="http://schemas.microsoft.com/office/drawing/2014/main" val="825177703"/>
                    </a:ext>
                  </a:extLst>
                </a:gridCol>
                <a:gridCol w="1542301">
                  <a:extLst>
                    <a:ext uri="{9D8B030D-6E8A-4147-A177-3AD203B41FA5}">
                      <a16:colId xmlns:a16="http://schemas.microsoft.com/office/drawing/2014/main" val="1875748500"/>
                    </a:ext>
                  </a:extLst>
                </a:gridCol>
                <a:gridCol w="1623352">
                  <a:extLst>
                    <a:ext uri="{9D8B030D-6E8A-4147-A177-3AD203B41FA5}">
                      <a16:colId xmlns:a16="http://schemas.microsoft.com/office/drawing/2014/main" val="4108983573"/>
                    </a:ext>
                  </a:extLst>
                </a:gridCol>
                <a:gridCol w="2182241">
                  <a:extLst>
                    <a:ext uri="{9D8B030D-6E8A-4147-A177-3AD203B41FA5}">
                      <a16:colId xmlns:a16="http://schemas.microsoft.com/office/drawing/2014/main" val="3209669208"/>
                    </a:ext>
                  </a:extLst>
                </a:gridCol>
                <a:gridCol w="3106318">
                  <a:extLst>
                    <a:ext uri="{9D8B030D-6E8A-4147-A177-3AD203B41FA5}">
                      <a16:colId xmlns:a16="http://schemas.microsoft.com/office/drawing/2014/main" val="3776003421"/>
                    </a:ext>
                  </a:extLst>
                </a:gridCol>
              </a:tblGrid>
              <a:tr h="692713">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cation</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anions</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formula</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name</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090615"/>
                  </a:ext>
                </a:extLst>
              </a:tr>
              <a:tr h="568139">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ex</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Na</a:t>
                      </a:r>
                      <a:r>
                        <a:rPr lang="en-US" sz="1800" kern="1200" baseline="30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+1</a:t>
                      </a: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Cl</a:t>
                      </a:r>
                      <a:r>
                        <a:rPr lang="en-US" sz="1800" kern="1200" baseline="300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-1</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NaCl</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Sodium chloride</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9214072"/>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6600"/>
                          </a:solidFill>
                          <a:latin typeface="Comic Sans MS" panose="030F0702030302020204" pitchFamily="66" charset="0"/>
                          <a:cs typeface="Times New Roman" panose="02020603050405020304" pitchFamily="18" charset="0"/>
                        </a:rPr>
                        <a:t>Li</a:t>
                      </a:r>
                      <a:r>
                        <a:rPr lang="en-US" altLang="en-US" sz="3200" baseline="30000" dirty="0">
                          <a:solidFill>
                            <a:srgbClr val="006600"/>
                          </a:solidFill>
                          <a:latin typeface="Comic Sans MS" panose="030F0702030302020204" pitchFamily="66" charset="0"/>
                          <a:cs typeface="Times New Roman" panose="02020603050405020304" pitchFamily="18" charset="0"/>
                        </a:rPr>
                        <a:t>+1</a:t>
                      </a:r>
                      <a:endParaRPr lang="en-US" sz="32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rgbClr val="006600"/>
                          </a:solidFill>
                          <a:effectLst/>
                          <a:latin typeface="Comic Sans MS" panose="030F0702030302020204" pitchFamily="66" charset="0"/>
                          <a:cs typeface="Times New Roman" panose="02020603050405020304" pitchFamily="18" charset="0"/>
                        </a:rPr>
                        <a:t> </a:t>
                      </a:r>
                      <a:r>
                        <a:rPr lang="en-US" altLang="en-US" sz="3200" dirty="0">
                          <a:solidFill>
                            <a:srgbClr val="006600"/>
                          </a:solidFill>
                          <a:latin typeface="Comic Sans MS" panose="030F0702030302020204" pitchFamily="66" charset="0"/>
                          <a:cs typeface="Times New Roman" panose="02020603050405020304" pitchFamily="18" charset="0"/>
                        </a:rPr>
                        <a:t>CrO</a:t>
                      </a:r>
                      <a:r>
                        <a:rPr lang="en-US" altLang="en-US" sz="3200" baseline="-25000" dirty="0">
                          <a:solidFill>
                            <a:srgbClr val="006600"/>
                          </a:solidFill>
                          <a:latin typeface="Comic Sans MS" panose="030F0702030302020204" pitchFamily="66" charset="0"/>
                          <a:cs typeface="Times New Roman" panose="02020603050405020304" pitchFamily="18" charset="0"/>
                        </a:rPr>
                        <a:t>4</a:t>
                      </a:r>
                      <a:r>
                        <a:rPr lang="en-US" altLang="en-US" sz="3200" baseline="30000" dirty="0">
                          <a:solidFill>
                            <a:srgbClr val="006600"/>
                          </a:solidFill>
                          <a:latin typeface="Comic Sans MS" panose="030F0702030302020204" pitchFamily="66" charset="0"/>
                          <a:cs typeface="Times New Roman" panose="02020603050405020304" pitchFamily="18" charset="0"/>
                        </a:rPr>
                        <a:t>-2</a:t>
                      </a:r>
                      <a:endParaRPr lang="en-US" sz="32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rgbClr val="006600"/>
                          </a:solidFill>
                          <a:effectLst/>
                          <a:latin typeface="Comic Sans MS" panose="030F0702030302020204" pitchFamily="66" charset="0"/>
                          <a:cs typeface="Times New Roman" panose="02020603050405020304" pitchFamily="18" charset="0"/>
                        </a:rPr>
                        <a:t>Li</a:t>
                      </a:r>
                      <a:r>
                        <a:rPr lang="en-US" sz="3200" kern="1400" baseline="-25000" dirty="0">
                          <a:ln>
                            <a:noFill/>
                          </a:ln>
                          <a:solidFill>
                            <a:srgbClr val="006600"/>
                          </a:solidFill>
                          <a:effectLst/>
                          <a:latin typeface="Comic Sans MS" panose="030F0702030302020204" pitchFamily="66" charset="0"/>
                          <a:cs typeface="Times New Roman" panose="02020603050405020304" pitchFamily="18" charset="0"/>
                        </a:rPr>
                        <a:t>2</a:t>
                      </a:r>
                      <a:r>
                        <a:rPr lang="en-US" sz="3200" kern="1400" dirty="0">
                          <a:ln>
                            <a:noFill/>
                          </a:ln>
                          <a:solidFill>
                            <a:srgbClr val="006600"/>
                          </a:solidFill>
                          <a:effectLst/>
                          <a:latin typeface="Comic Sans MS" panose="030F0702030302020204" pitchFamily="66" charset="0"/>
                          <a:cs typeface="Times New Roman" panose="02020603050405020304" pitchFamily="18" charset="0"/>
                        </a:rPr>
                        <a:t>CrO</a:t>
                      </a:r>
                      <a:r>
                        <a:rPr lang="en-US" sz="3200" kern="1400" baseline="-25000" dirty="0">
                          <a:ln>
                            <a:noFill/>
                          </a:ln>
                          <a:solidFill>
                            <a:srgbClr val="006600"/>
                          </a:solidFill>
                          <a:effectLst/>
                          <a:latin typeface="Comic Sans MS" panose="030F0702030302020204" pitchFamily="66" charset="0"/>
                          <a:cs typeface="Times New Roman" panose="02020603050405020304" pitchFamily="18" charset="0"/>
                        </a:rPr>
                        <a:t>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32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7889604"/>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b</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00"/>
                          </a:solidFill>
                          <a:latin typeface="Comic Sans MS" pitchFamily="66" charset="0"/>
                        </a:rPr>
                        <a:t>Al</a:t>
                      </a:r>
                      <a:r>
                        <a:rPr lang="en-US" altLang="en-US" sz="3200" baseline="30000" dirty="0">
                          <a:solidFill>
                            <a:srgbClr val="000000"/>
                          </a:solidFill>
                          <a:latin typeface="Comic Sans MS" pitchFamily="66" charset="0"/>
                        </a:rPr>
                        <a:t>+3</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00"/>
                          </a:solidFill>
                          <a:latin typeface="Comic Sans MS" pitchFamily="66" charset="0"/>
                        </a:rPr>
                        <a:t>ClO</a:t>
                      </a:r>
                      <a:r>
                        <a:rPr lang="en-US" altLang="en-US" sz="3200" baseline="30000" dirty="0">
                          <a:solidFill>
                            <a:srgbClr val="000000"/>
                          </a:solidFill>
                          <a:latin typeface="Comic Sans MS" pitchFamily="66" charset="0"/>
                        </a:rPr>
                        <a:t>-1</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5845331"/>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r>
                        <a:rPr lang="en-US" altLang="en-US" sz="3200" dirty="0">
                          <a:solidFill>
                            <a:srgbClr val="0000CC"/>
                          </a:solidFill>
                          <a:latin typeface="Comic Sans MS" pitchFamily="66" charset="0"/>
                        </a:rPr>
                        <a:t>Mg</a:t>
                      </a:r>
                      <a:r>
                        <a:rPr lang="en-US" altLang="en-US" sz="3200" baseline="30000" dirty="0">
                          <a:solidFill>
                            <a:srgbClr val="0000CC"/>
                          </a:solidFill>
                          <a:latin typeface="Comic Sans MS" pitchFamily="66" charset="0"/>
                        </a:rPr>
                        <a:t>+2</a:t>
                      </a: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CC"/>
                          </a:solidFill>
                          <a:latin typeface="Comic Sans MS" pitchFamily="66" charset="0"/>
                        </a:rPr>
                        <a:t>SCN</a:t>
                      </a:r>
                      <a:r>
                        <a:rPr lang="en-US" altLang="en-US" sz="3200" baseline="30000" dirty="0">
                          <a:solidFill>
                            <a:srgbClr val="0000CC"/>
                          </a:solidFill>
                          <a:latin typeface="Comic Sans MS" pitchFamily="66" charset="0"/>
                        </a:rPr>
                        <a:t>-1 </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altLang="en-US" sz="3200" baseline="-25000" dirty="0">
                        <a:solidFill>
                          <a:srgbClr val="0000CC"/>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354779"/>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FF0000"/>
                          </a:solidFill>
                          <a:latin typeface="Comic Sans MS" pitchFamily="66" charset="0"/>
                        </a:rPr>
                        <a:t>Ca</a:t>
                      </a:r>
                      <a:r>
                        <a:rPr lang="en-US" altLang="en-US" sz="3200" baseline="30000" dirty="0">
                          <a:solidFill>
                            <a:srgbClr val="FF0000"/>
                          </a:solidFill>
                          <a:latin typeface="Comic Sans MS" pitchFamily="66" charset="0"/>
                        </a:rPr>
                        <a:t>+2</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FF0000"/>
                          </a:solidFill>
                          <a:latin typeface="Comic Sans MS" pitchFamily="66" charset="0"/>
                        </a:rPr>
                        <a:t>MnO</a:t>
                      </a:r>
                      <a:r>
                        <a:rPr lang="en-US" altLang="en-US" sz="3200" baseline="-25000" dirty="0">
                          <a:solidFill>
                            <a:srgbClr val="FF0000"/>
                          </a:solidFill>
                          <a:latin typeface="Comic Sans MS" pitchFamily="66" charset="0"/>
                        </a:rPr>
                        <a:t>4</a:t>
                      </a:r>
                      <a:r>
                        <a:rPr lang="en-US" altLang="en-US" sz="3200" baseline="30000" dirty="0">
                          <a:solidFill>
                            <a:srgbClr val="FF0000"/>
                          </a:solidFill>
                          <a:latin typeface="Comic Sans MS" pitchFamily="66" charset="0"/>
                        </a:rPr>
                        <a:t>-1</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altLang="en-US" sz="3200" baseline="-25000" dirty="0">
                        <a:solidFill>
                          <a:srgbClr val="FF0000"/>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871797"/>
                  </a:ext>
                </a:extLst>
              </a:tr>
            </a:tbl>
          </a:graphicData>
        </a:graphic>
      </p:graphicFrame>
      <p:sp>
        <p:nvSpPr>
          <p:cNvPr id="3" name="Control 1">
            <a:extLst>
              <a:ext uri="{FF2B5EF4-FFF2-40B4-BE49-F238E27FC236}">
                <a16:creationId xmlns:a16="http://schemas.microsoft.com/office/drawing/2014/main" id="{2AD6F65B-0347-46B0-8417-A0346E0E0AE5}"/>
              </a:ext>
            </a:extLst>
          </p:cNvPr>
          <p:cNvSpPr>
            <a:spLocks noChangeArrowheads="1" noChangeShapeType="1"/>
          </p:cNvSpPr>
          <p:nvPr/>
        </p:nvSpPr>
        <p:spPr bwMode="auto">
          <a:xfrm>
            <a:off x="1585913" y="4999038"/>
            <a:ext cx="6867525" cy="32162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2BEFD197-DFF1-4CA0-8975-98389F6BE83B}"/>
              </a:ext>
            </a:extLst>
          </p:cNvPr>
          <p:cNvSpPr txBox="1"/>
          <p:nvPr/>
        </p:nvSpPr>
        <p:spPr>
          <a:xfrm>
            <a:off x="0" y="26396"/>
            <a:ext cx="9144000"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200" dirty="0">
                <a:solidFill>
                  <a:srgbClr val="FF0000"/>
                </a:solidFill>
                <a:latin typeface="Comic Sans MS" panose="030F0702030302020204" pitchFamily="66" charset="0"/>
                <a:cs typeface="Times New Roman" panose="02020603050405020304" pitchFamily="18" charset="0"/>
              </a:rPr>
              <a:t>87</a:t>
            </a:r>
            <a:r>
              <a:rPr kumimoji="0" lang="en-US" altLang="en-US" sz="32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rPr>
              <a:t>.  Name it!   </a:t>
            </a:r>
            <a:endParaRPr kumimoji="0" lang="en-US" sz="32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421546593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64B135-D790-43CF-9BB8-E1361874B9BC}"/>
              </a:ext>
            </a:extLst>
          </p:cNvPr>
          <p:cNvGraphicFramePr>
            <a:graphicFrameLocks noGrp="1"/>
          </p:cNvGraphicFramePr>
          <p:nvPr>
            <p:extLst>
              <p:ext uri="{D42A27DB-BD31-4B8C-83A1-F6EECF244321}">
                <p14:modId xmlns:p14="http://schemas.microsoft.com/office/powerpoint/2010/main" val="1354540173"/>
              </p:ext>
            </p:extLst>
          </p:nvPr>
        </p:nvGraphicFramePr>
        <p:xfrm>
          <a:off x="0" y="609600"/>
          <a:ext cx="9144000" cy="6248400"/>
        </p:xfrm>
        <a:graphic>
          <a:graphicData uri="http://schemas.openxmlformats.org/drawingml/2006/table">
            <a:tbl>
              <a:tblPr/>
              <a:tblGrid>
                <a:gridCol w="689788">
                  <a:extLst>
                    <a:ext uri="{9D8B030D-6E8A-4147-A177-3AD203B41FA5}">
                      <a16:colId xmlns:a16="http://schemas.microsoft.com/office/drawing/2014/main" val="825177703"/>
                    </a:ext>
                  </a:extLst>
                </a:gridCol>
                <a:gridCol w="1542301">
                  <a:extLst>
                    <a:ext uri="{9D8B030D-6E8A-4147-A177-3AD203B41FA5}">
                      <a16:colId xmlns:a16="http://schemas.microsoft.com/office/drawing/2014/main" val="1875748500"/>
                    </a:ext>
                  </a:extLst>
                </a:gridCol>
                <a:gridCol w="1623352">
                  <a:extLst>
                    <a:ext uri="{9D8B030D-6E8A-4147-A177-3AD203B41FA5}">
                      <a16:colId xmlns:a16="http://schemas.microsoft.com/office/drawing/2014/main" val="4108983573"/>
                    </a:ext>
                  </a:extLst>
                </a:gridCol>
                <a:gridCol w="2182241">
                  <a:extLst>
                    <a:ext uri="{9D8B030D-6E8A-4147-A177-3AD203B41FA5}">
                      <a16:colId xmlns:a16="http://schemas.microsoft.com/office/drawing/2014/main" val="3209669208"/>
                    </a:ext>
                  </a:extLst>
                </a:gridCol>
                <a:gridCol w="3106318">
                  <a:extLst>
                    <a:ext uri="{9D8B030D-6E8A-4147-A177-3AD203B41FA5}">
                      <a16:colId xmlns:a16="http://schemas.microsoft.com/office/drawing/2014/main" val="3776003421"/>
                    </a:ext>
                  </a:extLst>
                </a:gridCol>
              </a:tblGrid>
              <a:tr h="692713">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cation</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anions</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formula</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name</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090615"/>
                  </a:ext>
                </a:extLst>
              </a:tr>
              <a:tr h="568139">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ex</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Na</a:t>
                      </a:r>
                      <a:r>
                        <a:rPr lang="en-US" sz="1800" kern="1200" baseline="30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+1</a:t>
                      </a: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Cl</a:t>
                      </a:r>
                      <a:r>
                        <a:rPr lang="en-US" sz="1800" kern="1200" baseline="300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-1</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NaCl</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Sodium chloride</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9214072"/>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6600"/>
                          </a:solidFill>
                          <a:latin typeface="Comic Sans MS" panose="030F0702030302020204" pitchFamily="66" charset="0"/>
                          <a:cs typeface="Times New Roman" panose="02020603050405020304" pitchFamily="18" charset="0"/>
                        </a:rPr>
                        <a:t>Li</a:t>
                      </a:r>
                      <a:r>
                        <a:rPr lang="en-US" altLang="en-US" sz="3200" baseline="30000" dirty="0">
                          <a:solidFill>
                            <a:srgbClr val="006600"/>
                          </a:solidFill>
                          <a:latin typeface="Comic Sans MS" panose="030F0702030302020204" pitchFamily="66" charset="0"/>
                          <a:cs typeface="Times New Roman" panose="02020603050405020304" pitchFamily="18" charset="0"/>
                        </a:rPr>
                        <a:t>+1</a:t>
                      </a:r>
                      <a:endParaRPr lang="en-US" sz="32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rgbClr val="006600"/>
                          </a:solidFill>
                          <a:effectLst/>
                          <a:latin typeface="Comic Sans MS" panose="030F0702030302020204" pitchFamily="66" charset="0"/>
                          <a:cs typeface="Times New Roman" panose="02020603050405020304" pitchFamily="18" charset="0"/>
                        </a:rPr>
                        <a:t> </a:t>
                      </a:r>
                      <a:r>
                        <a:rPr lang="en-US" altLang="en-US" sz="3200" dirty="0">
                          <a:solidFill>
                            <a:srgbClr val="006600"/>
                          </a:solidFill>
                          <a:latin typeface="Comic Sans MS" panose="030F0702030302020204" pitchFamily="66" charset="0"/>
                          <a:cs typeface="Times New Roman" panose="02020603050405020304" pitchFamily="18" charset="0"/>
                        </a:rPr>
                        <a:t>CrO</a:t>
                      </a:r>
                      <a:r>
                        <a:rPr lang="en-US" altLang="en-US" sz="3200" baseline="-25000" dirty="0">
                          <a:solidFill>
                            <a:srgbClr val="006600"/>
                          </a:solidFill>
                          <a:latin typeface="Comic Sans MS" panose="030F0702030302020204" pitchFamily="66" charset="0"/>
                          <a:cs typeface="Times New Roman" panose="02020603050405020304" pitchFamily="18" charset="0"/>
                        </a:rPr>
                        <a:t>4</a:t>
                      </a:r>
                      <a:r>
                        <a:rPr lang="en-US" altLang="en-US" sz="3200" baseline="30000" dirty="0">
                          <a:solidFill>
                            <a:srgbClr val="006600"/>
                          </a:solidFill>
                          <a:latin typeface="Comic Sans MS" panose="030F0702030302020204" pitchFamily="66" charset="0"/>
                          <a:cs typeface="Times New Roman" panose="02020603050405020304" pitchFamily="18" charset="0"/>
                        </a:rPr>
                        <a:t>-2</a:t>
                      </a:r>
                      <a:endParaRPr lang="en-US" sz="32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rgbClr val="006600"/>
                          </a:solidFill>
                          <a:effectLst/>
                          <a:latin typeface="Comic Sans MS" panose="030F0702030302020204" pitchFamily="66" charset="0"/>
                          <a:cs typeface="Times New Roman" panose="02020603050405020304" pitchFamily="18" charset="0"/>
                        </a:rPr>
                        <a:t>Li</a:t>
                      </a:r>
                      <a:r>
                        <a:rPr lang="en-US" sz="3200" kern="1400" baseline="-25000" dirty="0">
                          <a:ln>
                            <a:noFill/>
                          </a:ln>
                          <a:solidFill>
                            <a:srgbClr val="006600"/>
                          </a:solidFill>
                          <a:effectLst/>
                          <a:latin typeface="Comic Sans MS" panose="030F0702030302020204" pitchFamily="66" charset="0"/>
                          <a:cs typeface="Times New Roman" panose="02020603050405020304" pitchFamily="18" charset="0"/>
                        </a:rPr>
                        <a:t>2</a:t>
                      </a:r>
                      <a:r>
                        <a:rPr lang="en-US" sz="3200" kern="1400" dirty="0">
                          <a:ln>
                            <a:noFill/>
                          </a:ln>
                          <a:solidFill>
                            <a:srgbClr val="006600"/>
                          </a:solidFill>
                          <a:effectLst/>
                          <a:latin typeface="Comic Sans MS" panose="030F0702030302020204" pitchFamily="66" charset="0"/>
                          <a:cs typeface="Times New Roman" panose="02020603050405020304" pitchFamily="18" charset="0"/>
                        </a:rPr>
                        <a:t>CrO</a:t>
                      </a:r>
                      <a:r>
                        <a:rPr lang="en-US" sz="3200" kern="1400" baseline="-25000" dirty="0">
                          <a:ln>
                            <a:noFill/>
                          </a:ln>
                          <a:solidFill>
                            <a:srgbClr val="006600"/>
                          </a:solidFill>
                          <a:effectLst/>
                          <a:latin typeface="Comic Sans MS" panose="030F0702030302020204" pitchFamily="66" charset="0"/>
                          <a:cs typeface="Times New Roman" panose="02020603050405020304" pitchFamily="18" charset="0"/>
                        </a:rPr>
                        <a:t>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rgbClr val="006600"/>
                          </a:solidFill>
                          <a:effectLst/>
                          <a:latin typeface="Comic Sans MS" panose="030F0702030302020204" pitchFamily="66" charset="0"/>
                          <a:cs typeface="Times New Roman" panose="02020603050405020304" pitchFamily="18" charset="0"/>
                        </a:rPr>
                        <a:t>lithium</a:t>
                      </a:r>
                      <a:br>
                        <a:rPr lang="en-US" sz="3200" kern="1400" dirty="0">
                          <a:ln>
                            <a:noFill/>
                          </a:ln>
                          <a:solidFill>
                            <a:srgbClr val="006600"/>
                          </a:solidFill>
                          <a:effectLst/>
                          <a:latin typeface="Comic Sans MS" panose="030F0702030302020204" pitchFamily="66" charset="0"/>
                          <a:cs typeface="Times New Roman" panose="02020603050405020304" pitchFamily="18" charset="0"/>
                        </a:rPr>
                      </a:br>
                      <a:r>
                        <a:rPr lang="en-US" sz="3200" kern="1400" dirty="0">
                          <a:ln>
                            <a:noFill/>
                          </a:ln>
                          <a:solidFill>
                            <a:srgbClr val="006600"/>
                          </a:solidFill>
                          <a:effectLst/>
                          <a:latin typeface="Comic Sans MS" panose="030F0702030302020204" pitchFamily="66" charset="0"/>
                          <a:cs typeface="Times New Roman" panose="02020603050405020304" pitchFamily="18" charset="0"/>
                        </a:rPr>
                        <a:t>chromate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7889604"/>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b</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00"/>
                          </a:solidFill>
                          <a:latin typeface="Comic Sans MS" pitchFamily="66" charset="0"/>
                        </a:rPr>
                        <a:t>Al</a:t>
                      </a:r>
                      <a:r>
                        <a:rPr lang="en-US" altLang="en-US" sz="3200" baseline="30000" dirty="0">
                          <a:solidFill>
                            <a:srgbClr val="000000"/>
                          </a:solidFill>
                          <a:latin typeface="Comic Sans MS" pitchFamily="66" charset="0"/>
                        </a:rPr>
                        <a:t>+3</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00"/>
                          </a:solidFill>
                          <a:latin typeface="Comic Sans MS" pitchFamily="66" charset="0"/>
                        </a:rPr>
                        <a:t>ClO</a:t>
                      </a:r>
                      <a:r>
                        <a:rPr lang="en-US" altLang="en-US" sz="3200" baseline="30000" dirty="0">
                          <a:solidFill>
                            <a:srgbClr val="000000"/>
                          </a:solidFill>
                          <a:latin typeface="Comic Sans MS" pitchFamily="66" charset="0"/>
                        </a:rPr>
                        <a:t>-1</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5845331"/>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r>
                        <a:rPr lang="en-US" altLang="en-US" sz="3200" dirty="0">
                          <a:solidFill>
                            <a:srgbClr val="0000CC"/>
                          </a:solidFill>
                          <a:latin typeface="Comic Sans MS" pitchFamily="66" charset="0"/>
                        </a:rPr>
                        <a:t>Mg</a:t>
                      </a:r>
                      <a:r>
                        <a:rPr lang="en-US" altLang="en-US" sz="3200" baseline="30000" dirty="0">
                          <a:solidFill>
                            <a:srgbClr val="0000CC"/>
                          </a:solidFill>
                          <a:latin typeface="Comic Sans MS" pitchFamily="66" charset="0"/>
                        </a:rPr>
                        <a:t>+2</a:t>
                      </a: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CC"/>
                          </a:solidFill>
                          <a:latin typeface="Comic Sans MS" pitchFamily="66" charset="0"/>
                        </a:rPr>
                        <a:t>SCN</a:t>
                      </a:r>
                      <a:r>
                        <a:rPr lang="en-US" altLang="en-US" sz="3200" baseline="30000" dirty="0">
                          <a:solidFill>
                            <a:srgbClr val="0000CC"/>
                          </a:solidFill>
                          <a:latin typeface="Comic Sans MS" pitchFamily="66" charset="0"/>
                        </a:rPr>
                        <a:t>-1 </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altLang="en-US" sz="3200" baseline="-25000" dirty="0">
                        <a:solidFill>
                          <a:srgbClr val="0000CC"/>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354779"/>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FF0000"/>
                          </a:solidFill>
                          <a:latin typeface="Comic Sans MS" pitchFamily="66" charset="0"/>
                        </a:rPr>
                        <a:t>Ca</a:t>
                      </a:r>
                      <a:r>
                        <a:rPr lang="en-US" altLang="en-US" sz="3200" baseline="30000" dirty="0">
                          <a:solidFill>
                            <a:srgbClr val="FF0000"/>
                          </a:solidFill>
                          <a:latin typeface="Comic Sans MS" pitchFamily="66" charset="0"/>
                        </a:rPr>
                        <a:t>+2</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FF0000"/>
                          </a:solidFill>
                          <a:latin typeface="Comic Sans MS" pitchFamily="66" charset="0"/>
                        </a:rPr>
                        <a:t>MnO</a:t>
                      </a:r>
                      <a:r>
                        <a:rPr lang="en-US" altLang="en-US" sz="3200" baseline="-25000" dirty="0">
                          <a:solidFill>
                            <a:srgbClr val="FF0000"/>
                          </a:solidFill>
                          <a:latin typeface="Comic Sans MS" pitchFamily="66" charset="0"/>
                        </a:rPr>
                        <a:t>4</a:t>
                      </a:r>
                      <a:r>
                        <a:rPr lang="en-US" altLang="en-US" sz="3200" baseline="30000" dirty="0">
                          <a:solidFill>
                            <a:srgbClr val="FF0000"/>
                          </a:solidFill>
                          <a:latin typeface="Comic Sans MS" pitchFamily="66" charset="0"/>
                        </a:rPr>
                        <a:t>-1</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altLang="en-US" sz="3200" baseline="-25000" dirty="0">
                        <a:solidFill>
                          <a:srgbClr val="FF0000"/>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871797"/>
                  </a:ext>
                </a:extLst>
              </a:tr>
            </a:tbl>
          </a:graphicData>
        </a:graphic>
      </p:graphicFrame>
      <p:sp>
        <p:nvSpPr>
          <p:cNvPr id="3" name="Control 1">
            <a:extLst>
              <a:ext uri="{FF2B5EF4-FFF2-40B4-BE49-F238E27FC236}">
                <a16:creationId xmlns:a16="http://schemas.microsoft.com/office/drawing/2014/main" id="{2AD6F65B-0347-46B0-8417-A0346E0E0AE5}"/>
              </a:ext>
            </a:extLst>
          </p:cNvPr>
          <p:cNvSpPr>
            <a:spLocks noChangeArrowheads="1" noChangeShapeType="1"/>
          </p:cNvSpPr>
          <p:nvPr/>
        </p:nvSpPr>
        <p:spPr bwMode="auto">
          <a:xfrm>
            <a:off x="1585913" y="4999038"/>
            <a:ext cx="6867525" cy="32162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2BEFD197-DFF1-4CA0-8975-98389F6BE83B}"/>
              </a:ext>
            </a:extLst>
          </p:cNvPr>
          <p:cNvSpPr txBox="1"/>
          <p:nvPr/>
        </p:nvSpPr>
        <p:spPr>
          <a:xfrm>
            <a:off x="12569" y="24825"/>
            <a:ext cx="9144000"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200" dirty="0">
                <a:solidFill>
                  <a:srgbClr val="FF0000"/>
                </a:solidFill>
                <a:latin typeface="Comic Sans MS" panose="030F0702030302020204" pitchFamily="66" charset="0"/>
                <a:cs typeface="Times New Roman" panose="02020603050405020304" pitchFamily="18" charset="0"/>
              </a:rPr>
              <a:t>87</a:t>
            </a:r>
            <a:r>
              <a:rPr kumimoji="0" lang="en-US" altLang="en-US" sz="32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rPr>
              <a:t>. Another please.   </a:t>
            </a:r>
            <a:endParaRPr kumimoji="0" lang="en-US" sz="32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374872404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64B135-D790-43CF-9BB8-E1361874B9BC}"/>
              </a:ext>
            </a:extLst>
          </p:cNvPr>
          <p:cNvGraphicFramePr>
            <a:graphicFrameLocks noGrp="1"/>
          </p:cNvGraphicFramePr>
          <p:nvPr>
            <p:extLst>
              <p:ext uri="{D42A27DB-BD31-4B8C-83A1-F6EECF244321}">
                <p14:modId xmlns:p14="http://schemas.microsoft.com/office/powerpoint/2010/main" val="4042032522"/>
              </p:ext>
            </p:extLst>
          </p:nvPr>
        </p:nvGraphicFramePr>
        <p:xfrm>
          <a:off x="0" y="609600"/>
          <a:ext cx="9144000" cy="6248400"/>
        </p:xfrm>
        <a:graphic>
          <a:graphicData uri="http://schemas.openxmlformats.org/drawingml/2006/table">
            <a:tbl>
              <a:tblPr/>
              <a:tblGrid>
                <a:gridCol w="689788">
                  <a:extLst>
                    <a:ext uri="{9D8B030D-6E8A-4147-A177-3AD203B41FA5}">
                      <a16:colId xmlns:a16="http://schemas.microsoft.com/office/drawing/2014/main" val="825177703"/>
                    </a:ext>
                  </a:extLst>
                </a:gridCol>
                <a:gridCol w="1542301">
                  <a:extLst>
                    <a:ext uri="{9D8B030D-6E8A-4147-A177-3AD203B41FA5}">
                      <a16:colId xmlns:a16="http://schemas.microsoft.com/office/drawing/2014/main" val="1875748500"/>
                    </a:ext>
                  </a:extLst>
                </a:gridCol>
                <a:gridCol w="1623352">
                  <a:extLst>
                    <a:ext uri="{9D8B030D-6E8A-4147-A177-3AD203B41FA5}">
                      <a16:colId xmlns:a16="http://schemas.microsoft.com/office/drawing/2014/main" val="4108983573"/>
                    </a:ext>
                  </a:extLst>
                </a:gridCol>
                <a:gridCol w="2182241">
                  <a:extLst>
                    <a:ext uri="{9D8B030D-6E8A-4147-A177-3AD203B41FA5}">
                      <a16:colId xmlns:a16="http://schemas.microsoft.com/office/drawing/2014/main" val="3209669208"/>
                    </a:ext>
                  </a:extLst>
                </a:gridCol>
                <a:gridCol w="3106318">
                  <a:extLst>
                    <a:ext uri="{9D8B030D-6E8A-4147-A177-3AD203B41FA5}">
                      <a16:colId xmlns:a16="http://schemas.microsoft.com/office/drawing/2014/main" val="3776003421"/>
                    </a:ext>
                  </a:extLst>
                </a:gridCol>
              </a:tblGrid>
              <a:tr h="692713">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cation</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anions</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formula</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name</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090615"/>
                  </a:ext>
                </a:extLst>
              </a:tr>
              <a:tr h="568139">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ex</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Na</a:t>
                      </a:r>
                      <a:r>
                        <a:rPr lang="en-US" sz="1800" kern="1200" baseline="30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+1</a:t>
                      </a: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Cl</a:t>
                      </a:r>
                      <a:r>
                        <a:rPr lang="en-US" sz="1800" kern="1200" baseline="300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-1</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NaCl</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Sodium chloride</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9214072"/>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6600"/>
                          </a:solidFill>
                          <a:latin typeface="Comic Sans MS" panose="030F0702030302020204" pitchFamily="66" charset="0"/>
                          <a:cs typeface="Times New Roman" panose="02020603050405020304" pitchFamily="18" charset="0"/>
                        </a:rPr>
                        <a:t>Li</a:t>
                      </a:r>
                      <a:r>
                        <a:rPr lang="en-US" altLang="en-US" sz="3200" baseline="30000" dirty="0">
                          <a:solidFill>
                            <a:srgbClr val="006600"/>
                          </a:solidFill>
                          <a:latin typeface="Comic Sans MS" panose="030F0702030302020204" pitchFamily="66" charset="0"/>
                          <a:cs typeface="Times New Roman" panose="02020603050405020304" pitchFamily="18" charset="0"/>
                        </a:rPr>
                        <a:t>+1</a:t>
                      </a:r>
                      <a:endParaRPr lang="en-US" sz="32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rgbClr val="006600"/>
                          </a:solidFill>
                          <a:effectLst/>
                          <a:latin typeface="Comic Sans MS" panose="030F0702030302020204" pitchFamily="66" charset="0"/>
                          <a:cs typeface="Times New Roman" panose="02020603050405020304" pitchFamily="18" charset="0"/>
                        </a:rPr>
                        <a:t> </a:t>
                      </a:r>
                      <a:r>
                        <a:rPr lang="en-US" altLang="en-US" sz="3200" dirty="0">
                          <a:solidFill>
                            <a:srgbClr val="006600"/>
                          </a:solidFill>
                          <a:latin typeface="Comic Sans MS" panose="030F0702030302020204" pitchFamily="66" charset="0"/>
                          <a:cs typeface="Times New Roman" panose="02020603050405020304" pitchFamily="18" charset="0"/>
                        </a:rPr>
                        <a:t>CrO</a:t>
                      </a:r>
                      <a:r>
                        <a:rPr lang="en-US" altLang="en-US" sz="3200" baseline="-25000" dirty="0">
                          <a:solidFill>
                            <a:srgbClr val="006600"/>
                          </a:solidFill>
                          <a:latin typeface="Comic Sans MS" panose="030F0702030302020204" pitchFamily="66" charset="0"/>
                          <a:cs typeface="Times New Roman" panose="02020603050405020304" pitchFamily="18" charset="0"/>
                        </a:rPr>
                        <a:t>4</a:t>
                      </a:r>
                      <a:r>
                        <a:rPr lang="en-US" altLang="en-US" sz="3200" baseline="30000" dirty="0">
                          <a:solidFill>
                            <a:srgbClr val="006600"/>
                          </a:solidFill>
                          <a:latin typeface="Comic Sans MS" panose="030F0702030302020204" pitchFamily="66" charset="0"/>
                          <a:cs typeface="Times New Roman" panose="02020603050405020304" pitchFamily="18" charset="0"/>
                        </a:rPr>
                        <a:t>-2</a:t>
                      </a:r>
                      <a:endParaRPr lang="en-US" sz="32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rgbClr val="006600"/>
                          </a:solidFill>
                          <a:effectLst/>
                          <a:latin typeface="Comic Sans MS" panose="030F0702030302020204" pitchFamily="66" charset="0"/>
                          <a:cs typeface="Times New Roman" panose="02020603050405020304" pitchFamily="18" charset="0"/>
                        </a:rPr>
                        <a:t>Li</a:t>
                      </a:r>
                      <a:r>
                        <a:rPr lang="en-US" sz="3200" kern="1400" baseline="-25000" dirty="0">
                          <a:ln>
                            <a:noFill/>
                          </a:ln>
                          <a:solidFill>
                            <a:srgbClr val="006600"/>
                          </a:solidFill>
                          <a:effectLst/>
                          <a:latin typeface="Comic Sans MS" panose="030F0702030302020204" pitchFamily="66" charset="0"/>
                          <a:cs typeface="Times New Roman" panose="02020603050405020304" pitchFamily="18" charset="0"/>
                        </a:rPr>
                        <a:t>2</a:t>
                      </a:r>
                      <a:r>
                        <a:rPr lang="en-US" sz="3200" kern="1400" dirty="0">
                          <a:ln>
                            <a:noFill/>
                          </a:ln>
                          <a:solidFill>
                            <a:srgbClr val="006600"/>
                          </a:solidFill>
                          <a:effectLst/>
                          <a:latin typeface="Comic Sans MS" panose="030F0702030302020204" pitchFamily="66" charset="0"/>
                          <a:cs typeface="Times New Roman" panose="02020603050405020304" pitchFamily="18" charset="0"/>
                        </a:rPr>
                        <a:t>CrO</a:t>
                      </a:r>
                      <a:r>
                        <a:rPr lang="en-US" sz="3200" kern="1400" baseline="-25000" dirty="0">
                          <a:ln>
                            <a:noFill/>
                          </a:ln>
                          <a:solidFill>
                            <a:srgbClr val="006600"/>
                          </a:solidFill>
                          <a:effectLst/>
                          <a:latin typeface="Comic Sans MS" panose="030F0702030302020204" pitchFamily="66" charset="0"/>
                          <a:cs typeface="Times New Roman" panose="02020603050405020304" pitchFamily="18" charset="0"/>
                        </a:rPr>
                        <a:t>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rgbClr val="006600"/>
                          </a:solidFill>
                          <a:effectLst/>
                          <a:latin typeface="Comic Sans MS" panose="030F0702030302020204" pitchFamily="66" charset="0"/>
                          <a:cs typeface="Times New Roman" panose="02020603050405020304" pitchFamily="18" charset="0"/>
                        </a:rPr>
                        <a:t>lithium</a:t>
                      </a:r>
                      <a:br>
                        <a:rPr lang="en-US" sz="3200" kern="1400" dirty="0">
                          <a:ln>
                            <a:noFill/>
                          </a:ln>
                          <a:solidFill>
                            <a:srgbClr val="006600"/>
                          </a:solidFill>
                          <a:effectLst/>
                          <a:latin typeface="Comic Sans MS" panose="030F0702030302020204" pitchFamily="66" charset="0"/>
                          <a:cs typeface="Times New Roman" panose="02020603050405020304" pitchFamily="18" charset="0"/>
                        </a:rPr>
                      </a:br>
                      <a:r>
                        <a:rPr lang="en-US" sz="3200" kern="1400" dirty="0">
                          <a:ln>
                            <a:noFill/>
                          </a:ln>
                          <a:solidFill>
                            <a:srgbClr val="006600"/>
                          </a:solidFill>
                          <a:effectLst/>
                          <a:latin typeface="Comic Sans MS" panose="030F0702030302020204" pitchFamily="66" charset="0"/>
                          <a:cs typeface="Times New Roman" panose="02020603050405020304" pitchFamily="18" charset="0"/>
                        </a:rPr>
                        <a:t>chromate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7889604"/>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b</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00"/>
                          </a:solidFill>
                          <a:latin typeface="Comic Sans MS" pitchFamily="66" charset="0"/>
                        </a:rPr>
                        <a:t>Al</a:t>
                      </a:r>
                      <a:r>
                        <a:rPr lang="en-US" altLang="en-US" sz="3200" baseline="30000" dirty="0">
                          <a:solidFill>
                            <a:srgbClr val="000000"/>
                          </a:solidFill>
                          <a:latin typeface="Comic Sans MS" pitchFamily="66" charset="0"/>
                        </a:rPr>
                        <a:t>+3</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00"/>
                          </a:solidFill>
                          <a:latin typeface="Comic Sans MS" pitchFamily="66" charset="0"/>
                        </a:rPr>
                        <a:t>ClO</a:t>
                      </a:r>
                      <a:r>
                        <a:rPr lang="en-US" altLang="en-US" sz="3200" baseline="30000" dirty="0">
                          <a:solidFill>
                            <a:srgbClr val="000000"/>
                          </a:solidFill>
                          <a:latin typeface="Comic Sans MS" pitchFamily="66" charset="0"/>
                        </a:rPr>
                        <a:t>-1</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US" altLang="en-US" sz="3200" dirty="0">
                          <a:solidFill>
                            <a:srgbClr val="000000"/>
                          </a:solidFill>
                          <a:latin typeface="Comic Sans MS" pitchFamily="66" charset="0"/>
                        </a:rPr>
                        <a:t>Al(</a:t>
                      </a:r>
                      <a:r>
                        <a:rPr lang="en-US" altLang="en-US" sz="3200" dirty="0" err="1">
                          <a:solidFill>
                            <a:srgbClr val="000000"/>
                          </a:solidFill>
                          <a:latin typeface="Comic Sans MS" pitchFamily="66" charset="0"/>
                        </a:rPr>
                        <a:t>ClO</a:t>
                      </a:r>
                      <a:r>
                        <a:rPr lang="en-US" altLang="en-US" sz="3200" dirty="0">
                          <a:solidFill>
                            <a:srgbClr val="000000"/>
                          </a:solidFill>
                          <a:latin typeface="Comic Sans MS" pitchFamily="66" charset="0"/>
                        </a:rPr>
                        <a:t>)</a:t>
                      </a:r>
                      <a:r>
                        <a:rPr lang="en-US" altLang="en-US" sz="3200" baseline="-25000" dirty="0">
                          <a:solidFill>
                            <a:srgbClr val="000000"/>
                          </a:solidFill>
                          <a:latin typeface="Comic Sans MS" pitchFamily="66" charset="0"/>
                        </a:rPr>
                        <a:t>3</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5845331"/>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r>
                        <a:rPr lang="en-US" altLang="en-US" sz="3200" dirty="0">
                          <a:solidFill>
                            <a:srgbClr val="0000CC"/>
                          </a:solidFill>
                          <a:latin typeface="Comic Sans MS" pitchFamily="66" charset="0"/>
                        </a:rPr>
                        <a:t>Mg</a:t>
                      </a:r>
                      <a:r>
                        <a:rPr lang="en-US" altLang="en-US" sz="3200" baseline="30000" dirty="0">
                          <a:solidFill>
                            <a:srgbClr val="0000CC"/>
                          </a:solidFill>
                          <a:latin typeface="Comic Sans MS" pitchFamily="66" charset="0"/>
                        </a:rPr>
                        <a:t>+2</a:t>
                      </a: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CC"/>
                          </a:solidFill>
                          <a:latin typeface="Comic Sans MS" pitchFamily="66" charset="0"/>
                        </a:rPr>
                        <a:t>SCN</a:t>
                      </a:r>
                      <a:r>
                        <a:rPr lang="en-US" altLang="en-US" sz="3200" baseline="30000" dirty="0">
                          <a:solidFill>
                            <a:srgbClr val="0000CC"/>
                          </a:solidFill>
                          <a:latin typeface="Comic Sans MS" pitchFamily="66" charset="0"/>
                        </a:rPr>
                        <a:t>-1 </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altLang="en-US" sz="3200" baseline="-25000" dirty="0">
                        <a:solidFill>
                          <a:srgbClr val="0000CC"/>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354779"/>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FF0000"/>
                          </a:solidFill>
                          <a:latin typeface="Comic Sans MS" pitchFamily="66" charset="0"/>
                        </a:rPr>
                        <a:t>Ca</a:t>
                      </a:r>
                      <a:r>
                        <a:rPr lang="en-US" altLang="en-US" sz="3200" baseline="30000" dirty="0">
                          <a:solidFill>
                            <a:srgbClr val="FF0000"/>
                          </a:solidFill>
                          <a:latin typeface="Comic Sans MS" pitchFamily="66" charset="0"/>
                        </a:rPr>
                        <a:t>+2</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FF0000"/>
                          </a:solidFill>
                          <a:latin typeface="Comic Sans MS" pitchFamily="66" charset="0"/>
                        </a:rPr>
                        <a:t>MnO</a:t>
                      </a:r>
                      <a:r>
                        <a:rPr lang="en-US" altLang="en-US" sz="3200" baseline="-25000" dirty="0">
                          <a:solidFill>
                            <a:srgbClr val="FF0000"/>
                          </a:solidFill>
                          <a:latin typeface="Comic Sans MS" pitchFamily="66" charset="0"/>
                        </a:rPr>
                        <a:t>4</a:t>
                      </a:r>
                      <a:r>
                        <a:rPr lang="en-US" altLang="en-US" sz="3200" baseline="30000" dirty="0">
                          <a:solidFill>
                            <a:srgbClr val="FF0000"/>
                          </a:solidFill>
                          <a:latin typeface="Comic Sans MS" pitchFamily="66" charset="0"/>
                        </a:rPr>
                        <a:t>-1</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altLang="en-US" sz="3200" baseline="-25000" dirty="0">
                        <a:solidFill>
                          <a:srgbClr val="FF0000"/>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871797"/>
                  </a:ext>
                </a:extLst>
              </a:tr>
            </a:tbl>
          </a:graphicData>
        </a:graphic>
      </p:graphicFrame>
      <p:sp>
        <p:nvSpPr>
          <p:cNvPr id="3" name="Control 1">
            <a:extLst>
              <a:ext uri="{FF2B5EF4-FFF2-40B4-BE49-F238E27FC236}">
                <a16:creationId xmlns:a16="http://schemas.microsoft.com/office/drawing/2014/main" id="{2AD6F65B-0347-46B0-8417-A0346E0E0AE5}"/>
              </a:ext>
            </a:extLst>
          </p:cNvPr>
          <p:cNvSpPr>
            <a:spLocks noChangeArrowheads="1" noChangeShapeType="1"/>
          </p:cNvSpPr>
          <p:nvPr/>
        </p:nvSpPr>
        <p:spPr bwMode="auto">
          <a:xfrm>
            <a:off x="1585913" y="4999038"/>
            <a:ext cx="6867525" cy="32162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2BEFD197-DFF1-4CA0-8975-98389F6BE83B}"/>
              </a:ext>
            </a:extLst>
          </p:cNvPr>
          <p:cNvSpPr txBox="1"/>
          <p:nvPr/>
        </p:nvSpPr>
        <p:spPr>
          <a:xfrm>
            <a:off x="0" y="0"/>
            <a:ext cx="9144000"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rPr>
              <a:t>87.  AGAIN…</a:t>
            </a:r>
            <a:endParaRPr kumimoji="0" lang="en-US" sz="32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19945911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64B135-D790-43CF-9BB8-E1361874B9BC}"/>
              </a:ext>
            </a:extLst>
          </p:cNvPr>
          <p:cNvGraphicFramePr>
            <a:graphicFrameLocks noGrp="1"/>
          </p:cNvGraphicFramePr>
          <p:nvPr>
            <p:extLst>
              <p:ext uri="{D42A27DB-BD31-4B8C-83A1-F6EECF244321}">
                <p14:modId xmlns:p14="http://schemas.microsoft.com/office/powerpoint/2010/main" val="3381707959"/>
              </p:ext>
            </p:extLst>
          </p:nvPr>
        </p:nvGraphicFramePr>
        <p:xfrm>
          <a:off x="0" y="609600"/>
          <a:ext cx="9144000" cy="6248400"/>
        </p:xfrm>
        <a:graphic>
          <a:graphicData uri="http://schemas.openxmlformats.org/drawingml/2006/table">
            <a:tbl>
              <a:tblPr/>
              <a:tblGrid>
                <a:gridCol w="689788">
                  <a:extLst>
                    <a:ext uri="{9D8B030D-6E8A-4147-A177-3AD203B41FA5}">
                      <a16:colId xmlns:a16="http://schemas.microsoft.com/office/drawing/2014/main" val="825177703"/>
                    </a:ext>
                  </a:extLst>
                </a:gridCol>
                <a:gridCol w="1542301">
                  <a:extLst>
                    <a:ext uri="{9D8B030D-6E8A-4147-A177-3AD203B41FA5}">
                      <a16:colId xmlns:a16="http://schemas.microsoft.com/office/drawing/2014/main" val="1875748500"/>
                    </a:ext>
                  </a:extLst>
                </a:gridCol>
                <a:gridCol w="1623352">
                  <a:extLst>
                    <a:ext uri="{9D8B030D-6E8A-4147-A177-3AD203B41FA5}">
                      <a16:colId xmlns:a16="http://schemas.microsoft.com/office/drawing/2014/main" val="4108983573"/>
                    </a:ext>
                  </a:extLst>
                </a:gridCol>
                <a:gridCol w="2182241">
                  <a:extLst>
                    <a:ext uri="{9D8B030D-6E8A-4147-A177-3AD203B41FA5}">
                      <a16:colId xmlns:a16="http://schemas.microsoft.com/office/drawing/2014/main" val="3209669208"/>
                    </a:ext>
                  </a:extLst>
                </a:gridCol>
                <a:gridCol w="3106318">
                  <a:extLst>
                    <a:ext uri="{9D8B030D-6E8A-4147-A177-3AD203B41FA5}">
                      <a16:colId xmlns:a16="http://schemas.microsoft.com/office/drawing/2014/main" val="3776003421"/>
                    </a:ext>
                  </a:extLst>
                </a:gridCol>
              </a:tblGrid>
              <a:tr h="692713">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cation</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anions</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formula</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name</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090615"/>
                  </a:ext>
                </a:extLst>
              </a:tr>
              <a:tr h="568139">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ex</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Na</a:t>
                      </a:r>
                      <a:r>
                        <a:rPr lang="en-US" sz="1800" kern="1200" baseline="30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+1</a:t>
                      </a: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Cl</a:t>
                      </a:r>
                      <a:r>
                        <a:rPr lang="en-US" sz="1800" kern="1200" baseline="300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-1</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NaCl</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Sodium chloride</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9214072"/>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6600"/>
                          </a:solidFill>
                          <a:latin typeface="Comic Sans MS" panose="030F0702030302020204" pitchFamily="66" charset="0"/>
                          <a:cs typeface="Times New Roman" panose="02020603050405020304" pitchFamily="18" charset="0"/>
                        </a:rPr>
                        <a:t>Li</a:t>
                      </a:r>
                      <a:r>
                        <a:rPr lang="en-US" altLang="en-US" sz="3200" baseline="30000" dirty="0">
                          <a:solidFill>
                            <a:srgbClr val="006600"/>
                          </a:solidFill>
                          <a:latin typeface="Comic Sans MS" panose="030F0702030302020204" pitchFamily="66" charset="0"/>
                          <a:cs typeface="Times New Roman" panose="02020603050405020304" pitchFamily="18" charset="0"/>
                        </a:rPr>
                        <a:t>+1</a:t>
                      </a:r>
                      <a:endParaRPr lang="en-US" sz="32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rgbClr val="006600"/>
                          </a:solidFill>
                          <a:effectLst/>
                          <a:latin typeface="Comic Sans MS" panose="030F0702030302020204" pitchFamily="66" charset="0"/>
                          <a:cs typeface="Times New Roman" panose="02020603050405020304" pitchFamily="18" charset="0"/>
                        </a:rPr>
                        <a:t> </a:t>
                      </a:r>
                      <a:r>
                        <a:rPr lang="en-US" altLang="en-US" sz="3200" dirty="0">
                          <a:solidFill>
                            <a:srgbClr val="006600"/>
                          </a:solidFill>
                          <a:latin typeface="Comic Sans MS" panose="030F0702030302020204" pitchFamily="66" charset="0"/>
                          <a:cs typeface="Times New Roman" panose="02020603050405020304" pitchFamily="18" charset="0"/>
                        </a:rPr>
                        <a:t>CrO</a:t>
                      </a:r>
                      <a:r>
                        <a:rPr lang="en-US" altLang="en-US" sz="3200" baseline="-25000" dirty="0">
                          <a:solidFill>
                            <a:srgbClr val="006600"/>
                          </a:solidFill>
                          <a:latin typeface="Comic Sans MS" panose="030F0702030302020204" pitchFamily="66" charset="0"/>
                          <a:cs typeface="Times New Roman" panose="02020603050405020304" pitchFamily="18" charset="0"/>
                        </a:rPr>
                        <a:t>4</a:t>
                      </a:r>
                      <a:r>
                        <a:rPr lang="en-US" altLang="en-US" sz="3200" baseline="30000" dirty="0">
                          <a:solidFill>
                            <a:srgbClr val="006600"/>
                          </a:solidFill>
                          <a:latin typeface="Comic Sans MS" panose="030F0702030302020204" pitchFamily="66" charset="0"/>
                          <a:cs typeface="Times New Roman" panose="02020603050405020304" pitchFamily="18" charset="0"/>
                        </a:rPr>
                        <a:t>-2</a:t>
                      </a:r>
                      <a:endParaRPr lang="en-US" sz="32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rgbClr val="006600"/>
                          </a:solidFill>
                          <a:effectLst/>
                          <a:latin typeface="Comic Sans MS" panose="030F0702030302020204" pitchFamily="66" charset="0"/>
                          <a:cs typeface="Times New Roman" panose="02020603050405020304" pitchFamily="18" charset="0"/>
                        </a:rPr>
                        <a:t>Li</a:t>
                      </a:r>
                      <a:r>
                        <a:rPr lang="en-US" sz="3200" kern="1400" baseline="-25000" dirty="0">
                          <a:ln>
                            <a:noFill/>
                          </a:ln>
                          <a:solidFill>
                            <a:srgbClr val="006600"/>
                          </a:solidFill>
                          <a:effectLst/>
                          <a:latin typeface="Comic Sans MS" panose="030F0702030302020204" pitchFamily="66" charset="0"/>
                          <a:cs typeface="Times New Roman" panose="02020603050405020304" pitchFamily="18" charset="0"/>
                        </a:rPr>
                        <a:t>2</a:t>
                      </a:r>
                      <a:r>
                        <a:rPr lang="en-US" sz="3200" kern="1400" dirty="0">
                          <a:ln>
                            <a:noFill/>
                          </a:ln>
                          <a:solidFill>
                            <a:srgbClr val="006600"/>
                          </a:solidFill>
                          <a:effectLst/>
                          <a:latin typeface="Comic Sans MS" panose="030F0702030302020204" pitchFamily="66" charset="0"/>
                          <a:cs typeface="Times New Roman" panose="02020603050405020304" pitchFamily="18" charset="0"/>
                        </a:rPr>
                        <a:t>CrO</a:t>
                      </a:r>
                      <a:r>
                        <a:rPr lang="en-US" sz="3200" kern="1400" baseline="-25000" dirty="0">
                          <a:ln>
                            <a:noFill/>
                          </a:ln>
                          <a:solidFill>
                            <a:srgbClr val="006600"/>
                          </a:solidFill>
                          <a:effectLst/>
                          <a:latin typeface="Comic Sans MS" panose="030F0702030302020204" pitchFamily="66" charset="0"/>
                          <a:cs typeface="Times New Roman" panose="02020603050405020304" pitchFamily="18" charset="0"/>
                        </a:rPr>
                        <a:t>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rgbClr val="006600"/>
                          </a:solidFill>
                          <a:effectLst/>
                          <a:latin typeface="Comic Sans MS" panose="030F0702030302020204" pitchFamily="66" charset="0"/>
                          <a:cs typeface="Times New Roman" panose="02020603050405020304" pitchFamily="18" charset="0"/>
                        </a:rPr>
                        <a:t>lithium</a:t>
                      </a:r>
                      <a:br>
                        <a:rPr lang="en-US" sz="3200" kern="1400" dirty="0">
                          <a:ln>
                            <a:noFill/>
                          </a:ln>
                          <a:solidFill>
                            <a:srgbClr val="006600"/>
                          </a:solidFill>
                          <a:effectLst/>
                          <a:latin typeface="Comic Sans MS" panose="030F0702030302020204" pitchFamily="66" charset="0"/>
                          <a:cs typeface="Times New Roman" panose="02020603050405020304" pitchFamily="18" charset="0"/>
                        </a:rPr>
                      </a:br>
                      <a:r>
                        <a:rPr lang="en-US" sz="3200" kern="1400" dirty="0">
                          <a:ln>
                            <a:noFill/>
                          </a:ln>
                          <a:solidFill>
                            <a:srgbClr val="006600"/>
                          </a:solidFill>
                          <a:effectLst/>
                          <a:latin typeface="Comic Sans MS" panose="030F0702030302020204" pitchFamily="66" charset="0"/>
                          <a:cs typeface="Times New Roman" panose="02020603050405020304" pitchFamily="18" charset="0"/>
                        </a:rPr>
                        <a:t>chromate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7889604"/>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b</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00"/>
                          </a:solidFill>
                          <a:latin typeface="Comic Sans MS" pitchFamily="66" charset="0"/>
                        </a:rPr>
                        <a:t>Al</a:t>
                      </a:r>
                      <a:r>
                        <a:rPr lang="en-US" altLang="en-US" sz="3200" baseline="30000" dirty="0">
                          <a:solidFill>
                            <a:srgbClr val="000000"/>
                          </a:solidFill>
                          <a:latin typeface="Comic Sans MS" pitchFamily="66" charset="0"/>
                        </a:rPr>
                        <a:t>+3</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00"/>
                          </a:solidFill>
                          <a:latin typeface="Comic Sans MS" pitchFamily="66" charset="0"/>
                        </a:rPr>
                        <a:t>ClO</a:t>
                      </a:r>
                      <a:r>
                        <a:rPr lang="en-US" altLang="en-US" sz="3200" baseline="30000" dirty="0">
                          <a:solidFill>
                            <a:srgbClr val="000000"/>
                          </a:solidFill>
                          <a:latin typeface="Comic Sans MS" pitchFamily="66" charset="0"/>
                        </a:rPr>
                        <a:t>-1</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US" altLang="en-US" sz="3200" dirty="0">
                          <a:solidFill>
                            <a:srgbClr val="000000"/>
                          </a:solidFill>
                          <a:latin typeface="Comic Sans MS" pitchFamily="66" charset="0"/>
                        </a:rPr>
                        <a:t>Al(</a:t>
                      </a:r>
                      <a:r>
                        <a:rPr lang="en-US" altLang="en-US" sz="3200" dirty="0" err="1">
                          <a:solidFill>
                            <a:srgbClr val="000000"/>
                          </a:solidFill>
                          <a:latin typeface="Comic Sans MS" pitchFamily="66" charset="0"/>
                        </a:rPr>
                        <a:t>ClO</a:t>
                      </a:r>
                      <a:r>
                        <a:rPr lang="en-US" altLang="en-US" sz="3200" dirty="0">
                          <a:solidFill>
                            <a:srgbClr val="000000"/>
                          </a:solidFill>
                          <a:latin typeface="Comic Sans MS" pitchFamily="66" charset="0"/>
                        </a:rPr>
                        <a:t>)</a:t>
                      </a:r>
                      <a:r>
                        <a:rPr lang="en-US" altLang="en-US" sz="3200" baseline="-25000" dirty="0">
                          <a:solidFill>
                            <a:srgbClr val="000000"/>
                          </a:solidFill>
                          <a:latin typeface="Comic Sans MS" pitchFamily="66" charset="0"/>
                        </a:rPr>
                        <a:t>3</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00"/>
                          </a:solidFill>
                          <a:latin typeface="Comic Sans MS" pitchFamily="66" charset="0"/>
                        </a:rPr>
                        <a:t>aluminum hypochlorite</a:t>
                      </a: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5845331"/>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r>
                        <a:rPr lang="en-US" altLang="en-US" sz="3200" dirty="0">
                          <a:solidFill>
                            <a:srgbClr val="0000CC"/>
                          </a:solidFill>
                          <a:latin typeface="Comic Sans MS" pitchFamily="66" charset="0"/>
                        </a:rPr>
                        <a:t>Mg</a:t>
                      </a:r>
                      <a:r>
                        <a:rPr lang="en-US" altLang="en-US" sz="3200" baseline="30000" dirty="0">
                          <a:solidFill>
                            <a:srgbClr val="0000CC"/>
                          </a:solidFill>
                          <a:latin typeface="Comic Sans MS" pitchFamily="66" charset="0"/>
                        </a:rPr>
                        <a:t>+2</a:t>
                      </a: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CC"/>
                          </a:solidFill>
                          <a:latin typeface="Comic Sans MS" pitchFamily="66" charset="0"/>
                        </a:rPr>
                        <a:t>SCN</a:t>
                      </a:r>
                      <a:r>
                        <a:rPr lang="en-US" altLang="en-US" sz="3200" baseline="30000" dirty="0">
                          <a:solidFill>
                            <a:srgbClr val="0000CC"/>
                          </a:solidFill>
                          <a:latin typeface="Comic Sans MS" pitchFamily="66" charset="0"/>
                        </a:rPr>
                        <a:t>-1 </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altLang="en-US" sz="3200" baseline="-25000" dirty="0">
                        <a:solidFill>
                          <a:srgbClr val="0000CC"/>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354779"/>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FF0000"/>
                          </a:solidFill>
                          <a:latin typeface="Comic Sans MS" pitchFamily="66" charset="0"/>
                        </a:rPr>
                        <a:t>Ca</a:t>
                      </a:r>
                      <a:r>
                        <a:rPr lang="en-US" altLang="en-US" sz="3200" baseline="30000" dirty="0">
                          <a:solidFill>
                            <a:srgbClr val="FF0000"/>
                          </a:solidFill>
                          <a:latin typeface="Comic Sans MS" pitchFamily="66" charset="0"/>
                        </a:rPr>
                        <a:t>+2</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FF0000"/>
                          </a:solidFill>
                          <a:latin typeface="Comic Sans MS" pitchFamily="66" charset="0"/>
                        </a:rPr>
                        <a:t>MnO</a:t>
                      </a:r>
                      <a:r>
                        <a:rPr lang="en-US" altLang="en-US" sz="3200" baseline="-25000" dirty="0">
                          <a:solidFill>
                            <a:srgbClr val="FF0000"/>
                          </a:solidFill>
                          <a:latin typeface="Comic Sans MS" pitchFamily="66" charset="0"/>
                        </a:rPr>
                        <a:t>4</a:t>
                      </a:r>
                      <a:r>
                        <a:rPr lang="en-US" altLang="en-US" sz="3200" baseline="30000" dirty="0">
                          <a:solidFill>
                            <a:srgbClr val="FF0000"/>
                          </a:solidFill>
                          <a:latin typeface="Comic Sans MS" pitchFamily="66" charset="0"/>
                        </a:rPr>
                        <a:t>-1</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altLang="en-US" sz="3200" baseline="-25000" dirty="0">
                        <a:solidFill>
                          <a:srgbClr val="FF0000"/>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871797"/>
                  </a:ext>
                </a:extLst>
              </a:tr>
            </a:tbl>
          </a:graphicData>
        </a:graphic>
      </p:graphicFrame>
      <p:sp>
        <p:nvSpPr>
          <p:cNvPr id="3" name="Control 1">
            <a:extLst>
              <a:ext uri="{FF2B5EF4-FFF2-40B4-BE49-F238E27FC236}">
                <a16:creationId xmlns:a16="http://schemas.microsoft.com/office/drawing/2014/main" id="{2AD6F65B-0347-46B0-8417-A0346E0E0AE5}"/>
              </a:ext>
            </a:extLst>
          </p:cNvPr>
          <p:cNvSpPr>
            <a:spLocks noChangeArrowheads="1" noChangeShapeType="1"/>
          </p:cNvSpPr>
          <p:nvPr/>
        </p:nvSpPr>
        <p:spPr bwMode="auto">
          <a:xfrm>
            <a:off x="1585913" y="4999038"/>
            <a:ext cx="6867525" cy="32162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2BEFD197-DFF1-4CA0-8975-98389F6BE83B}"/>
              </a:ext>
            </a:extLst>
          </p:cNvPr>
          <p:cNvSpPr txBox="1"/>
          <p:nvPr/>
        </p:nvSpPr>
        <p:spPr>
          <a:xfrm>
            <a:off x="0" y="45250"/>
            <a:ext cx="9144000"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Times New Roman" panose="02020603050405020304" pitchFamily="18" charset="0"/>
              </a:rPr>
              <a:t>87.  Oh Yeah!</a:t>
            </a:r>
            <a:endParaRPr kumimoji="0" lang="en-US" sz="32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175031278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64B135-D790-43CF-9BB8-E1361874B9BC}"/>
              </a:ext>
            </a:extLst>
          </p:cNvPr>
          <p:cNvGraphicFramePr>
            <a:graphicFrameLocks noGrp="1"/>
          </p:cNvGraphicFramePr>
          <p:nvPr>
            <p:extLst>
              <p:ext uri="{D42A27DB-BD31-4B8C-83A1-F6EECF244321}">
                <p14:modId xmlns:p14="http://schemas.microsoft.com/office/powerpoint/2010/main" val="1607893103"/>
              </p:ext>
            </p:extLst>
          </p:nvPr>
        </p:nvGraphicFramePr>
        <p:xfrm>
          <a:off x="0" y="609600"/>
          <a:ext cx="9144000" cy="6248400"/>
        </p:xfrm>
        <a:graphic>
          <a:graphicData uri="http://schemas.openxmlformats.org/drawingml/2006/table">
            <a:tbl>
              <a:tblPr/>
              <a:tblGrid>
                <a:gridCol w="689788">
                  <a:extLst>
                    <a:ext uri="{9D8B030D-6E8A-4147-A177-3AD203B41FA5}">
                      <a16:colId xmlns:a16="http://schemas.microsoft.com/office/drawing/2014/main" val="825177703"/>
                    </a:ext>
                  </a:extLst>
                </a:gridCol>
                <a:gridCol w="1542301">
                  <a:extLst>
                    <a:ext uri="{9D8B030D-6E8A-4147-A177-3AD203B41FA5}">
                      <a16:colId xmlns:a16="http://schemas.microsoft.com/office/drawing/2014/main" val="1875748500"/>
                    </a:ext>
                  </a:extLst>
                </a:gridCol>
                <a:gridCol w="1623352">
                  <a:extLst>
                    <a:ext uri="{9D8B030D-6E8A-4147-A177-3AD203B41FA5}">
                      <a16:colId xmlns:a16="http://schemas.microsoft.com/office/drawing/2014/main" val="4108983573"/>
                    </a:ext>
                  </a:extLst>
                </a:gridCol>
                <a:gridCol w="2182241">
                  <a:extLst>
                    <a:ext uri="{9D8B030D-6E8A-4147-A177-3AD203B41FA5}">
                      <a16:colId xmlns:a16="http://schemas.microsoft.com/office/drawing/2014/main" val="3209669208"/>
                    </a:ext>
                  </a:extLst>
                </a:gridCol>
                <a:gridCol w="3106318">
                  <a:extLst>
                    <a:ext uri="{9D8B030D-6E8A-4147-A177-3AD203B41FA5}">
                      <a16:colId xmlns:a16="http://schemas.microsoft.com/office/drawing/2014/main" val="3776003421"/>
                    </a:ext>
                  </a:extLst>
                </a:gridCol>
              </a:tblGrid>
              <a:tr h="692713">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cation</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anions</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formula</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name</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090615"/>
                  </a:ext>
                </a:extLst>
              </a:tr>
              <a:tr h="568139">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ex</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Na</a:t>
                      </a:r>
                      <a:r>
                        <a:rPr lang="en-US" sz="1800" kern="1200" baseline="30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+1</a:t>
                      </a: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Cl</a:t>
                      </a:r>
                      <a:r>
                        <a:rPr lang="en-US" sz="1800" kern="1200" baseline="300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-1</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NaCl</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Sodium chloride</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9214072"/>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6600"/>
                          </a:solidFill>
                          <a:latin typeface="Comic Sans MS" panose="030F0702030302020204" pitchFamily="66" charset="0"/>
                          <a:cs typeface="Times New Roman" panose="02020603050405020304" pitchFamily="18" charset="0"/>
                        </a:rPr>
                        <a:t>Li</a:t>
                      </a:r>
                      <a:r>
                        <a:rPr lang="en-US" altLang="en-US" sz="3200" baseline="30000" dirty="0">
                          <a:solidFill>
                            <a:srgbClr val="006600"/>
                          </a:solidFill>
                          <a:latin typeface="Comic Sans MS" panose="030F0702030302020204" pitchFamily="66" charset="0"/>
                          <a:cs typeface="Times New Roman" panose="02020603050405020304" pitchFamily="18" charset="0"/>
                        </a:rPr>
                        <a:t>+1</a:t>
                      </a:r>
                      <a:endParaRPr lang="en-US" sz="32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rgbClr val="006600"/>
                          </a:solidFill>
                          <a:effectLst/>
                          <a:latin typeface="Comic Sans MS" panose="030F0702030302020204" pitchFamily="66" charset="0"/>
                          <a:cs typeface="Times New Roman" panose="02020603050405020304" pitchFamily="18" charset="0"/>
                        </a:rPr>
                        <a:t> </a:t>
                      </a:r>
                      <a:r>
                        <a:rPr lang="en-US" altLang="en-US" sz="3200" dirty="0">
                          <a:solidFill>
                            <a:srgbClr val="006600"/>
                          </a:solidFill>
                          <a:latin typeface="Comic Sans MS" panose="030F0702030302020204" pitchFamily="66" charset="0"/>
                          <a:cs typeface="Times New Roman" panose="02020603050405020304" pitchFamily="18" charset="0"/>
                        </a:rPr>
                        <a:t>CrO</a:t>
                      </a:r>
                      <a:r>
                        <a:rPr lang="en-US" altLang="en-US" sz="3200" baseline="-25000" dirty="0">
                          <a:solidFill>
                            <a:srgbClr val="006600"/>
                          </a:solidFill>
                          <a:latin typeface="Comic Sans MS" panose="030F0702030302020204" pitchFamily="66" charset="0"/>
                          <a:cs typeface="Times New Roman" panose="02020603050405020304" pitchFamily="18" charset="0"/>
                        </a:rPr>
                        <a:t>4</a:t>
                      </a:r>
                      <a:r>
                        <a:rPr lang="en-US" altLang="en-US" sz="3200" baseline="30000" dirty="0">
                          <a:solidFill>
                            <a:srgbClr val="006600"/>
                          </a:solidFill>
                          <a:latin typeface="Comic Sans MS" panose="030F0702030302020204" pitchFamily="66" charset="0"/>
                          <a:cs typeface="Times New Roman" panose="02020603050405020304" pitchFamily="18" charset="0"/>
                        </a:rPr>
                        <a:t>-2</a:t>
                      </a:r>
                      <a:endParaRPr lang="en-US" sz="32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rgbClr val="006600"/>
                          </a:solidFill>
                          <a:effectLst/>
                          <a:latin typeface="Comic Sans MS" panose="030F0702030302020204" pitchFamily="66" charset="0"/>
                          <a:cs typeface="Times New Roman" panose="02020603050405020304" pitchFamily="18" charset="0"/>
                        </a:rPr>
                        <a:t>Li</a:t>
                      </a:r>
                      <a:r>
                        <a:rPr lang="en-US" sz="3200" kern="1400" baseline="-25000" dirty="0">
                          <a:ln>
                            <a:noFill/>
                          </a:ln>
                          <a:solidFill>
                            <a:srgbClr val="006600"/>
                          </a:solidFill>
                          <a:effectLst/>
                          <a:latin typeface="Comic Sans MS" panose="030F0702030302020204" pitchFamily="66" charset="0"/>
                          <a:cs typeface="Times New Roman" panose="02020603050405020304" pitchFamily="18" charset="0"/>
                        </a:rPr>
                        <a:t>2</a:t>
                      </a:r>
                      <a:r>
                        <a:rPr lang="en-US" sz="3200" kern="1400" dirty="0">
                          <a:ln>
                            <a:noFill/>
                          </a:ln>
                          <a:solidFill>
                            <a:srgbClr val="006600"/>
                          </a:solidFill>
                          <a:effectLst/>
                          <a:latin typeface="Comic Sans MS" panose="030F0702030302020204" pitchFamily="66" charset="0"/>
                          <a:cs typeface="Times New Roman" panose="02020603050405020304" pitchFamily="18" charset="0"/>
                        </a:rPr>
                        <a:t>CrO</a:t>
                      </a:r>
                      <a:r>
                        <a:rPr lang="en-US" sz="3200" kern="1400" baseline="-25000" dirty="0">
                          <a:ln>
                            <a:noFill/>
                          </a:ln>
                          <a:solidFill>
                            <a:srgbClr val="006600"/>
                          </a:solidFill>
                          <a:effectLst/>
                          <a:latin typeface="Comic Sans MS" panose="030F0702030302020204" pitchFamily="66" charset="0"/>
                          <a:cs typeface="Times New Roman" panose="02020603050405020304" pitchFamily="18" charset="0"/>
                        </a:rPr>
                        <a:t>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rgbClr val="006600"/>
                          </a:solidFill>
                          <a:effectLst/>
                          <a:latin typeface="Comic Sans MS" panose="030F0702030302020204" pitchFamily="66" charset="0"/>
                          <a:cs typeface="Times New Roman" panose="02020603050405020304" pitchFamily="18" charset="0"/>
                        </a:rPr>
                        <a:t>lithium</a:t>
                      </a:r>
                      <a:br>
                        <a:rPr lang="en-US" sz="3200" kern="1400" dirty="0">
                          <a:ln>
                            <a:noFill/>
                          </a:ln>
                          <a:solidFill>
                            <a:srgbClr val="006600"/>
                          </a:solidFill>
                          <a:effectLst/>
                          <a:latin typeface="Comic Sans MS" panose="030F0702030302020204" pitchFamily="66" charset="0"/>
                          <a:cs typeface="Times New Roman" panose="02020603050405020304" pitchFamily="18" charset="0"/>
                        </a:rPr>
                      </a:br>
                      <a:r>
                        <a:rPr lang="en-US" sz="3200" kern="1400" dirty="0">
                          <a:ln>
                            <a:noFill/>
                          </a:ln>
                          <a:solidFill>
                            <a:srgbClr val="006600"/>
                          </a:solidFill>
                          <a:effectLst/>
                          <a:latin typeface="Comic Sans MS" panose="030F0702030302020204" pitchFamily="66" charset="0"/>
                          <a:cs typeface="Times New Roman" panose="02020603050405020304" pitchFamily="18" charset="0"/>
                        </a:rPr>
                        <a:t>chromate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7889604"/>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b</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00"/>
                          </a:solidFill>
                          <a:latin typeface="Comic Sans MS" pitchFamily="66" charset="0"/>
                        </a:rPr>
                        <a:t>Al</a:t>
                      </a:r>
                      <a:r>
                        <a:rPr lang="en-US" altLang="en-US" sz="3200" baseline="30000" dirty="0">
                          <a:solidFill>
                            <a:srgbClr val="000000"/>
                          </a:solidFill>
                          <a:latin typeface="Comic Sans MS" pitchFamily="66" charset="0"/>
                        </a:rPr>
                        <a:t>+3</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00"/>
                          </a:solidFill>
                          <a:latin typeface="Comic Sans MS" pitchFamily="66" charset="0"/>
                        </a:rPr>
                        <a:t>ClO</a:t>
                      </a:r>
                      <a:r>
                        <a:rPr lang="en-US" altLang="en-US" sz="3200" baseline="30000" dirty="0">
                          <a:solidFill>
                            <a:srgbClr val="000000"/>
                          </a:solidFill>
                          <a:latin typeface="Comic Sans MS" pitchFamily="66" charset="0"/>
                        </a:rPr>
                        <a:t>-1</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US" altLang="en-US" sz="3200" dirty="0">
                          <a:solidFill>
                            <a:srgbClr val="000000"/>
                          </a:solidFill>
                          <a:latin typeface="Comic Sans MS" pitchFamily="66" charset="0"/>
                        </a:rPr>
                        <a:t>Al(</a:t>
                      </a:r>
                      <a:r>
                        <a:rPr lang="en-US" altLang="en-US" sz="3200" dirty="0" err="1">
                          <a:solidFill>
                            <a:srgbClr val="000000"/>
                          </a:solidFill>
                          <a:latin typeface="Comic Sans MS" pitchFamily="66" charset="0"/>
                        </a:rPr>
                        <a:t>ClO</a:t>
                      </a:r>
                      <a:r>
                        <a:rPr lang="en-US" altLang="en-US" sz="3200" dirty="0">
                          <a:solidFill>
                            <a:srgbClr val="000000"/>
                          </a:solidFill>
                          <a:latin typeface="Comic Sans MS" pitchFamily="66" charset="0"/>
                        </a:rPr>
                        <a:t>)</a:t>
                      </a:r>
                      <a:r>
                        <a:rPr lang="en-US" altLang="en-US" sz="3200" baseline="-25000" dirty="0">
                          <a:solidFill>
                            <a:srgbClr val="000000"/>
                          </a:solidFill>
                          <a:latin typeface="Comic Sans MS" pitchFamily="66" charset="0"/>
                        </a:rPr>
                        <a:t>3</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00"/>
                          </a:solidFill>
                          <a:latin typeface="Comic Sans MS" pitchFamily="66" charset="0"/>
                        </a:rPr>
                        <a:t>aluminum hypochlorite</a:t>
                      </a: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5845331"/>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r>
                        <a:rPr lang="en-US" altLang="en-US" sz="3200" dirty="0">
                          <a:solidFill>
                            <a:srgbClr val="0000CC"/>
                          </a:solidFill>
                          <a:latin typeface="Comic Sans MS" pitchFamily="66" charset="0"/>
                        </a:rPr>
                        <a:t>Mg</a:t>
                      </a:r>
                      <a:r>
                        <a:rPr lang="en-US" altLang="en-US" sz="3200" baseline="30000" dirty="0">
                          <a:solidFill>
                            <a:srgbClr val="0000CC"/>
                          </a:solidFill>
                          <a:latin typeface="Comic Sans MS" pitchFamily="66" charset="0"/>
                        </a:rPr>
                        <a:t>+2</a:t>
                      </a: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CC"/>
                          </a:solidFill>
                          <a:latin typeface="Comic Sans MS" pitchFamily="66" charset="0"/>
                        </a:rPr>
                        <a:t>SCN</a:t>
                      </a:r>
                      <a:r>
                        <a:rPr lang="en-US" altLang="en-US" sz="3200" baseline="30000" dirty="0">
                          <a:solidFill>
                            <a:srgbClr val="0000CC"/>
                          </a:solidFill>
                          <a:latin typeface="Comic Sans MS" pitchFamily="66" charset="0"/>
                        </a:rPr>
                        <a:t>-1 </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US" altLang="en-US" sz="3200" dirty="0">
                          <a:solidFill>
                            <a:srgbClr val="0000CC"/>
                          </a:solidFill>
                          <a:latin typeface="Comic Sans MS" pitchFamily="66" charset="0"/>
                        </a:rPr>
                        <a:t>Mg(SCN)</a:t>
                      </a:r>
                      <a:r>
                        <a:rPr lang="en-US" altLang="en-US" sz="3200" baseline="-25000" dirty="0">
                          <a:solidFill>
                            <a:srgbClr val="0000CC"/>
                          </a:solidFill>
                          <a:latin typeface="Comic Sans MS" pitchFamily="66" charset="0"/>
                        </a:rPr>
                        <a:t>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354779"/>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FF0000"/>
                          </a:solidFill>
                          <a:latin typeface="Comic Sans MS" pitchFamily="66" charset="0"/>
                        </a:rPr>
                        <a:t>Ca</a:t>
                      </a:r>
                      <a:r>
                        <a:rPr lang="en-US" altLang="en-US" sz="3200" baseline="30000" dirty="0">
                          <a:solidFill>
                            <a:srgbClr val="FF0000"/>
                          </a:solidFill>
                          <a:latin typeface="Comic Sans MS" pitchFamily="66" charset="0"/>
                        </a:rPr>
                        <a:t>+2</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FF0000"/>
                          </a:solidFill>
                          <a:latin typeface="Comic Sans MS" pitchFamily="66" charset="0"/>
                        </a:rPr>
                        <a:t>MnO</a:t>
                      </a:r>
                      <a:r>
                        <a:rPr lang="en-US" altLang="en-US" sz="3200" baseline="-25000" dirty="0">
                          <a:solidFill>
                            <a:srgbClr val="FF0000"/>
                          </a:solidFill>
                          <a:latin typeface="Comic Sans MS" pitchFamily="66" charset="0"/>
                        </a:rPr>
                        <a:t>4</a:t>
                      </a:r>
                      <a:r>
                        <a:rPr lang="en-US" altLang="en-US" sz="3200" baseline="30000" dirty="0">
                          <a:solidFill>
                            <a:srgbClr val="FF0000"/>
                          </a:solidFill>
                          <a:latin typeface="Comic Sans MS" pitchFamily="66" charset="0"/>
                        </a:rPr>
                        <a:t>-1</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altLang="en-US" sz="3200" baseline="-25000" dirty="0">
                        <a:solidFill>
                          <a:srgbClr val="FF0000"/>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871797"/>
                  </a:ext>
                </a:extLst>
              </a:tr>
            </a:tbl>
          </a:graphicData>
        </a:graphic>
      </p:graphicFrame>
      <p:sp>
        <p:nvSpPr>
          <p:cNvPr id="3" name="Control 1">
            <a:extLst>
              <a:ext uri="{FF2B5EF4-FFF2-40B4-BE49-F238E27FC236}">
                <a16:creationId xmlns:a16="http://schemas.microsoft.com/office/drawing/2014/main" id="{2AD6F65B-0347-46B0-8417-A0346E0E0AE5}"/>
              </a:ext>
            </a:extLst>
          </p:cNvPr>
          <p:cNvSpPr>
            <a:spLocks noChangeArrowheads="1" noChangeShapeType="1"/>
          </p:cNvSpPr>
          <p:nvPr/>
        </p:nvSpPr>
        <p:spPr bwMode="auto">
          <a:xfrm>
            <a:off x="1585913" y="4999038"/>
            <a:ext cx="6867525" cy="32162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2BEFD197-DFF1-4CA0-8975-98389F6BE83B}"/>
              </a:ext>
            </a:extLst>
          </p:cNvPr>
          <p:cNvSpPr txBox="1"/>
          <p:nvPr/>
        </p:nvSpPr>
        <p:spPr>
          <a:xfrm>
            <a:off x="0" y="-18068"/>
            <a:ext cx="9144000"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rPr>
              <a:t>87.  You’re rocking </a:t>
            </a:r>
            <a:r>
              <a:rPr kumimoji="0" lang="en-US" altLang="en-US" sz="3200" b="0" i="0" u="none" strike="noStrike" kern="1200" cap="none" spc="0" normalizeH="0" baseline="0" noProof="0" dirty="0" err="1">
                <a:ln>
                  <a:noFill/>
                </a:ln>
                <a:solidFill>
                  <a:srgbClr val="FF0000"/>
                </a:solidFill>
                <a:effectLst/>
                <a:uLnTx/>
                <a:uFillTx/>
                <a:latin typeface="Comic Sans MS" panose="030F0702030302020204" pitchFamily="66" charset="0"/>
                <a:ea typeface="+mn-ea"/>
                <a:cs typeface="Times New Roman" panose="02020603050405020304" pitchFamily="18" charset="0"/>
              </a:rPr>
              <a:t>thi</a:t>
            </a:r>
            <a:r>
              <a:rPr lang="en-US" altLang="en-US" sz="3200" dirty="0">
                <a:solidFill>
                  <a:srgbClr val="FF0000"/>
                </a:solidFill>
                <a:latin typeface="Comic Sans MS" panose="030F0702030302020204" pitchFamily="66" charset="0"/>
                <a:cs typeface="Times New Roman" panose="02020603050405020304" pitchFamily="18" charset="0"/>
              </a:rPr>
              <a:t>s!      #polyatomics</a:t>
            </a:r>
            <a:endParaRPr kumimoji="0" lang="en-US" sz="32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189382019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64B135-D790-43CF-9BB8-E1361874B9BC}"/>
              </a:ext>
            </a:extLst>
          </p:cNvPr>
          <p:cNvGraphicFramePr>
            <a:graphicFrameLocks noGrp="1"/>
          </p:cNvGraphicFramePr>
          <p:nvPr>
            <p:extLst>
              <p:ext uri="{D42A27DB-BD31-4B8C-83A1-F6EECF244321}">
                <p14:modId xmlns:p14="http://schemas.microsoft.com/office/powerpoint/2010/main" val="164893546"/>
              </p:ext>
            </p:extLst>
          </p:nvPr>
        </p:nvGraphicFramePr>
        <p:xfrm>
          <a:off x="0" y="609600"/>
          <a:ext cx="9144000" cy="6248400"/>
        </p:xfrm>
        <a:graphic>
          <a:graphicData uri="http://schemas.openxmlformats.org/drawingml/2006/table">
            <a:tbl>
              <a:tblPr/>
              <a:tblGrid>
                <a:gridCol w="689788">
                  <a:extLst>
                    <a:ext uri="{9D8B030D-6E8A-4147-A177-3AD203B41FA5}">
                      <a16:colId xmlns:a16="http://schemas.microsoft.com/office/drawing/2014/main" val="825177703"/>
                    </a:ext>
                  </a:extLst>
                </a:gridCol>
                <a:gridCol w="1542301">
                  <a:extLst>
                    <a:ext uri="{9D8B030D-6E8A-4147-A177-3AD203B41FA5}">
                      <a16:colId xmlns:a16="http://schemas.microsoft.com/office/drawing/2014/main" val="1875748500"/>
                    </a:ext>
                  </a:extLst>
                </a:gridCol>
                <a:gridCol w="1623352">
                  <a:extLst>
                    <a:ext uri="{9D8B030D-6E8A-4147-A177-3AD203B41FA5}">
                      <a16:colId xmlns:a16="http://schemas.microsoft.com/office/drawing/2014/main" val="4108983573"/>
                    </a:ext>
                  </a:extLst>
                </a:gridCol>
                <a:gridCol w="2182241">
                  <a:extLst>
                    <a:ext uri="{9D8B030D-6E8A-4147-A177-3AD203B41FA5}">
                      <a16:colId xmlns:a16="http://schemas.microsoft.com/office/drawing/2014/main" val="3209669208"/>
                    </a:ext>
                  </a:extLst>
                </a:gridCol>
                <a:gridCol w="3106318">
                  <a:extLst>
                    <a:ext uri="{9D8B030D-6E8A-4147-A177-3AD203B41FA5}">
                      <a16:colId xmlns:a16="http://schemas.microsoft.com/office/drawing/2014/main" val="3776003421"/>
                    </a:ext>
                  </a:extLst>
                </a:gridCol>
              </a:tblGrid>
              <a:tr h="692713">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cation</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anions</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formula</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name</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090615"/>
                  </a:ext>
                </a:extLst>
              </a:tr>
              <a:tr h="568139">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ex</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Na</a:t>
                      </a:r>
                      <a:r>
                        <a:rPr lang="en-US" sz="1800" kern="1200" baseline="30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+1</a:t>
                      </a: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Cl</a:t>
                      </a:r>
                      <a:r>
                        <a:rPr lang="en-US" sz="1800" kern="1200" baseline="300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-1</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NaCl</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Sodium chloride</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9214072"/>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6600"/>
                          </a:solidFill>
                          <a:latin typeface="Comic Sans MS" panose="030F0702030302020204" pitchFamily="66" charset="0"/>
                          <a:cs typeface="Times New Roman" panose="02020603050405020304" pitchFamily="18" charset="0"/>
                        </a:rPr>
                        <a:t>Li</a:t>
                      </a:r>
                      <a:r>
                        <a:rPr lang="en-US" altLang="en-US" sz="3200" baseline="30000" dirty="0">
                          <a:solidFill>
                            <a:srgbClr val="006600"/>
                          </a:solidFill>
                          <a:latin typeface="Comic Sans MS" panose="030F0702030302020204" pitchFamily="66" charset="0"/>
                          <a:cs typeface="Times New Roman" panose="02020603050405020304" pitchFamily="18" charset="0"/>
                        </a:rPr>
                        <a:t>+1</a:t>
                      </a:r>
                      <a:endParaRPr lang="en-US" sz="32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rgbClr val="006600"/>
                          </a:solidFill>
                          <a:effectLst/>
                          <a:latin typeface="Comic Sans MS" panose="030F0702030302020204" pitchFamily="66" charset="0"/>
                          <a:cs typeface="Times New Roman" panose="02020603050405020304" pitchFamily="18" charset="0"/>
                        </a:rPr>
                        <a:t> </a:t>
                      </a:r>
                      <a:r>
                        <a:rPr lang="en-US" altLang="en-US" sz="3200" dirty="0">
                          <a:solidFill>
                            <a:srgbClr val="006600"/>
                          </a:solidFill>
                          <a:latin typeface="Comic Sans MS" panose="030F0702030302020204" pitchFamily="66" charset="0"/>
                          <a:cs typeface="Times New Roman" panose="02020603050405020304" pitchFamily="18" charset="0"/>
                        </a:rPr>
                        <a:t>CrO</a:t>
                      </a:r>
                      <a:r>
                        <a:rPr lang="en-US" altLang="en-US" sz="3200" baseline="-25000" dirty="0">
                          <a:solidFill>
                            <a:srgbClr val="006600"/>
                          </a:solidFill>
                          <a:latin typeface="Comic Sans MS" panose="030F0702030302020204" pitchFamily="66" charset="0"/>
                          <a:cs typeface="Times New Roman" panose="02020603050405020304" pitchFamily="18" charset="0"/>
                        </a:rPr>
                        <a:t>4</a:t>
                      </a:r>
                      <a:r>
                        <a:rPr lang="en-US" altLang="en-US" sz="3200" baseline="30000" dirty="0">
                          <a:solidFill>
                            <a:srgbClr val="006600"/>
                          </a:solidFill>
                          <a:latin typeface="Comic Sans MS" panose="030F0702030302020204" pitchFamily="66" charset="0"/>
                          <a:cs typeface="Times New Roman" panose="02020603050405020304" pitchFamily="18" charset="0"/>
                        </a:rPr>
                        <a:t>-2</a:t>
                      </a:r>
                      <a:endParaRPr lang="en-US" sz="32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rgbClr val="006600"/>
                          </a:solidFill>
                          <a:effectLst/>
                          <a:latin typeface="Comic Sans MS" panose="030F0702030302020204" pitchFamily="66" charset="0"/>
                          <a:cs typeface="Times New Roman" panose="02020603050405020304" pitchFamily="18" charset="0"/>
                        </a:rPr>
                        <a:t>Li</a:t>
                      </a:r>
                      <a:r>
                        <a:rPr lang="en-US" sz="3200" kern="1400" baseline="-25000" dirty="0">
                          <a:ln>
                            <a:noFill/>
                          </a:ln>
                          <a:solidFill>
                            <a:srgbClr val="006600"/>
                          </a:solidFill>
                          <a:effectLst/>
                          <a:latin typeface="Comic Sans MS" panose="030F0702030302020204" pitchFamily="66" charset="0"/>
                          <a:cs typeface="Times New Roman" panose="02020603050405020304" pitchFamily="18" charset="0"/>
                        </a:rPr>
                        <a:t>2</a:t>
                      </a:r>
                      <a:r>
                        <a:rPr lang="en-US" sz="3200" kern="1400" dirty="0">
                          <a:ln>
                            <a:noFill/>
                          </a:ln>
                          <a:solidFill>
                            <a:srgbClr val="006600"/>
                          </a:solidFill>
                          <a:effectLst/>
                          <a:latin typeface="Comic Sans MS" panose="030F0702030302020204" pitchFamily="66" charset="0"/>
                          <a:cs typeface="Times New Roman" panose="02020603050405020304" pitchFamily="18" charset="0"/>
                        </a:rPr>
                        <a:t>CrO</a:t>
                      </a:r>
                      <a:r>
                        <a:rPr lang="en-US" sz="3200" kern="1400" baseline="-25000" dirty="0">
                          <a:ln>
                            <a:noFill/>
                          </a:ln>
                          <a:solidFill>
                            <a:srgbClr val="006600"/>
                          </a:solidFill>
                          <a:effectLst/>
                          <a:latin typeface="Comic Sans MS" panose="030F0702030302020204" pitchFamily="66" charset="0"/>
                          <a:cs typeface="Times New Roman" panose="02020603050405020304" pitchFamily="18" charset="0"/>
                        </a:rPr>
                        <a:t>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rgbClr val="006600"/>
                          </a:solidFill>
                          <a:effectLst/>
                          <a:latin typeface="Comic Sans MS" panose="030F0702030302020204" pitchFamily="66" charset="0"/>
                          <a:cs typeface="Times New Roman" panose="02020603050405020304" pitchFamily="18" charset="0"/>
                        </a:rPr>
                        <a:t>lithium</a:t>
                      </a:r>
                      <a:br>
                        <a:rPr lang="en-US" sz="3200" kern="1400" dirty="0">
                          <a:ln>
                            <a:noFill/>
                          </a:ln>
                          <a:solidFill>
                            <a:srgbClr val="006600"/>
                          </a:solidFill>
                          <a:effectLst/>
                          <a:latin typeface="Comic Sans MS" panose="030F0702030302020204" pitchFamily="66" charset="0"/>
                          <a:cs typeface="Times New Roman" panose="02020603050405020304" pitchFamily="18" charset="0"/>
                        </a:rPr>
                      </a:br>
                      <a:r>
                        <a:rPr lang="en-US" sz="3200" kern="1400" dirty="0">
                          <a:ln>
                            <a:noFill/>
                          </a:ln>
                          <a:solidFill>
                            <a:srgbClr val="006600"/>
                          </a:solidFill>
                          <a:effectLst/>
                          <a:latin typeface="Comic Sans MS" panose="030F0702030302020204" pitchFamily="66" charset="0"/>
                          <a:cs typeface="Times New Roman" panose="02020603050405020304" pitchFamily="18" charset="0"/>
                        </a:rPr>
                        <a:t>chromate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7889604"/>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b</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00"/>
                          </a:solidFill>
                          <a:latin typeface="Comic Sans MS" pitchFamily="66" charset="0"/>
                        </a:rPr>
                        <a:t>Al</a:t>
                      </a:r>
                      <a:r>
                        <a:rPr lang="en-US" altLang="en-US" sz="3200" baseline="30000" dirty="0">
                          <a:solidFill>
                            <a:srgbClr val="000000"/>
                          </a:solidFill>
                          <a:latin typeface="Comic Sans MS" pitchFamily="66" charset="0"/>
                        </a:rPr>
                        <a:t>+3</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00"/>
                          </a:solidFill>
                          <a:latin typeface="Comic Sans MS" pitchFamily="66" charset="0"/>
                        </a:rPr>
                        <a:t>ClO</a:t>
                      </a:r>
                      <a:r>
                        <a:rPr lang="en-US" altLang="en-US" sz="3200" baseline="30000" dirty="0">
                          <a:solidFill>
                            <a:srgbClr val="000000"/>
                          </a:solidFill>
                          <a:latin typeface="Comic Sans MS" pitchFamily="66" charset="0"/>
                        </a:rPr>
                        <a:t>-1</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US" altLang="en-US" sz="3200" dirty="0">
                          <a:solidFill>
                            <a:srgbClr val="000000"/>
                          </a:solidFill>
                          <a:latin typeface="Comic Sans MS" pitchFamily="66" charset="0"/>
                        </a:rPr>
                        <a:t>Al(</a:t>
                      </a:r>
                      <a:r>
                        <a:rPr lang="en-US" altLang="en-US" sz="3200" dirty="0" err="1">
                          <a:solidFill>
                            <a:srgbClr val="000000"/>
                          </a:solidFill>
                          <a:latin typeface="Comic Sans MS" pitchFamily="66" charset="0"/>
                        </a:rPr>
                        <a:t>ClO</a:t>
                      </a:r>
                      <a:r>
                        <a:rPr lang="en-US" altLang="en-US" sz="3200" dirty="0">
                          <a:solidFill>
                            <a:srgbClr val="000000"/>
                          </a:solidFill>
                          <a:latin typeface="Comic Sans MS" pitchFamily="66" charset="0"/>
                        </a:rPr>
                        <a:t>)</a:t>
                      </a:r>
                      <a:r>
                        <a:rPr lang="en-US" altLang="en-US" sz="3200" baseline="-25000" dirty="0">
                          <a:solidFill>
                            <a:srgbClr val="000000"/>
                          </a:solidFill>
                          <a:latin typeface="Comic Sans MS" pitchFamily="66" charset="0"/>
                        </a:rPr>
                        <a:t>3</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00"/>
                          </a:solidFill>
                          <a:latin typeface="Comic Sans MS" pitchFamily="66" charset="0"/>
                        </a:rPr>
                        <a:t>aluminum hypochlorite</a:t>
                      </a: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5845331"/>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r>
                        <a:rPr lang="en-US" altLang="en-US" sz="3200" dirty="0">
                          <a:solidFill>
                            <a:srgbClr val="0000CC"/>
                          </a:solidFill>
                          <a:latin typeface="Comic Sans MS" pitchFamily="66" charset="0"/>
                        </a:rPr>
                        <a:t>Mg</a:t>
                      </a:r>
                      <a:r>
                        <a:rPr lang="en-US" altLang="en-US" sz="3200" baseline="30000" dirty="0">
                          <a:solidFill>
                            <a:srgbClr val="0000CC"/>
                          </a:solidFill>
                          <a:latin typeface="Comic Sans MS" pitchFamily="66" charset="0"/>
                        </a:rPr>
                        <a:t>+2</a:t>
                      </a: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CC"/>
                          </a:solidFill>
                          <a:latin typeface="Comic Sans MS" pitchFamily="66" charset="0"/>
                        </a:rPr>
                        <a:t>SCN</a:t>
                      </a:r>
                      <a:r>
                        <a:rPr lang="en-US" altLang="en-US" sz="3200" baseline="30000" dirty="0">
                          <a:solidFill>
                            <a:srgbClr val="0000CC"/>
                          </a:solidFill>
                          <a:latin typeface="Comic Sans MS" pitchFamily="66" charset="0"/>
                        </a:rPr>
                        <a:t>-1 </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US" altLang="en-US" sz="3200" dirty="0">
                          <a:solidFill>
                            <a:srgbClr val="0000CC"/>
                          </a:solidFill>
                          <a:latin typeface="Comic Sans MS" pitchFamily="66" charset="0"/>
                        </a:rPr>
                        <a:t>Mg(SCN)</a:t>
                      </a:r>
                      <a:r>
                        <a:rPr lang="en-US" altLang="en-US" sz="3200" baseline="-25000" dirty="0">
                          <a:solidFill>
                            <a:srgbClr val="0000CC"/>
                          </a:solidFill>
                          <a:latin typeface="Comic Sans MS" pitchFamily="66" charset="0"/>
                        </a:rPr>
                        <a:t>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CC"/>
                          </a:solidFill>
                          <a:latin typeface="Comic Sans MS" pitchFamily="66" charset="0"/>
                        </a:rPr>
                        <a:t>magnesium thiocyanate</a:t>
                      </a: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354779"/>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FF0000"/>
                          </a:solidFill>
                          <a:latin typeface="Comic Sans MS" pitchFamily="66" charset="0"/>
                        </a:rPr>
                        <a:t>Ca</a:t>
                      </a:r>
                      <a:r>
                        <a:rPr lang="en-US" altLang="en-US" sz="3200" baseline="30000" dirty="0">
                          <a:solidFill>
                            <a:srgbClr val="FF0000"/>
                          </a:solidFill>
                          <a:latin typeface="Comic Sans MS" pitchFamily="66" charset="0"/>
                        </a:rPr>
                        <a:t>+2</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FF0000"/>
                          </a:solidFill>
                          <a:latin typeface="Comic Sans MS" pitchFamily="66" charset="0"/>
                        </a:rPr>
                        <a:t>MnO</a:t>
                      </a:r>
                      <a:r>
                        <a:rPr lang="en-US" altLang="en-US" sz="3200" baseline="-25000" dirty="0">
                          <a:solidFill>
                            <a:srgbClr val="FF0000"/>
                          </a:solidFill>
                          <a:latin typeface="Comic Sans MS" pitchFamily="66" charset="0"/>
                        </a:rPr>
                        <a:t>4</a:t>
                      </a:r>
                      <a:r>
                        <a:rPr lang="en-US" altLang="en-US" sz="3200" baseline="30000" dirty="0">
                          <a:solidFill>
                            <a:srgbClr val="FF0000"/>
                          </a:solidFill>
                          <a:latin typeface="Comic Sans MS" pitchFamily="66" charset="0"/>
                        </a:rPr>
                        <a:t>-1</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altLang="en-US" sz="3200" baseline="-25000" dirty="0">
                        <a:solidFill>
                          <a:srgbClr val="FF0000"/>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871797"/>
                  </a:ext>
                </a:extLst>
              </a:tr>
            </a:tbl>
          </a:graphicData>
        </a:graphic>
      </p:graphicFrame>
      <p:sp>
        <p:nvSpPr>
          <p:cNvPr id="3" name="Control 1">
            <a:extLst>
              <a:ext uri="{FF2B5EF4-FFF2-40B4-BE49-F238E27FC236}">
                <a16:creationId xmlns:a16="http://schemas.microsoft.com/office/drawing/2014/main" id="{2AD6F65B-0347-46B0-8417-A0346E0E0AE5}"/>
              </a:ext>
            </a:extLst>
          </p:cNvPr>
          <p:cNvSpPr>
            <a:spLocks noChangeArrowheads="1" noChangeShapeType="1"/>
          </p:cNvSpPr>
          <p:nvPr/>
        </p:nvSpPr>
        <p:spPr bwMode="auto">
          <a:xfrm>
            <a:off x="1585913" y="4999038"/>
            <a:ext cx="6867525" cy="32162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2BEFD197-DFF1-4CA0-8975-98389F6BE83B}"/>
              </a:ext>
            </a:extLst>
          </p:cNvPr>
          <p:cNvSpPr txBox="1"/>
          <p:nvPr/>
        </p:nvSpPr>
        <p:spPr>
          <a:xfrm>
            <a:off x="0" y="7543"/>
            <a:ext cx="9144000" cy="584775"/>
          </a:xfrm>
          <a:prstGeom prst="rect">
            <a:avLst/>
          </a:prstGeom>
          <a:solidFill>
            <a:schemeClr val="tx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chemeClr val="bg1"/>
                </a:solidFill>
                <a:effectLst/>
                <a:uLnTx/>
                <a:uFillTx/>
                <a:latin typeface="Comic Sans MS" panose="030F0702030302020204" pitchFamily="66" charset="0"/>
                <a:ea typeface="+mn-ea"/>
                <a:cs typeface="Times New Roman" panose="02020603050405020304" pitchFamily="18" charset="0"/>
              </a:rPr>
              <a:t>87.  Don’t stop now…  </a:t>
            </a:r>
            <a:endParaRPr kumimoji="0" lang="en-US" sz="3200" b="0" i="0" u="none" strike="noStrike" kern="1200" cap="none" spc="0" normalizeH="0" baseline="0" noProof="0" dirty="0">
              <a:ln>
                <a:noFill/>
              </a:ln>
              <a:solidFill>
                <a:schemeClr val="bg1"/>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119391741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64B135-D790-43CF-9BB8-E1361874B9BC}"/>
              </a:ext>
            </a:extLst>
          </p:cNvPr>
          <p:cNvGraphicFramePr>
            <a:graphicFrameLocks noGrp="1"/>
          </p:cNvGraphicFramePr>
          <p:nvPr>
            <p:extLst>
              <p:ext uri="{D42A27DB-BD31-4B8C-83A1-F6EECF244321}">
                <p14:modId xmlns:p14="http://schemas.microsoft.com/office/powerpoint/2010/main" val="581773911"/>
              </p:ext>
            </p:extLst>
          </p:nvPr>
        </p:nvGraphicFramePr>
        <p:xfrm>
          <a:off x="0" y="609600"/>
          <a:ext cx="9144000" cy="6248400"/>
        </p:xfrm>
        <a:graphic>
          <a:graphicData uri="http://schemas.openxmlformats.org/drawingml/2006/table">
            <a:tbl>
              <a:tblPr/>
              <a:tblGrid>
                <a:gridCol w="689788">
                  <a:extLst>
                    <a:ext uri="{9D8B030D-6E8A-4147-A177-3AD203B41FA5}">
                      <a16:colId xmlns:a16="http://schemas.microsoft.com/office/drawing/2014/main" val="825177703"/>
                    </a:ext>
                  </a:extLst>
                </a:gridCol>
                <a:gridCol w="1542301">
                  <a:extLst>
                    <a:ext uri="{9D8B030D-6E8A-4147-A177-3AD203B41FA5}">
                      <a16:colId xmlns:a16="http://schemas.microsoft.com/office/drawing/2014/main" val="1875748500"/>
                    </a:ext>
                  </a:extLst>
                </a:gridCol>
                <a:gridCol w="1623352">
                  <a:extLst>
                    <a:ext uri="{9D8B030D-6E8A-4147-A177-3AD203B41FA5}">
                      <a16:colId xmlns:a16="http://schemas.microsoft.com/office/drawing/2014/main" val="4108983573"/>
                    </a:ext>
                  </a:extLst>
                </a:gridCol>
                <a:gridCol w="2182241">
                  <a:extLst>
                    <a:ext uri="{9D8B030D-6E8A-4147-A177-3AD203B41FA5}">
                      <a16:colId xmlns:a16="http://schemas.microsoft.com/office/drawing/2014/main" val="3209669208"/>
                    </a:ext>
                  </a:extLst>
                </a:gridCol>
                <a:gridCol w="3106318">
                  <a:extLst>
                    <a:ext uri="{9D8B030D-6E8A-4147-A177-3AD203B41FA5}">
                      <a16:colId xmlns:a16="http://schemas.microsoft.com/office/drawing/2014/main" val="3776003421"/>
                    </a:ext>
                  </a:extLst>
                </a:gridCol>
              </a:tblGrid>
              <a:tr h="692713">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cation</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anions</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formula</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name</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090615"/>
                  </a:ext>
                </a:extLst>
              </a:tr>
              <a:tr h="568139">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ex</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Na</a:t>
                      </a:r>
                      <a:r>
                        <a:rPr lang="en-US" sz="1800" kern="1200" baseline="30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+1</a:t>
                      </a: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Cl</a:t>
                      </a:r>
                      <a:r>
                        <a:rPr lang="en-US" sz="1800" kern="1200" baseline="300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-1</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NaCl</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Sodium chloride</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9214072"/>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73a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6600"/>
                          </a:solidFill>
                          <a:latin typeface="Comic Sans MS" panose="030F0702030302020204" pitchFamily="66" charset="0"/>
                          <a:cs typeface="Times New Roman" panose="02020603050405020304" pitchFamily="18" charset="0"/>
                        </a:rPr>
                        <a:t>Li</a:t>
                      </a:r>
                      <a:r>
                        <a:rPr lang="en-US" altLang="en-US" sz="3200" baseline="30000" dirty="0">
                          <a:solidFill>
                            <a:srgbClr val="006600"/>
                          </a:solidFill>
                          <a:latin typeface="Comic Sans MS" panose="030F0702030302020204" pitchFamily="66" charset="0"/>
                          <a:cs typeface="Times New Roman" panose="02020603050405020304" pitchFamily="18" charset="0"/>
                        </a:rPr>
                        <a:t>+1</a:t>
                      </a:r>
                      <a:endParaRPr lang="en-US" sz="32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rgbClr val="006600"/>
                          </a:solidFill>
                          <a:effectLst/>
                          <a:latin typeface="Comic Sans MS" panose="030F0702030302020204" pitchFamily="66" charset="0"/>
                          <a:cs typeface="Times New Roman" panose="02020603050405020304" pitchFamily="18" charset="0"/>
                        </a:rPr>
                        <a:t> </a:t>
                      </a:r>
                      <a:r>
                        <a:rPr lang="en-US" altLang="en-US" sz="3200" dirty="0">
                          <a:solidFill>
                            <a:srgbClr val="006600"/>
                          </a:solidFill>
                          <a:latin typeface="Comic Sans MS" panose="030F0702030302020204" pitchFamily="66" charset="0"/>
                          <a:cs typeface="Times New Roman" panose="02020603050405020304" pitchFamily="18" charset="0"/>
                        </a:rPr>
                        <a:t>CrO</a:t>
                      </a:r>
                      <a:r>
                        <a:rPr lang="en-US" altLang="en-US" sz="3200" baseline="-25000" dirty="0">
                          <a:solidFill>
                            <a:srgbClr val="006600"/>
                          </a:solidFill>
                          <a:latin typeface="Comic Sans MS" panose="030F0702030302020204" pitchFamily="66" charset="0"/>
                          <a:cs typeface="Times New Roman" panose="02020603050405020304" pitchFamily="18" charset="0"/>
                        </a:rPr>
                        <a:t>4</a:t>
                      </a:r>
                      <a:r>
                        <a:rPr lang="en-US" altLang="en-US" sz="3200" baseline="30000" dirty="0">
                          <a:solidFill>
                            <a:srgbClr val="006600"/>
                          </a:solidFill>
                          <a:latin typeface="Comic Sans MS" panose="030F0702030302020204" pitchFamily="66" charset="0"/>
                          <a:cs typeface="Times New Roman" panose="02020603050405020304" pitchFamily="18" charset="0"/>
                        </a:rPr>
                        <a:t>-2</a:t>
                      </a:r>
                      <a:endParaRPr lang="en-US" sz="32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rgbClr val="006600"/>
                          </a:solidFill>
                          <a:effectLst/>
                          <a:latin typeface="Comic Sans MS" panose="030F0702030302020204" pitchFamily="66" charset="0"/>
                          <a:cs typeface="Times New Roman" panose="02020603050405020304" pitchFamily="18" charset="0"/>
                        </a:rPr>
                        <a:t>Li</a:t>
                      </a:r>
                      <a:r>
                        <a:rPr lang="en-US" sz="3200" kern="1400" baseline="-25000" dirty="0">
                          <a:ln>
                            <a:noFill/>
                          </a:ln>
                          <a:solidFill>
                            <a:srgbClr val="006600"/>
                          </a:solidFill>
                          <a:effectLst/>
                          <a:latin typeface="Comic Sans MS" panose="030F0702030302020204" pitchFamily="66" charset="0"/>
                          <a:cs typeface="Times New Roman" panose="02020603050405020304" pitchFamily="18" charset="0"/>
                        </a:rPr>
                        <a:t>2</a:t>
                      </a:r>
                      <a:r>
                        <a:rPr lang="en-US" sz="3200" kern="1400" dirty="0">
                          <a:ln>
                            <a:noFill/>
                          </a:ln>
                          <a:solidFill>
                            <a:srgbClr val="006600"/>
                          </a:solidFill>
                          <a:effectLst/>
                          <a:latin typeface="Comic Sans MS" panose="030F0702030302020204" pitchFamily="66" charset="0"/>
                          <a:cs typeface="Times New Roman" panose="02020603050405020304" pitchFamily="18" charset="0"/>
                        </a:rPr>
                        <a:t>CrO</a:t>
                      </a:r>
                      <a:r>
                        <a:rPr lang="en-US" sz="3200" kern="1400" baseline="-25000" dirty="0">
                          <a:ln>
                            <a:noFill/>
                          </a:ln>
                          <a:solidFill>
                            <a:srgbClr val="006600"/>
                          </a:solidFill>
                          <a:effectLst/>
                          <a:latin typeface="Comic Sans MS" panose="030F0702030302020204" pitchFamily="66" charset="0"/>
                          <a:cs typeface="Times New Roman" panose="02020603050405020304" pitchFamily="18" charset="0"/>
                        </a:rPr>
                        <a:t>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rgbClr val="006600"/>
                          </a:solidFill>
                          <a:effectLst/>
                          <a:latin typeface="Comic Sans MS" panose="030F0702030302020204" pitchFamily="66" charset="0"/>
                          <a:cs typeface="Times New Roman" panose="02020603050405020304" pitchFamily="18" charset="0"/>
                        </a:rPr>
                        <a:t>lithium</a:t>
                      </a:r>
                      <a:br>
                        <a:rPr lang="en-US" sz="3200" kern="1400" dirty="0">
                          <a:ln>
                            <a:noFill/>
                          </a:ln>
                          <a:solidFill>
                            <a:srgbClr val="006600"/>
                          </a:solidFill>
                          <a:effectLst/>
                          <a:latin typeface="Comic Sans MS" panose="030F0702030302020204" pitchFamily="66" charset="0"/>
                          <a:cs typeface="Times New Roman" panose="02020603050405020304" pitchFamily="18" charset="0"/>
                        </a:rPr>
                      </a:br>
                      <a:r>
                        <a:rPr lang="en-US" sz="3200" kern="1400" dirty="0">
                          <a:ln>
                            <a:noFill/>
                          </a:ln>
                          <a:solidFill>
                            <a:srgbClr val="006600"/>
                          </a:solidFill>
                          <a:effectLst/>
                          <a:latin typeface="Comic Sans MS" panose="030F0702030302020204" pitchFamily="66" charset="0"/>
                          <a:cs typeface="Times New Roman" panose="02020603050405020304" pitchFamily="18" charset="0"/>
                        </a:rPr>
                        <a:t>chromate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7889604"/>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73b</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00"/>
                          </a:solidFill>
                          <a:latin typeface="Comic Sans MS" pitchFamily="66" charset="0"/>
                        </a:rPr>
                        <a:t>Al</a:t>
                      </a:r>
                      <a:r>
                        <a:rPr lang="en-US" altLang="en-US" sz="3200" baseline="30000" dirty="0">
                          <a:solidFill>
                            <a:srgbClr val="000000"/>
                          </a:solidFill>
                          <a:latin typeface="Comic Sans MS" pitchFamily="66" charset="0"/>
                        </a:rPr>
                        <a:t>+3</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00"/>
                          </a:solidFill>
                          <a:latin typeface="Comic Sans MS" pitchFamily="66" charset="0"/>
                        </a:rPr>
                        <a:t>ClO</a:t>
                      </a:r>
                      <a:r>
                        <a:rPr lang="en-US" altLang="en-US" sz="3200" baseline="30000" dirty="0">
                          <a:solidFill>
                            <a:srgbClr val="000000"/>
                          </a:solidFill>
                          <a:latin typeface="Comic Sans MS" pitchFamily="66" charset="0"/>
                        </a:rPr>
                        <a:t>-1</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US" altLang="en-US" sz="3200" dirty="0">
                          <a:solidFill>
                            <a:srgbClr val="000000"/>
                          </a:solidFill>
                          <a:latin typeface="Comic Sans MS" pitchFamily="66" charset="0"/>
                        </a:rPr>
                        <a:t>Al(</a:t>
                      </a:r>
                      <a:r>
                        <a:rPr lang="en-US" altLang="en-US" sz="3200" dirty="0" err="1">
                          <a:solidFill>
                            <a:srgbClr val="000000"/>
                          </a:solidFill>
                          <a:latin typeface="Comic Sans MS" pitchFamily="66" charset="0"/>
                        </a:rPr>
                        <a:t>ClO</a:t>
                      </a:r>
                      <a:r>
                        <a:rPr lang="en-US" altLang="en-US" sz="3200" dirty="0">
                          <a:solidFill>
                            <a:srgbClr val="000000"/>
                          </a:solidFill>
                          <a:latin typeface="Comic Sans MS" pitchFamily="66" charset="0"/>
                        </a:rPr>
                        <a:t>)</a:t>
                      </a:r>
                      <a:r>
                        <a:rPr lang="en-US" altLang="en-US" sz="3200" baseline="-25000" dirty="0">
                          <a:solidFill>
                            <a:srgbClr val="000000"/>
                          </a:solidFill>
                          <a:latin typeface="Comic Sans MS" pitchFamily="66" charset="0"/>
                        </a:rPr>
                        <a:t>3</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00"/>
                          </a:solidFill>
                          <a:latin typeface="Comic Sans MS" pitchFamily="66" charset="0"/>
                        </a:rPr>
                        <a:t>aluminum hypochlorite</a:t>
                      </a: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5845331"/>
                  </a:ext>
                </a:extLst>
              </a:tr>
              <a:tr h="1246887">
                <a:tc>
                  <a:txBody>
                    <a:bodyPr/>
                    <a:lstStyle/>
                    <a:p>
                      <a:pPr marR="0" indent="0" algn="ctr" rtl="0">
                        <a:lnSpc>
                          <a:spcPct val="119000"/>
                        </a:lnSpc>
                        <a:spcBef>
                          <a:spcPts val="0"/>
                        </a:spcBef>
                        <a:spcAft>
                          <a:spcPts val="0"/>
                        </a:spcAft>
                      </a:pPr>
                      <a:r>
                        <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73c</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r>
                        <a:rPr lang="en-US" altLang="en-US" sz="3200" dirty="0">
                          <a:solidFill>
                            <a:srgbClr val="0000CC"/>
                          </a:solidFill>
                          <a:latin typeface="Comic Sans MS" pitchFamily="66" charset="0"/>
                        </a:rPr>
                        <a:t>Mg</a:t>
                      </a:r>
                      <a:r>
                        <a:rPr lang="en-US" altLang="en-US" sz="3200" baseline="30000" dirty="0">
                          <a:solidFill>
                            <a:srgbClr val="0000CC"/>
                          </a:solidFill>
                          <a:latin typeface="Comic Sans MS" pitchFamily="66" charset="0"/>
                        </a:rPr>
                        <a:t>+2</a:t>
                      </a: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CC"/>
                          </a:solidFill>
                          <a:latin typeface="Comic Sans MS" pitchFamily="66" charset="0"/>
                        </a:rPr>
                        <a:t>SCN</a:t>
                      </a:r>
                      <a:r>
                        <a:rPr lang="en-US" altLang="en-US" sz="3200" baseline="30000" dirty="0">
                          <a:solidFill>
                            <a:srgbClr val="0000CC"/>
                          </a:solidFill>
                          <a:latin typeface="Comic Sans MS" pitchFamily="66" charset="0"/>
                        </a:rPr>
                        <a:t>-1 </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US" altLang="en-US" sz="3200" dirty="0">
                          <a:solidFill>
                            <a:srgbClr val="0000CC"/>
                          </a:solidFill>
                          <a:latin typeface="Comic Sans MS" pitchFamily="66" charset="0"/>
                        </a:rPr>
                        <a:t>Mg(SCN)</a:t>
                      </a:r>
                      <a:r>
                        <a:rPr lang="en-US" altLang="en-US" sz="3200" baseline="-25000" dirty="0">
                          <a:solidFill>
                            <a:srgbClr val="0000CC"/>
                          </a:solidFill>
                          <a:latin typeface="Comic Sans MS" pitchFamily="66" charset="0"/>
                        </a:rPr>
                        <a:t>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CC"/>
                          </a:solidFill>
                          <a:latin typeface="Comic Sans MS" pitchFamily="66" charset="0"/>
                        </a:rPr>
                        <a:t>magnesium thiocyanate</a:t>
                      </a: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354779"/>
                  </a:ext>
                </a:extLst>
              </a:tr>
              <a:tr h="1246887">
                <a:tc>
                  <a:txBody>
                    <a:bodyPr/>
                    <a:lstStyle/>
                    <a:p>
                      <a:pPr marR="0" indent="0" algn="ctr" rtl="0">
                        <a:lnSpc>
                          <a:spcPct val="119000"/>
                        </a:lnSpc>
                        <a:spcBef>
                          <a:spcPts val="0"/>
                        </a:spcBef>
                        <a:spcAft>
                          <a:spcPts val="0"/>
                        </a:spcAft>
                      </a:pPr>
                      <a:r>
                        <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73d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FF0000"/>
                          </a:solidFill>
                          <a:latin typeface="Comic Sans MS" pitchFamily="66" charset="0"/>
                        </a:rPr>
                        <a:t>Ca</a:t>
                      </a:r>
                      <a:r>
                        <a:rPr lang="en-US" altLang="en-US" sz="3200" baseline="30000" dirty="0">
                          <a:solidFill>
                            <a:srgbClr val="FF0000"/>
                          </a:solidFill>
                          <a:latin typeface="Comic Sans MS" pitchFamily="66" charset="0"/>
                        </a:rPr>
                        <a:t>+2</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FF0000"/>
                          </a:solidFill>
                          <a:latin typeface="Comic Sans MS" pitchFamily="66" charset="0"/>
                        </a:rPr>
                        <a:t>MnO</a:t>
                      </a:r>
                      <a:r>
                        <a:rPr lang="en-US" altLang="en-US" sz="3200" baseline="-25000" dirty="0">
                          <a:solidFill>
                            <a:srgbClr val="FF0000"/>
                          </a:solidFill>
                          <a:latin typeface="Comic Sans MS" pitchFamily="66" charset="0"/>
                        </a:rPr>
                        <a:t>4</a:t>
                      </a:r>
                      <a:r>
                        <a:rPr lang="en-US" altLang="en-US" sz="3200" baseline="30000" dirty="0">
                          <a:solidFill>
                            <a:srgbClr val="FF0000"/>
                          </a:solidFill>
                          <a:latin typeface="Comic Sans MS" pitchFamily="66" charset="0"/>
                        </a:rPr>
                        <a:t>-1</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US" altLang="en-US" sz="3200" dirty="0">
                          <a:solidFill>
                            <a:srgbClr val="FF0000"/>
                          </a:solidFill>
                          <a:latin typeface="Comic Sans MS" pitchFamily="66" charset="0"/>
                        </a:rPr>
                        <a:t>Ca(MnO</a:t>
                      </a:r>
                      <a:r>
                        <a:rPr lang="en-US" altLang="en-US" sz="3200" baseline="-25000" dirty="0">
                          <a:solidFill>
                            <a:srgbClr val="FF0000"/>
                          </a:solidFill>
                          <a:latin typeface="Comic Sans MS" pitchFamily="66" charset="0"/>
                        </a:rPr>
                        <a:t>4</a:t>
                      </a:r>
                      <a:r>
                        <a:rPr lang="en-US" altLang="en-US" sz="3200" dirty="0">
                          <a:solidFill>
                            <a:srgbClr val="FF0000"/>
                          </a:solidFill>
                          <a:latin typeface="Comic Sans MS" pitchFamily="66" charset="0"/>
                        </a:rPr>
                        <a:t>)</a:t>
                      </a:r>
                      <a:r>
                        <a:rPr lang="en-US" altLang="en-US" sz="3200" baseline="-25000" dirty="0">
                          <a:solidFill>
                            <a:srgbClr val="FF0000"/>
                          </a:solidFill>
                          <a:latin typeface="Comic Sans MS" pitchFamily="66" charset="0"/>
                        </a:rPr>
                        <a:t>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871797"/>
                  </a:ext>
                </a:extLst>
              </a:tr>
            </a:tbl>
          </a:graphicData>
        </a:graphic>
      </p:graphicFrame>
      <p:sp>
        <p:nvSpPr>
          <p:cNvPr id="3" name="Control 1">
            <a:extLst>
              <a:ext uri="{FF2B5EF4-FFF2-40B4-BE49-F238E27FC236}">
                <a16:creationId xmlns:a16="http://schemas.microsoft.com/office/drawing/2014/main" id="{2AD6F65B-0347-46B0-8417-A0346E0E0AE5}"/>
              </a:ext>
            </a:extLst>
          </p:cNvPr>
          <p:cNvSpPr>
            <a:spLocks noChangeArrowheads="1" noChangeShapeType="1"/>
          </p:cNvSpPr>
          <p:nvPr/>
        </p:nvSpPr>
        <p:spPr bwMode="auto">
          <a:xfrm>
            <a:off x="1585913" y="4999038"/>
            <a:ext cx="6867525" cy="32162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2BEFD197-DFF1-4CA0-8975-98389F6BE83B}"/>
              </a:ext>
            </a:extLst>
          </p:cNvPr>
          <p:cNvSpPr txBox="1"/>
          <p:nvPr/>
        </p:nvSpPr>
        <p:spPr>
          <a:xfrm>
            <a:off x="0" y="0"/>
            <a:ext cx="9144000"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rPr>
              <a:t>87.  </a:t>
            </a:r>
            <a:r>
              <a:rPr lang="en-US" altLang="en-US" sz="3200" dirty="0">
                <a:solidFill>
                  <a:srgbClr val="FF0000"/>
                </a:solidFill>
                <a:latin typeface="Comic Sans MS" panose="030F0702030302020204" pitchFamily="66" charset="0"/>
                <a:cs typeface="Times New Roman" panose="02020603050405020304" pitchFamily="18" charset="0"/>
              </a:rPr>
              <a:t>Almost done… </a:t>
            </a:r>
            <a:endParaRPr kumimoji="0" lang="en-US" sz="32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359471352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64B135-D790-43CF-9BB8-E1361874B9BC}"/>
              </a:ext>
            </a:extLst>
          </p:cNvPr>
          <p:cNvGraphicFramePr>
            <a:graphicFrameLocks noGrp="1"/>
          </p:cNvGraphicFramePr>
          <p:nvPr>
            <p:extLst>
              <p:ext uri="{D42A27DB-BD31-4B8C-83A1-F6EECF244321}">
                <p14:modId xmlns:p14="http://schemas.microsoft.com/office/powerpoint/2010/main" val="3058884421"/>
              </p:ext>
            </p:extLst>
          </p:nvPr>
        </p:nvGraphicFramePr>
        <p:xfrm>
          <a:off x="0" y="609600"/>
          <a:ext cx="9144000" cy="6248400"/>
        </p:xfrm>
        <a:graphic>
          <a:graphicData uri="http://schemas.openxmlformats.org/drawingml/2006/table">
            <a:tbl>
              <a:tblPr/>
              <a:tblGrid>
                <a:gridCol w="689788">
                  <a:extLst>
                    <a:ext uri="{9D8B030D-6E8A-4147-A177-3AD203B41FA5}">
                      <a16:colId xmlns:a16="http://schemas.microsoft.com/office/drawing/2014/main" val="825177703"/>
                    </a:ext>
                  </a:extLst>
                </a:gridCol>
                <a:gridCol w="1542301">
                  <a:extLst>
                    <a:ext uri="{9D8B030D-6E8A-4147-A177-3AD203B41FA5}">
                      <a16:colId xmlns:a16="http://schemas.microsoft.com/office/drawing/2014/main" val="1875748500"/>
                    </a:ext>
                  </a:extLst>
                </a:gridCol>
                <a:gridCol w="1623352">
                  <a:extLst>
                    <a:ext uri="{9D8B030D-6E8A-4147-A177-3AD203B41FA5}">
                      <a16:colId xmlns:a16="http://schemas.microsoft.com/office/drawing/2014/main" val="4108983573"/>
                    </a:ext>
                  </a:extLst>
                </a:gridCol>
                <a:gridCol w="2182241">
                  <a:extLst>
                    <a:ext uri="{9D8B030D-6E8A-4147-A177-3AD203B41FA5}">
                      <a16:colId xmlns:a16="http://schemas.microsoft.com/office/drawing/2014/main" val="3209669208"/>
                    </a:ext>
                  </a:extLst>
                </a:gridCol>
                <a:gridCol w="3106318">
                  <a:extLst>
                    <a:ext uri="{9D8B030D-6E8A-4147-A177-3AD203B41FA5}">
                      <a16:colId xmlns:a16="http://schemas.microsoft.com/office/drawing/2014/main" val="3776003421"/>
                    </a:ext>
                  </a:extLst>
                </a:gridCol>
              </a:tblGrid>
              <a:tr h="692713">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cation</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anions</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formula</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name</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090615"/>
                  </a:ext>
                </a:extLst>
              </a:tr>
              <a:tr h="568139">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ex</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Na</a:t>
                      </a:r>
                      <a:r>
                        <a:rPr lang="en-US" sz="1800" kern="1200" baseline="30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+1</a:t>
                      </a:r>
                      <a:r>
                        <a:rPr lang="en-US" sz="1800"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Cl</a:t>
                      </a:r>
                      <a:r>
                        <a:rPr lang="en-US" sz="1800" kern="1200" baseline="300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-1</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NaCl</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800" kern="1200">
                          <a:ln>
                            <a:noFill/>
                          </a:ln>
                          <a:solidFill>
                            <a:schemeClr val="tx1">
                              <a:lumMod val="95000"/>
                              <a:lumOff val="5000"/>
                            </a:schemeClr>
                          </a:solidFill>
                          <a:effectLst/>
                          <a:latin typeface="Times New Roman" panose="02020603050405020304" pitchFamily="18" charset="0"/>
                          <a:cs typeface="Times New Roman" panose="02020603050405020304" pitchFamily="18" charset="0"/>
                        </a:rPr>
                        <a:t>Sodium chloride</a:t>
                      </a:r>
                      <a:endParaRPr lang="en-US" sz="1800" kern="14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9214072"/>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6600"/>
                          </a:solidFill>
                          <a:latin typeface="Comic Sans MS" panose="030F0702030302020204" pitchFamily="66" charset="0"/>
                          <a:cs typeface="Times New Roman" panose="02020603050405020304" pitchFamily="18" charset="0"/>
                        </a:rPr>
                        <a:t>Li</a:t>
                      </a:r>
                      <a:r>
                        <a:rPr lang="en-US" altLang="en-US" sz="3200" baseline="30000" dirty="0">
                          <a:solidFill>
                            <a:srgbClr val="006600"/>
                          </a:solidFill>
                          <a:latin typeface="Comic Sans MS" panose="030F0702030302020204" pitchFamily="66" charset="0"/>
                          <a:cs typeface="Times New Roman" panose="02020603050405020304" pitchFamily="18" charset="0"/>
                        </a:rPr>
                        <a:t>+1</a:t>
                      </a:r>
                      <a:endParaRPr lang="en-US" sz="32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rgbClr val="006600"/>
                          </a:solidFill>
                          <a:effectLst/>
                          <a:latin typeface="Comic Sans MS" panose="030F0702030302020204" pitchFamily="66" charset="0"/>
                          <a:cs typeface="Times New Roman" panose="02020603050405020304" pitchFamily="18" charset="0"/>
                        </a:rPr>
                        <a:t> </a:t>
                      </a:r>
                      <a:r>
                        <a:rPr lang="en-US" altLang="en-US" sz="3200" dirty="0">
                          <a:solidFill>
                            <a:srgbClr val="006600"/>
                          </a:solidFill>
                          <a:latin typeface="Comic Sans MS" panose="030F0702030302020204" pitchFamily="66" charset="0"/>
                          <a:cs typeface="Times New Roman" panose="02020603050405020304" pitchFamily="18" charset="0"/>
                        </a:rPr>
                        <a:t>CrO</a:t>
                      </a:r>
                      <a:r>
                        <a:rPr lang="en-US" altLang="en-US" sz="3200" baseline="-25000" dirty="0">
                          <a:solidFill>
                            <a:srgbClr val="006600"/>
                          </a:solidFill>
                          <a:latin typeface="Comic Sans MS" panose="030F0702030302020204" pitchFamily="66" charset="0"/>
                          <a:cs typeface="Times New Roman" panose="02020603050405020304" pitchFamily="18" charset="0"/>
                        </a:rPr>
                        <a:t>4</a:t>
                      </a:r>
                      <a:r>
                        <a:rPr lang="en-US" altLang="en-US" sz="3200" baseline="30000" dirty="0">
                          <a:solidFill>
                            <a:srgbClr val="006600"/>
                          </a:solidFill>
                          <a:latin typeface="Comic Sans MS" panose="030F0702030302020204" pitchFamily="66" charset="0"/>
                          <a:cs typeface="Times New Roman" panose="02020603050405020304" pitchFamily="18" charset="0"/>
                        </a:rPr>
                        <a:t>-2</a:t>
                      </a:r>
                      <a:endParaRPr lang="en-US" sz="32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rgbClr val="006600"/>
                          </a:solidFill>
                          <a:effectLst/>
                          <a:latin typeface="Comic Sans MS" panose="030F0702030302020204" pitchFamily="66" charset="0"/>
                          <a:cs typeface="Times New Roman" panose="02020603050405020304" pitchFamily="18" charset="0"/>
                        </a:rPr>
                        <a:t>Li</a:t>
                      </a:r>
                      <a:r>
                        <a:rPr lang="en-US" sz="3200" kern="1400" baseline="-25000" dirty="0">
                          <a:ln>
                            <a:noFill/>
                          </a:ln>
                          <a:solidFill>
                            <a:srgbClr val="006600"/>
                          </a:solidFill>
                          <a:effectLst/>
                          <a:latin typeface="Comic Sans MS" panose="030F0702030302020204" pitchFamily="66" charset="0"/>
                          <a:cs typeface="Times New Roman" panose="02020603050405020304" pitchFamily="18" charset="0"/>
                        </a:rPr>
                        <a:t>2</a:t>
                      </a:r>
                      <a:r>
                        <a:rPr lang="en-US" sz="3200" kern="1400" dirty="0">
                          <a:ln>
                            <a:noFill/>
                          </a:ln>
                          <a:solidFill>
                            <a:srgbClr val="006600"/>
                          </a:solidFill>
                          <a:effectLst/>
                          <a:latin typeface="Comic Sans MS" panose="030F0702030302020204" pitchFamily="66" charset="0"/>
                          <a:cs typeface="Times New Roman" panose="02020603050405020304" pitchFamily="18" charset="0"/>
                        </a:rPr>
                        <a:t>CrO</a:t>
                      </a:r>
                      <a:r>
                        <a:rPr lang="en-US" sz="3200" kern="1400" baseline="-25000" dirty="0">
                          <a:ln>
                            <a:noFill/>
                          </a:ln>
                          <a:solidFill>
                            <a:srgbClr val="006600"/>
                          </a:solidFill>
                          <a:effectLst/>
                          <a:latin typeface="Comic Sans MS" panose="030F0702030302020204" pitchFamily="66" charset="0"/>
                          <a:cs typeface="Times New Roman" panose="02020603050405020304" pitchFamily="18" charset="0"/>
                        </a:rPr>
                        <a:t>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rgbClr val="006600"/>
                          </a:solidFill>
                          <a:effectLst/>
                          <a:latin typeface="Comic Sans MS" panose="030F0702030302020204" pitchFamily="66" charset="0"/>
                          <a:cs typeface="Times New Roman" panose="02020603050405020304" pitchFamily="18" charset="0"/>
                        </a:rPr>
                        <a:t>lithium</a:t>
                      </a:r>
                      <a:br>
                        <a:rPr lang="en-US" sz="3200" kern="1400" dirty="0">
                          <a:ln>
                            <a:noFill/>
                          </a:ln>
                          <a:solidFill>
                            <a:srgbClr val="006600"/>
                          </a:solidFill>
                          <a:effectLst/>
                          <a:latin typeface="Comic Sans MS" panose="030F0702030302020204" pitchFamily="66" charset="0"/>
                          <a:cs typeface="Times New Roman" panose="02020603050405020304" pitchFamily="18" charset="0"/>
                        </a:rPr>
                      </a:br>
                      <a:r>
                        <a:rPr lang="en-US" sz="3200" kern="1400" dirty="0">
                          <a:ln>
                            <a:noFill/>
                          </a:ln>
                          <a:solidFill>
                            <a:srgbClr val="006600"/>
                          </a:solidFill>
                          <a:effectLst/>
                          <a:latin typeface="Comic Sans MS" panose="030F0702030302020204" pitchFamily="66" charset="0"/>
                          <a:cs typeface="Times New Roman" panose="02020603050405020304" pitchFamily="18" charset="0"/>
                        </a:rPr>
                        <a:t>chromate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7889604"/>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b</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00"/>
                          </a:solidFill>
                          <a:latin typeface="Comic Sans MS" pitchFamily="66" charset="0"/>
                        </a:rPr>
                        <a:t>Al</a:t>
                      </a:r>
                      <a:r>
                        <a:rPr lang="en-US" altLang="en-US" sz="3200" baseline="30000" dirty="0">
                          <a:solidFill>
                            <a:srgbClr val="000000"/>
                          </a:solidFill>
                          <a:latin typeface="Comic Sans MS" pitchFamily="66" charset="0"/>
                        </a:rPr>
                        <a:t>+3</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00"/>
                          </a:solidFill>
                          <a:latin typeface="Comic Sans MS" pitchFamily="66" charset="0"/>
                        </a:rPr>
                        <a:t>ClO</a:t>
                      </a:r>
                      <a:r>
                        <a:rPr lang="en-US" altLang="en-US" sz="3200" baseline="30000" dirty="0">
                          <a:solidFill>
                            <a:srgbClr val="000000"/>
                          </a:solidFill>
                          <a:latin typeface="Comic Sans MS" pitchFamily="66" charset="0"/>
                        </a:rPr>
                        <a:t>-1</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US" altLang="en-US" sz="3200" dirty="0">
                          <a:solidFill>
                            <a:srgbClr val="000000"/>
                          </a:solidFill>
                          <a:latin typeface="Comic Sans MS" pitchFamily="66" charset="0"/>
                        </a:rPr>
                        <a:t>Al(</a:t>
                      </a:r>
                      <a:r>
                        <a:rPr lang="en-US" altLang="en-US" sz="3200" dirty="0" err="1">
                          <a:solidFill>
                            <a:srgbClr val="000000"/>
                          </a:solidFill>
                          <a:latin typeface="Comic Sans MS" pitchFamily="66" charset="0"/>
                        </a:rPr>
                        <a:t>ClO</a:t>
                      </a:r>
                      <a:r>
                        <a:rPr lang="en-US" altLang="en-US" sz="3200" dirty="0">
                          <a:solidFill>
                            <a:srgbClr val="000000"/>
                          </a:solidFill>
                          <a:latin typeface="Comic Sans MS" pitchFamily="66" charset="0"/>
                        </a:rPr>
                        <a:t>)</a:t>
                      </a:r>
                      <a:r>
                        <a:rPr lang="en-US" altLang="en-US" sz="3200" baseline="-25000" dirty="0">
                          <a:solidFill>
                            <a:srgbClr val="000000"/>
                          </a:solidFill>
                          <a:latin typeface="Comic Sans MS" pitchFamily="66" charset="0"/>
                        </a:rPr>
                        <a:t>3</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00"/>
                          </a:solidFill>
                          <a:latin typeface="Comic Sans MS" pitchFamily="66" charset="0"/>
                        </a:rPr>
                        <a:t>aluminum hypochlorite</a:t>
                      </a: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5845331"/>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r>
                        <a:rPr lang="en-US" altLang="en-US" sz="3200" dirty="0">
                          <a:solidFill>
                            <a:srgbClr val="0000CC"/>
                          </a:solidFill>
                          <a:latin typeface="Comic Sans MS" pitchFamily="66" charset="0"/>
                        </a:rPr>
                        <a:t>Mg</a:t>
                      </a:r>
                      <a:r>
                        <a:rPr lang="en-US" altLang="en-US" sz="3200" baseline="30000" dirty="0">
                          <a:solidFill>
                            <a:srgbClr val="0000CC"/>
                          </a:solidFill>
                          <a:latin typeface="Comic Sans MS" pitchFamily="66" charset="0"/>
                        </a:rPr>
                        <a:t>+2</a:t>
                      </a: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CC"/>
                          </a:solidFill>
                          <a:latin typeface="Comic Sans MS" pitchFamily="66" charset="0"/>
                        </a:rPr>
                        <a:t>SCN</a:t>
                      </a:r>
                      <a:r>
                        <a:rPr lang="en-US" altLang="en-US" sz="3200" baseline="30000" dirty="0">
                          <a:solidFill>
                            <a:srgbClr val="0000CC"/>
                          </a:solidFill>
                          <a:latin typeface="Comic Sans MS" pitchFamily="66" charset="0"/>
                        </a:rPr>
                        <a:t>-1 </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US" altLang="en-US" sz="3200" dirty="0">
                          <a:solidFill>
                            <a:srgbClr val="0000CC"/>
                          </a:solidFill>
                          <a:latin typeface="Comic Sans MS" pitchFamily="66" charset="0"/>
                        </a:rPr>
                        <a:t>Mg(SCN)</a:t>
                      </a:r>
                      <a:r>
                        <a:rPr lang="en-US" altLang="en-US" sz="3200" baseline="-25000" dirty="0">
                          <a:solidFill>
                            <a:srgbClr val="0000CC"/>
                          </a:solidFill>
                          <a:latin typeface="Comic Sans MS" pitchFamily="66" charset="0"/>
                        </a:rPr>
                        <a:t>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0000CC"/>
                          </a:solidFill>
                          <a:latin typeface="Comic Sans MS" pitchFamily="66" charset="0"/>
                        </a:rPr>
                        <a:t>magnesium thiocyanate</a:t>
                      </a: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354779"/>
                  </a:ext>
                </a:extLst>
              </a:tr>
              <a:tr h="1246887">
                <a:tc>
                  <a:txBody>
                    <a:bodyPr/>
                    <a:lstStyle/>
                    <a:p>
                      <a:pPr marR="0" indent="0" algn="ctr" rtl="0">
                        <a:lnSpc>
                          <a:spcPct val="119000"/>
                        </a:lnSpc>
                        <a:spcBef>
                          <a:spcPts val="0"/>
                        </a:spcBef>
                        <a:spcAft>
                          <a:spcPts val="0"/>
                        </a:spcAft>
                      </a:pPr>
                      <a:r>
                        <a:rPr lang="en-US" sz="18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FF0000"/>
                          </a:solidFill>
                          <a:latin typeface="Comic Sans MS" pitchFamily="66" charset="0"/>
                        </a:rPr>
                        <a:t>Ca</a:t>
                      </a:r>
                      <a:r>
                        <a:rPr lang="en-US" altLang="en-US" sz="3200" baseline="30000" dirty="0">
                          <a:solidFill>
                            <a:srgbClr val="FF0000"/>
                          </a:solidFill>
                          <a:latin typeface="Comic Sans MS" pitchFamily="66" charset="0"/>
                        </a:rPr>
                        <a:t>+2</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FF0000"/>
                          </a:solidFill>
                          <a:latin typeface="Comic Sans MS" pitchFamily="66" charset="0"/>
                        </a:rPr>
                        <a:t>MnO</a:t>
                      </a:r>
                      <a:r>
                        <a:rPr lang="en-US" altLang="en-US" sz="3200" baseline="-25000" dirty="0">
                          <a:solidFill>
                            <a:srgbClr val="FF0000"/>
                          </a:solidFill>
                          <a:latin typeface="Comic Sans MS" pitchFamily="66" charset="0"/>
                        </a:rPr>
                        <a:t>4</a:t>
                      </a:r>
                      <a:r>
                        <a:rPr lang="en-US" altLang="en-US" sz="3200" baseline="30000" dirty="0">
                          <a:solidFill>
                            <a:srgbClr val="FF0000"/>
                          </a:solidFill>
                          <a:latin typeface="Comic Sans MS" pitchFamily="66" charset="0"/>
                        </a:rPr>
                        <a:t>-1</a:t>
                      </a:r>
                      <a:r>
                        <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US" altLang="en-US" sz="3200" dirty="0">
                          <a:solidFill>
                            <a:srgbClr val="FF0000"/>
                          </a:solidFill>
                          <a:latin typeface="Comic Sans MS" pitchFamily="66" charset="0"/>
                        </a:rPr>
                        <a:t>Ca(MnO</a:t>
                      </a:r>
                      <a:r>
                        <a:rPr lang="en-US" altLang="en-US" sz="3200" baseline="-25000" dirty="0">
                          <a:solidFill>
                            <a:srgbClr val="FF0000"/>
                          </a:solidFill>
                          <a:latin typeface="Comic Sans MS" pitchFamily="66" charset="0"/>
                        </a:rPr>
                        <a:t>4</a:t>
                      </a:r>
                      <a:r>
                        <a:rPr lang="en-US" altLang="en-US" sz="3200" dirty="0">
                          <a:solidFill>
                            <a:srgbClr val="FF0000"/>
                          </a:solidFill>
                          <a:latin typeface="Comic Sans MS" pitchFamily="66" charset="0"/>
                        </a:rPr>
                        <a:t>)</a:t>
                      </a:r>
                      <a:r>
                        <a:rPr lang="en-US" altLang="en-US" sz="3200" baseline="-25000" dirty="0">
                          <a:solidFill>
                            <a:srgbClr val="FF0000"/>
                          </a:solidFill>
                          <a:latin typeface="Comic Sans MS" pitchFamily="66" charset="0"/>
                        </a:rPr>
                        <a:t>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3200" dirty="0">
                          <a:solidFill>
                            <a:srgbClr val="FF0000"/>
                          </a:solidFill>
                          <a:latin typeface="Comic Sans MS" pitchFamily="66" charset="0"/>
                        </a:rPr>
                        <a:t>calcium permanganate</a:t>
                      </a:r>
                      <a:endParaRPr lang="en-US" sz="32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871797"/>
                  </a:ext>
                </a:extLst>
              </a:tr>
            </a:tbl>
          </a:graphicData>
        </a:graphic>
      </p:graphicFrame>
      <p:sp>
        <p:nvSpPr>
          <p:cNvPr id="3" name="Control 1">
            <a:extLst>
              <a:ext uri="{FF2B5EF4-FFF2-40B4-BE49-F238E27FC236}">
                <a16:creationId xmlns:a16="http://schemas.microsoft.com/office/drawing/2014/main" id="{2AD6F65B-0347-46B0-8417-A0346E0E0AE5}"/>
              </a:ext>
            </a:extLst>
          </p:cNvPr>
          <p:cNvSpPr>
            <a:spLocks noChangeArrowheads="1" noChangeShapeType="1"/>
          </p:cNvSpPr>
          <p:nvPr/>
        </p:nvSpPr>
        <p:spPr bwMode="auto">
          <a:xfrm>
            <a:off x="1585913" y="4999038"/>
            <a:ext cx="6867525" cy="32162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2BEFD197-DFF1-4CA0-8975-98389F6BE83B}"/>
              </a:ext>
            </a:extLst>
          </p:cNvPr>
          <p:cNvSpPr txBox="1"/>
          <p:nvPr/>
        </p:nvSpPr>
        <p:spPr>
          <a:xfrm>
            <a:off x="0" y="-18854"/>
            <a:ext cx="9144000" cy="584775"/>
          </a:xfrm>
          <a:prstGeom prst="rect">
            <a:avLst/>
          </a:prstGeom>
          <a:solidFill>
            <a:srgbClr val="FFFF00"/>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rPr>
              <a:t>87.  Boom!</a:t>
            </a:r>
            <a:endParaRPr kumimoji="0" lang="en-US" sz="32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304827296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64B135-D790-43CF-9BB8-E1361874B9BC}"/>
              </a:ext>
            </a:extLst>
          </p:cNvPr>
          <p:cNvGraphicFramePr>
            <a:graphicFrameLocks noGrp="1"/>
          </p:cNvGraphicFramePr>
          <p:nvPr>
            <p:extLst>
              <p:ext uri="{D42A27DB-BD31-4B8C-83A1-F6EECF244321}">
                <p14:modId xmlns:p14="http://schemas.microsoft.com/office/powerpoint/2010/main" val="1305296498"/>
              </p:ext>
            </p:extLst>
          </p:nvPr>
        </p:nvGraphicFramePr>
        <p:xfrm>
          <a:off x="0" y="609600"/>
          <a:ext cx="9144000" cy="6248398"/>
        </p:xfrm>
        <a:graphic>
          <a:graphicData uri="http://schemas.openxmlformats.org/drawingml/2006/table">
            <a:tbl>
              <a:tblPr/>
              <a:tblGrid>
                <a:gridCol w="689788">
                  <a:extLst>
                    <a:ext uri="{9D8B030D-6E8A-4147-A177-3AD203B41FA5}">
                      <a16:colId xmlns:a16="http://schemas.microsoft.com/office/drawing/2014/main" val="825177703"/>
                    </a:ext>
                  </a:extLst>
                </a:gridCol>
                <a:gridCol w="1542301">
                  <a:extLst>
                    <a:ext uri="{9D8B030D-6E8A-4147-A177-3AD203B41FA5}">
                      <a16:colId xmlns:a16="http://schemas.microsoft.com/office/drawing/2014/main" val="1875748500"/>
                    </a:ext>
                  </a:extLst>
                </a:gridCol>
                <a:gridCol w="1501711">
                  <a:extLst>
                    <a:ext uri="{9D8B030D-6E8A-4147-A177-3AD203B41FA5}">
                      <a16:colId xmlns:a16="http://schemas.microsoft.com/office/drawing/2014/main" val="4108983573"/>
                    </a:ext>
                  </a:extLst>
                </a:gridCol>
                <a:gridCol w="2303882">
                  <a:extLst>
                    <a:ext uri="{9D8B030D-6E8A-4147-A177-3AD203B41FA5}">
                      <a16:colId xmlns:a16="http://schemas.microsoft.com/office/drawing/2014/main" val="3209669208"/>
                    </a:ext>
                  </a:extLst>
                </a:gridCol>
                <a:gridCol w="3106318">
                  <a:extLst>
                    <a:ext uri="{9D8B030D-6E8A-4147-A177-3AD203B41FA5}">
                      <a16:colId xmlns:a16="http://schemas.microsoft.com/office/drawing/2014/main" val="3776003421"/>
                    </a:ext>
                  </a:extLst>
                </a:gridCol>
              </a:tblGrid>
              <a:tr h="761998">
                <a:tc>
                  <a:txBody>
                    <a:bodyPr/>
                    <a:lstStyle/>
                    <a:p>
                      <a:pPr marR="0" indent="0" algn="ctr" rtl="0">
                        <a:lnSpc>
                          <a:spcPct val="119000"/>
                        </a:lnSpc>
                        <a:spcBef>
                          <a:spcPts val="0"/>
                        </a:spcBef>
                        <a:spcAft>
                          <a:spcPts val="0"/>
                        </a:spcAft>
                      </a:pPr>
                      <a:r>
                        <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cation</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anions</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formula</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a:ln>
                            <a:noFill/>
                          </a:ln>
                          <a:solidFill>
                            <a:schemeClr val="tx1">
                              <a:lumMod val="95000"/>
                              <a:lumOff val="5000"/>
                            </a:schemeClr>
                          </a:solidFill>
                          <a:effectLst/>
                          <a:latin typeface="Comic Sans MS" panose="030F0702030302020204" pitchFamily="66" charset="0"/>
                          <a:cs typeface="Times New Roman" panose="02020603050405020304" pitchFamily="18" charset="0"/>
                        </a:rPr>
                        <a:t>name</a:t>
                      </a:r>
                      <a:endParaRPr lang="en-US" sz="2800" kern="140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57090615"/>
                  </a:ext>
                </a:extLst>
              </a:tr>
              <a:tr h="1371600">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endParaRPr lang="en-US" sz="2800" kern="1400" baseline="300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endParaRPr lang="en-US" sz="2800" kern="1400" baseline="300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endParaRPr lang="en-US" sz="2800" kern="1400" baseline="-250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006600"/>
                          </a:solidFill>
                          <a:latin typeface="Comic Sans MS" panose="030F0702030302020204" pitchFamily="66" charset="0"/>
                          <a:cs typeface="Times New Roman" panose="02020603050405020304" pitchFamily="18" charset="0"/>
                        </a:rPr>
                        <a:t>beryllium phosphate</a:t>
                      </a:r>
                      <a:endParaRPr lang="en-US" sz="28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97889604"/>
                  </a:ext>
                </a:extLst>
              </a:tr>
              <a:tr h="1371600">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b</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endParaRPr lang="en-US" sz="2800" kern="1400" baseline="30000" dirty="0">
                        <a:ln>
                          <a:noFill/>
                        </a:ln>
                        <a:solidFill>
                          <a:srgbClr val="FF00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endParaRPr lang="en-US" sz="2800" kern="1400" baseline="30000" dirty="0">
                        <a:ln>
                          <a:noFill/>
                        </a:ln>
                        <a:solidFill>
                          <a:srgbClr val="FF00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altLang="en-US" sz="2800" dirty="0">
                        <a:solidFill>
                          <a:srgbClr val="FF0000"/>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FF0000"/>
                          </a:solidFill>
                          <a:latin typeface="Comic Sans MS" panose="030F0702030302020204" pitchFamily="66" charset="0"/>
                          <a:cs typeface="Times New Roman" panose="02020603050405020304" pitchFamily="18" charset="0"/>
                        </a:rPr>
                        <a:t>sodium hydrogen carbonate</a:t>
                      </a:r>
                      <a:endParaRPr lang="en-US" sz="2800" kern="1400" dirty="0">
                        <a:ln>
                          <a:noFill/>
                        </a:ln>
                        <a:solidFill>
                          <a:srgbClr val="FF00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15845331"/>
                  </a:ext>
                </a:extLst>
              </a:tr>
              <a:tr h="1371600">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c</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endParaRPr lang="en-US" sz="2800" kern="1400" baseline="300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endParaRPr lang="en-US" sz="2800" kern="1400" baseline="300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altLang="en-US" sz="2800" baseline="-25000" dirty="0">
                        <a:solidFill>
                          <a:srgbClr val="0000CC"/>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0000CC"/>
                          </a:solidFill>
                          <a:latin typeface="Comic Sans MS" panose="030F0702030302020204" pitchFamily="66" charset="0"/>
                          <a:cs typeface="Times New Roman" panose="02020603050405020304" pitchFamily="18" charset="0"/>
                        </a:rPr>
                        <a:t>ammonium nitrate</a:t>
                      </a:r>
                      <a:endParaRPr lang="en-US" sz="2800" kern="14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42354779"/>
                  </a:ext>
                </a:extLst>
              </a:tr>
              <a:tr h="1371600">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sz="2800" kern="1400" baseline="300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endParaRPr lang="en-US" sz="2800" kern="1400" baseline="300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altLang="en-US" sz="2800" baseline="-25000" dirty="0">
                        <a:solidFill>
                          <a:schemeClr val="tx1">
                            <a:lumMod val="95000"/>
                            <a:lumOff val="5000"/>
                          </a:schemeClr>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chemeClr val="tx1">
                              <a:lumMod val="95000"/>
                              <a:lumOff val="5000"/>
                            </a:schemeClr>
                          </a:solidFill>
                          <a:latin typeface="Comic Sans MS" panose="030F0702030302020204" pitchFamily="66" charset="0"/>
                          <a:cs typeface="Times New Roman" panose="02020603050405020304" pitchFamily="18" charset="0"/>
                        </a:rPr>
                        <a:t>ammonium dichromate</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94871797"/>
                  </a:ext>
                </a:extLst>
              </a:tr>
            </a:tbl>
          </a:graphicData>
        </a:graphic>
      </p:graphicFrame>
      <p:sp>
        <p:nvSpPr>
          <p:cNvPr id="3" name="Control 1">
            <a:extLst>
              <a:ext uri="{FF2B5EF4-FFF2-40B4-BE49-F238E27FC236}">
                <a16:creationId xmlns:a16="http://schemas.microsoft.com/office/drawing/2014/main" id="{2AD6F65B-0347-46B0-8417-A0346E0E0AE5}"/>
              </a:ext>
            </a:extLst>
          </p:cNvPr>
          <p:cNvSpPr>
            <a:spLocks noChangeArrowheads="1" noChangeShapeType="1"/>
          </p:cNvSpPr>
          <p:nvPr/>
        </p:nvSpPr>
        <p:spPr bwMode="auto">
          <a:xfrm>
            <a:off x="1585913" y="4999038"/>
            <a:ext cx="6867525" cy="32162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2BEFD197-DFF1-4CA0-8975-98389F6BE83B}"/>
              </a:ext>
            </a:extLst>
          </p:cNvPr>
          <p:cNvSpPr txBox="1"/>
          <p:nvPr/>
        </p:nvSpPr>
        <p:spPr>
          <a:xfrm>
            <a:off x="0" y="-47134"/>
            <a:ext cx="9144000" cy="584775"/>
          </a:xfrm>
          <a:prstGeom prst="rect">
            <a:avLst/>
          </a:prstGeom>
          <a:solidFill>
            <a:srgbClr val="FFFF99"/>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rPr>
              <a:t>88.  Do the ions first, it helps!</a:t>
            </a:r>
            <a:endParaRPr kumimoji="0" lang="en-US" sz="32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2113784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A296E0-094F-4367-AE2D-599821265F15}"/>
              </a:ext>
            </a:extLst>
          </p:cNvPr>
          <p:cNvSpPr txBox="1"/>
          <p:nvPr/>
        </p:nvSpPr>
        <p:spPr>
          <a:xfrm>
            <a:off x="0" y="0"/>
            <a:ext cx="9144000" cy="2123658"/>
          </a:xfrm>
          <a:prstGeom prst="rect">
            <a:avLst/>
          </a:prstGeom>
          <a:noFill/>
        </p:spPr>
        <p:txBody>
          <a:bodyPr wrap="square" rtlCol="0">
            <a:spAutoFit/>
          </a:bodyPr>
          <a:lstStyle/>
          <a:p>
            <a:pPr lvl="0" eaLnBrk="1" hangingPunct="1">
              <a:spcBef>
                <a:spcPct val="50000"/>
              </a:spcBef>
            </a:pPr>
            <a:r>
              <a:rPr lang="en-US" altLang="en-US" sz="2400" dirty="0">
                <a:latin typeface="Times New Roman" panose="02020603050405020304" pitchFamily="18" charset="0"/>
                <a:cs typeface="Times New Roman" panose="02020603050405020304" pitchFamily="18" charset="0"/>
              </a:rPr>
              <a:t>Metal atoms will lose enough electrons to “match” up with the electron configurations of the closest noble gas.  For instance, Lithium loses one electron and ends up “isoelectric” to helium.  </a:t>
            </a:r>
          </a:p>
          <a:p>
            <a:pPr lvl="0" eaLnBrk="1" hangingPunct="1">
              <a:spcBef>
                <a:spcPct val="50000"/>
              </a:spcBef>
            </a:pPr>
            <a:r>
              <a:rPr lang="en-US" altLang="en-US" sz="2400" dirty="0">
                <a:latin typeface="Times New Roman" panose="02020603050405020304" pitchFamily="18" charset="0"/>
                <a:cs typeface="Times New Roman" panose="02020603050405020304" pitchFamily="18" charset="0"/>
              </a:rPr>
              <a:t>It does not become helium, or a noble gas, but it does end up with the same electron configuration that helium has.  </a:t>
            </a:r>
            <a:endParaRPr lang="en-US" dirty="0"/>
          </a:p>
        </p:txBody>
      </p:sp>
      <p:graphicFrame>
        <p:nvGraphicFramePr>
          <p:cNvPr id="4" name="Table 3">
            <a:extLst>
              <a:ext uri="{FF2B5EF4-FFF2-40B4-BE49-F238E27FC236}">
                <a16:creationId xmlns:a16="http://schemas.microsoft.com/office/drawing/2014/main" id="{09F041F0-43C6-1848-F346-A9B0BBCE3387}"/>
              </a:ext>
            </a:extLst>
          </p:cNvPr>
          <p:cNvGraphicFramePr>
            <a:graphicFrameLocks noGrp="1"/>
          </p:cNvGraphicFramePr>
          <p:nvPr>
            <p:extLst>
              <p:ext uri="{D42A27DB-BD31-4B8C-83A1-F6EECF244321}">
                <p14:modId xmlns:p14="http://schemas.microsoft.com/office/powerpoint/2010/main" val="2120010406"/>
              </p:ext>
            </p:extLst>
          </p:nvPr>
        </p:nvGraphicFramePr>
        <p:xfrm>
          <a:off x="0" y="2286000"/>
          <a:ext cx="9144000" cy="4571998"/>
        </p:xfrm>
        <a:graphic>
          <a:graphicData uri="http://schemas.openxmlformats.org/drawingml/2006/table">
            <a:tbl>
              <a:tblPr firstRow="1" bandRow="1">
                <a:tableStyleId>{5C22544A-7EE6-4342-B048-85BDC9FD1C3A}</a:tableStyleId>
              </a:tblPr>
              <a:tblGrid>
                <a:gridCol w="1326316">
                  <a:extLst>
                    <a:ext uri="{9D8B030D-6E8A-4147-A177-3AD203B41FA5}">
                      <a16:colId xmlns:a16="http://schemas.microsoft.com/office/drawing/2014/main" val="4069831417"/>
                    </a:ext>
                  </a:extLst>
                </a:gridCol>
                <a:gridCol w="1962316">
                  <a:extLst>
                    <a:ext uri="{9D8B030D-6E8A-4147-A177-3AD203B41FA5}">
                      <a16:colId xmlns:a16="http://schemas.microsoft.com/office/drawing/2014/main" val="2983839806"/>
                    </a:ext>
                  </a:extLst>
                </a:gridCol>
                <a:gridCol w="2967789">
                  <a:extLst>
                    <a:ext uri="{9D8B030D-6E8A-4147-A177-3AD203B41FA5}">
                      <a16:colId xmlns:a16="http://schemas.microsoft.com/office/drawing/2014/main" val="1848313836"/>
                    </a:ext>
                  </a:extLst>
                </a:gridCol>
                <a:gridCol w="2887579">
                  <a:extLst>
                    <a:ext uri="{9D8B030D-6E8A-4147-A177-3AD203B41FA5}">
                      <a16:colId xmlns:a16="http://schemas.microsoft.com/office/drawing/2014/main" val="443992280"/>
                    </a:ext>
                  </a:extLst>
                </a:gridCol>
              </a:tblGrid>
              <a:tr h="1036954">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Group 1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 Electron</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configurations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FF0000"/>
                          </a:solidFill>
                          <a:latin typeface="Times New Roman" panose="02020603050405020304" pitchFamily="18" charset="0"/>
                          <a:cs typeface="Times New Roman" panose="02020603050405020304" pitchFamily="18" charset="0"/>
                        </a:rPr>
                        <a:t>ION Electron configuration </a:t>
                      </a:r>
                    </a:p>
                    <a:p>
                      <a:pPr algn="ctr"/>
                      <a:r>
                        <a:rPr lang="en-US" b="0" dirty="0">
                          <a:solidFill>
                            <a:srgbClr val="FF0000"/>
                          </a:solidFill>
                          <a:latin typeface="Times New Roman" panose="02020603050405020304" pitchFamily="18" charset="0"/>
                          <a:cs typeface="Times New Roman" panose="02020603050405020304" pitchFamily="18" charset="0"/>
                        </a:rPr>
                        <a:t>and 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Ion becomes Isoelectric 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1026946"/>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lithium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0" dirty="0">
                          <a:solidFill>
                            <a:srgbClr val="FF0000"/>
                          </a:solidFill>
                          <a:latin typeface="Times New Roman" panose="02020603050405020304" pitchFamily="18" charset="0"/>
                          <a:cs typeface="Times New Roman" panose="02020603050405020304" pitchFamily="18" charset="0"/>
                        </a:rPr>
                        <a:t>→ 2               Li</a:t>
                      </a:r>
                      <a:r>
                        <a:rPr lang="en-US" b="0" baseline="30000" dirty="0">
                          <a:solidFill>
                            <a:srgbClr val="FF0000"/>
                          </a:solidFill>
                          <a:latin typeface="Times New Roman" panose="02020603050405020304" pitchFamily="18" charset="0"/>
                          <a:cs typeface="Times New Roman" panose="02020603050405020304" pitchFamily="18" charset="0"/>
                        </a:rPr>
                        <a:t>+1</a:t>
                      </a:r>
                      <a:r>
                        <a:rPr lang="en-US" b="0" dirty="0">
                          <a:solidFill>
                            <a:srgbClr val="FF0000"/>
                          </a:solidFill>
                          <a:latin typeface="Times New Roman" panose="02020603050405020304" pitchFamily="18" charset="0"/>
                          <a:cs typeface="Times New Roman" panose="02020603050405020304" pitchFamily="18" charset="0"/>
                        </a:rPr>
                        <a:t> 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FF0000"/>
                          </a:solidFill>
                          <a:latin typeface="Times New Roman" panose="02020603050405020304" pitchFamily="18" charset="0"/>
                          <a:cs typeface="Times New Roman" panose="02020603050405020304" pitchFamily="18" charset="0"/>
                        </a:rPr>
                        <a:t>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003126"/>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sodium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b="0" dirty="0">
                          <a:solidFill>
                            <a:srgbClr val="FF0000"/>
                          </a:solidFill>
                          <a:latin typeface="Times New Roman" panose="02020603050405020304" pitchFamily="18" charset="0"/>
                          <a:cs typeface="Times New Roman" panose="02020603050405020304" pitchFamily="18" charset="0"/>
                        </a:rPr>
                        <a:t>  </a:t>
                      </a:r>
                      <a:r>
                        <a:rPr lang="en-US" b="0" dirty="0">
                          <a:solidFill>
                            <a:srgbClr val="0000CC"/>
                          </a:solidFill>
                          <a:latin typeface="Times New Roman" panose="02020603050405020304" pitchFamily="18" charset="0"/>
                          <a:cs typeface="Times New Roman" panose="02020603050405020304" pitchFamily="18" charset="0"/>
                        </a:rPr>
                        <a:t>→ 2-8           Na</a:t>
                      </a:r>
                      <a:r>
                        <a:rPr lang="en-US" b="0" baseline="30000" dirty="0">
                          <a:solidFill>
                            <a:srgbClr val="0000CC"/>
                          </a:solidFill>
                          <a:latin typeface="Times New Roman" panose="02020603050405020304" pitchFamily="18" charset="0"/>
                          <a:cs typeface="Times New Roman" panose="02020603050405020304" pitchFamily="18" charset="0"/>
                        </a:rPr>
                        <a:t>+1</a:t>
                      </a:r>
                      <a:r>
                        <a:rPr lang="en-US" b="0" dirty="0">
                          <a:solidFill>
                            <a:srgbClr val="0000CC"/>
                          </a:solidFill>
                          <a:latin typeface="Times New Roman" panose="02020603050405020304" pitchFamily="18" charset="0"/>
                          <a:cs typeface="Times New Roman" panose="02020603050405020304" pitchFamily="18" charset="0"/>
                        </a:rPr>
                        <a:t> 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0000CC"/>
                          </a:solidFill>
                          <a:latin typeface="Times New Roman" panose="02020603050405020304" pitchFamily="18" charset="0"/>
                          <a:cs typeface="Times New Roman" panose="02020603050405020304" pitchFamily="18" charset="0"/>
                        </a:rPr>
                        <a:t>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3535174"/>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potassium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2-8-8-1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b="0" dirty="0">
                          <a:solidFill>
                            <a:schemeClr val="tx1">
                              <a:lumMod val="95000"/>
                              <a:lumOff val="5000"/>
                            </a:schemeClr>
                          </a:solidFill>
                          <a:latin typeface="Times New Roman" panose="02020603050405020304" pitchFamily="18" charset="0"/>
                          <a:cs typeface="Times New Roman" panose="02020603050405020304" pitchFamily="18" charset="0"/>
                        </a:rPr>
                        <a:t>  → 2-8-8        K</a:t>
                      </a:r>
                      <a:r>
                        <a:rPr lang="en-US" b="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b="0" dirty="0">
                          <a:solidFill>
                            <a:schemeClr val="tx1">
                              <a:lumMod val="95000"/>
                              <a:lumOff val="5000"/>
                            </a:schemeClr>
                          </a:solidFill>
                          <a:latin typeface="Times New Roman" panose="02020603050405020304" pitchFamily="18" charset="0"/>
                          <a:cs typeface="Times New Roman" panose="02020603050405020304" pitchFamily="18" charset="0"/>
                        </a:rPr>
                        <a:t> 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4429602"/>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rubidium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2-8-18-8-1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0" dirty="0">
                          <a:solidFill>
                            <a:srgbClr val="FF0000"/>
                          </a:solidFill>
                          <a:latin typeface="Times New Roman" panose="02020603050405020304" pitchFamily="18" charset="0"/>
                          <a:cs typeface="Times New Roman" panose="02020603050405020304" pitchFamily="18" charset="0"/>
                        </a:rPr>
                        <a:t>→ 2-8-18-8   Rb</a:t>
                      </a:r>
                      <a:r>
                        <a:rPr lang="en-US" b="0" baseline="30000" dirty="0">
                          <a:solidFill>
                            <a:srgbClr val="FF0000"/>
                          </a:solidFill>
                          <a:latin typeface="Times New Roman" panose="02020603050405020304" pitchFamily="18" charset="0"/>
                          <a:cs typeface="Times New Roman" panose="02020603050405020304" pitchFamily="18" charset="0"/>
                        </a:rPr>
                        <a:t>+1</a:t>
                      </a:r>
                      <a:r>
                        <a:rPr lang="en-US" b="0" dirty="0">
                          <a:solidFill>
                            <a:srgbClr val="FF0000"/>
                          </a:solidFill>
                          <a:latin typeface="Times New Roman" panose="02020603050405020304" pitchFamily="18" charset="0"/>
                          <a:cs typeface="Times New Roman" panose="02020603050405020304" pitchFamily="18" charset="0"/>
                        </a:rPr>
                        <a:t> 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7194818"/>
                  </a:ext>
                </a:extLst>
              </a:tr>
            </a:tbl>
          </a:graphicData>
        </a:graphic>
      </p:graphicFrame>
    </p:spTree>
    <p:extLst>
      <p:ext uri="{BB962C8B-B14F-4D97-AF65-F5344CB8AC3E}">
        <p14:creationId xmlns:p14="http://schemas.microsoft.com/office/powerpoint/2010/main" val="79862947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64B135-D790-43CF-9BB8-E1361874B9BC}"/>
              </a:ext>
            </a:extLst>
          </p:cNvPr>
          <p:cNvGraphicFramePr>
            <a:graphicFrameLocks noGrp="1"/>
          </p:cNvGraphicFramePr>
          <p:nvPr>
            <p:extLst>
              <p:ext uri="{D42A27DB-BD31-4B8C-83A1-F6EECF244321}">
                <p14:modId xmlns:p14="http://schemas.microsoft.com/office/powerpoint/2010/main" val="1939798785"/>
              </p:ext>
            </p:extLst>
          </p:nvPr>
        </p:nvGraphicFramePr>
        <p:xfrm>
          <a:off x="0" y="609600"/>
          <a:ext cx="9144000" cy="6248398"/>
        </p:xfrm>
        <a:graphic>
          <a:graphicData uri="http://schemas.openxmlformats.org/drawingml/2006/table">
            <a:tbl>
              <a:tblPr/>
              <a:tblGrid>
                <a:gridCol w="689788">
                  <a:extLst>
                    <a:ext uri="{9D8B030D-6E8A-4147-A177-3AD203B41FA5}">
                      <a16:colId xmlns:a16="http://schemas.microsoft.com/office/drawing/2014/main" val="825177703"/>
                    </a:ext>
                  </a:extLst>
                </a:gridCol>
                <a:gridCol w="1542301">
                  <a:extLst>
                    <a:ext uri="{9D8B030D-6E8A-4147-A177-3AD203B41FA5}">
                      <a16:colId xmlns:a16="http://schemas.microsoft.com/office/drawing/2014/main" val="1875748500"/>
                    </a:ext>
                  </a:extLst>
                </a:gridCol>
                <a:gridCol w="1501711">
                  <a:extLst>
                    <a:ext uri="{9D8B030D-6E8A-4147-A177-3AD203B41FA5}">
                      <a16:colId xmlns:a16="http://schemas.microsoft.com/office/drawing/2014/main" val="4108983573"/>
                    </a:ext>
                  </a:extLst>
                </a:gridCol>
                <a:gridCol w="2303882">
                  <a:extLst>
                    <a:ext uri="{9D8B030D-6E8A-4147-A177-3AD203B41FA5}">
                      <a16:colId xmlns:a16="http://schemas.microsoft.com/office/drawing/2014/main" val="3209669208"/>
                    </a:ext>
                  </a:extLst>
                </a:gridCol>
                <a:gridCol w="3106318">
                  <a:extLst>
                    <a:ext uri="{9D8B030D-6E8A-4147-A177-3AD203B41FA5}">
                      <a16:colId xmlns:a16="http://schemas.microsoft.com/office/drawing/2014/main" val="3776003421"/>
                    </a:ext>
                  </a:extLst>
                </a:gridCol>
              </a:tblGrid>
              <a:tr h="761998">
                <a:tc>
                  <a:txBody>
                    <a:bodyPr/>
                    <a:lstStyle/>
                    <a:p>
                      <a:pPr marR="0" indent="0" algn="ctr" rtl="0">
                        <a:lnSpc>
                          <a:spcPct val="119000"/>
                        </a:lnSpc>
                        <a:spcBef>
                          <a:spcPts val="0"/>
                        </a:spcBef>
                        <a:spcAft>
                          <a:spcPts val="0"/>
                        </a:spcAft>
                      </a:pPr>
                      <a:r>
                        <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cation</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anions</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formula</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a:ln>
                            <a:noFill/>
                          </a:ln>
                          <a:solidFill>
                            <a:schemeClr val="tx1">
                              <a:lumMod val="95000"/>
                              <a:lumOff val="5000"/>
                            </a:schemeClr>
                          </a:solidFill>
                          <a:effectLst/>
                          <a:latin typeface="Comic Sans MS" panose="030F0702030302020204" pitchFamily="66" charset="0"/>
                          <a:cs typeface="Times New Roman" panose="02020603050405020304" pitchFamily="18" charset="0"/>
                        </a:rPr>
                        <a:t>name</a:t>
                      </a:r>
                      <a:endParaRPr lang="en-US" sz="2800" kern="140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57090615"/>
                  </a:ext>
                </a:extLst>
              </a:tr>
              <a:tr h="1371600">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006600"/>
                          </a:solidFill>
                          <a:effectLst/>
                          <a:latin typeface="Comic Sans MS" panose="030F0702030302020204" pitchFamily="66" charset="0"/>
                          <a:cs typeface="Times New Roman" panose="02020603050405020304" pitchFamily="18" charset="0"/>
                        </a:rPr>
                        <a:t>Be</a:t>
                      </a:r>
                      <a:r>
                        <a:rPr lang="en-US" sz="2800" kern="1400" baseline="30000" dirty="0">
                          <a:ln>
                            <a:noFill/>
                          </a:ln>
                          <a:solidFill>
                            <a:srgbClr val="006600"/>
                          </a:solidFill>
                          <a:effectLst/>
                          <a:latin typeface="Comic Sans MS" panose="030F0702030302020204" pitchFamily="66" charset="0"/>
                          <a:cs typeface="Times New Roman" panose="02020603050405020304" pitchFamily="18" charset="0"/>
                        </a:rPr>
                        <a:t>+2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006600"/>
                          </a:solidFill>
                          <a:effectLst/>
                          <a:latin typeface="Comic Sans MS" panose="030F0702030302020204" pitchFamily="66" charset="0"/>
                          <a:cs typeface="Times New Roman" panose="02020603050405020304" pitchFamily="18" charset="0"/>
                        </a:rPr>
                        <a:t>PO</a:t>
                      </a:r>
                      <a:r>
                        <a:rPr lang="en-US" sz="2800" kern="1400" baseline="-25000" dirty="0">
                          <a:ln>
                            <a:noFill/>
                          </a:ln>
                          <a:solidFill>
                            <a:srgbClr val="006600"/>
                          </a:solidFill>
                          <a:effectLst/>
                          <a:latin typeface="Comic Sans MS" panose="030F0702030302020204" pitchFamily="66" charset="0"/>
                          <a:cs typeface="Times New Roman" panose="02020603050405020304" pitchFamily="18" charset="0"/>
                        </a:rPr>
                        <a:t>4</a:t>
                      </a:r>
                      <a:r>
                        <a:rPr lang="en-US" sz="2800" kern="1400" baseline="30000" dirty="0">
                          <a:ln>
                            <a:noFill/>
                          </a:ln>
                          <a:solidFill>
                            <a:srgbClr val="006600"/>
                          </a:solidFill>
                          <a:effectLst/>
                          <a:latin typeface="Comic Sans MS" panose="030F0702030302020204" pitchFamily="66" charset="0"/>
                          <a:cs typeface="Times New Roman" panose="02020603050405020304" pitchFamily="18" charset="0"/>
                        </a:rPr>
                        <a:t>-3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endParaRPr lang="en-US" sz="2800" kern="1400" baseline="-250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006600"/>
                          </a:solidFill>
                          <a:latin typeface="Comic Sans MS" panose="030F0702030302020204" pitchFamily="66" charset="0"/>
                          <a:cs typeface="Times New Roman" panose="02020603050405020304" pitchFamily="18" charset="0"/>
                        </a:rPr>
                        <a:t>beryllium phosphate</a:t>
                      </a:r>
                      <a:endParaRPr lang="en-US" sz="28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97889604"/>
                  </a:ext>
                </a:extLst>
              </a:tr>
              <a:tr h="1371600">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b</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endParaRPr lang="en-US" sz="2800" kern="1400" baseline="30000" dirty="0">
                        <a:ln>
                          <a:noFill/>
                        </a:ln>
                        <a:solidFill>
                          <a:srgbClr val="FF00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endParaRPr lang="en-US" sz="2800" kern="1400" baseline="30000" dirty="0">
                        <a:ln>
                          <a:noFill/>
                        </a:ln>
                        <a:solidFill>
                          <a:srgbClr val="FF00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altLang="en-US" sz="2800" dirty="0">
                        <a:solidFill>
                          <a:srgbClr val="FF0000"/>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FF0000"/>
                          </a:solidFill>
                          <a:latin typeface="Comic Sans MS" panose="030F0702030302020204" pitchFamily="66" charset="0"/>
                          <a:cs typeface="Times New Roman" panose="02020603050405020304" pitchFamily="18" charset="0"/>
                        </a:rPr>
                        <a:t>sodium hydrogen carbonate</a:t>
                      </a:r>
                      <a:endParaRPr lang="en-US" sz="2800" kern="1400" dirty="0">
                        <a:ln>
                          <a:noFill/>
                        </a:ln>
                        <a:solidFill>
                          <a:srgbClr val="FF00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15845331"/>
                  </a:ext>
                </a:extLst>
              </a:tr>
              <a:tr h="1371600">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c</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endParaRPr lang="en-US" sz="2800" kern="1400" baseline="300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endParaRPr lang="en-US" sz="2800" kern="1400" baseline="300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altLang="en-US" sz="2800" baseline="-25000" dirty="0">
                        <a:solidFill>
                          <a:srgbClr val="0000CC"/>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0000CC"/>
                          </a:solidFill>
                          <a:latin typeface="Comic Sans MS" panose="030F0702030302020204" pitchFamily="66" charset="0"/>
                          <a:cs typeface="Times New Roman" panose="02020603050405020304" pitchFamily="18" charset="0"/>
                        </a:rPr>
                        <a:t>ammonium nitrate</a:t>
                      </a:r>
                      <a:endParaRPr lang="en-US" sz="2800" kern="14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42354779"/>
                  </a:ext>
                </a:extLst>
              </a:tr>
              <a:tr h="1371600">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sz="2800" kern="1400" baseline="300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endParaRPr lang="en-US" sz="2800" kern="1400" baseline="300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altLang="en-US" sz="2800" baseline="-25000" dirty="0">
                        <a:solidFill>
                          <a:schemeClr val="tx1">
                            <a:lumMod val="95000"/>
                            <a:lumOff val="5000"/>
                          </a:schemeClr>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chemeClr val="tx1">
                              <a:lumMod val="95000"/>
                              <a:lumOff val="5000"/>
                            </a:schemeClr>
                          </a:solidFill>
                          <a:latin typeface="Comic Sans MS" panose="030F0702030302020204" pitchFamily="66" charset="0"/>
                          <a:cs typeface="Times New Roman" panose="02020603050405020304" pitchFamily="18" charset="0"/>
                        </a:rPr>
                        <a:t>ammonium dichromate</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94871797"/>
                  </a:ext>
                </a:extLst>
              </a:tr>
            </a:tbl>
          </a:graphicData>
        </a:graphic>
      </p:graphicFrame>
      <p:sp>
        <p:nvSpPr>
          <p:cNvPr id="3" name="Control 1">
            <a:extLst>
              <a:ext uri="{FF2B5EF4-FFF2-40B4-BE49-F238E27FC236}">
                <a16:creationId xmlns:a16="http://schemas.microsoft.com/office/drawing/2014/main" id="{2AD6F65B-0347-46B0-8417-A0346E0E0AE5}"/>
              </a:ext>
            </a:extLst>
          </p:cNvPr>
          <p:cNvSpPr>
            <a:spLocks noChangeArrowheads="1" noChangeShapeType="1"/>
          </p:cNvSpPr>
          <p:nvPr/>
        </p:nvSpPr>
        <p:spPr bwMode="auto">
          <a:xfrm>
            <a:off x="1585913" y="4999038"/>
            <a:ext cx="6867525" cy="32162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2BEFD197-DFF1-4CA0-8975-98389F6BE83B}"/>
              </a:ext>
            </a:extLst>
          </p:cNvPr>
          <p:cNvSpPr txBox="1"/>
          <p:nvPr/>
        </p:nvSpPr>
        <p:spPr>
          <a:xfrm>
            <a:off x="0" y="0"/>
            <a:ext cx="91440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rPr>
              <a:t>88.  Now </a:t>
            </a:r>
            <a:r>
              <a:rPr kumimoji="0" lang="en-US" altLang="en-US" sz="2400" b="0" i="0" u="none" strike="noStrike" kern="1200" cap="none" spc="0" normalizeH="0" baseline="0" noProof="0" dirty="0" err="1">
                <a:ln>
                  <a:noFill/>
                </a:ln>
                <a:solidFill>
                  <a:srgbClr val="FF0000"/>
                </a:solidFill>
                <a:effectLst/>
                <a:uLnTx/>
                <a:uFillTx/>
                <a:latin typeface="Comic Sans MS" panose="030F0702030302020204" pitchFamily="66" charset="0"/>
                <a:ea typeface="+mn-ea"/>
                <a:cs typeface="Times New Roman" panose="02020603050405020304" pitchFamily="18" charset="0"/>
              </a:rPr>
              <a:t>criss</a:t>
            </a:r>
            <a:r>
              <a:rPr kumimoji="0" lang="en-US" altLang="en-US"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rPr>
              <a:t> cross for the formula</a:t>
            </a:r>
            <a:endParaRPr kumimoji="0" lang="en-US"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174382940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64B135-D790-43CF-9BB8-E1361874B9BC}"/>
              </a:ext>
            </a:extLst>
          </p:cNvPr>
          <p:cNvGraphicFramePr>
            <a:graphicFrameLocks noGrp="1"/>
          </p:cNvGraphicFramePr>
          <p:nvPr>
            <p:extLst>
              <p:ext uri="{D42A27DB-BD31-4B8C-83A1-F6EECF244321}">
                <p14:modId xmlns:p14="http://schemas.microsoft.com/office/powerpoint/2010/main" val="4285037452"/>
              </p:ext>
            </p:extLst>
          </p:nvPr>
        </p:nvGraphicFramePr>
        <p:xfrm>
          <a:off x="0" y="609600"/>
          <a:ext cx="9144000" cy="6248398"/>
        </p:xfrm>
        <a:graphic>
          <a:graphicData uri="http://schemas.openxmlformats.org/drawingml/2006/table">
            <a:tbl>
              <a:tblPr/>
              <a:tblGrid>
                <a:gridCol w="689788">
                  <a:extLst>
                    <a:ext uri="{9D8B030D-6E8A-4147-A177-3AD203B41FA5}">
                      <a16:colId xmlns:a16="http://schemas.microsoft.com/office/drawing/2014/main" val="825177703"/>
                    </a:ext>
                  </a:extLst>
                </a:gridCol>
                <a:gridCol w="1542301">
                  <a:extLst>
                    <a:ext uri="{9D8B030D-6E8A-4147-A177-3AD203B41FA5}">
                      <a16:colId xmlns:a16="http://schemas.microsoft.com/office/drawing/2014/main" val="1875748500"/>
                    </a:ext>
                  </a:extLst>
                </a:gridCol>
                <a:gridCol w="1501711">
                  <a:extLst>
                    <a:ext uri="{9D8B030D-6E8A-4147-A177-3AD203B41FA5}">
                      <a16:colId xmlns:a16="http://schemas.microsoft.com/office/drawing/2014/main" val="4108983573"/>
                    </a:ext>
                  </a:extLst>
                </a:gridCol>
                <a:gridCol w="2303882">
                  <a:extLst>
                    <a:ext uri="{9D8B030D-6E8A-4147-A177-3AD203B41FA5}">
                      <a16:colId xmlns:a16="http://schemas.microsoft.com/office/drawing/2014/main" val="3209669208"/>
                    </a:ext>
                  </a:extLst>
                </a:gridCol>
                <a:gridCol w="3106318">
                  <a:extLst>
                    <a:ext uri="{9D8B030D-6E8A-4147-A177-3AD203B41FA5}">
                      <a16:colId xmlns:a16="http://schemas.microsoft.com/office/drawing/2014/main" val="3776003421"/>
                    </a:ext>
                  </a:extLst>
                </a:gridCol>
              </a:tblGrid>
              <a:tr h="761998">
                <a:tc>
                  <a:txBody>
                    <a:bodyPr/>
                    <a:lstStyle/>
                    <a:p>
                      <a:pPr marR="0" indent="0" algn="ctr" rtl="0">
                        <a:lnSpc>
                          <a:spcPct val="119000"/>
                        </a:lnSpc>
                        <a:spcBef>
                          <a:spcPts val="0"/>
                        </a:spcBef>
                        <a:spcAft>
                          <a:spcPts val="0"/>
                        </a:spcAft>
                      </a:pPr>
                      <a:r>
                        <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cation</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anions</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formula</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a:ln>
                            <a:noFill/>
                          </a:ln>
                          <a:solidFill>
                            <a:schemeClr val="tx1">
                              <a:lumMod val="95000"/>
                              <a:lumOff val="5000"/>
                            </a:schemeClr>
                          </a:solidFill>
                          <a:effectLst/>
                          <a:latin typeface="Comic Sans MS" panose="030F0702030302020204" pitchFamily="66" charset="0"/>
                          <a:cs typeface="Times New Roman" panose="02020603050405020304" pitchFamily="18" charset="0"/>
                        </a:rPr>
                        <a:t>name</a:t>
                      </a:r>
                      <a:endParaRPr lang="en-US" sz="2800" kern="140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57090615"/>
                  </a:ext>
                </a:extLst>
              </a:tr>
              <a:tr h="1371600">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006600"/>
                          </a:solidFill>
                          <a:effectLst/>
                          <a:latin typeface="Comic Sans MS" panose="030F0702030302020204" pitchFamily="66" charset="0"/>
                          <a:cs typeface="Times New Roman" panose="02020603050405020304" pitchFamily="18" charset="0"/>
                        </a:rPr>
                        <a:t>Be</a:t>
                      </a:r>
                      <a:r>
                        <a:rPr lang="en-US" sz="2800" kern="1400" baseline="30000" dirty="0">
                          <a:ln>
                            <a:noFill/>
                          </a:ln>
                          <a:solidFill>
                            <a:srgbClr val="006600"/>
                          </a:solidFill>
                          <a:effectLst/>
                          <a:latin typeface="Comic Sans MS" panose="030F0702030302020204" pitchFamily="66" charset="0"/>
                          <a:cs typeface="Times New Roman" panose="02020603050405020304" pitchFamily="18" charset="0"/>
                        </a:rPr>
                        <a:t>+2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006600"/>
                          </a:solidFill>
                          <a:effectLst/>
                          <a:latin typeface="Comic Sans MS" panose="030F0702030302020204" pitchFamily="66" charset="0"/>
                          <a:cs typeface="Times New Roman" panose="02020603050405020304" pitchFamily="18" charset="0"/>
                        </a:rPr>
                        <a:t>PO</a:t>
                      </a:r>
                      <a:r>
                        <a:rPr lang="en-US" sz="2800" kern="1400" baseline="-25000" dirty="0">
                          <a:ln>
                            <a:noFill/>
                          </a:ln>
                          <a:solidFill>
                            <a:srgbClr val="006600"/>
                          </a:solidFill>
                          <a:effectLst/>
                          <a:latin typeface="Comic Sans MS" panose="030F0702030302020204" pitchFamily="66" charset="0"/>
                          <a:cs typeface="Times New Roman" panose="02020603050405020304" pitchFamily="18" charset="0"/>
                        </a:rPr>
                        <a:t>4</a:t>
                      </a:r>
                      <a:r>
                        <a:rPr lang="en-US" sz="2800" kern="1400" baseline="30000" dirty="0">
                          <a:ln>
                            <a:noFill/>
                          </a:ln>
                          <a:solidFill>
                            <a:srgbClr val="006600"/>
                          </a:solidFill>
                          <a:effectLst/>
                          <a:latin typeface="Comic Sans MS" panose="030F0702030302020204" pitchFamily="66" charset="0"/>
                          <a:cs typeface="Times New Roman" panose="02020603050405020304" pitchFamily="18" charset="0"/>
                        </a:rPr>
                        <a:t>-3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006600"/>
                          </a:solidFill>
                          <a:latin typeface="Comic Sans MS" pitchFamily="66" charset="0"/>
                        </a:rPr>
                        <a:t>Be</a:t>
                      </a:r>
                      <a:r>
                        <a:rPr lang="en-US" altLang="en-US" sz="2800" baseline="-25000" dirty="0">
                          <a:solidFill>
                            <a:srgbClr val="006600"/>
                          </a:solidFill>
                          <a:latin typeface="Comic Sans MS" pitchFamily="66" charset="0"/>
                        </a:rPr>
                        <a:t>3</a:t>
                      </a:r>
                      <a:r>
                        <a:rPr lang="en-US" altLang="en-US" sz="2800" dirty="0">
                          <a:solidFill>
                            <a:srgbClr val="006600"/>
                          </a:solidFill>
                          <a:latin typeface="Comic Sans MS" pitchFamily="66" charset="0"/>
                        </a:rPr>
                        <a:t>(PO</a:t>
                      </a:r>
                      <a:r>
                        <a:rPr lang="en-US" altLang="en-US" sz="2800" baseline="-25000" dirty="0">
                          <a:solidFill>
                            <a:srgbClr val="006600"/>
                          </a:solidFill>
                          <a:latin typeface="Comic Sans MS" pitchFamily="66" charset="0"/>
                        </a:rPr>
                        <a:t>4</a:t>
                      </a:r>
                      <a:r>
                        <a:rPr lang="en-US" altLang="en-US" sz="2800" dirty="0">
                          <a:solidFill>
                            <a:srgbClr val="006600"/>
                          </a:solidFill>
                          <a:latin typeface="Comic Sans MS" pitchFamily="66" charset="0"/>
                        </a:rPr>
                        <a:t>)</a:t>
                      </a:r>
                      <a:r>
                        <a:rPr lang="en-US" altLang="en-US" sz="2800" baseline="-25000" dirty="0">
                          <a:solidFill>
                            <a:srgbClr val="006600"/>
                          </a:solidFill>
                          <a:latin typeface="Comic Sans MS" pitchFamily="66" charset="0"/>
                        </a:rPr>
                        <a:t>2</a:t>
                      </a:r>
                      <a:endParaRPr lang="en-US" sz="2800" kern="1400" baseline="-250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006600"/>
                          </a:solidFill>
                          <a:latin typeface="Comic Sans MS" panose="030F0702030302020204" pitchFamily="66" charset="0"/>
                          <a:cs typeface="Times New Roman" panose="02020603050405020304" pitchFamily="18" charset="0"/>
                        </a:rPr>
                        <a:t>beryllium phosphate</a:t>
                      </a:r>
                      <a:endParaRPr lang="en-US" sz="28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97889604"/>
                  </a:ext>
                </a:extLst>
              </a:tr>
              <a:tr h="1371600">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b</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endParaRPr lang="en-US" sz="2800" kern="1400" baseline="30000" dirty="0">
                        <a:ln>
                          <a:noFill/>
                        </a:ln>
                        <a:solidFill>
                          <a:srgbClr val="FF00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endParaRPr lang="en-US" sz="2800" kern="1400" baseline="30000" dirty="0">
                        <a:ln>
                          <a:noFill/>
                        </a:ln>
                        <a:solidFill>
                          <a:srgbClr val="FF00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altLang="en-US" sz="2800" dirty="0">
                        <a:solidFill>
                          <a:srgbClr val="FF0000"/>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FF0000"/>
                          </a:solidFill>
                          <a:latin typeface="Comic Sans MS" panose="030F0702030302020204" pitchFamily="66" charset="0"/>
                          <a:cs typeface="Times New Roman" panose="02020603050405020304" pitchFamily="18" charset="0"/>
                        </a:rPr>
                        <a:t>sodium hydrogen carbonate</a:t>
                      </a:r>
                      <a:endParaRPr lang="en-US" sz="2800" kern="1400" dirty="0">
                        <a:ln>
                          <a:noFill/>
                        </a:ln>
                        <a:solidFill>
                          <a:srgbClr val="FF00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15845331"/>
                  </a:ext>
                </a:extLst>
              </a:tr>
              <a:tr h="1371600">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c</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endParaRPr lang="en-US" sz="2800" kern="1400" baseline="300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endParaRPr lang="en-US" sz="2800" kern="1400" baseline="300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altLang="en-US" sz="2800" baseline="-25000" dirty="0">
                        <a:solidFill>
                          <a:srgbClr val="0000CC"/>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0000CC"/>
                          </a:solidFill>
                          <a:latin typeface="Comic Sans MS" panose="030F0702030302020204" pitchFamily="66" charset="0"/>
                          <a:cs typeface="Times New Roman" panose="02020603050405020304" pitchFamily="18" charset="0"/>
                        </a:rPr>
                        <a:t>ammonium nitrate</a:t>
                      </a:r>
                      <a:endParaRPr lang="en-US" sz="2800" kern="14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42354779"/>
                  </a:ext>
                </a:extLst>
              </a:tr>
              <a:tr h="1371600">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sz="2800" kern="1400" baseline="300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endParaRPr lang="en-US" sz="2800" kern="1400" baseline="300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altLang="en-US" sz="2800" baseline="-25000" dirty="0">
                        <a:solidFill>
                          <a:schemeClr val="tx1">
                            <a:lumMod val="95000"/>
                            <a:lumOff val="5000"/>
                          </a:schemeClr>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chemeClr val="tx1">
                              <a:lumMod val="95000"/>
                              <a:lumOff val="5000"/>
                            </a:schemeClr>
                          </a:solidFill>
                          <a:latin typeface="Comic Sans MS" panose="030F0702030302020204" pitchFamily="66" charset="0"/>
                          <a:cs typeface="Times New Roman" panose="02020603050405020304" pitchFamily="18" charset="0"/>
                        </a:rPr>
                        <a:t>ammonium dichromate</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94871797"/>
                  </a:ext>
                </a:extLst>
              </a:tr>
            </a:tbl>
          </a:graphicData>
        </a:graphic>
      </p:graphicFrame>
      <p:sp>
        <p:nvSpPr>
          <p:cNvPr id="3" name="Control 1">
            <a:extLst>
              <a:ext uri="{FF2B5EF4-FFF2-40B4-BE49-F238E27FC236}">
                <a16:creationId xmlns:a16="http://schemas.microsoft.com/office/drawing/2014/main" id="{2AD6F65B-0347-46B0-8417-A0346E0E0AE5}"/>
              </a:ext>
            </a:extLst>
          </p:cNvPr>
          <p:cNvSpPr>
            <a:spLocks noChangeArrowheads="1" noChangeShapeType="1"/>
          </p:cNvSpPr>
          <p:nvPr/>
        </p:nvSpPr>
        <p:spPr bwMode="auto">
          <a:xfrm>
            <a:off x="1585913" y="4999038"/>
            <a:ext cx="6867525" cy="32162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2BEFD197-DFF1-4CA0-8975-98389F6BE83B}"/>
              </a:ext>
            </a:extLst>
          </p:cNvPr>
          <p:cNvSpPr txBox="1"/>
          <p:nvPr/>
        </p:nvSpPr>
        <p:spPr>
          <a:xfrm>
            <a:off x="10212" y="-17282"/>
            <a:ext cx="91440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rPr>
              <a:t>88.  Wow, you’re learning now!   </a:t>
            </a:r>
            <a:endParaRPr kumimoji="0" lang="en-US"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237179208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64B135-D790-43CF-9BB8-E1361874B9BC}"/>
              </a:ext>
            </a:extLst>
          </p:cNvPr>
          <p:cNvGraphicFramePr>
            <a:graphicFrameLocks noGrp="1"/>
          </p:cNvGraphicFramePr>
          <p:nvPr>
            <p:extLst>
              <p:ext uri="{D42A27DB-BD31-4B8C-83A1-F6EECF244321}">
                <p14:modId xmlns:p14="http://schemas.microsoft.com/office/powerpoint/2010/main" val="3388856179"/>
              </p:ext>
            </p:extLst>
          </p:nvPr>
        </p:nvGraphicFramePr>
        <p:xfrm>
          <a:off x="0" y="609600"/>
          <a:ext cx="9144000" cy="6248398"/>
        </p:xfrm>
        <a:graphic>
          <a:graphicData uri="http://schemas.openxmlformats.org/drawingml/2006/table">
            <a:tbl>
              <a:tblPr/>
              <a:tblGrid>
                <a:gridCol w="689788">
                  <a:extLst>
                    <a:ext uri="{9D8B030D-6E8A-4147-A177-3AD203B41FA5}">
                      <a16:colId xmlns:a16="http://schemas.microsoft.com/office/drawing/2014/main" val="825177703"/>
                    </a:ext>
                  </a:extLst>
                </a:gridCol>
                <a:gridCol w="1542301">
                  <a:extLst>
                    <a:ext uri="{9D8B030D-6E8A-4147-A177-3AD203B41FA5}">
                      <a16:colId xmlns:a16="http://schemas.microsoft.com/office/drawing/2014/main" val="1875748500"/>
                    </a:ext>
                  </a:extLst>
                </a:gridCol>
                <a:gridCol w="1501711">
                  <a:extLst>
                    <a:ext uri="{9D8B030D-6E8A-4147-A177-3AD203B41FA5}">
                      <a16:colId xmlns:a16="http://schemas.microsoft.com/office/drawing/2014/main" val="4108983573"/>
                    </a:ext>
                  </a:extLst>
                </a:gridCol>
                <a:gridCol w="2303882">
                  <a:extLst>
                    <a:ext uri="{9D8B030D-6E8A-4147-A177-3AD203B41FA5}">
                      <a16:colId xmlns:a16="http://schemas.microsoft.com/office/drawing/2014/main" val="3209669208"/>
                    </a:ext>
                  </a:extLst>
                </a:gridCol>
                <a:gridCol w="3106318">
                  <a:extLst>
                    <a:ext uri="{9D8B030D-6E8A-4147-A177-3AD203B41FA5}">
                      <a16:colId xmlns:a16="http://schemas.microsoft.com/office/drawing/2014/main" val="3776003421"/>
                    </a:ext>
                  </a:extLst>
                </a:gridCol>
              </a:tblGrid>
              <a:tr h="761998">
                <a:tc>
                  <a:txBody>
                    <a:bodyPr/>
                    <a:lstStyle/>
                    <a:p>
                      <a:pPr marR="0" indent="0" algn="ctr" rtl="0">
                        <a:lnSpc>
                          <a:spcPct val="119000"/>
                        </a:lnSpc>
                        <a:spcBef>
                          <a:spcPts val="0"/>
                        </a:spcBef>
                        <a:spcAft>
                          <a:spcPts val="0"/>
                        </a:spcAft>
                      </a:pPr>
                      <a:r>
                        <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cation</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anions</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formula</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a:ln>
                            <a:noFill/>
                          </a:ln>
                          <a:solidFill>
                            <a:schemeClr val="tx1">
                              <a:lumMod val="95000"/>
                              <a:lumOff val="5000"/>
                            </a:schemeClr>
                          </a:solidFill>
                          <a:effectLst/>
                          <a:latin typeface="Comic Sans MS" panose="030F0702030302020204" pitchFamily="66" charset="0"/>
                          <a:cs typeface="Times New Roman" panose="02020603050405020304" pitchFamily="18" charset="0"/>
                        </a:rPr>
                        <a:t>name</a:t>
                      </a:r>
                      <a:endParaRPr lang="en-US" sz="2800" kern="140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57090615"/>
                  </a:ext>
                </a:extLst>
              </a:tr>
              <a:tr h="1371600">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006600"/>
                          </a:solidFill>
                          <a:effectLst/>
                          <a:latin typeface="Comic Sans MS" panose="030F0702030302020204" pitchFamily="66" charset="0"/>
                          <a:cs typeface="Times New Roman" panose="02020603050405020304" pitchFamily="18" charset="0"/>
                        </a:rPr>
                        <a:t>Be</a:t>
                      </a:r>
                      <a:r>
                        <a:rPr lang="en-US" sz="2800" kern="1400" baseline="30000" dirty="0">
                          <a:ln>
                            <a:noFill/>
                          </a:ln>
                          <a:solidFill>
                            <a:srgbClr val="006600"/>
                          </a:solidFill>
                          <a:effectLst/>
                          <a:latin typeface="Comic Sans MS" panose="030F0702030302020204" pitchFamily="66" charset="0"/>
                          <a:cs typeface="Times New Roman" panose="02020603050405020304" pitchFamily="18" charset="0"/>
                        </a:rPr>
                        <a:t>+2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006600"/>
                          </a:solidFill>
                          <a:effectLst/>
                          <a:latin typeface="Comic Sans MS" panose="030F0702030302020204" pitchFamily="66" charset="0"/>
                          <a:cs typeface="Times New Roman" panose="02020603050405020304" pitchFamily="18" charset="0"/>
                        </a:rPr>
                        <a:t>PO</a:t>
                      </a:r>
                      <a:r>
                        <a:rPr lang="en-US" sz="2800" kern="1400" baseline="-25000" dirty="0">
                          <a:ln>
                            <a:noFill/>
                          </a:ln>
                          <a:solidFill>
                            <a:srgbClr val="006600"/>
                          </a:solidFill>
                          <a:effectLst/>
                          <a:latin typeface="Comic Sans MS" panose="030F0702030302020204" pitchFamily="66" charset="0"/>
                          <a:cs typeface="Times New Roman" panose="02020603050405020304" pitchFamily="18" charset="0"/>
                        </a:rPr>
                        <a:t>4</a:t>
                      </a:r>
                      <a:r>
                        <a:rPr lang="en-US" sz="2800" kern="1400" baseline="30000" dirty="0">
                          <a:ln>
                            <a:noFill/>
                          </a:ln>
                          <a:solidFill>
                            <a:srgbClr val="006600"/>
                          </a:solidFill>
                          <a:effectLst/>
                          <a:latin typeface="Comic Sans MS" panose="030F0702030302020204" pitchFamily="66" charset="0"/>
                          <a:cs typeface="Times New Roman" panose="02020603050405020304" pitchFamily="18" charset="0"/>
                        </a:rPr>
                        <a:t>-3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006600"/>
                          </a:solidFill>
                          <a:latin typeface="Comic Sans MS" pitchFamily="66" charset="0"/>
                        </a:rPr>
                        <a:t>Be</a:t>
                      </a:r>
                      <a:r>
                        <a:rPr lang="en-US" altLang="en-US" sz="2800" baseline="-25000" dirty="0">
                          <a:solidFill>
                            <a:srgbClr val="006600"/>
                          </a:solidFill>
                          <a:latin typeface="Comic Sans MS" pitchFamily="66" charset="0"/>
                        </a:rPr>
                        <a:t>3</a:t>
                      </a:r>
                      <a:r>
                        <a:rPr lang="en-US" altLang="en-US" sz="2800" dirty="0">
                          <a:solidFill>
                            <a:srgbClr val="006600"/>
                          </a:solidFill>
                          <a:latin typeface="Comic Sans MS" pitchFamily="66" charset="0"/>
                        </a:rPr>
                        <a:t>(PO</a:t>
                      </a:r>
                      <a:r>
                        <a:rPr lang="en-US" altLang="en-US" sz="2800" baseline="-25000" dirty="0">
                          <a:solidFill>
                            <a:srgbClr val="006600"/>
                          </a:solidFill>
                          <a:latin typeface="Comic Sans MS" pitchFamily="66" charset="0"/>
                        </a:rPr>
                        <a:t>4</a:t>
                      </a:r>
                      <a:r>
                        <a:rPr lang="en-US" altLang="en-US" sz="2800" dirty="0">
                          <a:solidFill>
                            <a:srgbClr val="006600"/>
                          </a:solidFill>
                          <a:latin typeface="Comic Sans MS" pitchFamily="66" charset="0"/>
                        </a:rPr>
                        <a:t>)</a:t>
                      </a:r>
                      <a:r>
                        <a:rPr lang="en-US" altLang="en-US" sz="2800" baseline="-25000" dirty="0">
                          <a:solidFill>
                            <a:srgbClr val="006600"/>
                          </a:solidFill>
                          <a:latin typeface="Comic Sans MS" pitchFamily="66" charset="0"/>
                        </a:rPr>
                        <a:t>2</a:t>
                      </a:r>
                      <a:endParaRPr lang="en-US" sz="2800" kern="1400" baseline="-250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006600"/>
                          </a:solidFill>
                          <a:latin typeface="Comic Sans MS" panose="030F0702030302020204" pitchFamily="66" charset="0"/>
                          <a:cs typeface="Times New Roman" panose="02020603050405020304" pitchFamily="18" charset="0"/>
                        </a:rPr>
                        <a:t>beryllium phosphate</a:t>
                      </a:r>
                      <a:endParaRPr lang="en-US" sz="28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97889604"/>
                  </a:ext>
                </a:extLst>
              </a:tr>
              <a:tr h="1371600">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b</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FF0000"/>
                          </a:solidFill>
                          <a:effectLst/>
                          <a:latin typeface="Comic Sans MS" panose="030F0702030302020204" pitchFamily="66" charset="0"/>
                          <a:cs typeface="Times New Roman" panose="02020603050405020304" pitchFamily="18" charset="0"/>
                        </a:rPr>
                        <a:t>Na</a:t>
                      </a:r>
                      <a:r>
                        <a:rPr lang="en-US" sz="2800" kern="1400" baseline="30000" dirty="0">
                          <a:ln>
                            <a:noFill/>
                          </a:ln>
                          <a:solidFill>
                            <a:srgbClr val="FF0000"/>
                          </a:solidFill>
                          <a:effectLst/>
                          <a:latin typeface="Comic Sans MS" panose="030F0702030302020204" pitchFamily="66" charset="0"/>
                          <a:cs typeface="Times New Roman" panose="02020603050405020304" pitchFamily="18" charset="0"/>
                        </a:rPr>
                        <a:t>+1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FF0000"/>
                          </a:solidFill>
                          <a:effectLst/>
                          <a:latin typeface="Comic Sans MS" panose="030F0702030302020204" pitchFamily="66" charset="0"/>
                          <a:cs typeface="Times New Roman" panose="02020603050405020304" pitchFamily="18" charset="0"/>
                        </a:rPr>
                        <a:t>HCO</a:t>
                      </a:r>
                      <a:r>
                        <a:rPr lang="en-US" sz="2800" kern="1400" baseline="-25000" dirty="0">
                          <a:ln>
                            <a:noFill/>
                          </a:ln>
                          <a:solidFill>
                            <a:srgbClr val="FF0000"/>
                          </a:solidFill>
                          <a:effectLst/>
                          <a:latin typeface="Comic Sans MS" panose="030F0702030302020204" pitchFamily="66" charset="0"/>
                          <a:cs typeface="Times New Roman" panose="02020603050405020304" pitchFamily="18" charset="0"/>
                        </a:rPr>
                        <a:t>3</a:t>
                      </a:r>
                      <a:r>
                        <a:rPr lang="en-US" sz="2800" kern="1400" baseline="30000" dirty="0">
                          <a:ln>
                            <a:noFill/>
                          </a:ln>
                          <a:solidFill>
                            <a:srgbClr val="FF0000"/>
                          </a:solidFill>
                          <a:effectLst/>
                          <a:latin typeface="Comic Sans MS" panose="030F0702030302020204" pitchFamily="66" charset="0"/>
                          <a:cs typeface="Times New Roman" panose="02020603050405020304" pitchFamily="18" charset="0"/>
                        </a:rPr>
                        <a:t>-1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altLang="en-US" sz="2800" dirty="0">
                        <a:solidFill>
                          <a:srgbClr val="FF0000"/>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FF0000"/>
                          </a:solidFill>
                          <a:latin typeface="Comic Sans MS" panose="030F0702030302020204" pitchFamily="66" charset="0"/>
                          <a:cs typeface="Times New Roman" panose="02020603050405020304" pitchFamily="18" charset="0"/>
                        </a:rPr>
                        <a:t>sodium hydrogen carbonate</a:t>
                      </a:r>
                      <a:endParaRPr lang="en-US" sz="2800" kern="1400" dirty="0">
                        <a:ln>
                          <a:noFill/>
                        </a:ln>
                        <a:solidFill>
                          <a:srgbClr val="FF00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15845331"/>
                  </a:ext>
                </a:extLst>
              </a:tr>
              <a:tr h="1371600">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c</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endParaRPr lang="en-US" sz="2800" kern="1400" baseline="300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endParaRPr lang="en-US" sz="2800" kern="1400" baseline="300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altLang="en-US" sz="2800" baseline="-25000" dirty="0">
                        <a:solidFill>
                          <a:srgbClr val="0000CC"/>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0000CC"/>
                          </a:solidFill>
                          <a:latin typeface="Comic Sans MS" panose="030F0702030302020204" pitchFamily="66" charset="0"/>
                          <a:cs typeface="Times New Roman" panose="02020603050405020304" pitchFamily="18" charset="0"/>
                        </a:rPr>
                        <a:t>ammonium nitrate</a:t>
                      </a:r>
                      <a:endParaRPr lang="en-US" sz="2800" kern="14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42354779"/>
                  </a:ext>
                </a:extLst>
              </a:tr>
              <a:tr h="1371600">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sz="2800" kern="1400" baseline="300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endParaRPr lang="en-US" sz="2800" kern="1400" baseline="300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altLang="en-US" sz="2800" baseline="-25000" dirty="0">
                        <a:solidFill>
                          <a:schemeClr val="tx1">
                            <a:lumMod val="95000"/>
                            <a:lumOff val="5000"/>
                          </a:schemeClr>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chemeClr val="tx1">
                              <a:lumMod val="95000"/>
                              <a:lumOff val="5000"/>
                            </a:schemeClr>
                          </a:solidFill>
                          <a:latin typeface="Comic Sans MS" panose="030F0702030302020204" pitchFamily="66" charset="0"/>
                          <a:cs typeface="Times New Roman" panose="02020603050405020304" pitchFamily="18" charset="0"/>
                        </a:rPr>
                        <a:t>ammonium dichromate</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94871797"/>
                  </a:ext>
                </a:extLst>
              </a:tr>
            </a:tbl>
          </a:graphicData>
        </a:graphic>
      </p:graphicFrame>
      <p:sp>
        <p:nvSpPr>
          <p:cNvPr id="3" name="Control 1">
            <a:extLst>
              <a:ext uri="{FF2B5EF4-FFF2-40B4-BE49-F238E27FC236}">
                <a16:creationId xmlns:a16="http://schemas.microsoft.com/office/drawing/2014/main" id="{2AD6F65B-0347-46B0-8417-A0346E0E0AE5}"/>
              </a:ext>
            </a:extLst>
          </p:cNvPr>
          <p:cNvSpPr>
            <a:spLocks noChangeArrowheads="1" noChangeShapeType="1"/>
          </p:cNvSpPr>
          <p:nvPr/>
        </p:nvSpPr>
        <p:spPr bwMode="auto">
          <a:xfrm>
            <a:off x="1585913" y="4999038"/>
            <a:ext cx="6867525" cy="32162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TextBox 4">
            <a:extLst>
              <a:ext uri="{FF2B5EF4-FFF2-40B4-BE49-F238E27FC236}">
                <a16:creationId xmlns:a16="http://schemas.microsoft.com/office/drawing/2014/main" id="{CE4C214E-7039-2E55-9801-3A01085C2C47}"/>
              </a:ext>
            </a:extLst>
          </p:cNvPr>
          <p:cNvSpPr txBox="1"/>
          <p:nvPr/>
        </p:nvSpPr>
        <p:spPr>
          <a:xfrm>
            <a:off x="0" y="1571"/>
            <a:ext cx="91440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400" dirty="0">
                <a:solidFill>
                  <a:srgbClr val="FF0000"/>
                </a:solidFill>
                <a:latin typeface="Comic Sans MS" panose="030F0702030302020204" pitchFamily="66" charset="0"/>
                <a:cs typeface="Times New Roman" panose="02020603050405020304" pitchFamily="18" charset="0"/>
              </a:rPr>
              <a:t>88.  Another formula now.  </a:t>
            </a:r>
            <a:endParaRPr kumimoji="0" lang="en-US"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55994870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64B135-D790-43CF-9BB8-E1361874B9BC}"/>
              </a:ext>
            </a:extLst>
          </p:cNvPr>
          <p:cNvGraphicFramePr>
            <a:graphicFrameLocks noGrp="1"/>
          </p:cNvGraphicFramePr>
          <p:nvPr>
            <p:extLst>
              <p:ext uri="{D42A27DB-BD31-4B8C-83A1-F6EECF244321}">
                <p14:modId xmlns:p14="http://schemas.microsoft.com/office/powerpoint/2010/main" val="1281533849"/>
              </p:ext>
            </p:extLst>
          </p:nvPr>
        </p:nvGraphicFramePr>
        <p:xfrm>
          <a:off x="0" y="609600"/>
          <a:ext cx="9144000" cy="6248398"/>
        </p:xfrm>
        <a:graphic>
          <a:graphicData uri="http://schemas.openxmlformats.org/drawingml/2006/table">
            <a:tbl>
              <a:tblPr/>
              <a:tblGrid>
                <a:gridCol w="689788">
                  <a:extLst>
                    <a:ext uri="{9D8B030D-6E8A-4147-A177-3AD203B41FA5}">
                      <a16:colId xmlns:a16="http://schemas.microsoft.com/office/drawing/2014/main" val="825177703"/>
                    </a:ext>
                  </a:extLst>
                </a:gridCol>
                <a:gridCol w="1542301">
                  <a:extLst>
                    <a:ext uri="{9D8B030D-6E8A-4147-A177-3AD203B41FA5}">
                      <a16:colId xmlns:a16="http://schemas.microsoft.com/office/drawing/2014/main" val="1875748500"/>
                    </a:ext>
                  </a:extLst>
                </a:gridCol>
                <a:gridCol w="1501711">
                  <a:extLst>
                    <a:ext uri="{9D8B030D-6E8A-4147-A177-3AD203B41FA5}">
                      <a16:colId xmlns:a16="http://schemas.microsoft.com/office/drawing/2014/main" val="4108983573"/>
                    </a:ext>
                  </a:extLst>
                </a:gridCol>
                <a:gridCol w="2303882">
                  <a:extLst>
                    <a:ext uri="{9D8B030D-6E8A-4147-A177-3AD203B41FA5}">
                      <a16:colId xmlns:a16="http://schemas.microsoft.com/office/drawing/2014/main" val="3209669208"/>
                    </a:ext>
                  </a:extLst>
                </a:gridCol>
                <a:gridCol w="3106318">
                  <a:extLst>
                    <a:ext uri="{9D8B030D-6E8A-4147-A177-3AD203B41FA5}">
                      <a16:colId xmlns:a16="http://schemas.microsoft.com/office/drawing/2014/main" val="3776003421"/>
                    </a:ext>
                  </a:extLst>
                </a:gridCol>
              </a:tblGrid>
              <a:tr h="761998">
                <a:tc>
                  <a:txBody>
                    <a:bodyPr/>
                    <a:lstStyle/>
                    <a:p>
                      <a:pPr marR="0" indent="0" algn="ctr" rtl="0">
                        <a:lnSpc>
                          <a:spcPct val="119000"/>
                        </a:lnSpc>
                        <a:spcBef>
                          <a:spcPts val="0"/>
                        </a:spcBef>
                        <a:spcAft>
                          <a:spcPts val="0"/>
                        </a:spcAft>
                      </a:pPr>
                      <a:r>
                        <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cation</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anions</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formula</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a:ln>
                            <a:noFill/>
                          </a:ln>
                          <a:solidFill>
                            <a:schemeClr val="tx1">
                              <a:lumMod val="95000"/>
                              <a:lumOff val="5000"/>
                            </a:schemeClr>
                          </a:solidFill>
                          <a:effectLst/>
                          <a:latin typeface="Comic Sans MS" panose="030F0702030302020204" pitchFamily="66" charset="0"/>
                          <a:cs typeface="Times New Roman" panose="02020603050405020304" pitchFamily="18" charset="0"/>
                        </a:rPr>
                        <a:t>name</a:t>
                      </a:r>
                      <a:endParaRPr lang="en-US" sz="2800" kern="140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57090615"/>
                  </a:ext>
                </a:extLst>
              </a:tr>
              <a:tr h="1371600">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006600"/>
                          </a:solidFill>
                          <a:effectLst/>
                          <a:latin typeface="Comic Sans MS" panose="030F0702030302020204" pitchFamily="66" charset="0"/>
                          <a:cs typeface="Times New Roman" panose="02020603050405020304" pitchFamily="18" charset="0"/>
                        </a:rPr>
                        <a:t>Be</a:t>
                      </a:r>
                      <a:r>
                        <a:rPr lang="en-US" sz="2800" kern="1400" baseline="30000" dirty="0">
                          <a:ln>
                            <a:noFill/>
                          </a:ln>
                          <a:solidFill>
                            <a:srgbClr val="006600"/>
                          </a:solidFill>
                          <a:effectLst/>
                          <a:latin typeface="Comic Sans MS" panose="030F0702030302020204" pitchFamily="66" charset="0"/>
                          <a:cs typeface="Times New Roman" panose="02020603050405020304" pitchFamily="18" charset="0"/>
                        </a:rPr>
                        <a:t>+2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006600"/>
                          </a:solidFill>
                          <a:effectLst/>
                          <a:latin typeface="Comic Sans MS" panose="030F0702030302020204" pitchFamily="66" charset="0"/>
                          <a:cs typeface="Times New Roman" panose="02020603050405020304" pitchFamily="18" charset="0"/>
                        </a:rPr>
                        <a:t>PO</a:t>
                      </a:r>
                      <a:r>
                        <a:rPr lang="en-US" sz="2800" kern="1400" baseline="-25000" dirty="0">
                          <a:ln>
                            <a:noFill/>
                          </a:ln>
                          <a:solidFill>
                            <a:srgbClr val="006600"/>
                          </a:solidFill>
                          <a:effectLst/>
                          <a:latin typeface="Comic Sans MS" panose="030F0702030302020204" pitchFamily="66" charset="0"/>
                          <a:cs typeface="Times New Roman" panose="02020603050405020304" pitchFamily="18" charset="0"/>
                        </a:rPr>
                        <a:t>4</a:t>
                      </a:r>
                      <a:r>
                        <a:rPr lang="en-US" sz="2800" kern="1400" baseline="30000" dirty="0">
                          <a:ln>
                            <a:noFill/>
                          </a:ln>
                          <a:solidFill>
                            <a:srgbClr val="006600"/>
                          </a:solidFill>
                          <a:effectLst/>
                          <a:latin typeface="Comic Sans MS" panose="030F0702030302020204" pitchFamily="66" charset="0"/>
                          <a:cs typeface="Times New Roman" panose="02020603050405020304" pitchFamily="18" charset="0"/>
                        </a:rPr>
                        <a:t>-3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006600"/>
                          </a:solidFill>
                          <a:latin typeface="Comic Sans MS" pitchFamily="66" charset="0"/>
                        </a:rPr>
                        <a:t>Be</a:t>
                      </a:r>
                      <a:r>
                        <a:rPr lang="en-US" altLang="en-US" sz="2800" baseline="-25000" dirty="0">
                          <a:solidFill>
                            <a:srgbClr val="006600"/>
                          </a:solidFill>
                          <a:latin typeface="Comic Sans MS" pitchFamily="66" charset="0"/>
                        </a:rPr>
                        <a:t>3</a:t>
                      </a:r>
                      <a:r>
                        <a:rPr lang="en-US" altLang="en-US" sz="2800" dirty="0">
                          <a:solidFill>
                            <a:srgbClr val="006600"/>
                          </a:solidFill>
                          <a:latin typeface="Comic Sans MS" pitchFamily="66" charset="0"/>
                        </a:rPr>
                        <a:t>(PO</a:t>
                      </a:r>
                      <a:r>
                        <a:rPr lang="en-US" altLang="en-US" sz="2800" baseline="-25000" dirty="0">
                          <a:solidFill>
                            <a:srgbClr val="006600"/>
                          </a:solidFill>
                          <a:latin typeface="Comic Sans MS" pitchFamily="66" charset="0"/>
                        </a:rPr>
                        <a:t>4</a:t>
                      </a:r>
                      <a:r>
                        <a:rPr lang="en-US" altLang="en-US" sz="2800" dirty="0">
                          <a:solidFill>
                            <a:srgbClr val="006600"/>
                          </a:solidFill>
                          <a:latin typeface="Comic Sans MS" pitchFamily="66" charset="0"/>
                        </a:rPr>
                        <a:t>)</a:t>
                      </a:r>
                      <a:r>
                        <a:rPr lang="en-US" altLang="en-US" sz="2800" baseline="-25000" dirty="0">
                          <a:solidFill>
                            <a:srgbClr val="006600"/>
                          </a:solidFill>
                          <a:latin typeface="Comic Sans MS" pitchFamily="66" charset="0"/>
                        </a:rPr>
                        <a:t>2</a:t>
                      </a:r>
                      <a:endParaRPr lang="en-US" sz="2800" kern="1400" baseline="-250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006600"/>
                          </a:solidFill>
                          <a:latin typeface="Comic Sans MS" panose="030F0702030302020204" pitchFamily="66" charset="0"/>
                          <a:cs typeface="Times New Roman" panose="02020603050405020304" pitchFamily="18" charset="0"/>
                        </a:rPr>
                        <a:t>beryllium phosphate</a:t>
                      </a:r>
                      <a:endParaRPr lang="en-US" sz="28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97889604"/>
                  </a:ext>
                </a:extLst>
              </a:tr>
              <a:tr h="1371600">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b</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FF0000"/>
                          </a:solidFill>
                          <a:effectLst/>
                          <a:latin typeface="Comic Sans MS" panose="030F0702030302020204" pitchFamily="66" charset="0"/>
                          <a:cs typeface="Times New Roman" panose="02020603050405020304" pitchFamily="18" charset="0"/>
                        </a:rPr>
                        <a:t>Na</a:t>
                      </a:r>
                      <a:r>
                        <a:rPr lang="en-US" sz="2800" kern="1400" baseline="30000" dirty="0">
                          <a:ln>
                            <a:noFill/>
                          </a:ln>
                          <a:solidFill>
                            <a:srgbClr val="FF0000"/>
                          </a:solidFill>
                          <a:effectLst/>
                          <a:latin typeface="Comic Sans MS" panose="030F0702030302020204" pitchFamily="66" charset="0"/>
                          <a:cs typeface="Times New Roman" panose="02020603050405020304" pitchFamily="18" charset="0"/>
                        </a:rPr>
                        <a:t>+1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FF0000"/>
                          </a:solidFill>
                          <a:effectLst/>
                          <a:latin typeface="Comic Sans MS" panose="030F0702030302020204" pitchFamily="66" charset="0"/>
                          <a:cs typeface="Times New Roman" panose="02020603050405020304" pitchFamily="18" charset="0"/>
                        </a:rPr>
                        <a:t>HCO</a:t>
                      </a:r>
                      <a:r>
                        <a:rPr lang="en-US" sz="2800" kern="1400" baseline="-25000" dirty="0">
                          <a:ln>
                            <a:noFill/>
                          </a:ln>
                          <a:solidFill>
                            <a:srgbClr val="FF0000"/>
                          </a:solidFill>
                          <a:effectLst/>
                          <a:latin typeface="Comic Sans MS" panose="030F0702030302020204" pitchFamily="66" charset="0"/>
                          <a:cs typeface="Times New Roman" panose="02020603050405020304" pitchFamily="18" charset="0"/>
                        </a:rPr>
                        <a:t>3</a:t>
                      </a:r>
                      <a:r>
                        <a:rPr lang="en-US" sz="2800" kern="1400" baseline="30000" dirty="0">
                          <a:ln>
                            <a:noFill/>
                          </a:ln>
                          <a:solidFill>
                            <a:srgbClr val="FF0000"/>
                          </a:solidFill>
                          <a:effectLst/>
                          <a:latin typeface="Comic Sans MS" panose="030F0702030302020204" pitchFamily="66" charset="0"/>
                          <a:cs typeface="Times New Roman" panose="02020603050405020304" pitchFamily="18" charset="0"/>
                        </a:rPr>
                        <a:t>-1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US" altLang="en-US" sz="2800" dirty="0">
                          <a:solidFill>
                            <a:srgbClr val="FF0000"/>
                          </a:solidFill>
                          <a:latin typeface="Comic Sans MS" pitchFamily="66" charset="0"/>
                        </a:rPr>
                        <a:t>NaHCO</a:t>
                      </a:r>
                      <a:r>
                        <a:rPr lang="en-US" altLang="en-US" sz="2800" baseline="-25000" dirty="0">
                          <a:solidFill>
                            <a:srgbClr val="FF0000"/>
                          </a:solidFill>
                          <a:latin typeface="Comic Sans MS" pitchFamily="66" charset="0"/>
                        </a:rPr>
                        <a:t>3</a:t>
                      </a:r>
                      <a:endParaRPr lang="en-US" altLang="en-US" sz="2800" dirty="0">
                        <a:solidFill>
                          <a:srgbClr val="FF0000"/>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FF0000"/>
                          </a:solidFill>
                          <a:latin typeface="Comic Sans MS" panose="030F0702030302020204" pitchFamily="66" charset="0"/>
                          <a:cs typeface="Times New Roman" panose="02020603050405020304" pitchFamily="18" charset="0"/>
                        </a:rPr>
                        <a:t>sodium hydrogen carbonate</a:t>
                      </a:r>
                      <a:endParaRPr lang="en-US" sz="2800" kern="1400" dirty="0">
                        <a:ln>
                          <a:noFill/>
                        </a:ln>
                        <a:solidFill>
                          <a:srgbClr val="FF00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15845331"/>
                  </a:ext>
                </a:extLst>
              </a:tr>
              <a:tr h="1371600">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c</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endParaRPr lang="en-US" sz="2800" kern="1400" baseline="300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endParaRPr lang="en-US" sz="2800" kern="1400" baseline="300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altLang="en-US" sz="2800" baseline="-25000" dirty="0">
                        <a:solidFill>
                          <a:srgbClr val="0000CC"/>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0000CC"/>
                          </a:solidFill>
                          <a:latin typeface="Comic Sans MS" panose="030F0702030302020204" pitchFamily="66" charset="0"/>
                          <a:cs typeface="Times New Roman" panose="02020603050405020304" pitchFamily="18" charset="0"/>
                        </a:rPr>
                        <a:t>ammonium nitrate</a:t>
                      </a:r>
                      <a:endParaRPr lang="en-US" sz="2800" kern="14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42354779"/>
                  </a:ext>
                </a:extLst>
              </a:tr>
              <a:tr h="1371600">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sz="2800" kern="1400" baseline="300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endParaRPr lang="en-US" sz="2800" kern="1400" baseline="300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altLang="en-US" sz="2800" baseline="-25000" dirty="0">
                        <a:solidFill>
                          <a:schemeClr val="tx1">
                            <a:lumMod val="95000"/>
                            <a:lumOff val="5000"/>
                          </a:schemeClr>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chemeClr val="tx1">
                              <a:lumMod val="95000"/>
                              <a:lumOff val="5000"/>
                            </a:schemeClr>
                          </a:solidFill>
                          <a:latin typeface="Comic Sans MS" panose="030F0702030302020204" pitchFamily="66" charset="0"/>
                          <a:cs typeface="Times New Roman" panose="02020603050405020304" pitchFamily="18" charset="0"/>
                        </a:rPr>
                        <a:t>ammonium dichromate</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94871797"/>
                  </a:ext>
                </a:extLst>
              </a:tr>
            </a:tbl>
          </a:graphicData>
        </a:graphic>
      </p:graphicFrame>
      <p:sp>
        <p:nvSpPr>
          <p:cNvPr id="3" name="Control 1">
            <a:extLst>
              <a:ext uri="{FF2B5EF4-FFF2-40B4-BE49-F238E27FC236}">
                <a16:creationId xmlns:a16="http://schemas.microsoft.com/office/drawing/2014/main" id="{2AD6F65B-0347-46B0-8417-A0346E0E0AE5}"/>
              </a:ext>
            </a:extLst>
          </p:cNvPr>
          <p:cNvSpPr>
            <a:spLocks noChangeArrowheads="1" noChangeShapeType="1"/>
          </p:cNvSpPr>
          <p:nvPr/>
        </p:nvSpPr>
        <p:spPr bwMode="auto">
          <a:xfrm>
            <a:off x="1585913" y="4999038"/>
            <a:ext cx="6867525" cy="32162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TextBox 4">
            <a:extLst>
              <a:ext uri="{FF2B5EF4-FFF2-40B4-BE49-F238E27FC236}">
                <a16:creationId xmlns:a16="http://schemas.microsoft.com/office/drawing/2014/main" id="{C06DE29B-CE8F-B8D9-0887-C12EDE4C5526}"/>
              </a:ext>
            </a:extLst>
          </p:cNvPr>
          <p:cNvSpPr txBox="1"/>
          <p:nvPr/>
        </p:nvSpPr>
        <p:spPr>
          <a:xfrm>
            <a:off x="0" y="0"/>
            <a:ext cx="91440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Times New Roman" panose="02020603050405020304" pitchFamily="18" charset="0"/>
              </a:rPr>
              <a:t>88.  Keep GOING until you finish the table.  </a:t>
            </a:r>
            <a:endParaRPr kumimoji="0" lang="en-US" sz="24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243765333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64B135-D790-43CF-9BB8-E1361874B9BC}"/>
              </a:ext>
            </a:extLst>
          </p:cNvPr>
          <p:cNvGraphicFramePr>
            <a:graphicFrameLocks noGrp="1"/>
          </p:cNvGraphicFramePr>
          <p:nvPr>
            <p:extLst>
              <p:ext uri="{D42A27DB-BD31-4B8C-83A1-F6EECF244321}">
                <p14:modId xmlns:p14="http://schemas.microsoft.com/office/powerpoint/2010/main" val="2703025639"/>
              </p:ext>
            </p:extLst>
          </p:nvPr>
        </p:nvGraphicFramePr>
        <p:xfrm>
          <a:off x="0" y="609600"/>
          <a:ext cx="9144000" cy="6248398"/>
        </p:xfrm>
        <a:graphic>
          <a:graphicData uri="http://schemas.openxmlformats.org/drawingml/2006/table">
            <a:tbl>
              <a:tblPr/>
              <a:tblGrid>
                <a:gridCol w="689788">
                  <a:extLst>
                    <a:ext uri="{9D8B030D-6E8A-4147-A177-3AD203B41FA5}">
                      <a16:colId xmlns:a16="http://schemas.microsoft.com/office/drawing/2014/main" val="825177703"/>
                    </a:ext>
                  </a:extLst>
                </a:gridCol>
                <a:gridCol w="1542301">
                  <a:extLst>
                    <a:ext uri="{9D8B030D-6E8A-4147-A177-3AD203B41FA5}">
                      <a16:colId xmlns:a16="http://schemas.microsoft.com/office/drawing/2014/main" val="1875748500"/>
                    </a:ext>
                  </a:extLst>
                </a:gridCol>
                <a:gridCol w="1501711">
                  <a:extLst>
                    <a:ext uri="{9D8B030D-6E8A-4147-A177-3AD203B41FA5}">
                      <a16:colId xmlns:a16="http://schemas.microsoft.com/office/drawing/2014/main" val="4108983573"/>
                    </a:ext>
                  </a:extLst>
                </a:gridCol>
                <a:gridCol w="2303882">
                  <a:extLst>
                    <a:ext uri="{9D8B030D-6E8A-4147-A177-3AD203B41FA5}">
                      <a16:colId xmlns:a16="http://schemas.microsoft.com/office/drawing/2014/main" val="3209669208"/>
                    </a:ext>
                  </a:extLst>
                </a:gridCol>
                <a:gridCol w="3106318">
                  <a:extLst>
                    <a:ext uri="{9D8B030D-6E8A-4147-A177-3AD203B41FA5}">
                      <a16:colId xmlns:a16="http://schemas.microsoft.com/office/drawing/2014/main" val="3776003421"/>
                    </a:ext>
                  </a:extLst>
                </a:gridCol>
              </a:tblGrid>
              <a:tr h="761998">
                <a:tc>
                  <a:txBody>
                    <a:bodyPr/>
                    <a:lstStyle/>
                    <a:p>
                      <a:pPr marR="0" indent="0" algn="ctr" rtl="0">
                        <a:lnSpc>
                          <a:spcPct val="119000"/>
                        </a:lnSpc>
                        <a:spcBef>
                          <a:spcPts val="0"/>
                        </a:spcBef>
                        <a:spcAft>
                          <a:spcPts val="0"/>
                        </a:spcAft>
                      </a:pPr>
                      <a:r>
                        <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cation</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anions</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formula</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a:ln>
                            <a:noFill/>
                          </a:ln>
                          <a:solidFill>
                            <a:schemeClr val="tx1">
                              <a:lumMod val="95000"/>
                              <a:lumOff val="5000"/>
                            </a:schemeClr>
                          </a:solidFill>
                          <a:effectLst/>
                          <a:latin typeface="Comic Sans MS" panose="030F0702030302020204" pitchFamily="66" charset="0"/>
                          <a:cs typeface="Times New Roman" panose="02020603050405020304" pitchFamily="18" charset="0"/>
                        </a:rPr>
                        <a:t>name</a:t>
                      </a:r>
                      <a:endParaRPr lang="en-US" sz="2800" kern="140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57090615"/>
                  </a:ext>
                </a:extLst>
              </a:tr>
              <a:tr h="1371600">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006600"/>
                          </a:solidFill>
                          <a:effectLst/>
                          <a:latin typeface="Comic Sans MS" panose="030F0702030302020204" pitchFamily="66" charset="0"/>
                          <a:cs typeface="Times New Roman" panose="02020603050405020304" pitchFamily="18" charset="0"/>
                        </a:rPr>
                        <a:t>Be</a:t>
                      </a:r>
                      <a:r>
                        <a:rPr lang="en-US" sz="2800" kern="1400" baseline="30000" dirty="0">
                          <a:ln>
                            <a:noFill/>
                          </a:ln>
                          <a:solidFill>
                            <a:srgbClr val="006600"/>
                          </a:solidFill>
                          <a:effectLst/>
                          <a:latin typeface="Comic Sans MS" panose="030F0702030302020204" pitchFamily="66" charset="0"/>
                          <a:cs typeface="Times New Roman" panose="02020603050405020304" pitchFamily="18" charset="0"/>
                        </a:rPr>
                        <a:t>+2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006600"/>
                          </a:solidFill>
                          <a:effectLst/>
                          <a:latin typeface="Comic Sans MS" panose="030F0702030302020204" pitchFamily="66" charset="0"/>
                          <a:cs typeface="Times New Roman" panose="02020603050405020304" pitchFamily="18" charset="0"/>
                        </a:rPr>
                        <a:t>PO</a:t>
                      </a:r>
                      <a:r>
                        <a:rPr lang="en-US" sz="2800" kern="1400" baseline="-25000" dirty="0">
                          <a:ln>
                            <a:noFill/>
                          </a:ln>
                          <a:solidFill>
                            <a:srgbClr val="006600"/>
                          </a:solidFill>
                          <a:effectLst/>
                          <a:latin typeface="Comic Sans MS" panose="030F0702030302020204" pitchFamily="66" charset="0"/>
                          <a:cs typeface="Times New Roman" panose="02020603050405020304" pitchFamily="18" charset="0"/>
                        </a:rPr>
                        <a:t>4</a:t>
                      </a:r>
                      <a:r>
                        <a:rPr lang="en-US" sz="2800" kern="1400" baseline="30000" dirty="0">
                          <a:ln>
                            <a:noFill/>
                          </a:ln>
                          <a:solidFill>
                            <a:srgbClr val="006600"/>
                          </a:solidFill>
                          <a:effectLst/>
                          <a:latin typeface="Comic Sans MS" panose="030F0702030302020204" pitchFamily="66" charset="0"/>
                          <a:cs typeface="Times New Roman" panose="02020603050405020304" pitchFamily="18" charset="0"/>
                        </a:rPr>
                        <a:t>-3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006600"/>
                          </a:solidFill>
                          <a:latin typeface="Comic Sans MS" pitchFamily="66" charset="0"/>
                        </a:rPr>
                        <a:t>Be</a:t>
                      </a:r>
                      <a:r>
                        <a:rPr lang="en-US" altLang="en-US" sz="2800" baseline="-25000" dirty="0">
                          <a:solidFill>
                            <a:srgbClr val="006600"/>
                          </a:solidFill>
                          <a:latin typeface="Comic Sans MS" pitchFamily="66" charset="0"/>
                        </a:rPr>
                        <a:t>3</a:t>
                      </a:r>
                      <a:r>
                        <a:rPr lang="en-US" altLang="en-US" sz="2800" dirty="0">
                          <a:solidFill>
                            <a:srgbClr val="006600"/>
                          </a:solidFill>
                          <a:latin typeface="Comic Sans MS" pitchFamily="66" charset="0"/>
                        </a:rPr>
                        <a:t>(PO</a:t>
                      </a:r>
                      <a:r>
                        <a:rPr lang="en-US" altLang="en-US" sz="2800" baseline="-25000" dirty="0">
                          <a:solidFill>
                            <a:srgbClr val="006600"/>
                          </a:solidFill>
                          <a:latin typeface="Comic Sans MS" pitchFamily="66" charset="0"/>
                        </a:rPr>
                        <a:t>4</a:t>
                      </a:r>
                      <a:r>
                        <a:rPr lang="en-US" altLang="en-US" sz="2800" dirty="0">
                          <a:solidFill>
                            <a:srgbClr val="006600"/>
                          </a:solidFill>
                          <a:latin typeface="Comic Sans MS" pitchFamily="66" charset="0"/>
                        </a:rPr>
                        <a:t>)</a:t>
                      </a:r>
                      <a:r>
                        <a:rPr lang="en-US" altLang="en-US" sz="2800" baseline="-25000" dirty="0">
                          <a:solidFill>
                            <a:srgbClr val="006600"/>
                          </a:solidFill>
                          <a:latin typeface="Comic Sans MS" pitchFamily="66" charset="0"/>
                        </a:rPr>
                        <a:t>2</a:t>
                      </a:r>
                      <a:endParaRPr lang="en-US" sz="2800" kern="1400" baseline="-250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006600"/>
                          </a:solidFill>
                          <a:latin typeface="Comic Sans MS" panose="030F0702030302020204" pitchFamily="66" charset="0"/>
                          <a:cs typeface="Times New Roman" panose="02020603050405020304" pitchFamily="18" charset="0"/>
                        </a:rPr>
                        <a:t>beryllium phosphate</a:t>
                      </a:r>
                      <a:endParaRPr lang="en-US" sz="28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97889604"/>
                  </a:ext>
                </a:extLst>
              </a:tr>
              <a:tr h="1371600">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b</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FF0000"/>
                          </a:solidFill>
                          <a:effectLst/>
                          <a:latin typeface="Comic Sans MS" panose="030F0702030302020204" pitchFamily="66" charset="0"/>
                          <a:cs typeface="Times New Roman" panose="02020603050405020304" pitchFamily="18" charset="0"/>
                        </a:rPr>
                        <a:t>Na</a:t>
                      </a:r>
                      <a:r>
                        <a:rPr lang="en-US" sz="2800" kern="1400" baseline="30000" dirty="0">
                          <a:ln>
                            <a:noFill/>
                          </a:ln>
                          <a:solidFill>
                            <a:srgbClr val="FF0000"/>
                          </a:solidFill>
                          <a:effectLst/>
                          <a:latin typeface="Comic Sans MS" panose="030F0702030302020204" pitchFamily="66" charset="0"/>
                          <a:cs typeface="Times New Roman" panose="02020603050405020304" pitchFamily="18" charset="0"/>
                        </a:rPr>
                        <a:t>+1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FF0000"/>
                          </a:solidFill>
                          <a:effectLst/>
                          <a:latin typeface="Comic Sans MS" panose="030F0702030302020204" pitchFamily="66" charset="0"/>
                          <a:cs typeface="Times New Roman" panose="02020603050405020304" pitchFamily="18" charset="0"/>
                        </a:rPr>
                        <a:t>HCO</a:t>
                      </a:r>
                      <a:r>
                        <a:rPr lang="en-US" sz="2800" kern="1400" baseline="-25000" dirty="0">
                          <a:ln>
                            <a:noFill/>
                          </a:ln>
                          <a:solidFill>
                            <a:srgbClr val="FF0000"/>
                          </a:solidFill>
                          <a:effectLst/>
                          <a:latin typeface="Comic Sans MS" panose="030F0702030302020204" pitchFamily="66" charset="0"/>
                          <a:cs typeface="Times New Roman" panose="02020603050405020304" pitchFamily="18" charset="0"/>
                        </a:rPr>
                        <a:t>3</a:t>
                      </a:r>
                      <a:r>
                        <a:rPr lang="en-US" sz="2800" kern="1400" baseline="30000" dirty="0">
                          <a:ln>
                            <a:noFill/>
                          </a:ln>
                          <a:solidFill>
                            <a:srgbClr val="FF0000"/>
                          </a:solidFill>
                          <a:effectLst/>
                          <a:latin typeface="Comic Sans MS" panose="030F0702030302020204" pitchFamily="66" charset="0"/>
                          <a:cs typeface="Times New Roman" panose="02020603050405020304" pitchFamily="18" charset="0"/>
                        </a:rPr>
                        <a:t>-1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US" altLang="en-US" sz="2800" dirty="0">
                          <a:solidFill>
                            <a:srgbClr val="FF0000"/>
                          </a:solidFill>
                          <a:latin typeface="Comic Sans MS" pitchFamily="66" charset="0"/>
                        </a:rPr>
                        <a:t>NaHCO</a:t>
                      </a:r>
                      <a:r>
                        <a:rPr lang="en-US" altLang="en-US" sz="2800" baseline="-25000" dirty="0">
                          <a:solidFill>
                            <a:srgbClr val="FF0000"/>
                          </a:solidFill>
                          <a:latin typeface="Comic Sans MS" pitchFamily="66" charset="0"/>
                        </a:rPr>
                        <a:t>3</a:t>
                      </a:r>
                      <a:endParaRPr lang="en-US" altLang="en-US" sz="2800" dirty="0">
                        <a:solidFill>
                          <a:srgbClr val="FF0000"/>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FF0000"/>
                          </a:solidFill>
                          <a:latin typeface="Comic Sans MS" panose="030F0702030302020204" pitchFamily="66" charset="0"/>
                          <a:cs typeface="Times New Roman" panose="02020603050405020304" pitchFamily="18" charset="0"/>
                        </a:rPr>
                        <a:t>sodium hydrogen carbonate</a:t>
                      </a:r>
                      <a:endParaRPr lang="en-US" sz="2800" kern="1400" dirty="0">
                        <a:ln>
                          <a:noFill/>
                        </a:ln>
                        <a:solidFill>
                          <a:srgbClr val="FF00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15845331"/>
                  </a:ext>
                </a:extLst>
              </a:tr>
              <a:tr h="1371600">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c</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0000CC"/>
                          </a:solidFill>
                          <a:effectLst/>
                          <a:latin typeface="Comic Sans MS" panose="030F0702030302020204" pitchFamily="66" charset="0"/>
                          <a:cs typeface="Times New Roman" panose="02020603050405020304" pitchFamily="18" charset="0"/>
                        </a:rPr>
                        <a:t>NH</a:t>
                      </a:r>
                      <a:r>
                        <a:rPr lang="en-US" sz="2800" kern="1400" baseline="-25000" dirty="0">
                          <a:ln>
                            <a:noFill/>
                          </a:ln>
                          <a:solidFill>
                            <a:srgbClr val="0000CC"/>
                          </a:solidFill>
                          <a:effectLst/>
                          <a:latin typeface="Comic Sans MS" panose="030F0702030302020204" pitchFamily="66" charset="0"/>
                          <a:cs typeface="Times New Roman" panose="02020603050405020304" pitchFamily="18" charset="0"/>
                        </a:rPr>
                        <a:t>4</a:t>
                      </a:r>
                      <a:r>
                        <a:rPr lang="en-US" sz="2800" kern="1400" baseline="30000" dirty="0">
                          <a:ln>
                            <a:noFill/>
                          </a:ln>
                          <a:solidFill>
                            <a:srgbClr val="0000CC"/>
                          </a:solidFill>
                          <a:effectLst/>
                          <a:latin typeface="Comic Sans MS" panose="030F0702030302020204" pitchFamily="66" charset="0"/>
                          <a:cs typeface="Times New Roman" panose="02020603050405020304" pitchFamily="18" charset="0"/>
                        </a:rPr>
                        <a:t>+1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0000CC"/>
                          </a:solidFill>
                          <a:effectLst/>
                          <a:latin typeface="Comic Sans MS" panose="030F0702030302020204" pitchFamily="66" charset="0"/>
                          <a:cs typeface="Times New Roman" panose="02020603050405020304" pitchFamily="18" charset="0"/>
                        </a:rPr>
                        <a:t>NO</a:t>
                      </a:r>
                      <a:r>
                        <a:rPr lang="en-US" sz="2800" kern="1400" baseline="-25000" dirty="0">
                          <a:ln>
                            <a:noFill/>
                          </a:ln>
                          <a:solidFill>
                            <a:srgbClr val="0000CC"/>
                          </a:solidFill>
                          <a:effectLst/>
                          <a:latin typeface="Comic Sans MS" panose="030F0702030302020204" pitchFamily="66" charset="0"/>
                          <a:cs typeface="Times New Roman" panose="02020603050405020304" pitchFamily="18" charset="0"/>
                        </a:rPr>
                        <a:t>3</a:t>
                      </a:r>
                      <a:r>
                        <a:rPr lang="en-US" sz="2800" kern="1400" baseline="30000" dirty="0">
                          <a:ln>
                            <a:noFill/>
                          </a:ln>
                          <a:solidFill>
                            <a:srgbClr val="0000CC"/>
                          </a:solidFill>
                          <a:effectLst/>
                          <a:latin typeface="Comic Sans MS" panose="030F0702030302020204" pitchFamily="66" charset="0"/>
                          <a:cs typeface="Times New Roman" panose="02020603050405020304" pitchFamily="18" charset="0"/>
                        </a:rPr>
                        <a:t>-1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altLang="en-US" sz="2800" baseline="-25000" dirty="0">
                        <a:solidFill>
                          <a:srgbClr val="0000CC"/>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0000CC"/>
                          </a:solidFill>
                          <a:latin typeface="Comic Sans MS" panose="030F0702030302020204" pitchFamily="66" charset="0"/>
                          <a:cs typeface="Times New Roman" panose="02020603050405020304" pitchFamily="18" charset="0"/>
                        </a:rPr>
                        <a:t>ammonium nitrate</a:t>
                      </a:r>
                      <a:endParaRPr lang="en-US" sz="2800" kern="14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42354779"/>
                  </a:ext>
                </a:extLst>
              </a:tr>
              <a:tr h="1371600">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sz="2800" kern="1400" baseline="300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endParaRPr lang="en-US" sz="2800" kern="1400" baseline="300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altLang="en-US" sz="2800" baseline="-25000" dirty="0">
                        <a:solidFill>
                          <a:schemeClr val="tx1">
                            <a:lumMod val="95000"/>
                            <a:lumOff val="5000"/>
                          </a:schemeClr>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chemeClr val="tx1">
                              <a:lumMod val="95000"/>
                              <a:lumOff val="5000"/>
                            </a:schemeClr>
                          </a:solidFill>
                          <a:latin typeface="Comic Sans MS" panose="030F0702030302020204" pitchFamily="66" charset="0"/>
                          <a:cs typeface="Times New Roman" panose="02020603050405020304" pitchFamily="18" charset="0"/>
                        </a:rPr>
                        <a:t>ammonium dichromate</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94871797"/>
                  </a:ext>
                </a:extLst>
              </a:tr>
            </a:tbl>
          </a:graphicData>
        </a:graphic>
      </p:graphicFrame>
      <p:sp>
        <p:nvSpPr>
          <p:cNvPr id="3" name="Control 1">
            <a:extLst>
              <a:ext uri="{FF2B5EF4-FFF2-40B4-BE49-F238E27FC236}">
                <a16:creationId xmlns:a16="http://schemas.microsoft.com/office/drawing/2014/main" id="{2AD6F65B-0347-46B0-8417-A0346E0E0AE5}"/>
              </a:ext>
            </a:extLst>
          </p:cNvPr>
          <p:cNvSpPr>
            <a:spLocks noChangeArrowheads="1" noChangeShapeType="1"/>
          </p:cNvSpPr>
          <p:nvPr/>
        </p:nvSpPr>
        <p:spPr bwMode="auto">
          <a:xfrm>
            <a:off x="1585913" y="4999038"/>
            <a:ext cx="6867525" cy="32162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TextBox 4">
            <a:extLst>
              <a:ext uri="{FF2B5EF4-FFF2-40B4-BE49-F238E27FC236}">
                <a16:creationId xmlns:a16="http://schemas.microsoft.com/office/drawing/2014/main" id="{296B8D17-5898-4D25-6685-C9B94D4D2323}"/>
              </a:ext>
            </a:extLst>
          </p:cNvPr>
          <p:cNvSpPr txBox="1"/>
          <p:nvPr/>
        </p:nvSpPr>
        <p:spPr>
          <a:xfrm>
            <a:off x="0" y="0"/>
            <a:ext cx="91440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rPr>
              <a:t>88.  Keep GOING until you finish the table.  </a:t>
            </a:r>
            <a:endParaRPr kumimoji="0" lang="en-US"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367956729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64B135-D790-43CF-9BB8-E1361874B9BC}"/>
              </a:ext>
            </a:extLst>
          </p:cNvPr>
          <p:cNvGraphicFramePr>
            <a:graphicFrameLocks noGrp="1"/>
          </p:cNvGraphicFramePr>
          <p:nvPr>
            <p:extLst>
              <p:ext uri="{D42A27DB-BD31-4B8C-83A1-F6EECF244321}">
                <p14:modId xmlns:p14="http://schemas.microsoft.com/office/powerpoint/2010/main" val="2024269103"/>
              </p:ext>
            </p:extLst>
          </p:nvPr>
        </p:nvGraphicFramePr>
        <p:xfrm>
          <a:off x="0" y="609600"/>
          <a:ext cx="9144000" cy="6248398"/>
        </p:xfrm>
        <a:graphic>
          <a:graphicData uri="http://schemas.openxmlformats.org/drawingml/2006/table">
            <a:tbl>
              <a:tblPr/>
              <a:tblGrid>
                <a:gridCol w="689788">
                  <a:extLst>
                    <a:ext uri="{9D8B030D-6E8A-4147-A177-3AD203B41FA5}">
                      <a16:colId xmlns:a16="http://schemas.microsoft.com/office/drawing/2014/main" val="825177703"/>
                    </a:ext>
                  </a:extLst>
                </a:gridCol>
                <a:gridCol w="1542301">
                  <a:extLst>
                    <a:ext uri="{9D8B030D-6E8A-4147-A177-3AD203B41FA5}">
                      <a16:colId xmlns:a16="http://schemas.microsoft.com/office/drawing/2014/main" val="1875748500"/>
                    </a:ext>
                  </a:extLst>
                </a:gridCol>
                <a:gridCol w="1501711">
                  <a:extLst>
                    <a:ext uri="{9D8B030D-6E8A-4147-A177-3AD203B41FA5}">
                      <a16:colId xmlns:a16="http://schemas.microsoft.com/office/drawing/2014/main" val="4108983573"/>
                    </a:ext>
                  </a:extLst>
                </a:gridCol>
                <a:gridCol w="2303882">
                  <a:extLst>
                    <a:ext uri="{9D8B030D-6E8A-4147-A177-3AD203B41FA5}">
                      <a16:colId xmlns:a16="http://schemas.microsoft.com/office/drawing/2014/main" val="3209669208"/>
                    </a:ext>
                  </a:extLst>
                </a:gridCol>
                <a:gridCol w="3106318">
                  <a:extLst>
                    <a:ext uri="{9D8B030D-6E8A-4147-A177-3AD203B41FA5}">
                      <a16:colId xmlns:a16="http://schemas.microsoft.com/office/drawing/2014/main" val="3776003421"/>
                    </a:ext>
                  </a:extLst>
                </a:gridCol>
              </a:tblGrid>
              <a:tr h="761998">
                <a:tc>
                  <a:txBody>
                    <a:bodyPr/>
                    <a:lstStyle/>
                    <a:p>
                      <a:pPr marR="0" indent="0" algn="ctr" rtl="0">
                        <a:lnSpc>
                          <a:spcPct val="119000"/>
                        </a:lnSpc>
                        <a:spcBef>
                          <a:spcPts val="0"/>
                        </a:spcBef>
                        <a:spcAft>
                          <a:spcPts val="0"/>
                        </a:spcAft>
                      </a:pPr>
                      <a:r>
                        <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cation</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anions</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formula</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a:ln>
                            <a:noFill/>
                          </a:ln>
                          <a:solidFill>
                            <a:schemeClr val="tx1">
                              <a:lumMod val="95000"/>
                              <a:lumOff val="5000"/>
                            </a:schemeClr>
                          </a:solidFill>
                          <a:effectLst/>
                          <a:latin typeface="Comic Sans MS" panose="030F0702030302020204" pitchFamily="66" charset="0"/>
                          <a:cs typeface="Times New Roman" panose="02020603050405020304" pitchFamily="18" charset="0"/>
                        </a:rPr>
                        <a:t>name</a:t>
                      </a:r>
                      <a:endParaRPr lang="en-US" sz="2800" kern="140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57090615"/>
                  </a:ext>
                </a:extLst>
              </a:tr>
              <a:tr h="1371600">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006600"/>
                          </a:solidFill>
                          <a:effectLst/>
                          <a:latin typeface="Comic Sans MS" panose="030F0702030302020204" pitchFamily="66" charset="0"/>
                          <a:cs typeface="Times New Roman" panose="02020603050405020304" pitchFamily="18" charset="0"/>
                        </a:rPr>
                        <a:t>Be</a:t>
                      </a:r>
                      <a:r>
                        <a:rPr lang="en-US" sz="2800" kern="1400" baseline="30000" dirty="0">
                          <a:ln>
                            <a:noFill/>
                          </a:ln>
                          <a:solidFill>
                            <a:srgbClr val="006600"/>
                          </a:solidFill>
                          <a:effectLst/>
                          <a:latin typeface="Comic Sans MS" panose="030F0702030302020204" pitchFamily="66" charset="0"/>
                          <a:cs typeface="Times New Roman" panose="02020603050405020304" pitchFamily="18" charset="0"/>
                        </a:rPr>
                        <a:t>+2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006600"/>
                          </a:solidFill>
                          <a:effectLst/>
                          <a:latin typeface="Comic Sans MS" panose="030F0702030302020204" pitchFamily="66" charset="0"/>
                          <a:cs typeface="Times New Roman" panose="02020603050405020304" pitchFamily="18" charset="0"/>
                        </a:rPr>
                        <a:t>PO</a:t>
                      </a:r>
                      <a:r>
                        <a:rPr lang="en-US" sz="2800" kern="1400" baseline="-25000" dirty="0">
                          <a:ln>
                            <a:noFill/>
                          </a:ln>
                          <a:solidFill>
                            <a:srgbClr val="006600"/>
                          </a:solidFill>
                          <a:effectLst/>
                          <a:latin typeface="Comic Sans MS" panose="030F0702030302020204" pitchFamily="66" charset="0"/>
                          <a:cs typeface="Times New Roman" panose="02020603050405020304" pitchFamily="18" charset="0"/>
                        </a:rPr>
                        <a:t>4</a:t>
                      </a:r>
                      <a:r>
                        <a:rPr lang="en-US" sz="2800" kern="1400" baseline="30000" dirty="0">
                          <a:ln>
                            <a:noFill/>
                          </a:ln>
                          <a:solidFill>
                            <a:srgbClr val="006600"/>
                          </a:solidFill>
                          <a:effectLst/>
                          <a:latin typeface="Comic Sans MS" panose="030F0702030302020204" pitchFamily="66" charset="0"/>
                          <a:cs typeface="Times New Roman" panose="02020603050405020304" pitchFamily="18" charset="0"/>
                        </a:rPr>
                        <a:t>-3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006600"/>
                          </a:solidFill>
                          <a:latin typeface="Comic Sans MS" pitchFamily="66" charset="0"/>
                        </a:rPr>
                        <a:t>Be</a:t>
                      </a:r>
                      <a:r>
                        <a:rPr lang="en-US" altLang="en-US" sz="2800" baseline="-25000" dirty="0">
                          <a:solidFill>
                            <a:srgbClr val="006600"/>
                          </a:solidFill>
                          <a:latin typeface="Comic Sans MS" pitchFamily="66" charset="0"/>
                        </a:rPr>
                        <a:t>3</a:t>
                      </a:r>
                      <a:r>
                        <a:rPr lang="en-US" altLang="en-US" sz="2800" dirty="0">
                          <a:solidFill>
                            <a:srgbClr val="006600"/>
                          </a:solidFill>
                          <a:latin typeface="Comic Sans MS" pitchFamily="66" charset="0"/>
                        </a:rPr>
                        <a:t>(PO</a:t>
                      </a:r>
                      <a:r>
                        <a:rPr lang="en-US" altLang="en-US" sz="2800" baseline="-25000" dirty="0">
                          <a:solidFill>
                            <a:srgbClr val="006600"/>
                          </a:solidFill>
                          <a:latin typeface="Comic Sans MS" pitchFamily="66" charset="0"/>
                        </a:rPr>
                        <a:t>4</a:t>
                      </a:r>
                      <a:r>
                        <a:rPr lang="en-US" altLang="en-US" sz="2800" dirty="0">
                          <a:solidFill>
                            <a:srgbClr val="006600"/>
                          </a:solidFill>
                          <a:latin typeface="Comic Sans MS" pitchFamily="66" charset="0"/>
                        </a:rPr>
                        <a:t>)</a:t>
                      </a:r>
                      <a:r>
                        <a:rPr lang="en-US" altLang="en-US" sz="2800" baseline="-25000" dirty="0">
                          <a:solidFill>
                            <a:srgbClr val="006600"/>
                          </a:solidFill>
                          <a:latin typeface="Comic Sans MS" pitchFamily="66" charset="0"/>
                        </a:rPr>
                        <a:t>2</a:t>
                      </a:r>
                      <a:endParaRPr lang="en-US" sz="2800" kern="1400" baseline="-250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006600"/>
                          </a:solidFill>
                          <a:latin typeface="Comic Sans MS" panose="030F0702030302020204" pitchFamily="66" charset="0"/>
                          <a:cs typeface="Times New Roman" panose="02020603050405020304" pitchFamily="18" charset="0"/>
                        </a:rPr>
                        <a:t>beryllium phosphate</a:t>
                      </a:r>
                      <a:endParaRPr lang="en-US" sz="28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97889604"/>
                  </a:ext>
                </a:extLst>
              </a:tr>
              <a:tr h="1371600">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b</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FF0000"/>
                          </a:solidFill>
                          <a:effectLst/>
                          <a:latin typeface="Comic Sans MS" panose="030F0702030302020204" pitchFamily="66" charset="0"/>
                          <a:cs typeface="Times New Roman" panose="02020603050405020304" pitchFamily="18" charset="0"/>
                        </a:rPr>
                        <a:t>Na</a:t>
                      </a:r>
                      <a:r>
                        <a:rPr lang="en-US" sz="2800" kern="1400" baseline="30000" dirty="0">
                          <a:ln>
                            <a:noFill/>
                          </a:ln>
                          <a:solidFill>
                            <a:srgbClr val="FF0000"/>
                          </a:solidFill>
                          <a:effectLst/>
                          <a:latin typeface="Comic Sans MS" panose="030F0702030302020204" pitchFamily="66" charset="0"/>
                          <a:cs typeface="Times New Roman" panose="02020603050405020304" pitchFamily="18" charset="0"/>
                        </a:rPr>
                        <a:t>+1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FF0000"/>
                          </a:solidFill>
                          <a:effectLst/>
                          <a:latin typeface="Comic Sans MS" panose="030F0702030302020204" pitchFamily="66" charset="0"/>
                          <a:cs typeface="Times New Roman" panose="02020603050405020304" pitchFamily="18" charset="0"/>
                        </a:rPr>
                        <a:t>HCO</a:t>
                      </a:r>
                      <a:r>
                        <a:rPr lang="en-US" sz="2800" kern="1400" baseline="-25000" dirty="0">
                          <a:ln>
                            <a:noFill/>
                          </a:ln>
                          <a:solidFill>
                            <a:srgbClr val="FF0000"/>
                          </a:solidFill>
                          <a:effectLst/>
                          <a:latin typeface="Comic Sans MS" panose="030F0702030302020204" pitchFamily="66" charset="0"/>
                          <a:cs typeface="Times New Roman" panose="02020603050405020304" pitchFamily="18" charset="0"/>
                        </a:rPr>
                        <a:t>3</a:t>
                      </a:r>
                      <a:r>
                        <a:rPr lang="en-US" sz="2800" kern="1400" baseline="30000" dirty="0">
                          <a:ln>
                            <a:noFill/>
                          </a:ln>
                          <a:solidFill>
                            <a:srgbClr val="FF0000"/>
                          </a:solidFill>
                          <a:effectLst/>
                          <a:latin typeface="Comic Sans MS" panose="030F0702030302020204" pitchFamily="66" charset="0"/>
                          <a:cs typeface="Times New Roman" panose="02020603050405020304" pitchFamily="18" charset="0"/>
                        </a:rPr>
                        <a:t>-1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US" altLang="en-US" sz="2800" dirty="0">
                          <a:solidFill>
                            <a:srgbClr val="FF0000"/>
                          </a:solidFill>
                          <a:latin typeface="Comic Sans MS" pitchFamily="66" charset="0"/>
                        </a:rPr>
                        <a:t>NaHCO</a:t>
                      </a:r>
                      <a:r>
                        <a:rPr lang="en-US" altLang="en-US" sz="2800" baseline="-25000" dirty="0">
                          <a:solidFill>
                            <a:srgbClr val="FF0000"/>
                          </a:solidFill>
                          <a:latin typeface="Comic Sans MS" pitchFamily="66" charset="0"/>
                        </a:rPr>
                        <a:t>3</a:t>
                      </a:r>
                      <a:endParaRPr lang="en-US" altLang="en-US" sz="2800" dirty="0">
                        <a:solidFill>
                          <a:srgbClr val="FF0000"/>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FF0000"/>
                          </a:solidFill>
                          <a:latin typeface="Comic Sans MS" panose="030F0702030302020204" pitchFamily="66" charset="0"/>
                          <a:cs typeface="Times New Roman" panose="02020603050405020304" pitchFamily="18" charset="0"/>
                        </a:rPr>
                        <a:t>sodium hydrogen carbonate</a:t>
                      </a:r>
                      <a:endParaRPr lang="en-US" sz="2800" kern="1400" dirty="0">
                        <a:ln>
                          <a:noFill/>
                        </a:ln>
                        <a:solidFill>
                          <a:srgbClr val="FF00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15845331"/>
                  </a:ext>
                </a:extLst>
              </a:tr>
              <a:tr h="1371600">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c</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0000CC"/>
                          </a:solidFill>
                          <a:effectLst/>
                          <a:latin typeface="Comic Sans MS" panose="030F0702030302020204" pitchFamily="66" charset="0"/>
                          <a:cs typeface="Times New Roman" panose="02020603050405020304" pitchFamily="18" charset="0"/>
                        </a:rPr>
                        <a:t>NH</a:t>
                      </a:r>
                      <a:r>
                        <a:rPr lang="en-US" sz="2800" kern="1400" baseline="-25000" dirty="0">
                          <a:ln>
                            <a:noFill/>
                          </a:ln>
                          <a:solidFill>
                            <a:srgbClr val="0000CC"/>
                          </a:solidFill>
                          <a:effectLst/>
                          <a:latin typeface="Comic Sans MS" panose="030F0702030302020204" pitchFamily="66" charset="0"/>
                          <a:cs typeface="Times New Roman" panose="02020603050405020304" pitchFamily="18" charset="0"/>
                        </a:rPr>
                        <a:t>4</a:t>
                      </a:r>
                      <a:r>
                        <a:rPr lang="en-US" sz="2800" kern="1400" baseline="30000" dirty="0">
                          <a:ln>
                            <a:noFill/>
                          </a:ln>
                          <a:solidFill>
                            <a:srgbClr val="0000CC"/>
                          </a:solidFill>
                          <a:effectLst/>
                          <a:latin typeface="Comic Sans MS" panose="030F0702030302020204" pitchFamily="66" charset="0"/>
                          <a:cs typeface="Times New Roman" panose="02020603050405020304" pitchFamily="18" charset="0"/>
                        </a:rPr>
                        <a:t>+1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0000CC"/>
                          </a:solidFill>
                          <a:effectLst/>
                          <a:latin typeface="Comic Sans MS" panose="030F0702030302020204" pitchFamily="66" charset="0"/>
                          <a:cs typeface="Times New Roman" panose="02020603050405020304" pitchFamily="18" charset="0"/>
                        </a:rPr>
                        <a:t>NO</a:t>
                      </a:r>
                      <a:r>
                        <a:rPr lang="en-US" sz="2800" kern="1400" baseline="-25000" dirty="0">
                          <a:ln>
                            <a:noFill/>
                          </a:ln>
                          <a:solidFill>
                            <a:srgbClr val="0000CC"/>
                          </a:solidFill>
                          <a:effectLst/>
                          <a:latin typeface="Comic Sans MS" panose="030F0702030302020204" pitchFamily="66" charset="0"/>
                          <a:cs typeface="Times New Roman" panose="02020603050405020304" pitchFamily="18" charset="0"/>
                        </a:rPr>
                        <a:t>3</a:t>
                      </a:r>
                      <a:r>
                        <a:rPr lang="en-US" sz="2800" kern="1400" baseline="30000" dirty="0">
                          <a:ln>
                            <a:noFill/>
                          </a:ln>
                          <a:solidFill>
                            <a:srgbClr val="0000CC"/>
                          </a:solidFill>
                          <a:effectLst/>
                          <a:latin typeface="Comic Sans MS" panose="030F0702030302020204" pitchFamily="66" charset="0"/>
                          <a:cs typeface="Times New Roman" panose="02020603050405020304" pitchFamily="18" charset="0"/>
                        </a:rPr>
                        <a:t>-1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US" altLang="en-US" sz="2800" dirty="0">
                          <a:solidFill>
                            <a:srgbClr val="0000CC"/>
                          </a:solidFill>
                          <a:latin typeface="Comic Sans MS" pitchFamily="66" charset="0"/>
                        </a:rPr>
                        <a:t>NH</a:t>
                      </a:r>
                      <a:r>
                        <a:rPr lang="en-US" altLang="en-US" sz="2800" baseline="-25000" dirty="0">
                          <a:solidFill>
                            <a:srgbClr val="0000CC"/>
                          </a:solidFill>
                          <a:latin typeface="Comic Sans MS" pitchFamily="66" charset="0"/>
                        </a:rPr>
                        <a:t>4</a:t>
                      </a:r>
                      <a:r>
                        <a:rPr lang="en-US" altLang="en-US" sz="2800" dirty="0">
                          <a:solidFill>
                            <a:srgbClr val="0000CC"/>
                          </a:solidFill>
                          <a:latin typeface="Comic Sans MS" pitchFamily="66" charset="0"/>
                        </a:rPr>
                        <a:t>NO</a:t>
                      </a:r>
                      <a:r>
                        <a:rPr lang="en-US" altLang="en-US" sz="2800" baseline="-25000" dirty="0">
                          <a:solidFill>
                            <a:srgbClr val="0000CC"/>
                          </a:solidFill>
                          <a:latin typeface="Comic Sans MS" pitchFamily="66" charset="0"/>
                        </a:rPr>
                        <a:t>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0000CC"/>
                          </a:solidFill>
                          <a:latin typeface="Comic Sans MS" panose="030F0702030302020204" pitchFamily="66" charset="0"/>
                          <a:cs typeface="Times New Roman" panose="02020603050405020304" pitchFamily="18" charset="0"/>
                        </a:rPr>
                        <a:t>ammonium nitrate</a:t>
                      </a:r>
                      <a:endParaRPr lang="en-US" sz="2800" kern="14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42354779"/>
                  </a:ext>
                </a:extLst>
              </a:tr>
              <a:tr h="1371600">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sz="2800" kern="1400" baseline="300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endParaRPr lang="en-US" sz="2800" kern="1400" baseline="300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altLang="en-US" sz="2800" baseline="-25000" dirty="0">
                        <a:solidFill>
                          <a:schemeClr val="tx1">
                            <a:lumMod val="95000"/>
                            <a:lumOff val="5000"/>
                          </a:schemeClr>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chemeClr val="tx1">
                              <a:lumMod val="95000"/>
                              <a:lumOff val="5000"/>
                            </a:schemeClr>
                          </a:solidFill>
                          <a:latin typeface="Comic Sans MS" panose="030F0702030302020204" pitchFamily="66" charset="0"/>
                          <a:cs typeface="Times New Roman" panose="02020603050405020304" pitchFamily="18" charset="0"/>
                        </a:rPr>
                        <a:t>ammonium dichromate</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94871797"/>
                  </a:ext>
                </a:extLst>
              </a:tr>
            </a:tbl>
          </a:graphicData>
        </a:graphic>
      </p:graphicFrame>
      <p:sp>
        <p:nvSpPr>
          <p:cNvPr id="3" name="Control 1">
            <a:extLst>
              <a:ext uri="{FF2B5EF4-FFF2-40B4-BE49-F238E27FC236}">
                <a16:creationId xmlns:a16="http://schemas.microsoft.com/office/drawing/2014/main" id="{2AD6F65B-0347-46B0-8417-A0346E0E0AE5}"/>
              </a:ext>
            </a:extLst>
          </p:cNvPr>
          <p:cNvSpPr>
            <a:spLocks noChangeArrowheads="1" noChangeShapeType="1"/>
          </p:cNvSpPr>
          <p:nvPr/>
        </p:nvSpPr>
        <p:spPr bwMode="auto">
          <a:xfrm>
            <a:off x="1585913" y="4999038"/>
            <a:ext cx="6867525" cy="32162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TextBox 4">
            <a:extLst>
              <a:ext uri="{FF2B5EF4-FFF2-40B4-BE49-F238E27FC236}">
                <a16:creationId xmlns:a16="http://schemas.microsoft.com/office/drawing/2014/main" id="{8BBC6943-0828-8D1E-2C44-10AD60E5CF4C}"/>
              </a:ext>
            </a:extLst>
          </p:cNvPr>
          <p:cNvSpPr txBox="1"/>
          <p:nvPr/>
        </p:nvSpPr>
        <p:spPr>
          <a:xfrm>
            <a:off x="0" y="0"/>
            <a:ext cx="91440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lumMod val="95000"/>
                    <a:lumOff val="5000"/>
                  </a:srgbClr>
                </a:solidFill>
                <a:effectLst/>
                <a:uLnTx/>
                <a:uFillTx/>
                <a:latin typeface="Comic Sans MS" panose="030F0702030302020204" pitchFamily="66" charset="0"/>
                <a:ea typeface="+mn-ea"/>
                <a:cs typeface="Times New Roman" panose="02020603050405020304" pitchFamily="18" charset="0"/>
              </a:rPr>
              <a:t>88.  Keep GOING until you finish the table.  </a:t>
            </a:r>
            <a:endParaRPr kumimoji="0" lang="en-US" sz="2400" b="0" i="0" u="none" strike="noStrike" kern="1200" cap="none" spc="0" normalizeH="0" baseline="0" noProof="0" dirty="0">
              <a:ln>
                <a:noFill/>
              </a:ln>
              <a:solidFill>
                <a:srgbClr val="000000">
                  <a:lumMod val="95000"/>
                  <a:lumOff val="5000"/>
                </a:srgbClr>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159033298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64B135-D790-43CF-9BB8-E1361874B9BC}"/>
              </a:ext>
            </a:extLst>
          </p:cNvPr>
          <p:cNvGraphicFramePr>
            <a:graphicFrameLocks noGrp="1"/>
          </p:cNvGraphicFramePr>
          <p:nvPr>
            <p:extLst>
              <p:ext uri="{D42A27DB-BD31-4B8C-83A1-F6EECF244321}">
                <p14:modId xmlns:p14="http://schemas.microsoft.com/office/powerpoint/2010/main" val="1566210570"/>
              </p:ext>
            </p:extLst>
          </p:nvPr>
        </p:nvGraphicFramePr>
        <p:xfrm>
          <a:off x="0" y="609600"/>
          <a:ext cx="9144000" cy="6237401"/>
        </p:xfrm>
        <a:graphic>
          <a:graphicData uri="http://schemas.openxmlformats.org/drawingml/2006/table">
            <a:tbl>
              <a:tblPr/>
              <a:tblGrid>
                <a:gridCol w="689788">
                  <a:extLst>
                    <a:ext uri="{9D8B030D-6E8A-4147-A177-3AD203B41FA5}">
                      <a16:colId xmlns:a16="http://schemas.microsoft.com/office/drawing/2014/main" val="825177703"/>
                    </a:ext>
                  </a:extLst>
                </a:gridCol>
                <a:gridCol w="1542301">
                  <a:extLst>
                    <a:ext uri="{9D8B030D-6E8A-4147-A177-3AD203B41FA5}">
                      <a16:colId xmlns:a16="http://schemas.microsoft.com/office/drawing/2014/main" val="1875748500"/>
                    </a:ext>
                  </a:extLst>
                </a:gridCol>
                <a:gridCol w="1501711">
                  <a:extLst>
                    <a:ext uri="{9D8B030D-6E8A-4147-A177-3AD203B41FA5}">
                      <a16:colId xmlns:a16="http://schemas.microsoft.com/office/drawing/2014/main" val="4108983573"/>
                    </a:ext>
                  </a:extLst>
                </a:gridCol>
                <a:gridCol w="2303882">
                  <a:extLst>
                    <a:ext uri="{9D8B030D-6E8A-4147-A177-3AD203B41FA5}">
                      <a16:colId xmlns:a16="http://schemas.microsoft.com/office/drawing/2014/main" val="3209669208"/>
                    </a:ext>
                  </a:extLst>
                </a:gridCol>
                <a:gridCol w="3106318">
                  <a:extLst>
                    <a:ext uri="{9D8B030D-6E8A-4147-A177-3AD203B41FA5}">
                      <a16:colId xmlns:a16="http://schemas.microsoft.com/office/drawing/2014/main" val="3776003421"/>
                    </a:ext>
                  </a:extLst>
                </a:gridCol>
              </a:tblGrid>
              <a:tr h="760657">
                <a:tc>
                  <a:txBody>
                    <a:bodyPr/>
                    <a:lstStyle/>
                    <a:p>
                      <a:pPr marR="0" indent="0" algn="ctr" rtl="0">
                        <a:lnSpc>
                          <a:spcPct val="119000"/>
                        </a:lnSpc>
                        <a:spcBef>
                          <a:spcPts val="0"/>
                        </a:spcBef>
                        <a:spcAft>
                          <a:spcPts val="0"/>
                        </a:spcAft>
                      </a:pPr>
                      <a:r>
                        <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cation</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a:ln>
                            <a:noFill/>
                          </a:ln>
                          <a:solidFill>
                            <a:schemeClr val="tx1">
                              <a:lumMod val="95000"/>
                              <a:lumOff val="5000"/>
                            </a:schemeClr>
                          </a:solidFill>
                          <a:effectLst/>
                          <a:latin typeface="Comic Sans MS" panose="030F0702030302020204" pitchFamily="66" charset="0"/>
                          <a:cs typeface="Times New Roman" panose="02020603050405020304" pitchFamily="18" charset="0"/>
                        </a:rPr>
                        <a:t>Anions</a:t>
                      </a:r>
                      <a:endParaRPr lang="en-US" sz="2800" kern="140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a:ln>
                            <a:noFill/>
                          </a:ln>
                          <a:solidFill>
                            <a:schemeClr val="tx1">
                              <a:lumMod val="95000"/>
                              <a:lumOff val="5000"/>
                            </a:schemeClr>
                          </a:solidFill>
                          <a:effectLst/>
                          <a:latin typeface="Comic Sans MS" panose="030F0702030302020204" pitchFamily="66" charset="0"/>
                          <a:cs typeface="Times New Roman" panose="02020603050405020304" pitchFamily="18" charset="0"/>
                        </a:rPr>
                        <a:t>Formula</a:t>
                      </a:r>
                      <a:endParaRPr lang="en-US" sz="2800" kern="140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a:ln>
                            <a:noFill/>
                          </a:ln>
                          <a:solidFill>
                            <a:schemeClr val="tx1">
                              <a:lumMod val="95000"/>
                              <a:lumOff val="5000"/>
                            </a:schemeClr>
                          </a:solidFill>
                          <a:effectLst/>
                          <a:latin typeface="Comic Sans MS" panose="030F0702030302020204" pitchFamily="66" charset="0"/>
                          <a:cs typeface="Times New Roman" panose="02020603050405020304" pitchFamily="18" charset="0"/>
                        </a:rPr>
                        <a:t>name</a:t>
                      </a:r>
                      <a:endParaRPr lang="en-US" sz="2800" kern="140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57090615"/>
                  </a:ext>
                </a:extLst>
              </a:tr>
              <a:tr h="1369186">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006600"/>
                          </a:solidFill>
                          <a:effectLst/>
                          <a:latin typeface="Comic Sans MS" panose="030F0702030302020204" pitchFamily="66" charset="0"/>
                          <a:cs typeface="Times New Roman" panose="02020603050405020304" pitchFamily="18" charset="0"/>
                        </a:rPr>
                        <a:t>Be</a:t>
                      </a:r>
                      <a:r>
                        <a:rPr lang="en-US" sz="2800" kern="1400" baseline="30000" dirty="0">
                          <a:ln>
                            <a:noFill/>
                          </a:ln>
                          <a:solidFill>
                            <a:srgbClr val="006600"/>
                          </a:solidFill>
                          <a:effectLst/>
                          <a:latin typeface="Comic Sans MS" panose="030F0702030302020204" pitchFamily="66" charset="0"/>
                          <a:cs typeface="Times New Roman" panose="02020603050405020304" pitchFamily="18" charset="0"/>
                        </a:rPr>
                        <a:t>+2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006600"/>
                          </a:solidFill>
                          <a:effectLst/>
                          <a:latin typeface="Comic Sans MS" panose="030F0702030302020204" pitchFamily="66" charset="0"/>
                          <a:cs typeface="Times New Roman" panose="02020603050405020304" pitchFamily="18" charset="0"/>
                        </a:rPr>
                        <a:t>PO</a:t>
                      </a:r>
                      <a:r>
                        <a:rPr lang="en-US" sz="2800" kern="1400" baseline="-25000" dirty="0">
                          <a:ln>
                            <a:noFill/>
                          </a:ln>
                          <a:solidFill>
                            <a:srgbClr val="006600"/>
                          </a:solidFill>
                          <a:effectLst/>
                          <a:latin typeface="Comic Sans MS" panose="030F0702030302020204" pitchFamily="66" charset="0"/>
                          <a:cs typeface="Times New Roman" panose="02020603050405020304" pitchFamily="18" charset="0"/>
                        </a:rPr>
                        <a:t>4</a:t>
                      </a:r>
                      <a:r>
                        <a:rPr lang="en-US" sz="2800" kern="1400" baseline="30000" dirty="0">
                          <a:ln>
                            <a:noFill/>
                          </a:ln>
                          <a:solidFill>
                            <a:srgbClr val="006600"/>
                          </a:solidFill>
                          <a:effectLst/>
                          <a:latin typeface="Comic Sans MS" panose="030F0702030302020204" pitchFamily="66" charset="0"/>
                          <a:cs typeface="Times New Roman" panose="02020603050405020304" pitchFamily="18" charset="0"/>
                        </a:rPr>
                        <a:t>-3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006600"/>
                          </a:solidFill>
                          <a:latin typeface="Comic Sans MS" pitchFamily="66" charset="0"/>
                        </a:rPr>
                        <a:t>Be</a:t>
                      </a:r>
                      <a:r>
                        <a:rPr lang="en-US" altLang="en-US" sz="2800" baseline="-25000" dirty="0">
                          <a:solidFill>
                            <a:srgbClr val="006600"/>
                          </a:solidFill>
                          <a:latin typeface="Comic Sans MS" pitchFamily="66" charset="0"/>
                        </a:rPr>
                        <a:t>3</a:t>
                      </a:r>
                      <a:r>
                        <a:rPr lang="en-US" altLang="en-US" sz="2800" dirty="0">
                          <a:solidFill>
                            <a:srgbClr val="006600"/>
                          </a:solidFill>
                          <a:latin typeface="Comic Sans MS" pitchFamily="66" charset="0"/>
                        </a:rPr>
                        <a:t>(PO</a:t>
                      </a:r>
                      <a:r>
                        <a:rPr lang="en-US" altLang="en-US" sz="2800" baseline="-25000" dirty="0">
                          <a:solidFill>
                            <a:srgbClr val="006600"/>
                          </a:solidFill>
                          <a:latin typeface="Comic Sans MS" pitchFamily="66" charset="0"/>
                        </a:rPr>
                        <a:t>4</a:t>
                      </a:r>
                      <a:r>
                        <a:rPr lang="en-US" altLang="en-US" sz="2800" dirty="0">
                          <a:solidFill>
                            <a:srgbClr val="006600"/>
                          </a:solidFill>
                          <a:latin typeface="Comic Sans MS" pitchFamily="66" charset="0"/>
                        </a:rPr>
                        <a:t>)</a:t>
                      </a:r>
                      <a:r>
                        <a:rPr lang="en-US" altLang="en-US" sz="2800" baseline="-25000" dirty="0">
                          <a:solidFill>
                            <a:srgbClr val="006600"/>
                          </a:solidFill>
                          <a:latin typeface="Comic Sans MS" pitchFamily="66" charset="0"/>
                        </a:rPr>
                        <a:t>2</a:t>
                      </a:r>
                      <a:endParaRPr lang="en-US" sz="2800" kern="1400" baseline="-250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006600"/>
                          </a:solidFill>
                          <a:latin typeface="Comic Sans MS" panose="030F0702030302020204" pitchFamily="66" charset="0"/>
                          <a:cs typeface="Times New Roman" panose="02020603050405020304" pitchFamily="18" charset="0"/>
                        </a:rPr>
                        <a:t>beryllium phosphate</a:t>
                      </a:r>
                      <a:endParaRPr lang="en-US" sz="28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97889604"/>
                  </a:ext>
                </a:extLst>
              </a:tr>
              <a:tr h="1369186">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b</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FF0000"/>
                          </a:solidFill>
                          <a:effectLst/>
                          <a:latin typeface="Comic Sans MS" panose="030F0702030302020204" pitchFamily="66" charset="0"/>
                          <a:cs typeface="Times New Roman" panose="02020603050405020304" pitchFamily="18" charset="0"/>
                        </a:rPr>
                        <a:t>Na</a:t>
                      </a:r>
                      <a:r>
                        <a:rPr lang="en-US" sz="2800" kern="1400" baseline="30000" dirty="0">
                          <a:ln>
                            <a:noFill/>
                          </a:ln>
                          <a:solidFill>
                            <a:srgbClr val="FF0000"/>
                          </a:solidFill>
                          <a:effectLst/>
                          <a:latin typeface="Comic Sans MS" panose="030F0702030302020204" pitchFamily="66" charset="0"/>
                          <a:cs typeface="Times New Roman" panose="02020603050405020304" pitchFamily="18" charset="0"/>
                        </a:rPr>
                        <a:t>+1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FF0000"/>
                          </a:solidFill>
                          <a:effectLst/>
                          <a:latin typeface="Comic Sans MS" panose="030F0702030302020204" pitchFamily="66" charset="0"/>
                          <a:cs typeface="Times New Roman" panose="02020603050405020304" pitchFamily="18" charset="0"/>
                        </a:rPr>
                        <a:t>HCO</a:t>
                      </a:r>
                      <a:r>
                        <a:rPr lang="en-US" sz="2800" kern="1400" baseline="-25000" dirty="0">
                          <a:ln>
                            <a:noFill/>
                          </a:ln>
                          <a:solidFill>
                            <a:srgbClr val="FF0000"/>
                          </a:solidFill>
                          <a:effectLst/>
                          <a:latin typeface="Comic Sans MS" panose="030F0702030302020204" pitchFamily="66" charset="0"/>
                          <a:cs typeface="Times New Roman" panose="02020603050405020304" pitchFamily="18" charset="0"/>
                        </a:rPr>
                        <a:t>3</a:t>
                      </a:r>
                      <a:r>
                        <a:rPr lang="en-US" sz="2800" kern="1400" baseline="30000" dirty="0">
                          <a:ln>
                            <a:noFill/>
                          </a:ln>
                          <a:solidFill>
                            <a:srgbClr val="FF0000"/>
                          </a:solidFill>
                          <a:effectLst/>
                          <a:latin typeface="Comic Sans MS" panose="030F0702030302020204" pitchFamily="66" charset="0"/>
                          <a:cs typeface="Times New Roman" panose="02020603050405020304" pitchFamily="18" charset="0"/>
                        </a:rPr>
                        <a:t>-1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US" altLang="en-US" sz="2800" dirty="0">
                          <a:solidFill>
                            <a:srgbClr val="FF0000"/>
                          </a:solidFill>
                          <a:latin typeface="Comic Sans MS" pitchFamily="66" charset="0"/>
                        </a:rPr>
                        <a:t>NaHCO</a:t>
                      </a:r>
                      <a:r>
                        <a:rPr lang="en-US" altLang="en-US" sz="2800" baseline="-25000" dirty="0">
                          <a:solidFill>
                            <a:srgbClr val="FF0000"/>
                          </a:solidFill>
                          <a:latin typeface="Comic Sans MS" pitchFamily="66" charset="0"/>
                        </a:rPr>
                        <a:t>3</a:t>
                      </a:r>
                      <a:endParaRPr lang="en-US" altLang="en-US" sz="2800" dirty="0">
                        <a:solidFill>
                          <a:srgbClr val="FF0000"/>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FF0000"/>
                          </a:solidFill>
                          <a:latin typeface="Comic Sans MS" panose="030F0702030302020204" pitchFamily="66" charset="0"/>
                          <a:cs typeface="Times New Roman" panose="02020603050405020304" pitchFamily="18" charset="0"/>
                        </a:rPr>
                        <a:t>sodium hydrogen carbonate</a:t>
                      </a:r>
                      <a:endParaRPr lang="en-US" sz="2800" kern="1400" dirty="0">
                        <a:ln>
                          <a:noFill/>
                        </a:ln>
                        <a:solidFill>
                          <a:srgbClr val="FF00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15845331"/>
                  </a:ext>
                </a:extLst>
              </a:tr>
              <a:tr h="1369186">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c</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0000CC"/>
                          </a:solidFill>
                          <a:effectLst/>
                          <a:latin typeface="Comic Sans MS" panose="030F0702030302020204" pitchFamily="66" charset="0"/>
                          <a:cs typeface="Times New Roman" panose="02020603050405020304" pitchFamily="18" charset="0"/>
                        </a:rPr>
                        <a:t>NH</a:t>
                      </a:r>
                      <a:r>
                        <a:rPr lang="en-US" sz="2800" kern="1400" baseline="-25000" dirty="0">
                          <a:ln>
                            <a:noFill/>
                          </a:ln>
                          <a:solidFill>
                            <a:srgbClr val="0000CC"/>
                          </a:solidFill>
                          <a:effectLst/>
                          <a:latin typeface="Comic Sans MS" panose="030F0702030302020204" pitchFamily="66" charset="0"/>
                          <a:cs typeface="Times New Roman" panose="02020603050405020304" pitchFamily="18" charset="0"/>
                        </a:rPr>
                        <a:t>4</a:t>
                      </a:r>
                      <a:r>
                        <a:rPr lang="en-US" sz="2800" kern="1400" baseline="30000" dirty="0">
                          <a:ln>
                            <a:noFill/>
                          </a:ln>
                          <a:solidFill>
                            <a:srgbClr val="0000CC"/>
                          </a:solidFill>
                          <a:effectLst/>
                          <a:latin typeface="Comic Sans MS" panose="030F0702030302020204" pitchFamily="66" charset="0"/>
                          <a:cs typeface="Times New Roman" panose="02020603050405020304" pitchFamily="18" charset="0"/>
                        </a:rPr>
                        <a:t>+1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0000CC"/>
                          </a:solidFill>
                          <a:effectLst/>
                          <a:latin typeface="Comic Sans MS" panose="030F0702030302020204" pitchFamily="66" charset="0"/>
                          <a:cs typeface="Times New Roman" panose="02020603050405020304" pitchFamily="18" charset="0"/>
                        </a:rPr>
                        <a:t>NO</a:t>
                      </a:r>
                      <a:r>
                        <a:rPr lang="en-US" sz="2800" kern="1400" baseline="-25000" dirty="0">
                          <a:ln>
                            <a:noFill/>
                          </a:ln>
                          <a:solidFill>
                            <a:srgbClr val="0000CC"/>
                          </a:solidFill>
                          <a:effectLst/>
                          <a:latin typeface="Comic Sans MS" panose="030F0702030302020204" pitchFamily="66" charset="0"/>
                          <a:cs typeface="Times New Roman" panose="02020603050405020304" pitchFamily="18" charset="0"/>
                        </a:rPr>
                        <a:t>3</a:t>
                      </a:r>
                      <a:r>
                        <a:rPr lang="en-US" sz="2800" kern="1400" baseline="30000" dirty="0">
                          <a:ln>
                            <a:noFill/>
                          </a:ln>
                          <a:solidFill>
                            <a:srgbClr val="0000CC"/>
                          </a:solidFill>
                          <a:effectLst/>
                          <a:latin typeface="Comic Sans MS" panose="030F0702030302020204" pitchFamily="66" charset="0"/>
                          <a:cs typeface="Times New Roman" panose="02020603050405020304" pitchFamily="18" charset="0"/>
                        </a:rPr>
                        <a:t>-1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US" altLang="en-US" sz="2800" dirty="0">
                          <a:solidFill>
                            <a:srgbClr val="0000CC"/>
                          </a:solidFill>
                          <a:latin typeface="Comic Sans MS" pitchFamily="66" charset="0"/>
                        </a:rPr>
                        <a:t>NH</a:t>
                      </a:r>
                      <a:r>
                        <a:rPr lang="en-US" altLang="en-US" sz="2800" baseline="-25000" dirty="0">
                          <a:solidFill>
                            <a:srgbClr val="0000CC"/>
                          </a:solidFill>
                          <a:latin typeface="Comic Sans MS" pitchFamily="66" charset="0"/>
                        </a:rPr>
                        <a:t>4</a:t>
                      </a:r>
                      <a:r>
                        <a:rPr lang="en-US" altLang="en-US" sz="2800" dirty="0">
                          <a:solidFill>
                            <a:srgbClr val="0000CC"/>
                          </a:solidFill>
                          <a:latin typeface="Comic Sans MS" pitchFamily="66" charset="0"/>
                        </a:rPr>
                        <a:t>NO</a:t>
                      </a:r>
                      <a:r>
                        <a:rPr lang="en-US" altLang="en-US" sz="2800" baseline="-25000" dirty="0">
                          <a:solidFill>
                            <a:srgbClr val="0000CC"/>
                          </a:solidFill>
                          <a:latin typeface="Comic Sans MS" pitchFamily="66" charset="0"/>
                        </a:rPr>
                        <a:t>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0000CC"/>
                          </a:solidFill>
                          <a:latin typeface="Comic Sans MS" panose="030F0702030302020204" pitchFamily="66" charset="0"/>
                          <a:cs typeface="Times New Roman" panose="02020603050405020304" pitchFamily="18" charset="0"/>
                        </a:rPr>
                        <a:t>ammonium nitrate</a:t>
                      </a:r>
                      <a:endParaRPr lang="en-US" sz="2800" kern="14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42354779"/>
                  </a:ext>
                </a:extLst>
              </a:tr>
              <a:tr h="1369186">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NH</a:t>
                      </a:r>
                      <a:r>
                        <a:rPr lang="en-US" sz="2800" kern="1400" baseline="-250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4</a:t>
                      </a:r>
                      <a:r>
                        <a:rPr lang="en-US" sz="2800" kern="1400" baseline="300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Cr</a:t>
                      </a:r>
                      <a:r>
                        <a:rPr lang="en-US" sz="2800" kern="1400" baseline="-250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2</a:t>
                      </a:r>
                      <a:r>
                        <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O</a:t>
                      </a:r>
                      <a:r>
                        <a:rPr lang="en-US" sz="2800" kern="1400" baseline="-250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7</a:t>
                      </a:r>
                      <a:r>
                        <a:rPr lang="en-US" sz="2800" kern="1400" baseline="300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altLang="en-US" sz="2800" baseline="-25000" dirty="0">
                        <a:solidFill>
                          <a:schemeClr val="tx1">
                            <a:lumMod val="95000"/>
                            <a:lumOff val="5000"/>
                          </a:schemeClr>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chemeClr val="tx1">
                              <a:lumMod val="95000"/>
                              <a:lumOff val="5000"/>
                            </a:schemeClr>
                          </a:solidFill>
                          <a:latin typeface="Comic Sans MS" panose="030F0702030302020204" pitchFamily="66" charset="0"/>
                          <a:cs typeface="Times New Roman" panose="02020603050405020304" pitchFamily="18" charset="0"/>
                        </a:rPr>
                        <a:t>ammonium dichromate</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94871797"/>
                  </a:ext>
                </a:extLst>
              </a:tr>
            </a:tbl>
          </a:graphicData>
        </a:graphic>
      </p:graphicFrame>
      <p:sp>
        <p:nvSpPr>
          <p:cNvPr id="3" name="Control 1">
            <a:extLst>
              <a:ext uri="{FF2B5EF4-FFF2-40B4-BE49-F238E27FC236}">
                <a16:creationId xmlns:a16="http://schemas.microsoft.com/office/drawing/2014/main" id="{2AD6F65B-0347-46B0-8417-A0346E0E0AE5}"/>
              </a:ext>
            </a:extLst>
          </p:cNvPr>
          <p:cNvSpPr>
            <a:spLocks noChangeArrowheads="1" noChangeShapeType="1"/>
          </p:cNvSpPr>
          <p:nvPr/>
        </p:nvSpPr>
        <p:spPr bwMode="auto">
          <a:xfrm>
            <a:off x="1585913" y="4999038"/>
            <a:ext cx="6867525" cy="32162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TextBox 4">
            <a:extLst>
              <a:ext uri="{FF2B5EF4-FFF2-40B4-BE49-F238E27FC236}">
                <a16:creationId xmlns:a16="http://schemas.microsoft.com/office/drawing/2014/main" id="{914DCCD6-BD06-FD59-71A0-3F63D1F730D4}"/>
              </a:ext>
            </a:extLst>
          </p:cNvPr>
          <p:cNvSpPr txBox="1"/>
          <p:nvPr/>
        </p:nvSpPr>
        <p:spPr>
          <a:xfrm>
            <a:off x="0" y="10998"/>
            <a:ext cx="91440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rPr>
              <a:t>88.  Keep GOING until you finish the table.  </a:t>
            </a:r>
            <a:endParaRPr kumimoji="0" lang="en-US"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219503580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64B135-D790-43CF-9BB8-E1361874B9BC}"/>
              </a:ext>
            </a:extLst>
          </p:cNvPr>
          <p:cNvGraphicFramePr>
            <a:graphicFrameLocks noGrp="1"/>
          </p:cNvGraphicFramePr>
          <p:nvPr>
            <p:extLst>
              <p:ext uri="{D42A27DB-BD31-4B8C-83A1-F6EECF244321}">
                <p14:modId xmlns:p14="http://schemas.microsoft.com/office/powerpoint/2010/main" val="2289768630"/>
              </p:ext>
            </p:extLst>
          </p:nvPr>
        </p:nvGraphicFramePr>
        <p:xfrm>
          <a:off x="0" y="609600"/>
          <a:ext cx="9144000" cy="6248398"/>
        </p:xfrm>
        <a:graphic>
          <a:graphicData uri="http://schemas.openxmlformats.org/drawingml/2006/table">
            <a:tbl>
              <a:tblPr/>
              <a:tblGrid>
                <a:gridCol w="689788">
                  <a:extLst>
                    <a:ext uri="{9D8B030D-6E8A-4147-A177-3AD203B41FA5}">
                      <a16:colId xmlns:a16="http://schemas.microsoft.com/office/drawing/2014/main" val="825177703"/>
                    </a:ext>
                  </a:extLst>
                </a:gridCol>
                <a:gridCol w="1542301">
                  <a:extLst>
                    <a:ext uri="{9D8B030D-6E8A-4147-A177-3AD203B41FA5}">
                      <a16:colId xmlns:a16="http://schemas.microsoft.com/office/drawing/2014/main" val="1875748500"/>
                    </a:ext>
                  </a:extLst>
                </a:gridCol>
                <a:gridCol w="1501711">
                  <a:extLst>
                    <a:ext uri="{9D8B030D-6E8A-4147-A177-3AD203B41FA5}">
                      <a16:colId xmlns:a16="http://schemas.microsoft.com/office/drawing/2014/main" val="4108983573"/>
                    </a:ext>
                  </a:extLst>
                </a:gridCol>
                <a:gridCol w="2303882">
                  <a:extLst>
                    <a:ext uri="{9D8B030D-6E8A-4147-A177-3AD203B41FA5}">
                      <a16:colId xmlns:a16="http://schemas.microsoft.com/office/drawing/2014/main" val="3209669208"/>
                    </a:ext>
                  </a:extLst>
                </a:gridCol>
                <a:gridCol w="3106318">
                  <a:extLst>
                    <a:ext uri="{9D8B030D-6E8A-4147-A177-3AD203B41FA5}">
                      <a16:colId xmlns:a16="http://schemas.microsoft.com/office/drawing/2014/main" val="3776003421"/>
                    </a:ext>
                  </a:extLst>
                </a:gridCol>
              </a:tblGrid>
              <a:tr h="761998">
                <a:tc>
                  <a:txBody>
                    <a:bodyPr/>
                    <a:lstStyle/>
                    <a:p>
                      <a:pPr marR="0" indent="0" algn="ctr" rtl="0">
                        <a:lnSpc>
                          <a:spcPct val="119000"/>
                        </a:lnSpc>
                        <a:spcBef>
                          <a:spcPts val="0"/>
                        </a:spcBef>
                        <a:spcAft>
                          <a:spcPts val="0"/>
                        </a:spcAft>
                      </a:pPr>
                      <a:r>
                        <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cation</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a:ln>
                            <a:noFill/>
                          </a:ln>
                          <a:solidFill>
                            <a:schemeClr val="tx1">
                              <a:lumMod val="95000"/>
                              <a:lumOff val="5000"/>
                            </a:schemeClr>
                          </a:solidFill>
                          <a:effectLst/>
                          <a:latin typeface="Comic Sans MS" panose="030F0702030302020204" pitchFamily="66" charset="0"/>
                          <a:cs typeface="Times New Roman" panose="02020603050405020304" pitchFamily="18" charset="0"/>
                        </a:rPr>
                        <a:t>Anions</a:t>
                      </a:r>
                      <a:endParaRPr lang="en-US" sz="2800" kern="140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a:ln>
                            <a:noFill/>
                          </a:ln>
                          <a:solidFill>
                            <a:schemeClr val="tx1">
                              <a:lumMod val="95000"/>
                              <a:lumOff val="5000"/>
                            </a:schemeClr>
                          </a:solidFill>
                          <a:effectLst/>
                          <a:latin typeface="Comic Sans MS" panose="030F0702030302020204" pitchFamily="66" charset="0"/>
                          <a:cs typeface="Times New Roman" panose="02020603050405020304" pitchFamily="18" charset="0"/>
                        </a:rPr>
                        <a:t>Formula</a:t>
                      </a:r>
                      <a:endParaRPr lang="en-US" sz="2800" kern="140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200">
                          <a:ln>
                            <a:noFill/>
                          </a:ln>
                          <a:solidFill>
                            <a:schemeClr val="tx1">
                              <a:lumMod val="95000"/>
                              <a:lumOff val="5000"/>
                            </a:schemeClr>
                          </a:solidFill>
                          <a:effectLst/>
                          <a:latin typeface="Comic Sans MS" panose="030F0702030302020204" pitchFamily="66" charset="0"/>
                          <a:cs typeface="Times New Roman" panose="02020603050405020304" pitchFamily="18" charset="0"/>
                        </a:rPr>
                        <a:t>name</a:t>
                      </a:r>
                      <a:endParaRPr lang="en-US" sz="2800" kern="140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57090615"/>
                  </a:ext>
                </a:extLst>
              </a:tr>
              <a:tr h="1371600">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006600"/>
                          </a:solidFill>
                          <a:effectLst/>
                          <a:latin typeface="Comic Sans MS" panose="030F0702030302020204" pitchFamily="66" charset="0"/>
                          <a:cs typeface="Times New Roman" panose="02020603050405020304" pitchFamily="18" charset="0"/>
                        </a:rPr>
                        <a:t>Be</a:t>
                      </a:r>
                      <a:r>
                        <a:rPr lang="en-US" sz="2800" kern="1400" baseline="30000" dirty="0">
                          <a:ln>
                            <a:noFill/>
                          </a:ln>
                          <a:solidFill>
                            <a:srgbClr val="006600"/>
                          </a:solidFill>
                          <a:effectLst/>
                          <a:latin typeface="Comic Sans MS" panose="030F0702030302020204" pitchFamily="66" charset="0"/>
                          <a:cs typeface="Times New Roman" panose="02020603050405020304" pitchFamily="18" charset="0"/>
                        </a:rPr>
                        <a:t>+2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006600"/>
                          </a:solidFill>
                          <a:effectLst/>
                          <a:latin typeface="Comic Sans MS" panose="030F0702030302020204" pitchFamily="66" charset="0"/>
                          <a:cs typeface="Times New Roman" panose="02020603050405020304" pitchFamily="18" charset="0"/>
                        </a:rPr>
                        <a:t>PO</a:t>
                      </a:r>
                      <a:r>
                        <a:rPr lang="en-US" sz="2800" kern="1400" baseline="-25000" dirty="0">
                          <a:ln>
                            <a:noFill/>
                          </a:ln>
                          <a:solidFill>
                            <a:srgbClr val="006600"/>
                          </a:solidFill>
                          <a:effectLst/>
                          <a:latin typeface="Comic Sans MS" panose="030F0702030302020204" pitchFamily="66" charset="0"/>
                          <a:cs typeface="Times New Roman" panose="02020603050405020304" pitchFamily="18" charset="0"/>
                        </a:rPr>
                        <a:t>4</a:t>
                      </a:r>
                      <a:r>
                        <a:rPr lang="en-US" sz="2800" kern="1400" baseline="30000" dirty="0">
                          <a:ln>
                            <a:noFill/>
                          </a:ln>
                          <a:solidFill>
                            <a:srgbClr val="006600"/>
                          </a:solidFill>
                          <a:effectLst/>
                          <a:latin typeface="Comic Sans MS" panose="030F0702030302020204" pitchFamily="66" charset="0"/>
                          <a:cs typeface="Times New Roman" panose="02020603050405020304" pitchFamily="18" charset="0"/>
                        </a:rPr>
                        <a:t>-3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006600"/>
                          </a:solidFill>
                          <a:latin typeface="Comic Sans MS" pitchFamily="66" charset="0"/>
                        </a:rPr>
                        <a:t>Be</a:t>
                      </a:r>
                      <a:r>
                        <a:rPr lang="en-US" altLang="en-US" sz="2800" baseline="-25000" dirty="0">
                          <a:solidFill>
                            <a:srgbClr val="006600"/>
                          </a:solidFill>
                          <a:latin typeface="Comic Sans MS" pitchFamily="66" charset="0"/>
                        </a:rPr>
                        <a:t>3</a:t>
                      </a:r>
                      <a:r>
                        <a:rPr lang="en-US" altLang="en-US" sz="2800" dirty="0">
                          <a:solidFill>
                            <a:srgbClr val="006600"/>
                          </a:solidFill>
                          <a:latin typeface="Comic Sans MS" pitchFamily="66" charset="0"/>
                        </a:rPr>
                        <a:t>(PO</a:t>
                      </a:r>
                      <a:r>
                        <a:rPr lang="en-US" altLang="en-US" sz="2800" baseline="-25000" dirty="0">
                          <a:solidFill>
                            <a:srgbClr val="006600"/>
                          </a:solidFill>
                          <a:latin typeface="Comic Sans MS" pitchFamily="66" charset="0"/>
                        </a:rPr>
                        <a:t>4</a:t>
                      </a:r>
                      <a:r>
                        <a:rPr lang="en-US" altLang="en-US" sz="2800" dirty="0">
                          <a:solidFill>
                            <a:srgbClr val="006600"/>
                          </a:solidFill>
                          <a:latin typeface="Comic Sans MS" pitchFamily="66" charset="0"/>
                        </a:rPr>
                        <a:t>)</a:t>
                      </a:r>
                      <a:r>
                        <a:rPr lang="en-US" altLang="en-US" sz="2800" baseline="-25000" dirty="0">
                          <a:solidFill>
                            <a:srgbClr val="006600"/>
                          </a:solidFill>
                          <a:latin typeface="Comic Sans MS" pitchFamily="66" charset="0"/>
                        </a:rPr>
                        <a:t>2</a:t>
                      </a:r>
                      <a:endParaRPr lang="en-US" sz="2800" kern="1400" baseline="-250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006600"/>
                          </a:solidFill>
                          <a:latin typeface="Comic Sans MS" panose="030F0702030302020204" pitchFamily="66" charset="0"/>
                          <a:cs typeface="Times New Roman" panose="02020603050405020304" pitchFamily="18" charset="0"/>
                        </a:rPr>
                        <a:t>beryllium phosphate</a:t>
                      </a:r>
                      <a:endParaRPr lang="en-US" sz="28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97889604"/>
                  </a:ext>
                </a:extLst>
              </a:tr>
              <a:tr h="1371600">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b</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FF0000"/>
                          </a:solidFill>
                          <a:effectLst/>
                          <a:latin typeface="Comic Sans MS" panose="030F0702030302020204" pitchFamily="66" charset="0"/>
                          <a:cs typeface="Times New Roman" panose="02020603050405020304" pitchFamily="18" charset="0"/>
                        </a:rPr>
                        <a:t>Na</a:t>
                      </a:r>
                      <a:r>
                        <a:rPr lang="en-US" sz="2800" kern="1400" baseline="30000" dirty="0">
                          <a:ln>
                            <a:noFill/>
                          </a:ln>
                          <a:solidFill>
                            <a:srgbClr val="FF0000"/>
                          </a:solidFill>
                          <a:effectLst/>
                          <a:latin typeface="Comic Sans MS" panose="030F0702030302020204" pitchFamily="66" charset="0"/>
                          <a:cs typeface="Times New Roman" panose="02020603050405020304" pitchFamily="18" charset="0"/>
                        </a:rPr>
                        <a:t>+1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FF0000"/>
                          </a:solidFill>
                          <a:effectLst/>
                          <a:latin typeface="Comic Sans MS" panose="030F0702030302020204" pitchFamily="66" charset="0"/>
                          <a:cs typeface="Times New Roman" panose="02020603050405020304" pitchFamily="18" charset="0"/>
                        </a:rPr>
                        <a:t>HCO</a:t>
                      </a:r>
                      <a:r>
                        <a:rPr lang="en-US" sz="2800" kern="1400" baseline="-25000" dirty="0">
                          <a:ln>
                            <a:noFill/>
                          </a:ln>
                          <a:solidFill>
                            <a:srgbClr val="FF0000"/>
                          </a:solidFill>
                          <a:effectLst/>
                          <a:latin typeface="Comic Sans MS" panose="030F0702030302020204" pitchFamily="66" charset="0"/>
                          <a:cs typeface="Times New Roman" panose="02020603050405020304" pitchFamily="18" charset="0"/>
                        </a:rPr>
                        <a:t>3</a:t>
                      </a:r>
                      <a:r>
                        <a:rPr lang="en-US" sz="2800" kern="1400" baseline="30000" dirty="0">
                          <a:ln>
                            <a:noFill/>
                          </a:ln>
                          <a:solidFill>
                            <a:srgbClr val="FF0000"/>
                          </a:solidFill>
                          <a:effectLst/>
                          <a:latin typeface="Comic Sans MS" panose="030F0702030302020204" pitchFamily="66" charset="0"/>
                          <a:cs typeface="Times New Roman" panose="02020603050405020304" pitchFamily="18" charset="0"/>
                        </a:rPr>
                        <a:t>-1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US" altLang="en-US" sz="2800" dirty="0">
                          <a:solidFill>
                            <a:srgbClr val="FF0000"/>
                          </a:solidFill>
                          <a:latin typeface="Comic Sans MS" pitchFamily="66" charset="0"/>
                        </a:rPr>
                        <a:t>NaHCO</a:t>
                      </a:r>
                      <a:r>
                        <a:rPr lang="en-US" altLang="en-US" sz="2800" baseline="-25000" dirty="0">
                          <a:solidFill>
                            <a:srgbClr val="FF0000"/>
                          </a:solidFill>
                          <a:latin typeface="Comic Sans MS" pitchFamily="66" charset="0"/>
                        </a:rPr>
                        <a:t>3</a:t>
                      </a:r>
                      <a:endParaRPr lang="en-US" altLang="en-US" sz="2800" dirty="0">
                        <a:solidFill>
                          <a:srgbClr val="FF0000"/>
                        </a:solidFill>
                        <a:latin typeface="Comic Sans MS" pitchFamily="66"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FF0000"/>
                          </a:solidFill>
                          <a:latin typeface="Comic Sans MS" panose="030F0702030302020204" pitchFamily="66" charset="0"/>
                          <a:cs typeface="Times New Roman" panose="02020603050405020304" pitchFamily="18" charset="0"/>
                        </a:rPr>
                        <a:t>sodium hydrogen carbonate</a:t>
                      </a:r>
                      <a:endParaRPr lang="en-US" sz="2800" kern="1400" dirty="0">
                        <a:ln>
                          <a:noFill/>
                        </a:ln>
                        <a:solidFill>
                          <a:srgbClr val="FF00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15845331"/>
                  </a:ext>
                </a:extLst>
              </a:tr>
              <a:tr h="1371600">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c</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0000CC"/>
                          </a:solidFill>
                          <a:effectLst/>
                          <a:latin typeface="Comic Sans MS" panose="030F0702030302020204" pitchFamily="66" charset="0"/>
                          <a:cs typeface="Times New Roman" panose="02020603050405020304" pitchFamily="18" charset="0"/>
                        </a:rPr>
                        <a:t>NH</a:t>
                      </a:r>
                      <a:r>
                        <a:rPr lang="en-US" sz="2800" kern="1400" baseline="-25000" dirty="0">
                          <a:ln>
                            <a:noFill/>
                          </a:ln>
                          <a:solidFill>
                            <a:srgbClr val="0000CC"/>
                          </a:solidFill>
                          <a:effectLst/>
                          <a:latin typeface="Comic Sans MS" panose="030F0702030302020204" pitchFamily="66" charset="0"/>
                          <a:cs typeface="Times New Roman" panose="02020603050405020304" pitchFamily="18" charset="0"/>
                        </a:rPr>
                        <a:t>4</a:t>
                      </a:r>
                      <a:r>
                        <a:rPr lang="en-US" sz="2800" kern="1400" baseline="30000" dirty="0">
                          <a:ln>
                            <a:noFill/>
                          </a:ln>
                          <a:solidFill>
                            <a:srgbClr val="0000CC"/>
                          </a:solidFill>
                          <a:effectLst/>
                          <a:latin typeface="Comic Sans MS" panose="030F0702030302020204" pitchFamily="66" charset="0"/>
                          <a:cs typeface="Times New Roman" panose="02020603050405020304" pitchFamily="18" charset="0"/>
                        </a:rPr>
                        <a:t>+1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rgbClr val="0000CC"/>
                          </a:solidFill>
                          <a:effectLst/>
                          <a:latin typeface="Comic Sans MS" panose="030F0702030302020204" pitchFamily="66" charset="0"/>
                          <a:cs typeface="Times New Roman" panose="02020603050405020304" pitchFamily="18" charset="0"/>
                        </a:rPr>
                        <a:t>NO</a:t>
                      </a:r>
                      <a:r>
                        <a:rPr lang="en-US" sz="2800" kern="1400" baseline="-25000" dirty="0">
                          <a:ln>
                            <a:noFill/>
                          </a:ln>
                          <a:solidFill>
                            <a:srgbClr val="0000CC"/>
                          </a:solidFill>
                          <a:effectLst/>
                          <a:latin typeface="Comic Sans MS" panose="030F0702030302020204" pitchFamily="66" charset="0"/>
                          <a:cs typeface="Times New Roman" panose="02020603050405020304" pitchFamily="18" charset="0"/>
                        </a:rPr>
                        <a:t>3</a:t>
                      </a:r>
                      <a:r>
                        <a:rPr lang="en-US" sz="2800" kern="1400" baseline="30000" dirty="0">
                          <a:ln>
                            <a:noFill/>
                          </a:ln>
                          <a:solidFill>
                            <a:srgbClr val="0000CC"/>
                          </a:solidFill>
                          <a:effectLst/>
                          <a:latin typeface="Comic Sans MS" panose="030F0702030302020204" pitchFamily="66" charset="0"/>
                          <a:cs typeface="Times New Roman" panose="02020603050405020304" pitchFamily="18" charset="0"/>
                        </a:rPr>
                        <a:t>-1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US" altLang="en-US" sz="2800" dirty="0">
                          <a:solidFill>
                            <a:srgbClr val="0000CC"/>
                          </a:solidFill>
                          <a:latin typeface="Comic Sans MS" pitchFamily="66" charset="0"/>
                        </a:rPr>
                        <a:t>NH</a:t>
                      </a:r>
                      <a:r>
                        <a:rPr lang="en-US" altLang="en-US" sz="2800" baseline="-25000" dirty="0">
                          <a:solidFill>
                            <a:srgbClr val="0000CC"/>
                          </a:solidFill>
                          <a:latin typeface="Comic Sans MS" pitchFamily="66" charset="0"/>
                        </a:rPr>
                        <a:t>4</a:t>
                      </a:r>
                      <a:r>
                        <a:rPr lang="en-US" altLang="en-US" sz="2800" dirty="0">
                          <a:solidFill>
                            <a:srgbClr val="0000CC"/>
                          </a:solidFill>
                          <a:latin typeface="Comic Sans MS" pitchFamily="66" charset="0"/>
                        </a:rPr>
                        <a:t>NO</a:t>
                      </a:r>
                      <a:r>
                        <a:rPr lang="en-US" altLang="en-US" sz="2800" baseline="-25000" dirty="0">
                          <a:solidFill>
                            <a:srgbClr val="0000CC"/>
                          </a:solidFill>
                          <a:latin typeface="Comic Sans MS" pitchFamily="66" charset="0"/>
                        </a:rPr>
                        <a:t>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rgbClr val="0000CC"/>
                          </a:solidFill>
                          <a:latin typeface="Comic Sans MS" panose="030F0702030302020204" pitchFamily="66" charset="0"/>
                          <a:cs typeface="Times New Roman" panose="02020603050405020304" pitchFamily="18" charset="0"/>
                        </a:rPr>
                        <a:t>ammonium nitrate</a:t>
                      </a:r>
                      <a:endParaRPr lang="en-US" sz="2800" kern="14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42354779"/>
                  </a:ext>
                </a:extLst>
              </a:tr>
              <a:tr h="1371600">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NH</a:t>
                      </a:r>
                      <a:r>
                        <a:rPr lang="en-US" sz="2800" kern="1400" baseline="-250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4</a:t>
                      </a:r>
                      <a:r>
                        <a:rPr lang="en-US" sz="2800" kern="1400" baseline="300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Cr</a:t>
                      </a:r>
                      <a:r>
                        <a:rPr lang="en-US" sz="2800" kern="1400" baseline="-250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2</a:t>
                      </a:r>
                      <a:r>
                        <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O</a:t>
                      </a:r>
                      <a:r>
                        <a:rPr lang="en-US" sz="2800" kern="1400" baseline="-250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7</a:t>
                      </a:r>
                      <a:r>
                        <a:rPr lang="en-US" sz="2800" kern="1400" baseline="300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US" altLang="en-US" sz="2800" dirty="0">
                          <a:solidFill>
                            <a:schemeClr val="tx1">
                              <a:lumMod val="95000"/>
                              <a:lumOff val="5000"/>
                            </a:schemeClr>
                          </a:solidFill>
                          <a:latin typeface="Comic Sans MS" pitchFamily="66" charset="0"/>
                        </a:rPr>
                        <a:t>(NH</a:t>
                      </a:r>
                      <a:r>
                        <a:rPr lang="en-US" altLang="en-US" sz="2800" baseline="-25000" dirty="0">
                          <a:solidFill>
                            <a:schemeClr val="tx1">
                              <a:lumMod val="95000"/>
                              <a:lumOff val="5000"/>
                            </a:schemeClr>
                          </a:solidFill>
                          <a:latin typeface="Comic Sans MS" pitchFamily="66" charset="0"/>
                        </a:rPr>
                        <a:t>4</a:t>
                      </a:r>
                      <a:r>
                        <a:rPr lang="en-US" altLang="en-US" sz="2800" dirty="0">
                          <a:solidFill>
                            <a:schemeClr val="tx1">
                              <a:lumMod val="95000"/>
                              <a:lumOff val="5000"/>
                            </a:schemeClr>
                          </a:solidFill>
                          <a:latin typeface="Comic Sans MS" pitchFamily="66" charset="0"/>
                        </a:rPr>
                        <a:t>)</a:t>
                      </a:r>
                      <a:r>
                        <a:rPr lang="en-US" altLang="en-US" sz="2800" baseline="-25000" dirty="0">
                          <a:solidFill>
                            <a:schemeClr val="tx1">
                              <a:lumMod val="95000"/>
                              <a:lumOff val="5000"/>
                            </a:schemeClr>
                          </a:solidFill>
                          <a:latin typeface="Comic Sans MS" pitchFamily="66" charset="0"/>
                        </a:rPr>
                        <a:t>2</a:t>
                      </a:r>
                      <a:r>
                        <a:rPr lang="en-US" altLang="en-US" sz="2800" dirty="0">
                          <a:solidFill>
                            <a:schemeClr val="tx1">
                              <a:lumMod val="95000"/>
                              <a:lumOff val="5000"/>
                            </a:schemeClr>
                          </a:solidFill>
                          <a:latin typeface="Comic Sans MS" pitchFamily="66" charset="0"/>
                        </a:rPr>
                        <a:t>Cr</a:t>
                      </a:r>
                      <a:r>
                        <a:rPr lang="en-US" altLang="en-US" sz="2800" baseline="-25000" dirty="0">
                          <a:solidFill>
                            <a:schemeClr val="tx1">
                              <a:lumMod val="95000"/>
                              <a:lumOff val="5000"/>
                            </a:schemeClr>
                          </a:solidFill>
                          <a:latin typeface="Comic Sans MS" pitchFamily="66" charset="0"/>
                        </a:rPr>
                        <a:t>2</a:t>
                      </a:r>
                      <a:r>
                        <a:rPr lang="en-US" altLang="en-US" sz="2800" dirty="0">
                          <a:solidFill>
                            <a:schemeClr val="tx1">
                              <a:lumMod val="95000"/>
                              <a:lumOff val="5000"/>
                            </a:schemeClr>
                          </a:solidFill>
                          <a:latin typeface="Comic Sans MS" pitchFamily="66" charset="0"/>
                        </a:rPr>
                        <a:t>O</a:t>
                      </a:r>
                      <a:r>
                        <a:rPr lang="en-US" altLang="en-US" sz="2800" baseline="-25000" dirty="0">
                          <a:solidFill>
                            <a:schemeClr val="tx1">
                              <a:lumMod val="95000"/>
                              <a:lumOff val="5000"/>
                            </a:schemeClr>
                          </a:solidFill>
                          <a:latin typeface="Comic Sans MS" pitchFamily="66" charset="0"/>
                        </a:rPr>
                        <a:t>7</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r>
                        <a:rPr lang="en-US" altLang="en-US" sz="2800" dirty="0">
                          <a:solidFill>
                            <a:schemeClr val="tx1">
                              <a:lumMod val="95000"/>
                              <a:lumOff val="5000"/>
                            </a:schemeClr>
                          </a:solidFill>
                          <a:latin typeface="Comic Sans MS" panose="030F0702030302020204" pitchFamily="66" charset="0"/>
                          <a:cs typeface="Times New Roman" panose="02020603050405020304" pitchFamily="18" charset="0"/>
                        </a:rPr>
                        <a:t>ammonium dichromate</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94871797"/>
                  </a:ext>
                </a:extLst>
              </a:tr>
            </a:tbl>
          </a:graphicData>
        </a:graphic>
      </p:graphicFrame>
      <p:sp>
        <p:nvSpPr>
          <p:cNvPr id="3" name="Control 1">
            <a:extLst>
              <a:ext uri="{FF2B5EF4-FFF2-40B4-BE49-F238E27FC236}">
                <a16:creationId xmlns:a16="http://schemas.microsoft.com/office/drawing/2014/main" id="{2AD6F65B-0347-46B0-8417-A0346E0E0AE5}"/>
              </a:ext>
            </a:extLst>
          </p:cNvPr>
          <p:cNvSpPr>
            <a:spLocks noChangeArrowheads="1" noChangeShapeType="1"/>
          </p:cNvSpPr>
          <p:nvPr/>
        </p:nvSpPr>
        <p:spPr bwMode="auto">
          <a:xfrm>
            <a:off x="1585913" y="4999038"/>
            <a:ext cx="6867525" cy="32162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2BEFD197-DFF1-4CA0-8975-98389F6BE83B}"/>
              </a:ext>
            </a:extLst>
          </p:cNvPr>
          <p:cNvSpPr txBox="1"/>
          <p:nvPr/>
        </p:nvSpPr>
        <p:spPr>
          <a:xfrm>
            <a:off x="0" y="69552"/>
            <a:ext cx="91440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Times New Roman" panose="02020603050405020304" pitchFamily="18" charset="0"/>
              </a:rPr>
              <a:t>88.  DONE.  </a:t>
            </a:r>
            <a:endParaRPr kumimoji="0" lang="en-US" sz="24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423511257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64B135-D790-43CF-9BB8-E1361874B9BC}"/>
              </a:ext>
            </a:extLst>
          </p:cNvPr>
          <p:cNvGraphicFramePr>
            <a:graphicFrameLocks noGrp="1"/>
          </p:cNvGraphicFramePr>
          <p:nvPr>
            <p:extLst>
              <p:ext uri="{D42A27DB-BD31-4B8C-83A1-F6EECF244321}">
                <p14:modId xmlns:p14="http://schemas.microsoft.com/office/powerpoint/2010/main" val="2011399587"/>
              </p:ext>
            </p:extLst>
          </p:nvPr>
        </p:nvGraphicFramePr>
        <p:xfrm>
          <a:off x="0" y="609600"/>
          <a:ext cx="9144000" cy="5029200"/>
        </p:xfrm>
        <a:graphic>
          <a:graphicData uri="http://schemas.openxmlformats.org/drawingml/2006/table">
            <a:tbl>
              <a:tblPr/>
              <a:tblGrid>
                <a:gridCol w="689788">
                  <a:extLst>
                    <a:ext uri="{9D8B030D-6E8A-4147-A177-3AD203B41FA5}">
                      <a16:colId xmlns:a16="http://schemas.microsoft.com/office/drawing/2014/main" val="825177703"/>
                    </a:ext>
                  </a:extLst>
                </a:gridCol>
                <a:gridCol w="1542301">
                  <a:extLst>
                    <a:ext uri="{9D8B030D-6E8A-4147-A177-3AD203B41FA5}">
                      <a16:colId xmlns:a16="http://schemas.microsoft.com/office/drawing/2014/main" val="1875748500"/>
                    </a:ext>
                  </a:extLst>
                </a:gridCol>
                <a:gridCol w="1623352">
                  <a:extLst>
                    <a:ext uri="{9D8B030D-6E8A-4147-A177-3AD203B41FA5}">
                      <a16:colId xmlns:a16="http://schemas.microsoft.com/office/drawing/2014/main" val="4108983573"/>
                    </a:ext>
                  </a:extLst>
                </a:gridCol>
                <a:gridCol w="2182241">
                  <a:extLst>
                    <a:ext uri="{9D8B030D-6E8A-4147-A177-3AD203B41FA5}">
                      <a16:colId xmlns:a16="http://schemas.microsoft.com/office/drawing/2014/main" val="3209669208"/>
                    </a:ext>
                  </a:extLst>
                </a:gridCol>
                <a:gridCol w="3106318">
                  <a:extLst>
                    <a:ext uri="{9D8B030D-6E8A-4147-A177-3AD203B41FA5}">
                      <a16:colId xmlns:a16="http://schemas.microsoft.com/office/drawing/2014/main" val="3776003421"/>
                    </a:ext>
                  </a:extLst>
                </a:gridCol>
              </a:tblGrid>
              <a:tr h="1093302">
                <a:tc>
                  <a:txBody>
                    <a:bodyPr/>
                    <a:lstStyle/>
                    <a:p>
                      <a:pPr marR="0" indent="0" algn="ctr" rtl="0">
                        <a:lnSpc>
                          <a:spcPct val="119000"/>
                        </a:lnSpc>
                        <a:spcBef>
                          <a:spcPts val="0"/>
                        </a:spcBef>
                        <a:spcAft>
                          <a:spcPts val="0"/>
                        </a:spcAft>
                      </a:pPr>
                      <a:r>
                        <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cation</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anions</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formula</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a:ln>
                            <a:noFill/>
                          </a:ln>
                          <a:solidFill>
                            <a:schemeClr val="tx1">
                              <a:lumMod val="95000"/>
                              <a:lumOff val="5000"/>
                            </a:schemeClr>
                          </a:solidFill>
                          <a:effectLst/>
                          <a:latin typeface="Comic Sans MS" panose="030F0702030302020204" pitchFamily="66" charset="0"/>
                          <a:cs typeface="Times New Roman" panose="02020603050405020304" pitchFamily="18" charset="0"/>
                        </a:rPr>
                        <a:t>name</a:t>
                      </a:r>
                      <a:endParaRPr lang="en-US" sz="2800" kern="140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090615"/>
                  </a:ext>
                </a:extLst>
              </a:tr>
              <a:tr h="1967949">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2800" kern="1400" baseline="300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2800" kern="1400" baseline="300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2800" kern="1400" baseline="-250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2800" dirty="0">
                          <a:solidFill>
                            <a:srgbClr val="006600"/>
                          </a:solidFill>
                          <a:latin typeface="Comic Sans MS" panose="030F0702030302020204" pitchFamily="66" charset="0"/>
                          <a:cs typeface="Times New Roman" panose="02020603050405020304" pitchFamily="18" charset="0"/>
                        </a:rPr>
                        <a:t>Bismuth (V) thiosulfate </a:t>
                      </a:r>
                      <a:endParaRPr lang="en-US" sz="28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7889604"/>
                  </a:ext>
                </a:extLst>
              </a:tr>
              <a:tr h="1967949">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f</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2800" kern="1400" baseline="300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2800" kern="1400" baseline="300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sz="2800" kern="14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2800" dirty="0">
                          <a:solidFill>
                            <a:srgbClr val="0000CC"/>
                          </a:solidFill>
                          <a:latin typeface="Comic Sans MS" panose="030F0702030302020204" pitchFamily="66" charset="0"/>
                          <a:cs typeface="Times New Roman" panose="02020603050405020304" pitchFamily="18" charset="0"/>
                        </a:rPr>
                        <a:t>Cobalt (III) chlorate </a:t>
                      </a:r>
                      <a:endParaRPr lang="en-US" sz="2800" kern="14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5845331"/>
                  </a:ext>
                </a:extLst>
              </a:tr>
            </a:tbl>
          </a:graphicData>
        </a:graphic>
      </p:graphicFrame>
      <p:sp>
        <p:nvSpPr>
          <p:cNvPr id="3" name="Control 1">
            <a:extLst>
              <a:ext uri="{FF2B5EF4-FFF2-40B4-BE49-F238E27FC236}">
                <a16:creationId xmlns:a16="http://schemas.microsoft.com/office/drawing/2014/main" id="{2AD6F65B-0347-46B0-8417-A0346E0E0AE5}"/>
              </a:ext>
            </a:extLst>
          </p:cNvPr>
          <p:cNvSpPr>
            <a:spLocks noChangeArrowheads="1" noChangeShapeType="1"/>
          </p:cNvSpPr>
          <p:nvPr/>
        </p:nvSpPr>
        <p:spPr bwMode="auto">
          <a:xfrm>
            <a:off x="1585913" y="4999038"/>
            <a:ext cx="6867525" cy="32162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2BEFD197-DFF1-4CA0-8975-98389F6BE83B}"/>
              </a:ext>
            </a:extLst>
          </p:cNvPr>
          <p:cNvSpPr txBox="1"/>
          <p:nvPr/>
        </p:nvSpPr>
        <p:spPr>
          <a:xfrm>
            <a:off x="0" y="29852"/>
            <a:ext cx="91440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rPr>
              <a:t>89.  These last two, they’re harder… Write the ions first. </a:t>
            </a:r>
            <a:endParaRPr kumimoji="0" lang="en-US"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323084997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64B135-D790-43CF-9BB8-E1361874B9BC}"/>
              </a:ext>
            </a:extLst>
          </p:cNvPr>
          <p:cNvGraphicFramePr>
            <a:graphicFrameLocks noGrp="1"/>
          </p:cNvGraphicFramePr>
          <p:nvPr>
            <p:extLst>
              <p:ext uri="{D42A27DB-BD31-4B8C-83A1-F6EECF244321}">
                <p14:modId xmlns:p14="http://schemas.microsoft.com/office/powerpoint/2010/main" val="1216690768"/>
              </p:ext>
            </p:extLst>
          </p:nvPr>
        </p:nvGraphicFramePr>
        <p:xfrm>
          <a:off x="0" y="609600"/>
          <a:ext cx="9144000" cy="5029200"/>
        </p:xfrm>
        <a:graphic>
          <a:graphicData uri="http://schemas.openxmlformats.org/drawingml/2006/table">
            <a:tbl>
              <a:tblPr/>
              <a:tblGrid>
                <a:gridCol w="689788">
                  <a:extLst>
                    <a:ext uri="{9D8B030D-6E8A-4147-A177-3AD203B41FA5}">
                      <a16:colId xmlns:a16="http://schemas.microsoft.com/office/drawing/2014/main" val="825177703"/>
                    </a:ext>
                  </a:extLst>
                </a:gridCol>
                <a:gridCol w="1542301">
                  <a:extLst>
                    <a:ext uri="{9D8B030D-6E8A-4147-A177-3AD203B41FA5}">
                      <a16:colId xmlns:a16="http://schemas.microsoft.com/office/drawing/2014/main" val="1875748500"/>
                    </a:ext>
                  </a:extLst>
                </a:gridCol>
                <a:gridCol w="1623352">
                  <a:extLst>
                    <a:ext uri="{9D8B030D-6E8A-4147-A177-3AD203B41FA5}">
                      <a16:colId xmlns:a16="http://schemas.microsoft.com/office/drawing/2014/main" val="4108983573"/>
                    </a:ext>
                  </a:extLst>
                </a:gridCol>
                <a:gridCol w="2182241">
                  <a:extLst>
                    <a:ext uri="{9D8B030D-6E8A-4147-A177-3AD203B41FA5}">
                      <a16:colId xmlns:a16="http://schemas.microsoft.com/office/drawing/2014/main" val="3209669208"/>
                    </a:ext>
                  </a:extLst>
                </a:gridCol>
                <a:gridCol w="3106318">
                  <a:extLst>
                    <a:ext uri="{9D8B030D-6E8A-4147-A177-3AD203B41FA5}">
                      <a16:colId xmlns:a16="http://schemas.microsoft.com/office/drawing/2014/main" val="3776003421"/>
                    </a:ext>
                  </a:extLst>
                </a:gridCol>
              </a:tblGrid>
              <a:tr h="1093302">
                <a:tc>
                  <a:txBody>
                    <a:bodyPr/>
                    <a:lstStyle/>
                    <a:p>
                      <a:pPr marR="0" indent="0" algn="ctr" rtl="0">
                        <a:lnSpc>
                          <a:spcPct val="119000"/>
                        </a:lnSpc>
                        <a:spcBef>
                          <a:spcPts val="0"/>
                        </a:spcBef>
                        <a:spcAft>
                          <a:spcPts val="0"/>
                        </a:spcAft>
                      </a:pPr>
                      <a:r>
                        <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cation</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a:ln>
                            <a:noFill/>
                          </a:ln>
                          <a:solidFill>
                            <a:schemeClr val="tx1">
                              <a:lumMod val="95000"/>
                              <a:lumOff val="5000"/>
                            </a:schemeClr>
                          </a:solidFill>
                          <a:effectLst/>
                          <a:latin typeface="Comic Sans MS" panose="030F0702030302020204" pitchFamily="66" charset="0"/>
                          <a:cs typeface="Times New Roman" panose="02020603050405020304" pitchFamily="18" charset="0"/>
                        </a:rPr>
                        <a:t>Anions</a:t>
                      </a:r>
                      <a:endParaRPr lang="en-US" sz="2800" kern="140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a:ln>
                            <a:noFill/>
                          </a:ln>
                          <a:solidFill>
                            <a:schemeClr val="tx1">
                              <a:lumMod val="95000"/>
                              <a:lumOff val="5000"/>
                            </a:schemeClr>
                          </a:solidFill>
                          <a:effectLst/>
                          <a:latin typeface="Comic Sans MS" panose="030F0702030302020204" pitchFamily="66" charset="0"/>
                          <a:cs typeface="Times New Roman" panose="02020603050405020304" pitchFamily="18" charset="0"/>
                        </a:rPr>
                        <a:t>Formula</a:t>
                      </a:r>
                      <a:endParaRPr lang="en-US" sz="2800" kern="140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a:ln>
                            <a:noFill/>
                          </a:ln>
                          <a:solidFill>
                            <a:schemeClr val="tx1">
                              <a:lumMod val="95000"/>
                              <a:lumOff val="5000"/>
                            </a:schemeClr>
                          </a:solidFill>
                          <a:effectLst/>
                          <a:latin typeface="Comic Sans MS" panose="030F0702030302020204" pitchFamily="66" charset="0"/>
                          <a:cs typeface="Times New Roman" panose="02020603050405020304" pitchFamily="18" charset="0"/>
                        </a:rPr>
                        <a:t>name</a:t>
                      </a:r>
                      <a:endParaRPr lang="en-US" sz="2800" kern="140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090615"/>
                  </a:ext>
                </a:extLst>
              </a:tr>
              <a:tr h="1967949">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400" dirty="0">
                          <a:ln>
                            <a:noFill/>
                          </a:ln>
                          <a:solidFill>
                            <a:srgbClr val="006600"/>
                          </a:solidFill>
                          <a:effectLst/>
                          <a:latin typeface="Comic Sans MS" panose="030F0702030302020204" pitchFamily="66" charset="0"/>
                          <a:cs typeface="Times New Roman" panose="02020603050405020304" pitchFamily="18" charset="0"/>
                        </a:rPr>
                        <a:t>Bi</a:t>
                      </a:r>
                      <a:r>
                        <a:rPr lang="en-US" sz="2800" kern="1400" baseline="30000" dirty="0">
                          <a:ln>
                            <a:noFill/>
                          </a:ln>
                          <a:solidFill>
                            <a:srgbClr val="006600"/>
                          </a:solidFill>
                          <a:effectLst/>
                          <a:latin typeface="Comic Sans MS" panose="030F0702030302020204" pitchFamily="66" charset="0"/>
                          <a:cs typeface="Times New Roman" panose="02020603050405020304" pitchFamily="18" charset="0"/>
                        </a:rPr>
                        <a:t>+5</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2800" dirty="0">
                          <a:solidFill>
                            <a:srgbClr val="006600"/>
                          </a:solidFill>
                          <a:latin typeface="Comic Sans MS" pitchFamily="66" charset="0"/>
                        </a:rPr>
                        <a:t>S</a:t>
                      </a:r>
                      <a:r>
                        <a:rPr lang="en-US" altLang="en-US" sz="2800" baseline="-25000" dirty="0">
                          <a:solidFill>
                            <a:srgbClr val="006600"/>
                          </a:solidFill>
                          <a:latin typeface="Comic Sans MS" pitchFamily="66" charset="0"/>
                        </a:rPr>
                        <a:t>2</a:t>
                      </a:r>
                      <a:r>
                        <a:rPr lang="en-US" altLang="en-US" sz="2800" dirty="0">
                          <a:solidFill>
                            <a:srgbClr val="006600"/>
                          </a:solidFill>
                          <a:latin typeface="Comic Sans MS" pitchFamily="66" charset="0"/>
                        </a:rPr>
                        <a:t>O</a:t>
                      </a:r>
                      <a:r>
                        <a:rPr lang="en-US" altLang="en-US" sz="2800" baseline="-25000" dirty="0">
                          <a:solidFill>
                            <a:srgbClr val="006600"/>
                          </a:solidFill>
                          <a:latin typeface="Comic Sans MS" pitchFamily="66" charset="0"/>
                        </a:rPr>
                        <a:t>3</a:t>
                      </a:r>
                      <a:r>
                        <a:rPr lang="en-US" altLang="en-US" sz="2800" baseline="30000" dirty="0">
                          <a:solidFill>
                            <a:srgbClr val="006600"/>
                          </a:solidFill>
                          <a:latin typeface="Comic Sans MS" pitchFamily="66" charset="0"/>
                        </a:rPr>
                        <a:t>-2</a:t>
                      </a:r>
                      <a:endParaRPr lang="en-US" sz="2800" kern="1400" baseline="300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2800" kern="1400" baseline="-250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2800" dirty="0">
                          <a:solidFill>
                            <a:srgbClr val="006600"/>
                          </a:solidFill>
                          <a:latin typeface="Comic Sans MS" panose="030F0702030302020204" pitchFamily="66" charset="0"/>
                          <a:cs typeface="Times New Roman" panose="02020603050405020304" pitchFamily="18" charset="0"/>
                        </a:rPr>
                        <a:t>Bismuth (V) thiosulfate </a:t>
                      </a:r>
                      <a:endParaRPr lang="en-US" sz="28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7889604"/>
                  </a:ext>
                </a:extLst>
              </a:tr>
              <a:tr h="1967949">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f</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2800" kern="1400" baseline="300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2800" kern="1400" baseline="300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sz="2800" kern="14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2800" dirty="0">
                          <a:solidFill>
                            <a:srgbClr val="0000CC"/>
                          </a:solidFill>
                          <a:latin typeface="Comic Sans MS" panose="030F0702030302020204" pitchFamily="66" charset="0"/>
                          <a:cs typeface="Times New Roman" panose="02020603050405020304" pitchFamily="18" charset="0"/>
                        </a:rPr>
                        <a:t>Cobalt (III) chlorate </a:t>
                      </a:r>
                      <a:endParaRPr lang="en-US" sz="2800" kern="14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5845331"/>
                  </a:ext>
                </a:extLst>
              </a:tr>
            </a:tbl>
          </a:graphicData>
        </a:graphic>
      </p:graphicFrame>
      <p:sp>
        <p:nvSpPr>
          <p:cNvPr id="3" name="Control 1">
            <a:extLst>
              <a:ext uri="{FF2B5EF4-FFF2-40B4-BE49-F238E27FC236}">
                <a16:creationId xmlns:a16="http://schemas.microsoft.com/office/drawing/2014/main" id="{2AD6F65B-0347-46B0-8417-A0346E0E0AE5}"/>
              </a:ext>
            </a:extLst>
          </p:cNvPr>
          <p:cNvSpPr>
            <a:spLocks noChangeArrowheads="1" noChangeShapeType="1"/>
          </p:cNvSpPr>
          <p:nvPr/>
        </p:nvSpPr>
        <p:spPr bwMode="auto">
          <a:xfrm>
            <a:off x="1585913" y="4999038"/>
            <a:ext cx="6867525" cy="32162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TextBox 4">
            <a:extLst>
              <a:ext uri="{FF2B5EF4-FFF2-40B4-BE49-F238E27FC236}">
                <a16:creationId xmlns:a16="http://schemas.microsoft.com/office/drawing/2014/main" id="{561B66B8-78EA-0436-B3FB-3BEC4617278A}"/>
              </a:ext>
            </a:extLst>
          </p:cNvPr>
          <p:cNvSpPr txBox="1"/>
          <p:nvPr/>
        </p:nvSpPr>
        <p:spPr>
          <a:xfrm>
            <a:off x="0" y="29852"/>
            <a:ext cx="91440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Times New Roman" panose="02020603050405020304" pitchFamily="18" charset="0"/>
              </a:rPr>
              <a:t>89. Write the ions first, now a formula. </a:t>
            </a:r>
            <a:endParaRPr kumimoji="0" lang="en-US" sz="24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1844204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A296E0-094F-4367-AE2D-599821265F15}"/>
              </a:ext>
            </a:extLst>
          </p:cNvPr>
          <p:cNvSpPr txBox="1"/>
          <p:nvPr/>
        </p:nvSpPr>
        <p:spPr>
          <a:xfrm>
            <a:off x="0" y="0"/>
            <a:ext cx="9144000" cy="2123658"/>
          </a:xfrm>
          <a:prstGeom prst="rect">
            <a:avLst/>
          </a:prstGeom>
          <a:noFill/>
        </p:spPr>
        <p:txBody>
          <a:bodyPr wrap="square" rtlCol="0">
            <a:spAutoFit/>
          </a:bodyPr>
          <a:lstStyle/>
          <a:p>
            <a:pPr lvl="0" eaLnBrk="1" hangingPunct="1">
              <a:spcBef>
                <a:spcPct val="50000"/>
              </a:spcBef>
            </a:pPr>
            <a:r>
              <a:rPr lang="en-US" altLang="en-US" sz="2400" dirty="0">
                <a:latin typeface="Times New Roman" panose="02020603050405020304" pitchFamily="18" charset="0"/>
                <a:cs typeface="Times New Roman" panose="02020603050405020304" pitchFamily="18" charset="0"/>
              </a:rPr>
              <a:t>Metal atoms will lose enough electrons to “match” up with the electron configurations of the closest noble gas.  For instance, Lithium loses one electron and ends up “isoelectric” to helium.  </a:t>
            </a:r>
          </a:p>
          <a:p>
            <a:pPr lvl="0" eaLnBrk="1" hangingPunct="1">
              <a:spcBef>
                <a:spcPct val="50000"/>
              </a:spcBef>
            </a:pPr>
            <a:r>
              <a:rPr lang="en-US" altLang="en-US" sz="2400" dirty="0">
                <a:latin typeface="Times New Roman" panose="02020603050405020304" pitchFamily="18" charset="0"/>
                <a:cs typeface="Times New Roman" panose="02020603050405020304" pitchFamily="18" charset="0"/>
              </a:rPr>
              <a:t>It does not become helium, or a noble gas, but it does end up with the same electron configuration that helium has.  </a:t>
            </a:r>
            <a:endParaRPr lang="en-US" dirty="0"/>
          </a:p>
        </p:txBody>
      </p:sp>
      <p:graphicFrame>
        <p:nvGraphicFramePr>
          <p:cNvPr id="4" name="Table 3">
            <a:extLst>
              <a:ext uri="{FF2B5EF4-FFF2-40B4-BE49-F238E27FC236}">
                <a16:creationId xmlns:a16="http://schemas.microsoft.com/office/drawing/2014/main" id="{09F041F0-43C6-1848-F346-A9B0BBCE3387}"/>
              </a:ext>
            </a:extLst>
          </p:cNvPr>
          <p:cNvGraphicFramePr>
            <a:graphicFrameLocks noGrp="1"/>
          </p:cNvGraphicFramePr>
          <p:nvPr>
            <p:extLst>
              <p:ext uri="{D42A27DB-BD31-4B8C-83A1-F6EECF244321}">
                <p14:modId xmlns:p14="http://schemas.microsoft.com/office/powerpoint/2010/main" val="4039758568"/>
              </p:ext>
            </p:extLst>
          </p:nvPr>
        </p:nvGraphicFramePr>
        <p:xfrm>
          <a:off x="0" y="2286000"/>
          <a:ext cx="9144000" cy="4571998"/>
        </p:xfrm>
        <a:graphic>
          <a:graphicData uri="http://schemas.openxmlformats.org/drawingml/2006/table">
            <a:tbl>
              <a:tblPr firstRow="1" bandRow="1">
                <a:tableStyleId>{5C22544A-7EE6-4342-B048-85BDC9FD1C3A}</a:tableStyleId>
              </a:tblPr>
              <a:tblGrid>
                <a:gridCol w="1326316">
                  <a:extLst>
                    <a:ext uri="{9D8B030D-6E8A-4147-A177-3AD203B41FA5}">
                      <a16:colId xmlns:a16="http://schemas.microsoft.com/office/drawing/2014/main" val="4069831417"/>
                    </a:ext>
                  </a:extLst>
                </a:gridCol>
                <a:gridCol w="1962316">
                  <a:extLst>
                    <a:ext uri="{9D8B030D-6E8A-4147-A177-3AD203B41FA5}">
                      <a16:colId xmlns:a16="http://schemas.microsoft.com/office/drawing/2014/main" val="2983839806"/>
                    </a:ext>
                  </a:extLst>
                </a:gridCol>
                <a:gridCol w="2967789">
                  <a:extLst>
                    <a:ext uri="{9D8B030D-6E8A-4147-A177-3AD203B41FA5}">
                      <a16:colId xmlns:a16="http://schemas.microsoft.com/office/drawing/2014/main" val="1848313836"/>
                    </a:ext>
                  </a:extLst>
                </a:gridCol>
                <a:gridCol w="2887579">
                  <a:extLst>
                    <a:ext uri="{9D8B030D-6E8A-4147-A177-3AD203B41FA5}">
                      <a16:colId xmlns:a16="http://schemas.microsoft.com/office/drawing/2014/main" val="443992280"/>
                    </a:ext>
                  </a:extLst>
                </a:gridCol>
              </a:tblGrid>
              <a:tr h="1036954">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Group 1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 Electron</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configurations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FF0000"/>
                          </a:solidFill>
                          <a:latin typeface="Times New Roman" panose="02020603050405020304" pitchFamily="18" charset="0"/>
                          <a:cs typeface="Times New Roman" panose="02020603050405020304" pitchFamily="18" charset="0"/>
                        </a:rPr>
                        <a:t>ION Electron configuration </a:t>
                      </a:r>
                    </a:p>
                    <a:p>
                      <a:pPr algn="ctr"/>
                      <a:r>
                        <a:rPr lang="en-US" b="0" dirty="0">
                          <a:solidFill>
                            <a:srgbClr val="FF0000"/>
                          </a:solidFill>
                          <a:latin typeface="Times New Roman" panose="02020603050405020304" pitchFamily="18" charset="0"/>
                          <a:cs typeface="Times New Roman" panose="02020603050405020304" pitchFamily="18" charset="0"/>
                        </a:rPr>
                        <a:t>and 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Ion becomes Isoelectric 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1026946"/>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lithium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0" dirty="0">
                          <a:solidFill>
                            <a:srgbClr val="FF0000"/>
                          </a:solidFill>
                          <a:latin typeface="Times New Roman" panose="02020603050405020304" pitchFamily="18" charset="0"/>
                          <a:cs typeface="Times New Roman" panose="02020603050405020304" pitchFamily="18" charset="0"/>
                        </a:rPr>
                        <a:t>→ 2               Li</a:t>
                      </a:r>
                      <a:r>
                        <a:rPr lang="en-US" b="0" baseline="30000" dirty="0">
                          <a:solidFill>
                            <a:srgbClr val="FF0000"/>
                          </a:solidFill>
                          <a:latin typeface="Times New Roman" panose="02020603050405020304" pitchFamily="18" charset="0"/>
                          <a:cs typeface="Times New Roman" panose="02020603050405020304" pitchFamily="18" charset="0"/>
                        </a:rPr>
                        <a:t>+1</a:t>
                      </a:r>
                      <a:r>
                        <a:rPr lang="en-US" b="0" dirty="0">
                          <a:solidFill>
                            <a:srgbClr val="FF0000"/>
                          </a:solidFill>
                          <a:latin typeface="Times New Roman" panose="02020603050405020304" pitchFamily="18" charset="0"/>
                          <a:cs typeface="Times New Roman" panose="02020603050405020304" pitchFamily="18" charset="0"/>
                        </a:rPr>
                        <a:t> 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FF0000"/>
                          </a:solidFill>
                          <a:latin typeface="Times New Roman" panose="02020603050405020304" pitchFamily="18" charset="0"/>
                          <a:cs typeface="Times New Roman" panose="02020603050405020304" pitchFamily="18" charset="0"/>
                        </a:rPr>
                        <a:t>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003126"/>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sodium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b="0" dirty="0">
                          <a:solidFill>
                            <a:srgbClr val="FF0000"/>
                          </a:solidFill>
                          <a:latin typeface="Times New Roman" panose="02020603050405020304" pitchFamily="18" charset="0"/>
                          <a:cs typeface="Times New Roman" panose="02020603050405020304" pitchFamily="18" charset="0"/>
                        </a:rPr>
                        <a:t>  </a:t>
                      </a:r>
                      <a:r>
                        <a:rPr lang="en-US" b="0" dirty="0">
                          <a:solidFill>
                            <a:srgbClr val="0000CC"/>
                          </a:solidFill>
                          <a:latin typeface="Times New Roman" panose="02020603050405020304" pitchFamily="18" charset="0"/>
                          <a:cs typeface="Times New Roman" panose="02020603050405020304" pitchFamily="18" charset="0"/>
                        </a:rPr>
                        <a:t>→ 2-8           Na</a:t>
                      </a:r>
                      <a:r>
                        <a:rPr lang="en-US" b="0" baseline="30000" dirty="0">
                          <a:solidFill>
                            <a:srgbClr val="0000CC"/>
                          </a:solidFill>
                          <a:latin typeface="Times New Roman" panose="02020603050405020304" pitchFamily="18" charset="0"/>
                          <a:cs typeface="Times New Roman" panose="02020603050405020304" pitchFamily="18" charset="0"/>
                        </a:rPr>
                        <a:t>+1</a:t>
                      </a:r>
                      <a:r>
                        <a:rPr lang="en-US" b="0" dirty="0">
                          <a:solidFill>
                            <a:srgbClr val="0000CC"/>
                          </a:solidFill>
                          <a:latin typeface="Times New Roman" panose="02020603050405020304" pitchFamily="18" charset="0"/>
                          <a:cs typeface="Times New Roman" panose="02020603050405020304" pitchFamily="18" charset="0"/>
                        </a:rPr>
                        <a:t> 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0000CC"/>
                          </a:solidFill>
                          <a:latin typeface="Times New Roman" panose="02020603050405020304" pitchFamily="18" charset="0"/>
                          <a:cs typeface="Times New Roman" panose="02020603050405020304" pitchFamily="18" charset="0"/>
                        </a:rPr>
                        <a:t>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3535174"/>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potassium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2-8-8-1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b="0" dirty="0">
                          <a:solidFill>
                            <a:schemeClr val="tx1">
                              <a:lumMod val="95000"/>
                              <a:lumOff val="5000"/>
                            </a:schemeClr>
                          </a:solidFill>
                          <a:latin typeface="Times New Roman" panose="02020603050405020304" pitchFamily="18" charset="0"/>
                          <a:cs typeface="Times New Roman" panose="02020603050405020304" pitchFamily="18" charset="0"/>
                        </a:rPr>
                        <a:t>  → 2-8-8        K</a:t>
                      </a:r>
                      <a:r>
                        <a:rPr lang="en-US" b="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b="0" dirty="0">
                          <a:solidFill>
                            <a:schemeClr val="tx1">
                              <a:lumMod val="95000"/>
                              <a:lumOff val="5000"/>
                            </a:schemeClr>
                          </a:solidFill>
                          <a:latin typeface="Times New Roman" panose="02020603050405020304" pitchFamily="18" charset="0"/>
                          <a:cs typeface="Times New Roman" panose="02020603050405020304" pitchFamily="18" charset="0"/>
                        </a:rPr>
                        <a:t> 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err="1">
                          <a:solidFill>
                            <a:schemeClr val="tx1">
                              <a:lumMod val="95000"/>
                              <a:lumOff val="5000"/>
                            </a:schemeClr>
                          </a:solidFill>
                          <a:latin typeface="Times New Roman" panose="02020603050405020304" pitchFamily="18" charset="0"/>
                          <a:cs typeface="Times New Roman" panose="02020603050405020304" pitchFamily="18" charset="0"/>
                        </a:rPr>
                        <a:t>Ar</a:t>
                      </a: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4429602"/>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rubidium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2-8-18-8-1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0" dirty="0">
                          <a:solidFill>
                            <a:srgbClr val="FF0000"/>
                          </a:solidFill>
                          <a:latin typeface="Times New Roman" panose="02020603050405020304" pitchFamily="18" charset="0"/>
                          <a:cs typeface="Times New Roman" panose="02020603050405020304" pitchFamily="18" charset="0"/>
                        </a:rPr>
                        <a:t>→ 2-8-18-8   Rb</a:t>
                      </a:r>
                      <a:r>
                        <a:rPr lang="en-US" b="0" baseline="30000" dirty="0">
                          <a:solidFill>
                            <a:srgbClr val="FF0000"/>
                          </a:solidFill>
                          <a:latin typeface="Times New Roman" panose="02020603050405020304" pitchFamily="18" charset="0"/>
                          <a:cs typeface="Times New Roman" panose="02020603050405020304" pitchFamily="18" charset="0"/>
                        </a:rPr>
                        <a:t>+1</a:t>
                      </a:r>
                      <a:r>
                        <a:rPr lang="en-US" b="0" dirty="0">
                          <a:solidFill>
                            <a:srgbClr val="FF0000"/>
                          </a:solidFill>
                          <a:latin typeface="Times New Roman" panose="02020603050405020304" pitchFamily="18" charset="0"/>
                          <a:cs typeface="Times New Roman" panose="02020603050405020304" pitchFamily="18" charset="0"/>
                        </a:rPr>
                        <a:t> 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7194818"/>
                  </a:ext>
                </a:extLst>
              </a:tr>
            </a:tbl>
          </a:graphicData>
        </a:graphic>
      </p:graphicFrame>
    </p:spTree>
    <p:extLst>
      <p:ext uri="{BB962C8B-B14F-4D97-AF65-F5344CB8AC3E}">
        <p14:creationId xmlns:p14="http://schemas.microsoft.com/office/powerpoint/2010/main" val="361113828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64B135-D790-43CF-9BB8-E1361874B9BC}"/>
              </a:ext>
            </a:extLst>
          </p:cNvPr>
          <p:cNvGraphicFramePr>
            <a:graphicFrameLocks noGrp="1"/>
          </p:cNvGraphicFramePr>
          <p:nvPr>
            <p:extLst>
              <p:ext uri="{D42A27DB-BD31-4B8C-83A1-F6EECF244321}">
                <p14:modId xmlns:p14="http://schemas.microsoft.com/office/powerpoint/2010/main" val="4123290976"/>
              </p:ext>
            </p:extLst>
          </p:nvPr>
        </p:nvGraphicFramePr>
        <p:xfrm>
          <a:off x="0" y="609600"/>
          <a:ext cx="9144000" cy="5029200"/>
        </p:xfrm>
        <a:graphic>
          <a:graphicData uri="http://schemas.openxmlformats.org/drawingml/2006/table">
            <a:tbl>
              <a:tblPr/>
              <a:tblGrid>
                <a:gridCol w="689788">
                  <a:extLst>
                    <a:ext uri="{9D8B030D-6E8A-4147-A177-3AD203B41FA5}">
                      <a16:colId xmlns:a16="http://schemas.microsoft.com/office/drawing/2014/main" val="825177703"/>
                    </a:ext>
                  </a:extLst>
                </a:gridCol>
                <a:gridCol w="1542301">
                  <a:extLst>
                    <a:ext uri="{9D8B030D-6E8A-4147-A177-3AD203B41FA5}">
                      <a16:colId xmlns:a16="http://schemas.microsoft.com/office/drawing/2014/main" val="1875748500"/>
                    </a:ext>
                  </a:extLst>
                </a:gridCol>
                <a:gridCol w="1623352">
                  <a:extLst>
                    <a:ext uri="{9D8B030D-6E8A-4147-A177-3AD203B41FA5}">
                      <a16:colId xmlns:a16="http://schemas.microsoft.com/office/drawing/2014/main" val="4108983573"/>
                    </a:ext>
                  </a:extLst>
                </a:gridCol>
                <a:gridCol w="2182241">
                  <a:extLst>
                    <a:ext uri="{9D8B030D-6E8A-4147-A177-3AD203B41FA5}">
                      <a16:colId xmlns:a16="http://schemas.microsoft.com/office/drawing/2014/main" val="3209669208"/>
                    </a:ext>
                  </a:extLst>
                </a:gridCol>
                <a:gridCol w="3106318">
                  <a:extLst>
                    <a:ext uri="{9D8B030D-6E8A-4147-A177-3AD203B41FA5}">
                      <a16:colId xmlns:a16="http://schemas.microsoft.com/office/drawing/2014/main" val="3776003421"/>
                    </a:ext>
                  </a:extLst>
                </a:gridCol>
              </a:tblGrid>
              <a:tr h="1093302">
                <a:tc>
                  <a:txBody>
                    <a:bodyPr/>
                    <a:lstStyle/>
                    <a:p>
                      <a:pPr marR="0" indent="0" algn="ctr" rtl="0">
                        <a:lnSpc>
                          <a:spcPct val="119000"/>
                        </a:lnSpc>
                        <a:spcBef>
                          <a:spcPts val="0"/>
                        </a:spcBef>
                        <a:spcAft>
                          <a:spcPts val="0"/>
                        </a:spcAft>
                      </a:pPr>
                      <a:r>
                        <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cation</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a:ln>
                            <a:noFill/>
                          </a:ln>
                          <a:solidFill>
                            <a:schemeClr val="tx1">
                              <a:lumMod val="95000"/>
                              <a:lumOff val="5000"/>
                            </a:schemeClr>
                          </a:solidFill>
                          <a:effectLst/>
                          <a:latin typeface="Comic Sans MS" panose="030F0702030302020204" pitchFamily="66" charset="0"/>
                          <a:cs typeface="Times New Roman" panose="02020603050405020304" pitchFamily="18" charset="0"/>
                        </a:rPr>
                        <a:t>Anions</a:t>
                      </a:r>
                      <a:endParaRPr lang="en-US" sz="2800" kern="140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a:ln>
                            <a:noFill/>
                          </a:ln>
                          <a:solidFill>
                            <a:schemeClr val="tx1">
                              <a:lumMod val="95000"/>
                              <a:lumOff val="5000"/>
                            </a:schemeClr>
                          </a:solidFill>
                          <a:effectLst/>
                          <a:latin typeface="Comic Sans MS" panose="030F0702030302020204" pitchFamily="66" charset="0"/>
                          <a:cs typeface="Times New Roman" panose="02020603050405020304" pitchFamily="18" charset="0"/>
                        </a:rPr>
                        <a:t>Formula</a:t>
                      </a:r>
                      <a:endParaRPr lang="en-US" sz="2800" kern="140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a:ln>
                            <a:noFill/>
                          </a:ln>
                          <a:solidFill>
                            <a:schemeClr val="tx1">
                              <a:lumMod val="95000"/>
                              <a:lumOff val="5000"/>
                            </a:schemeClr>
                          </a:solidFill>
                          <a:effectLst/>
                          <a:latin typeface="Comic Sans MS" panose="030F0702030302020204" pitchFamily="66" charset="0"/>
                          <a:cs typeface="Times New Roman" panose="02020603050405020304" pitchFamily="18" charset="0"/>
                        </a:rPr>
                        <a:t>name</a:t>
                      </a:r>
                      <a:endParaRPr lang="en-US" sz="2800" kern="140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090615"/>
                  </a:ext>
                </a:extLst>
              </a:tr>
              <a:tr h="1967949">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400" dirty="0">
                          <a:ln>
                            <a:noFill/>
                          </a:ln>
                          <a:solidFill>
                            <a:srgbClr val="006600"/>
                          </a:solidFill>
                          <a:effectLst/>
                          <a:latin typeface="Comic Sans MS" panose="030F0702030302020204" pitchFamily="66" charset="0"/>
                          <a:cs typeface="Times New Roman" panose="02020603050405020304" pitchFamily="18" charset="0"/>
                        </a:rPr>
                        <a:t>Bi</a:t>
                      </a:r>
                      <a:r>
                        <a:rPr lang="en-US" sz="2800" kern="1400" baseline="30000" dirty="0">
                          <a:ln>
                            <a:noFill/>
                          </a:ln>
                          <a:solidFill>
                            <a:srgbClr val="006600"/>
                          </a:solidFill>
                          <a:effectLst/>
                          <a:latin typeface="Comic Sans MS" panose="030F0702030302020204" pitchFamily="66" charset="0"/>
                          <a:cs typeface="Times New Roman" panose="02020603050405020304" pitchFamily="18" charset="0"/>
                        </a:rPr>
                        <a:t>+5</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2800" dirty="0">
                          <a:solidFill>
                            <a:srgbClr val="006600"/>
                          </a:solidFill>
                          <a:latin typeface="Comic Sans MS" pitchFamily="66" charset="0"/>
                        </a:rPr>
                        <a:t>S</a:t>
                      </a:r>
                      <a:r>
                        <a:rPr lang="en-US" altLang="en-US" sz="2800" baseline="-25000" dirty="0">
                          <a:solidFill>
                            <a:srgbClr val="006600"/>
                          </a:solidFill>
                          <a:latin typeface="Comic Sans MS" pitchFamily="66" charset="0"/>
                        </a:rPr>
                        <a:t>2</a:t>
                      </a:r>
                      <a:r>
                        <a:rPr lang="en-US" altLang="en-US" sz="2800" dirty="0">
                          <a:solidFill>
                            <a:srgbClr val="006600"/>
                          </a:solidFill>
                          <a:latin typeface="Comic Sans MS" pitchFamily="66" charset="0"/>
                        </a:rPr>
                        <a:t>O</a:t>
                      </a:r>
                      <a:r>
                        <a:rPr lang="en-US" altLang="en-US" sz="2800" baseline="-25000" dirty="0">
                          <a:solidFill>
                            <a:srgbClr val="006600"/>
                          </a:solidFill>
                          <a:latin typeface="Comic Sans MS" pitchFamily="66" charset="0"/>
                        </a:rPr>
                        <a:t>3</a:t>
                      </a:r>
                      <a:r>
                        <a:rPr lang="en-US" altLang="en-US" sz="2800" baseline="30000" dirty="0">
                          <a:solidFill>
                            <a:srgbClr val="006600"/>
                          </a:solidFill>
                          <a:latin typeface="Comic Sans MS" pitchFamily="66" charset="0"/>
                        </a:rPr>
                        <a:t>-2</a:t>
                      </a:r>
                      <a:endParaRPr lang="en-US" sz="2800" kern="1400" baseline="300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2800" dirty="0">
                          <a:solidFill>
                            <a:srgbClr val="006600"/>
                          </a:solidFill>
                          <a:latin typeface="Comic Sans MS" pitchFamily="66" charset="0"/>
                        </a:rPr>
                        <a:t>Bi</a:t>
                      </a:r>
                      <a:r>
                        <a:rPr lang="en-US" altLang="en-US" sz="2800" baseline="-25000" dirty="0">
                          <a:solidFill>
                            <a:srgbClr val="006600"/>
                          </a:solidFill>
                          <a:latin typeface="Comic Sans MS" pitchFamily="66" charset="0"/>
                        </a:rPr>
                        <a:t>2</a:t>
                      </a:r>
                      <a:r>
                        <a:rPr lang="en-US" altLang="en-US" sz="2800" dirty="0">
                          <a:solidFill>
                            <a:srgbClr val="006600"/>
                          </a:solidFill>
                          <a:latin typeface="Comic Sans MS" pitchFamily="66" charset="0"/>
                        </a:rPr>
                        <a:t>(S</a:t>
                      </a:r>
                      <a:r>
                        <a:rPr lang="en-US" altLang="en-US" sz="2800" baseline="-25000" dirty="0">
                          <a:solidFill>
                            <a:srgbClr val="006600"/>
                          </a:solidFill>
                          <a:latin typeface="Comic Sans MS" pitchFamily="66" charset="0"/>
                        </a:rPr>
                        <a:t>2</a:t>
                      </a:r>
                      <a:r>
                        <a:rPr lang="en-US" altLang="en-US" sz="2800" dirty="0">
                          <a:solidFill>
                            <a:srgbClr val="006600"/>
                          </a:solidFill>
                          <a:latin typeface="Comic Sans MS" pitchFamily="66" charset="0"/>
                        </a:rPr>
                        <a:t>O</a:t>
                      </a:r>
                      <a:r>
                        <a:rPr lang="en-US" altLang="en-US" sz="2800" baseline="-25000" dirty="0">
                          <a:solidFill>
                            <a:srgbClr val="006600"/>
                          </a:solidFill>
                          <a:latin typeface="Comic Sans MS" pitchFamily="66" charset="0"/>
                        </a:rPr>
                        <a:t>3</a:t>
                      </a:r>
                      <a:r>
                        <a:rPr lang="en-US" altLang="en-US" sz="2800" dirty="0">
                          <a:solidFill>
                            <a:srgbClr val="006600"/>
                          </a:solidFill>
                          <a:latin typeface="Comic Sans MS" pitchFamily="66" charset="0"/>
                        </a:rPr>
                        <a:t>)</a:t>
                      </a:r>
                      <a:r>
                        <a:rPr lang="en-US" altLang="en-US" sz="2800" baseline="-25000" dirty="0">
                          <a:solidFill>
                            <a:srgbClr val="006600"/>
                          </a:solidFill>
                          <a:latin typeface="Comic Sans MS" pitchFamily="66" charset="0"/>
                        </a:rPr>
                        <a:t>5</a:t>
                      </a:r>
                      <a:endParaRPr lang="en-US" sz="2800" kern="1400" baseline="-250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2800" dirty="0">
                          <a:solidFill>
                            <a:srgbClr val="006600"/>
                          </a:solidFill>
                          <a:latin typeface="Comic Sans MS" panose="030F0702030302020204" pitchFamily="66" charset="0"/>
                          <a:cs typeface="Times New Roman" panose="02020603050405020304" pitchFamily="18" charset="0"/>
                        </a:rPr>
                        <a:t>Bismuth (V) thiosulfate </a:t>
                      </a:r>
                      <a:endParaRPr lang="en-US" sz="28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7889604"/>
                  </a:ext>
                </a:extLst>
              </a:tr>
              <a:tr h="1967949">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f</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2800" kern="1400" baseline="300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2800" kern="1400" baseline="300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sz="2800" kern="14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2800" dirty="0">
                          <a:solidFill>
                            <a:srgbClr val="0000CC"/>
                          </a:solidFill>
                          <a:latin typeface="Comic Sans MS" panose="030F0702030302020204" pitchFamily="66" charset="0"/>
                          <a:cs typeface="Times New Roman" panose="02020603050405020304" pitchFamily="18" charset="0"/>
                        </a:rPr>
                        <a:t>Cobalt (III) chlorate </a:t>
                      </a:r>
                      <a:endParaRPr lang="en-US" sz="2800" kern="14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5845331"/>
                  </a:ext>
                </a:extLst>
              </a:tr>
            </a:tbl>
          </a:graphicData>
        </a:graphic>
      </p:graphicFrame>
      <p:sp>
        <p:nvSpPr>
          <p:cNvPr id="3" name="Control 1">
            <a:extLst>
              <a:ext uri="{FF2B5EF4-FFF2-40B4-BE49-F238E27FC236}">
                <a16:creationId xmlns:a16="http://schemas.microsoft.com/office/drawing/2014/main" id="{2AD6F65B-0347-46B0-8417-A0346E0E0AE5}"/>
              </a:ext>
            </a:extLst>
          </p:cNvPr>
          <p:cNvSpPr>
            <a:spLocks noChangeArrowheads="1" noChangeShapeType="1"/>
          </p:cNvSpPr>
          <p:nvPr/>
        </p:nvSpPr>
        <p:spPr bwMode="auto">
          <a:xfrm>
            <a:off x="1585913" y="4999038"/>
            <a:ext cx="6867525" cy="32162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2BEFD197-DFF1-4CA0-8975-98389F6BE83B}"/>
              </a:ext>
            </a:extLst>
          </p:cNvPr>
          <p:cNvSpPr txBox="1"/>
          <p:nvPr/>
        </p:nvSpPr>
        <p:spPr>
          <a:xfrm>
            <a:off x="0" y="0"/>
            <a:ext cx="91440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rPr>
              <a:t>89.  REPEAT</a:t>
            </a:r>
            <a:endParaRPr kumimoji="0" lang="en-US"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258751036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64B135-D790-43CF-9BB8-E1361874B9BC}"/>
              </a:ext>
            </a:extLst>
          </p:cNvPr>
          <p:cNvGraphicFramePr>
            <a:graphicFrameLocks noGrp="1"/>
          </p:cNvGraphicFramePr>
          <p:nvPr>
            <p:extLst>
              <p:ext uri="{D42A27DB-BD31-4B8C-83A1-F6EECF244321}">
                <p14:modId xmlns:p14="http://schemas.microsoft.com/office/powerpoint/2010/main" val="1262874650"/>
              </p:ext>
            </p:extLst>
          </p:nvPr>
        </p:nvGraphicFramePr>
        <p:xfrm>
          <a:off x="0" y="609600"/>
          <a:ext cx="9144000" cy="5029200"/>
        </p:xfrm>
        <a:graphic>
          <a:graphicData uri="http://schemas.openxmlformats.org/drawingml/2006/table">
            <a:tbl>
              <a:tblPr/>
              <a:tblGrid>
                <a:gridCol w="689788">
                  <a:extLst>
                    <a:ext uri="{9D8B030D-6E8A-4147-A177-3AD203B41FA5}">
                      <a16:colId xmlns:a16="http://schemas.microsoft.com/office/drawing/2014/main" val="825177703"/>
                    </a:ext>
                  </a:extLst>
                </a:gridCol>
                <a:gridCol w="1542301">
                  <a:extLst>
                    <a:ext uri="{9D8B030D-6E8A-4147-A177-3AD203B41FA5}">
                      <a16:colId xmlns:a16="http://schemas.microsoft.com/office/drawing/2014/main" val="1875748500"/>
                    </a:ext>
                  </a:extLst>
                </a:gridCol>
                <a:gridCol w="1623352">
                  <a:extLst>
                    <a:ext uri="{9D8B030D-6E8A-4147-A177-3AD203B41FA5}">
                      <a16:colId xmlns:a16="http://schemas.microsoft.com/office/drawing/2014/main" val="4108983573"/>
                    </a:ext>
                  </a:extLst>
                </a:gridCol>
                <a:gridCol w="2182241">
                  <a:extLst>
                    <a:ext uri="{9D8B030D-6E8A-4147-A177-3AD203B41FA5}">
                      <a16:colId xmlns:a16="http://schemas.microsoft.com/office/drawing/2014/main" val="3209669208"/>
                    </a:ext>
                  </a:extLst>
                </a:gridCol>
                <a:gridCol w="3106318">
                  <a:extLst>
                    <a:ext uri="{9D8B030D-6E8A-4147-A177-3AD203B41FA5}">
                      <a16:colId xmlns:a16="http://schemas.microsoft.com/office/drawing/2014/main" val="3776003421"/>
                    </a:ext>
                  </a:extLst>
                </a:gridCol>
              </a:tblGrid>
              <a:tr h="1093302">
                <a:tc>
                  <a:txBody>
                    <a:bodyPr/>
                    <a:lstStyle/>
                    <a:p>
                      <a:pPr marR="0" indent="0" algn="ctr" rtl="0">
                        <a:lnSpc>
                          <a:spcPct val="119000"/>
                        </a:lnSpc>
                        <a:spcBef>
                          <a:spcPts val="0"/>
                        </a:spcBef>
                        <a:spcAft>
                          <a:spcPts val="0"/>
                        </a:spcAft>
                      </a:pPr>
                      <a:r>
                        <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cation</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a:ln>
                            <a:noFill/>
                          </a:ln>
                          <a:solidFill>
                            <a:schemeClr val="tx1">
                              <a:lumMod val="95000"/>
                              <a:lumOff val="5000"/>
                            </a:schemeClr>
                          </a:solidFill>
                          <a:effectLst/>
                          <a:latin typeface="Comic Sans MS" panose="030F0702030302020204" pitchFamily="66" charset="0"/>
                          <a:cs typeface="Times New Roman" panose="02020603050405020304" pitchFamily="18" charset="0"/>
                        </a:rPr>
                        <a:t>Anions</a:t>
                      </a:r>
                      <a:endParaRPr lang="en-US" sz="2800" kern="140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a:ln>
                            <a:noFill/>
                          </a:ln>
                          <a:solidFill>
                            <a:schemeClr val="tx1">
                              <a:lumMod val="95000"/>
                              <a:lumOff val="5000"/>
                            </a:schemeClr>
                          </a:solidFill>
                          <a:effectLst/>
                          <a:latin typeface="Comic Sans MS" panose="030F0702030302020204" pitchFamily="66" charset="0"/>
                          <a:cs typeface="Times New Roman" panose="02020603050405020304" pitchFamily="18" charset="0"/>
                        </a:rPr>
                        <a:t>Formula</a:t>
                      </a:r>
                      <a:endParaRPr lang="en-US" sz="2800" kern="140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a:ln>
                            <a:noFill/>
                          </a:ln>
                          <a:solidFill>
                            <a:schemeClr val="tx1">
                              <a:lumMod val="95000"/>
                              <a:lumOff val="5000"/>
                            </a:schemeClr>
                          </a:solidFill>
                          <a:effectLst/>
                          <a:latin typeface="Comic Sans MS" panose="030F0702030302020204" pitchFamily="66" charset="0"/>
                          <a:cs typeface="Times New Roman" panose="02020603050405020304" pitchFamily="18" charset="0"/>
                        </a:rPr>
                        <a:t>name</a:t>
                      </a:r>
                      <a:endParaRPr lang="en-US" sz="2800" kern="140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090615"/>
                  </a:ext>
                </a:extLst>
              </a:tr>
              <a:tr h="1967949">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400" dirty="0">
                          <a:ln>
                            <a:noFill/>
                          </a:ln>
                          <a:solidFill>
                            <a:srgbClr val="006600"/>
                          </a:solidFill>
                          <a:effectLst/>
                          <a:latin typeface="Comic Sans MS" panose="030F0702030302020204" pitchFamily="66" charset="0"/>
                          <a:cs typeface="Times New Roman" panose="02020603050405020304" pitchFamily="18" charset="0"/>
                        </a:rPr>
                        <a:t>Bi</a:t>
                      </a:r>
                      <a:r>
                        <a:rPr lang="en-US" sz="2800" kern="1400" baseline="30000" dirty="0">
                          <a:ln>
                            <a:noFill/>
                          </a:ln>
                          <a:solidFill>
                            <a:srgbClr val="006600"/>
                          </a:solidFill>
                          <a:effectLst/>
                          <a:latin typeface="Comic Sans MS" panose="030F0702030302020204" pitchFamily="66" charset="0"/>
                          <a:cs typeface="Times New Roman" panose="02020603050405020304" pitchFamily="18" charset="0"/>
                        </a:rPr>
                        <a:t>+5</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2800" dirty="0">
                          <a:solidFill>
                            <a:srgbClr val="006600"/>
                          </a:solidFill>
                          <a:latin typeface="Comic Sans MS" pitchFamily="66" charset="0"/>
                        </a:rPr>
                        <a:t>S</a:t>
                      </a:r>
                      <a:r>
                        <a:rPr lang="en-US" altLang="en-US" sz="2800" baseline="-25000" dirty="0">
                          <a:solidFill>
                            <a:srgbClr val="006600"/>
                          </a:solidFill>
                          <a:latin typeface="Comic Sans MS" pitchFamily="66" charset="0"/>
                        </a:rPr>
                        <a:t>2</a:t>
                      </a:r>
                      <a:r>
                        <a:rPr lang="en-US" altLang="en-US" sz="2800" dirty="0">
                          <a:solidFill>
                            <a:srgbClr val="006600"/>
                          </a:solidFill>
                          <a:latin typeface="Comic Sans MS" pitchFamily="66" charset="0"/>
                        </a:rPr>
                        <a:t>O</a:t>
                      </a:r>
                      <a:r>
                        <a:rPr lang="en-US" altLang="en-US" sz="2800" baseline="-25000" dirty="0">
                          <a:solidFill>
                            <a:srgbClr val="006600"/>
                          </a:solidFill>
                          <a:latin typeface="Comic Sans MS" pitchFamily="66" charset="0"/>
                        </a:rPr>
                        <a:t>3</a:t>
                      </a:r>
                      <a:r>
                        <a:rPr lang="en-US" altLang="en-US" sz="2800" baseline="30000" dirty="0">
                          <a:solidFill>
                            <a:srgbClr val="006600"/>
                          </a:solidFill>
                          <a:latin typeface="Comic Sans MS" pitchFamily="66" charset="0"/>
                        </a:rPr>
                        <a:t>-2</a:t>
                      </a:r>
                      <a:endParaRPr lang="en-US" sz="2800" kern="1400" baseline="300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2800" dirty="0">
                          <a:solidFill>
                            <a:srgbClr val="006600"/>
                          </a:solidFill>
                          <a:latin typeface="Comic Sans MS" pitchFamily="66" charset="0"/>
                        </a:rPr>
                        <a:t>Bi</a:t>
                      </a:r>
                      <a:r>
                        <a:rPr lang="en-US" altLang="en-US" sz="2800" baseline="-25000" dirty="0">
                          <a:solidFill>
                            <a:srgbClr val="006600"/>
                          </a:solidFill>
                          <a:latin typeface="Comic Sans MS" pitchFamily="66" charset="0"/>
                        </a:rPr>
                        <a:t>2</a:t>
                      </a:r>
                      <a:r>
                        <a:rPr lang="en-US" altLang="en-US" sz="2800" dirty="0">
                          <a:solidFill>
                            <a:srgbClr val="006600"/>
                          </a:solidFill>
                          <a:latin typeface="Comic Sans MS" pitchFamily="66" charset="0"/>
                        </a:rPr>
                        <a:t>(S</a:t>
                      </a:r>
                      <a:r>
                        <a:rPr lang="en-US" altLang="en-US" sz="2800" baseline="-25000" dirty="0">
                          <a:solidFill>
                            <a:srgbClr val="006600"/>
                          </a:solidFill>
                          <a:latin typeface="Comic Sans MS" pitchFamily="66" charset="0"/>
                        </a:rPr>
                        <a:t>2</a:t>
                      </a:r>
                      <a:r>
                        <a:rPr lang="en-US" altLang="en-US" sz="2800" dirty="0">
                          <a:solidFill>
                            <a:srgbClr val="006600"/>
                          </a:solidFill>
                          <a:latin typeface="Comic Sans MS" pitchFamily="66" charset="0"/>
                        </a:rPr>
                        <a:t>O</a:t>
                      </a:r>
                      <a:r>
                        <a:rPr lang="en-US" altLang="en-US" sz="2800" baseline="-25000" dirty="0">
                          <a:solidFill>
                            <a:srgbClr val="006600"/>
                          </a:solidFill>
                          <a:latin typeface="Comic Sans MS" pitchFamily="66" charset="0"/>
                        </a:rPr>
                        <a:t>3</a:t>
                      </a:r>
                      <a:r>
                        <a:rPr lang="en-US" altLang="en-US" sz="2800" dirty="0">
                          <a:solidFill>
                            <a:srgbClr val="006600"/>
                          </a:solidFill>
                          <a:latin typeface="Comic Sans MS" pitchFamily="66" charset="0"/>
                        </a:rPr>
                        <a:t>)</a:t>
                      </a:r>
                      <a:r>
                        <a:rPr lang="en-US" altLang="en-US" sz="2800" baseline="-25000" dirty="0">
                          <a:solidFill>
                            <a:srgbClr val="006600"/>
                          </a:solidFill>
                          <a:latin typeface="Comic Sans MS" pitchFamily="66" charset="0"/>
                        </a:rPr>
                        <a:t>5</a:t>
                      </a:r>
                      <a:endParaRPr lang="en-US" sz="2800" kern="1400" baseline="-250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2800" dirty="0">
                          <a:solidFill>
                            <a:srgbClr val="006600"/>
                          </a:solidFill>
                          <a:latin typeface="Comic Sans MS" panose="030F0702030302020204" pitchFamily="66" charset="0"/>
                          <a:cs typeface="Times New Roman" panose="02020603050405020304" pitchFamily="18" charset="0"/>
                        </a:rPr>
                        <a:t>Bismuth (V) thiosulfate </a:t>
                      </a:r>
                      <a:endParaRPr lang="en-US" sz="28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7889604"/>
                  </a:ext>
                </a:extLst>
              </a:tr>
              <a:tr h="1967949">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f</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400" dirty="0">
                          <a:ln>
                            <a:noFill/>
                          </a:ln>
                          <a:solidFill>
                            <a:srgbClr val="0000CC"/>
                          </a:solidFill>
                          <a:effectLst/>
                          <a:latin typeface="Comic Sans MS" panose="030F0702030302020204" pitchFamily="66" charset="0"/>
                          <a:cs typeface="Times New Roman" panose="02020603050405020304" pitchFamily="18" charset="0"/>
                        </a:rPr>
                        <a:t>Co</a:t>
                      </a:r>
                      <a:r>
                        <a:rPr lang="en-US" sz="2800" kern="1400" baseline="30000" dirty="0">
                          <a:ln>
                            <a:noFill/>
                          </a:ln>
                          <a:solidFill>
                            <a:srgbClr val="0000CC"/>
                          </a:solidFill>
                          <a:effectLst/>
                          <a:latin typeface="Comic Sans MS" panose="030F0702030302020204" pitchFamily="66" charset="0"/>
                          <a:cs typeface="Times New Roman" panose="02020603050405020304" pitchFamily="18" charset="0"/>
                        </a:rPr>
                        <a:t>+3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400" dirty="0">
                          <a:ln>
                            <a:noFill/>
                          </a:ln>
                          <a:solidFill>
                            <a:srgbClr val="0000CC"/>
                          </a:solidFill>
                          <a:effectLst/>
                          <a:latin typeface="Comic Sans MS" panose="030F0702030302020204" pitchFamily="66" charset="0"/>
                          <a:cs typeface="Times New Roman" panose="02020603050405020304" pitchFamily="18" charset="0"/>
                        </a:rPr>
                        <a:t>ClO</a:t>
                      </a:r>
                      <a:r>
                        <a:rPr lang="en-US" sz="2800" kern="1400" baseline="-25000" dirty="0">
                          <a:ln>
                            <a:noFill/>
                          </a:ln>
                          <a:solidFill>
                            <a:srgbClr val="0000CC"/>
                          </a:solidFill>
                          <a:effectLst/>
                          <a:latin typeface="Comic Sans MS" panose="030F0702030302020204" pitchFamily="66" charset="0"/>
                          <a:cs typeface="Times New Roman" panose="02020603050405020304" pitchFamily="18" charset="0"/>
                        </a:rPr>
                        <a:t>3</a:t>
                      </a:r>
                      <a:r>
                        <a:rPr lang="en-US" sz="2800" kern="1400" baseline="30000" dirty="0">
                          <a:ln>
                            <a:noFill/>
                          </a:ln>
                          <a:solidFill>
                            <a:srgbClr val="0000CC"/>
                          </a:solidFill>
                          <a:effectLst/>
                          <a:latin typeface="Comic Sans MS" panose="030F0702030302020204" pitchFamily="66" charset="0"/>
                          <a:cs typeface="Times New Roman" panose="02020603050405020304" pitchFamily="18" charset="0"/>
                        </a:rPr>
                        <a:t>-1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endParaRPr lang="en-US" sz="2800" kern="14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2800" dirty="0">
                          <a:solidFill>
                            <a:srgbClr val="0000CC"/>
                          </a:solidFill>
                          <a:latin typeface="Comic Sans MS" panose="030F0702030302020204" pitchFamily="66" charset="0"/>
                          <a:cs typeface="Times New Roman" panose="02020603050405020304" pitchFamily="18" charset="0"/>
                        </a:rPr>
                        <a:t>Cobalt (III) chlorate </a:t>
                      </a:r>
                      <a:endParaRPr lang="en-US" sz="2800" kern="14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5845331"/>
                  </a:ext>
                </a:extLst>
              </a:tr>
            </a:tbl>
          </a:graphicData>
        </a:graphic>
      </p:graphicFrame>
      <p:sp>
        <p:nvSpPr>
          <p:cNvPr id="3" name="Control 1">
            <a:extLst>
              <a:ext uri="{FF2B5EF4-FFF2-40B4-BE49-F238E27FC236}">
                <a16:creationId xmlns:a16="http://schemas.microsoft.com/office/drawing/2014/main" id="{2AD6F65B-0347-46B0-8417-A0346E0E0AE5}"/>
              </a:ext>
            </a:extLst>
          </p:cNvPr>
          <p:cNvSpPr>
            <a:spLocks noChangeArrowheads="1" noChangeShapeType="1"/>
          </p:cNvSpPr>
          <p:nvPr/>
        </p:nvSpPr>
        <p:spPr bwMode="auto">
          <a:xfrm>
            <a:off x="1585913" y="4999038"/>
            <a:ext cx="6867525" cy="32162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2BEFD197-DFF1-4CA0-8975-98389F6BE83B}"/>
              </a:ext>
            </a:extLst>
          </p:cNvPr>
          <p:cNvSpPr txBox="1"/>
          <p:nvPr/>
        </p:nvSpPr>
        <p:spPr>
          <a:xfrm>
            <a:off x="0" y="29852"/>
            <a:ext cx="91440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rPr>
              <a:t>89.  FINISH UP STRONG.</a:t>
            </a:r>
            <a:endParaRPr kumimoji="0" lang="en-US"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64482500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64B135-D790-43CF-9BB8-E1361874B9BC}"/>
              </a:ext>
            </a:extLst>
          </p:cNvPr>
          <p:cNvGraphicFramePr>
            <a:graphicFrameLocks noGrp="1"/>
          </p:cNvGraphicFramePr>
          <p:nvPr>
            <p:extLst>
              <p:ext uri="{D42A27DB-BD31-4B8C-83A1-F6EECF244321}">
                <p14:modId xmlns:p14="http://schemas.microsoft.com/office/powerpoint/2010/main" val="1054592340"/>
              </p:ext>
            </p:extLst>
          </p:nvPr>
        </p:nvGraphicFramePr>
        <p:xfrm>
          <a:off x="0" y="609600"/>
          <a:ext cx="9144000" cy="5029200"/>
        </p:xfrm>
        <a:graphic>
          <a:graphicData uri="http://schemas.openxmlformats.org/drawingml/2006/table">
            <a:tbl>
              <a:tblPr/>
              <a:tblGrid>
                <a:gridCol w="689788">
                  <a:extLst>
                    <a:ext uri="{9D8B030D-6E8A-4147-A177-3AD203B41FA5}">
                      <a16:colId xmlns:a16="http://schemas.microsoft.com/office/drawing/2014/main" val="825177703"/>
                    </a:ext>
                  </a:extLst>
                </a:gridCol>
                <a:gridCol w="1542301">
                  <a:extLst>
                    <a:ext uri="{9D8B030D-6E8A-4147-A177-3AD203B41FA5}">
                      <a16:colId xmlns:a16="http://schemas.microsoft.com/office/drawing/2014/main" val="1875748500"/>
                    </a:ext>
                  </a:extLst>
                </a:gridCol>
                <a:gridCol w="1623352">
                  <a:extLst>
                    <a:ext uri="{9D8B030D-6E8A-4147-A177-3AD203B41FA5}">
                      <a16:colId xmlns:a16="http://schemas.microsoft.com/office/drawing/2014/main" val="4108983573"/>
                    </a:ext>
                  </a:extLst>
                </a:gridCol>
                <a:gridCol w="2182241">
                  <a:extLst>
                    <a:ext uri="{9D8B030D-6E8A-4147-A177-3AD203B41FA5}">
                      <a16:colId xmlns:a16="http://schemas.microsoft.com/office/drawing/2014/main" val="3209669208"/>
                    </a:ext>
                  </a:extLst>
                </a:gridCol>
                <a:gridCol w="3106318">
                  <a:extLst>
                    <a:ext uri="{9D8B030D-6E8A-4147-A177-3AD203B41FA5}">
                      <a16:colId xmlns:a16="http://schemas.microsoft.com/office/drawing/2014/main" val="3776003421"/>
                    </a:ext>
                  </a:extLst>
                </a:gridCol>
              </a:tblGrid>
              <a:tr h="1093302">
                <a:tc>
                  <a:txBody>
                    <a:bodyPr/>
                    <a:lstStyle/>
                    <a:p>
                      <a:pPr marR="0" indent="0" algn="ctr" rtl="0">
                        <a:lnSpc>
                          <a:spcPct val="119000"/>
                        </a:lnSpc>
                        <a:spcBef>
                          <a:spcPts val="0"/>
                        </a:spcBef>
                        <a:spcAft>
                          <a:spcPts val="0"/>
                        </a:spcAft>
                      </a:pPr>
                      <a:r>
                        <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cation</a:t>
                      </a:r>
                      <a:endParaRPr lang="en-US" sz="28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a:ln>
                            <a:noFill/>
                          </a:ln>
                          <a:solidFill>
                            <a:schemeClr val="tx1">
                              <a:lumMod val="95000"/>
                              <a:lumOff val="5000"/>
                            </a:schemeClr>
                          </a:solidFill>
                          <a:effectLst/>
                          <a:latin typeface="Comic Sans MS" panose="030F0702030302020204" pitchFamily="66" charset="0"/>
                          <a:cs typeface="Times New Roman" panose="02020603050405020304" pitchFamily="18" charset="0"/>
                        </a:rPr>
                        <a:t>Anions</a:t>
                      </a:r>
                      <a:endParaRPr lang="en-US" sz="2800" kern="140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a:ln>
                            <a:noFill/>
                          </a:ln>
                          <a:solidFill>
                            <a:schemeClr val="tx1">
                              <a:lumMod val="95000"/>
                              <a:lumOff val="5000"/>
                            </a:schemeClr>
                          </a:solidFill>
                          <a:effectLst/>
                          <a:latin typeface="Comic Sans MS" panose="030F0702030302020204" pitchFamily="66" charset="0"/>
                          <a:cs typeface="Times New Roman" panose="02020603050405020304" pitchFamily="18" charset="0"/>
                        </a:rPr>
                        <a:t>Formula</a:t>
                      </a:r>
                      <a:endParaRPr lang="en-US" sz="2800" kern="140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a:ln>
                            <a:noFill/>
                          </a:ln>
                          <a:solidFill>
                            <a:schemeClr val="tx1">
                              <a:lumMod val="95000"/>
                              <a:lumOff val="5000"/>
                            </a:schemeClr>
                          </a:solidFill>
                          <a:effectLst/>
                          <a:latin typeface="Comic Sans MS" panose="030F0702030302020204" pitchFamily="66" charset="0"/>
                          <a:cs typeface="Times New Roman" panose="02020603050405020304" pitchFamily="18" charset="0"/>
                        </a:rPr>
                        <a:t>name</a:t>
                      </a:r>
                      <a:endParaRPr lang="en-US" sz="2800" kern="1400">
                        <a:ln>
                          <a:noFill/>
                        </a:ln>
                        <a:solidFill>
                          <a:schemeClr val="tx1">
                            <a:lumMod val="95000"/>
                            <a:lumOff val="5000"/>
                          </a:schemeClr>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090615"/>
                  </a:ext>
                </a:extLst>
              </a:tr>
              <a:tr h="1967949">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400" dirty="0">
                          <a:ln>
                            <a:noFill/>
                          </a:ln>
                          <a:solidFill>
                            <a:srgbClr val="006600"/>
                          </a:solidFill>
                          <a:effectLst/>
                          <a:latin typeface="Comic Sans MS" panose="030F0702030302020204" pitchFamily="66" charset="0"/>
                          <a:cs typeface="Times New Roman" panose="02020603050405020304" pitchFamily="18" charset="0"/>
                        </a:rPr>
                        <a:t>Bi</a:t>
                      </a:r>
                      <a:r>
                        <a:rPr lang="en-US" sz="2800" kern="1400" baseline="30000" dirty="0">
                          <a:ln>
                            <a:noFill/>
                          </a:ln>
                          <a:solidFill>
                            <a:srgbClr val="006600"/>
                          </a:solidFill>
                          <a:effectLst/>
                          <a:latin typeface="Comic Sans MS" panose="030F0702030302020204" pitchFamily="66" charset="0"/>
                          <a:cs typeface="Times New Roman" panose="02020603050405020304" pitchFamily="18" charset="0"/>
                        </a:rPr>
                        <a:t>+5</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2800" dirty="0">
                          <a:solidFill>
                            <a:srgbClr val="006600"/>
                          </a:solidFill>
                          <a:latin typeface="Comic Sans MS" pitchFamily="66" charset="0"/>
                        </a:rPr>
                        <a:t>S</a:t>
                      </a:r>
                      <a:r>
                        <a:rPr lang="en-US" altLang="en-US" sz="2800" baseline="-25000" dirty="0">
                          <a:solidFill>
                            <a:srgbClr val="006600"/>
                          </a:solidFill>
                          <a:latin typeface="Comic Sans MS" pitchFamily="66" charset="0"/>
                        </a:rPr>
                        <a:t>2</a:t>
                      </a:r>
                      <a:r>
                        <a:rPr lang="en-US" altLang="en-US" sz="2800" dirty="0">
                          <a:solidFill>
                            <a:srgbClr val="006600"/>
                          </a:solidFill>
                          <a:latin typeface="Comic Sans MS" pitchFamily="66" charset="0"/>
                        </a:rPr>
                        <a:t>O</a:t>
                      </a:r>
                      <a:r>
                        <a:rPr lang="en-US" altLang="en-US" sz="2800" baseline="-25000" dirty="0">
                          <a:solidFill>
                            <a:srgbClr val="006600"/>
                          </a:solidFill>
                          <a:latin typeface="Comic Sans MS" pitchFamily="66" charset="0"/>
                        </a:rPr>
                        <a:t>3</a:t>
                      </a:r>
                      <a:r>
                        <a:rPr lang="en-US" altLang="en-US" sz="2800" baseline="30000" dirty="0">
                          <a:solidFill>
                            <a:srgbClr val="006600"/>
                          </a:solidFill>
                          <a:latin typeface="Comic Sans MS" pitchFamily="66" charset="0"/>
                        </a:rPr>
                        <a:t>-2</a:t>
                      </a:r>
                      <a:endParaRPr lang="en-US" sz="2800" kern="1400" baseline="300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2800" dirty="0">
                          <a:solidFill>
                            <a:srgbClr val="006600"/>
                          </a:solidFill>
                          <a:latin typeface="Comic Sans MS" pitchFamily="66" charset="0"/>
                        </a:rPr>
                        <a:t>Bi</a:t>
                      </a:r>
                      <a:r>
                        <a:rPr lang="en-US" altLang="en-US" sz="2800" baseline="-25000" dirty="0">
                          <a:solidFill>
                            <a:srgbClr val="006600"/>
                          </a:solidFill>
                          <a:latin typeface="Comic Sans MS" pitchFamily="66" charset="0"/>
                        </a:rPr>
                        <a:t>2</a:t>
                      </a:r>
                      <a:r>
                        <a:rPr lang="en-US" altLang="en-US" sz="2800" dirty="0">
                          <a:solidFill>
                            <a:srgbClr val="006600"/>
                          </a:solidFill>
                          <a:latin typeface="Comic Sans MS" pitchFamily="66" charset="0"/>
                        </a:rPr>
                        <a:t>(S</a:t>
                      </a:r>
                      <a:r>
                        <a:rPr lang="en-US" altLang="en-US" sz="2800" baseline="-25000" dirty="0">
                          <a:solidFill>
                            <a:srgbClr val="006600"/>
                          </a:solidFill>
                          <a:latin typeface="Comic Sans MS" pitchFamily="66" charset="0"/>
                        </a:rPr>
                        <a:t>2</a:t>
                      </a:r>
                      <a:r>
                        <a:rPr lang="en-US" altLang="en-US" sz="2800" dirty="0">
                          <a:solidFill>
                            <a:srgbClr val="006600"/>
                          </a:solidFill>
                          <a:latin typeface="Comic Sans MS" pitchFamily="66" charset="0"/>
                        </a:rPr>
                        <a:t>O</a:t>
                      </a:r>
                      <a:r>
                        <a:rPr lang="en-US" altLang="en-US" sz="2800" baseline="-25000" dirty="0">
                          <a:solidFill>
                            <a:srgbClr val="006600"/>
                          </a:solidFill>
                          <a:latin typeface="Comic Sans MS" pitchFamily="66" charset="0"/>
                        </a:rPr>
                        <a:t>3</a:t>
                      </a:r>
                      <a:r>
                        <a:rPr lang="en-US" altLang="en-US" sz="2800" dirty="0">
                          <a:solidFill>
                            <a:srgbClr val="006600"/>
                          </a:solidFill>
                          <a:latin typeface="Comic Sans MS" pitchFamily="66" charset="0"/>
                        </a:rPr>
                        <a:t>)</a:t>
                      </a:r>
                      <a:r>
                        <a:rPr lang="en-US" altLang="en-US" sz="2800" baseline="-25000" dirty="0">
                          <a:solidFill>
                            <a:srgbClr val="006600"/>
                          </a:solidFill>
                          <a:latin typeface="Comic Sans MS" pitchFamily="66" charset="0"/>
                        </a:rPr>
                        <a:t>5</a:t>
                      </a:r>
                      <a:endParaRPr lang="en-US" sz="2800" kern="1400" baseline="-250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2800" dirty="0">
                          <a:solidFill>
                            <a:srgbClr val="006600"/>
                          </a:solidFill>
                          <a:latin typeface="Comic Sans MS" panose="030F0702030302020204" pitchFamily="66" charset="0"/>
                          <a:cs typeface="Times New Roman" panose="02020603050405020304" pitchFamily="18" charset="0"/>
                        </a:rPr>
                        <a:t>Bismuth (V) thiosulfate </a:t>
                      </a:r>
                      <a:endParaRPr lang="en-US" sz="2800" kern="1400" dirty="0">
                        <a:ln>
                          <a:noFill/>
                        </a:ln>
                        <a:solidFill>
                          <a:srgbClr val="006600"/>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7889604"/>
                  </a:ext>
                </a:extLst>
              </a:tr>
              <a:tr h="1967949">
                <a:tc>
                  <a:txBody>
                    <a:bodyPr/>
                    <a:lstStyle/>
                    <a:p>
                      <a:pPr marR="0" indent="0" algn="ctr" rtl="0">
                        <a:lnSpc>
                          <a:spcPct val="119000"/>
                        </a:lnSpc>
                        <a:spcBef>
                          <a:spcPts val="0"/>
                        </a:spcBef>
                        <a:spcAft>
                          <a:spcPts val="0"/>
                        </a:spcAft>
                      </a:pPr>
                      <a:r>
                        <a:rPr lang="en-US" sz="2000" kern="1400" dirty="0">
                          <a:ln>
                            <a:noFill/>
                          </a:ln>
                          <a:solidFill>
                            <a:schemeClr val="tx1">
                              <a:lumMod val="95000"/>
                              <a:lumOff val="5000"/>
                            </a:schemeClr>
                          </a:solidFill>
                          <a:effectLst/>
                          <a:latin typeface="Comic Sans MS" panose="030F0702030302020204" pitchFamily="66" charset="0"/>
                          <a:cs typeface="Times New Roman" panose="02020603050405020304" pitchFamily="18" charset="0"/>
                        </a:rPr>
                        <a:t>f</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400" dirty="0">
                          <a:ln>
                            <a:noFill/>
                          </a:ln>
                          <a:solidFill>
                            <a:srgbClr val="0000CC"/>
                          </a:solidFill>
                          <a:effectLst/>
                          <a:latin typeface="Comic Sans MS" panose="030F0702030302020204" pitchFamily="66" charset="0"/>
                          <a:cs typeface="Times New Roman" panose="02020603050405020304" pitchFamily="18" charset="0"/>
                        </a:rPr>
                        <a:t>Co</a:t>
                      </a:r>
                      <a:r>
                        <a:rPr lang="en-US" sz="2800" kern="1400" baseline="30000" dirty="0">
                          <a:ln>
                            <a:noFill/>
                          </a:ln>
                          <a:solidFill>
                            <a:srgbClr val="0000CC"/>
                          </a:solidFill>
                          <a:effectLst/>
                          <a:latin typeface="Comic Sans MS" panose="030F0702030302020204" pitchFamily="66" charset="0"/>
                          <a:cs typeface="Times New Roman" panose="02020603050405020304" pitchFamily="18" charset="0"/>
                        </a:rPr>
                        <a:t>+3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400" dirty="0">
                          <a:ln>
                            <a:noFill/>
                          </a:ln>
                          <a:solidFill>
                            <a:srgbClr val="0000CC"/>
                          </a:solidFill>
                          <a:effectLst/>
                          <a:latin typeface="Comic Sans MS" panose="030F0702030302020204" pitchFamily="66" charset="0"/>
                          <a:cs typeface="Times New Roman" panose="02020603050405020304" pitchFamily="18" charset="0"/>
                        </a:rPr>
                        <a:t>ClO</a:t>
                      </a:r>
                      <a:r>
                        <a:rPr lang="en-US" sz="2800" kern="1400" baseline="-25000" dirty="0">
                          <a:ln>
                            <a:noFill/>
                          </a:ln>
                          <a:solidFill>
                            <a:srgbClr val="0000CC"/>
                          </a:solidFill>
                          <a:effectLst/>
                          <a:latin typeface="Comic Sans MS" panose="030F0702030302020204" pitchFamily="66" charset="0"/>
                          <a:cs typeface="Times New Roman" panose="02020603050405020304" pitchFamily="18" charset="0"/>
                        </a:rPr>
                        <a:t>3</a:t>
                      </a:r>
                      <a:r>
                        <a:rPr lang="en-US" sz="2800" kern="1400" baseline="30000" dirty="0">
                          <a:ln>
                            <a:noFill/>
                          </a:ln>
                          <a:solidFill>
                            <a:srgbClr val="0000CC"/>
                          </a:solidFill>
                          <a:effectLst/>
                          <a:latin typeface="Comic Sans MS" panose="030F0702030302020204" pitchFamily="66" charset="0"/>
                          <a:cs typeface="Times New Roman" panose="02020603050405020304" pitchFamily="18" charset="0"/>
                        </a:rPr>
                        <a:t>-1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US" altLang="en-US" sz="2800" dirty="0">
                          <a:solidFill>
                            <a:srgbClr val="0000CC"/>
                          </a:solidFill>
                          <a:latin typeface="Comic Sans MS" pitchFamily="66" charset="0"/>
                        </a:rPr>
                        <a:t>Co(ClO</a:t>
                      </a:r>
                      <a:r>
                        <a:rPr lang="en-US" altLang="en-US" sz="2800" baseline="-25000" dirty="0">
                          <a:solidFill>
                            <a:srgbClr val="0000CC"/>
                          </a:solidFill>
                          <a:latin typeface="Comic Sans MS" pitchFamily="66" charset="0"/>
                        </a:rPr>
                        <a:t>3</a:t>
                      </a:r>
                      <a:r>
                        <a:rPr lang="en-US" altLang="en-US" sz="2800" dirty="0">
                          <a:solidFill>
                            <a:srgbClr val="0000CC"/>
                          </a:solidFill>
                          <a:latin typeface="Comic Sans MS" pitchFamily="66" charset="0"/>
                        </a:rPr>
                        <a:t>)</a:t>
                      </a:r>
                      <a:r>
                        <a:rPr lang="en-US" altLang="en-US" sz="2800" baseline="-25000" dirty="0">
                          <a:solidFill>
                            <a:srgbClr val="0000CC"/>
                          </a:solidFill>
                          <a:latin typeface="Comic Sans MS" pitchFamily="66" charset="0"/>
                        </a:rPr>
                        <a:t>3</a:t>
                      </a:r>
                      <a:endParaRPr lang="en-US" sz="2800" kern="14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altLang="en-US" sz="2800" dirty="0">
                          <a:solidFill>
                            <a:srgbClr val="0000CC"/>
                          </a:solidFill>
                          <a:latin typeface="Comic Sans MS" panose="030F0702030302020204" pitchFamily="66" charset="0"/>
                          <a:cs typeface="Times New Roman" panose="02020603050405020304" pitchFamily="18" charset="0"/>
                        </a:rPr>
                        <a:t>Cobalt (III) chlorate </a:t>
                      </a:r>
                      <a:endParaRPr lang="en-US" sz="2800" kern="1400" dirty="0">
                        <a:ln>
                          <a:noFill/>
                        </a:ln>
                        <a:solidFill>
                          <a:srgbClr val="0000CC"/>
                        </a:solidFill>
                        <a:effectLst/>
                        <a:latin typeface="Comic Sans MS" panose="030F0702030302020204" pitchFamily="66"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5845331"/>
                  </a:ext>
                </a:extLst>
              </a:tr>
            </a:tbl>
          </a:graphicData>
        </a:graphic>
      </p:graphicFrame>
      <p:sp>
        <p:nvSpPr>
          <p:cNvPr id="3" name="Control 1">
            <a:extLst>
              <a:ext uri="{FF2B5EF4-FFF2-40B4-BE49-F238E27FC236}">
                <a16:creationId xmlns:a16="http://schemas.microsoft.com/office/drawing/2014/main" id="{2AD6F65B-0347-46B0-8417-A0346E0E0AE5}"/>
              </a:ext>
            </a:extLst>
          </p:cNvPr>
          <p:cNvSpPr>
            <a:spLocks noChangeArrowheads="1" noChangeShapeType="1"/>
          </p:cNvSpPr>
          <p:nvPr/>
        </p:nvSpPr>
        <p:spPr bwMode="auto">
          <a:xfrm>
            <a:off x="1585913" y="4999038"/>
            <a:ext cx="6867525" cy="32162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2BEFD197-DFF1-4CA0-8975-98389F6BE83B}"/>
              </a:ext>
            </a:extLst>
          </p:cNvPr>
          <p:cNvSpPr txBox="1"/>
          <p:nvPr/>
        </p:nvSpPr>
        <p:spPr>
          <a:xfrm>
            <a:off x="0" y="0"/>
            <a:ext cx="9144000" cy="584775"/>
          </a:xfrm>
          <a:prstGeom prst="rect">
            <a:avLst/>
          </a:prstGeom>
          <a:solidFill>
            <a:srgbClr val="0000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omic Sans MS" panose="030F0702030302020204" pitchFamily="66" charset="0"/>
                <a:ea typeface="+mn-ea"/>
                <a:cs typeface="Times New Roman" panose="02020603050405020304" pitchFamily="18" charset="0"/>
              </a:rPr>
              <a:t>89.  Done until tomorrow.  </a:t>
            </a:r>
          </a:p>
        </p:txBody>
      </p:sp>
    </p:spTree>
    <p:extLst>
      <p:ext uri="{BB962C8B-B14F-4D97-AF65-F5344CB8AC3E}">
        <p14:creationId xmlns:p14="http://schemas.microsoft.com/office/powerpoint/2010/main" val="204860178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a:xfrm>
            <a:off x="0" y="0"/>
            <a:ext cx="9144000" cy="3886200"/>
          </a:xfrm>
        </p:spPr>
        <p:txBody>
          <a:bodyPr/>
          <a:lstStyle/>
          <a:p>
            <a:pPr algn="l" eaLnBrk="1" hangingPunct="1"/>
            <a:r>
              <a:rPr lang="en-US" altLang="en-US" sz="4000" dirty="0">
                <a:latin typeface="Times New Roman" panose="02020603050405020304" pitchFamily="18" charset="0"/>
                <a:cs typeface="Times New Roman" panose="02020603050405020304" pitchFamily="18" charset="0"/>
              </a:rPr>
              <a:t>Objective:  Naming molecular compounds,   </a:t>
            </a:r>
            <a:br>
              <a:rPr lang="en-US" altLang="en-US" sz="4000" dirty="0">
                <a:latin typeface="Times New Roman" panose="02020603050405020304" pitchFamily="18" charset="0"/>
                <a:cs typeface="Times New Roman" panose="02020603050405020304" pitchFamily="18" charset="0"/>
              </a:rPr>
            </a:br>
            <a:r>
              <a:rPr lang="en-US" altLang="en-US" sz="4000" dirty="0">
                <a:latin typeface="Times New Roman" panose="02020603050405020304" pitchFamily="18" charset="0"/>
                <a:cs typeface="Times New Roman" panose="02020603050405020304" pitchFamily="18" charset="0"/>
              </a:rPr>
              <a:t>                  writing molecular formulas, </a:t>
            </a:r>
            <a:br>
              <a:rPr lang="en-US" altLang="en-US" sz="4000" dirty="0">
                <a:latin typeface="Times New Roman" panose="02020603050405020304" pitchFamily="18" charset="0"/>
                <a:cs typeface="Times New Roman" panose="02020603050405020304" pitchFamily="18" charset="0"/>
              </a:rPr>
            </a:br>
            <a:r>
              <a:rPr lang="en-US" altLang="en-US" sz="4000" dirty="0">
                <a:latin typeface="Times New Roman" panose="02020603050405020304" pitchFamily="18" charset="0"/>
                <a:cs typeface="Times New Roman" panose="02020603050405020304" pitchFamily="18" charset="0"/>
              </a:rPr>
              <a:t>                  and determining how for form </a:t>
            </a:r>
            <a:br>
              <a:rPr lang="en-US" altLang="en-US" sz="4000" dirty="0">
                <a:latin typeface="Times New Roman" panose="02020603050405020304" pitchFamily="18" charset="0"/>
                <a:cs typeface="Times New Roman" panose="02020603050405020304" pitchFamily="18" charset="0"/>
              </a:rPr>
            </a:br>
            <a:r>
              <a:rPr lang="en-US" altLang="en-US" sz="4000" dirty="0">
                <a:latin typeface="Times New Roman" panose="02020603050405020304" pitchFamily="18" charset="0"/>
                <a:cs typeface="Times New Roman" panose="02020603050405020304" pitchFamily="18" charset="0"/>
              </a:rPr>
              <a:t>                  molecular compounds using the</a:t>
            </a:r>
            <a:br>
              <a:rPr lang="en-US" altLang="en-US" sz="4000" dirty="0">
                <a:latin typeface="Times New Roman" panose="02020603050405020304" pitchFamily="18" charset="0"/>
                <a:cs typeface="Times New Roman" panose="02020603050405020304" pitchFamily="18" charset="0"/>
              </a:rPr>
            </a:br>
            <a:r>
              <a:rPr lang="en-US" altLang="en-US" sz="4000" dirty="0">
                <a:latin typeface="Times New Roman" panose="02020603050405020304" pitchFamily="18" charset="0"/>
                <a:cs typeface="Times New Roman" panose="02020603050405020304" pitchFamily="18" charset="0"/>
              </a:rPr>
              <a:t>                  selected oxidation states.</a:t>
            </a:r>
          </a:p>
        </p:txBody>
      </p:sp>
      <p:sp>
        <p:nvSpPr>
          <p:cNvPr id="82947" name="Rectangle 3"/>
          <p:cNvSpPr>
            <a:spLocks noGrp="1" noChangeArrowheads="1"/>
          </p:cNvSpPr>
          <p:nvPr>
            <p:ph type="subTitle" idx="1"/>
          </p:nvPr>
        </p:nvSpPr>
        <p:spPr>
          <a:xfrm>
            <a:off x="0" y="4495800"/>
            <a:ext cx="9144000" cy="2362200"/>
          </a:xfrm>
        </p:spPr>
        <p:txBody>
          <a:bodyPr/>
          <a:lstStyle/>
          <a:p>
            <a:pPr algn="l" eaLnBrk="1" hangingPunct="1"/>
            <a:r>
              <a:rPr lang="en-US" altLang="en-US" sz="3600" b="1" dirty="0">
                <a:solidFill>
                  <a:srgbClr val="FF0000"/>
                </a:solidFill>
              </a:rPr>
              <a:t>Periodic tables mandatory now</a:t>
            </a:r>
            <a:r>
              <a:rPr lang="en-US" altLang="en-US" sz="3600" dirty="0">
                <a:solidFill>
                  <a:srgbClr val="FF0000"/>
                </a:solidFill>
              </a:rPr>
              <a:t>.  </a:t>
            </a:r>
            <a:br>
              <a:rPr lang="en-US" altLang="en-US" sz="3600" dirty="0">
                <a:solidFill>
                  <a:srgbClr val="FF0000"/>
                </a:solidFill>
              </a:rPr>
            </a:br>
            <a:r>
              <a:rPr lang="en-US" altLang="en-US" sz="3600" dirty="0">
                <a:solidFill>
                  <a:srgbClr val="FF0000"/>
                </a:solidFill>
              </a:rPr>
              <a:t>Smile, this is easier than the rest of the compounds we’ve looked at.  </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4"/>
          <p:cNvSpPr txBox="1">
            <a:spLocks noChangeArrowheads="1"/>
          </p:cNvSpPr>
          <p:nvPr/>
        </p:nvSpPr>
        <p:spPr bwMode="auto">
          <a:xfrm>
            <a:off x="0" y="0"/>
            <a:ext cx="91440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R="0" lvl="0" algn="l" defTabSz="914400" rtl="0" eaLnBrk="1" fontAlgn="base" latinLnBrk="0" hangingPunct="1">
              <a:lnSpc>
                <a:spcPct val="100000"/>
              </a:lnSpc>
              <a:spcBef>
                <a:spcPct val="50000"/>
              </a:spcBef>
              <a:spcAft>
                <a:spcPct val="0"/>
              </a:spcAft>
              <a:buClrTx/>
              <a:buSzTx/>
              <a:buNone/>
              <a:tabLst/>
              <a:defRPr/>
            </a:pPr>
            <a:r>
              <a:rPr lang="en-US" sz="2800" dirty="0">
                <a:solidFill>
                  <a:srgbClr val="000000"/>
                </a:solidFill>
                <a:latin typeface="Times New Roman" panose="02020603050405020304" pitchFamily="18" charset="0"/>
                <a:cs typeface="Times New Roman" panose="02020603050405020304" pitchFamily="18" charset="0"/>
              </a:rPr>
              <a:t>90.  </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Ionic compounds form </a:t>
            </a:r>
            <a:r>
              <a:rPr kumimoji="0" lang="en-US" sz="28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when </a:t>
            </a:r>
            <a:r>
              <a:rPr kumimoji="0" lang="en-US" altLang="en-US" sz="2800" b="0" i="0"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positive cations</a:t>
            </a:r>
            <a:r>
              <a:rPr kumimoji="0" lang="en-US" sz="2800" b="0" i="0"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and</a:t>
            </a:r>
            <a:br>
              <a:rPr kumimoji="0" lang="en-US" sz="28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br>
            <a:r>
              <a:rPr kumimoji="0" lang="en-US" sz="28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        </a:t>
            </a:r>
            <a:r>
              <a:rPr kumimoji="0" lang="en-US" sz="2800" b="0" i="0"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negative anions </a:t>
            </a:r>
            <a:r>
              <a:rPr kumimoji="0" lang="en-US" sz="28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combine in </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the proper ratios with </a:t>
            </a:r>
            <a:b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sz="28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each other, and </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form neutral compounds with each other</a:t>
            </a:r>
            <a:b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because of opposite charge.  </a:t>
            </a:r>
            <a:b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All cations are metals, except for weirdo ammonium.</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altLang="en-US" sz="1800" b="0" i="0" u="none" strike="noStrike" kern="1200" cap="none" spc="0" normalizeH="0" baseline="0" noProof="0" dirty="0">
              <a:ln>
                <a:noFill/>
              </a:ln>
              <a:solidFill>
                <a:srgbClr val="FF0000"/>
              </a:solidFill>
              <a:effectLst/>
              <a:uLnTx/>
              <a:uFillTx/>
              <a:latin typeface="Comic Sans MS" pitchFamily="66" charset="0"/>
              <a:ea typeface="+mn-ea"/>
              <a:cs typeface="+mn-cs"/>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4"/>
          <p:cNvSpPr txBox="1">
            <a:spLocks noChangeArrowheads="1"/>
          </p:cNvSpPr>
          <p:nvPr/>
        </p:nvSpPr>
        <p:spPr bwMode="auto">
          <a:xfrm>
            <a:off x="0" y="0"/>
            <a:ext cx="9144000"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R="0" lvl="0" algn="l" defTabSz="914400" rtl="0" eaLnBrk="1" fontAlgn="base" latinLnBrk="0" hangingPunct="1">
              <a:lnSpc>
                <a:spcPct val="100000"/>
              </a:lnSpc>
              <a:spcBef>
                <a:spcPct val="50000"/>
              </a:spcBef>
              <a:spcAft>
                <a:spcPct val="0"/>
              </a:spcAft>
              <a:buClrTx/>
              <a:buSzTx/>
              <a:buNone/>
              <a:tabLst/>
              <a:defRPr/>
            </a:pPr>
            <a:r>
              <a:rPr lang="en-US" sz="2800" dirty="0">
                <a:solidFill>
                  <a:srgbClr val="000000"/>
                </a:solidFill>
                <a:latin typeface="Times New Roman" panose="02020603050405020304" pitchFamily="18" charset="0"/>
                <a:cs typeface="Times New Roman" panose="02020603050405020304" pitchFamily="18" charset="0"/>
              </a:rPr>
              <a:t>90.  </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Ionic </a:t>
            </a:r>
            <a:r>
              <a:rPr kumimoji="0" lang="en-US" sz="2800" b="0" i="0"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compounds form when </a:t>
            </a:r>
            <a:r>
              <a:rPr kumimoji="0" lang="en-US" altLang="en-US" sz="2800" b="0" i="0"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positive cations</a:t>
            </a:r>
            <a:r>
              <a:rPr kumimoji="0" lang="en-US" sz="2800" b="0" i="0"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 and</a:t>
            </a:r>
            <a:br>
              <a:rPr kumimoji="0" lang="en-US" sz="2800" b="0" i="0"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br>
            <a:r>
              <a:rPr kumimoji="0" lang="en-US" sz="2800" b="0" i="0"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        negative anions combine in the proper ratios with </a:t>
            </a:r>
            <a:br>
              <a:rPr kumimoji="0" lang="en-US" sz="2800" b="0" i="0"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br>
            <a:r>
              <a:rPr kumimoji="0" lang="en-US" sz="2800" b="0" i="0"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        each other, and </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form neutral compounds with each other</a:t>
            </a:r>
            <a:b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because of opposite charge.  </a:t>
            </a:r>
            <a:b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All cations are metals, except for weirdo ammonium</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b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endPar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2800" dirty="0">
                <a:solidFill>
                  <a:srgbClr val="000000"/>
                </a:solidFill>
                <a:latin typeface="Times New Roman" panose="02020603050405020304" pitchFamily="18" charset="0"/>
                <a:cs typeface="Times New Roman" panose="02020603050405020304" pitchFamily="18" charset="0"/>
              </a:rPr>
              <a:t>91.  </a:t>
            </a: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Molecular compounds contain </a:t>
            </a:r>
            <a:r>
              <a:rPr kumimoji="0" lang="en-US" altLang="en-US" sz="2800" b="0" i="0" u="sng"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NO METALS</a:t>
            </a: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Molecular compounds form when 2 or more nonmetals </a:t>
            </a:r>
            <a:b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bond together, in the proper ratios.  </a:t>
            </a:r>
            <a:b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br>
            <a:b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In Molecular Compounds, </a:t>
            </a:r>
            <a:r>
              <a:rPr kumimoji="0" lang="en-US" altLang="en-US" sz="2800" b="0" i="0" u="sng"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there are NO ions</a:t>
            </a: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p>
          <a:p>
            <a:pPr marL="0" marR="0" lvl="0" indent="0"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endParaRPr kumimoji="0" lang="en-US" altLang="en-US" sz="1800" b="0" i="0" u="none" strike="noStrike" kern="1200" cap="none" spc="0" normalizeH="0" baseline="0" noProof="0" dirty="0">
              <a:ln>
                <a:noFill/>
              </a:ln>
              <a:solidFill>
                <a:srgbClr val="0000CC"/>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54801214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4"/>
          <p:cNvSpPr txBox="1">
            <a:spLocks noChangeArrowheads="1"/>
          </p:cNvSpPr>
          <p:nvPr/>
        </p:nvSpPr>
        <p:spPr bwMode="auto">
          <a:xfrm>
            <a:off x="0" y="0"/>
            <a:ext cx="91440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R="0" lvl="0" algn="l" defTabSz="914400" rtl="0" eaLnBrk="1" fontAlgn="base" latinLnBrk="0" hangingPunct="1">
              <a:lnSpc>
                <a:spcPct val="100000"/>
              </a:lnSpc>
              <a:spcBef>
                <a:spcPct val="50000"/>
              </a:spcBef>
              <a:spcAft>
                <a:spcPct val="0"/>
              </a:spcAft>
              <a:buClrTx/>
              <a:buSzTx/>
              <a:buNone/>
              <a:tabLst/>
              <a:defRPr/>
            </a:pPr>
            <a:r>
              <a:rPr kumimoji="0" lang="en-US" altLang="en-US" sz="3600" b="0" i="0" u="none" strike="noStrike" kern="1200" cap="none" spc="0" normalizeH="0" baseline="0" noProof="0" dirty="0">
                <a:ln>
                  <a:noFill/>
                </a:ln>
                <a:solidFill>
                  <a:srgbClr val="000000">
                    <a:lumMod val="95000"/>
                    <a:lumOff val="5000"/>
                  </a:srgbClr>
                </a:solidFill>
                <a:effectLst/>
                <a:uLnTx/>
                <a:uFillTx/>
                <a:latin typeface="Comic Sans MS" pitchFamily="66" charset="0"/>
                <a:ea typeface="+mn-ea"/>
                <a:cs typeface="+mn-cs"/>
              </a:rPr>
              <a:t>92.  When two or more nonmetal atoms   </a:t>
            </a:r>
            <a:br>
              <a:rPr kumimoji="0" lang="en-US" altLang="en-US" sz="3600" b="0" i="0" u="none" strike="noStrike" kern="1200" cap="none" spc="0" normalizeH="0" baseline="0" noProof="0" dirty="0">
                <a:ln>
                  <a:noFill/>
                </a:ln>
                <a:solidFill>
                  <a:srgbClr val="000000">
                    <a:lumMod val="95000"/>
                    <a:lumOff val="5000"/>
                  </a:srgbClr>
                </a:solidFill>
                <a:effectLst/>
                <a:uLnTx/>
                <a:uFillTx/>
                <a:latin typeface="Comic Sans MS" pitchFamily="66" charset="0"/>
                <a:ea typeface="+mn-ea"/>
                <a:cs typeface="+mn-cs"/>
              </a:rPr>
            </a:br>
            <a:r>
              <a:rPr kumimoji="0" lang="en-US" altLang="en-US" sz="3600" b="0" i="0" u="none" strike="noStrike" kern="1200" cap="none" spc="0" normalizeH="0" baseline="0" noProof="0" dirty="0">
                <a:ln>
                  <a:noFill/>
                </a:ln>
                <a:solidFill>
                  <a:srgbClr val="000000">
                    <a:lumMod val="95000"/>
                    <a:lumOff val="5000"/>
                  </a:srgbClr>
                </a:solidFill>
                <a:effectLst/>
                <a:uLnTx/>
                <a:uFillTx/>
                <a:latin typeface="Comic Sans MS" pitchFamily="66" charset="0"/>
                <a:ea typeface="+mn-ea"/>
                <a:cs typeface="+mn-cs"/>
              </a:rPr>
              <a:t>       bond together, they form a </a:t>
            </a:r>
            <a:r>
              <a:rPr kumimoji="0" lang="en-US" altLang="en-US" sz="3600" b="0" i="0" u="sng" strike="noStrike" kern="1200" cap="none" spc="0" normalizeH="0" baseline="0" noProof="0" dirty="0">
                <a:ln>
                  <a:noFill/>
                </a:ln>
                <a:solidFill>
                  <a:srgbClr val="FF0000"/>
                </a:solidFill>
                <a:effectLst/>
                <a:uLnTx/>
                <a:uFillTx/>
                <a:latin typeface="Comic Sans MS" pitchFamily="66" charset="0"/>
                <a:ea typeface="+mn-ea"/>
                <a:cs typeface="+mn-cs"/>
              </a:rPr>
              <a:t>molecule</a:t>
            </a:r>
            <a:r>
              <a:rPr kumimoji="0" lang="en-US" altLang="en-US" sz="3600" b="0" i="0" u="none" strike="noStrike" kern="1200" cap="none" spc="0" normalizeH="0" baseline="0" noProof="0" dirty="0">
                <a:ln>
                  <a:noFill/>
                </a:ln>
                <a:solidFill>
                  <a:srgbClr val="000000">
                    <a:lumMod val="95000"/>
                    <a:lumOff val="5000"/>
                  </a:srgbClr>
                </a:solidFill>
                <a:effectLst/>
                <a:uLnTx/>
                <a:uFillTx/>
                <a:latin typeface="Comic Sans MS" pitchFamily="66" charset="0"/>
                <a:ea typeface="+mn-ea"/>
                <a:cs typeface="+mn-cs"/>
              </a:rPr>
              <a:t>.   </a:t>
            </a:r>
          </a:p>
          <a:p>
            <a:pPr marL="742950" marR="0" lvl="0" indent="-742950" algn="l" defTabSz="914400" rtl="0" eaLnBrk="1" fontAlgn="base" latinLnBrk="0" hangingPunct="1">
              <a:lnSpc>
                <a:spcPct val="100000"/>
              </a:lnSpc>
              <a:spcBef>
                <a:spcPct val="50000"/>
              </a:spcBef>
              <a:spcAft>
                <a:spcPct val="0"/>
              </a:spcAft>
              <a:buClrTx/>
              <a:buSzTx/>
              <a:buFontTx/>
              <a:buAutoNum type="arabicPeriod" startAt="77"/>
              <a:tabLst/>
              <a:defRPr/>
            </a:pPr>
            <a:endParaRPr kumimoji="0" lang="en-US" altLang="en-US" sz="3600" b="0" i="0" u="none" strike="noStrike" kern="1200" cap="none" spc="0" normalizeH="0" baseline="0" noProof="0" dirty="0">
              <a:ln>
                <a:noFill/>
              </a:ln>
              <a:solidFill>
                <a:srgbClr val="000000">
                  <a:lumMod val="95000"/>
                  <a:lumOff val="5000"/>
                </a:srgbClr>
              </a:solidFill>
              <a:effectLst/>
              <a:uLnTx/>
              <a:uFillTx/>
              <a:latin typeface="Comic Sans MS" pitchFamily="66" charset="0"/>
              <a:ea typeface="+mn-ea"/>
              <a:cs typeface="+mn-cs"/>
            </a:endParaRPr>
          </a:p>
          <a:p>
            <a:pPr marR="0" lvl="0" algn="l" defTabSz="914400" rtl="0" eaLnBrk="1" fontAlgn="base" latinLnBrk="0" hangingPunct="1">
              <a:lnSpc>
                <a:spcPct val="100000"/>
              </a:lnSpc>
              <a:spcBef>
                <a:spcPct val="50000"/>
              </a:spcBef>
              <a:spcAft>
                <a:spcPct val="0"/>
              </a:spcAft>
              <a:buClrTx/>
              <a:buSzTx/>
              <a:buNone/>
              <a:tabLst/>
              <a:defRPr/>
            </a:pPr>
            <a:r>
              <a:rPr kumimoji="0" lang="en-US" altLang="en-US" sz="3600" b="0" i="0" u="none" strike="noStrike" kern="1200" cap="none" spc="0" normalizeH="0" baseline="0" noProof="0" dirty="0">
                <a:ln>
                  <a:noFill/>
                </a:ln>
                <a:solidFill>
                  <a:schemeClr val="tx1">
                    <a:lumMod val="95000"/>
                    <a:lumOff val="5000"/>
                  </a:schemeClr>
                </a:solidFill>
                <a:effectLst/>
                <a:uLnTx/>
                <a:uFillTx/>
                <a:latin typeface="Comic Sans MS" pitchFamily="66" charset="0"/>
                <a:ea typeface="+mn-ea"/>
                <a:cs typeface="+mn-cs"/>
              </a:rPr>
              <a:t>93.  A molecule is the smallest part of a</a:t>
            </a:r>
            <a:br>
              <a:rPr kumimoji="0" lang="en-US" altLang="en-US" sz="3600" b="0" i="0" u="none" strike="noStrike" kern="1200" cap="none" spc="0" normalizeH="0" baseline="0" noProof="0" dirty="0">
                <a:ln>
                  <a:noFill/>
                </a:ln>
                <a:solidFill>
                  <a:schemeClr val="tx1">
                    <a:lumMod val="95000"/>
                    <a:lumOff val="5000"/>
                  </a:schemeClr>
                </a:solidFill>
                <a:effectLst/>
                <a:uLnTx/>
                <a:uFillTx/>
                <a:latin typeface="Comic Sans MS" pitchFamily="66" charset="0"/>
                <a:ea typeface="+mn-ea"/>
                <a:cs typeface="+mn-cs"/>
              </a:rPr>
            </a:br>
            <a:r>
              <a:rPr kumimoji="0" lang="en-US" altLang="en-US" sz="3600" b="0" i="0" u="none" strike="noStrike" kern="1200" cap="none" spc="0" normalizeH="0" baseline="0" noProof="0" dirty="0">
                <a:ln>
                  <a:noFill/>
                </a:ln>
                <a:solidFill>
                  <a:schemeClr val="tx1">
                    <a:lumMod val="95000"/>
                    <a:lumOff val="5000"/>
                  </a:schemeClr>
                </a:solidFill>
                <a:effectLst/>
                <a:uLnTx/>
                <a:uFillTx/>
                <a:latin typeface="Comic Sans MS" pitchFamily="66" charset="0"/>
                <a:ea typeface="+mn-ea"/>
                <a:cs typeface="+mn-cs"/>
              </a:rPr>
              <a:t>       </a:t>
            </a:r>
            <a:r>
              <a:rPr kumimoji="0" lang="en-US" altLang="en-US" sz="3600" b="0" i="0" u="sng" strike="noStrike" kern="1200" cap="none" spc="0" normalizeH="0" baseline="0" noProof="0" dirty="0">
                <a:ln>
                  <a:noFill/>
                </a:ln>
                <a:solidFill>
                  <a:srgbClr val="0000CC"/>
                </a:solidFill>
                <a:effectLst/>
                <a:uLnTx/>
                <a:uFillTx/>
                <a:latin typeface="Comic Sans MS" pitchFamily="66" charset="0"/>
                <a:ea typeface="+mn-ea"/>
                <a:cs typeface="+mn-cs"/>
              </a:rPr>
              <a:t>molecular compound</a:t>
            </a:r>
            <a:r>
              <a:rPr kumimoji="0" lang="en-US" altLang="en-US" sz="3600" b="0" i="0" u="none" strike="noStrike" kern="1200" cap="none" spc="0" normalizeH="0" baseline="0" noProof="0" dirty="0">
                <a:ln>
                  <a:noFill/>
                </a:ln>
                <a:solidFill>
                  <a:srgbClr val="000000">
                    <a:lumMod val="95000"/>
                    <a:lumOff val="5000"/>
                  </a:srgbClr>
                </a:solidFill>
                <a:effectLst/>
                <a:uLnTx/>
                <a:uFillTx/>
                <a:latin typeface="Comic Sans MS" pitchFamily="66" charset="0"/>
                <a:ea typeface="+mn-ea"/>
                <a:cs typeface="+mn-cs"/>
              </a:rPr>
              <a:t>.  </a:t>
            </a:r>
            <a:endParaRPr kumimoji="0" lang="en-US" altLang="en-US" sz="2800" b="0" i="0" u="none" strike="noStrike" kern="1200" cap="none" spc="0" normalizeH="0" baseline="0" noProof="0" dirty="0">
              <a:ln>
                <a:noFill/>
              </a:ln>
              <a:solidFill>
                <a:srgbClr val="000000">
                  <a:lumMod val="95000"/>
                  <a:lumOff val="5000"/>
                </a:srgbClr>
              </a:solidFill>
              <a:effectLst/>
              <a:uLnTx/>
              <a:uFillTx/>
              <a:latin typeface="Comic Sans MS" pitchFamily="66" charset="0"/>
              <a:ea typeface="+mn-ea"/>
              <a:cs typeface="+mn-cs"/>
            </a:endParaRPr>
          </a:p>
        </p:txBody>
      </p:sp>
      <p:pic>
        <p:nvPicPr>
          <p:cNvPr id="79874" name="Picture 2" descr="Image result for water">
            <a:extLst>
              <a:ext uri="{FF2B5EF4-FFF2-40B4-BE49-F238E27FC236}">
                <a16:creationId xmlns:a16="http://schemas.microsoft.com/office/drawing/2014/main" id="{B374F14E-7F3E-46E5-AEC5-93D5582CC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0" y="4267200"/>
            <a:ext cx="4318000" cy="25908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6B080864-E441-4BE3-9BDC-7FDA751F5C8D}"/>
              </a:ext>
            </a:extLst>
          </p:cNvPr>
          <p:cNvSpPr/>
          <p:nvPr/>
        </p:nvSpPr>
        <p:spPr>
          <a:xfrm>
            <a:off x="863600" y="4821438"/>
            <a:ext cx="1676400" cy="1524000"/>
          </a:xfrm>
          <a:prstGeom prst="ellipse">
            <a:avLst/>
          </a:prstGeom>
          <a:solidFill>
            <a:srgbClr val="BBE0E3"/>
          </a:solidFill>
          <a:ln>
            <a:solidFill>
              <a:srgbClr val="BBE0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Oval 4">
            <a:extLst>
              <a:ext uri="{FF2B5EF4-FFF2-40B4-BE49-F238E27FC236}">
                <a16:creationId xmlns:a16="http://schemas.microsoft.com/office/drawing/2014/main" id="{BF35621E-FC96-4FF2-9B0A-99B78492C168}"/>
              </a:ext>
            </a:extLst>
          </p:cNvPr>
          <p:cNvSpPr/>
          <p:nvPr/>
        </p:nvSpPr>
        <p:spPr>
          <a:xfrm>
            <a:off x="482600" y="4821438"/>
            <a:ext cx="762000" cy="685800"/>
          </a:xfrm>
          <a:prstGeom prst="ellipse">
            <a:avLst/>
          </a:prstGeom>
          <a:solidFill>
            <a:srgbClr val="FFBDD9"/>
          </a:solidFill>
          <a:ln>
            <a:solidFill>
              <a:srgbClr val="FFBD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Oval 5">
            <a:extLst>
              <a:ext uri="{FF2B5EF4-FFF2-40B4-BE49-F238E27FC236}">
                <a16:creationId xmlns:a16="http://schemas.microsoft.com/office/drawing/2014/main" id="{AE3D1B5B-1D7E-4CFB-8A94-CA2DBE9771E1}"/>
              </a:ext>
            </a:extLst>
          </p:cNvPr>
          <p:cNvSpPr/>
          <p:nvPr/>
        </p:nvSpPr>
        <p:spPr>
          <a:xfrm>
            <a:off x="2057400" y="4669038"/>
            <a:ext cx="762000" cy="685800"/>
          </a:xfrm>
          <a:prstGeom prst="ellipse">
            <a:avLst/>
          </a:prstGeom>
          <a:solidFill>
            <a:srgbClr val="FFBDD9"/>
          </a:solidFill>
          <a:ln>
            <a:solidFill>
              <a:srgbClr val="FFBD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TextBox 2">
            <a:extLst>
              <a:ext uri="{FF2B5EF4-FFF2-40B4-BE49-F238E27FC236}">
                <a16:creationId xmlns:a16="http://schemas.microsoft.com/office/drawing/2014/main" id="{9601932D-740F-43B6-B5F9-C6F10BE9134C}"/>
              </a:ext>
            </a:extLst>
          </p:cNvPr>
          <p:cNvSpPr txBox="1"/>
          <p:nvPr/>
        </p:nvSpPr>
        <p:spPr>
          <a:xfrm>
            <a:off x="609600" y="4117984"/>
            <a:ext cx="28956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One water molecule.</a:t>
            </a:r>
          </a:p>
        </p:txBody>
      </p:sp>
      <p:sp>
        <p:nvSpPr>
          <p:cNvPr id="4" name="TextBox 3">
            <a:extLst>
              <a:ext uri="{FF2B5EF4-FFF2-40B4-BE49-F238E27FC236}">
                <a16:creationId xmlns:a16="http://schemas.microsoft.com/office/drawing/2014/main" id="{514C9E95-A800-42EA-89E3-4036B867985C}"/>
              </a:ext>
            </a:extLst>
          </p:cNvPr>
          <p:cNvSpPr txBox="1"/>
          <p:nvPr/>
        </p:nvSpPr>
        <p:spPr>
          <a:xfrm>
            <a:off x="635000" y="4973838"/>
            <a:ext cx="457200" cy="38100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H</a:t>
            </a:r>
          </a:p>
        </p:txBody>
      </p:sp>
      <p:sp>
        <p:nvSpPr>
          <p:cNvPr id="9" name="TextBox 8">
            <a:extLst>
              <a:ext uri="{FF2B5EF4-FFF2-40B4-BE49-F238E27FC236}">
                <a16:creationId xmlns:a16="http://schemas.microsoft.com/office/drawing/2014/main" id="{079FB61E-8B65-4E84-9CD3-C30FE75E280D}"/>
              </a:ext>
            </a:extLst>
          </p:cNvPr>
          <p:cNvSpPr txBox="1"/>
          <p:nvPr/>
        </p:nvSpPr>
        <p:spPr>
          <a:xfrm>
            <a:off x="2260209" y="4821438"/>
            <a:ext cx="457200" cy="38100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H</a:t>
            </a:r>
          </a:p>
        </p:txBody>
      </p:sp>
      <p:sp>
        <p:nvSpPr>
          <p:cNvPr id="10" name="TextBox 9">
            <a:extLst>
              <a:ext uri="{FF2B5EF4-FFF2-40B4-BE49-F238E27FC236}">
                <a16:creationId xmlns:a16="http://schemas.microsoft.com/office/drawing/2014/main" id="{65B345EE-D24A-476B-9DDE-728A10317049}"/>
              </a:ext>
            </a:extLst>
          </p:cNvPr>
          <p:cNvSpPr txBox="1"/>
          <p:nvPr/>
        </p:nvSpPr>
        <p:spPr>
          <a:xfrm>
            <a:off x="1473200" y="5609815"/>
            <a:ext cx="457200" cy="38100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O</a:t>
            </a:r>
          </a:p>
        </p:txBody>
      </p:sp>
      <p:sp>
        <p:nvSpPr>
          <p:cNvPr id="11" name="TextBox 10">
            <a:extLst>
              <a:ext uri="{FF2B5EF4-FFF2-40B4-BE49-F238E27FC236}">
                <a16:creationId xmlns:a16="http://schemas.microsoft.com/office/drawing/2014/main" id="{1872B303-9B32-4559-A440-AE8A91D2D774}"/>
              </a:ext>
            </a:extLst>
          </p:cNvPr>
          <p:cNvSpPr txBox="1"/>
          <p:nvPr/>
        </p:nvSpPr>
        <p:spPr>
          <a:xfrm>
            <a:off x="5130800" y="3657213"/>
            <a:ext cx="40132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Bazillions of water molecules.</a:t>
            </a:r>
          </a:p>
        </p:txBody>
      </p:sp>
    </p:spTree>
    <p:extLst>
      <p:ext uri="{BB962C8B-B14F-4D97-AF65-F5344CB8AC3E}">
        <p14:creationId xmlns:p14="http://schemas.microsoft.com/office/powerpoint/2010/main" val="205436716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Text Box 6"/>
          <p:cNvSpPr txBox="1">
            <a:spLocks noChangeArrowheads="1"/>
          </p:cNvSpPr>
          <p:nvPr/>
        </p:nvSpPr>
        <p:spPr bwMode="auto">
          <a:xfrm>
            <a:off x="0" y="5657671"/>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Cavolini" panose="03000502040302020204" pitchFamily="66" charset="0"/>
                <a:ea typeface="+mn-ea"/>
                <a:cs typeface="Cavolini" panose="03000502040302020204" pitchFamily="66" charset="0"/>
              </a:rPr>
              <a:t>There are NO METALS in </a:t>
            </a:r>
            <a:br>
              <a:rPr kumimoji="0" lang="en-US" altLang="en-US" sz="3600" b="1" i="0" u="none" strike="noStrike" kern="1200" cap="none" spc="0" normalizeH="0" baseline="0" noProof="0" dirty="0">
                <a:ln>
                  <a:noFill/>
                </a:ln>
                <a:solidFill>
                  <a:srgbClr val="FF0000"/>
                </a:solidFill>
                <a:effectLst/>
                <a:uLnTx/>
                <a:uFillTx/>
                <a:latin typeface="Cavolini" panose="03000502040302020204" pitchFamily="66" charset="0"/>
                <a:ea typeface="+mn-ea"/>
                <a:cs typeface="Cavolini" panose="03000502040302020204" pitchFamily="66" charset="0"/>
              </a:rPr>
            </a:br>
            <a:r>
              <a:rPr kumimoji="0" lang="en-US" altLang="en-US" sz="3600" b="1" i="0" u="none" strike="noStrike" kern="1200" cap="none" spc="0" normalizeH="0" baseline="0" noProof="0" dirty="0">
                <a:ln>
                  <a:noFill/>
                </a:ln>
                <a:solidFill>
                  <a:srgbClr val="FF0000"/>
                </a:solidFill>
                <a:effectLst/>
                <a:uLnTx/>
                <a:uFillTx/>
                <a:latin typeface="Cavolini" panose="03000502040302020204" pitchFamily="66" charset="0"/>
                <a:ea typeface="+mn-ea"/>
                <a:cs typeface="Cavolini" panose="03000502040302020204" pitchFamily="66" charset="0"/>
              </a:rPr>
              <a:t>molecular compounds.</a:t>
            </a:r>
          </a:p>
        </p:txBody>
      </p:sp>
      <p:sp>
        <p:nvSpPr>
          <p:cNvPr id="2" name="TextBox 1">
            <a:extLst>
              <a:ext uri="{FF2B5EF4-FFF2-40B4-BE49-F238E27FC236}">
                <a16:creationId xmlns:a16="http://schemas.microsoft.com/office/drawing/2014/main" id="{C3381826-8676-4557-B7BC-B8319C850DAE}"/>
              </a:ext>
            </a:extLst>
          </p:cNvPr>
          <p:cNvSpPr txBox="1"/>
          <p:nvPr/>
        </p:nvSpPr>
        <p:spPr>
          <a:xfrm>
            <a:off x="0" y="0"/>
            <a:ext cx="9144000" cy="1200329"/>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94.  You already know many </a:t>
            </a:r>
            <a:br>
              <a:rPr kumimoji="0" lang="en-US" sz="36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br>
            <a:r>
              <a:rPr kumimoji="0" lang="en-US" sz="36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        molecular compounds</a:t>
            </a:r>
          </a:p>
        </p:txBody>
      </p:sp>
      <p:graphicFrame>
        <p:nvGraphicFramePr>
          <p:cNvPr id="3" name="Table 3">
            <a:extLst>
              <a:ext uri="{FF2B5EF4-FFF2-40B4-BE49-F238E27FC236}">
                <a16:creationId xmlns:a16="http://schemas.microsoft.com/office/drawing/2014/main" id="{5C2C81AC-CEFC-35AF-0396-F9556CD39D69}"/>
              </a:ext>
            </a:extLst>
          </p:cNvPr>
          <p:cNvGraphicFramePr>
            <a:graphicFrameLocks noGrp="1"/>
          </p:cNvGraphicFramePr>
          <p:nvPr>
            <p:extLst>
              <p:ext uri="{D42A27DB-BD31-4B8C-83A1-F6EECF244321}">
                <p14:modId xmlns:p14="http://schemas.microsoft.com/office/powerpoint/2010/main" val="3065653355"/>
              </p:ext>
            </p:extLst>
          </p:nvPr>
        </p:nvGraphicFramePr>
        <p:xfrm>
          <a:off x="0" y="1371600"/>
          <a:ext cx="9144000" cy="4114803"/>
        </p:xfrm>
        <a:graphic>
          <a:graphicData uri="http://schemas.openxmlformats.org/drawingml/2006/table">
            <a:tbl>
              <a:tblPr firstRow="1" bandRow="1">
                <a:tableStyleId>{5C22544A-7EE6-4342-B048-85BDC9FD1C3A}</a:tableStyleId>
              </a:tblPr>
              <a:tblGrid>
                <a:gridCol w="2935111">
                  <a:extLst>
                    <a:ext uri="{9D8B030D-6E8A-4147-A177-3AD203B41FA5}">
                      <a16:colId xmlns:a16="http://schemas.microsoft.com/office/drawing/2014/main" val="2220334100"/>
                    </a:ext>
                  </a:extLst>
                </a:gridCol>
                <a:gridCol w="6208889">
                  <a:extLst>
                    <a:ext uri="{9D8B030D-6E8A-4147-A177-3AD203B41FA5}">
                      <a16:colId xmlns:a16="http://schemas.microsoft.com/office/drawing/2014/main" val="2177827491"/>
                    </a:ext>
                  </a:extLst>
                </a:gridCol>
              </a:tblGrid>
              <a:tr h="587829">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CO</a:t>
                      </a:r>
                      <a:r>
                        <a:rPr lang="en-US" sz="2800" b="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F"/>
                    </a:solidFill>
                  </a:tcPr>
                </a:tc>
                <a:tc>
                  <a:txBody>
                    <a:bodyPr/>
                    <a:lstStyle/>
                    <a:p>
                      <a:endParaRPr lang="en-US" sz="2800" b="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F"/>
                    </a:solidFill>
                  </a:tcPr>
                </a:tc>
                <a:extLst>
                  <a:ext uri="{0D108BD9-81ED-4DB2-BD59-A6C34878D82A}">
                    <a16:rowId xmlns:a16="http://schemas.microsoft.com/office/drawing/2014/main" val="4222500102"/>
                  </a:ext>
                </a:extLst>
              </a:tr>
              <a:tr h="587829">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D9"/>
                    </a:solidFill>
                  </a:tcPr>
                </a:tc>
                <a:tc>
                  <a:txBody>
                    <a:bodyPr/>
                    <a:lstStyle/>
                    <a:p>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D9"/>
                    </a:solidFill>
                  </a:tcPr>
                </a:tc>
                <a:extLst>
                  <a:ext uri="{0D108BD9-81ED-4DB2-BD59-A6C34878D82A}">
                    <a16:rowId xmlns:a16="http://schemas.microsoft.com/office/drawing/2014/main" val="1902081296"/>
                  </a:ext>
                </a:extLst>
              </a:tr>
              <a:tr h="587829">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HCl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917156440"/>
                  </a:ext>
                </a:extLst>
              </a:tr>
              <a:tr h="587829">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NH</a:t>
                      </a:r>
                      <a:r>
                        <a:rPr lang="en-US" sz="2800" b="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F"/>
                    </a:solidFill>
                  </a:tcPr>
                </a:tc>
                <a:tc>
                  <a:txBody>
                    <a:bodyPr/>
                    <a:lstStyle/>
                    <a:p>
                      <a:endParaRPr lang="en-US" sz="2800" b="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F"/>
                    </a:solidFill>
                  </a:tcPr>
                </a:tc>
                <a:extLst>
                  <a:ext uri="{0D108BD9-81ED-4DB2-BD59-A6C34878D82A}">
                    <a16:rowId xmlns:a16="http://schemas.microsoft.com/office/drawing/2014/main" val="2810611239"/>
                  </a:ext>
                </a:extLst>
              </a:tr>
              <a:tr h="587829">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CH</a:t>
                      </a:r>
                      <a:r>
                        <a:rPr lang="en-US" sz="2800" b="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D9"/>
                    </a:solidFill>
                  </a:tcPr>
                </a:tc>
                <a:tc>
                  <a:txBody>
                    <a:bodyPr/>
                    <a:lstStyle/>
                    <a:p>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D9"/>
                    </a:solidFill>
                  </a:tcPr>
                </a:tc>
                <a:extLst>
                  <a:ext uri="{0D108BD9-81ED-4DB2-BD59-A6C34878D82A}">
                    <a16:rowId xmlns:a16="http://schemas.microsoft.com/office/drawing/2014/main" val="4165192610"/>
                  </a:ext>
                </a:extLst>
              </a:tr>
              <a:tr h="587829">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sz="2800" b="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910272723"/>
                  </a:ext>
                </a:extLst>
              </a:tr>
              <a:tr h="587829">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C</a:t>
                      </a:r>
                      <a:r>
                        <a:rPr lang="en-US" sz="2800" b="0" baseline="-25000" dirty="0">
                          <a:solidFill>
                            <a:schemeClr val="tx1">
                              <a:lumMod val="95000"/>
                              <a:lumOff val="5000"/>
                            </a:schemeClr>
                          </a:solidFill>
                          <a:latin typeface="Times New Roman" panose="02020603050405020304" pitchFamily="18" charset="0"/>
                          <a:cs typeface="Times New Roman" panose="02020603050405020304" pitchFamily="18" charset="0"/>
                        </a:rPr>
                        <a:t>8</a:t>
                      </a: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sz="2800" b="0" baseline="-25000" dirty="0">
                          <a:solidFill>
                            <a:schemeClr val="tx1">
                              <a:lumMod val="95000"/>
                              <a:lumOff val="5000"/>
                            </a:schemeClr>
                          </a:solidFill>
                          <a:latin typeface="Times New Roman" panose="02020603050405020304" pitchFamily="18" charset="0"/>
                          <a:cs typeface="Times New Roman" panose="02020603050405020304" pitchFamily="18" charset="0"/>
                        </a:rPr>
                        <a:t>18</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F"/>
                    </a:solidFill>
                  </a:tcPr>
                </a:tc>
                <a:tc>
                  <a:txBody>
                    <a:bodyPr/>
                    <a:lstStyle/>
                    <a:p>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F"/>
                    </a:solidFill>
                  </a:tcPr>
                </a:tc>
                <a:extLst>
                  <a:ext uri="{0D108BD9-81ED-4DB2-BD59-A6C34878D82A}">
                    <a16:rowId xmlns:a16="http://schemas.microsoft.com/office/drawing/2014/main" val="3520577776"/>
                  </a:ext>
                </a:extLst>
              </a:tr>
            </a:tbl>
          </a:graphicData>
        </a:graphic>
      </p:graphicFrame>
    </p:spTree>
    <p:extLst>
      <p:ext uri="{BB962C8B-B14F-4D97-AF65-F5344CB8AC3E}">
        <p14:creationId xmlns:p14="http://schemas.microsoft.com/office/powerpoint/2010/main" val="274036750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Text Box 6"/>
          <p:cNvSpPr txBox="1">
            <a:spLocks noChangeArrowheads="1"/>
          </p:cNvSpPr>
          <p:nvPr/>
        </p:nvSpPr>
        <p:spPr bwMode="auto">
          <a:xfrm>
            <a:off x="0" y="5657671"/>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Cavolini" panose="03000502040302020204" pitchFamily="66" charset="0"/>
                <a:ea typeface="+mn-ea"/>
                <a:cs typeface="Cavolini" panose="03000502040302020204" pitchFamily="66" charset="0"/>
              </a:rPr>
              <a:t>There are NO METALS in </a:t>
            </a:r>
            <a:br>
              <a:rPr kumimoji="0" lang="en-US" altLang="en-US" sz="3600" b="1" i="0" u="none" strike="noStrike" kern="1200" cap="none" spc="0" normalizeH="0" baseline="0" noProof="0" dirty="0">
                <a:ln>
                  <a:noFill/>
                </a:ln>
                <a:solidFill>
                  <a:srgbClr val="FF0000"/>
                </a:solidFill>
                <a:effectLst/>
                <a:uLnTx/>
                <a:uFillTx/>
                <a:latin typeface="Cavolini" panose="03000502040302020204" pitchFamily="66" charset="0"/>
                <a:ea typeface="+mn-ea"/>
                <a:cs typeface="Cavolini" panose="03000502040302020204" pitchFamily="66" charset="0"/>
              </a:rPr>
            </a:br>
            <a:r>
              <a:rPr kumimoji="0" lang="en-US" altLang="en-US" sz="3600" b="1" i="0" u="none" strike="noStrike" kern="1200" cap="none" spc="0" normalizeH="0" baseline="0" noProof="0" dirty="0">
                <a:ln>
                  <a:noFill/>
                </a:ln>
                <a:solidFill>
                  <a:srgbClr val="FF0000"/>
                </a:solidFill>
                <a:effectLst/>
                <a:uLnTx/>
                <a:uFillTx/>
                <a:latin typeface="Cavolini" panose="03000502040302020204" pitchFamily="66" charset="0"/>
                <a:ea typeface="+mn-ea"/>
                <a:cs typeface="Cavolini" panose="03000502040302020204" pitchFamily="66" charset="0"/>
              </a:rPr>
              <a:t>molecular compounds.</a:t>
            </a:r>
          </a:p>
        </p:txBody>
      </p:sp>
      <p:sp>
        <p:nvSpPr>
          <p:cNvPr id="2" name="TextBox 1">
            <a:extLst>
              <a:ext uri="{FF2B5EF4-FFF2-40B4-BE49-F238E27FC236}">
                <a16:creationId xmlns:a16="http://schemas.microsoft.com/office/drawing/2014/main" id="{C3381826-8676-4557-B7BC-B8319C850DAE}"/>
              </a:ext>
            </a:extLst>
          </p:cNvPr>
          <p:cNvSpPr txBox="1"/>
          <p:nvPr/>
        </p:nvSpPr>
        <p:spPr>
          <a:xfrm>
            <a:off x="0" y="0"/>
            <a:ext cx="9144000" cy="1200329"/>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94.  You already know many </a:t>
            </a:r>
            <a:br>
              <a:rPr kumimoji="0" lang="en-US" sz="36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br>
            <a:r>
              <a:rPr kumimoji="0" lang="en-US" sz="36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        molecular compounds</a:t>
            </a:r>
          </a:p>
        </p:txBody>
      </p:sp>
      <p:graphicFrame>
        <p:nvGraphicFramePr>
          <p:cNvPr id="3" name="Table 3">
            <a:extLst>
              <a:ext uri="{FF2B5EF4-FFF2-40B4-BE49-F238E27FC236}">
                <a16:creationId xmlns:a16="http://schemas.microsoft.com/office/drawing/2014/main" id="{5C2C81AC-CEFC-35AF-0396-F9556CD39D69}"/>
              </a:ext>
            </a:extLst>
          </p:cNvPr>
          <p:cNvGraphicFramePr>
            <a:graphicFrameLocks noGrp="1"/>
          </p:cNvGraphicFramePr>
          <p:nvPr>
            <p:extLst>
              <p:ext uri="{D42A27DB-BD31-4B8C-83A1-F6EECF244321}">
                <p14:modId xmlns:p14="http://schemas.microsoft.com/office/powerpoint/2010/main" val="3492514890"/>
              </p:ext>
            </p:extLst>
          </p:nvPr>
        </p:nvGraphicFramePr>
        <p:xfrm>
          <a:off x="0" y="1371600"/>
          <a:ext cx="9144000" cy="4114803"/>
        </p:xfrm>
        <a:graphic>
          <a:graphicData uri="http://schemas.openxmlformats.org/drawingml/2006/table">
            <a:tbl>
              <a:tblPr firstRow="1" bandRow="1">
                <a:tableStyleId>{5C22544A-7EE6-4342-B048-85BDC9FD1C3A}</a:tableStyleId>
              </a:tblPr>
              <a:tblGrid>
                <a:gridCol w="2935111">
                  <a:extLst>
                    <a:ext uri="{9D8B030D-6E8A-4147-A177-3AD203B41FA5}">
                      <a16:colId xmlns:a16="http://schemas.microsoft.com/office/drawing/2014/main" val="2220334100"/>
                    </a:ext>
                  </a:extLst>
                </a:gridCol>
                <a:gridCol w="6208889">
                  <a:extLst>
                    <a:ext uri="{9D8B030D-6E8A-4147-A177-3AD203B41FA5}">
                      <a16:colId xmlns:a16="http://schemas.microsoft.com/office/drawing/2014/main" val="2177827491"/>
                    </a:ext>
                  </a:extLst>
                </a:gridCol>
              </a:tblGrid>
              <a:tr h="587829">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CO</a:t>
                      </a:r>
                      <a:r>
                        <a:rPr lang="en-US" sz="2800" b="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F"/>
                    </a:solidFill>
                  </a:tcPr>
                </a:tc>
                <a:tc>
                  <a:txBody>
                    <a:bodyPr/>
                    <a:lstStyle/>
                    <a:p>
                      <a:r>
                        <a:rPr kumimoji="0" lang="en-US" sz="2800" b="0" i="0" u="none" strike="noStrike" kern="1200" cap="none" spc="0" normalizeH="0" baseline="0" noProof="0" dirty="0">
                          <a:ln>
                            <a:noFill/>
                          </a:ln>
                          <a:solidFill>
                            <a:srgbClr val="FF0000"/>
                          </a:solidFill>
                          <a:effectLst/>
                          <a:uLnTx/>
                          <a:uFillTx/>
                          <a:latin typeface="Arial" charset="0"/>
                          <a:ea typeface="+mn-ea"/>
                          <a:cs typeface="+mn-cs"/>
                        </a:rPr>
                        <a:t>Carbon dioxide </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F"/>
                    </a:solidFill>
                  </a:tcPr>
                </a:tc>
                <a:extLst>
                  <a:ext uri="{0D108BD9-81ED-4DB2-BD59-A6C34878D82A}">
                    <a16:rowId xmlns:a16="http://schemas.microsoft.com/office/drawing/2014/main" val="4222500102"/>
                  </a:ext>
                </a:extLst>
              </a:tr>
              <a:tr h="587829">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D9"/>
                    </a:solidFill>
                  </a:tcPr>
                </a:tc>
                <a:tc>
                  <a:txBody>
                    <a:bodyPr/>
                    <a:lstStyle/>
                    <a:p>
                      <a:r>
                        <a:rPr kumimoji="0" lang="en-US" sz="2800" b="0" i="0" u="none" strike="noStrike" kern="1200" cap="none" spc="0" normalizeH="0" baseline="0" noProof="0" dirty="0">
                          <a:ln>
                            <a:noFill/>
                          </a:ln>
                          <a:solidFill>
                            <a:srgbClr val="FF0000"/>
                          </a:solidFill>
                          <a:effectLst/>
                          <a:uLnTx/>
                          <a:uFillTx/>
                          <a:latin typeface="Arial" charset="0"/>
                          <a:ea typeface="+mn-ea"/>
                          <a:cs typeface="+mn-cs"/>
                        </a:rPr>
                        <a:t>Carbon monoxide</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D9"/>
                    </a:solidFill>
                  </a:tcPr>
                </a:tc>
                <a:extLst>
                  <a:ext uri="{0D108BD9-81ED-4DB2-BD59-A6C34878D82A}">
                    <a16:rowId xmlns:a16="http://schemas.microsoft.com/office/drawing/2014/main" val="1902081296"/>
                  </a:ext>
                </a:extLst>
              </a:tr>
              <a:tr h="587829">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HCl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charset="0"/>
                          <a:ea typeface="+mn-ea"/>
                          <a:cs typeface="+mn-cs"/>
                        </a:rPr>
                        <a:t>hydrogen monochloride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917156440"/>
                  </a:ext>
                </a:extLst>
              </a:tr>
              <a:tr h="587829">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NH</a:t>
                      </a:r>
                      <a:r>
                        <a:rPr lang="en-US" sz="2800" b="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F"/>
                    </a:solidFill>
                  </a:tcPr>
                </a:tc>
                <a:tc>
                  <a:txBody>
                    <a:bodyPr/>
                    <a:lstStyle/>
                    <a:p>
                      <a:r>
                        <a:rPr kumimoji="0" lang="en-US" sz="2800" b="0" i="0" u="none" strike="noStrike" kern="1200" cap="none" spc="0" normalizeH="0" baseline="0" noProof="0" dirty="0">
                          <a:ln>
                            <a:noFill/>
                          </a:ln>
                          <a:solidFill>
                            <a:srgbClr val="0000CC"/>
                          </a:solidFill>
                          <a:effectLst/>
                          <a:uLnTx/>
                          <a:uFillTx/>
                          <a:latin typeface="Arial" charset="0"/>
                          <a:ea typeface="+mn-ea"/>
                          <a:cs typeface="+mn-cs"/>
                        </a:rPr>
                        <a:t>Ammonia (nitrogen trihydride) </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F"/>
                    </a:solidFill>
                  </a:tcPr>
                </a:tc>
                <a:extLst>
                  <a:ext uri="{0D108BD9-81ED-4DB2-BD59-A6C34878D82A}">
                    <a16:rowId xmlns:a16="http://schemas.microsoft.com/office/drawing/2014/main" val="2810611239"/>
                  </a:ext>
                </a:extLst>
              </a:tr>
              <a:tr h="587829">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CH</a:t>
                      </a:r>
                      <a:r>
                        <a:rPr lang="en-US" sz="2800" b="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D9"/>
                    </a:solidFill>
                  </a:tcPr>
                </a:tc>
                <a:tc>
                  <a:txBody>
                    <a:bodyPr/>
                    <a:lstStyle/>
                    <a:p>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Methane (carbon tetrahydride)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D9"/>
                    </a:solidFill>
                  </a:tcPr>
                </a:tc>
                <a:extLst>
                  <a:ext uri="{0D108BD9-81ED-4DB2-BD59-A6C34878D82A}">
                    <a16:rowId xmlns:a16="http://schemas.microsoft.com/office/drawing/2014/main" val="4165192610"/>
                  </a:ext>
                </a:extLst>
              </a:tr>
              <a:tr h="587829">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sz="2800" b="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Water (dihydrogen monoxide)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910272723"/>
                  </a:ext>
                </a:extLst>
              </a:tr>
              <a:tr h="587829">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C</a:t>
                      </a:r>
                      <a:r>
                        <a:rPr lang="en-US" sz="2800" b="0" baseline="-25000" dirty="0">
                          <a:solidFill>
                            <a:schemeClr val="tx1">
                              <a:lumMod val="95000"/>
                              <a:lumOff val="5000"/>
                            </a:schemeClr>
                          </a:solidFill>
                          <a:latin typeface="Times New Roman" panose="02020603050405020304" pitchFamily="18" charset="0"/>
                          <a:cs typeface="Times New Roman" panose="02020603050405020304" pitchFamily="18" charset="0"/>
                        </a:rPr>
                        <a:t>8</a:t>
                      </a: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sz="2800" b="0" baseline="-25000" dirty="0">
                          <a:solidFill>
                            <a:schemeClr val="tx1">
                              <a:lumMod val="95000"/>
                              <a:lumOff val="5000"/>
                            </a:schemeClr>
                          </a:solidFill>
                          <a:latin typeface="Times New Roman" panose="02020603050405020304" pitchFamily="18" charset="0"/>
                          <a:cs typeface="Times New Roman" panose="02020603050405020304" pitchFamily="18" charset="0"/>
                        </a:rPr>
                        <a:t>18</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F"/>
                    </a:solidFill>
                  </a:tcPr>
                </a:tc>
                <a:tc>
                  <a:txBody>
                    <a:bodyPr/>
                    <a:lstStyle/>
                    <a:p>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Octane (gasoline)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F"/>
                    </a:solidFill>
                  </a:tcPr>
                </a:tc>
                <a:extLst>
                  <a:ext uri="{0D108BD9-81ED-4DB2-BD59-A6C34878D82A}">
                    <a16:rowId xmlns:a16="http://schemas.microsoft.com/office/drawing/2014/main" val="3520577776"/>
                  </a:ext>
                </a:extLst>
              </a:tr>
            </a:tbl>
          </a:graphicData>
        </a:graphic>
      </p:graphicFrame>
    </p:spTree>
    <p:extLst>
      <p:ext uri="{BB962C8B-B14F-4D97-AF65-F5344CB8AC3E}">
        <p14:creationId xmlns:p14="http://schemas.microsoft.com/office/powerpoint/2010/main" val="248136238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4"/>
          <p:cNvSpPr txBox="1">
            <a:spLocks noChangeArrowheads="1"/>
          </p:cNvSpPr>
          <p:nvPr/>
        </p:nvSpPr>
        <p:spPr bwMode="auto">
          <a:xfrm>
            <a:off x="0" y="0"/>
            <a:ext cx="9144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1"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95.</a:t>
            </a:r>
            <a:r>
              <a:rPr kumimoji="0" lang="en-US" alt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The bonds that hold these atoms </a:t>
            </a:r>
            <a:br>
              <a:rPr kumimoji="0" lang="en-US" alt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together is called </a:t>
            </a:r>
            <a:r>
              <a:rPr kumimoji="0" lang="en-US" altLang="en-US" sz="3200" b="0" i="1" u="sng"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covalent bonds</a:t>
            </a:r>
            <a:r>
              <a:rPr kumimoji="0" lang="en-US" alt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br>
              <a:rPr kumimoji="0" lang="en-US" alt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endParaRPr kumimoji="0" lang="en-US" alt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1"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96.</a:t>
            </a:r>
            <a:r>
              <a:rPr kumimoji="0" lang="en-US" alt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Co – means </a:t>
            </a:r>
            <a:r>
              <a:rPr kumimoji="0" lang="en-US" alt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50000"/>
              </a:spcBef>
              <a:spcAft>
                <a:spcPct val="0"/>
              </a:spcAft>
              <a:buClrTx/>
              <a:buSzTx/>
              <a:buFontTx/>
              <a:buNone/>
              <a:tabLst/>
              <a:defRPr/>
            </a:pPr>
            <a:br>
              <a:rPr kumimoji="0" lang="en-US" alt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valent refers to </a:t>
            </a:r>
            <a:r>
              <a:rPr kumimoji="0" lang="en-US" alt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altLang="en-US" sz="3200" b="0" i="1"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7580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514350" indent="-514350" eaLnBrk="1" hangingPunct="1">
              <a:spcBef>
                <a:spcPct val="50000"/>
              </a:spcBef>
              <a:buFontTx/>
              <a:buAutoNum type="arabicPeriod"/>
            </a:pPr>
            <a:r>
              <a:rPr lang="en-US" altLang="en-US" dirty="0">
                <a:latin typeface="Times New Roman" panose="02020603050405020304" pitchFamily="18" charset="0"/>
                <a:cs typeface="Times New Roman" panose="02020603050405020304" pitchFamily="18" charset="0"/>
              </a:rPr>
              <a:t>All atoms are neutral because they have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a:t>
            </a:r>
            <a:r>
              <a:rPr lang="en-US" altLang="en-US" dirty="0">
                <a:solidFill>
                  <a:srgbClr val="0000CC"/>
                </a:solidFill>
                <a:latin typeface="Times New Roman" panose="02020603050405020304" pitchFamily="18" charset="0"/>
                <a:cs typeface="Times New Roman" panose="02020603050405020304" pitchFamily="18" charset="0"/>
              </a:rPr>
              <a:t>equal numbers of </a:t>
            </a:r>
            <a:r>
              <a:rPr lang="en-US" altLang="en-US" u="sng" dirty="0">
                <a:solidFill>
                  <a:srgbClr val="0000CC"/>
                </a:solidFill>
                <a:latin typeface="Times New Roman" panose="02020603050405020304" pitchFamily="18" charset="0"/>
                <a:cs typeface="Times New Roman" panose="02020603050405020304" pitchFamily="18" charset="0"/>
              </a:rPr>
              <a:t>protons and electrons</a:t>
            </a:r>
            <a:r>
              <a:rPr lang="en-US" altLang="en-US" dirty="0">
                <a:latin typeface="Times New Roman" panose="02020603050405020304" pitchFamily="18" charset="0"/>
                <a:cs typeface="Times New Roman" panose="02020603050405020304" pitchFamily="18" charset="0"/>
              </a:rPr>
              <a:t>.</a:t>
            </a:r>
            <a:br>
              <a:rPr lang="en-US" altLang="en-US" dirty="0">
                <a:latin typeface="Times New Roman" panose="02020603050405020304" pitchFamily="18" charset="0"/>
                <a:cs typeface="Times New Roman" panose="02020603050405020304" pitchFamily="18" charset="0"/>
              </a:rPr>
            </a:br>
            <a:r>
              <a:rPr lang="en-US" altLang="en-US" sz="1200" dirty="0">
                <a:latin typeface="Times New Roman" panose="02020603050405020304" pitchFamily="18" charset="0"/>
                <a:cs typeface="Times New Roman" panose="02020603050405020304" pitchFamily="18" charset="0"/>
              </a:rPr>
              <a:t> </a:t>
            </a:r>
            <a:br>
              <a:rPr lang="en-US" altLang="en-US" dirty="0">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Helium has 2 protons and 2 electrons,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sodium has 11 protons and 11 electrons,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mercury has 80 protons and 80 electrons.</a:t>
            </a:r>
            <a:br>
              <a:rPr lang="en-US" altLang="en-US" sz="2400" dirty="0">
                <a:solidFill>
                  <a:srgbClr val="FF0000"/>
                </a:solidFill>
                <a:latin typeface="Times New Roman" panose="02020603050405020304" pitchFamily="18" charset="0"/>
                <a:cs typeface="Times New Roman" panose="02020603050405020304" pitchFamily="18" charset="0"/>
              </a:rPr>
            </a:br>
            <a:endParaRPr lang="en-US" altLang="en-US" sz="2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A296E0-094F-4367-AE2D-599821265F15}"/>
              </a:ext>
            </a:extLst>
          </p:cNvPr>
          <p:cNvSpPr txBox="1"/>
          <p:nvPr/>
        </p:nvSpPr>
        <p:spPr>
          <a:xfrm>
            <a:off x="0" y="0"/>
            <a:ext cx="9144000" cy="2123658"/>
          </a:xfrm>
          <a:prstGeom prst="rect">
            <a:avLst/>
          </a:prstGeom>
          <a:noFill/>
        </p:spPr>
        <p:txBody>
          <a:bodyPr wrap="square" rtlCol="0">
            <a:spAutoFit/>
          </a:bodyPr>
          <a:lstStyle/>
          <a:p>
            <a:pPr lvl="0" eaLnBrk="1" hangingPunct="1">
              <a:spcBef>
                <a:spcPct val="50000"/>
              </a:spcBef>
            </a:pPr>
            <a:r>
              <a:rPr lang="en-US" altLang="en-US" sz="2400" dirty="0">
                <a:latin typeface="Times New Roman" panose="02020603050405020304" pitchFamily="18" charset="0"/>
                <a:cs typeface="Times New Roman" panose="02020603050405020304" pitchFamily="18" charset="0"/>
              </a:rPr>
              <a:t>Metal atoms will lose enough electrons to “match” up with the electron configurations of the closest noble gas.  For instance, Lithium loses one electron and ends up “isoelectric” to helium.  </a:t>
            </a:r>
          </a:p>
          <a:p>
            <a:pPr lvl="0" eaLnBrk="1" hangingPunct="1">
              <a:spcBef>
                <a:spcPct val="50000"/>
              </a:spcBef>
            </a:pPr>
            <a:r>
              <a:rPr lang="en-US" altLang="en-US" sz="2400" dirty="0">
                <a:latin typeface="Times New Roman" panose="02020603050405020304" pitchFamily="18" charset="0"/>
                <a:cs typeface="Times New Roman" panose="02020603050405020304" pitchFamily="18" charset="0"/>
              </a:rPr>
              <a:t>It does not become helium, or a noble gas, but it does end up with the same electron configuration that helium has.  </a:t>
            </a:r>
            <a:endParaRPr lang="en-US" dirty="0"/>
          </a:p>
        </p:txBody>
      </p:sp>
      <p:graphicFrame>
        <p:nvGraphicFramePr>
          <p:cNvPr id="4" name="Table 3">
            <a:extLst>
              <a:ext uri="{FF2B5EF4-FFF2-40B4-BE49-F238E27FC236}">
                <a16:creationId xmlns:a16="http://schemas.microsoft.com/office/drawing/2014/main" id="{09F041F0-43C6-1848-F346-A9B0BBCE3387}"/>
              </a:ext>
            </a:extLst>
          </p:cNvPr>
          <p:cNvGraphicFramePr>
            <a:graphicFrameLocks noGrp="1"/>
          </p:cNvGraphicFramePr>
          <p:nvPr>
            <p:extLst>
              <p:ext uri="{D42A27DB-BD31-4B8C-83A1-F6EECF244321}">
                <p14:modId xmlns:p14="http://schemas.microsoft.com/office/powerpoint/2010/main" val="3694819392"/>
              </p:ext>
            </p:extLst>
          </p:nvPr>
        </p:nvGraphicFramePr>
        <p:xfrm>
          <a:off x="0" y="2286000"/>
          <a:ext cx="9144000" cy="4571998"/>
        </p:xfrm>
        <a:graphic>
          <a:graphicData uri="http://schemas.openxmlformats.org/drawingml/2006/table">
            <a:tbl>
              <a:tblPr firstRow="1" bandRow="1">
                <a:tableStyleId>{5C22544A-7EE6-4342-B048-85BDC9FD1C3A}</a:tableStyleId>
              </a:tblPr>
              <a:tblGrid>
                <a:gridCol w="1326316">
                  <a:extLst>
                    <a:ext uri="{9D8B030D-6E8A-4147-A177-3AD203B41FA5}">
                      <a16:colId xmlns:a16="http://schemas.microsoft.com/office/drawing/2014/main" val="4069831417"/>
                    </a:ext>
                  </a:extLst>
                </a:gridCol>
                <a:gridCol w="1962316">
                  <a:extLst>
                    <a:ext uri="{9D8B030D-6E8A-4147-A177-3AD203B41FA5}">
                      <a16:colId xmlns:a16="http://schemas.microsoft.com/office/drawing/2014/main" val="2983839806"/>
                    </a:ext>
                  </a:extLst>
                </a:gridCol>
                <a:gridCol w="2967789">
                  <a:extLst>
                    <a:ext uri="{9D8B030D-6E8A-4147-A177-3AD203B41FA5}">
                      <a16:colId xmlns:a16="http://schemas.microsoft.com/office/drawing/2014/main" val="1848313836"/>
                    </a:ext>
                  </a:extLst>
                </a:gridCol>
                <a:gridCol w="2887579">
                  <a:extLst>
                    <a:ext uri="{9D8B030D-6E8A-4147-A177-3AD203B41FA5}">
                      <a16:colId xmlns:a16="http://schemas.microsoft.com/office/drawing/2014/main" val="443992280"/>
                    </a:ext>
                  </a:extLst>
                </a:gridCol>
              </a:tblGrid>
              <a:tr h="1036954">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Group 1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 Electron</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configurations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FF0000"/>
                          </a:solidFill>
                          <a:latin typeface="Times New Roman" panose="02020603050405020304" pitchFamily="18" charset="0"/>
                          <a:cs typeface="Times New Roman" panose="02020603050405020304" pitchFamily="18" charset="0"/>
                        </a:rPr>
                        <a:t>ION Electron configuration </a:t>
                      </a:r>
                    </a:p>
                    <a:p>
                      <a:pPr algn="ctr"/>
                      <a:r>
                        <a:rPr lang="en-US" b="0" dirty="0">
                          <a:solidFill>
                            <a:srgbClr val="FF0000"/>
                          </a:solidFill>
                          <a:latin typeface="Times New Roman" panose="02020603050405020304" pitchFamily="18" charset="0"/>
                          <a:cs typeface="Times New Roman" panose="02020603050405020304" pitchFamily="18" charset="0"/>
                        </a:rPr>
                        <a:t>and 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Ion becomes Isoelectric 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1026946"/>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lithium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0" dirty="0">
                          <a:solidFill>
                            <a:srgbClr val="FF0000"/>
                          </a:solidFill>
                          <a:latin typeface="Times New Roman" panose="02020603050405020304" pitchFamily="18" charset="0"/>
                          <a:cs typeface="Times New Roman" panose="02020603050405020304" pitchFamily="18" charset="0"/>
                        </a:rPr>
                        <a:t>→ 2               Li</a:t>
                      </a:r>
                      <a:r>
                        <a:rPr lang="en-US" b="0" baseline="30000" dirty="0">
                          <a:solidFill>
                            <a:srgbClr val="FF0000"/>
                          </a:solidFill>
                          <a:latin typeface="Times New Roman" panose="02020603050405020304" pitchFamily="18" charset="0"/>
                          <a:cs typeface="Times New Roman" panose="02020603050405020304" pitchFamily="18" charset="0"/>
                        </a:rPr>
                        <a:t>+1</a:t>
                      </a:r>
                      <a:r>
                        <a:rPr lang="en-US" b="0" dirty="0">
                          <a:solidFill>
                            <a:srgbClr val="FF0000"/>
                          </a:solidFill>
                          <a:latin typeface="Times New Roman" panose="02020603050405020304" pitchFamily="18" charset="0"/>
                          <a:cs typeface="Times New Roman" panose="02020603050405020304" pitchFamily="18" charset="0"/>
                        </a:rPr>
                        <a:t> 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FF0000"/>
                          </a:solidFill>
                          <a:latin typeface="Times New Roman" panose="02020603050405020304" pitchFamily="18" charset="0"/>
                          <a:cs typeface="Times New Roman" panose="02020603050405020304" pitchFamily="18" charset="0"/>
                        </a:rPr>
                        <a:t>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003126"/>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sodium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b="0" dirty="0">
                          <a:solidFill>
                            <a:srgbClr val="FF0000"/>
                          </a:solidFill>
                          <a:latin typeface="Times New Roman" panose="02020603050405020304" pitchFamily="18" charset="0"/>
                          <a:cs typeface="Times New Roman" panose="02020603050405020304" pitchFamily="18" charset="0"/>
                        </a:rPr>
                        <a:t>  </a:t>
                      </a:r>
                      <a:r>
                        <a:rPr lang="en-US" b="0" dirty="0">
                          <a:solidFill>
                            <a:srgbClr val="0000CC"/>
                          </a:solidFill>
                          <a:latin typeface="Times New Roman" panose="02020603050405020304" pitchFamily="18" charset="0"/>
                          <a:cs typeface="Times New Roman" panose="02020603050405020304" pitchFamily="18" charset="0"/>
                        </a:rPr>
                        <a:t>→ 2-8           Na</a:t>
                      </a:r>
                      <a:r>
                        <a:rPr lang="en-US" b="0" baseline="30000" dirty="0">
                          <a:solidFill>
                            <a:srgbClr val="0000CC"/>
                          </a:solidFill>
                          <a:latin typeface="Times New Roman" panose="02020603050405020304" pitchFamily="18" charset="0"/>
                          <a:cs typeface="Times New Roman" panose="02020603050405020304" pitchFamily="18" charset="0"/>
                        </a:rPr>
                        <a:t>+1</a:t>
                      </a:r>
                      <a:r>
                        <a:rPr lang="en-US" b="0" dirty="0">
                          <a:solidFill>
                            <a:srgbClr val="0000CC"/>
                          </a:solidFill>
                          <a:latin typeface="Times New Roman" panose="02020603050405020304" pitchFamily="18" charset="0"/>
                          <a:cs typeface="Times New Roman" panose="02020603050405020304" pitchFamily="18" charset="0"/>
                        </a:rPr>
                        <a:t> 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0000CC"/>
                          </a:solidFill>
                          <a:latin typeface="Times New Roman" panose="02020603050405020304" pitchFamily="18" charset="0"/>
                          <a:cs typeface="Times New Roman" panose="02020603050405020304" pitchFamily="18" charset="0"/>
                        </a:rPr>
                        <a:t>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3535174"/>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potassium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2-8-8-1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b="0" dirty="0">
                          <a:solidFill>
                            <a:schemeClr val="tx1">
                              <a:lumMod val="95000"/>
                              <a:lumOff val="5000"/>
                            </a:schemeClr>
                          </a:solidFill>
                          <a:latin typeface="Times New Roman" panose="02020603050405020304" pitchFamily="18" charset="0"/>
                          <a:cs typeface="Times New Roman" panose="02020603050405020304" pitchFamily="18" charset="0"/>
                        </a:rPr>
                        <a:t>  → 2-8-8        K</a:t>
                      </a:r>
                      <a:r>
                        <a:rPr lang="en-US" b="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b="0" dirty="0">
                          <a:solidFill>
                            <a:schemeClr val="tx1">
                              <a:lumMod val="95000"/>
                              <a:lumOff val="5000"/>
                            </a:schemeClr>
                          </a:solidFill>
                          <a:latin typeface="Times New Roman" panose="02020603050405020304" pitchFamily="18" charset="0"/>
                          <a:cs typeface="Times New Roman" panose="02020603050405020304" pitchFamily="18" charset="0"/>
                        </a:rPr>
                        <a:t> 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err="1">
                          <a:solidFill>
                            <a:schemeClr val="tx1">
                              <a:lumMod val="95000"/>
                              <a:lumOff val="5000"/>
                            </a:schemeClr>
                          </a:solidFill>
                          <a:latin typeface="Times New Roman" panose="02020603050405020304" pitchFamily="18" charset="0"/>
                          <a:cs typeface="Times New Roman" panose="02020603050405020304" pitchFamily="18" charset="0"/>
                        </a:rPr>
                        <a:t>Ar</a:t>
                      </a: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4429602"/>
                  </a:ext>
                </a:extLst>
              </a:tr>
              <a:tr h="883761">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rubidium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2-8-18-8-1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0" dirty="0">
                          <a:solidFill>
                            <a:srgbClr val="FF0000"/>
                          </a:solidFill>
                          <a:latin typeface="Times New Roman" panose="02020603050405020304" pitchFamily="18" charset="0"/>
                          <a:cs typeface="Times New Roman" panose="02020603050405020304" pitchFamily="18" charset="0"/>
                        </a:rPr>
                        <a:t>→ 2-8-18-8   Rb</a:t>
                      </a:r>
                      <a:r>
                        <a:rPr lang="en-US" b="0" baseline="30000" dirty="0">
                          <a:solidFill>
                            <a:srgbClr val="FF0000"/>
                          </a:solidFill>
                          <a:latin typeface="Times New Roman" panose="02020603050405020304" pitchFamily="18" charset="0"/>
                          <a:cs typeface="Times New Roman" panose="02020603050405020304" pitchFamily="18" charset="0"/>
                        </a:rPr>
                        <a:t>+1</a:t>
                      </a:r>
                      <a:r>
                        <a:rPr lang="en-US" b="0" dirty="0">
                          <a:solidFill>
                            <a:srgbClr val="FF0000"/>
                          </a:solidFill>
                          <a:latin typeface="Times New Roman" panose="02020603050405020304" pitchFamily="18" charset="0"/>
                          <a:cs typeface="Times New Roman" panose="02020603050405020304" pitchFamily="18" charset="0"/>
                        </a:rPr>
                        <a:t> 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FF0000"/>
                          </a:solidFill>
                          <a:latin typeface="Times New Roman" panose="02020603050405020304" pitchFamily="18" charset="0"/>
                          <a:cs typeface="Times New Roman" panose="02020603050405020304" pitchFamily="18" charset="0"/>
                        </a:rPr>
                        <a:t>Kr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7194818"/>
                  </a:ext>
                </a:extLst>
              </a:tr>
            </a:tbl>
          </a:graphicData>
        </a:graphic>
      </p:graphicFrame>
    </p:spTree>
    <p:extLst>
      <p:ext uri="{BB962C8B-B14F-4D97-AF65-F5344CB8AC3E}">
        <p14:creationId xmlns:p14="http://schemas.microsoft.com/office/powerpoint/2010/main" val="412816006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4"/>
          <p:cNvSpPr txBox="1">
            <a:spLocks noChangeArrowheads="1"/>
          </p:cNvSpPr>
          <p:nvPr/>
        </p:nvSpPr>
        <p:spPr bwMode="auto">
          <a:xfrm>
            <a:off x="0" y="0"/>
            <a:ext cx="9144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i="1" dirty="0">
                <a:solidFill>
                  <a:srgbClr val="006600"/>
                </a:solidFill>
                <a:latin typeface="Times New Roman" panose="02020603050405020304" pitchFamily="18" charset="0"/>
                <a:cs typeface="Times New Roman" panose="02020603050405020304" pitchFamily="18" charset="0"/>
              </a:rPr>
              <a:t>95</a:t>
            </a:r>
            <a:r>
              <a:rPr kumimoji="0" lang="en-US" altLang="en-US" sz="3200" b="0" i="1"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a:t>
            </a:r>
            <a:r>
              <a:rPr kumimoji="0" lang="en-US" alt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The bonds that hold these atoms </a:t>
            </a:r>
            <a:br>
              <a:rPr kumimoji="0" lang="en-US" alt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together is called </a:t>
            </a:r>
            <a:r>
              <a:rPr kumimoji="0" lang="en-US" altLang="en-US" sz="3200" b="0" i="1" u="sng"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covalent bonds</a:t>
            </a:r>
            <a:r>
              <a:rPr kumimoji="0" lang="en-US" alt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br>
              <a:rPr kumimoji="0" lang="en-US" alt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endParaRPr kumimoji="0" lang="en-US" alt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1"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96.</a:t>
            </a:r>
            <a:r>
              <a:rPr kumimoji="0" lang="en-US" alt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Co – means </a:t>
            </a:r>
            <a:r>
              <a:rPr kumimoji="0" lang="en-US" alt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SHARING</a:t>
            </a:r>
          </a:p>
          <a:p>
            <a:pPr marL="0" marR="0" lvl="0" indent="0" algn="l" defTabSz="914400" rtl="0" eaLnBrk="1" fontAlgn="base" latinLnBrk="0" hangingPunct="1">
              <a:lnSpc>
                <a:spcPct val="100000"/>
              </a:lnSpc>
              <a:spcBef>
                <a:spcPct val="50000"/>
              </a:spcBef>
              <a:spcAft>
                <a:spcPct val="0"/>
              </a:spcAft>
              <a:buClrTx/>
              <a:buSzTx/>
              <a:buFontTx/>
              <a:buNone/>
              <a:tabLst/>
              <a:defRPr/>
            </a:pPr>
            <a:br>
              <a:rPr kumimoji="0" lang="en-US" alt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valent refers to </a:t>
            </a:r>
            <a:r>
              <a:rPr kumimoji="0" lang="en-US" alt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the</a:t>
            </a:r>
            <a:r>
              <a:rPr kumimoji="0" lang="en-US" alt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OUTERMOST electrons</a:t>
            </a:r>
            <a:endParaRPr kumimoji="0" lang="en-US" altLang="en-US" sz="3200" b="0" i="1"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6534027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Box 1"/>
          <p:cNvSpPr txBox="1">
            <a:spLocks noChangeArrowheads="1"/>
          </p:cNvSpPr>
          <p:nvPr/>
        </p:nvSpPr>
        <p:spPr bwMode="auto">
          <a:xfrm>
            <a:off x="0" y="0"/>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97.</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When 2 or more ions bond, they make ionic bonds, and they form into </a:t>
            </a:r>
            <a:r>
              <a:rPr kumimoji="0" lang="en-US" altLang="en-US" sz="3200" b="1" i="1" u="none" strike="noStrike" kern="1200" cap="none" spc="0" normalizeH="0" baseline="0" noProof="0" dirty="0">
                <a:ln>
                  <a:noFill/>
                </a:ln>
                <a:solidFill>
                  <a:srgbClr val="2D2D8A"/>
                </a:solidFill>
                <a:effectLst/>
                <a:uLnTx/>
                <a:uFillTx/>
                <a:latin typeface="Times New Roman" panose="02020603050405020304" pitchFamily="18" charset="0"/>
                <a:ea typeface="+mn-ea"/>
                <a:cs typeface="Times New Roman" panose="02020603050405020304" pitchFamily="18" charset="0"/>
              </a:rPr>
              <a:t>FORMULA UNITS</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We can abbreviate that as   </a:t>
            </a:r>
            <a:b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F.U.’s </a:t>
            </a:r>
            <a:endPar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Box 1"/>
          <p:cNvSpPr txBox="1">
            <a:spLocks noChangeArrowheads="1"/>
          </p:cNvSpPr>
          <p:nvPr/>
        </p:nvSpPr>
        <p:spPr bwMode="auto">
          <a:xfrm>
            <a:off x="0" y="0"/>
            <a:ext cx="914400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97.</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When 2 or more ions bond, they make ionic bonds, and they form into </a:t>
            </a:r>
            <a:r>
              <a:rPr kumimoji="0" lang="en-US" altLang="en-US" sz="3200" b="1" i="1" u="none" strike="noStrike" kern="1200" cap="none" spc="0" normalizeH="0" baseline="0" noProof="0" dirty="0">
                <a:ln>
                  <a:noFill/>
                </a:ln>
                <a:solidFill>
                  <a:srgbClr val="2D2D8A"/>
                </a:solidFill>
                <a:effectLst/>
                <a:uLnTx/>
                <a:uFillTx/>
                <a:latin typeface="Times New Roman" panose="02020603050405020304" pitchFamily="18" charset="0"/>
                <a:ea typeface="+mn-ea"/>
                <a:cs typeface="Times New Roman" panose="02020603050405020304" pitchFamily="18" charset="0"/>
              </a:rPr>
              <a:t>FORMULA UNITS</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We can abbreviate that as   </a:t>
            </a:r>
            <a:b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F.U.’s </a:t>
            </a:r>
            <a:endPar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98.</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NaCl does not come in molecules, since it does not exist as a single particle.  Salt is a crystal, or it is dissolved in water.  They exist as billions of ions combined into a solid crystal. You can’t have just one.</a:t>
            </a:r>
            <a:b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b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b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200" b="0" i="0" u="sng"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Ionic Compounds do not form into molecules</a:t>
            </a:r>
            <a:r>
              <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73892407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Box 1"/>
          <p:cNvSpPr txBox="1">
            <a:spLocks noChangeArrowheads="1"/>
          </p:cNvSpPr>
          <p:nvPr/>
        </p:nvSpPr>
        <p:spPr bwMode="auto">
          <a:xfrm>
            <a:off x="0" y="24618"/>
            <a:ext cx="91440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NAMING RULES FOR MOLECULAR COMPOUNDS</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If you can remember what CO, CO</a:t>
            </a:r>
            <a:r>
              <a:rPr kumimoji="0" lang="en-US" altLang="en-US" sz="24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2</a:t>
            </a:r>
            <a:r>
              <a:rPr kumimoji="0" lang="en-US" alt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and H</a:t>
            </a:r>
            <a:r>
              <a:rPr kumimoji="0" lang="en-US" altLang="en-US" sz="24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2</a:t>
            </a:r>
            <a:r>
              <a:rPr kumimoji="0" lang="en-US" alt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O are, </a:t>
            </a:r>
            <a:br>
              <a:rPr kumimoji="0" lang="en-US" alt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r>
              <a:rPr kumimoji="0" lang="en-US" alt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then the naming rules are easy</a:t>
            </a:r>
            <a:br>
              <a:rPr kumimoji="0" lang="en-US" alt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r>
              <a:rPr kumimoji="0" lang="en-US" alt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carbon monoxide, carbon dioxide + dihydrogen monoxide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0D0D0D"/>
              </a:solidFill>
              <a:effectLst/>
              <a:uLnTx/>
              <a:uFillTx/>
              <a:latin typeface="Arial" charset="0"/>
              <a:ea typeface="+mn-ea"/>
              <a:cs typeface="+mn-cs"/>
            </a:endParaRP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Box 1"/>
          <p:cNvSpPr txBox="1">
            <a:spLocks noChangeArrowheads="1"/>
          </p:cNvSpPr>
          <p:nvPr/>
        </p:nvSpPr>
        <p:spPr bwMode="auto">
          <a:xfrm>
            <a:off x="0" y="24618"/>
            <a:ext cx="91440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NAMING RULES FOR MOLECULAR COMPOUNDS</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If you can remember what CO, CO</a:t>
            </a:r>
            <a:r>
              <a:rPr kumimoji="0" lang="en-US" altLang="en-US" sz="24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2</a:t>
            </a:r>
            <a:r>
              <a:rPr kumimoji="0" lang="en-US" alt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and H</a:t>
            </a:r>
            <a:r>
              <a:rPr kumimoji="0" lang="en-US" altLang="en-US" sz="24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2</a:t>
            </a:r>
            <a:r>
              <a:rPr kumimoji="0" lang="en-US" alt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O are, </a:t>
            </a:r>
            <a:br>
              <a:rPr kumimoji="0" lang="en-US" alt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r>
              <a:rPr kumimoji="0" lang="en-US" alt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then the naming rules are easy</a:t>
            </a:r>
            <a:br>
              <a:rPr kumimoji="0" lang="en-US" alt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r>
              <a:rPr kumimoji="0" lang="en-US" alt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carbon monoxide, carbon dioxide + dihydrogen monoxide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0D0D0D"/>
              </a:solidFill>
              <a:effectLst/>
              <a:uLnTx/>
              <a:uFillTx/>
              <a:latin typeface="Arial" charset="0"/>
              <a:ea typeface="+mn-ea"/>
              <a:cs typeface="+mn-cs"/>
            </a:endParaRPr>
          </a:p>
        </p:txBody>
      </p:sp>
      <p:sp>
        <p:nvSpPr>
          <p:cNvPr id="2" name="TextBox 1">
            <a:extLst>
              <a:ext uri="{FF2B5EF4-FFF2-40B4-BE49-F238E27FC236}">
                <a16:creationId xmlns:a16="http://schemas.microsoft.com/office/drawing/2014/main" id="{30B0463F-DA31-E31A-D106-888476A2674F}"/>
              </a:ext>
            </a:extLst>
          </p:cNvPr>
          <p:cNvSpPr txBox="1"/>
          <p:nvPr/>
        </p:nvSpPr>
        <p:spPr>
          <a:xfrm>
            <a:off x="-5499" y="5755363"/>
            <a:ext cx="9144000" cy="1138773"/>
          </a:xfrm>
          <a:prstGeom prst="rect">
            <a:avLst/>
          </a:prstGeom>
          <a:solidFill>
            <a:schemeClr val="bg1">
              <a:lumMod val="95000"/>
            </a:schemeClr>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b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Do you see how </a:t>
            </a:r>
            <a:r>
              <a:rPr kumimoji="0" lang="en-US" altLang="en-US" sz="28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CO, CO</a:t>
            </a:r>
            <a:r>
              <a:rPr kumimoji="0" lang="en-US" altLang="en-US" sz="28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2</a:t>
            </a:r>
            <a:r>
              <a:rPr kumimoji="0" lang="en-US" altLang="en-US" sz="28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and H</a:t>
            </a:r>
            <a:r>
              <a:rPr kumimoji="0" lang="en-US" altLang="en-US" sz="28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2</a:t>
            </a:r>
            <a:r>
              <a:rPr kumimoji="0" lang="en-US" altLang="en-US" sz="28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O  f</a:t>
            </a:r>
            <a:r>
              <a:rPr kumimoji="0" lang="en-US" sz="28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ollow these rules?</a:t>
            </a:r>
            <a:br>
              <a:rPr kumimoji="0" lang="en-US" sz="28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3" name="Table 3">
            <a:extLst>
              <a:ext uri="{FF2B5EF4-FFF2-40B4-BE49-F238E27FC236}">
                <a16:creationId xmlns:a16="http://schemas.microsoft.com/office/drawing/2014/main" id="{DD3D42DC-D9C9-85C6-F44E-F0F226AD0659}"/>
              </a:ext>
            </a:extLst>
          </p:cNvPr>
          <p:cNvGraphicFramePr>
            <a:graphicFrameLocks noGrp="1"/>
          </p:cNvGraphicFramePr>
          <p:nvPr>
            <p:extLst>
              <p:ext uri="{D42A27DB-BD31-4B8C-83A1-F6EECF244321}">
                <p14:modId xmlns:p14="http://schemas.microsoft.com/office/powerpoint/2010/main" val="1109125448"/>
              </p:ext>
            </p:extLst>
          </p:nvPr>
        </p:nvGraphicFramePr>
        <p:xfrm>
          <a:off x="0" y="2133600"/>
          <a:ext cx="9144000" cy="2705100"/>
        </p:xfrm>
        <a:graphic>
          <a:graphicData uri="http://schemas.openxmlformats.org/drawingml/2006/table">
            <a:tbl>
              <a:tblPr firstRow="1" bandRow="1">
                <a:tableStyleId>{5C22544A-7EE6-4342-B048-85BDC9FD1C3A}</a:tableStyleId>
              </a:tblPr>
              <a:tblGrid>
                <a:gridCol w="2392822">
                  <a:extLst>
                    <a:ext uri="{9D8B030D-6E8A-4147-A177-3AD203B41FA5}">
                      <a16:colId xmlns:a16="http://schemas.microsoft.com/office/drawing/2014/main" val="648027523"/>
                    </a:ext>
                  </a:extLst>
                </a:gridCol>
                <a:gridCol w="3161944">
                  <a:extLst>
                    <a:ext uri="{9D8B030D-6E8A-4147-A177-3AD203B41FA5}">
                      <a16:colId xmlns:a16="http://schemas.microsoft.com/office/drawing/2014/main" val="1744879468"/>
                    </a:ext>
                  </a:extLst>
                </a:gridCol>
                <a:gridCol w="3589234">
                  <a:extLst>
                    <a:ext uri="{9D8B030D-6E8A-4147-A177-3AD203B41FA5}">
                      <a16:colId xmlns:a16="http://schemas.microsoft.com/office/drawing/2014/main" val="3268427824"/>
                    </a:ext>
                  </a:extLst>
                </a:gridCol>
              </a:tblGrid>
              <a:tr h="4953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00">
                              <a:lumMod val="95000"/>
                              <a:lumOff val="5000"/>
                            </a:srgbClr>
                          </a:solidFill>
                          <a:effectLst/>
                          <a:uLnTx/>
                          <a:uFillTx/>
                          <a:latin typeface="Comic Sans MS" panose="030F0702030302020204" pitchFamily="66" charset="0"/>
                          <a:ea typeface="+mn-ea"/>
                          <a:cs typeface="Times New Roman" panose="02020603050405020304" pitchFamily="18" charset="0"/>
                        </a:rPr>
                        <a:t>99. NAMING RULES FOR MOLECULAR COMPOUNDS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D5"/>
                    </a:solidFill>
                  </a:tcPr>
                </a:tc>
                <a:tc hMerge="1">
                  <a:txBody>
                    <a:bodyPr/>
                    <a:lstStyle/>
                    <a:p>
                      <a:endParaRPr lang="en-US"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000000">
                            <a:lumMod val="95000"/>
                            <a:lumOff val="5000"/>
                          </a:srgbClr>
                        </a:solidFill>
                        <a:effectLst/>
                        <a:uLnTx/>
                        <a:uFillTx/>
                        <a:latin typeface="Comic Sans MS" panose="030F0702030302020204" pitchFamily="66"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827794"/>
                  </a:ext>
                </a:extLst>
              </a:tr>
              <a:tr h="495300">
                <a:tc>
                  <a:txBody>
                    <a:bodyPr/>
                    <a:lstStyle/>
                    <a:p>
                      <a:pPr algn="ctr"/>
                      <a:endParaRPr lang="en-US"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latin typeface="Comic Sans MS" panose="030F0702030302020204" pitchFamily="66" charset="0"/>
                        </a:rPr>
                        <a:t>A single 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en-US" dirty="0">
                          <a:latin typeface="Comic Sans MS" panose="030F0702030302020204" pitchFamily="66" charset="0"/>
                          <a:cs typeface="Times New Roman" panose="02020603050405020304" pitchFamily="18" charset="0"/>
                        </a:rPr>
                        <a:t>→ just say name of atom</a:t>
                      </a:r>
                      <a:endParaRPr lang="en-US"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124282708"/>
                  </a:ext>
                </a:extLst>
              </a:tr>
              <a:tr h="495300">
                <a:tc>
                  <a:txBody>
                    <a:bodyPr/>
                    <a:lstStyle/>
                    <a:p>
                      <a:pPr algn="ctr"/>
                      <a:r>
                        <a:rPr lang="en-US" dirty="0">
                          <a:latin typeface="Comic Sans MS" panose="030F0702030302020204" pitchFamily="66" charset="0"/>
                        </a:rPr>
                        <a:t>1</a:t>
                      </a:r>
                      <a:r>
                        <a:rPr lang="en-US" baseline="30000" dirty="0">
                          <a:latin typeface="Comic Sans MS" panose="030F0702030302020204" pitchFamily="66" charset="0"/>
                        </a:rPr>
                        <a:t>st</a:t>
                      </a:r>
                      <a:r>
                        <a:rPr lang="en-US" dirty="0">
                          <a:latin typeface="Comic Sans MS" panose="030F0702030302020204" pitchFamily="66" charset="0"/>
                        </a:rPr>
                        <a:t> name rule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gridSpan="2">
                  <a:txBody>
                    <a:bodyPr/>
                    <a:lstStyle/>
                    <a:p>
                      <a:pPr algn="ctr"/>
                      <a:endParaRPr lang="en-US"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4727112"/>
                  </a:ext>
                </a:extLst>
              </a:tr>
              <a:tr h="495300">
                <a:tc>
                  <a:txBody>
                    <a:bodyPr/>
                    <a:lstStyle/>
                    <a:p>
                      <a:pPr algn="ctr"/>
                      <a:endParaRPr lang="en-US"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latin typeface="Comic Sans MS" panose="030F0702030302020204" pitchFamily="66" charset="0"/>
                        </a:rPr>
                        <a:t>Multiple atoms?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en-US" dirty="0">
                          <a:latin typeface="Comic Sans MS" panose="030F0702030302020204" pitchFamily="66" charset="0"/>
                          <a:cs typeface="Times New Roman" panose="02020603050405020304" pitchFamily="18" charset="0"/>
                        </a:rPr>
                        <a:t>→ use a prefix</a:t>
                      </a:r>
                      <a:endParaRPr lang="en-US"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71339209"/>
                  </a:ext>
                </a:extLst>
              </a:tr>
              <a:tr h="152400">
                <a:tc gridSpan="3">
                  <a:txBody>
                    <a:bodyPr/>
                    <a:lstStyle/>
                    <a:p>
                      <a:pPr algn="ctr"/>
                      <a:endParaRPr lang="en-US" sz="9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0847376"/>
                  </a:ext>
                </a:extLst>
              </a:tr>
              <a:tr h="495300">
                <a:tc>
                  <a:txBody>
                    <a:bodyPr/>
                    <a:lstStyle/>
                    <a:p>
                      <a:pPr algn="ctr"/>
                      <a:r>
                        <a:rPr lang="en-US" dirty="0">
                          <a:latin typeface="Comic Sans MS" panose="030F0702030302020204" pitchFamily="66" charset="0"/>
                        </a:rPr>
                        <a:t>2</a:t>
                      </a:r>
                      <a:r>
                        <a:rPr lang="en-US" baseline="30000" dirty="0">
                          <a:latin typeface="Comic Sans MS" panose="030F0702030302020204" pitchFamily="66" charset="0"/>
                        </a:rPr>
                        <a:t>nd</a:t>
                      </a:r>
                      <a:r>
                        <a:rPr lang="en-US" dirty="0">
                          <a:latin typeface="Comic Sans MS" panose="030F0702030302020204" pitchFamily="66" charset="0"/>
                        </a:rPr>
                        <a:t> name rule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F3B6"/>
                    </a:solidFill>
                  </a:tcPr>
                </a:tc>
                <a:tc>
                  <a:txBody>
                    <a:bodyPr/>
                    <a:lstStyle/>
                    <a:p>
                      <a:pPr algn="ctr"/>
                      <a:r>
                        <a:rPr lang="en-US" dirty="0">
                          <a:latin typeface="Comic Sans MS" panose="030F0702030302020204" pitchFamily="66" charset="0"/>
                        </a:rPr>
                        <a:t>One or more atoms…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F3B6"/>
                    </a:solidFill>
                  </a:tcPr>
                </a:tc>
                <a:tc>
                  <a:txBody>
                    <a:bodyPr/>
                    <a:lstStyle/>
                    <a:p>
                      <a:pPr algn="l"/>
                      <a:r>
                        <a:rPr lang="en-US" dirty="0">
                          <a:latin typeface="Comic Sans MS" panose="030F0702030302020204" pitchFamily="66" charset="0"/>
                          <a:cs typeface="Times New Roman" panose="02020603050405020304" pitchFamily="18" charset="0"/>
                        </a:rPr>
                        <a:t>→ </a:t>
                      </a:r>
                      <a:r>
                        <a:rPr lang="en-US" dirty="0">
                          <a:latin typeface="Comic Sans MS" panose="030F0702030302020204" pitchFamily="66" charset="0"/>
                        </a:rPr>
                        <a:t>always use prefix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F3B6"/>
                    </a:solidFill>
                  </a:tcPr>
                </a:tc>
                <a:extLst>
                  <a:ext uri="{0D108BD9-81ED-4DB2-BD59-A6C34878D82A}">
                    <a16:rowId xmlns:a16="http://schemas.microsoft.com/office/drawing/2014/main" val="4092760226"/>
                  </a:ext>
                </a:extLst>
              </a:tr>
            </a:tbl>
          </a:graphicData>
        </a:graphic>
      </p:graphicFrame>
      <p:cxnSp>
        <p:nvCxnSpPr>
          <p:cNvPr id="5" name="Straight Arrow Connector 4">
            <a:extLst>
              <a:ext uri="{FF2B5EF4-FFF2-40B4-BE49-F238E27FC236}">
                <a16:creationId xmlns:a16="http://schemas.microsoft.com/office/drawing/2014/main" id="{0A7A8208-E9E6-79DB-7623-92AFB7D5115B}"/>
              </a:ext>
            </a:extLst>
          </p:cNvPr>
          <p:cNvCxnSpPr>
            <a:cxnSpLocks/>
          </p:cNvCxnSpPr>
          <p:nvPr/>
        </p:nvCxnSpPr>
        <p:spPr>
          <a:xfrm flipV="1">
            <a:off x="2057400" y="2859795"/>
            <a:ext cx="990600" cy="56920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F91A1FD1-828B-339E-927C-C7DCA823B978}"/>
              </a:ext>
            </a:extLst>
          </p:cNvPr>
          <p:cNvCxnSpPr>
            <a:cxnSpLocks/>
          </p:cNvCxnSpPr>
          <p:nvPr/>
        </p:nvCxnSpPr>
        <p:spPr>
          <a:xfrm>
            <a:off x="2057400" y="3429000"/>
            <a:ext cx="990600" cy="4572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3529387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ext Box 5"/>
          <p:cNvSpPr txBox="1">
            <a:spLocks noChangeArrowheads="1"/>
          </p:cNvSpPr>
          <p:nvPr/>
        </p:nvSpPr>
        <p:spPr bwMode="auto">
          <a:xfrm>
            <a:off x="190500" y="1595021"/>
            <a:ext cx="86868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1 MONO</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2 DI</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3 TRI</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4 TETRA</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5 PENTA</a:t>
            </a:r>
          </a:p>
        </p:txBody>
      </p:sp>
      <p:sp>
        <p:nvSpPr>
          <p:cNvPr id="89092" name="Text Box 6"/>
          <p:cNvSpPr txBox="1">
            <a:spLocks noChangeArrowheads="1"/>
          </p:cNvSpPr>
          <p:nvPr/>
        </p:nvSpPr>
        <p:spPr bwMode="auto">
          <a:xfrm>
            <a:off x="4497211" y="1595020"/>
            <a:ext cx="3810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6 HEXA</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7 HEPTA</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8 OCTO</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9 NON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10 DECA</a:t>
            </a:r>
          </a:p>
        </p:txBody>
      </p:sp>
      <p:sp>
        <p:nvSpPr>
          <p:cNvPr id="2" name="TextBox 1"/>
          <p:cNvSpPr txBox="1"/>
          <p:nvPr/>
        </p:nvSpPr>
        <p:spPr>
          <a:xfrm>
            <a:off x="0" y="0"/>
            <a:ext cx="9144000" cy="132343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100.  Latin Prefixes 1-10</a:t>
            </a:r>
            <a:br>
              <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b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Put these on your Periodic Table under the inner transitional metals</a:t>
            </a:r>
            <a:endParaRPr kumimoji="0" lang="en-US" sz="6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4"/>
          <p:cNvSpPr txBox="1">
            <a:spLocks noChangeArrowheads="1"/>
          </p:cNvSpPr>
          <p:nvPr/>
        </p:nvSpPr>
        <p:spPr bwMode="auto">
          <a:xfrm>
            <a:off x="0" y="0"/>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101.</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All the YELLOW compounds first… </a:t>
            </a: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2" name="Table 2">
            <a:extLst>
              <a:ext uri="{FF2B5EF4-FFF2-40B4-BE49-F238E27FC236}">
                <a16:creationId xmlns:a16="http://schemas.microsoft.com/office/drawing/2014/main" id="{FEA12E6D-DBE2-430C-9A70-0D9053D126B3}"/>
              </a:ext>
            </a:extLst>
          </p:cNvPr>
          <p:cNvGraphicFramePr>
            <a:graphicFrameLocks noGrp="1"/>
          </p:cNvGraphicFramePr>
          <p:nvPr/>
        </p:nvGraphicFramePr>
        <p:xfrm>
          <a:off x="0" y="990600"/>
          <a:ext cx="9144000" cy="586740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3746753692"/>
                    </a:ext>
                  </a:extLst>
                </a:gridCol>
                <a:gridCol w="2971800">
                  <a:extLst>
                    <a:ext uri="{9D8B030D-6E8A-4147-A177-3AD203B41FA5}">
                      <a16:colId xmlns:a16="http://schemas.microsoft.com/office/drawing/2014/main" val="755570837"/>
                    </a:ext>
                  </a:extLst>
                </a:gridCol>
                <a:gridCol w="1600200">
                  <a:extLst>
                    <a:ext uri="{9D8B030D-6E8A-4147-A177-3AD203B41FA5}">
                      <a16:colId xmlns:a16="http://schemas.microsoft.com/office/drawing/2014/main" val="3831497680"/>
                    </a:ext>
                  </a:extLst>
                </a:gridCol>
                <a:gridCol w="2971800">
                  <a:extLst>
                    <a:ext uri="{9D8B030D-6E8A-4147-A177-3AD203B41FA5}">
                      <a16:colId xmlns:a16="http://schemas.microsoft.com/office/drawing/2014/main" val="473093015"/>
                    </a:ext>
                  </a:extLst>
                </a:gridCol>
              </a:tblGrid>
              <a:tr h="977900">
                <a:tc>
                  <a:txBody>
                    <a:bodyPr/>
                    <a:lstStyle/>
                    <a:p>
                      <a:pPr algn="ctr"/>
                      <a:r>
                        <a:rPr lang="en-US" sz="2400" b="0" dirty="0">
                          <a:solidFill>
                            <a:schemeClr val="tx1">
                              <a:lumMod val="95000"/>
                              <a:lumOff val="5000"/>
                            </a:schemeClr>
                          </a:solidFill>
                          <a:latin typeface="Comic Sans MS" panose="030F0702030302020204" pitchFamily="66" charset="0"/>
                        </a:rPr>
                        <a:t>Formulas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Name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Formulas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Comic Sans MS" panose="030F0702030302020204" pitchFamily="66" charset="0"/>
                        </a:rPr>
                        <a:t>Name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9660635"/>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HF</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SF</a:t>
                      </a:r>
                      <a:r>
                        <a:rPr lang="en-US" altLang="en-US" sz="2400" b="0" baseline="-25000" dirty="0">
                          <a:solidFill>
                            <a:schemeClr val="tx1">
                              <a:lumMod val="95000"/>
                              <a:lumOff val="5000"/>
                            </a:schemeClr>
                          </a:solidFill>
                          <a:latin typeface="Comic Sans MS" pitchFamily="66" charset="0"/>
                        </a:rPr>
                        <a:t>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6597420"/>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CS</a:t>
                      </a:r>
                      <a:r>
                        <a:rPr lang="en-US" altLang="en-US" sz="2400" b="0" baseline="-25000" dirty="0">
                          <a:solidFill>
                            <a:schemeClr val="tx1">
                              <a:lumMod val="95000"/>
                              <a:lumOff val="5000"/>
                            </a:schemeClr>
                          </a:solidFill>
                          <a:latin typeface="Comic Sans MS" pitchFamily="66" charset="0"/>
                        </a:rPr>
                        <a:t>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N</a:t>
                      </a:r>
                      <a:r>
                        <a:rPr lang="en-US" sz="2400" b="0" baseline="-25000" dirty="0">
                          <a:solidFill>
                            <a:schemeClr val="tx1">
                              <a:lumMod val="95000"/>
                              <a:lumOff val="5000"/>
                            </a:schemeClr>
                          </a:solidFill>
                          <a:latin typeface="Comic Sans MS" panose="030F0702030302020204" pitchFamily="66" charset="0"/>
                        </a:rPr>
                        <a:t>7</a:t>
                      </a:r>
                      <a:r>
                        <a:rPr lang="en-US" sz="2400" b="0" dirty="0">
                          <a:solidFill>
                            <a:schemeClr val="tx1">
                              <a:lumMod val="95000"/>
                              <a:lumOff val="5000"/>
                            </a:schemeClr>
                          </a:solidFill>
                          <a:latin typeface="Comic Sans MS" panose="030F0702030302020204" pitchFamily="66" charset="0"/>
                        </a:rPr>
                        <a:t>Cl</a:t>
                      </a:r>
                      <a:r>
                        <a:rPr lang="en-US" sz="2400" b="0" baseline="-25000" dirty="0">
                          <a:solidFill>
                            <a:schemeClr val="tx1">
                              <a:lumMod val="95000"/>
                              <a:lumOff val="5000"/>
                            </a:schemeClr>
                          </a:solidFill>
                          <a:latin typeface="Comic Sans MS" panose="030F0702030302020204" pitchFamily="66" charset="0"/>
                        </a:rPr>
                        <a:t>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7745390"/>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SO</a:t>
                      </a:r>
                      <a:r>
                        <a:rPr lang="en-US" altLang="en-US" sz="2400" b="0" baseline="-25000" dirty="0">
                          <a:solidFill>
                            <a:schemeClr val="tx1">
                              <a:lumMod val="95000"/>
                              <a:lumOff val="5000"/>
                            </a:schemeClr>
                          </a:solidFill>
                          <a:latin typeface="Comic Sans MS" pitchFamily="66" charset="0"/>
                        </a:rPr>
                        <a:t>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Cl</a:t>
                      </a:r>
                      <a:r>
                        <a:rPr lang="en-US" altLang="en-US" sz="2400" b="0" baseline="-25000" dirty="0">
                          <a:solidFill>
                            <a:schemeClr val="tx1">
                              <a:lumMod val="95000"/>
                              <a:lumOff val="5000"/>
                            </a:schemeClr>
                          </a:solidFill>
                          <a:latin typeface="Comic Sans MS" pitchFamily="66" charset="0"/>
                        </a:rPr>
                        <a:t>2</a:t>
                      </a:r>
                      <a:r>
                        <a:rPr lang="en-US" altLang="en-US" sz="2400" b="0" dirty="0">
                          <a:solidFill>
                            <a:schemeClr val="tx1">
                              <a:lumMod val="95000"/>
                              <a:lumOff val="5000"/>
                            </a:schemeClr>
                          </a:solidFill>
                          <a:latin typeface="Comic Sans MS" pitchFamily="66" charset="0"/>
                        </a:rPr>
                        <a:t>O</a:t>
                      </a:r>
                      <a:r>
                        <a:rPr lang="en-US" altLang="en-US" sz="2400" b="0" baseline="-25000" dirty="0">
                          <a:solidFill>
                            <a:schemeClr val="tx1">
                              <a:lumMod val="95000"/>
                              <a:lumOff val="5000"/>
                            </a:schemeClr>
                          </a:solidFill>
                          <a:latin typeface="Comic Sans MS" pitchFamily="66" charset="0"/>
                        </a:rPr>
                        <a:t>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6539564"/>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CCl</a:t>
                      </a:r>
                      <a:r>
                        <a:rPr lang="en-US" altLang="en-US" sz="2400" b="0" baseline="-25000" dirty="0">
                          <a:solidFill>
                            <a:schemeClr val="tx1">
                              <a:lumMod val="95000"/>
                              <a:lumOff val="5000"/>
                            </a:schemeClr>
                          </a:solidFill>
                          <a:latin typeface="Comic Sans MS" pitchFamily="66" charset="0"/>
                        </a:rPr>
                        <a:t>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I</a:t>
                      </a:r>
                      <a:r>
                        <a:rPr lang="en-US" altLang="en-US" sz="2400" b="0" baseline="-25000" dirty="0">
                          <a:solidFill>
                            <a:schemeClr val="tx1">
                              <a:lumMod val="95000"/>
                              <a:lumOff val="5000"/>
                            </a:schemeClr>
                          </a:solidFill>
                          <a:latin typeface="Comic Sans MS" pitchFamily="66" charset="0"/>
                        </a:rPr>
                        <a:t>4</a:t>
                      </a:r>
                      <a:r>
                        <a:rPr lang="en-US" altLang="en-US" sz="2400" b="0" dirty="0">
                          <a:solidFill>
                            <a:schemeClr val="tx1">
                              <a:lumMod val="95000"/>
                              <a:lumOff val="5000"/>
                            </a:schemeClr>
                          </a:solidFill>
                          <a:latin typeface="Comic Sans MS" pitchFamily="66" charset="0"/>
                        </a:rPr>
                        <a:t>O</a:t>
                      </a:r>
                      <a:r>
                        <a:rPr lang="en-US" altLang="en-US" sz="2400" b="0" baseline="-25000" dirty="0">
                          <a:solidFill>
                            <a:schemeClr val="tx1">
                              <a:lumMod val="95000"/>
                              <a:lumOff val="5000"/>
                            </a:schemeClr>
                          </a:solidFill>
                          <a:latin typeface="Comic Sans MS" pitchFamily="66" charset="0"/>
                        </a:rPr>
                        <a:t>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2623752"/>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PF</a:t>
                      </a:r>
                      <a:r>
                        <a:rPr lang="en-US" altLang="en-US" sz="2400" b="0" baseline="-25000" dirty="0">
                          <a:solidFill>
                            <a:schemeClr val="tx1">
                              <a:lumMod val="95000"/>
                              <a:lumOff val="5000"/>
                            </a:schemeClr>
                          </a:solidFill>
                          <a:latin typeface="Comic Sans MS" pitchFamily="66" charset="0"/>
                        </a:rPr>
                        <a:t>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N</a:t>
                      </a:r>
                      <a:r>
                        <a:rPr lang="en-US" altLang="en-US" sz="2400" b="0" baseline="-25000" dirty="0">
                          <a:solidFill>
                            <a:schemeClr val="tx1">
                              <a:lumMod val="95000"/>
                              <a:lumOff val="5000"/>
                            </a:schemeClr>
                          </a:solidFill>
                          <a:latin typeface="Comic Sans MS" pitchFamily="66" charset="0"/>
                        </a:rPr>
                        <a:t>2</a:t>
                      </a:r>
                      <a:r>
                        <a:rPr lang="en-US" altLang="en-US" sz="2400" b="0" dirty="0">
                          <a:solidFill>
                            <a:schemeClr val="tx1">
                              <a:lumMod val="95000"/>
                              <a:lumOff val="5000"/>
                            </a:schemeClr>
                          </a:solidFill>
                          <a:latin typeface="Comic Sans MS" pitchFamily="66" charset="0"/>
                        </a:rPr>
                        <a:t>F</a:t>
                      </a:r>
                      <a:r>
                        <a:rPr lang="en-US" altLang="en-US" sz="2400" b="0" baseline="-25000" dirty="0">
                          <a:solidFill>
                            <a:schemeClr val="tx1">
                              <a:lumMod val="95000"/>
                              <a:lumOff val="5000"/>
                            </a:schemeClr>
                          </a:solidFill>
                          <a:latin typeface="Comic Sans MS" pitchFamily="66" charset="0"/>
                        </a:rPr>
                        <a:t>10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6253634"/>
                  </a:ext>
                </a:extLst>
              </a:tr>
            </a:tbl>
          </a:graphicData>
        </a:graphic>
      </p:graphicFrame>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4"/>
          <p:cNvSpPr txBox="1">
            <a:spLocks noChangeArrowheads="1"/>
          </p:cNvSpPr>
          <p:nvPr/>
        </p:nvSpPr>
        <p:spPr bwMode="auto">
          <a:xfrm>
            <a:off x="0" y="0"/>
            <a:ext cx="91440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cs typeface="Times New Roman" panose="02020603050405020304" pitchFamily="18" charset="0"/>
              </a:rPr>
              <a:t>101.</a:t>
            </a:r>
            <a:r>
              <a:rPr kumimoji="0"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Using the 2 rules, and the Latin Prefixes, name these 10 example molecules.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charset="0"/>
                <a:ea typeface="+mn-ea"/>
                <a:cs typeface="+mn-cs"/>
              </a:rPr>
              <a:t> </a:t>
            </a:r>
            <a:br>
              <a:rPr kumimoji="0" lang="en-US" altLang="en-US" sz="1800" b="0" i="0" u="none" strike="noStrike" kern="1200" cap="none" spc="0" normalizeH="0" baseline="0" noProof="0" dirty="0">
                <a:ln>
                  <a:noFill/>
                </a:ln>
                <a:solidFill>
                  <a:srgbClr val="000000"/>
                </a:solidFill>
                <a:effectLst/>
                <a:uLnTx/>
                <a:uFillTx/>
                <a:latin typeface="Arial" charset="0"/>
                <a:ea typeface="+mn-ea"/>
                <a:cs typeface="+mn-cs"/>
              </a:rPr>
            </a:b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2" name="Table 2">
            <a:extLst>
              <a:ext uri="{FF2B5EF4-FFF2-40B4-BE49-F238E27FC236}">
                <a16:creationId xmlns:a16="http://schemas.microsoft.com/office/drawing/2014/main" id="{FEA12E6D-DBE2-430C-9A70-0D9053D126B3}"/>
              </a:ext>
            </a:extLst>
          </p:cNvPr>
          <p:cNvGraphicFramePr>
            <a:graphicFrameLocks noGrp="1"/>
          </p:cNvGraphicFramePr>
          <p:nvPr/>
        </p:nvGraphicFramePr>
        <p:xfrm>
          <a:off x="0" y="990600"/>
          <a:ext cx="9144000" cy="586740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3746753692"/>
                    </a:ext>
                  </a:extLst>
                </a:gridCol>
                <a:gridCol w="2971800">
                  <a:extLst>
                    <a:ext uri="{9D8B030D-6E8A-4147-A177-3AD203B41FA5}">
                      <a16:colId xmlns:a16="http://schemas.microsoft.com/office/drawing/2014/main" val="755570837"/>
                    </a:ext>
                  </a:extLst>
                </a:gridCol>
                <a:gridCol w="1600200">
                  <a:extLst>
                    <a:ext uri="{9D8B030D-6E8A-4147-A177-3AD203B41FA5}">
                      <a16:colId xmlns:a16="http://schemas.microsoft.com/office/drawing/2014/main" val="3831497680"/>
                    </a:ext>
                  </a:extLst>
                </a:gridCol>
                <a:gridCol w="2971800">
                  <a:extLst>
                    <a:ext uri="{9D8B030D-6E8A-4147-A177-3AD203B41FA5}">
                      <a16:colId xmlns:a16="http://schemas.microsoft.com/office/drawing/2014/main" val="473093015"/>
                    </a:ext>
                  </a:extLst>
                </a:gridCol>
              </a:tblGrid>
              <a:tr h="977900">
                <a:tc>
                  <a:txBody>
                    <a:bodyPr/>
                    <a:lstStyle/>
                    <a:p>
                      <a:pPr algn="ctr"/>
                      <a:r>
                        <a:rPr lang="en-US" sz="2400" b="0" dirty="0">
                          <a:solidFill>
                            <a:schemeClr val="tx1">
                              <a:lumMod val="95000"/>
                              <a:lumOff val="5000"/>
                            </a:schemeClr>
                          </a:solidFill>
                          <a:latin typeface="Comic Sans MS" panose="030F0702030302020204" pitchFamily="66" charset="0"/>
                        </a:rPr>
                        <a:t>Formulas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Name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Formulas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Comic Sans MS" panose="030F0702030302020204" pitchFamily="66" charset="0"/>
                        </a:rPr>
                        <a:t>Name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9660635"/>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HF</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Hydrogen monofluoride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SBr</a:t>
                      </a:r>
                      <a:r>
                        <a:rPr lang="en-US" altLang="en-US" sz="2400" b="0" baseline="-25000" dirty="0">
                          <a:solidFill>
                            <a:schemeClr val="tx1">
                              <a:lumMod val="95000"/>
                              <a:lumOff val="5000"/>
                            </a:schemeClr>
                          </a:solidFill>
                          <a:latin typeface="Comic Sans MS" pitchFamily="66" charset="0"/>
                        </a:rPr>
                        <a:t>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6597420"/>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CS</a:t>
                      </a:r>
                      <a:r>
                        <a:rPr lang="en-US" altLang="en-US" sz="2400" b="0" baseline="-25000" dirty="0">
                          <a:solidFill>
                            <a:schemeClr val="tx1">
                              <a:lumMod val="95000"/>
                              <a:lumOff val="5000"/>
                            </a:schemeClr>
                          </a:solidFill>
                          <a:latin typeface="Comic Sans MS" pitchFamily="66" charset="0"/>
                        </a:rPr>
                        <a:t>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N</a:t>
                      </a:r>
                      <a:r>
                        <a:rPr lang="en-US" sz="2400" b="0" baseline="-25000" dirty="0">
                          <a:solidFill>
                            <a:schemeClr val="tx1">
                              <a:lumMod val="95000"/>
                              <a:lumOff val="5000"/>
                            </a:schemeClr>
                          </a:solidFill>
                          <a:latin typeface="Comic Sans MS" panose="030F0702030302020204" pitchFamily="66" charset="0"/>
                        </a:rPr>
                        <a:t>7</a:t>
                      </a:r>
                      <a:r>
                        <a:rPr lang="en-US" sz="2400" b="0" dirty="0">
                          <a:solidFill>
                            <a:schemeClr val="tx1">
                              <a:lumMod val="95000"/>
                              <a:lumOff val="5000"/>
                            </a:schemeClr>
                          </a:solidFill>
                          <a:latin typeface="Comic Sans MS" panose="030F0702030302020204" pitchFamily="66" charset="0"/>
                        </a:rPr>
                        <a:t>Cl</a:t>
                      </a:r>
                      <a:r>
                        <a:rPr lang="en-US" sz="2400" b="0" baseline="-25000" dirty="0">
                          <a:solidFill>
                            <a:schemeClr val="tx1">
                              <a:lumMod val="95000"/>
                              <a:lumOff val="5000"/>
                            </a:schemeClr>
                          </a:solidFill>
                          <a:latin typeface="Comic Sans MS" panose="030F0702030302020204" pitchFamily="66" charset="0"/>
                        </a:rPr>
                        <a:t>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7745390"/>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SO</a:t>
                      </a:r>
                      <a:r>
                        <a:rPr lang="en-US" altLang="en-US" sz="2400" b="0" baseline="-25000" dirty="0">
                          <a:solidFill>
                            <a:schemeClr val="tx1">
                              <a:lumMod val="95000"/>
                              <a:lumOff val="5000"/>
                            </a:schemeClr>
                          </a:solidFill>
                          <a:latin typeface="Comic Sans MS" pitchFamily="66" charset="0"/>
                        </a:rPr>
                        <a:t>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Cl</a:t>
                      </a:r>
                      <a:r>
                        <a:rPr lang="en-US" altLang="en-US" sz="2400" b="0" baseline="-25000" dirty="0">
                          <a:solidFill>
                            <a:schemeClr val="tx1">
                              <a:lumMod val="95000"/>
                              <a:lumOff val="5000"/>
                            </a:schemeClr>
                          </a:solidFill>
                          <a:latin typeface="Comic Sans MS" pitchFamily="66" charset="0"/>
                        </a:rPr>
                        <a:t>2</a:t>
                      </a:r>
                      <a:r>
                        <a:rPr lang="en-US" altLang="en-US" sz="2400" b="0" dirty="0">
                          <a:solidFill>
                            <a:schemeClr val="tx1">
                              <a:lumMod val="95000"/>
                              <a:lumOff val="5000"/>
                            </a:schemeClr>
                          </a:solidFill>
                          <a:latin typeface="Comic Sans MS" pitchFamily="66" charset="0"/>
                        </a:rPr>
                        <a:t>O</a:t>
                      </a:r>
                      <a:r>
                        <a:rPr lang="en-US" altLang="en-US" sz="2400" b="0" baseline="-25000" dirty="0">
                          <a:solidFill>
                            <a:schemeClr val="tx1">
                              <a:lumMod val="95000"/>
                              <a:lumOff val="5000"/>
                            </a:schemeClr>
                          </a:solidFill>
                          <a:latin typeface="Comic Sans MS" pitchFamily="66" charset="0"/>
                        </a:rPr>
                        <a:t>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6539564"/>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CCl</a:t>
                      </a:r>
                      <a:r>
                        <a:rPr lang="en-US" altLang="en-US" sz="2400" b="0" baseline="-25000" dirty="0">
                          <a:solidFill>
                            <a:schemeClr val="tx1">
                              <a:lumMod val="95000"/>
                              <a:lumOff val="5000"/>
                            </a:schemeClr>
                          </a:solidFill>
                          <a:latin typeface="Comic Sans MS" pitchFamily="66" charset="0"/>
                        </a:rPr>
                        <a:t>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I</a:t>
                      </a:r>
                      <a:r>
                        <a:rPr lang="en-US" altLang="en-US" sz="2400" b="0" baseline="-25000" dirty="0">
                          <a:solidFill>
                            <a:schemeClr val="tx1">
                              <a:lumMod val="95000"/>
                              <a:lumOff val="5000"/>
                            </a:schemeClr>
                          </a:solidFill>
                          <a:latin typeface="Comic Sans MS" pitchFamily="66" charset="0"/>
                        </a:rPr>
                        <a:t>4</a:t>
                      </a:r>
                      <a:r>
                        <a:rPr lang="en-US" altLang="en-US" sz="2400" b="0" dirty="0">
                          <a:solidFill>
                            <a:schemeClr val="tx1">
                              <a:lumMod val="95000"/>
                              <a:lumOff val="5000"/>
                            </a:schemeClr>
                          </a:solidFill>
                          <a:latin typeface="Comic Sans MS" pitchFamily="66" charset="0"/>
                        </a:rPr>
                        <a:t>O</a:t>
                      </a:r>
                      <a:r>
                        <a:rPr lang="en-US" altLang="en-US" sz="2400" b="0" baseline="-25000" dirty="0">
                          <a:solidFill>
                            <a:schemeClr val="tx1">
                              <a:lumMod val="95000"/>
                              <a:lumOff val="5000"/>
                            </a:schemeClr>
                          </a:solidFill>
                          <a:latin typeface="Comic Sans MS" pitchFamily="66" charset="0"/>
                        </a:rPr>
                        <a:t>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2623752"/>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PF</a:t>
                      </a:r>
                      <a:r>
                        <a:rPr lang="en-US" altLang="en-US" sz="2400" b="0" baseline="-25000" dirty="0">
                          <a:solidFill>
                            <a:schemeClr val="tx1">
                              <a:lumMod val="95000"/>
                              <a:lumOff val="5000"/>
                            </a:schemeClr>
                          </a:solidFill>
                          <a:latin typeface="Comic Sans MS" pitchFamily="66" charset="0"/>
                        </a:rPr>
                        <a:t>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N</a:t>
                      </a:r>
                      <a:r>
                        <a:rPr lang="en-US" altLang="en-US" sz="2400" b="0" baseline="-25000" dirty="0">
                          <a:solidFill>
                            <a:schemeClr val="tx1">
                              <a:lumMod val="95000"/>
                              <a:lumOff val="5000"/>
                            </a:schemeClr>
                          </a:solidFill>
                          <a:latin typeface="Comic Sans MS" pitchFamily="66" charset="0"/>
                        </a:rPr>
                        <a:t>2</a:t>
                      </a:r>
                      <a:r>
                        <a:rPr lang="en-US" altLang="en-US" sz="2400" b="0" dirty="0">
                          <a:solidFill>
                            <a:schemeClr val="tx1">
                              <a:lumMod val="95000"/>
                              <a:lumOff val="5000"/>
                            </a:schemeClr>
                          </a:solidFill>
                          <a:latin typeface="Comic Sans MS" pitchFamily="66" charset="0"/>
                        </a:rPr>
                        <a:t>F</a:t>
                      </a:r>
                      <a:r>
                        <a:rPr lang="en-US" altLang="en-US" sz="2400" b="0" baseline="-25000" dirty="0">
                          <a:solidFill>
                            <a:schemeClr val="tx1">
                              <a:lumMod val="95000"/>
                              <a:lumOff val="5000"/>
                            </a:schemeClr>
                          </a:solidFill>
                          <a:latin typeface="Comic Sans MS" pitchFamily="66" charset="0"/>
                        </a:rPr>
                        <a:t>10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6253634"/>
                  </a:ext>
                </a:extLst>
              </a:tr>
            </a:tbl>
          </a:graphicData>
        </a:graphic>
      </p:graphicFrame>
    </p:spTree>
    <p:extLst>
      <p:ext uri="{BB962C8B-B14F-4D97-AF65-F5344CB8AC3E}">
        <p14:creationId xmlns:p14="http://schemas.microsoft.com/office/powerpoint/2010/main" val="84589366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4"/>
          <p:cNvSpPr txBox="1">
            <a:spLocks noChangeArrowheads="1"/>
          </p:cNvSpPr>
          <p:nvPr/>
        </p:nvSpPr>
        <p:spPr bwMode="auto">
          <a:xfrm>
            <a:off x="0" y="0"/>
            <a:ext cx="91440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101.</a:t>
            </a:r>
            <a:r>
              <a:rPr kumimoji="0" lang="en-US" altLang="en-US" sz="1800" b="0"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More!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charset="0"/>
                <a:ea typeface="+mn-ea"/>
                <a:cs typeface="+mn-cs"/>
              </a:rPr>
              <a:t> </a:t>
            </a:r>
            <a:br>
              <a:rPr kumimoji="0" lang="en-US" altLang="en-US" sz="1800" b="0" i="0" u="none" strike="noStrike" kern="1200" cap="none" spc="0" normalizeH="0" baseline="0" noProof="0" dirty="0">
                <a:ln>
                  <a:noFill/>
                </a:ln>
                <a:solidFill>
                  <a:srgbClr val="000000"/>
                </a:solidFill>
                <a:effectLst/>
                <a:uLnTx/>
                <a:uFillTx/>
                <a:latin typeface="Arial" charset="0"/>
                <a:ea typeface="+mn-ea"/>
                <a:cs typeface="+mn-cs"/>
              </a:rPr>
            </a:b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2" name="Table 2">
            <a:extLst>
              <a:ext uri="{FF2B5EF4-FFF2-40B4-BE49-F238E27FC236}">
                <a16:creationId xmlns:a16="http://schemas.microsoft.com/office/drawing/2014/main" id="{FEA12E6D-DBE2-430C-9A70-0D9053D126B3}"/>
              </a:ext>
            </a:extLst>
          </p:cNvPr>
          <p:cNvGraphicFramePr>
            <a:graphicFrameLocks noGrp="1"/>
          </p:cNvGraphicFramePr>
          <p:nvPr/>
        </p:nvGraphicFramePr>
        <p:xfrm>
          <a:off x="0" y="990600"/>
          <a:ext cx="9144000" cy="586740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3746753692"/>
                    </a:ext>
                  </a:extLst>
                </a:gridCol>
                <a:gridCol w="2971800">
                  <a:extLst>
                    <a:ext uri="{9D8B030D-6E8A-4147-A177-3AD203B41FA5}">
                      <a16:colId xmlns:a16="http://schemas.microsoft.com/office/drawing/2014/main" val="755570837"/>
                    </a:ext>
                  </a:extLst>
                </a:gridCol>
                <a:gridCol w="1600200">
                  <a:extLst>
                    <a:ext uri="{9D8B030D-6E8A-4147-A177-3AD203B41FA5}">
                      <a16:colId xmlns:a16="http://schemas.microsoft.com/office/drawing/2014/main" val="3831497680"/>
                    </a:ext>
                  </a:extLst>
                </a:gridCol>
                <a:gridCol w="2971800">
                  <a:extLst>
                    <a:ext uri="{9D8B030D-6E8A-4147-A177-3AD203B41FA5}">
                      <a16:colId xmlns:a16="http://schemas.microsoft.com/office/drawing/2014/main" val="473093015"/>
                    </a:ext>
                  </a:extLst>
                </a:gridCol>
              </a:tblGrid>
              <a:tr h="977900">
                <a:tc>
                  <a:txBody>
                    <a:bodyPr/>
                    <a:lstStyle/>
                    <a:p>
                      <a:pPr algn="ctr"/>
                      <a:r>
                        <a:rPr lang="en-US" sz="2400" b="0" dirty="0">
                          <a:solidFill>
                            <a:schemeClr val="tx1">
                              <a:lumMod val="95000"/>
                              <a:lumOff val="5000"/>
                            </a:schemeClr>
                          </a:solidFill>
                          <a:latin typeface="Comic Sans MS" panose="030F0702030302020204" pitchFamily="66" charset="0"/>
                        </a:rPr>
                        <a:t>Formulas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Name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Formulas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Comic Sans MS" panose="030F0702030302020204" pitchFamily="66" charset="0"/>
                        </a:rPr>
                        <a:t>Name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9660635"/>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HF</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Hydrogen monofluoride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SBr</a:t>
                      </a:r>
                      <a:r>
                        <a:rPr lang="en-US" altLang="en-US" sz="2400" b="0" baseline="-25000" dirty="0">
                          <a:solidFill>
                            <a:schemeClr val="tx1">
                              <a:lumMod val="95000"/>
                              <a:lumOff val="5000"/>
                            </a:schemeClr>
                          </a:solidFill>
                          <a:latin typeface="Comic Sans MS" pitchFamily="66" charset="0"/>
                        </a:rPr>
                        <a:t>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6597420"/>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CS</a:t>
                      </a:r>
                      <a:r>
                        <a:rPr lang="en-US" altLang="en-US" sz="2400" b="0" baseline="-25000" dirty="0">
                          <a:solidFill>
                            <a:schemeClr val="tx1">
                              <a:lumMod val="95000"/>
                              <a:lumOff val="5000"/>
                            </a:schemeClr>
                          </a:solidFill>
                          <a:latin typeface="Comic Sans MS" pitchFamily="66" charset="0"/>
                        </a:rPr>
                        <a:t>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Carbon disulfide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N</a:t>
                      </a:r>
                      <a:r>
                        <a:rPr lang="en-US" sz="2400" b="0" baseline="-25000" dirty="0">
                          <a:solidFill>
                            <a:schemeClr val="tx1">
                              <a:lumMod val="95000"/>
                              <a:lumOff val="5000"/>
                            </a:schemeClr>
                          </a:solidFill>
                          <a:latin typeface="Comic Sans MS" panose="030F0702030302020204" pitchFamily="66" charset="0"/>
                        </a:rPr>
                        <a:t>7</a:t>
                      </a:r>
                      <a:r>
                        <a:rPr lang="en-US" sz="2400" b="0" dirty="0">
                          <a:solidFill>
                            <a:schemeClr val="tx1">
                              <a:lumMod val="95000"/>
                              <a:lumOff val="5000"/>
                            </a:schemeClr>
                          </a:solidFill>
                          <a:latin typeface="Comic Sans MS" panose="030F0702030302020204" pitchFamily="66" charset="0"/>
                        </a:rPr>
                        <a:t>Cl</a:t>
                      </a:r>
                      <a:r>
                        <a:rPr lang="en-US" sz="2400" b="0" baseline="-25000" dirty="0">
                          <a:solidFill>
                            <a:schemeClr val="tx1">
                              <a:lumMod val="95000"/>
                              <a:lumOff val="5000"/>
                            </a:schemeClr>
                          </a:solidFill>
                          <a:latin typeface="Comic Sans MS" panose="030F0702030302020204" pitchFamily="66" charset="0"/>
                        </a:rPr>
                        <a:t>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7745390"/>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SO</a:t>
                      </a:r>
                      <a:r>
                        <a:rPr lang="en-US" altLang="en-US" sz="2400" b="0" baseline="-25000" dirty="0">
                          <a:solidFill>
                            <a:schemeClr val="tx1">
                              <a:lumMod val="95000"/>
                              <a:lumOff val="5000"/>
                            </a:schemeClr>
                          </a:solidFill>
                          <a:latin typeface="Comic Sans MS" pitchFamily="66" charset="0"/>
                        </a:rPr>
                        <a:t>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Cl</a:t>
                      </a:r>
                      <a:r>
                        <a:rPr lang="en-US" altLang="en-US" sz="2400" b="0" baseline="-25000" dirty="0">
                          <a:solidFill>
                            <a:schemeClr val="tx1">
                              <a:lumMod val="95000"/>
                              <a:lumOff val="5000"/>
                            </a:schemeClr>
                          </a:solidFill>
                          <a:latin typeface="Comic Sans MS" pitchFamily="66" charset="0"/>
                        </a:rPr>
                        <a:t>2</a:t>
                      </a:r>
                      <a:r>
                        <a:rPr lang="en-US" altLang="en-US" sz="2400" b="0" dirty="0">
                          <a:solidFill>
                            <a:schemeClr val="tx1">
                              <a:lumMod val="95000"/>
                              <a:lumOff val="5000"/>
                            </a:schemeClr>
                          </a:solidFill>
                          <a:latin typeface="Comic Sans MS" pitchFamily="66" charset="0"/>
                        </a:rPr>
                        <a:t>O</a:t>
                      </a:r>
                      <a:r>
                        <a:rPr lang="en-US" altLang="en-US" sz="2400" b="0" baseline="-25000" dirty="0">
                          <a:solidFill>
                            <a:schemeClr val="tx1">
                              <a:lumMod val="95000"/>
                              <a:lumOff val="5000"/>
                            </a:schemeClr>
                          </a:solidFill>
                          <a:latin typeface="Comic Sans MS" pitchFamily="66" charset="0"/>
                        </a:rPr>
                        <a:t>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6539564"/>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CCl</a:t>
                      </a:r>
                      <a:r>
                        <a:rPr lang="en-US" altLang="en-US" sz="2400" b="0" baseline="-25000" dirty="0">
                          <a:solidFill>
                            <a:schemeClr val="tx1">
                              <a:lumMod val="95000"/>
                              <a:lumOff val="5000"/>
                            </a:schemeClr>
                          </a:solidFill>
                          <a:latin typeface="Comic Sans MS" pitchFamily="66" charset="0"/>
                        </a:rPr>
                        <a:t>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I</a:t>
                      </a:r>
                      <a:r>
                        <a:rPr lang="en-US" altLang="en-US" sz="2400" b="0" baseline="-25000" dirty="0">
                          <a:solidFill>
                            <a:schemeClr val="tx1">
                              <a:lumMod val="95000"/>
                              <a:lumOff val="5000"/>
                            </a:schemeClr>
                          </a:solidFill>
                          <a:latin typeface="Comic Sans MS" pitchFamily="66" charset="0"/>
                        </a:rPr>
                        <a:t>4</a:t>
                      </a:r>
                      <a:r>
                        <a:rPr lang="en-US" altLang="en-US" sz="2400" b="0" dirty="0">
                          <a:solidFill>
                            <a:schemeClr val="tx1">
                              <a:lumMod val="95000"/>
                              <a:lumOff val="5000"/>
                            </a:schemeClr>
                          </a:solidFill>
                          <a:latin typeface="Comic Sans MS" pitchFamily="66" charset="0"/>
                        </a:rPr>
                        <a:t>O</a:t>
                      </a:r>
                      <a:r>
                        <a:rPr lang="en-US" altLang="en-US" sz="2400" b="0" baseline="-25000" dirty="0">
                          <a:solidFill>
                            <a:schemeClr val="tx1">
                              <a:lumMod val="95000"/>
                              <a:lumOff val="5000"/>
                            </a:schemeClr>
                          </a:solidFill>
                          <a:latin typeface="Comic Sans MS" pitchFamily="66" charset="0"/>
                        </a:rPr>
                        <a:t>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2623752"/>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PF</a:t>
                      </a:r>
                      <a:r>
                        <a:rPr lang="en-US" altLang="en-US" sz="2400" b="0" baseline="-25000" dirty="0">
                          <a:solidFill>
                            <a:schemeClr val="tx1">
                              <a:lumMod val="95000"/>
                              <a:lumOff val="5000"/>
                            </a:schemeClr>
                          </a:solidFill>
                          <a:latin typeface="Comic Sans MS" pitchFamily="66" charset="0"/>
                        </a:rPr>
                        <a:t>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N</a:t>
                      </a:r>
                      <a:r>
                        <a:rPr lang="en-US" altLang="en-US" sz="2400" b="0" baseline="-25000" dirty="0">
                          <a:solidFill>
                            <a:schemeClr val="tx1">
                              <a:lumMod val="95000"/>
                              <a:lumOff val="5000"/>
                            </a:schemeClr>
                          </a:solidFill>
                          <a:latin typeface="Comic Sans MS" pitchFamily="66" charset="0"/>
                        </a:rPr>
                        <a:t>2</a:t>
                      </a:r>
                      <a:r>
                        <a:rPr lang="en-US" altLang="en-US" sz="2400" b="0" dirty="0">
                          <a:solidFill>
                            <a:schemeClr val="tx1">
                              <a:lumMod val="95000"/>
                              <a:lumOff val="5000"/>
                            </a:schemeClr>
                          </a:solidFill>
                          <a:latin typeface="Comic Sans MS" pitchFamily="66" charset="0"/>
                        </a:rPr>
                        <a:t>F</a:t>
                      </a:r>
                      <a:r>
                        <a:rPr lang="en-US" altLang="en-US" sz="2400" b="0" baseline="-25000" dirty="0">
                          <a:solidFill>
                            <a:schemeClr val="tx1">
                              <a:lumMod val="95000"/>
                              <a:lumOff val="5000"/>
                            </a:schemeClr>
                          </a:solidFill>
                          <a:latin typeface="Comic Sans MS" pitchFamily="66" charset="0"/>
                        </a:rPr>
                        <a:t>10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6253634"/>
                  </a:ext>
                </a:extLst>
              </a:tr>
            </a:tbl>
          </a:graphicData>
        </a:graphic>
      </p:graphicFrame>
    </p:spTree>
    <p:extLst>
      <p:ext uri="{BB962C8B-B14F-4D97-AF65-F5344CB8AC3E}">
        <p14:creationId xmlns:p14="http://schemas.microsoft.com/office/powerpoint/2010/main" val="125642743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4"/>
          <p:cNvSpPr txBox="1">
            <a:spLocks noChangeArrowheads="1"/>
          </p:cNvSpPr>
          <p:nvPr/>
        </p:nvSpPr>
        <p:spPr bwMode="auto">
          <a:xfrm>
            <a:off x="0" y="0"/>
            <a:ext cx="91440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a:ln>
                  <a:noFill/>
                </a:ln>
                <a:solidFill>
                  <a:srgbClr val="9900CC"/>
                </a:solidFill>
                <a:effectLst/>
                <a:uLnTx/>
                <a:uFillTx/>
                <a:latin typeface="Times New Roman" panose="02020603050405020304" pitchFamily="18" charset="0"/>
                <a:cs typeface="Times New Roman" panose="02020603050405020304" pitchFamily="18" charset="0"/>
              </a:rPr>
              <a:t>101.</a:t>
            </a:r>
            <a:r>
              <a:rPr kumimoji="0" lang="en-US" altLang="en-US" sz="1800" b="0" i="0" u="none" strike="noStrike" kern="1200" cap="none" spc="0" normalizeH="0" baseline="0" noProof="0" dirty="0">
                <a:ln>
                  <a:noFill/>
                </a:ln>
                <a:solidFill>
                  <a:srgbClr val="9900CC"/>
                </a:solidFill>
                <a:effectLst/>
                <a:uLnTx/>
                <a:uFillTx/>
                <a:latin typeface="Times New Roman" panose="02020603050405020304" pitchFamily="18" charset="0"/>
                <a:cs typeface="Times New Roman" panose="02020603050405020304" pitchFamily="18" charset="0"/>
              </a:rPr>
              <a:t>  It’s easy, right?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charset="0"/>
                <a:ea typeface="+mn-ea"/>
                <a:cs typeface="+mn-cs"/>
              </a:rPr>
              <a:t> </a:t>
            </a:r>
            <a:br>
              <a:rPr kumimoji="0" lang="en-US" altLang="en-US" sz="1800" b="0" i="0" u="none" strike="noStrike" kern="1200" cap="none" spc="0" normalizeH="0" baseline="0" noProof="0" dirty="0">
                <a:ln>
                  <a:noFill/>
                </a:ln>
                <a:solidFill>
                  <a:srgbClr val="000000"/>
                </a:solidFill>
                <a:effectLst/>
                <a:uLnTx/>
                <a:uFillTx/>
                <a:latin typeface="Arial" charset="0"/>
                <a:ea typeface="+mn-ea"/>
                <a:cs typeface="+mn-cs"/>
              </a:rPr>
            </a:b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2" name="Table 2">
            <a:extLst>
              <a:ext uri="{FF2B5EF4-FFF2-40B4-BE49-F238E27FC236}">
                <a16:creationId xmlns:a16="http://schemas.microsoft.com/office/drawing/2014/main" id="{FEA12E6D-DBE2-430C-9A70-0D9053D126B3}"/>
              </a:ext>
            </a:extLst>
          </p:cNvPr>
          <p:cNvGraphicFramePr>
            <a:graphicFrameLocks noGrp="1"/>
          </p:cNvGraphicFramePr>
          <p:nvPr/>
        </p:nvGraphicFramePr>
        <p:xfrm>
          <a:off x="0" y="990600"/>
          <a:ext cx="9144000" cy="586740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3746753692"/>
                    </a:ext>
                  </a:extLst>
                </a:gridCol>
                <a:gridCol w="2971800">
                  <a:extLst>
                    <a:ext uri="{9D8B030D-6E8A-4147-A177-3AD203B41FA5}">
                      <a16:colId xmlns:a16="http://schemas.microsoft.com/office/drawing/2014/main" val="755570837"/>
                    </a:ext>
                  </a:extLst>
                </a:gridCol>
                <a:gridCol w="1600200">
                  <a:extLst>
                    <a:ext uri="{9D8B030D-6E8A-4147-A177-3AD203B41FA5}">
                      <a16:colId xmlns:a16="http://schemas.microsoft.com/office/drawing/2014/main" val="3831497680"/>
                    </a:ext>
                  </a:extLst>
                </a:gridCol>
                <a:gridCol w="2971800">
                  <a:extLst>
                    <a:ext uri="{9D8B030D-6E8A-4147-A177-3AD203B41FA5}">
                      <a16:colId xmlns:a16="http://schemas.microsoft.com/office/drawing/2014/main" val="473093015"/>
                    </a:ext>
                  </a:extLst>
                </a:gridCol>
              </a:tblGrid>
              <a:tr h="977900">
                <a:tc>
                  <a:txBody>
                    <a:bodyPr/>
                    <a:lstStyle/>
                    <a:p>
                      <a:pPr algn="ctr"/>
                      <a:r>
                        <a:rPr lang="en-US" sz="2400" b="0" dirty="0">
                          <a:solidFill>
                            <a:schemeClr val="tx1">
                              <a:lumMod val="95000"/>
                              <a:lumOff val="5000"/>
                            </a:schemeClr>
                          </a:solidFill>
                          <a:latin typeface="Comic Sans MS" panose="030F0702030302020204" pitchFamily="66" charset="0"/>
                        </a:rPr>
                        <a:t>Formulas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Name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Formulas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Comic Sans MS" panose="030F0702030302020204" pitchFamily="66" charset="0"/>
                        </a:rPr>
                        <a:t>Name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9660635"/>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HF</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Hydrogen monofluoride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SBr</a:t>
                      </a:r>
                      <a:r>
                        <a:rPr lang="en-US" altLang="en-US" sz="2400" b="0" baseline="-25000" dirty="0">
                          <a:solidFill>
                            <a:schemeClr val="tx1">
                              <a:lumMod val="95000"/>
                              <a:lumOff val="5000"/>
                            </a:schemeClr>
                          </a:solidFill>
                          <a:latin typeface="Comic Sans MS" pitchFamily="66" charset="0"/>
                        </a:rPr>
                        <a:t>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6597420"/>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CS</a:t>
                      </a:r>
                      <a:r>
                        <a:rPr lang="en-US" altLang="en-US" sz="2400" b="0" baseline="-25000" dirty="0">
                          <a:solidFill>
                            <a:schemeClr val="tx1">
                              <a:lumMod val="95000"/>
                              <a:lumOff val="5000"/>
                            </a:schemeClr>
                          </a:solidFill>
                          <a:latin typeface="Comic Sans MS" pitchFamily="66" charset="0"/>
                        </a:rPr>
                        <a:t>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Carbon disulfide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N</a:t>
                      </a:r>
                      <a:r>
                        <a:rPr lang="en-US" sz="2400" b="0" baseline="-25000" dirty="0">
                          <a:solidFill>
                            <a:schemeClr val="tx1">
                              <a:lumMod val="95000"/>
                              <a:lumOff val="5000"/>
                            </a:schemeClr>
                          </a:solidFill>
                          <a:latin typeface="Comic Sans MS" panose="030F0702030302020204" pitchFamily="66" charset="0"/>
                        </a:rPr>
                        <a:t>7</a:t>
                      </a:r>
                      <a:r>
                        <a:rPr lang="en-US" sz="2400" b="0" dirty="0">
                          <a:solidFill>
                            <a:schemeClr val="tx1">
                              <a:lumMod val="95000"/>
                              <a:lumOff val="5000"/>
                            </a:schemeClr>
                          </a:solidFill>
                          <a:latin typeface="Comic Sans MS" panose="030F0702030302020204" pitchFamily="66" charset="0"/>
                        </a:rPr>
                        <a:t>Cl</a:t>
                      </a:r>
                      <a:r>
                        <a:rPr lang="en-US" sz="2400" b="0" baseline="-25000" dirty="0">
                          <a:solidFill>
                            <a:schemeClr val="tx1">
                              <a:lumMod val="95000"/>
                              <a:lumOff val="5000"/>
                            </a:schemeClr>
                          </a:solidFill>
                          <a:latin typeface="Comic Sans MS" panose="030F0702030302020204" pitchFamily="66" charset="0"/>
                        </a:rPr>
                        <a:t>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7745390"/>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SO</a:t>
                      </a:r>
                      <a:r>
                        <a:rPr lang="en-US" altLang="en-US" sz="2400" b="0" baseline="-25000" dirty="0">
                          <a:solidFill>
                            <a:schemeClr val="tx1">
                              <a:lumMod val="95000"/>
                              <a:lumOff val="5000"/>
                            </a:schemeClr>
                          </a:solidFill>
                          <a:latin typeface="Comic Sans MS" pitchFamily="66" charset="0"/>
                        </a:rPr>
                        <a:t>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Sulfur trioxide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Cl</a:t>
                      </a:r>
                      <a:r>
                        <a:rPr lang="en-US" altLang="en-US" sz="2400" b="0" baseline="-25000" dirty="0">
                          <a:solidFill>
                            <a:schemeClr val="tx1">
                              <a:lumMod val="95000"/>
                              <a:lumOff val="5000"/>
                            </a:schemeClr>
                          </a:solidFill>
                          <a:latin typeface="Comic Sans MS" pitchFamily="66" charset="0"/>
                        </a:rPr>
                        <a:t>2</a:t>
                      </a:r>
                      <a:r>
                        <a:rPr lang="en-US" altLang="en-US" sz="2400" b="0" dirty="0">
                          <a:solidFill>
                            <a:schemeClr val="tx1">
                              <a:lumMod val="95000"/>
                              <a:lumOff val="5000"/>
                            </a:schemeClr>
                          </a:solidFill>
                          <a:latin typeface="Comic Sans MS" pitchFamily="66" charset="0"/>
                        </a:rPr>
                        <a:t>O</a:t>
                      </a:r>
                      <a:r>
                        <a:rPr lang="en-US" altLang="en-US" sz="2400" b="0" baseline="-25000" dirty="0">
                          <a:solidFill>
                            <a:schemeClr val="tx1">
                              <a:lumMod val="95000"/>
                              <a:lumOff val="5000"/>
                            </a:schemeClr>
                          </a:solidFill>
                          <a:latin typeface="Comic Sans MS" pitchFamily="66" charset="0"/>
                        </a:rPr>
                        <a:t>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6539564"/>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CCl</a:t>
                      </a:r>
                      <a:r>
                        <a:rPr lang="en-US" altLang="en-US" sz="2400" b="0" baseline="-25000" dirty="0">
                          <a:solidFill>
                            <a:schemeClr val="tx1">
                              <a:lumMod val="95000"/>
                              <a:lumOff val="5000"/>
                            </a:schemeClr>
                          </a:solidFill>
                          <a:latin typeface="Comic Sans MS" pitchFamily="66" charset="0"/>
                        </a:rPr>
                        <a:t>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I</a:t>
                      </a:r>
                      <a:r>
                        <a:rPr lang="en-US" altLang="en-US" sz="2400" b="0" baseline="-25000" dirty="0">
                          <a:solidFill>
                            <a:schemeClr val="tx1">
                              <a:lumMod val="95000"/>
                              <a:lumOff val="5000"/>
                            </a:schemeClr>
                          </a:solidFill>
                          <a:latin typeface="Comic Sans MS" pitchFamily="66" charset="0"/>
                        </a:rPr>
                        <a:t>4</a:t>
                      </a:r>
                      <a:r>
                        <a:rPr lang="en-US" altLang="en-US" sz="2400" b="0" dirty="0">
                          <a:solidFill>
                            <a:schemeClr val="tx1">
                              <a:lumMod val="95000"/>
                              <a:lumOff val="5000"/>
                            </a:schemeClr>
                          </a:solidFill>
                          <a:latin typeface="Comic Sans MS" pitchFamily="66" charset="0"/>
                        </a:rPr>
                        <a:t>O</a:t>
                      </a:r>
                      <a:r>
                        <a:rPr lang="en-US" altLang="en-US" sz="2400" b="0" baseline="-25000" dirty="0">
                          <a:solidFill>
                            <a:schemeClr val="tx1">
                              <a:lumMod val="95000"/>
                              <a:lumOff val="5000"/>
                            </a:schemeClr>
                          </a:solidFill>
                          <a:latin typeface="Comic Sans MS" pitchFamily="66" charset="0"/>
                        </a:rPr>
                        <a:t>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2623752"/>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PF</a:t>
                      </a:r>
                      <a:r>
                        <a:rPr lang="en-US" altLang="en-US" sz="2400" b="0" baseline="-25000" dirty="0">
                          <a:solidFill>
                            <a:schemeClr val="tx1">
                              <a:lumMod val="95000"/>
                              <a:lumOff val="5000"/>
                            </a:schemeClr>
                          </a:solidFill>
                          <a:latin typeface="Comic Sans MS" pitchFamily="66" charset="0"/>
                        </a:rPr>
                        <a:t>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N</a:t>
                      </a:r>
                      <a:r>
                        <a:rPr lang="en-US" altLang="en-US" sz="2400" b="0" baseline="-25000" dirty="0">
                          <a:solidFill>
                            <a:schemeClr val="tx1">
                              <a:lumMod val="95000"/>
                              <a:lumOff val="5000"/>
                            </a:schemeClr>
                          </a:solidFill>
                          <a:latin typeface="Comic Sans MS" pitchFamily="66" charset="0"/>
                        </a:rPr>
                        <a:t>2</a:t>
                      </a:r>
                      <a:r>
                        <a:rPr lang="en-US" altLang="en-US" sz="2400" b="0" dirty="0">
                          <a:solidFill>
                            <a:schemeClr val="tx1">
                              <a:lumMod val="95000"/>
                              <a:lumOff val="5000"/>
                            </a:schemeClr>
                          </a:solidFill>
                          <a:latin typeface="Comic Sans MS" pitchFamily="66" charset="0"/>
                        </a:rPr>
                        <a:t>F</a:t>
                      </a:r>
                      <a:r>
                        <a:rPr lang="en-US" altLang="en-US" sz="2400" b="0" baseline="-25000" dirty="0">
                          <a:solidFill>
                            <a:schemeClr val="tx1">
                              <a:lumMod val="95000"/>
                              <a:lumOff val="5000"/>
                            </a:schemeClr>
                          </a:solidFill>
                          <a:latin typeface="Comic Sans MS" pitchFamily="66" charset="0"/>
                        </a:rPr>
                        <a:t>10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6253634"/>
                  </a:ext>
                </a:extLst>
              </a:tr>
            </a:tbl>
          </a:graphicData>
        </a:graphic>
      </p:graphicFrame>
    </p:spTree>
    <p:extLst>
      <p:ext uri="{BB962C8B-B14F-4D97-AF65-F5344CB8AC3E}">
        <p14:creationId xmlns:p14="http://schemas.microsoft.com/office/powerpoint/2010/main" val="3477880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A296E0-094F-4367-AE2D-599821265F15}"/>
              </a:ext>
            </a:extLst>
          </p:cNvPr>
          <p:cNvSpPr txBox="1"/>
          <p:nvPr/>
        </p:nvSpPr>
        <p:spPr>
          <a:xfrm>
            <a:off x="0" y="0"/>
            <a:ext cx="9144000" cy="2308324"/>
          </a:xfrm>
          <a:prstGeom prst="rect">
            <a:avLst/>
          </a:prstGeom>
          <a:noFill/>
        </p:spPr>
        <p:txBody>
          <a:bodyPr wrap="square" rtlCol="0">
            <a:spAutoFit/>
          </a:bodyPr>
          <a:lstStyle/>
          <a:p>
            <a:pPr lvl="0" eaLnBrk="1" hangingPunct="1">
              <a:spcBef>
                <a:spcPct val="50000"/>
              </a:spcBef>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12.  </a:t>
            </a:r>
            <a:r>
              <a:rPr lang="en-US" altLang="en-US" sz="3600" u="sng" dirty="0">
                <a:solidFill>
                  <a:schemeClr val="tx1">
                    <a:lumMod val="95000"/>
                    <a:lumOff val="5000"/>
                  </a:schemeClr>
                </a:solidFill>
                <a:latin typeface="Times New Roman" panose="02020603050405020304" pitchFamily="18" charset="0"/>
                <a:cs typeface="Times New Roman" panose="02020603050405020304" pitchFamily="18" charset="0"/>
              </a:rPr>
              <a:t>ISOELECTRIC</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to a noble gas means that</a:t>
            </a: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the atom has an electron configuration that</a:t>
            </a: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600" u="sng" dirty="0">
                <a:solidFill>
                  <a:schemeClr val="tx1">
                    <a:lumMod val="95000"/>
                    <a:lumOff val="5000"/>
                  </a:schemeClr>
                </a:solidFill>
                <a:latin typeface="Times New Roman" panose="02020603050405020304" pitchFamily="18" charset="0"/>
                <a:cs typeface="Times New Roman" panose="02020603050405020304" pitchFamily="18" charset="0"/>
              </a:rPr>
              <a:t>matches a noble gas</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245425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4"/>
          <p:cNvSpPr txBox="1">
            <a:spLocks noChangeArrowheads="1"/>
          </p:cNvSpPr>
          <p:nvPr/>
        </p:nvSpPr>
        <p:spPr bwMode="auto">
          <a:xfrm>
            <a:off x="0" y="0"/>
            <a:ext cx="91440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cs typeface="Times New Roman" panose="02020603050405020304" pitchFamily="18" charset="0"/>
              </a:rPr>
              <a:t>101.</a:t>
            </a:r>
            <a:r>
              <a:rPr kumimoji="0"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Almost done with the yellow ones!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charset="0"/>
                <a:ea typeface="+mn-ea"/>
                <a:cs typeface="+mn-cs"/>
              </a:rPr>
              <a:t> </a:t>
            </a:r>
            <a:br>
              <a:rPr kumimoji="0" lang="en-US" altLang="en-US" sz="1800" b="0" i="0" u="none" strike="noStrike" kern="1200" cap="none" spc="0" normalizeH="0" baseline="0" noProof="0" dirty="0">
                <a:ln>
                  <a:noFill/>
                </a:ln>
                <a:solidFill>
                  <a:srgbClr val="000000"/>
                </a:solidFill>
                <a:effectLst/>
                <a:uLnTx/>
                <a:uFillTx/>
                <a:latin typeface="Arial" charset="0"/>
                <a:ea typeface="+mn-ea"/>
                <a:cs typeface="+mn-cs"/>
              </a:rPr>
            </a:b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2" name="Table 2">
            <a:extLst>
              <a:ext uri="{FF2B5EF4-FFF2-40B4-BE49-F238E27FC236}">
                <a16:creationId xmlns:a16="http://schemas.microsoft.com/office/drawing/2014/main" id="{FEA12E6D-DBE2-430C-9A70-0D9053D126B3}"/>
              </a:ext>
            </a:extLst>
          </p:cNvPr>
          <p:cNvGraphicFramePr>
            <a:graphicFrameLocks noGrp="1"/>
          </p:cNvGraphicFramePr>
          <p:nvPr/>
        </p:nvGraphicFramePr>
        <p:xfrm>
          <a:off x="0" y="990600"/>
          <a:ext cx="9144000" cy="586740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3746753692"/>
                    </a:ext>
                  </a:extLst>
                </a:gridCol>
                <a:gridCol w="2971800">
                  <a:extLst>
                    <a:ext uri="{9D8B030D-6E8A-4147-A177-3AD203B41FA5}">
                      <a16:colId xmlns:a16="http://schemas.microsoft.com/office/drawing/2014/main" val="755570837"/>
                    </a:ext>
                  </a:extLst>
                </a:gridCol>
                <a:gridCol w="1600200">
                  <a:extLst>
                    <a:ext uri="{9D8B030D-6E8A-4147-A177-3AD203B41FA5}">
                      <a16:colId xmlns:a16="http://schemas.microsoft.com/office/drawing/2014/main" val="3831497680"/>
                    </a:ext>
                  </a:extLst>
                </a:gridCol>
                <a:gridCol w="2971800">
                  <a:extLst>
                    <a:ext uri="{9D8B030D-6E8A-4147-A177-3AD203B41FA5}">
                      <a16:colId xmlns:a16="http://schemas.microsoft.com/office/drawing/2014/main" val="473093015"/>
                    </a:ext>
                  </a:extLst>
                </a:gridCol>
              </a:tblGrid>
              <a:tr h="977900">
                <a:tc>
                  <a:txBody>
                    <a:bodyPr/>
                    <a:lstStyle/>
                    <a:p>
                      <a:pPr algn="ctr"/>
                      <a:r>
                        <a:rPr lang="en-US" sz="2400" b="0" dirty="0">
                          <a:solidFill>
                            <a:schemeClr val="tx1">
                              <a:lumMod val="95000"/>
                              <a:lumOff val="5000"/>
                            </a:schemeClr>
                          </a:solidFill>
                          <a:latin typeface="Comic Sans MS" panose="030F0702030302020204" pitchFamily="66" charset="0"/>
                        </a:rPr>
                        <a:t>Formulas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Name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Formulas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Comic Sans MS" panose="030F0702030302020204" pitchFamily="66" charset="0"/>
                        </a:rPr>
                        <a:t>Name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9660635"/>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HF</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Hydrogen monofluoride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SBr</a:t>
                      </a:r>
                      <a:r>
                        <a:rPr lang="en-US" altLang="en-US" sz="2400" b="0" baseline="-25000" dirty="0">
                          <a:solidFill>
                            <a:schemeClr val="tx1">
                              <a:lumMod val="95000"/>
                              <a:lumOff val="5000"/>
                            </a:schemeClr>
                          </a:solidFill>
                          <a:latin typeface="Comic Sans MS" pitchFamily="66" charset="0"/>
                        </a:rPr>
                        <a:t>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6597420"/>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CS</a:t>
                      </a:r>
                      <a:r>
                        <a:rPr lang="en-US" altLang="en-US" sz="2400" b="0" baseline="-25000" dirty="0">
                          <a:solidFill>
                            <a:schemeClr val="tx1">
                              <a:lumMod val="95000"/>
                              <a:lumOff val="5000"/>
                            </a:schemeClr>
                          </a:solidFill>
                          <a:latin typeface="Comic Sans MS" pitchFamily="66" charset="0"/>
                        </a:rPr>
                        <a:t>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Carbon disulfide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N</a:t>
                      </a:r>
                      <a:r>
                        <a:rPr lang="en-US" sz="2400" b="0" baseline="-25000" dirty="0">
                          <a:solidFill>
                            <a:schemeClr val="tx1">
                              <a:lumMod val="95000"/>
                              <a:lumOff val="5000"/>
                            </a:schemeClr>
                          </a:solidFill>
                          <a:latin typeface="Comic Sans MS" panose="030F0702030302020204" pitchFamily="66" charset="0"/>
                        </a:rPr>
                        <a:t>7</a:t>
                      </a:r>
                      <a:r>
                        <a:rPr lang="en-US" sz="2400" b="0" dirty="0">
                          <a:solidFill>
                            <a:schemeClr val="tx1">
                              <a:lumMod val="95000"/>
                              <a:lumOff val="5000"/>
                            </a:schemeClr>
                          </a:solidFill>
                          <a:latin typeface="Comic Sans MS" panose="030F0702030302020204" pitchFamily="66" charset="0"/>
                        </a:rPr>
                        <a:t>Cl</a:t>
                      </a:r>
                      <a:r>
                        <a:rPr lang="en-US" sz="2400" b="0" baseline="-25000" dirty="0">
                          <a:solidFill>
                            <a:schemeClr val="tx1">
                              <a:lumMod val="95000"/>
                              <a:lumOff val="5000"/>
                            </a:schemeClr>
                          </a:solidFill>
                          <a:latin typeface="Comic Sans MS" panose="030F0702030302020204" pitchFamily="66" charset="0"/>
                        </a:rPr>
                        <a:t>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7745390"/>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SO</a:t>
                      </a:r>
                      <a:r>
                        <a:rPr lang="en-US" altLang="en-US" sz="2400" b="0" baseline="-25000" dirty="0">
                          <a:solidFill>
                            <a:schemeClr val="tx1">
                              <a:lumMod val="95000"/>
                              <a:lumOff val="5000"/>
                            </a:schemeClr>
                          </a:solidFill>
                          <a:latin typeface="Comic Sans MS" pitchFamily="66" charset="0"/>
                        </a:rPr>
                        <a:t>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Sulfur trioxide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Cl</a:t>
                      </a:r>
                      <a:r>
                        <a:rPr lang="en-US" altLang="en-US" sz="2400" b="0" baseline="-25000" dirty="0">
                          <a:solidFill>
                            <a:schemeClr val="tx1">
                              <a:lumMod val="95000"/>
                              <a:lumOff val="5000"/>
                            </a:schemeClr>
                          </a:solidFill>
                          <a:latin typeface="Comic Sans MS" pitchFamily="66" charset="0"/>
                        </a:rPr>
                        <a:t>2</a:t>
                      </a:r>
                      <a:r>
                        <a:rPr lang="en-US" altLang="en-US" sz="2400" b="0" dirty="0">
                          <a:solidFill>
                            <a:schemeClr val="tx1">
                              <a:lumMod val="95000"/>
                              <a:lumOff val="5000"/>
                            </a:schemeClr>
                          </a:solidFill>
                          <a:latin typeface="Comic Sans MS" pitchFamily="66" charset="0"/>
                        </a:rPr>
                        <a:t>O</a:t>
                      </a:r>
                      <a:r>
                        <a:rPr lang="en-US" altLang="en-US" sz="2400" b="0" baseline="-25000" dirty="0">
                          <a:solidFill>
                            <a:schemeClr val="tx1">
                              <a:lumMod val="95000"/>
                              <a:lumOff val="5000"/>
                            </a:schemeClr>
                          </a:solidFill>
                          <a:latin typeface="Comic Sans MS" pitchFamily="66" charset="0"/>
                        </a:rPr>
                        <a:t>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6539564"/>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CCl</a:t>
                      </a:r>
                      <a:r>
                        <a:rPr lang="en-US" altLang="en-US" sz="2400" b="0" baseline="-25000" dirty="0">
                          <a:solidFill>
                            <a:schemeClr val="tx1">
                              <a:lumMod val="95000"/>
                              <a:lumOff val="5000"/>
                            </a:schemeClr>
                          </a:solidFill>
                          <a:latin typeface="Comic Sans MS" pitchFamily="66" charset="0"/>
                        </a:rPr>
                        <a:t>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Carbon tetrachloride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I</a:t>
                      </a:r>
                      <a:r>
                        <a:rPr lang="en-US" altLang="en-US" sz="2400" b="0" baseline="-25000" dirty="0">
                          <a:solidFill>
                            <a:schemeClr val="tx1">
                              <a:lumMod val="95000"/>
                              <a:lumOff val="5000"/>
                            </a:schemeClr>
                          </a:solidFill>
                          <a:latin typeface="Comic Sans MS" pitchFamily="66" charset="0"/>
                        </a:rPr>
                        <a:t>4</a:t>
                      </a:r>
                      <a:r>
                        <a:rPr lang="en-US" altLang="en-US" sz="2400" b="0" dirty="0">
                          <a:solidFill>
                            <a:schemeClr val="tx1">
                              <a:lumMod val="95000"/>
                              <a:lumOff val="5000"/>
                            </a:schemeClr>
                          </a:solidFill>
                          <a:latin typeface="Comic Sans MS" pitchFamily="66" charset="0"/>
                        </a:rPr>
                        <a:t>O</a:t>
                      </a:r>
                      <a:r>
                        <a:rPr lang="en-US" altLang="en-US" sz="2400" b="0" baseline="-25000" dirty="0">
                          <a:solidFill>
                            <a:schemeClr val="tx1">
                              <a:lumMod val="95000"/>
                              <a:lumOff val="5000"/>
                            </a:schemeClr>
                          </a:solidFill>
                          <a:latin typeface="Comic Sans MS" pitchFamily="66" charset="0"/>
                        </a:rPr>
                        <a:t>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2623752"/>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PF</a:t>
                      </a:r>
                      <a:r>
                        <a:rPr lang="en-US" altLang="en-US" sz="2400" b="0" baseline="-25000" dirty="0">
                          <a:solidFill>
                            <a:schemeClr val="tx1">
                              <a:lumMod val="95000"/>
                              <a:lumOff val="5000"/>
                            </a:schemeClr>
                          </a:solidFill>
                          <a:latin typeface="Comic Sans MS" pitchFamily="66" charset="0"/>
                        </a:rPr>
                        <a:t>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N</a:t>
                      </a:r>
                      <a:r>
                        <a:rPr lang="en-US" altLang="en-US" sz="2400" b="0" baseline="-25000" dirty="0">
                          <a:solidFill>
                            <a:schemeClr val="tx1">
                              <a:lumMod val="95000"/>
                              <a:lumOff val="5000"/>
                            </a:schemeClr>
                          </a:solidFill>
                          <a:latin typeface="Comic Sans MS" pitchFamily="66" charset="0"/>
                        </a:rPr>
                        <a:t>2</a:t>
                      </a:r>
                      <a:r>
                        <a:rPr lang="en-US" altLang="en-US" sz="2400" b="0" dirty="0">
                          <a:solidFill>
                            <a:schemeClr val="tx1">
                              <a:lumMod val="95000"/>
                              <a:lumOff val="5000"/>
                            </a:schemeClr>
                          </a:solidFill>
                          <a:latin typeface="Comic Sans MS" pitchFamily="66" charset="0"/>
                        </a:rPr>
                        <a:t>F</a:t>
                      </a:r>
                      <a:r>
                        <a:rPr lang="en-US" altLang="en-US" sz="2400" b="0" baseline="-25000" dirty="0">
                          <a:solidFill>
                            <a:schemeClr val="tx1">
                              <a:lumMod val="95000"/>
                              <a:lumOff val="5000"/>
                            </a:schemeClr>
                          </a:solidFill>
                          <a:latin typeface="Comic Sans MS" pitchFamily="66" charset="0"/>
                        </a:rPr>
                        <a:t>10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6253634"/>
                  </a:ext>
                </a:extLst>
              </a:tr>
            </a:tbl>
          </a:graphicData>
        </a:graphic>
      </p:graphicFrame>
    </p:spTree>
    <p:extLst>
      <p:ext uri="{BB962C8B-B14F-4D97-AF65-F5344CB8AC3E}">
        <p14:creationId xmlns:p14="http://schemas.microsoft.com/office/powerpoint/2010/main" val="302067260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4"/>
          <p:cNvSpPr txBox="1">
            <a:spLocks noChangeArrowheads="1"/>
          </p:cNvSpPr>
          <p:nvPr/>
        </p:nvSpPr>
        <p:spPr bwMode="auto">
          <a:xfrm>
            <a:off x="0" y="0"/>
            <a:ext cx="91440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101.</a:t>
            </a:r>
            <a:r>
              <a:rPr kumimoji="0" lang="en-US" altLang="en-US" sz="1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Half baked.</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charset="0"/>
                <a:ea typeface="+mn-ea"/>
                <a:cs typeface="+mn-cs"/>
              </a:rPr>
              <a:t> </a:t>
            </a:r>
            <a:br>
              <a:rPr kumimoji="0" lang="en-US" altLang="en-US" sz="1800" b="0" i="0" u="none" strike="noStrike" kern="1200" cap="none" spc="0" normalizeH="0" baseline="0" noProof="0" dirty="0">
                <a:ln>
                  <a:noFill/>
                </a:ln>
                <a:solidFill>
                  <a:srgbClr val="000000"/>
                </a:solidFill>
                <a:effectLst/>
                <a:uLnTx/>
                <a:uFillTx/>
                <a:latin typeface="Arial" charset="0"/>
                <a:ea typeface="+mn-ea"/>
                <a:cs typeface="+mn-cs"/>
              </a:rPr>
            </a:b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2" name="Table 2">
            <a:extLst>
              <a:ext uri="{FF2B5EF4-FFF2-40B4-BE49-F238E27FC236}">
                <a16:creationId xmlns:a16="http://schemas.microsoft.com/office/drawing/2014/main" id="{FEA12E6D-DBE2-430C-9A70-0D9053D126B3}"/>
              </a:ext>
            </a:extLst>
          </p:cNvPr>
          <p:cNvGraphicFramePr>
            <a:graphicFrameLocks noGrp="1"/>
          </p:cNvGraphicFramePr>
          <p:nvPr/>
        </p:nvGraphicFramePr>
        <p:xfrm>
          <a:off x="0" y="990600"/>
          <a:ext cx="9144000" cy="586740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3746753692"/>
                    </a:ext>
                  </a:extLst>
                </a:gridCol>
                <a:gridCol w="2971800">
                  <a:extLst>
                    <a:ext uri="{9D8B030D-6E8A-4147-A177-3AD203B41FA5}">
                      <a16:colId xmlns:a16="http://schemas.microsoft.com/office/drawing/2014/main" val="755570837"/>
                    </a:ext>
                  </a:extLst>
                </a:gridCol>
                <a:gridCol w="1600200">
                  <a:extLst>
                    <a:ext uri="{9D8B030D-6E8A-4147-A177-3AD203B41FA5}">
                      <a16:colId xmlns:a16="http://schemas.microsoft.com/office/drawing/2014/main" val="3831497680"/>
                    </a:ext>
                  </a:extLst>
                </a:gridCol>
                <a:gridCol w="2971800">
                  <a:extLst>
                    <a:ext uri="{9D8B030D-6E8A-4147-A177-3AD203B41FA5}">
                      <a16:colId xmlns:a16="http://schemas.microsoft.com/office/drawing/2014/main" val="473093015"/>
                    </a:ext>
                  </a:extLst>
                </a:gridCol>
              </a:tblGrid>
              <a:tr h="977900">
                <a:tc>
                  <a:txBody>
                    <a:bodyPr/>
                    <a:lstStyle/>
                    <a:p>
                      <a:pPr algn="ctr"/>
                      <a:r>
                        <a:rPr lang="en-US" sz="2400" b="0" dirty="0">
                          <a:solidFill>
                            <a:schemeClr val="tx1">
                              <a:lumMod val="95000"/>
                              <a:lumOff val="5000"/>
                            </a:schemeClr>
                          </a:solidFill>
                          <a:latin typeface="Comic Sans MS" panose="030F0702030302020204" pitchFamily="66" charset="0"/>
                        </a:rPr>
                        <a:t>Formulas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Name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Formulas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Comic Sans MS" panose="030F0702030302020204" pitchFamily="66" charset="0"/>
                        </a:rPr>
                        <a:t>Name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9660635"/>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HF</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Hydrogen monofluoride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SBr</a:t>
                      </a:r>
                      <a:r>
                        <a:rPr lang="en-US" altLang="en-US" sz="2400" b="0" baseline="-25000" dirty="0">
                          <a:solidFill>
                            <a:schemeClr val="tx1">
                              <a:lumMod val="95000"/>
                              <a:lumOff val="5000"/>
                            </a:schemeClr>
                          </a:solidFill>
                          <a:latin typeface="Comic Sans MS" pitchFamily="66" charset="0"/>
                        </a:rPr>
                        <a:t>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6597420"/>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CS</a:t>
                      </a:r>
                      <a:r>
                        <a:rPr lang="en-US" altLang="en-US" sz="2400" b="0" baseline="-25000" dirty="0">
                          <a:solidFill>
                            <a:schemeClr val="tx1">
                              <a:lumMod val="95000"/>
                              <a:lumOff val="5000"/>
                            </a:schemeClr>
                          </a:solidFill>
                          <a:latin typeface="Comic Sans MS" pitchFamily="66" charset="0"/>
                        </a:rPr>
                        <a:t>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Carbon disulfide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N</a:t>
                      </a:r>
                      <a:r>
                        <a:rPr lang="en-US" sz="2400" b="0" baseline="-25000" dirty="0">
                          <a:solidFill>
                            <a:schemeClr val="tx1">
                              <a:lumMod val="95000"/>
                              <a:lumOff val="5000"/>
                            </a:schemeClr>
                          </a:solidFill>
                          <a:latin typeface="Comic Sans MS" panose="030F0702030302020204" pitchFamily="66" charset="0"/>
                        </a:rPr>
                        <a:t>7</a:t>
                      </a:r>
                      <a:r>
                        <a:rPr lang="en-US" sz="2400" b="0" dirty="0">
                          <a:solidFill>
                            <a:schemeClr val="tx1">
                              <a:lumMod val="95000"/>
                              <a:lumOff val="5000"/>
                            </a:schemeClr>
                          </a:solidFill>
                          <a:latin typeface="Comic Sans MS" panose="030F0702030302020204" pitchFamily="66" charset="0"/>
                        </a:rPr>
                        <a:t>Cl</a:t>
                      </a:r>
                      <a:r>
                        <a:rPr lang="en-US" sz="2400" b="0" baseline="-25000" dirty="0">
                          <a:solidFill>
                            <a:schemeClr val="tx1">
                              <a:lumMod val="95000"/>
                              <a:lumOff val="5000"/>
                            </a:schemeClr>
                          </a:solidFill>
                          <a:latin typeface="Comic Sans MS" panose="030F0702030302020204" pitchFamily="66" charset="0"/>
                        </a:rPr>
                        <a:t>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7745390"/>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SO</a:t>
                      </a:r>
                      <a:r>
                        <a:rPr lang="en-US" altLang="en-US" sz="2400" b="0" baseline="-25000" dirty="0">
                          <a:solidFill>
                            <a:schemeClr val="tx1">
                              <a:lumMod val="95000"/>
                              <a:lumOff val="5000"/>
                            </a:schemeClr>
                          </a:solidFill>
                          <a:latin typeface="Comic Sans MS" pitchFamily="66" charset="0"/>
                        </a:rPr>
                        <a:t>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Sulfur trioxide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Cl</a:t>
                      </a:r>
                      <a:r>
                        <a:rPr lang="en-US" altLang="en-US" sz="2400" b="0" baseline="-25000" dirty="0">
                          <a:solidFill>
                            <a:schemeClr val="tx1">
                              <a:lumMod val="95000"/>
                              <a:lumOff val="5000"/>
                            </a:schemeClr>
                          </a:solidFill>
                          <a:latin typeface="Comic Sans MS" pitchFamily="66" charset="0"/>
                        </a:rPr>
                        <a:t>2</a:t>
                      </a:r>
                      <a:r>
                        <a:rPr lang="en-US" altLang="en-US" sz="2400" b="0" dirty="0">
                          <a:solidFill>
                            <a:schemeClr val="tx1">
                              <a:lumMod val="95000"/>
                              <a:lumOff val="5000"/>
                            </a:schemeClr>
                          </a:solidFill>
                          <a:latin typeface="Comic Sans MS" pitchFamily="66" charset="0"/>
                        </a:rPr>
                        <a:t>O</a:t>
                      </a:r>
                      <a:r>
                        <a:rPr lang="en-US" altLang="en-US" sz="2400" b="0" baseline="-25000" dirty="0">
                          <a:solidFill>
                            <a:schemeClr val="tx1">
                              <a:lumMod val="95000"/>
                              <a:lumOff val="5000"/>
                            </a:schemeClr>
                          </a:solidFill>
                          <a:latin typeface="Comic Sans MS" pitchFamily="66" charset="0"/>
                        </a:rPr>
                        <a:t>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6539564"/>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CCl</a:t>
                      </a:r>
                      <a:r>
                        <a:rPr lang="en-US" altLang="en-US" sz="2400" b="0" baseline="-25000" dirty="0">
                          <a:solidFill>
                            <a:schemeClr val="tx1">
                              <a:lumMod val="95000"/>
                              <a:lumOff val="5000"/>
                            </a:schemeClr>
                          </a:solidFill>
                          <a:latin typeface="Comic Sans MS" pitchFamily="66" charset="0"/>
                        </a:rPr>
                        <a:t>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Carbon tetrachloride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I</a:t>
                      </a:r>
                      <a:r>
                        <a:rPr lang="en-US" altLang="en-US" sz="2400" b="0" baseline="-25000" dirty="0">
                          <a:solidFill>
                            <a:schemeClr val="tx1">
                              <a:lumMod val="95000"/>
                              <a:lumOff val="5000"/>
                            </a:schemeClr>
                          </a:solidFill>
                          <a:latin typeface="Comic Sans MS" pitchFamily="66" charset="0"/>
                        </a:rPr>
                        <a:t>4</a:t>
                      </a:r>
                      <a:r>
                        <a:rPr lang="en-US" altLang="en-US" sz="2400" b="0" dirty="0">
                          <a:solidFill>
                            <a:schemeClr val="tx1">
                              <a:lumMod val="95000"/>
                              <a:lumOff val="5000"/>
                            </a:schemeClr>
                          </a:solidFill>
                          <a:latin typeface="Comic Sans MS" pitchFamily="66" charset="0"/>
                        </a:rPr>
                        <a:t>O</a:t>
                      </a:r>
                      <a:r>
                        <a:rPr lang="en-US" altLang="en-US" sz="2400" b="0" baseline="-25000" dirty="0">
                          <a:solidFill>
                            <a:schemeClr val="tx1">
                              <a:lumMod val="95000"/>
                              <a:lumOff val="5000"/>
                            </a:schemeClr>
                          </a:solidFill>
                          <a:latin typeface="Comic Sans MS" pitchFamily="66" charset="0"/>
                        </a:rPr>
                        <a:t>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2623752"/>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PF</a:t>
                      </a:r>
                      <a:r>
                        <a:rPr lang="en-US" altLang="en-US" sz="2400" b="0" baseline="-25000" dirty="0">
                          <a:solidFill>
                            <a:schemeClr val="tx1">
                              <a:lumMod val="95000"/>
                              <a:lumOff val="5000"/>
                            </a:schemeClr>
                          </a:solidFill>
                          <a:latin typeface="Comic Sans MS" pitchFamily="66" charset="0"/>
                        </a:rPr>
                        <a:t>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Phosphorous pentafluoride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N</a:t>
                      </a:r>
                      <a:r>
                        <a:rPr lang="en-US" altLang="en-US" sz="2400" b="0" baseline="-25000" dirty="0">
                          <a:solidFill>
                            <a:schemeClr val="tx1">
                              <a:lumMod val="95000"/>
                              <a:lumOff val="5000"/>
                            </a:schemeClr>
                          </a:solidFill>
                          <a:latin typeface="Comic Sans MS" pitchFamily="66" charset="0"/>
                        </a:rPr>
                        <a:t>2</a:t>
                      </a:r>
                      <a:r>
                        <a:rPr lang="en-US" altLang="en-US" sz="2400" b="0" dirty="0">
                          <a:solidFill>
                            <a:schemeClr val="tx1">
                              <a:lumMod val="95000"/>
                              <a:lumOff val="5000"/>
                            </a:schemeClr>
                          </a:solidFill>
                          <a:latin typeface="Comic Sans MS" pitchFamily="66" charset="0"/>
                        </a:rPr>
                        <a:t>F</a:t>
                      </a:r>
                      <a:r>
                        <a:rPr lang="en-US" altLang="en-US" sz="2400" b="0" baseline="-25000" dirty="0">
                          <a:solidFill>
                            <a:schemeClr val="tx1">
                              <a:lumMod val="95000"/>
                              <a:lumOff val="5000"/>
                            </a:schemeClr>
                          </a:solidFill>
                          <a:latin typeface="Comic Sans MS" pitchFamily="66" charset="0"/>
                        </a:rPr>
                        <a:t>10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6253634"/>
                  </a:ext>
                </a:extLst>
              </a:tr>
            </a:tbl>
          </a:graphicData>
        </a:graphic>
      </p:graphicFrame>
    </p:spTree>
    <p:extLst>
      <p:ext uri="{BB962C8B-B14F-4D97-AF65-F5344CB8AC3E}">
        <p14:creationId xmlns:p14="http://schemas.microsoft.com/office/powerpoint/2010/main" val="184905010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4"/>
          <p:cNvSpPr txBox="1">
            <a:spLocks noChangeArrowheads="1"/>
          </p:cNvSpPr>
          <p:nvPr/>
        </p:nvSpPr>
        <p:spPr bwMode="auto">
          <a:xfrm>
            <a:off x="0" y="0"/>
            <a:ext cx="91440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cs typeface="Times New Roman" panose="02020603050405020304" pitchFamily="18" charset="0"/>
              </a:rPr>
              <a:t>101.</a:t>
            </a:r>
            <a:r>
              <a:rPr kumimoji="0"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All white, top to bottom.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charset="0"/>
                <a:ea typeface="+mn-ea"/>
                <a:cs typeface="+mn-cs"/>
              </a:rPr>
              <a:t> </a:t>
            </a:r>
            <a:br>
              <a:rPr kumimoji="0" lang="en-US" altLang="en-US" sz="1800" b="0" i="0" u="none" strike="noStrike" kern="1200" cap="none" spc="0" normalizeH="0" baseline="0" noProof="0" dirty="0">
                <a:ln>
                  <a:noFill/>
                </a:ln>
                <a:solidFill>
                  <a:srgbClr val="000000"/>
                </a:solidFill>
                <a:effectLst/>
                <a:uLnTx/>
                <a:uFillTx/>
                <a:latin typeface="Arial" charset="0"/>
                <a:ea typeface="+mn-ea"/>
                <a:cs typeface="+mn-cs"/>
              </a:rPr>
            </a:b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2" name="Table 2">
            <a:extLst>
              <a:ext uri="{FF2B5EF4-FFF2-40B4-BE49-F238E27FC236}">
                <a16:creationId xmlns:a16="http://schemas.microsoft.com/office/drawing/2014/main" id="{FEA12E6D-DBE2-430C-9A70-0D9053D126B3}"/>
              </a:ext>
            </a:extLst>
          </p:cNvPr>
          <p:cNvGraphicFramePr>
            <a:graphicFrameLocks noGrp="1"/>
          </p:cNvGraphicFramePr>
          <p:nvPr/>
        </p:nvGraphicFramePr>
        <p:xfrm>
          <a:off x="0" y="990600"/>
          <a:ext cx="9144000" cy="586740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3746753692"/>
                    </a:ext>
                  </a:extLst>
                </a:gridCol>
                <a:gridCol w="2971800">
                  <a:extLst>
                    <a:ext uri="{9D8B030D-6E8A-4147-A177-3AD203B41FA5}">
                      <a16:colId xmlns:a16="http://schemas.microsoft.com/office/drawing/2014/main" val="755570837"/>
                    </a:ext>
                  </a:extLst>
                </a:gridCol>
                <a:gridCol w="1600200">
                  <a:extLst>
                    <a:ext uri="{9D8B030D-6E8A-4147-A177-3AD203B41FA5}">
                      <a16:colId xmlns:a16="http://schemas.microsoft.com/office/drawing/2014/main" val="3831497680"/>
                    </a:ext>
                  </a:extLst>
                </a:gridCol>
                <a:gridCol w="2971800">
                  <a:extLst>
                    <a:ext uri="{9D8B030D-6E8A-4147-A177-3AD203B41FA5}">
                      <a16:colId xmlns:a16="http://schemas.microsoft.com/office/drawing/2014/main" val="473093015"/>
                    </a:ext>
                  </a:extLst>
                </a:gridCol>
              </a:tblGrid>
              <a:tr h="977900">
                <a:tc>
                  <a:txBody>
                    <a:bodyPr/>
                    <a:lstStyle/>
                    <a:p>
                      <a:pPr algn="ctr"/>
                      <a:r>
                        <a:rPr lang="en-US" sz="2400" b="0" dirty="0">
                          <a:solidFill>
                            <a:schemeClr val="tx1">
                              <a:lumMod val="95000"/>
                              <a:lumOff val="5000"/>
                            </a:schemeClr>
                          </a:solidFill>
                          <a:latin typeface="Comic Sans MS" panose="030F0702030302020204" pitchFamily="66" charset="0"/>
                        </a:rPr>
                        <a:t>Formulas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Name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Formulas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Comic Sans MS" panose="030F0702030302020204" pitchFamily="66" charset="0"/>
                        </a:rPr>
                        <a:t>Name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9660635"/>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HF</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Hydrogen monofluoride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SBr</a:t>
                      </a:r>
                      <a:r>
                        <a:rPr lang="en-US" altLang="en-US" sz="2400" b="0" baseline="-25000" dirty="0">
                          <a:solidFill>
                            <a:schemeClr val="tx1">
                              <a:lumMod val="95000"/>
                              <a:lumOff val="5000"/>
                            </a:schemeClr>
                          </a:solidFill>
                          <a:latin typeface="Comic Sans MS" pitchFamily="66" charset="0"/>
                        </a:rPr>
                        <a:t>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Comic Sans MS" panose="030F0702030302020204" pitchFamily="66" charset="0"/>
                        </a:rPr>
                        <a:t>Sulfur hexabromide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6597420"/>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CS</a:t>
                      </a:r>
                      <a:r>
                        <a:rPr lang="en-US" altLang="en-US" sz="2400" b="0" baseline="-25000" dirty="0">
                          <a:solidFill>
                            <a:schemeClr val="tx1">
                              <a:lumMod val="95000"/>
                              <a:lumOff val="5000"/>
                            </a:schemeClr>
                          </a:solidFill>
                          <a:latin typeface="Comic Sans MS" pitchFamily="66" charset="0"/>
                        </a:rPr>
                        <a:t>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Carbon disulfide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N</a:t>
                      </a:r>
                      <a:r>
                        <a:rPr lang="en-US" sz="2400" b="0" baseline="-25000" dirty="0">
                          <a:solidFill>
                            <a:schemeClr val="tx1">
                              <a:lumMod val="95000"/>
                              <a:lumOff val="5000"/>
                            </a:schemeClr>
                          </a:solidFill>
                          <a:latin typeface="Comic Sans MS" panose="030F0702030302020204" pitchFamily="66" charset="0"/>
                        </a:rPr>
                        <a:t>7</a:t>
                      </a:r>
                      <a:r>
                        <a:rPr lang="en-US" sz="2400" b="0" dirty="0">
                          <a:solidFill>
                            <a:schemeClr val="tx1">
                              <a:lumMod val="95000"/>
                              <a:lumOff val="5000"/>
                            </a:schemeClr>
                          </a:solidFill>
                          <a:latin typeface="Comic Sans MS" panose="030F0702030302020204" pitchFamily="66" charset="0"/>
                        </a:rPr>
                        <a:t>Cl</a:t>
                      </a:r>
                      <a:r>
                        <a:rPr lang="en-US" sz="2400" b="0" baseline="-25000" dirty="0">
                          <a:solidFill>
                            <a:schemeClr val="tx1">
                              <a:lumMod val="95000"/>
                              <a:lumOff val="5000"/>
                            </a:schemeClr>
                          </a:solidFill>
                          <a:latin typeface="Comic Sans MS" panose="030F0702030302020204" pitchFamily="66" charset="0"/>
                        </a:rPr>
                        <a:t>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7745390"/>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SO</a:t>
                      </a:r>
                      <a:r>
                        <a:rPr lang="en-US" altLang="en-US" sz="2400" b="0" baseline="-25000" dirty="0">
                          <a:solidFill>
                            <a:schemeClr val="tx1">
                              <a:lumMod val="95000"/>
                              <a:lumOff val="5000"/>
                            </a:schemeClr>
                          </a:solidFill>
                          <a:latin typeface="Comic Sans MS" pitchFamily="66" charset="0"/>
                        </a:rPr>
                        <a:t>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Sulfur trioxide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Cl</a:t>
                      </a:r>
                      <a:r>
                        <a:rPr lang="en-US" altLang="en-US" sz="2400" b="0" baseline="-25000" dirty="0">
                          <a:solidFill>
                            <a:schemeClr val="tx1">
                              <a:lumMod val="95000"/>
                              <a:lumOff val="5000"/>
                            </a:schemeClr>
                          </a:solidFill>
                          <a:latin typeface="Comic Sans MS" pitchFamily="66" charset="0"/>
                        </a:rPr>
                        <a:t>2</a:t>
                      </a:r>
                      <a:r>
                        <a:rPr lang="en-US" altLang="en-US" sz="2400" b="0" dirty="0">
                          <a:solidFill>
                            <a:schemeClr val="tx1">
                              <a:lumMod val="95000"/>
                              <a:lumOff val="5000"/>
                            </a:schemeClr>
                          </a:solidFill>
                          <a:latin typeface="Comic Sans MS" pitchFamily="66" charset="0"/>
                        </a:rPr>
                        <a:t>O</a:t>
                      </a:r>
                      <a:r>
                        <a:rPr lang="en-US" altLang="en-US" sz="2400" b="0" baseline="-25000" dirty="0">
                          <a:solidFill>
                            <a:schemeClr val="tx1">
                              <a:lumMod val="95000"/>
                              <a:lumOff val="5000"/>
                            </a:schemeClr>
                          </a:solidFill>
                          <a:latin typeface="Comic Sans MS" pitchFamily="66" charset="0"/>
                        </a:rPr>
                        <a:t>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6539564"/>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CCl</a:t>
                      </a:r>
                      <a:r>
                        <a:rPr lang="en-US" altLang="en-US" sz="2400" b="0" baseline="-25000" dirty="0">
                          <a:solidFill>
                            <a:schemeClr val="tx1">
                              <a:lumMod val="95000"/>
                              <a:lumOff val="5000"/>
                            </a:schemeClr>
                          </a:solidFill>
                          <a:latin typeface="Comic Sans MS" pitchFamily="66" charset="0"/>
                        </a:rPr>
                        <a:t>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Carbon tetrachloride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I</a:t>
                      </a:r>
                      <a:r>
                        <a:rPr lang="en-US" altLang="en-US" sz="2400" b="0" baseline="-25000" dirty="0">
                          <a:solidFill>
                            <a:schemeClr val="tx1">
                              <a:lumMod val="95000"/>
                              <a:lumOff val="5000"/>
                            </a:schemeClr>
                          </a:solidFill>
                          <a:latin typeface="Comic Sans MS" pitchFamily="66" charset="0"/>
                        </a:rPr>
                        <a:t>4</a:t>
                      </a:r>
                      <a:r>
                        <a:rPr lang="en-US" altLang="en-US" sz="2400" b="0" dirty="0">
                          <a:solidFill>
                            <a:schemeClr val="tx1">
                              <a:lumMod val="95000"/>
                              <a:lumOff val="5000"/>
                            </a:schemeClr>
                          </a:solidFill>
                          <a:latin typeface="Comic Sans MS" pitchFamily="66" charset="0"/>
                        </a:rPr>
                        <a:t>O</a:t>
                      </a:r>
                      <a:r>
                        <a:rPr lang="en-US" altLang="en-US" sz="2400" b="0" baseline="-25000" dirty="0">
                          <a:solidFill>
                            <a:schemeClr val="tx1">
                              <a:lumMod val="95000"/>
                              <a:lumOff val="5000"/>
                            </a:schemeClr>
                          </a:solidFill>
                          <a:latin typeface="Comic Sans MS" pitchFamily="66" charset="0"/>
                        </a:rPr>
                        <a:t>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2623752"/>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PF</a:t>
                      </a:r>
                      <a:r>
                        <a:rPr lang="en-US" altLang="en-US" sz="2400" b="0" baseline="-25000" dirty="0">
                          <a:solidFill>
                            <a:schemeClr val="tx1">
                              <a:lumMod val="95000"/>
                              <a:lumOff val="5000"/>
                            </a:schemeClr>
                          </a:solidFill>
                          <a:latin typeface="Comic Sans MS" pitchFamily="66" charset="0"/>
                        </a:rPr>
                        <a:t>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Phosphorous pentafluoride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N</a:t>
                      </a:r>
                      <a:r>
                        <a:rPr lang="en-US" altLang="en-US" sz="2400" b="0" baseline="-25000" dirty="0">
                          <a:solidFill>
                            <a:schemeClr val="tx1">
                              <a:lumMod val="95000"/>
                              <a:lumOff val="5000"/>
                            </a:schemeClr>
                          </a:solidFill>
                          <a:latin typeface="Comic Sans MS" pitchFamily="66" charset="0"/>
                        </a:rPr>
                        <a:t>2</a:t>
                      </a:r>
                      <a:r>
                        <a:rPr lang="en-US" altLang="en-US" sz="2400" b="0" dirty="0">
                          <a:solidFill>
                            <a:schemeClr val="tx1">
                              <a:lumMod val="95000"/>
                              <a:lumOff val="5000"/>
                            </a:schemeClr>
                          </a:solidFill>
                          <a:latin typeface="Comic Sans MS" pitchFamily="66" charset="0"/>
                        </a:rPr>
                        <a:t>F</a:t>
                      </a:r>
                      <a:r>
                        <a:rPr lang="en-US" altLang="en-US" sz="2400" b="0" baseline="-25000" dirty="0">
                          <a:solidFill>
                            <a:schemeClr val="tx1">
                              <a:lumMod val="95000"/>
                              <a:lumOff val="5000"/>
                            </a:schemeClr>
                          </a:solidFill>
                          <a:latin typeface="Comic Sans MS" pitchFamily="66" charset="0"/>
                        </a:rPr>
                        <a:t>10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6253634"/>
                  </a:ext>
                </a:extLst>
              </a:tr>
            </a:tbl>
          </a:graphicData>
        </a:graphic>
      </p:graphicFrame>
    </p:spTree>
    <p:extLst>
      <p:ext uri="{BB962C8B-B14F-4D97-AF65-F5344CB8AC3E}">
        <p14:creationId xmlns:p14="http://schemas.microsoft.com/office/powerpoint/2010/main" val="333828730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4"/>
          <p:cNvSpPr txBox="1">
            <a:spLocks noChangeArrowheads="1"/>
          </p:cNvSpPr>
          <p:nvPr/>
        </p:nvSpPr>
        <p:spPr bwMode="auto">
          <a:xfrm>
            <a:off x="0" y="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101.  Go, Go, Go!</a:t>
            </a:r>
            <a:endParaRPr kumimoji="0" lang="en-US" altLang="en-US" sz="1800" b="0"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id="{FEA12E6D-DBE2-430C-9A70-0D9053D126B3}"/>
              </a:ext>
            </a:extLst>
          </p:cNvPr>
          <p:cNvGraphicFramePr>
            <a:graphicFrameLocks noGrp="1"/>
          </p:cNvGraphicFramePr>
          <p:nvPr/>
        </p:nvGraphicFramePr>
        <p:xfrm>
          <a:off x="0" y="990600"/>
          <a:ext cx="9144000" cy="586740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3746753692"/>
                    </a:ext>
                  </a:extLst>
                </a:gridCol>
                <a:gridCol w="2971800">
                  <a:extLst>
                    <a:ext uri="{9D8B030D-6E8A-4147-A177-3AD203B41FA5}">
                      <a16:colId xmlns:a16="http://schemas.microsoft.com/office/drawing/2014/main" val="755570837"/>
                    </a:ext>
                  </a:extLst>
                </a:gridCol>
                <a:gridCol w="1600200">
                  <a:extLst>
                    <a:ext uri="{9D8B030D-6E8A-4147-A177-3AD203B41FA5}">
                      <a16:colId xmlns:a16="http://schemas.microsoft.com/office/drawing/2014/main" val="3831497680"/>
                    </a:ext>
                  </a:extLst>
                </a:gridCol>
                <a:gridCol w="2971800">
                  <a:extLst>
                    <a:ext uri="{9D8B030D-6E8A-4147-A177-3AD203B41FA5}">
                      <a16:colId xmlns:a16="http://schemas.microsoft.com/office/drawing/2014/main" val="473093015"/>
                    </a:ext>
                  </a:extLst>
                </a:gridCol>
              </a:tblGrid>
              <a:tr h="977900">
                <a:tc>
                  <a:txBody>
                    <a:bodyPr/>
                    <a:lstStyle/>
                    <a:p>
                      <a:pPr algn="ctr"/>
                      <a:r>
                        <a:rPr lang="en-US" sz="2400" b="0" dirty="0">
                          <a:solidFill>
                            <a:schemeClr val="tx1">
                              <a:lumMod val="95000"/>
                              <a:lumOff val="5000"/>
                            </a:schemeClr>
                          </a:solidFill>
                          <a:latin typeface="Comic Sans MS" panose="030F0702030302020204" pitchFamily="66" charset="0"/>
                        </a:rPr>
                        <a:t>Formulas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Name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Formulas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Comic Sans MS" panose="030F0702030302020204" pitchFamily="66" charset="0"/>
                        </a:rPr>
                        <a:t>Name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9660635"/>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HF</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Hydrogen monofluoride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SBr</a:t>
                      </a:r>
                      <a:r>
                        <a:rPr lang="en-US" altLang="en-US" sz="2400" b="0" baseline="-25000" dirty="0">
                          <a:solidFill>
                            <a:schemeClr val="tx1">
                              <a:lumMod val="95000"/>
                              <a:lumOff val="5000"/>
                            </a:schemeClr>
                          </a:solidFill>
                          <a:latin typeface="Comic Sans MS" pitchFamily="66" charset="0"/>
                        </a:rPr>
                        <a:t>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Comic Sans MS" panose="030F0702030302020204" pitchFamily="66" charset="0"/>
                        </a:rPr>
                        <a:t>Sulfur hexabromide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6597420"/>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CS</a:t>
                      </a:r>
                      <a:r>
                        <a:rPr lang="en-US" altLang="en-US" sz="2400" b="0" baseline="-25000" dirty="0">
                          <a:solidFill>
                            <a:schemeClr val="tx1">
                              <a:lumMod val="95000"/>
                              <a:lumOff val="5000"/>
                            </a:schemeClr>
                          </a:solidFill>
                          <a:latin typeface="Comic Sans MS" pitchFamily="66" charset="0"/>
                        </a:rPr>
                        <a:t>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Carbon disulfide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N</a:t>
                      </a:r>
                      <a:r>
                        <a:rPr lang="en-US" sz="2400" b="0" baseline="-25000" dirty="0">
                          <a:solidFill>
                            <a:schemeClr val="tx1">
                              <a:lumMod val="95000"/>
                              <a:lumOff val="5000"/>
                            </a:schemeClr>
                          </a:solidFill>
                          <a:latin typeface="Comic Sans MS" panose="030F0702030302020204" pitchFamily="66" charset="0"/>
                        </a:rPr>
                        <a:t>7</a:t>
                      </a:r>
                      <a:r>
                        <a:rPr lang="en-US" sz="2400" b="0" dirty="0">
                          <a:solidFill>
                            <a:schemeClr val="tx1">
                              <a:lumMod val="95000"/>
                              <a:lumOff val="5000"/>
                            </a:schemeClr>
                          </a:solidFill>
                          <a:latin typeface="Comic Sans MS" panose="030F0702030302020204" pitchFamily="66" charset="0"/>
                        </a:rPr>
                        <a:t>Cl</a:t>
                      </a:r>
                      <a:r>
                        <a:rPr lang="en-US" sz="2400" b="0" baseline="-25000" dirty="0">
                          <a:solidFill>
                            <a:schemeClr val="tx1">
                              <a:lumMod val="95000"/>
                              <a:lumOff val="5000"/>
                            </a:schemeClr>
                          </a:solidFill>
                          <a:latin typeface="Comic Sans MS" panose="030F0702030302020204" pitchFamily="66" charset="0"/>
                        </a:rPr>
                        <a:t>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400" b="0" dirty="0" err="1">
                          <a:solidFill>
                            <a:schemeClr val="tx1">
                              <a:lumMod val="95000"/>
                              <a:lumOff val="5000"/>
                            </a:schemeClr>
                          </a:solidFill>
                          <a:latin typeface="Comic Sans MS" panose="030F0702030302020204" pitchFamily="66" charset="0"/>
                        </a:rPr>
                        <a:t>Heptanitrogen</a:t>
                      </a:r>
                      <a:br>
                        <a:rPr lang="en-US" sz="2400" b="0" dirty="0">
                          <a:solidFill>
                            <a:schemeClr val="tx1">
                              <a:lumMod val="95000"/>
                              <a:lumOff val="5000"/>
                            </a:schemeClr>
                          </a:solidFill>
                          <a:latin typeface="Comic Sans MS" panose="030F0702030302020204" pitchFamily="66" charset="0"/>
                        </a:rPr>
                      </a:br>
                      <a:r>
                        <a:rPr lang="en-US" sz="2400" b="0" dirty="0">
                          <a:solidFill>
                            <a:schemeClr val="tx1">
                              <a:lumMod val="95000"/>
                              <a:lumOff val="5000"/>
                            </a:schemeClr>
                          </a:solidFill>
                          <a:latin typeface="Comic Sans MS" panose="030F0702030302020204" pitchFamily="66" charset="0"/>
                        </a:rPr>
                        <a:t>trichloride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7745390"/>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SO</a:t>
                      </a:r>
                      <a:r>
                        <a:rPr lang="en-US" altLang="en-US" sz="2400" b="0" baseline="-25000" dirty="0">
                          <a:solidFill>
                            <a:schemeClr val="tx1">
                              <a:lumMod val="95000"/>
                              <a:lumOff val="5000"/>
                            </a:schemeClr>
                          </a:solidFill>
                          <a:latin typeface="Comic Sans MS" pitchFamily="66" charset="0"/>
                        </a:rPr>
                        <a:t>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Sulfur trioxide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Cl</a:t>
                      </a:r>
                      <a:r>
                        <a:rPr lang="en-US" altLang="en-US" sz="2400" b="0" baseline="-25000" dirty="0">
                          <a:solidFill>
                            <a:schemeClr val="tx1">
                              <a:lumMod val="95000"/>
                              <a:lumOff val="5000"/>
                            </a:schemeClr>
                          </a:solidFill>
                          <a:latin typeface="Comic Sans MS" pitchFamily="66" charset="0"/>
                        </a:rPr>
                        <a:t>2</a:t>
                      </a:r>
                      <a:r>
                        <a:rPr lang="en-US" altLang="en-US" sz="2400" b="0" dirty="0">
                          <a:solidFill>
                            <a:schemeClr val="tx1">
                              <a:lumMod val="95000"/>
                              <a:lumOff val="5000"/>
                            </a:schemeClr>
                          </a:solidFill>
                          <a:latin typeface="Comic Sans MS" pitchFamily="66" charset="0"/>
                        </a:rPr>
                        <a:t>O</a:t>
                      </a:r>
                      <a:r>
                        <a:rPr lang="en-US" altLang="en-US" sz="2400" b="0" baseline="-25000" dirty="0">
                          <a:solidFill>
                            <a:schemeClr val="tx1">
                              <a:lumMod val="95000"/>
                              <a:lumOff val="5000"/>
                            </a:schemeClr>
                          </a:solidFill>
                          <a:latin typeface="Comic Sans MS" pitchFamily="66" charset="0"/>
                        </a:rPr>
                        <a:t>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6539564"/>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CCl</a:t>
                      </a:r>
                      <a:r>
                        <a:rPr lang="en-US" altLang="en-US" sz="2400" b="0" baseline="-25000" dirty="0">
                          <a:solidFill>
                            <a:schemeClr val="tx1">
                              <a:lumMod val="95000"/>
                              <a:lumOff val="5000"/>
                            </a:schemeClr>
                          </a:solidFill>
                          <a:latin typeface="Comic Sans MS" pitchFamily="66" charset="0"/>
                        </a:rPr>
                        <a:t>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Carbon tetrachloride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I</a:t>
                      </a:r>
                      <a:r>
                        <a:rPr lang="en-US" altLang="en-US" sz="2400" b="0" baseline="-25000" dirty="0">
                          <a:solidFill>
                            <a:schemeClr val="tx1">
                              <a:lumMod val="95000"/>
                              <a:lumOff val="5000"/>
                            </a:schemeClr>
                          </a:solidFill>
                          <a:latin typeface="Comic Sans MS" pitchFamily="66" charset="0"/>
                        </a:rPr>
                        <a:t>4</a:t>
                      </a:r>
                      <a:r>
                        <a:rPr lang="en-US" altLang="en-US" sz="2400" b="0" dirty="0">
                          <a:solidFill>
                            <a:schemeClr val="tx1">
                              <a:lumMod val="95000"/>
                              <a:lumOff val="5000"/>
                            </a:schemeClr>
                          </a:solidFill>
                          <a:latin typeface="Comic Sans MS" pitchFamily="66" charset="0"/>
                        </a:rPr>
                        <a:t>O</a:t>
                      </a:r>
                      <a:r>
                        <a:rPr lang="en-US" altLang="en-US" sz="2400" b="0" baseline="-25000" dirty="0">
                          <a:solidFill>
                            <a:schemeClr val="tx1">
                              <a:lumMod val="95000"/>
                              <a:lumOff val="5000"/>
                            </a:schemeClr>
                          </a:solidFill>
                          <a:latin typeface="Comic Sans MS" pitchFamily="66" charset="0"/>
                        </a:rPr>
                        <a:t>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2623752"/>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PF</a:t>
                      </a:r>
                      <a:r>
                        <a:rPr lang="en-US" altLang="en-US" sz="2400" b="0" baseline="-25000" dirty="0">
                          <a:solidFill>
                            <a:schemeClr val="tx1">
                              <a:lumMod val="95000"/>
                              <a:lumOff val="5000"/>
                            </a:schemeClr>
                          </a:solidFill>
                          <a:latin typeface="Comic Sans MS" pitchFamily="66" charset="0"/>
                        </a:rPr>
                        <a:t>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Phosphorous pentafluoride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N</a:t>
                      </a:r>
                      <a:r>
                        <a:rPr lang="en-US" altLang="en-US" sz="2400" b="0" baseline="-25000" dirty="0">
                          <a:solidFill>
                            <a:schemeClr val="tx1">
                              <a:lumMod val="95000"/>
                              <a:lumOff val="5000"/>
                            </a:schemeClr>
                          </a:solidFill>
                          <a:latin typeface="Comic Sans MS" pitchFamily="66" charset="0"/>
                        </a:rPr>
                        <a:t>2</a:t>
                      </a:r>
                      <a:r>
                        <a:rPr lang="en-US" altLang="en-US" sz="2400" b="0" dirty="0">
                          <a:solidFill>
                            <a:schemeClr val="tx1">
                              <a:lumMod val="95000"/>
                              <a:lumOff val="5000"/>
                            </a:schemeClr>
                          </a:solidFill>
                          <a:latin typeface="Comic Sans MS" pitchFamily="66" charset="0"/>
                        </a:rPr>
                        <a:t>F</a:t>
                      </a:r>
                      <a:r>
                        <a:rPr lang="en-US" altLang="en-US" sz="2400" b="0" baseline="-25000" dirty="0">
                          <a:solidFill>
                            <a:schemeClr val="tx1">
                              <a:lumMod val="95000"/>
                              <a:lumOff val="5000"/>
                            </a:schemeClr>
                          </a:solidFill>
                          <a:latin typeface="Comic Sans MS" pitchFamily="66" charset="0"/>
                        </a:rPr>
                        <a:t>10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6253634"/>
                  </a:ext>
                </a:extLst>
              </a:tr>
            </a:tbl>
          </a:graphicData>
        </a:graphic>
      </p:graphicFrame>
    </p:spTree>
    <p:extLst>
      <p:ext uri="{BB962C8B-B14F-4D97-AF65-F5344CB8AC3E}">
        <p14:creationId xmlns:p14="http://schemas.microsoft.com/office/powerpoint/2010/main" val="356177658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4"/>
          <p:cNvSpPr txBox="1">
            <a:spLocks noChangeArrowheads="1"/>
          </p:cNvSpPr>
          <p:nvPr/>
        </p:nvSpPr>
        <p:spPr bwMode="auto">
          <a:xfrm>
            <a:off x="0" y="0"/>
            <a:ext cx="91440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101.</a:t>
            </a:r>
            <a:r>
              <a:rPr kumimoji="0" lang="en-US" altLang="en-US" sz="18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Using the 2 rules, and the Latin Prefixes, name these 10 example molecules.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charset="0"/>
                <a:ea typeface="+mn-ea"/>
                <a:cs typeface="+mn-cs"/>
              </a:rPr>
              <a:t> </a:t>
            </a:r>
            <a:br>
              <a:rPr kumimoji="0" lang="en-US" altLang="en-US" sz="1800" b="0" i="0" u="none" strike="noStrike" kern="1200" cap="none" spc="0" normalizeH="0" baseline="0" noProof="0" dirty="0">
                <a:ln>
                  <a:noFill/>
                </a:ln>
                <a:solidFill>
                  <a:srgbClr val="000000"/>
                </a:solidFill>
                <a:effectLst/>
                <a:uLnTx/>
                <a:uFillTx/>
                <a:latin typeface="Arial" charset="0"/>
                <a:ea typeface="+mn-ea"/>
                <a:cs typeface="+mn-cs"/>
              </a:rPr>
            </a:b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2" name="Table 2">
            <a:extLst>
              <a:ext uri="{FF2B5EF4-FFF2-40B4-BE49-F238E27FC236}">
                <a16:creationId xmlns:a16="http://schemas.microsoft.com/office/drawing/2014/main" id="{FEA12E6D-DBE2-430C-9A70-0D9053D126B3}"/>
              </a:ext>
            </a:extLst>
          </p:cNvPr>
          <p:cNvGraphicFramePr>
            <a:graphicFrameLocks noGrp="1"/>
          </p:cNvGraphicFramePr>
          <p:nvPr/>
        </p:nvGraphicFramePr>
        <p:xfrm>
          <a:off x="0" y="990600"/>
          <a:ext cx="9144000" cy="586740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3746753692"/>
                    </a:ext>
                  </a:extLst>
                </a:gridCol>
                <a:gridCol w="2971800">
                  <a:extLst>
                    <a:ext uri="{9D8B030D-6E8A-4147-A177-3AD203B41FA5}">
                      <a16:colId xmlns:a16="http://schemas.microsoft.com/office/drawing/2014/main" val="755570837"/>
                    </a:ext>
                  </a:extLst>
                </a:gridCol>
                <a:gridCol w="1600200">
                  <a:extLst>
                    <a:ext uri="{9D8B030D-6E8A-4147-A177-3AD203B41FA5}">
                      <a16:colId xmlns:a16="http://schemas.microsoft.com/office/drawing/2014/main" val="3831497680"/>
                    </a:ext>
                  </a:extLst>
                </a:gridCol>
                <a:gridCol w="2971800">
                  <a:extLst>
                    <a:ext uri="{9D8B030D-6E8A-4147-A177-3AD203B41FA5}">
                      <a16:colId xmlns:a16="http://schemas.microsoft.com/office/drawing/2014/main" val="473093015"/>
                    </a:ext>
                  </a:extLst>
                </a:gridCol>
              </a:tblGrid>
              <a:tr h="977900">
                <a:tc>
                  <a:txBody>
                    <a:bodyPr/>
                    <a:lstStyle/>
                    <a:p>
                      <a:pPr algn="ctr"/>
                      <a:r>
                        <a:rPr lang="en-US" sz="2400" b="0" dirty="0">
                          <a:solidFill>
                            <a:schemeClr val="tx1">
                              <a:lumMod val="95000"/>
                              <a:lumOff val="5000"/>
                            </a:schemeClr>
                          </a:solidFill>
                          <a:latin typeface="Comic Sans MS" panose="030F0702030302020204" pitchFamily="66" charset="0"/>
                        </a:rPr>
                        <a:t>Formulas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Name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Formulas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Comic Sans MS" panose="030F0702030302020204" pitchFamily="66" charset="0"/>
                        </a:rPr>
                        <a:t>Name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9660635"/>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HF</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Hydrogen monofluoride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SBr</a:t>
                      </a:r>
                      <a:r>
                        <a:rPr lang="en-US" altLang="en-US" sz="2400" b="0" baseline="-25000" dirty="0">
                          <a:solidFill>
                            <a:schemeClr val="tx1">
                              <a:lumMod val="95000"/>
                              <a:lumOff val="5000"/>
                            </a:schemeClr>
                          </a:solidFill>
                          <a:latin typeface="Comic Sans MS" pitchFamily="66" charset="0"/>
                        </a:rPr>
                        <a:t>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Comic Sans MS" panose="030F0702030302020204" pitchFamily="66" charset="0"/>
                        </a:rPr>
                        <a:t>Sulfur hexabromide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6597420"/>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CS</a:t>
                      </a:r>
                      <a:r>
                        <a:rPr lang="en-US" altLang="en-US" sz="2400" b="0" baseline="-25000" dirty="0">
                          <a:solidFill>
                            <a:schemeClr val="tx1">
                              <a:lumMod val="95000"/>
                              <a:lumOff val="5000"/>
                            </a:schemeClr>
                          </a:solidFill>
                          <a:latin typeface="Comic Sans MS" pitchFamily="66" charset="0"/>
                        </a:rPr>
                        <a:t>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Carbon disulfide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N</a:t>
                      </a:r>
                      <a:r>
                        <a:rPr lang="en-US" sz="2400" b="0" baseline="-25000" dirty="0">
                          <a:solidFill>
                            <a:schemeClr val="tx1">
                              <a:lumMod val="95000"/>
                              <a:lumOff val="5000"/>
                            </a:schemeClr>
                          </a:solidFill>
                          <a:latin typeface="Comic Sans MS" panose="030F0702030302020204" pitchFamily="66" charset="0"/>
                        </a:rPr>
                        <a:t>7</a:t>
                      </a:r>
                      <a:r>
                        <a:rPr lang="en-US" sz="2400" b="0" dirty="0">
                          <a:solidFill>
                            <a:schemeClr val="tx1">
                              <a:lumMod val="95000"/>
                              <a:lumOff val="5000"/>
                            </a:schemeClr>
                          </a:solidFill>
                          <a:latin typeface="Comic Sans MS" panose="030F0702030302020204" pitchFamily="66" charset="0"/>
                        </a:rPr>
                        <a:t>Cl</a:t>
                      </a:r>
                      <a:r>
                        <a:rPr lang="en-US" sz="2400" b="0" baseline="-25000" dirty="0">
                          <a:solidFill>
                            <a:schemeClr val="tx1">
                              <a:lumMod val="95000"/>
                              <a:lumOff val="5000"/>
                            </a:schemeClr>
                          </a:solidFill>
                          <a:latin typeface="Comic Sans MS" panose="030F0702030302020204" pitchFamily="66" charset="0"/>
                        </a:rPr>
                        <a:t>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400" b="0" dirty="0" err="1">
                          <a:solidFill>
                            <a:schemeClr val="tx1">
                              <a:lumMod val="95000"/>
                              <a:lumOff val="5000"/>
                            </a:schemeClr>
                          </a:solidFill>
                          <a:latin typeface="Comic Sans MS" panose="030F0702030302020204" pitchFamily="66" charset="0"/>
                        </a:rPr>
                        <a:t>Heptanitrogen</a:t>
                      </a:r>
                      <a:br>
                        <a:rPr lang="en-US" sz="2400" b="0" dirty="0">
                          <a:solidFill>
                            <a:schemeClr val="tx1">
                              <a:lumMod val="95000"/>
                              <a:lumOff val="5000"/>
                            </a:schemeClr>
                          </a:solidFill>
                          <a:latin typeface="Comic Sans MS" panose="030F0702030302020204" pitchFamily="66" charset="0"/>
                        </a:rPr>
                      </a:br>
                      <a:r>
                        <a:rPr lang="en-US" sz="2400" b="0" dirty="0">
                          <a:solidFill>
                            <a:schemeClr val="tx1">
                              <a:lumMod val="95000"/>
                              <a:lumOff val="5000"/>
                            </a:schemeClr>
                          </a:solidFill>
                          <a:latin typeface="Comic Sans MS" panose="030F0702030302020204" pitchFamily="66" charset="0"/>
                        </a:rPr>
                        <a:t>trichloride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7745390"/>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SO</a:t>
                      </a:r>
                      <a:r>
                        <a:rPr lang="en-US" altLang="en-US" sz="2400" b="0" baseline="-25000" dirty="0">
                          <a:solidFill>
                            <a:schemeClr val="tx1">
                              <a:lumMod val="95000"/>
                              <a:lumOff val="5000"/>
                            </a:schemeClr>
                          </a:solidFill>
                          <a:latin typeface="Comic Sans MS" pitchFamily="66" charset="0"/>
                        </a:rPr>
                        <a:t>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Sulfur trioxide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Cl</a:t>
                      </a:r>
                      <a:r>
                        <a:rPr lang="en-US" altLang="en-US" sz="2400" b="0" baseline="-25000" dirty="0">
                          <a:solidFill>
                            <a:schemeClr val="tx1">
                              <a:lumMod val="95000"/>
                              <a:lumOff val="5000"/>
                            </a:schemeClr>
                          </a:solidFill>
                          <a:latin typeface="Comic Sans MS" pitchFamily="66" charset="0"/>
                        </a:rPr>
                        <a:t>2</a:t>
                      </a:r>
                      <a:r>
                        <a:rPr lang="en-US" altLang="en-US" sz="2400" b="0" dirty="0">
                          <a:solidFill>
                            <a:schemeClr val="tx1">
                              <a:lumMod val="95000"/>
                              <a:lumOff val="5000"/>
                            </a:schemeClr>
                          </a:solidFill>
                          <a:latin typeface="Comic Sans MS" pitchFamily="66" charset="0"/>
                        </a:rPr>
                        <a:t>O</a:t>
                      </a:r>
                      <a:r>
                        <a:rPr lang="en-US" altLang="en-US" sz="2400" b="0" baseline="-25000" dirty="0">
                          <a:solidFill>
                            <a:schemeClr val="tx1">
                              <a:lumMod val="95000"/>
                              <a:lumOff val="5000"/>
                            </a:schemeClr>
                          </a:solidFill>
                          <a:latin typeface="Comic Sans MS" pitchFamily="66" charset="0"/>
                        </a:rPr>
                        <a:t>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400" b="0" dirty="0" err="1">
                          <a:solidFill>
                            <a:schemeClr val="tx1">
                              <a:lumMod val="95000"/>
                              <a:lumOff val="5000"/>
                            </a:schemeClr>
                          </a:solidFill>
                          <a:latin typeface="Comic Sans MS" panose="030F0702030302020204" pitchFamily="66" charset="0"/>
                        </a:rPr>
                        <a:t>Dichlorine</a:t>
                      </a:r>
                      <a:br>
                        <a:rPr lang="en-US" sz="2400" b="0" dirty="0">
                          <a:solidFill>
                            <a:schemeClr val="tx1">
                              <a:lumMod val="95000"/>
                              <a:lumOff val="5000"/>
                            </a:schemeClr>
                          </a:solidFill>
                          <a:latin typeface="Comic Sans MS" panose="030F0702030302020204" pitchFamily="66" charset="0"/>
                        </a:rPr>
                      </a:br>
                      <a:r>
                        <a:rPr lang="en-US" sz="2400" b="0" dirty="0">
                          <a:solidFill>
                            <a:schemeClr val="tx1">
                              <a:lumMod val="95000"/>
                              <a:lumOff val="5000"/>
                            </a:schemeClr>
                          </a:solidFill>
                          <a:latin typeface="Comic Sans MS" panose="030F0702030302020204" pitchFamily="66" charset="0"/>
                        </a:rPr>
                        <a:t>octoxide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6539564"/>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CCl</a:t>
                      </a:r>
                      <a:r>
                        <a:rPr lang="en-US" altLang="en-US" sz="2400" b="0" baseline="-25000" dirty="0">
                          <a:solidFill>
                            <a:schemeClr val="tx1">
                              <a:lumMod val="95000"/>
                              <a:lumOff val="5000"/>
                            </a:schemeClr>
                          </a:solidFill>
                          <a:latin typeface="Comic Sans MS" pitchFamily="66" charset="0"/>
                        </a:rPr>
                        <a:t>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Carbon tetrachloride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I</a:t>
                      </a:r>
                      <a:r>
                        <a:rPr lang="en-US" altLang="en-US" sz="2400" b="0" baseline="-25000" dirty="0">
                          <a:solidFill>
                            <a:schemeClr val="tx1">
                              <a:lumMod val="95000"/>
                              <a:lumOff val="5000"/>
                            </a:schemeClr>
                          </a:solidFill>
                          <a:latin typeface="Comic Sans MS" pitchFamily="66" charset="0"/>
                        </a:rPr>
                        <a:t>4</a:t>
                      </a:r>
                      <a:r>
                        <a:rPr lang="en-US" altLang="en-US" sz="2400" b="0" dirty="0">
                          <a:solidFill>
                            <a:schemeClr val="tx1">
                              <a:lumMod val="95000"/>
                              <a:lumOff val="5000"/>
                            </a:schemeClr>
                          </a:solidFill>
                          <a:latin typeface="Comic Sans MS" pitchFamily="66" charset="0"/>
                        </a:rPr>
                        <a:t>O</a:t>
                      </a:r>
                      <a:r>
                        <a:rPr lang="en-US" altLang="en-US" sz="2400" b="0" baseline="-25000" dirty="0">
                          <a:solidFill>
                            <a:schemeClr val="tx1">
                              <a:lumMod val="95000"/>
                              <a:lumOff val="5000"/>
                            </a:schemeClr>
                          </a:solidFill>
                          <a:latin typeface="Comic Sans MS" pitchFamily="66" charset="0"/>
                        </a:rPr>
                        <a:t>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2623752"/>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PF</a:t>
                      </a:r>
                      <a:r>
                        <a:rPr lang="en-US" altLang="en-US" sz="2400" b="0" baseline="-25000" dirty="0">
                          <a:solidFill>
                            <a:schemeClr val="tx1">
                              <a:lumMod val="95000"/>
                              <a:lumOff val="5000"/>
                            </a:schemeClr>
                          </a:solidFill>
                          <a:latin typeface="Comic Sans MS" pitchFamily="66" charset="0"/>
                        </a:rPr>
                        <a:t>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Phosphorous pentafluoride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N</a:t>
                      </a:r>
                      <a:r>
                        <a:rPr lang="en-US" altLang="en-US" sz="2400" b="0" baseline="-25000" dirty="0">
                          <a:solidFill>
                            <a:schemeClr val="tx1">
                              <a:lumMod val="95000"/>
                              <a:lumOff val="5000"/>
                            </a:schemeClr>
                          </a:solidFill>
                          <a:latin typeface="Comic Sans MS" pitchFamily="66" charset="0"/>
                        </a:rPr>
                        <a:t>2</a:t>
                      </a:r>
                      <a:r>
                        <a:rPr lang="en-US" altLang="en-US" sz="2400" b="0" dirty="0">
                          <a:solidFill>
                            <a:schemeClr val="tx1">
                              <a:lumMod val="95000"/>
                              <a:lumOff val="5000"/>
                            </a:schemeClr>
                          </a:solidFill>
                          <a:latin typeface="Comic Sans MS" pitchFamily="66" charset="0"/>
                        </a:rPr>
                        <a:t>F</a:t>
                      </a:r>
                      <a:r>
                        <a:rPr lang="en-US" altLang="en-US" sz="2400" b="0" baseline="-25000" dirty="0">
                          <a:solidFill>
                            <a:schemeClr val="tx1">
                              <a:lumMod val="95000"/>
                              <a:lumOff val="5000"/>
                            </a:schemeClr>
                          </a:solidFill>
                          <a:latin typeface="Comic Sans MS" pitchFamily="66" charset="0"/>
                        </a:rPr>
                        <a:t>10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6253634"/>
                  </a:ext>
                </a:extLst>
              </a:tr>
            </a:tbl>
          </a:graphicData>
        </a:graphic>
      </p:graphicFrame>
    </p:spTree>
    <p:extLst>
      <p:ext uri="{BB962C8B-B14F-4D97-AF65-F5344CB8AC3E}">
        <p14:creationId xmlns:p14="http://schemas.microsoft.com/office/powerpoint/2010/main" val="421361882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4"/>
          <p:cNvSpPr txBox="1">
            <a:spLocks noChangeArrowheads="1"/>
          </p:cNvSpPr>
          <p:nvPr/>
        </p:nvSpPr>
        <p:spPr bwMode="auto">
          <a:xfrm>
            <a:off x="0" y="0"/>
            <a:ext cx="91440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101.</a:t>
            </a:r>
            <a:r>
              <a:rPr kumimoji="0" lang="en-US" altLang="en-US" sz="1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Nearly done with this set!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br>
              <a:rPr kumimoji="0" lang="en-US" altLang="en-US" sz="1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br>
            <a:endParaRPr kumimoji="0" lang="en-US" altLang="en-US" sz="1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id="{FEA12E6D-DBE2-430C-9A70-0D9053D126B3}"/>
              </a:ext>
            </a:extLst>
          </p:cNvPr>
          <p:cNvGraphicFramePr>
            <a:graphicFrameLocks noGrp="1"/>
          </p:cNvGraphicFramePr>
          <p:nvPr/>
        </p:nvGraphicFramePr>
        <p:xfrm>
          <a:off x="0" y="990600"/>
          <a:ext cx="9144000" cy="586740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3746753692"/>
                    </a:ext>
                  </a:extLst>
                </a:gridCol>
                <a:gridCol w="2971800">
                  <a:extLst>
                    <a:ext uri="{9D8B030D-6E8A-4147-A177-3AD203B41FA5}">
                      <a16:colId xmlns:a16="http://schemas.microsoft.com/office/drawing/2014/main" val="755570837"/>
                    </a:ext>
                  </a:extLst>
                </a:gridCol>
                <a:gridCol w="1600200">
                  <a:extLst>
                    <a:ext uri="{9D8B030D-6E8A-4147-A177-3AD203B41FA5}">
                      <a16:colId xmlns:a16="http://schemas.microsoft.com/office/drawing/2014/main" val="3831497680"/>
                    </a:ext>
                  </a:extLst>
                </a:gridCol>
                <a:gridCol w="2971800">
                  <a:extLst>
                    <a:ext uri="{9D8B030D-6E8A-4147-A177-3AD203B41FA5}">
                      <a16:colId xmlns:a16="http://schemas.microsoft.com/office/drawing/2014/main" val="473093015"/>
                    </a:ext>
                  </a:extLst>
                </a:gridCol>
              </a:tblGrid>
              <a:tr h="977900">
                <a:tc>
                  <a:txBody>
                    <a:bodyPr/>
                    <a:lstStyle/>
                    <a:p>
                      <a:pPr algn="ctr"/>
                      <a:r>
                        <a:rPr lang="en-US" sz="2400" b="0" dirty="0">
                          <a:solidFill>
                            <a:schemeClr val="tx1">
                              <a:lumMod val="95000"/>
                              <a:lumOff val="5000"/>
                            </a:schemeClr>
                          </a:solidFill>
                          <a:latin typeface="Comic Sans MS" panose="030F0702030302020204" pitchFamily="66" charset="0"/>
                        </a:rPr>
                        <a:t>Formulas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Name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Formulas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Comic Sans MS" panose="030F0702030302020204" pitchFamily="66" charset="0"/>
                        </a:rPr>
                        <a:t>Name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9660635"/>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HF</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Hydrogen monofluoride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SBr</a:t>
                      </a:r>
                      <a:r>
                        <a:rPr lang="en-US" altLang="en-US" sz="2400" b="0" baseline="-25000" dirty="0">
                          <a:solidFill>
                            <a:schemeClr val="tx1">
                              <a:lumMod val="95000"/>
                              <a:lumOff val="5000"/>
                            </a:schemeClr>
                          </a:solidFill>
                          <a:latin typeface="Comic Sans MS" pitchFamily="66" charset="0"/>
                        </a:rPr>
                        <a:t>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Comic Sans MS" panose="030F0702030302020204" pitchFamily="66" charset="0"/>
                        </a:rPr>
                        <a:t>Sulfur hexabromide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6597420"/>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CS</a:t>
                      </a:r>
                      <a:r>
                        <a:rPr lang="en-US" altLang="en-US" sz="2400" b="0" baseline="-25000" dirty="0">
                          <a:solidFill>
                            <a:schemeClr val="tx1">
                              <a:lumMod val="95000"/>
                              <a:lumOff val="5000"/>
                            </a:schemeClr>
                          </a:solidFill>
                          <a:latin typeface="Comic Sans MS" pitchFamily="66" charset="0"/>
                        </a:rPr>
                        <a:t>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Carbon disulfide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N</a:t>
                      </a:r>
                      <a:r>
                        <a:rPr lang="en-US" sz="2400" b="0" baseline="-25000" dirty="0">
                          <a:solidFill>
                            <a:schemeClr val="tx1">
                              <a:lumMod val="95000"/>
                              <a:lumOff val="5000"/>
                            </a:schemeClr>
                          </a:solidFill>
                          <a:latin typeface="Comic Sans MS" panose="030F0702030302020204" pitchFamily="66" charset="0"/>
                        </a:rPr>
                        <a:t>7</a:t>
                      </a:r>
                      <a:r>
                        <a:rPr lang="en-US" sz="2400" b="0" dirty="0">
                          <a:solidFill>
                            <a:schemeClr val="tx1">
                              <a:lumMod val="95000"/>
                              <a:lumOff val="5000"/>
                            </a:schemeClr>
                          </a:solidFill>
                          <a:latin typeface="Comic Sans MS" panose="030F0702030302020204" pitchFamily="66" charset="0"/>
                        </a:rPr>
                        <a:t>Cl</a:t>
                      </a:r>
                      <a:r>
                        <a:rPr lang="en-US" sz="2400" b="0" baseline="-25000" dirty="0">
                          <a:solidFill>
                            <a:schemeClr val="tx1">
                              <a:lumMod val="95000"/>
                              <a:lumOff val="5000"/>
                            </a:schemeClr>
                          </a:solidFill>
                          <a:latin typeface="Comic Sans MS" panose="030F0702030302020204" pitchFamily="66" charset="0"/>
                        </a:rPr>
                        <a:t>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400" b="0" dirty="0" err="1">
                          <a:solidFill>
                            <a:schemeClr val="tx1">
                              <a:lumMod val="95000"/>
                              <a:lumOff val="5000"/>
                            </a:schemeClr>
                          </a:solidFill>
                          <a:latin typeface="Comic Sans MS" panose="030F0702030302020204" pitchFamily="66" charset="0"/>
                        </a:rPr>
                        <a:t>Heptanitrogen</a:t>
                      </a:r>
                      <a:br>
                        <a:rPr lang="en-US" sz="2400" b="0" dirty="0">
                          <a:solidFill>
                            <a:schemeClr val="tx1">
                              <a:lumMod val="95000"/>
                              <a:lumOff val="5000"/>
                            </a:schemeClr>
                          </a:solidFill>
                          <a:latin typeface="Comic Sans MS" panose="030F0702030302020204" pitchFamily="66" charset="0"/>
                        </a:rPr>
                      </a:br>
                      <a:r>
                        <a:rPr lang="en-US" sz="2400" b="0" dirty="0">
                          <a:solidFill>
                            <a:schemeClr val="tx1">
                              <a:lumMod val="95000"/>
                              <a:lumOff val="5000"/>
                            </a:schemeClr>
                          </a:solidFill>
                          <a:latin typeface="Comic Sans MS" panose="030F0702030302020204" pitchFamily="66" charset="0"/>
                        </a:rPr>
                        <a:t>trichloride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7745390"/>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SO</a:t>
                      </a:r>
                      <a:r>
                        <a:rPr lang="en-US" altLang="en-US" sz="2400" b="0" baseline="-25000" dirty="0">
                          <a:solidFill>
                            <a:schemeClr val="tx1">
                              <a:lumMod val="95000"/>
                              <a:lumOff val="5000"/>
                            </a:schemeClr>
                          </a:solidFill>
                          <a:latin typeface="Comic Sans MS" pitchFamily="66" charset="0"/>
                        </a:rPr>
                        <a:t>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Sulfur trioxide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Cl</a:t>
                      </a:r>
                      <a:r>
                        <a:rPr lang="en-US" altLang="en-US" sz="2400" b="0" baseline="-25000" dirty="0">
                          <a:solidFill>
                            <a:schemeClr val="tx1">
                              <a:lumMod val="95000"/>
                              <a:lumOff val="5000"/>
                            </a:schemeClr>
                          </a:solidFill>
                          <a:latin typeface="Comic Sans MS" pitchFamily="66" charset="0"/>
                        </a:rPr>
                        <a:t>2</a:t>
                      </a:r>
                      <a:r>
                        <a:rPr lang="en-US" altLang="en-US" sz="2400" b="0" dirty="0">
                          <a:solidFill>
                            <a:schemeClr val="tx1">
                              <a:lumMod val="95000"/>
                              <a:lumOff val="5000"/>
                            </a:schemeClr>
                          </a:solidFill>
                          <a:latin typeface="Comic Sans MS" pitchFamily="66" charset="0"/>
                        </a:rPr>
                        <a:t>O</a:t>
                      </a:r>
                      <a:r>
                        <a:rPr lang="en-US" altLang="en-US" sz="2400" b="0" baseline="-25000" dirty="0">
                          <a:solidFill>
                            <a:schemeClr val="tx1">
                              <a:lumMod val="95000"/>
                              <a:lumOff val="5000"/>
                            </a:schemeClr>
                          </a:solidFill>
                          <a:latin typeface="Comic Sans MS" pitchFamily="66" charset="0"/>
                        </a:rPr>
                        <a:t>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400" b="0" dirty="0" err="1">
                          <a:solidFill>
                            <a:schemeClr val="tx1">
                              <a:lumMod val="95000"/>
                              <a:lumOff val="5000"/>
                            </a:schemeClr>
                          </a:solidFill>
                          <a:latin typeface="Comic Sans MS" panose="030F0702030302020204" pitchFamily="66" charset="0"/>
                        </a:rPr>
                        <a:t>Dichlorine</a:t>
                      </a:r>
                      <a:br>
                        <a:rPr lang="en-US" sz="2400" b="0" dirty="0">
                          <a:solidFill>
                            <a:schemeClr val="tx1">
                              <a:lumMod val="95000"/>
                              <a:lumOff val="5000"/>
                            </a:schemeClr>
                          </a:solidFill>
                          <a:latin typeface="Comic Sans MS" panose="030F0702030302020204" pitchFamily="66" charset="0"/>
                        </a:rPr>
                      </a:br>
                      <a:r>
                        <a:rPr lang="en-US" sz="2400" b="0" dirty="0">
                          <a:solidFill>
                            <a:schemeClr val="tx1">
                              <a:lumMod val="95000"/>
                              <a:lumOff val="5000"/>
                            </a:schemeClr>
                          </a:solidFill>
                          <a:latin typeface="Comic Sans MS" panose="030F0702030302020204" pitchFamily="66" charset="0"/>
                        </a:rPr>
                        <a:t>octoxide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6539564"/>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CCl</a:t>
                      </a:r>
                      <a:r>
                        <a:rPr lang="en-US" altLang="en-US" sz="2400" b="0" baseline="-25000" dirty="0">
                          <a:solidFill>
                            <a:schemeClr val="tx1">
                              <a:lumMod val="95000"/>
                              <a:lumOff val="5000"/>
                            </a:schemeClr>
                          </a:solidFill>
                          <a:latin typeface="Comic Sans MS" pitchFamily="66" charset="0"/>
                        </a:rPr>
                        <a:t>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Carbon tetrachloride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I</a:t>
                      </a:r>
                      <a:r>
                        <a:rPr lang="en-US" altLang="en-US" sz="2400" b="0" baseline="-25000" dirty="0">
                          <a:solidFill>
                            <a:schemeClr val="tx1">
                              <a:lumMod val="95000"/>
                              <a:lumOff val="5000"/>
                            </a:schemeClr>
                          </a:solidFill>
                          <a:latin typeface="Comic Sans MS" pitchFamily="66" charset="0"/>
                        </a:rPr>
                        <a:t>4</a:t>
                      </a:r>
                      <a:r>
                        <a:rPr lang="en-US" altLang="en-US" sz="2400" b="0" dirty="0">
                          <a:solidFill>
                            <a:schemeClr val="tx1">
                              <a:lumMod val="95000"/>
                              <a:lumOff val="5000"/>
                            </a:schemeClr>
                          </a:solidFill>
                          <a:latin typeface="Comic Sans MS" pitchFamily="66" charset="0"/>
                        </a:rPr>
                        <a:t>O</a:t>
                      </a:r>
                      <a:r>
                        <a:rPr lang="en-US" altLang="en-US" sz="2400" b="0" baseline="-25000" dirty="0">
                          <a:solidFill>
                            <a:schemeClr val="tx1">
                              <a:lumMod val="95000"/>
                              <a:lumOff val="5000"/>
                            </a:schemeClr>
                          </a:solidFill>
                          <a:latin typeface="Comic Sans MS" pitchFamily="66" charset="0"/>
                        </a:rPr>
                        <a:t>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400" b="0" dirty="0" err="1">
                          <a:solidFill>
                            <a:schemeClr val="tx1">
                              <a:lumMod val="95000"/>
                              <a:lumOff val="5000"/>
                            </a:schemeClr>
                          </a:solidFill>
                          <a:latin typeface="Comic Sans MS" panose="030F0702030302020204" pitchFamily="66" charset="0"/>
                        </a:rPr>
                        <a:t>Tetraiodine</a:t>
                      </a:r>
                      <a:br>
                        <a:rPr lang="en-US" sz="2400" b="0" dirty="0">
                          <a:solidFill>
                            <a:schemeClr val="tx1">
                              <a:lumMod val="95000"/>
                              <a:lumOff val="5000"/>
                            </a:schemeClr>
                          </a:solidFill>
                          <a:latin typeface="Comic Sans MS" panose="030F0702030302020204" pitchFamily="66" charset="0"/>
                        </a:rPr>
                      </a:br>
                      <a:r>
                        <a:rPr lang="en-US" sz="2400" b="0" dirty="0" err="1">
                          <a:solidFill>
                            <a:schemeClr val="tx1">
                              <a:lumMod val="95000"/>
                              <a:lumOff val="5000"/>
                            </a:schemeClr>
                          </a:solidFill>
                          <a:latin typeface="Comic Sans MS" panose="030F0702030302020204" pitchFamily="66" charset="0"/>
                        </a:rPr>
                        <a:t>nonoxide</a:t>
                      </a: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2623752"/>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PF</a:t>
                      </a:r>
                      <a:r>
                        <a:rPr lang="en-US" altLang="en-US" sz="2400" b="0" baseline="-25000" dirty="0">
                          <a:solidFill>
                            <a:schemeClr val="tx1">
                              <a:lumMod val="95000"/>
                              <a:lumOff val="5000"/>
                            </a:schemeClr>
                          </a:solidFill>
                          <a:latin typeface="Comic Sans MS" pitchFamily="66" charset="0"/>
                        </a:rPr>
                        <a:t>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Phosphorous pentafluoride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N</a:t>
                      </a:r>
                      <a:r>
                        <a:rPr lang="en-US" altLang="en-US" sz="2400" b="0" baseline="-25000" dirty="0">
                          <a:solidFill>
                            <a:schemeClr val="tx1">
                              <a:lumMod val="95000"/>
                              <a:lumOff val="5000"/>
                            </a:schemeClr>
                          </a:solidFill>
                          <a:latin typeface="Comic Sans MS" pitchFamily="66" charset="0"/>
                        </a:rPr>
                        <a:t>2</a:t>
                      </a:r>
                      <a:r>
                        <a:rPr lang="en-US" altLang="en-US" sz="2400" b="0" dirty="0">
                          <a:solidFill>
                            <a:schemeClr val="tx1">
                              <a:lumMod val="95000"/>
                              <a:lumOff val="5000"/>
                            </a:schemeClr>
                          </a:solidFill>
                          <a:latin typeface="Comic Sans MS" pitchFamily="66" charset="0"/>
                        </a:rPr>
                        <a:t>F</a:t>
                      </a:r>
                      <a:r>
                        <a:rPr lang="en-US" altLang="en-US" sz="2400" b="0" baseline="-25000" dirty="0">
                          <a:solidFill>
                            <a:schemeClr val="tx1">
                              <a:lumMod val="95000"/>
                              <a:lumOff val="5000"/>
                            </a:schemeClr>
                          </a:solidFill>
                          <a:latin typeface="Comic Sans MS" pitchFamily="66" charset="0"/>
                        </a:rPr>
                        <a:t>10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6253634"/>
                  </a:ext>
                </a:extLst>
              </a:tr>
            </a:tbl>
          </a:graphicData>
        </a:graphic>
      </p:graphicFrame>
    </p:spTree>
    <p:extLst>
      <p:ext uri="{BB962C8B-B14F-4D97-AF65-F5344CB8AC3E}">
        <p14:creationId xmlns:p14="http://schemas.microsoft.com/office/powerpoint/2010/main" val="366401528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4"/>
          <p:cNvSpPr txBox="1">
            <a:spLocks noChangeArrowheads="1"/>
          </p:cNvSpPr>
          <p:nvPr/>
        </p:nvSpPr>
        <p:spPr bwMode="auto">
          <a:xfrm>
            <a:off x="0" y="0"/>
            <a:ext cx="91440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101.</a:t>
            </a:r>
            <a:r>
              <a:rPr kumimoji="0" lang="en-US" altLang="en-US" sz="1800" b="0"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lang="en-US" altLang="en-US" sz="3600" b="1" dirty="0">
                <a:solidFill>
                  <a:srgbClr val="0000CC"/>
                </a:solidFill>
                <a:latin typeface="Times New Roman" panose="02020603050405020304" pitchFamily="18" charset="0"/>
                <a:cs typeface="Times New Roman" panose="02020603050405020304" pitchFamily="18" charset="0"/>
              </a:rPr>
              <a:t>BOOM!   #GettingSmarterEveryDay</a:t>
            </a:r>
            <a:endParaRPr kumimoji="0" lang="en-US" altLang="en-US" sz="18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charset="0"/>
                <a:ea typeface="+mn-ea"/>
                <a:cs typeface="+mn-cs"/>
              </a:rPr>
              <a:t> </a:t>
            </a:r>
            <a:br>
              <a:rPr kumimoji="0" lang="en-US" altLang="en-US" sz="1800" b="0" i="0" u="none" strike="noStrike" kern="1200" cap="none" spc="0" normalizeH="0" baseline="0" noProof="0" dirty="0">
                <a:ln>
                  <a:noFill/>
                </a:ln>
                <a:solidFill>
                  <a:srgbClr val="000000"/>
                </a:solidFill>
                <a:effectLst/>
                <a:uLnTx/>
                <a:uFillTx/>
                <a:latin typeface="Arial" charset="0"/>
                <a:ea typeface="+mn-ea"/>
                <a:cs typeface="+mn-cs"/>
              </a:rPr>
            </a:b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2" name="Table 2">
            <a:extLst>
              <a:ext uri="{FF2B5EF4-FFF2-40B4-BE49-F238E27FC236}">
                <a16:creationId xmlns:a16="http://schemas.microsoft.com/office/drawing/2014/main" id="{FEA12E6D-DBE2-430C-9A70-0D9053D126B3}"/>
              </a:ext>
            </a:extLst>
          </p:cNvPr>
          <p:cNvGraphicFramePr>
            <a:graphicFrameLocks noGrp="1"/>
          </p:cNvGraphicFramePr>
          <p:nvPr/>
        </p:nvGraphicFramePr>
        <p:xfrm>
          <a:off x="0" y="990600"/>
          <a:ext cx="9144000" cy="586740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3746753692"/>
                    </a:ext>
                  </a:extLst>
                </a:gridCol>
                <a:gridCol w="2971800">
                  <a:extLst>
                    <a:ext uri="{9D8B030D-6E8A-4147-A177-3AD203B41FA5}">
                      <a16:colId xmlns:a16="http://schemas.microsoft.com/office/drawing/2014/main" val="755570837"/>
                    </a:ext>
                  </a:extLst>
                </a:gridCol>
                <a:gridCol w="1600200">
                  <a:extLst>
                    <a:ext uri="{9D8B030D-6E8A-4147-A177-3AD203B41FA5}">
                      <a16:colId xmlns:a16="http://schemas.microsoft.com/office/drawing/2014/main" val="3831497680"/>
                    </a:ext>
                  </a:extLst>
                </a:gridCol>
                <a:gridCol w="2971800">
                  <a:extLst>
                    <a:ext uri="{9D8B030D-6E8A-4147-A177-3AD203B41FA5}">
                      <a16:colId xmlns:a16="http://schemas.microsoft.com/office/drawing/2014/main" val="473093015"/>
                    </a:ext>
                  </a:extLst>
                </a:gridCol>
              </a:tblGrid>
              <a:tr h="977900">
                <a:tc>
                  <a:txBody>
                    <a:bodyPr/>
                    <a:lstStyle/>
                    <a:p>
                      <a:pPr algn="ctr"/>
                      <a:r>
                        <a:rPr lang="en-US" sz="2400" b="0" dirty="0">
                          <a:solidFill>
                            <a:schemeClr val="tx1">
                              <a:lumMod val="95000"/>
                              <a:lumOff val="5000"/>
                            </a:schemeClr>
                          </a:solidFill>
                          <a:latin typeface="Comic Sans MS" panose="030F0702030302020204" pitchFamily="66" charset="0"/>
                        </a:rPr>
                        <a:t>Formulas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Name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Formulas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Comic Sans MS" panose="030F0702030302020204" pitchFamily="66" charset="0"/>
                        </a:rPr>
                        <a:t>Name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9660635"/>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HF</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Hydrogen monofluoride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SBr</a:t>
                      </a:r>
                      <a:r>
                        <a:rPr lang="en-US" altLang="en-US" sz="2400" b="0" baseline="-25000" dirty="0">
                          <a:solidFill>
                            <a:schemeClr val="tx1">
                              <a:lumMod val="95000"/>
                              <a:lumOff val="5000"/>
                            </a:schemeClr>
                          </a:solidFill>
                          <a:latin typeface="Comic Sans MS" pitchFamily="66" charset="0"/>
                        </a:rPr>
                        <a:t>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Comic Sans MS" panose="030F0702030302020204" pitchFamily="66" charset="0"/>
                        </a:rPr>
                        <a:t>Sulfur hexabromide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6597420"/>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CS</a:t>
                      </a:r>
                      <a:r>
                        <a:rPr lang="en-US" altLang="en-US" sz="2400" b="0" baseline="-25000" dirty="0">
                          <a:solidFill>
                            <a:schemeClr val="tx1">
                              <a:lumMod val="95000"/>
                              <a:lumOff val="5000"/>
                            </a:schemeClr>
                          </a:solidFill>
                          <a:latin typeface="Comic Sans MS" pitchFamily="66" charset="0"/>
                        </a:rPr>
                        <a:t>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Carbon disulfide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N</a:t>
                      </a:r>
                      <a:r>
                        <a:rPr lang="en-US" sz="2400" b="0" baseline="-25000" dirty="0">
                          <a:solidFill>
                            <a:schemeClr val="tx1">
                              <a:lumMod val="95000"/>
                              <a:lumOff val="5000"/>
                            </a:schemeClr>
                          </a:solidFill>
                          <a:latin typeface="Comic Sans MS" panose="030F0702030302020204" pitchFamily="66" charset="0"/>
                        </a:rPr>
                        <a:t>7</a:t>
                      </a:r>
                      <a:r>
                        <a:rPr lang="en-US" sz="2400" b="0" dirty="0">
                          <a:solidFill>
                            <a:schemeClr val="tx1">
                              <a:lumMod val="95000"/>
                              <a:lumOff val="5000"/>
                            </a:schemeClr>
                          </a:solidFill>
                          <a:latin typeface="Comic Sans MS" panose="030F0702030302020204" pitchFamily="66" charset="0"/>
                        </a:rPr>
                        <a:t>Cl</a:t>
                      </a:r>
                      <a:r>
                        <a:rPr lang="en-US" sz="2400" b="0" baseline="-25000" dirty="0">
                          <a:solidFill>
                            <a:schemeClr val="tx1">
                              <a:lumMod val="95000"/>
                              <a:lumOff val="5000"/>
                            </a:schemeClr>
                          </a:solidFill>
                          <a:latin typeface="Comic Sans MS" panose="030F0702030302020204" pitchFamily="66" charset="0"/>
                        </a:rPr>
                        <a:t>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400" b="0" dirty="0" err="1">
                          <a:solidFill>
                            <a:schemeClr val="tx1">
                              <a:lumMod val="95000"/>
                              <a:lumOff val="5000"/>
                            </a:schemeClr>
                          </a:solidFill>
                          <a:latin typeface="Comic Sans MS" panose="030F0702030302020204" pitchFamily="66" charset="0"/>
                        </a:rPr>
                        <a:t>Heptanitrogen</a:t>
                      </a:r>
                      <a:br>
                        <a:rPr lang="en-US" sz="2400" b="0" dirty="0">
                          <a:solidFill>
                            <a:schemeClr val="tx1">
                              <a:lumMod val="95000"/>
                              <a:lumOff val="5000"/>
                            </a:schemeClr>
                          </a:solidFill>
                          <a:latin typeface="Comic Sans MS" panose="030F0702030302020204" pitchFamily="66" charset="0"/>
                        </a:rPr>
                      </a:br>
                      <a:r>
                        <a:rPr lang="en-US" sz="2400" b="0" dirty="0">
                          <a:solidFill>
                            <a:schemeClr val="tx1">
                              <a:lumMod val="95000"/>
                              <a:lumOff val="5000"/>
                            </a:schemeClr>
                          </a:solidFill>
                          <a:latin typeface="Comic Sans MS" panose="030F0702030302020204" pitchFamily="66" charset="0"/>
                        </a:rPr>
                        <a:t>trichloride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7745390"/>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SO</a:t>
                      </a:r>
                      <a:r>
                        <a:rPr lang="en-US" altLang="en-US" sz="2400" b="0" baseline="-25000" dirty="0">
                          <a:solidFill>
                            <a:schemeClr val="tx1">
                              <a:lumMod val="95000"/>
                              <a:lumOff val="5000"/>
                            </a:schemeClr>
                          </a:solidFill>
                          <a:latin typeface="Comic Sans MS" pitchFamily="66" charset="0"/>
                        </a:rPr>
                        <a:t>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Sulfur trioxide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Cl</a:t>
                      </a:r>
                      <a:r>
                        <a:rPr lang="en-US" altLang="en-US" sz="2400" b="0" baseline="-25000" dirty="0">
                          <a:solidFill>
                            <a:schemeClr val="tx1">
                              <a:lumMod val="95000"/>
                              <a:lumOff val="5000"/>
                            </a:schemeClr>
                          </a:solidFill>
                          <a:latin typeface="Comic Sans MS" pitchFamily="66" charset="0"/>
                        </a:rPr>
                        <a:t>2</a:t>
                      </a:r>
                      <a:r>
                        <a:rPr lang="en-US" altLang="en-US" sz="2400" b="0" dirty="0">
                          <a:solidFill>
                            <a:schemeClr val="tx1">
                              <a:lumMod val="95000"/>
                              <a:lumOff val="5000"/>
                            </a:schemeClr>
                          </a:solidFill>
                          <a:latin typeface="Comic Sans MS" pitchFamily="66" charset="0"/>
                        </a:rPr>
                        <a:t>O</a:t>
                      </a:r>
                      <a:r>
                        <a:rPr lang="en-US" altLang="en-US" sz="2400" b="0" baseline="-25000" dirty="0">
                          <a:solidFill>
                            <a:schemeClr val="tx1">
                              <a:lumMod val="95000"/>
                              <a:lumOff val="5000"/>
                            </a:schemeClr>
                          </a:solidFill>
                          <a:latin typeface="Comic Sans MS" pitchFamily="66" charset="0"/>
                        </a:rPr>
                        <a:t>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400" b="0" dirty="0" err="1">
                          <a:solidFill>
                            <a:schemeClr val="tx1">
                              <a:lumMod val="95000"/>
                              <a:lumOff val="5000"/>
                            </a:schemeClr>
                          </a:solidFill>
                          <a:latin typeface="Comic Sans MS" panose="030F0702030302020204" pitchFamily="66" charset="0"/>
                        </a:rPr>
                        <a:t>Dichlorine</a:t>
                      </a:r>
                      <a:br>
                        <a:rPr lang="en-US" sz="2400" b="0" dirty="0">
                          <a:solidFill>
                            <a:schemeClr val="tx1">
                              <a:lumMod val="95000"/>
                              <a:lumOff val="5000"/>
                            </a:schemeClr>
                          </a:solidFill>
                          <a:latin typeface="Comic Sans MS" panose="030F0702030302020204" pitchFamily="66" charset="0"/>
                        </a:rPr>
                      </a:br>
                      <a:r>
                        <a:rPr lang="en-US" sz="2400" b="0" dirty="0">
                          <a:solidFill>
                            <a:schemeClr val="tx1">
                              <a:lumMod val="95000"/>
                              <a:lumOff val="5000"/>
                            </a:schemeClr>
                          </a:solidFill>
                          <a:latin typeface="Comic Sans MS" panose="030F0702030302020204" pitchFamily="66" charset="0"/>
                        </a:rPr>
                        <a:t>octoxide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6539564"/>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CCl</a:t>
                      </a:r>
                      <a:r>
                        <a:rPr lang="en-US" altLang="en-US" sz="2400" b="0" baseline="-25000" dirty="0">
                          <a:solidFill>
                            <a:schemeClr val="tx1">
                              <a:lumMod val="95000"/>
                              <a:lumOff val="5000"/>
                            </a:schemeClr>
                          </a:solidFill>
                          <a:latin typeface="Comic Sans MS" pitchFamily="66" charset="0"/>
                        </a:rPr>
                        <a:t>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Carbon tetrachloride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I</a:t>
                      </a:r>
                      <a:r>
                        <a:rPr lang="en-US" altLang="en-US" sz="2400" b="0" baseline="-25000" dirty="0">
                          <a:solidFill>
                            <a:schemeClr val="tx1">
                              <a:lumMod val="95000"/>
                              <a:lumOff val="5000"/>
                            </a:schemeClr>
                          </a:solidFill>
                          <a:latin typeface="Comic Sans MS" pitchFamily="66" charset="0"/>
                        </a:rPr>
                        <a:t>4</a:t>
                      </a:r>
                      <a:r>
                        <a:rPr lang="en-US" altLang="en-US" sz="2400" b="0" dirty="0">
                          <a:solidFill>
                            <a:schemeClr val="tx1">
                              <a:lumMod val="95000"/>
                              <a:lumOff val="5000"/>
                            </a:schemeClr>
                          </a:solidFill>
                          <a:latin typeface="Comic Sans MS" pitchFamily="66" charset="0"/>
                        </a:rPr>
                        <a:t>O</a:t>
                      </a:r>
                      <a:r>
                        <a:rPr lang="en-US" altLang="en-US" sz="2400" b="0" baseline="-25000" dirty="0">
                          <a:solidFill>
                            <a:schemeClr val="tx1">
                              <a:lumMod val="95000"/>
                              <a:lumOff val="5000"/>
                            </a:schemeClr>
                          </a:solidFill>
                          <a:latin typeface="Comic Sans MS" pitchFamily="66" charset="0"/>
                        </a:rPr>
                        <a:t>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400" b="0" dirty="0" err="1">
                          <a:solidFill>
                            <a:schemeClr val="tx1">
                              <a:lumMod val="95000"/>
                              <a:lumOff val="5000"/>
                            </a:schemeClr>
                          </a:solidFill>
                          <a:latin typeface="Comic Sans MS" panose="030F0702030302020204" pitchFamily="66" charset="0"/>
                        </a:rPr>
                        <a:t>Tetraiodine</a:t>
                      </a:r>
                      <a:br>
                        <a:rPr lang="en-US" sz="2400" b="0" dirty="0">
                          <a:solidFill>
                            <a:schemeClr val="tx1">
                              <a:lumMod val="95000"/>
                              <a:lumOff val="5000"/>
                            </a:schemeClr>
                          </a:solidFill>
                          <a:latin typeface="Comic Sans MS" panose="030F0702030302020204" pitchFamily="66" charset="0"/>
                        </a:rPr>
                      </a:br>
                      <a:r>
                        <a:rPr lang="en-US" sz="2400" b="0" dirty="0" err="1">
                          <a:solidFill>
                            <a:schemeClr val="tx1">
                              <a:lumMod val="95000"/>
                              <a:lumOff val="5000"/>
                            </a:schemeClr>
                          </a:solidFill>
                          <a:latin typeface="Comic Sans MS" panose="030F0702030302020204" pitchFamily="66" charset="0"/>
                        </a:rPr>
                        <a:t>nonoxide</a:t>
                      </a: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2623752"/>
                  </a:ext>
                </a:extLst>
              </a:tr>
              <a:tr h="977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PF</a:t>
                      </a:r>
                      <a:r>
                        <a:rPr lang="en-US" altLang="en-US" sz="2400" b="0" baseline="-25000" dirty="0">
                          <a:solidFill>
                            <a:schemeClr val="tx1">
                              <a:lumMod val="95000"/>
                              <a:lumOff val="5000"/>
                            </a:schemeClr>
                          </a:solidFill>
                          <a:latin typeface="Comic Sans MS" pitchFamily="66" charset="0"/>
                        </a:rPr>
                        <a:t>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a:r>
                        <a:rPr lang="en-US" sz="2400" b="0" dirty="0">
                          <a:solidFill>
                            <a:schemeClr val="tx1">
                              <a:lumMod val="95000"/>
                              <a:lumOff val="5000"/>
                            </a:schemeClr>
                          </a:solidFill>
                          <a:latin typeface="Comic Sans MS" panose="030F0702030302020204" pitchFamily="66" charset="0"/>
                        </a:rPr>
                        <a:t>Phosphorous pentafluoride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lumMod val="95000"/>
                              <a:lumOff val="5000"/>
                            </a:schemeClr>
                          </a:solidFill>
                          <a:latin typeface="Comic Sans MS" pitchFamily="66" charset="0"/>
                        </a:rPr>
                        <a:t>N</a:t>
                      </a:r>
                      <a:r>
                        <a:rPr lang="en-US" altLang="en-US" sz="2400" b="0" baseline="-25000" dirty="0">
                          <a:solidFill>
                            <a:schemeClr val="tx1">
                              <a:lumMod val="95000"/>
                              <a:lumOff val="5000"/>
                            </a:schemeClr>
                          </a:solidFill>
                          <a:latin typeface="Comic Sans MS" pitchFamily="66" charset="0"/>
                        </a:rPr>
                        <a:t>2</a:t>
                      </a:r>
                      <a:r>
                        <a:rPr lang="en-US" altLang="en-US" sz="2400" b="0" dirty="0">
                          <a:solidFill>
                            <a:schemeClr val="tx1">
                              <a:lumMod val="95000"/>
                              <a:lumOff val="5000"/>
                            </a:schemeClr>
                          </a:solidFill>
                          <a:latin typeface="Comic Sans MS" pitchFamily="66" charset="0"/>
                        </a:rPr>
                        <a:t>F</a:t>
                      </a:r>
                      <a:r>
                        <a:rPr lang="en-US" altLang="en-US" sz="2400" b="0" baseline="-25000" dirty="0">
                          <a:solidFill>
                            <a:schemeClr val="tx1">
                              <a:lumMod val="95000"/>
                              <a:lumOff val="5000"/>
                            </a:schemeClr>
                          </a:solidFill>
                          <a:latin typeface="Comic Sans MS" pitchFamily="66" charset="0"/>
                        </a:rPr>
                        <a:t>10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Comic Sans MS" panose="030F0702030302020204" pitchFamily="66" charset="0"/>
                        </a:rPr>
                        <a:t>Dinitrogen</a:t>
                      </a:r>
                      <a:br>
                        <a:rPr lang="en-US" sz="2400" b="0" dirty="0">
                          <a:solidFill>
                            <a:schemeClr val="tx1">
                              <a:lumMod val="95000"/>
                              <a:lumOff val="5000"/>
                            </a:schemeClr>
                          </a:solidFill>
                          <a:latin typeface="Comic Sans MS" panose="030F0702030302020204" pitchFamily="66" charset="0"/>
                        </a:rPr>
                      </a:br>
                      <a:r>
                        <a:rPr lang="en-US" sz="2400" b="0" dirty="0" err="1">
                          <a:solidFill>
                            <a:schemeClr val="tx1">
                              <a:lumMod val="95000"/>
                              <a:lumOff val="5000"/>
                            </a:schemeClr>
                          </a:solidFill>
                          <a:latin typeface="Comic Sans MS" panose="030F0702030302020204" pitchFamily="66" charset="0"/>
                        </a:rPr>
                        <a:t>decafluoride</a:t>
                      </a:r>
                      <a:endParaRPr lang="en-US" sz="2400" b="0" dirty="0">
                        <a:solidFill>
                          <a:schemeClr val="tx1">
                            <a:lumMod val="95000"/>
                            <a:lumOff val="5000"/>
                          </a:schemeClr>
                        </a:solidFill>
                        <a:latin typeface="Comic Sans MS" panose="030F0702030302020204" pitchFamily="66"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6253634"/>
                  </a:ext>
                </a:extLst>
              </a:tr>
            </a:tbl>
          </a:graphicData>
        </a:graphic>
      </p:graphicFrame>
    </p:spTree>
    <p:extLst>
      <p:ext uri="{BB962C8B-B14F-4D97-AF65-F5344CB8AC3E}">
        <p14:creationId xmlns:p14="http://schemas.microsoft.com/office/powerpoint/2010/main" val="206017137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2E9C7EA-EED3-077F-0216-5F057A038CEE}"/>
              </a:ext>
            </a:extLst>
          </p:cNvPr>
          <p:cNvGraphicFramePr>
            <a:graphicFrameLocks noGrp="1"/>
          </p:cNvGraphicFramePr>
          <p:nvPr>
            <p:extLst>
              <p:ext uri="{D42A27DB-BD31-4B8C-83A1-F6EECF244321}">
                <p14:modId xmlns:p14="http://schemas.microsoft.com/office/powerpoint/2010/main" val="1181722406"/>
              </p:ext>
            </p:extLst>
          </p:nvPr>
        </p:nvGraphicFramePr>
        <p:xfrm>
          <a:off x="0" y="0"/>
          <a:ext cx="9144000" cy="6858001"/>
        </p:xfrm>
        <a:graphic>
          <a:graphicData uri="http://schemas.openxmlformats.org/drawingml/2006/table">
            <a:tbl>
              <a:tblPr/>
              <a:tblGrid>
                <a:gridCol w="5650899">
                  <a:extLst>
                    <a:ext uri="{9D8B030D-6E8A-4147-A177-3AD203B41FA5}">
                      <a16:colId xmlns:a16="http://schemas.microsoft.com/office/drawing/2014/main" val="1111979423"/>
                    </a:ext>
                  </a:extLst>
                </a:gridCol>
                <a:gridCol w="3493101">
                  <a:extLst>
                    <a:ext uri="{9D8B030D-6E8A-4147-A177-3AD203B41FA5}">
                      <a16:colId xmlns:a16="http://schemas.microsoft.com/office/drawing/2014/main" val="2215581988"/>
                    </a:ext>
                  </a:extLst>
                </a:gridCol>
              </a:tblGrid>
              <a:tr h="979693">
                <a:tc gridSpan="2">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102.  Write formulas for each compound</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extLst>
                  <a:ext uri="{0D108BD9-81ED-4DB2-BD59-A6C34878D82A}">
                    <a16:rowId xmlns:a16="http://schemas.microsoft.com/office/drawing/2014/main" val="2996950531"/>
                  </a:ext>
                </a:extLst>
              </a:tr>
              <a:tr h="979723">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Phosphorous tribromide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 </a:t>
                      </a:r>
                      <a:endParaRPr lang="en-US" sz="1800" kern="140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7189786"/>
                  </a:ext>
                </a:extLst>
              </a:tr>
              <a:tr h="979723">
                <a:tc>
                  <a:txBody>
                    <a:bodyPr/>
                    <a:lstStyle/>
                    <a:p>
                      <a:pPr marR="0" indent="0" algn="l" rtl="0">
                        <a:lnSpc>
                          <a:spcPct val="119000"/>
                        </a:lnSpc>
                        <a:spcBef>
                          <a:spcPts val="0"/>
                        </a:spcBef>
                        <a:spcAft>
                          <a:spcPts val="600"/>
                        </a:spcAft>
                      </a:pPr>
                      <a:r>
                        <a:rPr lang="en-US" sz="3600" kern="1400" dirty="0" err="1">
                          <a:ln>
                            <a:noFill/>
                          </a:ln>
                          <a:solidFill>
                            <a:srgbClr val="000000"/>
                          </a:solidFill>
                          <a:effectLst/>
                          <a:latin typeface="Comic Sans MS" panose="030F0702030302020204" pitchFamily="66" charset="0"/>
                        </a:rPr>
                        <a:t>Diphosphorous</a:t>
                      </a:r>
                      <a:r>
                        <a:rPr lang="en-US" sz="3600" kern="1400" dirty="0">
                          <a:ln>
                            <a:noFill/>
                          </a:ln>
                          <a:solidFill>
                            <a:srgbClr val="000000"/>
                          </a:solidFill>
                          <a:effectLst/>
                          <a:latin typeface="Comic Sans MS" panose="030F0702030302020204" pitchFamily="66" charset="0"/>
                        </a:rPr>
                        <a:t> trioxide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 </a:t>
                      </a:r>
                      <a:endParaRPr lang="en-US" sz="1800" kern="140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71583"/>
                  </a:ext>
                </a:extLst>
              </a:tr>
              <a:tr h="979693">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Oxygen difluoride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 </a:t>
                      </a:r>
                      <a:endParaRPr lang="en-US" sz="1800" kern="140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2854767"/>
                  </a:ext>
                </a:extLst>
              </a:tr>
              <a:tr h="979723">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Dihydrogen monoxide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 </a:t>
                      </a:r>
                      <a:endParaRPr lang="en-US" sz="1800" kern="140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5047777"/>
                  </a:ext>
                </a:extLst>
              </a:tr>
              <a:tr h="979723">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Nitrogen monoxide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91508"/>
                  </a:ext>
                </a:extLst>
              </a:tr>
              <a:tr h="979723">
                <a:tc>
                  <a:txBody>
                    <a:bodyPr/>
                    <a:lstStyle/>
                    <a:p>
                      <a:pPr marR="0" indent="0" algn="l"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Carbon tetrafluoride</a:t>
                      </a:r>
                      <a:endParaRPr lang="en-US" sz="1800" kern="140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0953959"/>
                  </a:ext>
                </a:extLst>
              </a:tr>
            </a:tbl>
          </a:graphicData>
        </a:graphic>
      </p:graphicFrame>
      <p:sp>
        <p:nvSpPr>
          <p:cNvPr id="3" name="Control 1">
            <a:extLst>
              <a:ext uri="{FF2B5EF4-FFF2-40B4-BE49-F238E27FC236}">
                <a16:creationId xmlns:a16="http://schemas.microsoft.com/office/drawing/2014/main" id="{4FF39213-4C37-A107-D681-9AE0A2F9E290}"/>
              </a:ext>
            </a:extLst>
          </p:cNvPr>
          <p:cNvSpPr>
            <a:spLocks noChangeArrowheads="1" noChangeShapeType="1"/>
          </p:cNvSpPr>
          <p:nvPr/>
        </p:nvSpPr>
        <p:spPr bwMode="auto">
          <a:xfrm>
            <a:off x="2176463" y="7688263"/>
            <a:ext cx="5749925" cy="30511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177971382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2E9C7EA-EED3-077F-0216-5F057A038CEE}"/>
              </a:ext>
            </a:extLst>
          </p:cNvPr>
          <p:cNvGraphicFramePr>
            <a:graphicFrameLocks noGrp="1"/>
          </p:cNvGraphicFramePr>
          <p:nvPr>
            <p:extLst>
              <p:ext uri="{D42A27DB-BD31-4B8C-83A1-F6EECF244321}">
                <p14:modId xmlns:p14="http://schemas.microsoft.com/office/powerpoint/2010/main" val="4054858580"/>
              </p:ext>
            </p:extLst>
          </p:nvPr>
        </p:nvGraphicFramePr>
        <p:xfrm>
          <a:off x="0" y="0"/>
          <a:ext cx="9144000" cy="6858001"/>
        </p:xfrm>
        <a:graphic>
          <a:graphicData uri="http://schemas.openxmlformats.org/drawingml/2006/table">
            <a:tbl>
              <a:tblPr/>
              <a:tblGrid>
                <a:gridCol w="5650899">
                  <a:extLst>
                    <a:ext uri="{9D8B030D-6E8A-4147-A177-3AD203B41FA5}">
                      <a16:colId xmlns:a16="http://schemas.microsoft.com/office/drawing/2014/main" val="1111979423"/>
                    </a:ext>
                  </a:extLst>
                </a:gridCol>
                <a:gridCol w="3493101">
                  <a:extLst>
                    <a:ext uri="{9D8B030D-6E8A-4147-A177-3AD203B41FA5}">
                      <a16:colId xmlns:a16="http://schemas.microsoft.com/office/drawing/2014/main" val="2215581988"/>
                    </a:ext>
                  </a:extLst>
                </a:gridCol>
              </a:tblGrid>
              <a:tr h="979693">
                <a:tc gridSpan="2">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102.  Write formulas for each compound</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extLst>
                  <a:ext uri="{0D108BD9-81ED-4DB2-BD59-A6C34878D82A}">
                    <a16:rowId xmlns:a16="http://schemas.microsoft.com/office/drawing/2014/main" val="2996950531"/>
                  </a:ext>
                </a:extLst>
              </a:tr>
              <a:tr h="979723">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Phosphorous tribromide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4400" kern="140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PBr</a:t>
                      </a:r>
                      <a:r>
                        <a:rPr kumimoji="0" lang="en-US" altLang="en-US" sz="44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a:t>
                      </a: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7189786"/>
                  </a:ext>
                </a:extLst>
              </a:tr>
              <a:tr h="979723">
                <a:tc>
                  <a:txBody>
                    <a:bodyPr/>
                    <a:lstStyle/>
                    <a:p>
                      <a:pPr marR="0" indent="0" algn="l" rtl="0">
                        <a:lnSpc>
                          <a:spcPct val="119000"/>
                        </a:lnSpc>
                        <a:spcBef>
                          <a:spcPts val="0"/>
                        </a:spcBef>
                        <a:spcAft>
                          <a:spcPts val="600"/>
                        </a:spcAft>
                      </a:pPr>
                      <a:r>
                        <a:rPr lang="en-US" sz="3600" kern="1400" dirty="0" err="1">
                          <a:ln>
                            <a:noFill/>
                          </a:ln>
                          <a:solidFill>
                            <a:srgbClr val="000000"/>
                          </a:solidFill>
                          <a:effectLst/>
                          <a:latin typeface="Comic Sans MS" panose="030F0702030302020204" pitchFamily="66" charset="0"/>
                        </a:rPr>
                        <a:t>Diphosphorous</a:t>
                      </a:r>
                      <a:r>
                        <a:rPr lang="en-US" sz="3600" kern="1400" dirty="0">
                          <a:ln>
                            <a:noFill/>
                          </a:ln>
                          <a:solidFill>
                            <a:srgbClr val="000000"/>
                          </a:solidFill>
                          <a:effectLst/>
                          <a:latin typeface="Comic Sans MS" panose="030F0702030302020204" pitchFamily="66" charset="0"/>
                        </a:rPr>
                        <a:t> trioxide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71583"/>
                  </a:ext>
                </a:extLst>
              </a:tr>
              <a:tr h="979693">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Oxygen difluoride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2854767"/>
                  </a:ext>
                </a:extLst>
              </a:tr>
              <a:tr h="979723">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Dihydrogen monoxide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5047777"/>
                  </a:ext>
                </a:extLst>
              </a:tr>
              <a:tr h="979723">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Nitrogen monoxide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91508"/>
                  </a:ext>
                </a:extLst>
              </a:tr>
              <a:tr h="979723">
                <a:tc>
                  <a:txBody>
                    <a:bodyPr/>
                    <a:lstStyle/>
                    <a:p>
                      <a:pPr marR="0" indent="0" algn="l"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Carbon tetrafluoride</a:t>
                      </a:r>
                      <a:endParaRPr lang="en-US" sz="1800" kern="140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0953959"/>
                  </a:ext>
                </a:extLst>
              </a:tr>
            </a:tbl>
          </a:graphicData>
        </a:graphic>
      </p:graphicFrame>
      <p:sp>
        <p:nvSpPr>
          <p:cNvPr id="3" name="Control 1">
            <a:extLst>
              <a:ext uri="{FF2B5EF4-FFF2-40B4-BE49-F238E27FC236}">
                <a16:creationId xmlns:a16="http://schemas.microsoft.com/office/drawing/2014/main" id="{4FF39213-4C37-A107-D681-9AE0A2F9E290}"/>
              </a:ext>
            </a:extLst>
          </p:cNvPr>
          <p:cNvSpPr>
            <a:spLocks noChangeArrowheads="1" noChangeShapeType="1"/>
          </p:cNvSpPr>
          <p:nvPr/>
        </p:nvSpPr>
        <p:spPr bwMode="auto">
          <a:xfrm>
            <a:off x="2176463" y="7688263"/>
            <a:ext cx="5749925" cy="30511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208206374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2E9C7EA-EED3-077F-0216-5F057A038CEE}"/>
              </a:ext>
            </a:extLst>
          </p:cNvPr>
          <p:cNvGraphicFramePr>
            <a:graphicFrameLocks noGrp="1"/>
          </p:cNvGraphicFramePr>
          <p:nvPr>
            <p:extLst>
              <p:ext uri="{D42A27DB-BD31-4B8C-83A1-F6EECF244321}">
                <p14:modId xmlns:p14="http://schemas.microsoft.com/office/powerpoint/2010/main" val="2642808157"/>
              </p:ext>
            </p:extLst>
          </p:nvPr>
        </p:nvGraphicFramePr>
        <p:xfrm>
          <a:off x="0" y="0"/>
          <a:ext cx="9144000" cy="6858001"/>
        </p:xfrm>
        <a:graphic>
          <a:graphicData uri="http://schemas.openxmlformats.org/drawingml/2006/table">
            <a:tbl>
              <a:tblPr/>
              <a:tblGrid>
                <a:gridCol w="5650899">
                  <a:extLst>
                    <a:ext uri="{9D8B030D-6E8A-4147-A177-3AD203B41FA5}">
                      <a16:colId xmlns:a16="http://schemas.microsoft.com/office/drawing/2014/main" val="1111979423"/>
                    </a:ext>
                  </a:extLst>
                </a:gridCol>
                <a:gridCol w="3493101">
                  <a:extLst>
                    <a:ext uri="{9D8B030D-6E8A-4147-A177-3AD203B41FA5}">
                      <a16:colId xmlns:a16="http://schemas.microsoft.com/office/drawing/2014/main" val="2215581988"/>
                    </a:ext>
                  </a:extLst>
                </a:gridCol>
              </a:tblGrid>
              <a:tr h="979693">
                <a:tc gridSpan="2">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102.  Write formulas for each compound</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extLst>
                  <a:ext uri="{0D108BD9-81ED-4DB2-BD59-A6C34878D82A}">
                    <a16:rowId xmlns:a16="http://schemas.microsoft.com/office/drawing/2014/main" val="2996950531"/>
                  </a:ext>
                </a:extLst>
              </a:tr>
              <a:tr h="979723">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Phosphorous tribromide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4400" kern="140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PBr</a:t>
                      </a:r>
                      <a:r>
                        <a:rPr kumimoji="0" lang="en-US" altLang="en-US" sz="44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a:t>
                      </a: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7189786"/>
                  </a:ext>
                </a:extLst>
              </a:tr>
              <a:tr h="979723">
                <a:tc>
                  <a:txBody>
                    <a:bodyPr/>
                    <a:lstStyle/>
                    <a:p>
                      <a:pPr marR="0" indent="0" algn="l" rtl="0">
                        <a:lnSpc>
                          <a:spcPct val="119000"/>
                        </a:lnSpc>
                        <a:spcBef>
                          <a:spcPts val="0"/>
                        </a:spcBef>
                        <a:spcAft>
                          <a:spcPts val="600"/>
                        </a:spcAft>
                      </a:pPr>
                      <a:r>
                        <a:rPr lang="en-US" sz="3600" kern="1400" dirty="0" err="1">
                          <a:ln>
                            <a:noFill/>
                          </a:ln>
                          <a:solidFill>
                            <a:srgbClr val="000000"/>
                          </a:solidFill>
                          <a:effectLst/>
                          <a:latin typeface="Comic Sans MS" panose="030F0702030302020204" pitchFamily="66" charset="0"/>
                        </a:rPr>
                        <a:t>Diphosphorous</a:t>
                      </a:r>
                      <a:r>
                        <a:rPr lang="en-US" sz="3600" kern="1400" dirty="0">
                          <a:ln>
                            <a:noFill/>
                          </a:ln>
                          <a:solidFill>
                            <a:srgbClr val="000000"/>
                          </a:solidFill>
                          <a:effectLst/>
                          <a:latin typeface="Comic Sans MS" panose="030F0702030302020204" pitchFamily="66" charset="0"/>
                        </a:rPr>
                        <a:t> trioxide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4400" kern="140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a:t>
                      </a:r>
                      <a:r>
                        <a:rPr kumimoji="0" lang="en-US" altLang="en-US" sz="44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a:t>
                      </a:r>
                      <a:r>
                        <a:rPr kumimoji="0" lang="en-US" altLang="en-US" sz="44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a:t>
                      </a: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71583"/>
                  </a:ext>
                </a:extLst>
              </a:tr>
              <a:tr h="979693">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Oxygen difluoride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2854767"/>
                  </a:ext>
                </a:extLst>
              </a:tr>
              <a:tr h="979723">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Dihydrogen monoxide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5047777"/>
                  </a:ext>
                </a:extLst>
              </a:tr>
              <a:tr h="979723">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Nitrogen monoxide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91508"/>
                  </a:ext>
                </a:extLst>
              </a:tr>
              <a:tr h="979723">
                <a:tc>
                  <a:txBody>
                    <a:bodyPr/>
                    <a:lstStyle/>
                    <a:p>
                      <a:pPr marR="0" indent="0" algn="l"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Carbon tetrafluoride</a:t>
                      </a:r>
                      <a:endParaRPr lang="en-US" sz="1800" kern="140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0953959"/>
                  </a:ext>
                </a:extLst>
              </a:tr>
            </a:tbl>
          </a:graphicData>
        </a:graphic>
      </p:graphicFrame>
      <p:sp>
        <p:nvSpPr>
          <p:cNvPr id="3" name="Control 1">
            <a:extLst>
              <a:ext uri="{FF2B5EF4-FFF2-40B4-BE49-F238E27FC236}">
                <a16:creationId xmlns:a16="http://schemas.microsoft.com/office/drawing/2014/main" id="{4FF39213-4C37-A107-D681-9AE0A2F9E290}"/>
              </a:ext>
            </a:extLst>
          </p:cNvPr>
          <p:cNvSpPr>
            <a:spLocks noChangeArrowheads="1" noChangeShapeType="1"/>
          </p:cNvSpPr>
          <p:nvPr/>
        </p:nvSpPr>
        <p:spPr bwMode="auto">
          <a:xfrm>
            <a:off x="2176463" y="7688263"/>
            <a:ext cx="5749925" cy="30511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1839394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A296E0-094F-4367-AE2D-599821265F15}"/>
              </a:ext>
            </a:extLst>
          </p:cNvPr>
          <p:cNvSpPr txBox="1"/>
          <p:nvPr/>
        </p:nvSpPr>
        <p:spPr>
          <a:xfrm>
            <a:off x="0" y="0"/>
            <a:ext cx="9144000" cy="5355312"/>
          </a:xfrm>
          <a:prstGeom prst="rect">
            <a:avLst/>
          </a:prstGeom>
          <a:noFill/>
        </p:spPr>
        <p:txBody>
          <a:bodyPr wrap="square" rtlCol="0">
            <a:spAutoFit/>
          </a:bodyPr>
          <a:lstStyle/>
          <a:p>
            <a:pPr lvl="0" eaLnBrk="1" hangingPunct="1">
              <a:spcBef>
                <a:spcPct val="50000"/>
              </a:spcBef>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12.  ISOELECTRIC to a noble gas means that</a:t>
            </a: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the atom has an electron configuration that</a:t>
            </a: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matches a noble gas.  </a:t>
            </a: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p>
            <a:pPr lvl="0" eaLnBrk="1" hangingPunct="1">
              <a:spcBef>
                <a:spcPct val="50000"/>
              </a:spcBef>
            </a:pPr>
            <a:r>
              <a:rPr lang="en-US" altLang="en-US" sz="3600" dirty="0">
                <a:solidFill>
                  <a:srgbClr val="0000CC"/>
                </a:solidFill>
                <a:latin typeface="Times New Roman" panose="02020603050405020304" pitchFamily="18" charset="0"/>
                <a:cs typeface="Times New Roman" panose="02020603050405020304" pitchFamily="18" charset="0"/>
              </a:rPr>
              <a:t>14.  Metals </a:t>
            </a:r>
            <a:r>
              <a:rPr lang="en-US" altLang="en-US" sz="3600" u="sng" dirty="0">
                <a:solidFill>
                  <a:srgbClr val="0000CC"/>
                </a:solidFill>
                <a:latin typeface="Times New Roman" panose="02020603050405020304" pitchFamily="18" charset="0"/>
                <a:cs typeface="Times New Roman" panose="02020603050405020304" pitchFamily="18" charset="0"/>
              </a:rPr>
              <a:t>do not become</a:t>
            </a:r>
            <a:r>
              <a:rPr lang="en-US" altLang="en-US" sz="3600" dirty="0">
                <a:solidFill>
                  <a:srgbClr val="0000CC"/>
                </a:solidFill>
                <a:latin typeface="Times New Roman" panose="02020603050405020304" pitchFamily="18" charset="0"/>
                <a:cs typeface="Times New Roman" panose="02020603050405020304" pitchFamily="18" charset="0"/>
              </a:rPr>
              <a:t> noble gases, they </a:t>
            </a:r>
            <a:br>
              <a:rPr lang="en-US" altLang="en-US" sz="3600" dirty="0">
                <a:solidFill>
                  <a:srgbClr val="0000CC"/>
                </a:solidFill>
                <a:latin typeface="Times New Roman" panose="02020603050405020304" pitchFamily="18" charset="0"/>
                <a:cs typeface="Times New Roman" panose="02020603050405020304" pitchFamily="18" charset="0"/>
              </a:rPr>
            </a:br>
            <a:r>
              <a:rPr lang="en-US" altLang="en-US" sz="3600" dirty="0">
                <a:solidFill>
                  <a:srgbClr val="0000CC"/>
                </a:solidFill>
                <a:latin typeface="Times New Roman" panose="02020603050405020304" pitchFamily="18" charset="0"/>
                <a:cs typeface="Times New Roman" panose="02020603050405020304" pitchFamily="18" charset="0"/>
              </a:rPr>
              <a:t>       form into metal ions, that happen to have</a:t>
            </a:r>
            <a:br>
              <a:rPr lang="en-US" altLang="en-US" sz="3600" dirty="0">
                <a:solidFill>
                  <a:srgbClr val="0000CC"/>
                </a:solidFill>
                <a:latin typeface="Times New Roman" panose="02020603050405020304" pitchFamily="18" charset="0"/>
                <a:cs typeface="Times New Roman" panose="02020603050405020304" pitchFamily="18" charset="0"/>
              </a:rPr>
            </a:br>
            <a:r>
              <a:rPr lang="en-US" altLang="en-US" sz="3600" dirty="0">
                <a:solidFill>
                  <a:srgbClr val="0000CC"/>
                </a:solidFill>
                <a:latin typeface="Times New Roman" panose="02020603050405020304" pitchFamily="18" charset="0"/>
                <a:cs typeface="Times New Roman" panose="02020603050405020304" pitchFamily="18" charset="0"/>
              </a:rPr>
              <a:t>       the same electron configuration as a noble</a:t>
            </a:r>
            <a:br>
              <a:rPr lang="en-US" altLang="en-US" sz="3600" dirty="0">
                <a:solidFill>
                  <a:srgbClr val="0000CC"/>
                </a:solidFill>
                <a:latin typeface="Times New Roman" panose="02020603050405020304" pitchFamily="18" charset="0"/>
                <a:cs typeface="Times New Roman" panose="02020603050405020304" pitchFamily="18" charset="0"/>
              </a:rPr>
            </a:br>
            <a:r>
              <a:rPr lang="en-US" altLang="en-US" sz="3600" dirty="0">
                <a:solidFill>
                  <a:srgbClr val="0000CC"/>
                </a:solidFill>
                <a:latin typeface="Times New Roman" panose="02020603050405020304" pitchFamily="18" charset="0"/>
                <a:cs typeface="Times New Roman" panose="02020603050405020304" pitchFamily="18" charset="0"/>
              </a:rPr>
              <a:t>       gas. </a:t>
            </a: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sz="3600" dirty="0">
              <a:solidFill>
                <a:schemeClr val="tx1">
                  <a:lumMod val="95000"/>
                  <a:lumOff val="5000"/>
                </a:schemeClr>
              </a:solidFill>
            </a:endParaRPr>
          </a:p>
        </p:txBody>
      </p:sp>
    </p:spTree>
    <p:extLst>
      <p:ext uri="{BB962C8B-B14F-4D97-AF65-F5344CB8AC3E}">
        <p14:creationId xmlns:p14="http://schemas.microsoft.com/office/powerpoint/2010/main" val="38952271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2E9C7EA-EED3-077F-0216-5F057A038CEE}"/>
              </a:ext>
            </a:extLst>
          </p:cNvPr>
          <p:cNvGraphicFramePr>
            <a:graphicFrameLocks noGrp="1"/>
          </p:cNvGraphicFramePr>
          <p:nvPr>
            <p:extLst>
              <p:ext uri="{D42A27DB-BD31-4B8C-83A1-F6EECF244321}">
                <p14:modId xmlns:p14="http://schemas.microsoft.com/office/powerpoint/2010/main" val="2362217002"/>
              </p:ext>
            </p:extLst>
          </p:nvPr>
        </p:nvGraphicFramePr>
        <p:xfrm>
          <a:off x="0" y="0"/>
          <a:ext cx="9144000" cy="6858001"/>
        </p:xfrm>
        <a:graphic>
          <a:graphicData uri="http://schemas.openxmlformats.org/drawingml/2006/table">
            <a:tbl>
              <a:tblPr/>
              <a:tblGrid>
                <a:gridCol w="5650899">
                  <a:extLst>
                    <a:ext uri="{9D8B030D-6E8A-4147-A177-3AD203B41FA5}">
                      <a16:colId xmlns:a16="http://schemas.microsoft.com/office/drawing/2014/main" val="1111979423"/>
                    </a:ext>
                  </a:extLst>
                </a:gridCol>
                <a:gridCol w="3493101">
                  <a:extLst>
                    <a:ext uri="{9D8B030D-6E8A-4147-A177-3AD203B41FA5}">
                      <a16:colId xmlns:a16="http://schemas.microsoft.com/office/drawing/2014/main" val="2215581988"/>
                    </a:ext>
                  </a:extLst>
                </a:gridCol>
              </a:tblGrid>
              <a:tr h="979693">
                <a:tc gridSpan="2">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102.  Write formulas for each compound</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extLst>
                  <a:ext uri="{0D108BD9-81ED-4DB2-BD59-A6C34878D82A}">
                    <a16:rowId xmlns:a16="http://schemas.microsoft.com/office/drawing/2014/main" val="2996950531"/>
                  </a:ext>
                </a:extLst>
              </a:tr>
              <a:tr h="979723">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Phosphorous tribromide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4400" kern="140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PBr</a:t>
                      </a:r>
                      <a:r>
                        <a:rPr kumimoji="0" lang="en-US" altLang="en-US" sz="44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a:t>
                      </a: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7189786"/>
                  </a:ext>
                </a:extLst>
              </a:tr>
              <a:tr h="979723">
                <a:tc>
                  <a:txBody>
                    <a:bodyPr/>
                    <a:lstStyle/>
                    <a:p>
                      <a:pPr marR="0" indent="0" algn="l" rtl="0">
                        <a:lnSpc>
                          <a:spcPct val="119000"/>
                        </a:lnSpc>
                        <a:spcBef>
                          <a:spcPts val="0"/>
                        </a:spcBef>
                        <a:spcAft>
                          <a:spcPts val="600"/>
                        </a:spcAft>
                      </a:pPr>
                      <a:r>
                        <a:rPr lang="en-US" sz="3600" kern="1400" dirty="0" err="1">
                          <a:ln>
                            <a:noFill/>
                          </a:ln>
                          <a:solidFill>
                            <a:srgbClr val="000000"/>
                          </a:solidFill>
                          <a:effectLst/>
                          <a:latin typeface="Comic Sans MS" panose="030F0702030302020204" pitchFamily="66" charset="0"/>
                        </a:rPr>
                        <a:t>Diphosphorous</a:t>
                      </a:r>
                      <a:r>
                        <a:rPr lang="en-US" sz="3600" kern="1400" dirty="0">
                          <a:ln>
                            <a:noFill/>
                          </a:ln>
                          <a:solidFill>
                            <a:srgbClr val="000000"/>
                          </a:solidFill>
                          <a:effectLst/>
                          <a:latin typeface="Comic Sans MS" panose="030F0702030302020204" pitchFamily="66" charset="0"/>
                        </a:rPr>
                        <a:t> trioxide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4400" kern="140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a:t>
                      </a:r>
                      <a:r>
                        <a:rPr kumimoji="0" lang="en-US" altLang="en-US" sz="44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a:t>
                      </a:r>
                      <a:r>
                        <a:rPr kumimoji="0" lang="en-US" altLang="en-US" sz="44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a:t>
                      </a: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71583"/>
                  </a:ext>
                </a:extLst>
              </a:tr>
              <a:tr h="979693">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Oxygen difluoride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4400" kern="140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a:t>
                      </a:r>
                      <a:r>
                        <a:rPr kumimoji="0" lang="en-US" altLang="en-US" sz="44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2854767"/>
                  </a:ext>
                </a:extLst>
              </a:tr>
              <a:tr h="979723">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Dihydrogen monoxide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5047777"/>
                  </a:ext>
                </a:extLst>
              </a:tr>
              <a:tr h="979723">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Nitrogen monoxide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91508"/>
                  </a:ext>
                </a:extLst>
              </a:tr>
              <a:tr h="979723">
                <a:tc>
                  <a:txBody>
                    <a:bodyPr/>
                    <a:lstStyle/>
                    <a:p>
                      <a:pPr marR="0" indent="0" algn="l"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Carbon tetrafluoride</a:t>
                      </a:r>
                      <a:endParaRPr lang="en-US" sz="1800" kern="140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0953959"/>
                  </a:ext>
                </a:extLst>
              </a:tr>
            </a:tbl>
          </a:graphicData>
        </a:graphic>
      </p:graphicFrame>
      <p:sp>
        <p:nvSpPr>
          <p:cNvPr id="3" name="Control 1">
            <a:extLst>
              <a:ext uri="{FF2B5EF4-FFF2-40B4-BE49-F238E27FC236}">
                <a16:creationId xmlns:a16="http://schemas.microsoft.com/office/drawing/2014/main" id="{4FF39213-4C37-A107-D681-9AE0A2F9E290}"/>
              </a:ext>
            </a:extLst>
          </p:cNvPr>
          <p:cNvSpPr>
            <a:spLocks noChangeArrowheads="1" noChangeShapeType="1"/>
          </p:cNvSpPr>
          <p:nvPr/>
        </p:nvSpPr>
        <p:spPr bwMode="auto">
          <a:xfrm>
            <a:off x="2176463" y="7688263"/>
            <a:ext cx="5749925" cy="30511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86120185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2E9C7EA-EED3-077F-0216-5F057A038CEE}"/>
              </a:ext>
            </a:extLst>
          </p:cNvPr>
          <p:cNvGraphicFramePr>
            <a:graphicFrameLocks noGrp="1"/>
          </p:cNvGraphicFramePr>
          <p:nvPr>
            <p:extLst>
              <p:ext uri="{D42A27DB-BD31-4B8C-83A1-F6EECF244321}">
                <p14:modId xmlns:p14="http://schemas.microsoft.com/office/powerpoint/2010/main" val="475065270"/>
              </p:ext>
            </p:extLst>
          </p:nvPr>
        </p:nvGraphicFramePr>
        <p:xfrm>
          <a:off x="0" y="0"/>
          <a:ext cx="9144000" cy="6858001"/>
        </p:xfrm>
        <a:graphic>
          <a:graphicData uri="http://schemas.openxmlformats.org/drawingml/2006/table">
            <a:tbl>
              <a:tblPr/>
              <a:tblGrid>
                <a:gridCol w="5650899">
                  <a:extLst>
                    <a:ext uri="{9D8B030D-6E8A-4147-A177-3AD203B41FA5}">
                      <a16:colId xmlns:a16="http://schemas.microsoft.com/office/drawing/2014/main" val="1111979423"/>
                    </a:ext>
                  </a:extLst>
                </a:gridCol>
                <a:gridCol w="3493101">
                  <a:extLst>
                    <a:ext uri="{9D8B030D-6E8A-4147-A177-3AD203B41FA5}">
                      <a16:colId xmlns:a16="http://schemas.microsoft.com/office/drawing/2014/main" val="2215581988"/>
                    </a:ext>
                  </a:extLst>
                </a:gridCol>
              </a:tblGrid>
              <a:tr h="979693">
                <a:tc gridSpan="2">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102.  Write formulas for each compound</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extLst>
                  <a:ext uri="{0D108BD9-81ED-4DB2-BD59-A6C34878D82A}">
                    <a16:rowId xmlns:a16="http://schemas.microsoft.com/office/drawing/2014/main" val="2996950531"/>
                  </a:ext>
                </a:extLst>
              </a:tr>
              <a:tr h="979723">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Phosphorous tribromide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4400" kern="140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PBr</a:t>
                      </a:r>
                      <a:r>
                        <a:rPr kumimoji="0" lang="en-US" altLang="en-US" sz="44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a:t>
                      </a: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7189786"/>
                  </a:ext>
                </a:extLst>
              </a:tr>
              <a:tr h="979723">
                <a:tc>
                  <a:txBody>
                    <a:bodyPr/>
                    <a:lstStyle/>
                    <a:p>
                      <a:pPr marR="0" indent="0" algn="l" rtl="0">
                        <a:lnSpc>
                          <a:spcPct val="119000"/>
                        </a:lnSpc>
                        <a:spcBef>
                          <a:spcPts val="0"/>
                        </a:spcBef>
                        <a:spcAft>
                          <a:spcPts val="600"/>
                        </a:spcAft>
                      </a:pPr>
                      <a:r>
                        <a:rPr lang="en-US" sz="3600" kern="1400" dirty="0" err="1">
                          <a:ln>
                            <a:noFill/>
                          </a:ln>
                          <a:solidFill>
                            <a:srgbClr val="000000"/>
                          </a:solidFill>
                          <a:effectLst/>
                          <a:latin typeface="Comic Sans MS" panose="030F0702030302020204" pitchFamily="66" charset="0"/>
                        </a:rPr>
                        <a:t>Diphosphorous</a:t>
                      </a:r>
                      <a:r>
                        <a:rPr lang="en-US" sz="3600" kern="1400" dirty="0">
                          <a:ln>
                            <a:noFill/>
                          </a:ln>
                          <a:solidFill>
                            <a:srgbClr val="000000"/>
                          </a:solidFill>
                          <a:effectLst/>
                          <a:latin typeface="Comic Sans MS" panose="030F0702030302020204" pitchFamily="66" charset="0"/>
                        </a:rPr>
                        <a:t> trioxide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4400" kern="140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a:t>
                      </a:r>
                      <a:r>
                        <a:rPr kumimoji="0" lang="en-US" altLang="en-US" sz="44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a:t>
                      </a:r>
                      <a:r>
                        <a:rPr kumimoji="0" lang="en-US" altLang="en-US" sz="44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a:t>
                      </a: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71583"/>
                  </a:ext>
                </a:extLst>
              </a:tr>
              <a:tr h="979693">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Oxygen difluoride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4400" kern="140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a:t>
                      </a:r>
                      <a:r>
                        <a:rPr kumimoji="0" lang="en-US" altLang="en-US" sz="44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2854767"/>
                  </a:ext>
                </a:extLst>
              </a:tr>
              <a:tr h="979723">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Dihydrogen monoxide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4400" kern="140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a:t>
                      </a:r>
                      <a:r>
                        <a:rPr kumimoji="0" lang="en-US" altLang="en-US" sz="44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a:t>
                      </a: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5047777"/>
                  </a:ext>
                </a:extLst>
              </a:tr>
              <a:tr h="979723">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Nitrogen monoxide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91508"/>
                  </a:ext>
                </a:extLst>
              </a:tr>
              <a:tr h="979723">
                <a:tc>
                  <a:txBody>
                    <a:bodyPr/>
                    <a:lstStyle/>
                    <a:p>
                      <a:pPr marR="0" indent="0" algn="l"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Carbon tetrafluoride</a:t>
                      </a:r>
                      <a:endParaRPr lang="en-US" sz="1800" kern="140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0953959"/>
                  </a:ext>
                </a:extLst>
              </a:tr>
            </a:tbl>
          </a:graphicData>
        </a:graphic>
      </p:graphicFrame>
      <p:sp>
        <p:nvSpPr>
          <p:cNvPr id="3" name="Control 1">
            <a:extLst>
              <a:ext uri="{FF2B5EF4-FFF2-40B4-BE49-F238E27FC236}">
                <a16:creationId xmlns:a16="http://schemas.microsoft.com/office/drawing/2014/main" id="{4FF39213-4C37-A107-D681-9AE0A2F9E290}"/>
              </a:ext>
            </a:extLst>
          </p:cNvPr>
          <p:cNvSpPr>
            <a:spLocks noChangeArrowheads="1" noChangeShapeType="1"/>
          </p:cNvSpPr>
          <p:nvPr/>
        </p:nvSpPr>
        <p:spPr bwMode="auto">
          <a:xfrm>
            <a:off x="2176463" y="7688263"/>
            <a:ext cx="5749925" cy="30511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115445015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2E9C7EA-EED3-077F-0216-5F057A038CEE}"/>
              </a:ext>
            </a:extLst>
          </p:cNvPr>
          <p:cNvGraphicFramePr>
            <a:graphicFrameLocks noGrp="1"/>
          </p:cNvGraphicFramePr>
          <p:nvPr>
            <p:extLst>
              <p:ext uri="{D42A27DB-BD31-4B8C-83A1-F6EECF244321}">
                <p14:modId xmlns:p14="http://schemas.microsoft.com/office/powerpoint/2010/main" val="1878109537"/>
              </p:ext>
            </p:extLst>
          </p:nvPr>
        </p:nvGraphicFramePr>
        <p:xfrm>
          <a:off x="0" y="0"/>
          <a:ext cx="9144000" cy="6858001"/>
        </p:xfrm>
        <a:graphic>
          <a:graphicData uri="http://schemas.openxmlformats.org/drawingml/2006/table">
            <a:tbl>
              <a:tblPr/>
              <a:tblGrid>
                <a:gridCol w="5650899">
                  <a:extLst>
                    <a:ext uri="{9D8B030D-6E8A-4147-A177-3AD203B41FA5}">
                      <a16:colId xmlns:a16="http://schemas.microsoft.com/office/drawing/2014/main" val="1111979423"/>
                    </a:ext>
                  </a:extLst>
                </a:gridCol>
                <a:gridCol w="3493101">
                  <a:extLst>
                    <a:ext uri="{9D8B030D-6E8A-4147-A177-3AD203B41FA5}">
                      <a16:colId xmlns:a16="http://schemas.microsoft.com/office/drawing/2014/main" val="2215581988"/>
                    </a:ext>
                  </a:extLst>
                </a:gridCol>
              </a:tblGrid>
              <a:tr h="979693">
                <a:tc gridSpan="2">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102.  Write formulas for each compound</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extLst>
                  <a:ext uri="{0D108BD9-81ED-4DB2-BD59-A6C34878D82A}">
                    <a16:rowId xmlns:a16="http://schemas.microsoft.com/office/drawing/2014/main" val="2996950531"/>
                  </a:ext>
                </a:extLst>
              </a:tr>
              <a:tr h="979723">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Phosphorous tribromide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4400" kern="140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PBr</a:t>
                      </a:r>
                      <a:r>
                        <a:rPr kumimoji="0" lang="en-US" altLang="en-US" sz="44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a:t>
                      </a: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7189786"/>
                  </a:ext>
                </a:extLst>
              </a:tr>
              <a:tr h="979723">
                <a:tc>
                  <a:txBody>
                    <a:bodyPr/>
                    <a:lstStyle/>
                    <a:p>
                      <a:pPr marR="0" indent="0" algn="l" rtl="0">
                        <a:lnSpc>
                          <a:spcPct val="119000"/>
                        </a:lnSpc>
                        <a:spcBef>
                          <a:spcPts val="0"/>
                        </a:spcBef>
                        <a:spcAft>
                          <a:spcPts val="600"/>
                        </a:spcAft>
                      </a:pPr>
                      <a:r>
                        <a:rPr lang="en-US" sz="3600" kern="1400" dirty="0" err="1">
                          <a:ln>
                            <a:noFill/>
                          </a:ln>
                          <a:solidFill>
                            <a:srgbClr val="000000"/>
                          </a:solidFill>
                          <a:effectLst/>
                          <a:latin typeface="Comic Sans MS" panose="030F0702030302020204" pitchFamily="66" charset="0"/>
                        </a:rPr>
                        <a:t>Diphosphorous</a:t>
                      </a:r>
                      <a:r>
                        <a:rPr lang="en-US" sz="3600" kern="1400" dirty="0">
                          <a:ln>
                            <a:noFill/>
                          </a:ln>
                          <a:solidFill>
                            <a:srgbClr val="000000"/>
                          </a:solidFill>
                          <a:effectLst/>
                          <a:latin typeface="Comic Sans MS" panose="030F0702030302020204" pitchFamily="66" charset="0"/>
                        </a:rPr>
                        <a:t> trioxide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4400" kern="140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a:t>
                      </a:r>
                      <a:r>
                        <a:rPr kumimoji="0" lang="en-US" altLang="en-US" sz="44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a:t>
                      </a:r>
                      <a:r>
                        <a:rPr kumimoji="0" lang="en-US" altLang="en-US" sz="44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a:t>
                      </a: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71583"/>
                  </a:ext>
                </a:extLst>
              </a:tr>
              <a:tr h="979693">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Oxygen difluoride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4400" kern="140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a:t>
                      </a:r>
                      <a:r>
                        <a:rPr kumimoji="0" lang="en-US" altLang="en-US" sz="44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2854767"/>
                  </a:ext>
                </a:extLst>
              </a:tr>
              <a:tr h="979723">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Dihydrogen monoxide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4400" kern="140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a:t>
                      </a:r>
                      <a:r>
                        <a:rPr kumimoji="0" lang="en-US" altLang="en-US" sz="44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a:t>
                      </a: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5047777"/>
                  </a:ext>
                </a:extLst>
              </a:tr>
              <a:tr h="979723">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Nitrogen monoxide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4400" kern="1400" dirty="0">
                          <a:ln>
                            <a:noFill/>
                          </a:ln>
                          <a:solidFill>
                            <a:srgbClr val="FF0000"/>
                          </a:solidFill>
                          <a:effectLst/>
                          <a:latin typeface="Times New Roman" panose="02020603050405020304" pitchFamily="18" charset="0"/>
                          <a:cs typeface="Times New Roman" panose="02020603050405020304" pitchFamily="18" charset="0"/>
                        </a:rPr>
                        <a:t> NO</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91508"/>
                  </a:ext>
                </a:extLst>
              </a:tr>
              <a:tr h="979723">
                <a:tc>
                  <a:txBody>
                    <a:bodyPr/>
                    <a:lstStyle/>
                    <a:p>
                      <a:pPr marR="0" indent="0" algn="l"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Carbon tetrafluoride</a:t>
                      </a:r>
                      <a:endParaRPr lang="en-US" sz="1800" kern="140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4400" kern="1400" dirty="0">
                          <a:ln>
                            <a:noFill/>
                          </a:ln>
                          <a:solidFill>
                            <a:srgbClr val="FF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0953959"/>
                  </a:ext>
                </a:extLst>
              </a:tr>
            </a:tbl>
          </a:graphicData>
        </a:graphic>
      </p:graphicFrame>
      <p:sp>
        <p:nvSpPr>
          <p:cNvPr id="3" name="Control 1">
            <a:extLst>
              <a:ext uri="{FF2B5EF4-FFF2-40B4-BE49-F238E27FC236}">
                <a16:creationId xmlns:a16="http://schemas.microsoft.com/office/drawing/2014/main" id="{4FF39213-4C37-A107-D681-9AE0A2F9E290}"/>
              </a:ext>
            </a:extLst>
          </p:cNvPr>
          <p:cNvSpPr>
            <a:spLocks noChangeArrowheads="1" noChangeShapeType="1"/>
          </p:cNvSpPr>
          <p:nvPr/>
        </p:nvSpPr>
        <p:spPr bwMode="auto">
          <a:xfrm>
            <a:off x="2176463" y="7688263"/>
            <a:ext cx="5749925" cy="30511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263637306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2E9C7EA-EED3-077F-0216-5F057A038CEE}"/>
              </a:ext>
            </a:extLst>
          </p:cNvPr>
          <p:cNvGraphicFramePr>
            <a:graphicFrameLocks noGrp="1"/>
          </p:cNvGraphicFramePr>
          <p:nvPr>
            <p:extLst>
              <p:ext uri="{D42A27DB-BD31-4B8C-83A1-F6EECF244321}">
                <p14:modId xmlns:p14="http://schemas.microsoft.com/office/powerpoint/2010/main" val="2262571514"/>
              </p:ext>
            </p:extLst>
          </p:nvPr>
        </p:nvGraphicFramePr>
        <p:xfrm>
          <a:off x="0" y="0"/>
          <a:ext cx="9144000" cy="6858001"/>
        </p:xfrm>
        <a:graphic>
          <a:graphicData uri="http://schemas.openxmlformats.org/drawingml/2006/table">
            <a:tbl>
              <a:tblPr/>
              <a:tblGrid>
                <a:gridCol w="5650899">
                  <a:extLst>
                    <a:ext uri="{9D8B030D-6E8A-4147-A177-3AD203B41FA5}">
                      <a16:colId xmlns:a16="http://schemas.microsoft.com/office/drawing/2014/main" val="1111979423"/>
                    </a:ext>
                  </a:extLst>
                </a:gridCol>
                <a:gridCol w="3493101">
                  <a:extLst>
                    <a:ext uri="{9D8B030D-6E8A-4147-A177-3AD203B41FA5}">
                      <a16:colId xmlns:a16="http://schemas.microsoft.com/office/drawing/2014/main" val="2215581988"/>
                    </a:ext>
                  </a:extLst>
                </a:gridCol>
              </a:tblGrid>
              <a:tr h="979693">
                <a:tc gridSpan="2">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102.  Write formulas for each compound</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extLst>
                  <a:ext uri="{0D108BD9-81ED-4DB2-BD59-A6C34878D82A}">
                    <a16:rowId xmlns:a16="http://schemas.microsoft.com/office/drawing/2014/main" val="2996950531"/>
                  </a:ext>
                </a:extLst>
              </a:tr>
              <a:tr h="979723">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Phosphorous tribromide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4400" kern="140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PBr</a:t>
                      </a:r>
                      <a:r>
                        <a:rPr kumimoji="0" lang="en-US" altLang="en-US" sz="44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a:t>
                      </a: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7189786"/>
                  </a:ext>
                </a:extLst>
              </a:tr>
              <a:tr h="979723">
                <a:tc>
                  <a:txBody>
                    <a:bodyPr/>
                    <a:lstStyle/>
                    <a:p>
                      <a:pPr marR="0" indent="0" algn="l" rtl="0">
                        <a:lnSpc>
                          <a:spcPct val="119000"/>
                        </a:lnSpc>
                        <a:spcBef>
                          <a:spcPts val="0"/>
                        </a:spcBef>
                        <a:spcAft>
                          <a:spcPts val="600"/>
                        </a:spcAft>
                      </a:pPr>
                      <a:r>
                        <a:rPr lang="en-US" sz="3600" kern="1400" dirty="0" err="1">
                          <a:ln>
                            <a:noFill/>
                          </a:ln>
                          <a:solidFill>
                            <a:srgbClr val="000000"/>
                          </a:solidFill>
                          <a:effectLst/>
                          <a:latin typeface="Comic Sans MS" panose="030F0702030302020204" pitchFamily="66" charset="0"/>
                        </a:rPr>
                        <a:t>Diphosphorous</a:t>
                      </a:r>
                      <a:r>
                        <a:rPr lang="en-US" sz="3600" kern="1400" dirty="0">
                          <a:ln>
                            <a:noFill/>
                          </a:ln>
                          <a:solidFill>
                            <a:srgbClr val="000000"/>
                          </a:solidFill>
                          <a:effectLst/>
                          <a:latin typeface="Comic Sans MS" panose="030F0702030302020204" pitchFamily="66" charset="0"/>
                        </a:rPr>
                        <a:t> trioxide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4400" kern="140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a:t>
                      </a:r>
                      <a:r>
                        <a:rPr kumimoji="0" lang="en-US" altLang="en-US" sz="44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a:t>
                      </a:r>
                      <a:r>
                        <a:rPr kumimoji="0" lang="en-US" altLang="en-US" sz="44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a:t>
                      </a: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71583"/>
                  </a:ext>
                </a:extLst>
              </a:tr>
              <a:tr h="979693">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Oxygen difluoride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4400" kern="140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a:t>
                      </a:r>
                      <a:r>
                        <a:rPr kumimoji="0" lang="en-US" altLang="en-US" sz="44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2854767"/>
                  </a:ext>
                </a:extLst>
              </a:tr>
              <a:tr h="979723">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Dihydrogen monoxide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4400" kern="140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a:t>
                      </a:r>
                      <a:r>
                        <a:rPr kumimoji="0" lang="en-US" altLang="en-US" sz="44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a:t>
                      </a: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5047777"/>
                  </a:ext>
                </a:extLst>
              </a:tr>
              <a:tr h="979723">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Nitrogen monoxide     </a:t>
                      </a:r>
                      <a:endParaRPr lang="en-US" sz="18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4400" kern="1400" dirty="0">
                          <a:ln>
                            <a:noFill/>
                          </a:ln>
                          <a:solidFill>
                            <a:srgbClr val="FF0000"/>
                          </a:solidFill>
                          <a:effectLst/>
                          <a:latin typeface="Times New Roman" panose="02020603050405020304" pitchFamily="18" charset="0"/>
                          <a:cs typeface="Times New Roman" panose="02020603050405020304" pitchFamily="18" charset="0"/>
                        </a:rPr>
                        <a:t> NO</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91508"/>
                  </a:ext>
                </a:extLst>
              </a:tr>
              <a:tr h="979723">
                <a:tc>
                  <a:txBody>
                    <a:bodyPr/>
                    <a:lstStyle/>
                    <a:p>
                      <a:pPr marR="0" indent="0" algn="l"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Carbon tetrafluoride</a:t>
                      </a:r>
                      <a:endParaRPr lang="en-US" sz="1800" kern="140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4400" kern="140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CF</a:t>
                      </a:r>
                      <a:r>
                        <a:rPr kumimoji="0" lang="en-US" altLang="en-US" sz="44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a:t>
                      </a:r>
                      <a:endParaRPr lang="en-US" sz="4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0953959"/>
                  </a:ext>
                </a:extLst>
              </a:tr>
            </a:tbl>
          </a:graphicData>
        </a:graphic>
      </p:graphicFrame>
      <p:sp>
        <p:nvSpPr>
          <p:cNvPr id="3" name="Control 1">
            <a:extLst>
              <a:ext uri="{FF2B5EF4-FFF2-40B4-BE49-F238E27FC236}">
                <a16:creationId xmlns:a16="http://schemas.microsoft.com/office/drawing/2014/main" id="{4FF39213-4C37-A107-D681-9AE0A2F9E290}"/>
              </a:ext>
            </a:extLst>
          </p:cNvPr>
          <p:cNvSpPr>
            <a:spLocks noChangeArrowheads="1" noChangeShapeType="1"/>
          </p:cNvSpPr>
          <p:nvPr/>
        </p:nvSpPr>
        <p:spPr bwMode="auto">
          <a:xfrm>
            <a:off x="2176463" y="7688263"/>
            <a:ext cx="5749925" cy="30511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164353535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018914B-E867-C8BD-81A3-FFE2109B9AC1}"/>
              </a:ext>
            </a:extLst>
          </p:cNvPr>
          <p:cNvGraphicFramePr>
            <a:graphicFrameLocks noGrp="1"/>
          </p:cNvGraphicFramePr>
          <p:nvPr>
            <p:extLst>
              <p:ext uri="{D42A27DB-BD31-4B8C-83A1-F6EECF244321}">
                <p14:modId xmlns:p14="http://schemas.microsoft.com/office/powerpoint/2010/main" val="3539692545"/>
              </p:ext>
            </p:extLst>
          </p:nvPr>
        </p:nvGraphicFramePr>
        <p:xfrm>
          <a:off x="0" y="0"/>
          <a:ext cx="9144000" cy="6858000"/>
        </p:xfrm>
        <a:graphic>
          <a:graphicData uri="http://schemas.openxmlformats.org/drawingml/2006/table">
            <a:tbl>
              <a:tblPr/>
              <a:tblGrid>
                <a:gridCol w="2198916">
                  <a:extLst>
                    <a:ext uri="{9D8B030D-6E8A-4147-A177-3AD203B41FA5}">
                      <a16:colId xmlns:a16="http://schemas.microsoft.com/office/drawing/2014/main" val="3056520760"/>
                    </a:ext>
                  </a:extLst>
                </a:gridCol>
                <a:gridCol w="6945084">
                  <a:extLst>
                    <a:ext uri="{9D8B030D-6E8A-4147-A177-3AD203B41FA5}">
                      <a16:colId xmlns:a16="http://schemas.microsoft.com/office/drawing/2014/main" val="2860966211"/>
                    </a:ext>
                  </a:extLst>
                </a:gridCol>
              </a:tblGrid>
              <a:tr h="708834">
                <a:tc gridSpan="2">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102.  Name these compounds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D5"/>
                    </a:solidFill>
                  </a:tcPr>
                </a:tc>
                <a:tc hMerge="1">
                  <a:txBody>
                    <a:bodyPr/>
                    <a:lstStyle/>
                    <a:p>
                      <a:endParaRPr lang="en-US"/>
                    </a:p>
                  </a:txBody>
                  <a:tcPr/>
                </a:tc>
                <a:extLst>
                  <a:ext uri="{0D108BD9-81ED-4DB2-BD59-A6C34878D82A}">
                    <a16:rowId xmlns:a16="http://schemas.microsoft.com/office/drawing/2014/main" val="2455773427"/>
                  </a:ext>
                </a:extLst>
              </a:tr>
              <a:tr h="1024861">
                <a:tc>
                  <a:txBody>
                    <a:bodyPr/>
                    <a:lstStyle/>
                    <a:p>
                      <a:pPr marR="0" indent="0" algn="ctr"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NO</a:t>
                      </a:r>
                      <a:r>
                        <a:rPr lang="en-US" sz="3600" kern="1400" baseline="-25000" dirty="0">
                          <a:ln>
                            <a:noFill/>
                          </a:ln>
                          <a:solidFill>
                            <a:srgbClr val="000000"/>
                          </a:solidFill>
                          <a:effectLst/>
                          <a:latin typeface="Comic Sans MS" panose="030F0702030302020204" pitchFamily="66" charset="0"/>
                        </a:rPr>
                        <a:t>2</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0965295"/>
                  </a:ext>
                </a:extLst>
              </a:tr>
              <a:tr h="1024861">
                <a:tc>
                  <a:txBody>
                    <a:bodyPr/>
                    <a:lstStyle/>
                    <a:p>
                      <a:pPr marR="0" indent="0" algn="ctr"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CI</a:t>
                      </a:r>
                      <a:r>
                        <a:rPr lang="en-US" sz="3600" kern="1400" baseline="-25000" dirty="0">
                          <a:ln>
                            <a:noFill/>
                          </a:ln>
                          <a:solidFill>
                            <a:srgbClr val="000000"/>
                          </a:solidFill>
                          <a:effectLst/>
                          <a:latin typeface="Comic Sans MS" panose="030F0702030302020204" pitchFamily="66" charset="0"/>
                        </a:rPr>
                        <a:t>4</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0834979"/>
                  </a:ext>
                </a:extLst>
              </a:tr>
              <a:tr h="1024861">
                <a:tc>
                  <a:txBody>
                    <a:bodyPr/>
                    <a:lstStyle/>
                    <a:p>
                      <a:pPr marR="0" indent="0" algn="ctr"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N</a:t>
                      </a:r>
                      <a:r>
                        <a:rPr lang="en-US" sz="3600" kern="1400" baseline="-25000" dirty="0">
                          <a:ln>
                            <a:noFill/>
                          </a:ln>
                          <a:solidFill>
                            <a:srgbClr val="000000"/>
                          </a:solidFill>
                          <a:effectLst/>
                          <a:latin typeface="Comic Sans MS" panose="030F0702030302020204" pitchFamily="66" charset="0"/>
                        </a:rPr>
                        <a:t>2</a:t>
                      </a:r>
                      <a:r>
                        <a:rPr lang="en-US" sz="3600" kern="1400" dirty="0">
                          <a:ln>
                            <a:noFill/>
                          </a:ln>
                          <a:solidFill>
                            <a:srgbClr val="000000"/>
                          </a:solidFill>
                          <a:effectLst/>
                          <a:latin typeface="Comic Sans MS" panose="030F0702030302020204" pitchFamily="66" charset="0"/>
                        </a:rPr>
                        <a:t>O</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3756051"/>
                  </a:ext>
                </a:extLst>
              </a:tr>
              <a:tr h="1024861">
                <a:tc>
                  <a:txBody>
                    <a:bodyPr/>
                    <a:lstStyle/>
                    <a:p>
                      <a:pPr marR="0" indent="0" algn="ctr"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SO</a:t>
                      </a:r>
                      <a:r>
                        <a:rPr lang="en-US" sz="3600" kern="1400" baseline="-25000">
                          <a:ln>
                            <a:noFill/>
                          </a:ln>
                          <a:solidFill>
                            <a:srgbClr val="000000"/>
                          </a:solidFill>
                          <a:effectLst/>
                          <a:latin typeface="Comic Sans MS" panose="030F0702030302020204" pitchFamily="66" charset="0"/>
                        </a:rPr>
                        <a:t>3</a:t>
                      </a:r>
                      <a:endParaRPr lang="en-US" sz="3600" kern="140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831349"/>
                  </a:ext>
                </a:extLst>
              </a:tr>
              <a:tr h="1024861">
                <a:tc>
                  <a:txBody>
                    <a:bodyPr/>
                    <a:lstStyle/>
                    <a:p>
                      <a:pPr marR="0" indent="0" algn="ctr"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N</a:t>
                      </a:r>
                      <a:r>
                        <a:rPr lang="en-US" sz="3600" kern="1400" baseline="-25000">
                          <a:ln>
                            <a:noFill/>
                          </a:ln>
                          <a:solidFill>
                            <a:srgbClr val="000000"/>
                          </a:solidFill>
                          <a:effectLst/>
                          <a:latin typeface="Comic Sans MS" panose="030F0702030302020204" pitchFamily="66" charset="0"/>
                        </a:rPr>
                        <a:t>2</a:t>
                      </a:r>
                      <a:r>
                        <a:rPr lang="en-US" sz="3600" kern="1400">
                          <a:ln>
                            <a:noFill/>
                          </a:ln>
                          <a:solidFill>
                            <a:srgbClr val="000000"/>
                          </a:solidFill>
                          <a:effectLst/>
                          <a:latin typeface="Comic Sans MS" panose="030F0702030302020204" pitchFamily="66" charset="0"/>
                        </a:rPr>
                        <a:t>O</a:t>
                      </a:r>
                      <a:r>
                        <a:rPr lang="en-US" sz="3600" kern="1400" baseline="-25000">
                          <a:ln>
                            <a:noFill/>
                          </a:ln>
                          <a:solidFill>
                            <a:srgbClr val="000000"/>
                          </a:solidFill>
                          <a:effectLst/>
                          <a:latin typeface="Comic Sans MS" panose="030F0702030302020204" pitchFamily="66" charset="0"/>
                        </a:rPr>
                        <a:t>5</a:t>
                      </a:r>
                      <a:endParaRPr lang="en-US" sz="3600" kern="140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778771"/>
                  </a:ext>
                </a:extLst>
              </a:tr>
              <a:tr h="1024861">
                <a:tc>
                  <a:txBody>
                    <a:bodyPr/>
                    <a:lstStyle/>
                    <a:p>
                      <a:pPr marR="0" indent="0" algn="ctr"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HCl</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5341194"/>
                  </a:ext>
                </a:extLst>
              </a:tr>
            </a:tbl>
          </a:graphicData>
        </a:graphic>
      </p:graphicFrame>
      <p:sp>
        <p:nvSpPr>
          <p:cNvPr id="3" name="Control 1">
            <a:extLst>
              <a:ext uri="{FF2B5EF4-FFF2-40B4-BE49-F238E27FC236}">
                <a16:creationId xmlns:a16="http://schemas.microsoft.com/office/drawing/2014/main" id="{4A297FC1-50BA-5E5F-4C2B-8F7F8B37BBCD}"/>
              </a:ext>
            </a:extLst>
          </p:cNvPr>
          <p:cNvSpPr>
            <a:spLocks noChangeArrowheads="1" noChangeShapeType="1"/>
          </p:cNvSpPr>
          <p:nvPr/>
        </p:nvSpPr>
        <p:spPr bwMode="auto">
          <a:xfrm>
            <a:off x="1600200" y="2663825"/>
            <a:ext cx="6858000" cy="33147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018914B-E867-C8BD-81A3-FFE2109B9AC1}"/>
              </a:ext>
            </a:extLst>
          </p:cNvPr>
          <p:cNvGraphicFramePr>
            <a:graphicFrameLocks noGrp="1"/>
          </p:cNvGraphicFramePr>
          <p:nvPr>
            <p:extLst>
              <p:ext uri="{D42A27DB-BD31-4B8C-83A1-F6EECF244321}">
                <p14:modId xmlns:p14="http://schemas.microsoft.com/office/powerpoint/2010/main" val="876513100"/>
              </p:ext>
            </p:extLst>
          </p:nvPr>
        </p:nvGraphicFramePr>
        <p:xfrm>
          <a:off x="0" y="0"/>
          <a:ext cx="9144000" cy="6858000"/>
        </p:xfrm>
        <a:graphic>
          <a:graphicData uri="http://schemas.openxmlformats.org/drawingml/2006/table">
            <a:tbl>
              <a:tblPr/>
              <a:tblGrid>
                <a:gridCol w="2198916">
                  <a:extLst>
                    <a:ext uri="{9D8B030D-6E8A-4147-A177-3AD203B41FA5}">
                      <a16:colId xmlns:a16="http://schemas.microsoft.com/office/drawing/2014/main" val="3056520760"/>
                    </a:ext>
                  </a:extLst>
                </a:gridCol>
                <a:gridCol w="6945084">
                  <a:extLst>
                    <a:ext uri="{9D8B030D-6E8A-4147-A177-3AD203B41FA5}">
                      <a16:colId xmlns:a16="http://schemas.microsoft.com/office/drawing/2014/main" val="2860966211"/>
                    </a:ext>
                  </a:extLst>
                </a:gridCol>
              </a:tblGrid>
              <a:tr h="708834">
                <a:tc gridSpan="2">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102.  Name these compounds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D5"/>
                    </a:solidFill>
                  </a:tcPr>
                </a:tc>
                <a:tc hMerge="1">
                  <a:txBody>
                    <a:bodyPr/>
                    <a:lstStyle/>
                    <a:p>
                      <a:endParaRPr lang="en-US"/>
                    </a:p>
                  </a:txBody>
                  <a:tcPr/>
                </a:tc>
                <a:extLst>
                  <a:ext uri="{0D108BD9-81ED-4DB2-BD59-A6C34878D82A}">
                    <a16:rowId xmlns:a16="http://schemas.microsoft.com/office/drawing/2014/main" val="2455773427"/>
                  </a:ext>
                </a:extLst>
              </a:tr>
              <a:tr h="1024861">
                <a:tc>
                  <a:txBody>
                    <a:bodyPr/>
                    <a:lstStyle/>
                    <a:p>
                      <a:pPr marR="0" indent="0" algn="ctr"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NO</a:t>
                      </a:r>
                      <a:r>
                        <a:rPr lang="en-US" sz="3600" kern="1400" baseline="-25000" dirty="0">
                          <a:ln>
                            <a:noFill/>
                          </a:ln>
                          <a:solidFill>
                            <a:srgbClr val="000000"/>
                          </a:solidFill>
                          <a:effectLst/>
                          <a:latin typeface="Comic Sans MS" panose="030F0702030302020204" pitchFamily="66" charset="0"/>
                        </a:rPr>
                        <a:t>2</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nitrogen dioxide</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0965295"/>
                  </a:ext>
                </a:extLst>
              </a:tr>
              <a:tr h="1024861">
                <a:tc>
                  <a:txBody>
                    <a:bodyPr/>
                    <a:lstStyle/>
                    <a:p>
                      <a:pPr marR="0" indent="0" algn="ctr"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CI</a:t>
                      </a:r>
                      <a:r>
                        <a:rPr lang="en-US" sz="3600" kern="1400" baseline="-25000" dirty="0">
                          <a:ln>
                            <a:noFill/>
                          </a:ln>
                          <a:solidFill>
                            <a:srgbClr val="000000"/>
                          </a:solidFill>
                          <a:effectLst/>
                          <a:latin typeface="Comic Sans MS" panose="030F0702030302020204" pitchFamily="66" charset="0"/>
                        </a:rPr>
                        <a:t>4</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0834979"/>
                  </a:ext>
                </a:extLst>
              </a:tr>
              <a:tr h="1024861">
                <a:tc>
                  <a:txBody>
                    <a:bodyPr/>
                    <a:lstStyle/>
                    <a:p>
                      <a:pPr marR="0" indent="0" algn="ctr"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N</a:t>
                      </a:r>
                      <a:r>
                        <a:rPr lang="en-US" sz="3600" kern="1400" baseline="-25000" dirty="0">
                          <a:ln>
                            <a:noFill/>
                          </a:ln>
                          <a:solidFill>
                            <a:srgbClr val="000000"/>
                          </a:solidFill>
                          <a:effectLst/>
                          <a:latin typeface="Comic Sans MS" panose="030F0702030302020204" pitchFamily="66" charset="0"/>
                        </a:rPr>
                        <a:t>2</a:t>
                      </a:r>
                      <a:r>
                        <a:rPr lang="en-US" sz="3600" kern="1400" dirty="0">
                          <a:ln>
                            <a:noFill/>
                          </a:ln>
                          <a:solidFill>
                            <a:srgbClr val="000000"/>
                          </a:solidFill>
                          <a:effectLst/>
                          <a:latin typeface="Comic Sans MS" panose="030F0702030302020204" pitchFamily="66" charset="0"/>
                        </a:rPr>
                        <a:t>O</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3756051"/>
                  </a:ext>
                </a:extLst>
              </a:tr>
              <a:tr h="1024861">
                <a:tc>
                  <a:txBody>
                    <a:bodyPr/>
                    <a:lstStyle/>
                    <a:p>
                      <a:pPr marR="0" indent="0" algn="ctr"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SO</a:t>
                      </a:r>
                      <a:r>
                        <a:rPr lang="en-US" sz="3600" kern="1400" baseline="-25000">
                          <a:ln>
                            <a:noFill/>
                          </a:ln>
                          <a:solidFill>
                            <a:srgbClr val="000000"/>
                          </a:solidFill>
                          <a:effectLst/>
                          <a:latin typeface="Comic Sans MS" panose="030F0702030302020204" pitchFamily="66" charset="0"/>
                        </a:rPr>
                        <a:t>3</a:t>
                      </a:r>
                      <a:endParaRPr lang="en-US" sz="3600" kern="140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831349"/>
                  </a:ext>
                </a:extLst>
              </a:tr>
              <a:tr h="1024861">
                <a:tc>
                  <a:txBody>
                    <a:bodyPr/>
                    <a:lstStyle/>
                    <a:p>
                      <a:pPr marR="0" indent="0" algn="ctr"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N</a:t>
                      </a:r>
                      <a:r>
                        <a:rPr lang="en-US" sz="3600" kern="1400" baseline="-25000">
                          <a:ln>
                            <a:noFill/>
                          </a:ln>
                          <a:solidFill>
                            <a:srgbClr val="000000"/>
                          </a:solidFill>
                          <a:effectLst/>
                          <a:latin typeface="Comic Sans MS" panose="030F0702030302020204" pitchFamily="66" charset="0"/>
                        </a:rPr>
                        <a:t>2</a:t>
                      </a:r>
                      <a:r>
                        <a:rPr lang="en-US" sz="3600" kern="1400">
                          <a:ln>
                            <a:noFill/>
                          </a:ln>
                          <a:solidFill>
                            <a:srgbClr val="000000"/>
                          </a:solidFill>
                          <a:effectLst/>
                          <a:latin typeface="Comic Sans MS" panose="030F0702030302020204" pitchFamily="66" charset="0"/>
                        </a:rPr>
                        <a:t>O</a:t>
                      </a:r>
                      <a:r>
                        <a:rPr lang="en-US" sz="3600" kern="1400" baseline="-25000">
                          <a:ln>
                            <a:noFill/>
                          </a:ln>
                          <a:solidFill>
                            <a:srgbClr val="000000"/>
                          </a:solidFill>
                          <a:effectLst/>
                          <a:latin typeface="Comic Sans MS" panose="030F0702030302020204" pitchFamily="66" charset="0"/>
                        </a:rPr>
                        <a:t>5</a:t>
                      </a:r>
                      <a:endParaRPr lang="en-US" sz="3600" kern="140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778771"/>
                  </a:ext>
                </a:extLst>
              </a:tr>
              <a:tr h="1024861">
                <a:tc>
                  <a:txBody>
                    <a:bodyPr/>
                    <a:lstStyle/>
                    <a:p>
                      <a:pPr marR="0" indent="0" algn="ctr"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HCl</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5341194"/>
                  </a:ext>
                </a:extLst>
              </a:tr>
            </a:tbl>
          </a:graphicData>
        </a:graphic>
      </p:graphicFrame>
      <p:sp>
        <p:nvSpPr>
          <p:cNvPr id="3" name="Control 1">
            <a:extLst>
              <a:ext uri="{FF2B5EF4-FFF2-40B4-BE49-F238E27FC236}">
                <a16:creationId xmlns:a16="http://schemas.microsoft.com/office/drawing/2014/main" id="{4A297FC1-50BA-5E5F-4C2B-8F7F8B37BBCD}"/>
              </a:ext>
            </a:extLst>
          </p:cNvPr>
          <p:cNvSpPr>
            <a:spLocks noChangeArrowheads="1" noChangeShapeType="1"/>
          </p:cNvSpPr>
          <p:nvPr/>
        </p:nvSpPr>
        <p:spPr bwMode="auto">
          <a:xfrm>
            <a:off x="1600200" y="2663825"/>
            <a:ext cx="6858000" cy="33147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102700611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018914B-E867-C8BD-81A3-FFE2109B9AC1}"/>
              </a:ext>
            </a:extLst>
          </p:cNvPr>
          <p:cNvGraphicFramePr>
            <a:graphicFrameLocks noGrp="1"/>
          </p:cNvGraphicFramePr>
          <p:nvPr>
            <p:extLst>
              <p:ext uri="{D42A27DB-BD31-4B8C-83A1-F6EECF244321}">
                <p14:modId xmlns:p14="http://schemas.microsoft.com/office/powerpoint/2010/main" val="1053306378"/>
              </p:ext>
            </p:extLst>
          </p:nvPr>
        </p:nvGraphicFramePr>
        <p:xfrm>
          <a:off x="0" y="0"/>
          <a:ext cx="9144000" cy="6858000"/>
        </p:xfrm>
        <a:graphic>
          <a:graphicData uri="http://schemas.openxmlformats.org/drawingml/2006/table">
            <a:tbl>
              <a:tblPr/>
              <a:tblGrid>
                <a:gridCol w="2198916">
                  <a:extLst>
                    <a:ext uri="{9D8B030D-6E8A-4147-A177-3AD203B41FA5}">
                      <a16:colId xmlns:a16="http://schemas.microsoft.com/office/drawing/2014/main" val="3056520760"/>
                    </a:ext>
                  </a:extLst>
                </a:gridCol>
                <a:gridCol w="6945084">
                  <a:extLst>
                    <a:ext uri="{9D8B030D-6E8A-4147-A177-3AD203B41FA5}">
                      <a16:colId xmlns:a16="http://schemas.microsoft.com/office/drawing/2014/main" val="2860966211"/>
                    </a:ext>
                  </a:extLst>
                </a:gridCol>
              </a:tblGrid>
              <a:tr h="708834">
                <a:tc gridSpan="2">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102.  Name these compounds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D5"/>
                    </a:solidFill>
                  </a:tcPr>
                </a:tc>
                <a:tc hMerge="1">
                  <a:txBody>
                    <a:bodyPr/>
                    <a:lstStyle/>
                    <a:p>
                      <a:endParaRPr lang="en-US"/>
                    </a:p>
                  </a:txBody>
                  <a:tcPr/>
                </a:tc>
                <a:extLst>
                  <a:ext uri="{0D108BD9-81ED-4DB2-BD59-A6C34878D82A}">
                    <a16:rowId xmlns:a16="http://schemas.microsoft.com/office/drawing/2014/main" val="2455773427"/>
                  </a:ext>
                </a:extLst>
              </a:tr>
              <a:tr h="1024861">
                <a:tc>
                  <a:txBody>
                    <a:bodyPr/>
                    <a:lstStyle/>
                    <a:p>
                      <a:pPr marR="0" indent="0" algn="ctr"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NO</a:t>
                      </a:r>
                      <a:r>
                        <a:rPr lang="en-US" sz="3600" kern="1400" baseline="-25000" dirty="0">
                          <a:ln>
                            <a:noFill/>
                          </a:ln>
                          <a:solidFill>
                            <a:srgbClr val="000000"/>
                          </a:solidFill>
                          <a:effectLst/>
                          <a:latin typeface="Comic Sans MS" panose="030F0702030302020204" pitchFamily="66" charset="0"/>
                        </a:rPr>
                        <a:t>2</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nitrogen dioxide</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0965295"/>
                  </a:ext>
                </a:extLst>
              </a:tr>
              <a:tr h="1024861">
                <a:tc>
                  <a:txBody>
                    <a:bodyPr/>
                    <a:lstStyle/>
                    <a:p>
                      <a:pPr marR="0" indent="0" algn="ctr"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CI</a:t>
                      </a:r>
                      <a:r>
                        <a:rPr lang="en-US" sz="3600" kern="1400" baseline="-25000" dirty="0">
                          <a:ln>
                            <a:noFill/>
                          </a:ln>
                          <a:solidFill>
                            <a:srgbClr val="000000"/>
                          </a:solidFill>
                          <a:effectLst/>
                          <a:latin typeface="Comic Sans MS" panose="030F0702030302020204" pitchFamily="66" charset="0"/>
                        </a:rPr>
                        <a:t>4</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carbon tetraiodide</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0834979"/>
                  </a:ext>
                </a:extLst>
              </a:tr>
              <a:tr h="1024861">
                <a:tc>
                  <a:txBody>
                    <a:bodyPr/>
                    <a:lstStyle/>
                    <a:p>
                      <a:pPr marR="0" indent="0" algn="ctr"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N</a:t>
                      </a:r>
                      <a:r>
                        <a:rPr lang="en-US" sz="3600" kern="1400" baseline="-25000" dirty="0">
                          <a:ln>
                            <a:noFill/>
                          </a:ln>
                          <a:solidFill>
                            <a:srgbClr val="000000"/>
                          </a:solidFill>
                          <a:effectLst/>
                          <a:latin typeface="Comic Sans MS" panose="030F0702030302020204" pitchFamily="66" charset="0"/>
                        </a:rPr>
                        <a:t>2</a:t>
                      </a:r>
                      <a:r>
                        <a:rPr lang="en-US" sz="3600" kern="1400" dirty="0">
                          <a:ln>
                            <a:noFill/>
                          </a:ln>
                          <a:solidFill>
                            <a:srgbClr val="000000"/>
                          </a:solidFill>
                          <a:effectLst/>
                          <a:latin typeface="Comic Sans MS" panose="030F0702030302020204" pitchFamily="66" charset="0"/>
                        </a:rPr>
                        <a:t>O</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3756051"/>
                  </a:ext>
                </a:extLst>
              </a:tr>
              <a:tr h="1024861">
                <a:tc>
                  <a:txBody>
                    <a:bodyPr/>
                    <a:lstStyle/>
                    <a:p>
                      <a:pPr marR="0" indent="0" algn="ctr"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SO</a:t>
                      </a:r>
                      <a:r>
                        <a:rPr lang="en-US" sz="3600" kern="1400" baseline="-25000">
                          <a:ln>
                            <a:noFill/>
                          </a:ln>
                          <a:solidFill>
                            <a:srgbClr val="000000"/>
                          </a:solidFill>
                          <a:effectLst/>
                          <a:latin typeface="Comic Sans MS" panose="030F0702030302020204" pitchFamily="66" charset="0"/>
                        </a:rPr>
                        <a:t>3</a:t>
                      </a:r>
                      <a:endParaRPr lang="en-US" sz="3600" kern="140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831349"/>
                  </a:ext>
                </a:extLst>
              </a:tr>
              <a:tr h="1024861">
                <a:tc>
                  <a:txBody>
                    <a:bodyPr/>
                    <a:lstStyle/>
                    <a:p>
                      <a:pPr marR="0" indent="0" algn="ctr"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N</a:t>
                      </a:r>
                      <a:r>
                        <a:rPr lang="en-US" sz="3600" kern="1400" baseline="-25000">
                          <a:ln>
                            <a:noFill/>
                          </a:ln>
                          <a:solidFill>
                            <a:srgbClr val="000000"/>
                          </a:solidFill>
                          <a:effectLst/>
                          <a:latin typeface="Comic Sans MS" panose="030F0702030302020204" pitchFamily="66" charset="0"/>
                        </a:rPr>
                        <a:t>2</a:t>
                      </a:r>
                      <a:r>
                        <a:rPr lang="en-US" sz="3600" kern="1400">
                          <a:ln>
                            <a:noFill/>
                          </a:ln>
                          <a:solidFill>
                            <a:srgbClr val="000000"/>
                          </a:solidFill>
                          <a:effectLst/>
                          <a:latin typeface="Comic Sans MS" panose="030F0702030302020204" pitchFamily="66" charset="0"/>
                        </a:rPr>
                        <a:t>O</a:t>
                      </a:r>
                      <a:r>
                        <a:rPr lang="en-US" sz="3600" kern="1400" baseline="-25000">
                          <a:ln>
                            <a:noFill/>
                          </a:ln>
                          <a:solidFill>
                            <a:srgbClr val="000000"/>
                          </a:solidFill>
                          <a:effectLst/>
                          <a:latin typeface="Comic Sans MS" panose="030F0702030302020204" pitchFamily="66" charset="0"/>
                        </a:rPr>
                        <a:t>5</a:t>
                      </a:r>
                      <a:endParaRPr lang="en-US" sz="3600" kern="140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778771"/>
                  </a:ext>
                </a:extLst>
              </a:tr>
              <a:tr h="1024861">
                <a:tc>
                  <a:txBody>
                    <a:bodyPr/>
                    <a:lstStyle/>
                    <a:p>
                      <a:pPr marR="0" indent="0" algn="ctr"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HCl</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5341194"/>
                  </a:ext>
                </a:extLst>
              </a:tr>
            </a:tbl>
          </a:graphicData>
        </a:graphic>
      </p:graphicFrame>
      <p:sp>
        <p:nvSpPr>
          <p:cNvPr id="3" name="Control 1">
            <a:extLst>
              <a:ext uri="{FF2B5EF4-FFF2-40B4-BE49-F238E27FC236}">
                <a16:creationId xmlns:a16="http://schemas.microsoft.com/office/drawing/2014/main" id="{4A297FC1-50BA-5E5F-4C2B-8F7F8B37BBCD}"/>
              </a:ext>
            </a:extLst>
          </p:cNvPr>
          <p:cNvSpPr>
            <a:spLocks noChangeArrowheads="1" noChangeShapeType="1"/>
          </p:cNvSpPr>
          <p:nvPr/>
        </p:nvSpPr>
        <p:spPr bwMode="auto">
          <a:xfrm>
            <a:off x="1600200" y="2663825"/>
            <a:ext cx="6858000" cy="33147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179196447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018914B-E867-C8BD-81A3-FFE2109B9AC1}"/>
              </a:ext>
            </a:extLst>
          </p:cNvPr>
          <p:cNvGraphicFramePr>
            <a:graphicFrameLocks noGrp="1"/>
          </p:cNvGraphicFramePr>
          <p:nvPr>
            <p:extLst>
              <p:ext uri="{D42A27DB-BD31-4B8C-83A1-F6EECF244321}">
                <p14:modId xmlns:p14="http://schemas.microsoft.com/office/powerpoint/2010/main" val="1558198984"/>
              </p:ext>
            </p:extLst>
          </p:nvPr>
        </p:nvGraphicFramePr>
        <p:xfrm>
          <a:off x="0" y="0"/>
          <a:ext cx="9144000" cy="6858000"/>
        </p:xfrm>
        <a:graphic>
          <a:graphicData uri="http://schemas.openxmlformats.org/drawingml/2006/table">
            <a:tbl>
              <a:tblPr/>
              <a:tblGrid>
                <a:gridCol w="2198916">
                  <a:extLst>
                    <a:ext uri="{9D8B030D-6E8A-4147-A177-3AD203B41FA5}">
                      <a16:colId xmlns:a16="http://schemas.microsoft.com/office/drawing/2014/main" val="3056520760"/>
                    </a:ext>
                  </a:extLst>
                </a:gridCol>
                <a:gridCol w="6945084">
                  <a:extLst>
                    <a:ext uri="{9D8B030D-6E8A-4147-A177-3AD203B41FA5}">
                      <a16:colId xmlns:a16="http://schemas.microsoft.com/office/drawing/2014/main" val="2860966211"/>
                    </a:ext>
                  </a:extLst>
                </a:gridCol>
              </a:tblGrid>
              <a:tr h="708834">
                <a:tc gridSpan="2">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102.  Name these compounds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D5"/>
                    </a:solidFill>
                  </a:tcPr>
                </a:tc>
                <a:tc hMerge="1">
                  <a:txBody>
                    <a:bodyPr/>
                    <a:lstStyle/>
                    <a:p>
                      <a:endParaRPr lang="en-US"/>
                    </a:p>
                  </a:txBody>
                  <a:tcPr/>
                </a:tc>
                <a:extLst>
                  <a:ext uri="{0D108BD9-81ED-4DB2-BD59-A6C34878D82A}">
                    <a16:rowId xmlns:a16="http://schemas.microsoft.com/office/drawing/2014/main" val="2455773427"/>
                  </a:ext>
                </a:extLst>
              </a:tr>
              <a:tr h="1024861">
                <a:tc>
                  <a:txBody>
                    <a:bodyPr/>
                    <a:lstStyle/>
                    <a:p>
                      <a:pPr marR="0" indent="0" algn="ctr"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NO</a:t>
                      </a:r>
                      <a:r>
                        <a:rPr lang="en-US" sz="3600" kern="1400" baseline="-25000" dirty="0">
                          <a:ln>
                            <a:noFill/>
                          </a:ln>
                          <a:solidFill>
                            <a:srgbClr val="000000"/>
                          </a:solidFill>
                          <a:effectLst/>
                          <a:latin typeface="Comic Sans MS" panose="030F0702030302020204" pitchFamily="66" charset="0"/>
                        </a:rPr>
                        <a:t>2</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nitrogen dioxide</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0965295"/>
                  </a:ext>
                </a:extLst>
              </a:tr>
              <a:tr h="1024861">
                <a:tc>
                  <a:txBody>
                    <a:bodyPr/>
                    <a:lstStyle/>
                    <a:p>
                      <a:pPr marR="0" indent="0" algn="ctr"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CI</a:t>
                      </a:r>
                      <a:r>
                        <a:rPr lang="en-US" sz="3600" kern="1400" baseline="-25000" dirty="0">
                          <a:ln>
                            <a:noFill/>
                          </a:ln>
                          <a:solidFill>
                            <a:srgbClr val="000000"/>
                          </a:solidFill>
                          <a:effectLst/>
                          <a:latin typeface="Comic Sans MS" panose="030F0702030302020204" pitchFamily="66" charset="0"/>
                        </a:rPr>
                        <a:t>4</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carbon tetraiodide</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0834979"/>
                  </a:ext>
                </a:extLst>
              </a:tr>
              <a:tr h="1024861">
                <a:tc>
                  <a:txBody>
                    <a:bodyPr/>
                    <a:lstStyle/>
                    <a:p>
                      <a:pPr marR="0" indent="0" algn="ctr"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N</a:t>
                      </a:r>
                      <a:r>
                        <a:rPr lang="en-US" sz="3600" kern="1400" baseline="-25000" dirty="0">
                          <a:ln>
                            <a:noFill/>
                          </a:ln>
                          <a:solidFill>
                            <a:srgbClr val="000000"/>
                          </a:solidFill>
                          <a:effectLst/>
                          <a:latin typeface="Comic Sans MS" panose="030F0702030302020204" pitchFamily="66" charset="0"/>
                        </a:rPr>
                        <a:t>2</a:t>
                      </a:r>
                      <a:r>
                        <a:rPr lang="en-US" sz="3600" kern="1400" dirty="0">
                          <a:ln>
                            <a:noFill/>
                          </a:ln>
                          <a:solidFill>
                            <a:srgbClr val="000000"/>
                          </a:solidFill>
                          <a:effectLst/>
                          <a:latin typeface="Comic Sans MS" panose="030F0702030302020204" pitchFamily="66" charset="0"/>
                        </a:rPr>
                        <a:t>O</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dinitrogen monoxide</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3756051"/>
                  </a:ext>
                </a:extLst>
              </a:tr>
              <a:tr h="1024861">
                <a:tc>
                  <a:txBody>
                    <a:bodyPr/>
                    <a:lstStyle/>
                    <a:p>
                      <a:pPr marR="0" indent="0" algn="ctr"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SO</a:t>
                      </a:r>
                      <a:r>
                        <a:rPr lang="en-US" sz="3600" kern="1400" baseline="-25000">
                          <a:ln>
                            <a:noFill/>
                          </a:ln>
                          <a:solidFill>
                            <a:srgbClr val="000000"/>
                          </a:solidFill>
                          <a:effectLst/>
                          <a:latin typeface="Comic Sans MS" panose="030F0702030302020204" pitchFamily="66" charset="0"/>
                        </a:rPr>
                        <a:t>3</a:t>
                      </a:r>
                      <a:endParaRPr lang="en-US" sz="3600" kern="140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831349"/>
                  </a:ext>
                </a:extLst>
              </a:tr>
              <a:tr h="1024861">
                <a:tc>
                  <a:txBody>
                    <a:bodyPr/>
                    <a:lstStyle/>
                    <a:p>
                      <a:pPr marR="0" indent="0" algn="ctr"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N</a:t>
                      </a:r>
                      <a:r>
                        <a:rPr lang="en-US" sz="3600" kern="1400" baseline="-25000">
                          <a:ln>
                            <a:noFill/>
                          </a:ln>
                          <a:solidFill>
                            <a:srgbClr val="000000"/>
                          </a:solidFill>
                          <a:effectLst/>
                          <a:latin typeface="Comic Sans MS" panose="030F0702030302020204" pitchFamily="66" charset="0"/>
                        </a:rPr>
                        <a:t>2</a:t>
                      </a:r>
                      <a:r>
                        <a:rPr lang="en-US" sz="3600" kern="1400">
                          <a:ln>
                            <a:noFill/>
                          </a:ln>
                          <a:solidFill>
                            <a:srgbClr val="000000"/>
                          </a:solidFill>
                          <a:effectLst/>
                          <a:latin typeface="Comic Sans MS" panose="030F0702030302020204" pitchFamily="66" charset="0"/>
                        </a:rPr>
                        <a:t>O</a:t>
                      </a:r>
                      <a:r>
                        <a:rPr lang="en-US" sz="3600" kern="1400" baseline="-25000">
                          <a:ln>
                            <a:noFill/>
                          </a:ln>
                          <a:solidFill>
                            <a:srgbClr val="000000"/>
                          </a:solidFill>
                          <a:effectLst/>
                          <a:latin typeface="Comic Sans MS" panose="030F0702030302020204" pitchFamily="66" charset="0"/>
                        </a:rPr>
                        <a:t>5</a:t>
                      </a:r>
                      <a:endParaRPr lang="en-US" sz="3600" kern="140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778771"/>
                  </a:ext>
                </a:extLst>
              </a:tr>
              <a:tr h="1024861">
                <a:tc>
                  <a:txBody>
                    <a:bodyPr/>
                    <a:lstStyle/>
                    <a:p>
                      <a:pPr marR="0" indent="0" algn="ctr"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HCl</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5341194"/>
                  </a:ext>
                </a:extLst>
              </a:tr>
            </a:tbl>
          </a:graphicData>
        </a:graphic>
      </p:graphicFrame>
      <p:sp>
        <p:nvSpPr>
          <p:cNvPr id="3" name="Control 1">
            <a:extLst>
              <a:ext uri="{FF2B5EF4-FFF2-40B4-BE49-F238E27FC236}">
                <a16:creationId xmlns:a16="http://schemas.microsoft.com/office/drawing/2014/main" id="{4A297FC1-50BA-5E5F-4C2B-8F7F8B37BBCD}"/>
              </a:ext>
            </a:extLst>
          </p:cNvPr>
          <p:cNvSpPr>
            <a:spLocks noChangeArrowheads="1" noChangeShapeType="1"/>
          </p:cNvSpPr>
          <p:nvPr/>
        </p:nvSpPr>
        <p:spPr bwMode="auto">
          <a:xfrm>
            <a:off x="1600200" y="2663825"/>
            <a:ext cx="6858000" cy="33147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414539987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018914B-E867-C8BD-81A3-FFE2109B9AC1}"/>
              </a:ext>
            </a:extLst>
          </p:cNvPr>
          <p:cNvGraphicFramePr>
            <a:graphicFrameLocks noGrp="1"/>
          </p:cNvGraphicFramePr>
          <p:nvPr>
            <p:extLst>
              <p:ext uri="{D42A27DB-BD31-4B8C-83A1-F6EECF244321}">
                <p14:modId xmlns:p14="http://schemas.microsoft.com/office/powerpoint/2010/main" val="450981970"/>
              </p:ext>
            </p:extLst>
          </p:nvPr>
        </p:nvGraphicFramePr>
        <p:xfrm>
          <a:off x="0" y="0"/>
          <a:ext cx="9144000" cy="6858000"/>
        </p:xfrm>
        <a:graphic>
          <a:graphicData uri="http://schemas.openxmlformats.org/drawingml/2006/table">
            <a:tbl>
              <a:tblPr/>
              <a:tblGrid>
                <a:gridCol w="2198916">
                  <a:extLst>
                    <a:ext uri="{9D8B030D-6E8A-4147-A177-3AD203B41FA5}">
                      <a16:colId xmlns:a16="http://schemas.microsoft.com/office/drawing/2014/main" val="3056520760"/>
                    </a:ext>
                  </a:extLst>
                </a:gridCol>
                <a:gridCol w="6945084">
                  <a:extLst>
                    <a:ext uri="{9D8B030D-6E8A-4147-A177-3AD203B41FA5}">
                      <a16:colId xmlns:a16="http://schemas.microsoft.com/office/drawing/2014/main" val="2860966211"/>
                    </a:ext>
                  </a:extLst>
                </a:gridCol>
              </a:tblGrid>
              <a:tr h="708834">
                <a:tc gridSpan="2">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102.  Name these compounds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D5"/>
                    </a:solidFill>
                  </a:tcPr>
                </a:tc>
                <a:tc hMerge="1">
                  <a:txBody>
                    <a:bodyPr/>
                    <a:lstStyle/>
                    <a:p>
                      <a:endParaRPr lang="en-US"/>
                    </a:p>
                  </a:txBody>
                  <a:tcPr/>
                </a:tc>
                <a:extLst>
                  <a:ext uri="{0D108BD9-81ED-4DB2-BD59-A6C34878D82A}">
                    <a16:rowId xmlns:a16="http://schemas.microsoft.com/office/drawing/2014/main" val="2455773427"/>
                  </a:ext>
                </a:extLst>
              </a:tr>
              <a:tr h="1024861">
                <a:tc>
                  <a:txBody>
                    <a:bodyPr/>
                    <a:lstStyle/>
                    <a:p>
                      <a:pPr marR="0" indent="0" algn="ctr"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NO</a:t>
                      </a:r>
                      <a:r>
                        <a:rPr lang="en-US" sz="3600" kern="1400" baseline="-25000" dirty="0">
                          <a:ln>
                            <a:noFill/>
                          </a:ln>
                          <a:solidFill>
                            <a:srgbClr val="000000"/>
                          </a:solidFill>
                          <a:effectLst/>
                          <a:latin typeface="Comic Sans MS" panose="030F0702030302020204" pitchFamily="66" charset="0"/>
                        </a:rPr>
                        <a:t>2</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nitrogen dioxide</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0965295"/>
                  </a:ext>
                </a:extLst>
              </a:tr>
              <a:tr h="1024861">
                <a:tc>
                  <a:txBody>
                    <a:bodyPr/>
                    <a:lstStyle/>
                    <a:p>
                      <a:pPr marR="0" indent="0" algn="ctr"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CI</a:t>
                      </a:r>
                      <a:r>
                        <a:rPr lang="en-US" sz="3600" kern="1400" baseline="-25000" dirty="0">
                          <a:ln>
                            <a:noFill/>
                          </a:ln>
                          <a:solidFill>
                            <a:srgbClr val="000000"/>
                          </a:solidFill>
                          <a:effectLst/>
                          <a:latin typeface="Comic Sans MS" panose="030F0702030302020204" pitchFamily="66" charset="0"/>
                        </a:rPr>
                        <a:t>4</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carbon tetraiodide</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0834979"/>
                  </a:ext>
                </a:extLst>
              </a:tr>
              <a:tr h="1024861">
                <a:tc>
                  <a:txBody>
                    <a:bodyPr/>
                    <a:lstStyle/>
                    <a:p>
                      <a:pPr marR="0" indent="0" algn="ctr"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N</a:t>
                      </a:r>
                      <a:r>
                        <a:rPr lang="en-US" sz="3600" kern="1400" baseline="-25000" dirty="0">
                          <a:ln>
                            <a:noFill/>
                          </a:ln>
                          <a:solidFill>
                            <a:srgbClr val="000000"/>
                          </a:solidFill>
                          <a:effectLst/>
                          <a:latin typeface="Comic Sans MS" panose="030F0702030302020204" pitchFamily="66" charset="0"/>
                        </a:rPr>
                        <a:t>2</a:t>
                      </a:r>
                      <a:r>
                        <a:rPr lang="en-US" sz="3600" kern="1400" dirty="0">
                          <a:ln>
                            <a:noFill/>
                          </a:ln>
                          <a:solidFill>
                            <a:srgbClr val="000000"/>
                          </a:solidFill>
                          <a:effectLst/>
                          <a:latin typeface="Comic Sans MS" panose="030F0702030302020204" pitchFamily="66" charset="0"/>
                        </a:rPr>
                        <a:t>O</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dinitrogen monoxide</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3756051"/>
                  </a:ext>
                </a:extLst>
              </a:tr>
              <a:tr h="1024861">
                <a:tc>
                  <a:txBody>
                    <a:bodyPr/>
                    <a:lstStyle/>
                    <a:p>
                      <a:pPr marR="0" indent="0" algn="ctr"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SO</a:t>
                      </a:r>
                      <a:r>
                        <a:rPr lang="en-US" sz="3600" kern="1400" baseline="-25000">
                          <a:ln>
                            <a:noFill/>
                          </a:ln>
                          <a:solidFill>
                            <a:srgbClr val="000000"/>
                          </a:solidFill>
                          <a:effectLst/>
                          <a:latin typeface="Comic Sans MS" panose="030F0702030302020204" pitchFamily="66" charset="0"/>
                        </a:rPr>
                        <a:t>3</a:t>
                      </a:r>
                      <a:endParaRPr lang="en-US" sz="3600" kern="140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sulfur trioxide</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831349"/>
                  </a:ext>
                </a:extLst>
              </a:tr>
              <a:tr h="1024861">
                <a:tc>
                  <a:txBody>
                    <a:bodyPr/>
                    <a:lstStyle/>
                    <a:p>
                      <a:pPr marR="0" indent="0" algn="ctr"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N</a:t>
                      </a:r>
                      <a:r>
                        <a:rPr lang="en-US" sz="3600" kern="1400" baseline="-25000">
                          <a:ln>
                            <a:noFill/>
                          </a:ln>
                          <a:solidFill>
                            <a:srgbClr val="000000"/>
                          </a:solidFill>
                          <a:effectLst/>
                          <a:latin typeface="Comic Sans MS" panose="030F0702030302020204" pitchFamily="66" charset="0"/>
                        </a:rPr>
                        <a:t>2</a:t>
                      </a:r>
                      <a:r>
                        <a:rPr lang="en-US" sz="3600" kern="1400">
                          <a:ln>
                            <a:noFill/>
                          </a:ln>
                          <a:solidFill>
                            <a:srgbClr val="000000"/>
                          </a:solidFill>
                          <a:effectLst/>
                          <a:latin typeface="Comic Sans MS" panose="030F0702030302020204" pitchFamily="66" charset="0"/>
                        </a:rPr>
                        <a:t>O</a:t>
                      </a:r>
                      <a:r>
                        <a:rPr lang="en-US" sz="3600" kern="1400" baseline="-25000">
                          <a:ln>
                            <a:noFill/>
                          </a:ln>
                          <a:solidFill>
                            <a:srgbClr val="000000"/>
                          </a:solidFill>
                          <a:effectLst/>
                          <a:latin typeface="Comic Sans MS" panose="030F0702030302020204" pitchFamily="66" charset="0"/>
                        </a:rPr>
                        <a:t>5</a:t>
                      </a:r>
                      <a:endParaRPr lang="en-US" sz="3600" kern="140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778771"/>
                  </a:ext>
                </a:extLst>
              </a:tr>
              <a:tr h="1024861">
                <a:tc>
                  <a:txBody>
                    <a:bodyPr/>
                    <a:lstStyle/>
                    <a:p>
                      <a:pPr marR="0" indent="0" algn="ctr"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HCl</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5341194"/>
                  </a:ext>
                </a:extLst>
              </a:tr>
            </a:tbl>
          </a:graphicData>
        </a:graphic>
      </p:graphicFrame>
      <p:sp>
        <p:nvSpPr>
          <p:cNvPr id="3" name="Control 1">
            <a:extLst>
              <a:ext uri="{FF2B5EF4-FFF2-40B4-BE49-F238E27FC236}">
                <a16:creationId xmlns:a16="http://schemas.microsoft.com/office/drawing/2014/main" id="{4A297FC1-50BA-5E5F-4C2B-8F7F8B37BBCD}"/>
              </a:ext>
            </a:extLst>
          </p:cNvPr>
          <p:cNvSpPr>
            <a:spLocks noChangeArrowheads="1" noChangeShapeType="1"/>
          </p:cNvSpPr>
          <p:nvPr/>
        </p:nvSpPr>
        <p:spPr bwMode="auto">
          <a:xfrm>
            <a:off x="1600200" y="2663825"/>
            <a:ext cx="6858000" cy="33147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1569081159"/>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018914B-E867-C8BD-81A3-FFE2109B9AC1}"/>
              </a:ext>
            </a:extLst>
          </p:cNvPr>
          <p:cNvGraphicFramePr>
            <a:graphicFrameLocks noGrp="1"/>
          </p:cNvGraphicFramePr>
          <p:nvPr>
            <p:extLst>
              <p:ext uri="{D42A27DB-BD31-4B8C-83A1-F6EECF244321}">
                <p14:modId xmlns:p14="http://schemas.microsoft.com/office/powerpoint/2010/main" val="1600453217"/>
              </p:ext>
            </p:extLst>
          </p:nvPr>
        </p:nvGraphicFramePr>
        <p:xfrm>
          <a:off x="0" y="0"/>
          <a:ext cx="9144000" cy="6858000"/>
        </p:xfrm>
        <a:graphic>
          <a:graphicData uri="http://schemas.openxmlformats.org/drawingml/2006/table">
            <a:tbl>
              <a:tblPr/>
              <a:tblGrid>
                <a:gridCol w="2198916">
                  <a:extLst>
                    <a:ext uri="{9D8B030D-6E8A-4147-A177-3AD203B41FA5}">
                      <a16:colId xmlns:a16="http://schemas.microsoft.com/office/drawing/2014/main" val="3056520760"/>
                    </a:ext>
                  </a:extLst>
                </a:gridCol>
                <a:gridCol w="6945084">
                  <a:extLst>
                    <a:ext uri="{9D8B030D-6E8A-4147-A177-3AD203B41FA5}">
                      <a16:colId xmlns:a16="http://schemas.microsoft.com/office/drawing/2014/main" val="2860966211"/>
                    </a:ext>
                  </a:extLst>
                </a:gridCol>
              </a:tblGrid>
              <a:tr h="708834">
                <a:tc gridSpan="2">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102.  Name these compounds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D5"/>
                    </a:solidFill>
                  </a:tcPr>
                </a:tc>
                <a:tc hMerge="1">
                  <a:txBody>
                    <a:bodyPr/>
                    <a:lstStyle/>
                    <a:p>
                      <a:endParaRPr lang="en-US"/>
                    </a:p>
                  </a:txBody>
                  <a:tcPr/>
                </a:tc>
                <a:extLst>
                  <a:ext uri="{0D108BD9-81ED-4DB2-BD59-A6C34878D82A}">
                    <a16:rowId xmlns:a16="http://schemas.microsoft.com/office/drawing/2014/main" val="2455773427"/>
                  </a:ext>
                </a:extLst>
              </a:tr>
              <a:tr h="1024861">
                <a:tc>
                  <a:txBody>
                    <a:bodyPr/>
                    <a:lstStyle/>
                    <a:p>
                      <a:pPr marR="0" indent="0" algn="ctr"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NO</a:t>
                      </a:r>
                      <a:r>
                        <a:rPr lang="en-US" sz="3600" kern="1400" baseline="-25000" dirty="0">
                          <a:ln>
                            <a:noFill/>
                          </a:ln>
                          <a:solidFill>
                            <a:srgbClr val="000000"/>
                          </a:solidFill>
                          <a:effectLst/>
                          <a:latin typeface="Comic Sans MS" panose="030F0702030302020204" pitchFamily="66" charset="0"/>
                        </a:rPr>
                        <a:t>2</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nitrogen dioxide</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0965295"/>
                  </a:ext>
                </a:extLst>
              </a:tr>
              <a:tr h="1024861">
                <a:tc>
                  <a:txBody>
                    <a:bodyPr/>
                    <a:lstStyle/>
                    <a:p>
                      <a:pPr marR="0" indent="0" algn="ctr"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CI</a:t>
                      </a:r>
                      <a:r>
                        <a:rPr lang="en-US" sz="3600" kern="1400" baseline="-25000" dirty="0">
                          <a:ln>
                            <a:noFill/>
                          </a:ln>
                          <a:solidFill>
                            <a:srgbClr val="000000"/>
                          </a:solidFill>
                          <a:effectLst/>
                          <a:latin typeface="Comic Sans MS" panose="030F0702030302020204" pitchFamily="66" charset="0"/>
                        </a:rPr>
                        <a:t>4</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carbon tetraiodide</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0834979"/>
                  </a:ext>
                </a:extLst>
              </a:tr>
              <a:tr h="1024861">
                <a:tc>
                  <a:txBody>
                    <a:bodyPr/>
                    <a:lstStyle/>
                    <a:p>
                      <a:pPr marR="0" indent="0" algn="ctr"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N</a:t>
                      </a:r>
                      <a:r>
                        <a:rPr lang="en-US" sz="3600" kern="1400" baseline="-25000" dirty="0">
                          <a:ln>
                            <a:noFill/>
                          </a:ln>
                          <a:solidFill>
                            <a:srgbClr val="000000"/>
                          </a:solidFill>
                          <a:effectLst/>
                          <a:latin typeface="Comic Sans MS" panose="030F0702030302020204" pitchFamily="66" charset="0"/>
                        </a:rPr>
                        <a:t>2</a:t>
                      </a:r>
                      <a:r>
                        <a:rPr lang="en-US" sz="3600" kern="1400" dirty="0">
                          <a:ln>
                            <a:noFill/>
                          </a:ln>
                          <a:solidFill>
                            <a:srgbClr val="000000"/>
                          </a:solidFill>
                          <a:effectLst/>
                          <a:latin typeface="Comic Sans MS" panose="030F0702030302020204" pitchFamily="66" charset="0"/>
                        </a:rPr>
                        <a:t>O</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dinitrogen monoxide</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3756051"/>
                  </a:ext>
                </a:extLst>
              </a:tr>
              <a:tr h="1024861">
                <a:tc>
                  <a:txBody>
                    <a:bodyPr/>
                    <a:lstStyle/>
                    <a:p>
                      <a:pPr marR="0" indent="0" algn="ctr"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SO</a:t>
                      </a:r>
                      <a:r>
                        <a:rPr lang="en-US" sz="3600" kern="1400" baseline="-25000">
                          <a:ln>
                            <a:noFill/>
                          </a:ln>
                          <a:solidFill>
                            <a:srgbClr val="000000"/>
                          </a:solidFill>
                          <a:effectLst/>
                          <a:latin typeface="Comic Sans MS" panose="030F0702030302020204" pitchFamily="66" charset="0"/>
                        </a:rPr>
                        <a:t>3</a:t>
                      </a:r>
                      <a:endParaRPr lang="en-US" sz="3600" kern="140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sulfur trioxide</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831349"/>
                  </a:ext>
                </a:extLst>
              </a:tr>
              <a:tr h="1024861">
                <a:tc>
                  <a:txBody>
                    <a:bodyPr/>
                    <a:lstStyle/>
                    <a:p>
                      <a:pPr marR="0" indent="0" algn="ctr"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N</a:t>
                      </a:r>
                      <a:r>
                        <a:rPr lang="en-US" sz="3600" kern="1400" baseline="-25000">
                          <a:ln>
                            <a:noFill/>
                          </a:ln>
                          <a:solidFill>
                            <a:srgbClr val="000000"/>
                          </a:solidFill>
                          <a:effectLst/>
                          <a:latin typeface="Comic Sans MS" panose="030F0702030302020204" pitchFamily="66" charset="0"/>
                        </a:rPr>
                        <a:t>2</a:t>
                      </a:r>
                      <a:r>
                        <a:rPr lang="en-US" sz="3600" kern="1400">
                          <a:ln>
                            <a:noFill/>
                          </a:ln>
                          <a:solidFill>
                            <a:srgbClr val="000000"/>
                          </a:solidFill>
                          <a:effectLst/>
                          <a:latin typeface="Comic Sans MS" panose="030F0702030302020204" pitchFamily="66" charset="0"/>
                        </a:rPr>
                        <a:t>O</a:t>
                      </a:r>
                      <a:r>
                        <a:rPr lang="en-US" sz="3600" kern="1400" baseline="-25000">
                          <a:ln>
                            <a:noFill/>
                          </a:ln>
                          <a:solidFill>
                            <a:srgbClr val="000000"/>
                          </a:solidFill>
                          <a:effectLst/>
                          <a:latin typeface="Comic Sans MS" panose="030F0702030302020204" pitchFamily="66" charset="0"/>
                        </a:rPr>
                        <a:t>5</a:t>
                      </a:r>
                      <a:endParaRPr lang="en-US" sz="3600" kern="140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dinitrogen pentoxide</a:t>
                      </a:r>
                      <a:r>
                        <a:rPr lang="en-US" sz="3600" kern="1400" dirty="0">
                          <a:ln>
                            <a:noFill/>
                          </a:ln>
                          <a:solidFill>
                            <a:srgbClr val="000000"/>
                          </a:solidFill>
                          <a:effectLst/>
                          <a:latin typeface="Comic Sans MS" panose="030F0702030302020204" pitchFamily="66"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778771"/>
                  </a:ext>
                </a:extLst>
              </a:tr>
              <a:tr h="1024861">
                <a:tc>
                  <a:txBody>
                    <a:bodyPr/>
                    <a:lstStyle/>
                    <a:p>
                      <a:pPr marR="0" indent="0" algn="ctr"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HCl</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5341194"/>
                  </a:ext>
                </a:extLst>
              </a:tr>
            </a:tbl>
          </a:graphicData>
        </a:graphic>
      </p:graphicFrame>
      <p:sp>
        <p:nvSpPr>
          <p:cNvPr id="3" name="Control 1">
            <a:extLst>
              <a:ext uri="{FF2B5EF4-FFF2-40B4-BE49-F238E27FC236}">
                <a16:creationId xmlns:a16="http://schemas.microsoft.com/office/drawing/2014/main" id="{4A297FC1-50BA-5E5F-4C2B-8F7F8B37BBCD}"/>
              </a:ext>
            </a:extLst>
          </p:cNvPr>
          <p:cNvSpPr>
            <a:spLocks noChangeArrowheads="1" noChangeShapeType="1"/>
          </p:cNvSpPr>
          <p:nvPr/>
        </p:nvSpPr>
        <p:spPr bwMode="auto">
          <a:xfrm>
            <a:off x="1600200" y="2663825"/>
            <a:ext cx="6858000" cy="33147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593519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A296E0-094F-4367-AE2D-599821265F15}"/>
              </a:ext>
            </a:extLst>
          </p:cNvPr>
          <p:cNvSpPr txBox="1"/>
          <p:nvPr/>
        </p:nvSpPr>
        <p:spPr>
          <a:xfrm>
            <a:off x="0" y="0"/>
            <a:ext cx="9144000" cy="6740307"/>
          </a:xfrm>
          <a:prstGeom prst="rect">
            <a:avLst/>
          </a:prstGeom>
          <a:noFill/>
        </p:spPr>
        <p:txBody>
          <a:bodyPr wrap="square" rtlCol="0">
            <a:spAutoFit/>
          </a:bodyPr>
          <a:lstStyle/>
          <a:p>
            <a:pPr lvl="0" eaLnBrk="1" hangingPunct="1">
              <a:spcBef>
                <a:spcPct val="50000"/>
              </a:spcBef>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12 .  ISOELECTRIC to a noble gas means that</a:t>
            </a: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the atom has an electron configuration that</a:t>
            </a: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matches a noble gas.  </a:t>
            </a: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p>
            <a:pPr lvl="0" eaLnBrk="1" hangingPunct="1">
              <a:spcBef>
                <a:spcPct val="50000"/>
              </a:spcBef>
            </a:pPr>
            <a:r>
              <a:rPr lang="en-US" altLang="en-US" sz="3600" dirty="0">
                <a:solidFill>
                  <a:srgbClr val="0000CC"/>
                </a:solidFill>
                <a:latin typeface="Times New Roman" panose="02020603050405020304" pitchFamily="18" charset="0"/>
                <a:cs typeface="Times New Roman" panose="02020603050405020304" pitchFamily="18" charset="0"/>
              </a:rPr>
              <a:t>14.  Metals do not become noble gases, they</a:t>
            </a:r>
            <a:br>
              <a:rPr lang="en-US" altLang="en-US" sz="3600" dirty="0">
                <a:solidFill>
                  <a:srgbClr val="0000CC"/>
                </a:solidFill>
                <a:latin typeface="Times New Roman" panose="02020603050405020304" pitchFamily="18" charset="0"/>
                <a:cs typeface="Times New Roman" panose="02020603050405020304" pitchFamily="18" charset="0"/>
              </a:rPr>
            </a:br>
            <a:r>
              <a:rPr lang="en-US" altLang="en-US" sz="3600" dirty="0">
                <a:solidFill>
                  <a:srgbClr val="0000CC"/>
                </a:solidFill>
                <a:latin typeface="Times New Roman" panose="02020603050405020304" pitchFamily="18" charset="0"/>
                <a:cs typeface="Times New Roman" panose="02020603050405020304" pitchFamily="18" charset="0"/>
              </a:rPr>
              <a:t>       form into metal ions, that happen to have</a:t>
            </a:r>
            <a:br>
              <a:rPr lang="en-US" altLang="en-US" sz="3600" dirty="0">
                <a:solidFill>
                  <a:srgbClr val="0000CC"/>
                </a:solidFill>
                <a:latin typeface="Times New Roman" panose="02020603050405020304" pitchFamily="18" charset="0"/>
                <a:cs typeface="Times New Roman" panose="02020603050405020304" pitchFamily="18" charset="0"/>
              </a:rPr>
            </a:br>
            <a:r>
              <a:rPr lang="en-US" altLang="en-US" sz="3600" dirty="0">
                <a:solidFill>
                  <a:srgbClr val="0000CC"/>
                </a:solidFill>
                <a:latin typeface="Times New Roman" panose="02020603050405020304" pitchFamily="18" charset="0"/>
                <a:cs typeface="Times New Roman" panose="02020603050405020304" pitchFamily="18" charset="0"/>
              </a:rPr>
              <a:t>       the same electron configuration as a noble</a:t>
            </a:r>
            <a:br>
              <a:rPr lang="en-US" altLang="en-US" sz="3600" dirty="0">
                <a:solidFill>
                  <a:srgbClr val="0000CC"/>
                </a:solidFill>
                <a:latin typeface="Times New Roman" panose="02020603050405020304" pitchFamily="18" charset="0"/>
                <a:cs typeface="Times New Roman" panose="02020603050405020304" pitchFamily="18" charset="0"/>
              </a:rPr>
            </a:br>
            <a:r>
              <a:rPr lang="en-US" altLang="en-US" sz="3600" dirty="0">
                <a:solidFill>
                  <a:srgbClr val="0000CC"/>
                </a:solidFill>
                <a:latin typeface="Times New Roman" panose="02020603050405020304" pitchFamily="18" charset="0"/>
                <a:cs typeface="Times New Roman" panose="02020603050405020304" pitchFamily="18" charset="0"/>
              </a:rPr>
              <a:t>       gas. </a:t>
            </a:r>
          </a:p>
          <a:p>
            <a:pPr lvl="0" eaLnBrk="1" hangingPunct="1">
              <a:spcBef>
                <a:spcPct val="50000"/>
              </a:spcBef>
            </a:pPr>
            <a:r>
              <a:rPr lang="en-US" altLang="en-US" sz="3600" dirty="0">
                <a:solidFill>
                  <a:srgbClr val="FF0000"/>
                </a:solidFill>
                <a:latin typeface="Times New Roman" panose="02020603050405020304" pitchFamily="18" charset="0"/>
                <a:cs typeface="Times New Roman" panose="02020603050405020304" pitchFamily="18" charset="0"/>
              </a:rPr>
              <a:t>15.  We use the noble gases to guide us, </a:t>
            </a:r>
            <a:r>
              <a:rPr lang="en-US" altLang="en-US" sz="3600" u="sng" dirty="0">
                <a:solidFill>
                  <a:srgbClr val="FF0000"/>
                </a:solidFill>
                <a:latin typeface="Times New Roman" panose="02020603050405020304" pitchFamily="18" charset="0"/>
                <a:cs typeface="Times New Roman" panose="02020603050405020304" pitchFamily="18" charset="0"/>
              </a:rPr>
              <a:t>metals</a:t>
            </a:r>
            <a:br>
              <a:rPr lang="en-US" altLang="en-US" sz="3600" u="sng" dirty="0">
                <a:solidFill>
                  <a:srgbClr val="FF0000"/>
                </a:solidFill>
                <a:latin typeface="Times New Roman" panose="02020603050405020304" pitchFamily="18" charset="0"/>
                <a:cs typeface="Times New Roman" panose="02020603050405020304" pitchFamily="18" charset="0"/>
              </a:rPr>
            </a:b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u="sng" dirty="0">
                <a:solidFill>
                  <a:srgbClr val="FF0000"/>
                </a:solidFill>
                <a:latin typeface="Times New Roman" panose="02020603050405020304" pitchFamily="18" charset="0"/>
                <a:cs typeface="Times New Roman" panose="02020603050405020304" pitchFamily="18" charset="0"/>
              </a:rPr>
              <a:t>lose exactly enough electrons to match up </a:t>
            </a:r>
            <a:br>
              <a:rPr lang="en-US" altLang="en-US" sz="3600" dirty="0">
                <a:solidFill>
                  <a:srgbClr val="FF0000"/>
                </a:solidFill>
                <a:latin typeface="Times New Roman" panose="02020603050405020304" pitchFamily="18" charset="0"/>
                <a:cs typeface="Times New Roman" panose="02020603050405020304" pitchFamily="18" charset="0"/>
              </a:rPr>
            </a:br>
            <a:r>
              <a:rPr lang="en-US" altLang="en-US" sz="3600" dirty="0">
                <a:solidFill>
                  <a:srgbClr val="FF0000"/>
                </a:solidFill>
                <a:latin typeface="Times New Roman" panose="02020603050405020304" pitchFamily="18" charset="0"/>
                <a:cs typeface="Times New Roman" panose="02020603050405020304" pitchFamily="18" charset="0"/>
              </a:rPr>
              <a:t>       to a noble gas.  </a:t>
            </a:r>
            <a:endParaRPr lang="en-US" sz="3600" dirty="0">
              <a:solidFill>
                <a:srgbClr val="FF0000"/>
              </a:solidFill>
            </a:endParaRPr>
          </a:p>
        </p:txBody>
      </p:sp>
    </p:spTree>
    <p:extLst>
      <p:ext uri="{BB962C8B-B14F-4D97-AF65-F5344CB8AC3E}">
        <p14:creationId xmlns:p14="http://schemas.microsoft.com/office/powerpoint/2010/main" val="674252823"/>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018914B-E867-C8BD-81A3-FFE2109B9AC1}"/>
              </a:ext>
            </a:extLst>
          </p:cNvPr>
          <p:cNvGraphicFramePr>
            <a:graphicFrameLocks noGrp="1"/>
          </p:cNvGraphicFramePr>
          <p:nvPr>
            <p:extLst>
              <p:ext uri="{D42A27DB-BD31-4B8C-83A1-F6EECF244321}">
                <p14:modId xmlns:p14="http://schemas.microsoft.com/office/powerpoint/2010/main" val="1637206869"/>
              </p:ext>
            </p:extLst>
          </p:nvPr>
        </p:nvGraphicFramePr>
        <p:xfrm>
          <a:off x="0" y="0"/>
          <a:ext cx="9144000" cy="6858000"/>
        </p:xfrm>
        <a:graphic>
          <a:graphicData uri="http://schemas.openxmlformats.org/drawingml/2006/table">
            <a:tbl>
              <a:tblPr/>
              <a:tblGrid>
                <a:gridCol w="2198916">
                  <a:extLst>
                    <a:ext uri="{9D8B030D-6E8A-4147-A177-3AD203B41FA5}">
                      <a16:colId xmlns:a16="http://schemas.microsoft.com/office/drawing/2014/main" val="3056520760"/>
                    </a:ext>
                  </a:extLst>
                </a:gridCol>
                <a:gridCol w="6945084">
                  <a:extLst>
                    <a:ext uri="{9D8B030D-6E8A-4147-A177-3AD203B41FA5}">
                      <a16:colId xmlns:a16="http://schemas.microsoft.com/office/drawing/2014/main" val="2860966211"/>
                    </a:ext>
                  </a:extLst>
                </a:gridCol>
              </a:tblGrid>
              <a:tr h="708834">
                <a:tc gridSpan="2">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102.  Name these compounds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D5"/>
                    </a:solidFill>
                  </a:tcPr>
                </a:tc>
                <a:tc hMerge="1">
                  <a:txBody>
                    <a:bodyPr/>
                    <a:lstStyle/>
                    <a:p>
                      <a:endParaRPr lang="en-US"/>
                    </a:p>
                  </a:txBody>
                  <a:tcPr/>
                </a:tc>
                <a:extLst>
                  <a:ext uri="{0D108BD9-81ED-4DB2-BD59-A6C34878D82A}">
                    <a16:rowId xmlns:a16="http://schemas.microsoft.com/office/drawing/2014/main" val="2455773427"/>
                  </a:ext>
                </a:extLst>
              </a:tr>
              <a:tr h="1024861">
                <a:tc>
                  <a:txBody>
                    <a:bodyPr/>
                    <a:lstStyle/>
                    <a:p>
                      <a:pPr marR="0" indent="0" algn="ctr"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NO</a:t>
                      </a:r>
                      <a:r>
                        <a:rPr lang="en-US" sz="3600" kern="1400" baseline="-25000" dirty="0">
                          <a:ln>
                            <a:noFill/>
                          </a:ln>
                          <a:solidFill>
                            <a:srgbClr val="000000"/>
                          </a:solidFill>
                          <a:effectLst/>
                          <a:latin typeface="Comic Sans MS" panose="030F0702030302020204" pitchFamily="66" charset="0"/>
                        </a:rPr>
                        <a:t>2</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nitrogen dioxide</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0965295"/>
                  </a:ext>
                </a:extLst>
              </a:tr>
              <a:tr h="1024861">
                <a:tc>
                  <a:txBody>
                    <a:bodyPr/>
                    <a:lstStyle/>
                    <a:p>
                      <a:pPr marR="0" indent="0" algn="ctr"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CI</a:t>
                      </a:r>
                      <a:r>
                        <a:rPr lang="en-US" sz="3600" kern="1400" baseline="-25000" dirty="0">
                          <a:ln>
                            <a:noFill/>
                          </a:ln>
                          <a:solidFill>
                            <a:srgbClr val="000000"/>
                          </a:solidFill>
                          <a:effectLst/>
                          <a:latin typeface="Comic Sans MS" panose="030F0702030302020204" pitchFamily="66" charset="0"/>
                        </a:rPr>
                        <a:t>4</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carbon tetraiodide</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0834979"/>
                  </a:ext>
                </a:extLst>
              </a:tr>
              <a:tr h="1024861">
                <a:tc>
                  <a:txBody>
                    <a:bodyPr/>
                    <a:lstStyle/>
                    <a:p>
                      <a:pPr marR="0" indent="0" algn="ctr"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N</a:t>
                      </a:r>
                      <a:r>
                        <a:rPr lang="en-US" sz="3600" kern="1400" baseline="-25000" dirty="0">
                          <a:ln>
                            <a:noFill/>
                          </a:ln>
                          <a:solidFill>
                            <a:srgbClr val="000000"/>
                          </a:solidFill>
                          <a:effectLst/>
                          <a:latin typeface="Comic Sans MS" panose="030F0702030302020204" pitchFamily="66" charset="0"/>
                        </a:rPr>
                        <a:t>2</a:t>
                      </a:r>
                      <a:r>
                        <a:rPr lang="en-US" sz="3600" kern="1400" dirty="0">
                          <a:ln>
                            <a:noFill/>
                          </a:ln>
                          <a:solidFill>
                            <a:srgbClr val="000000"/>
                          </a:solidFill>
                          <a:effectLst/>
                          <a:latin typeface="Comic Sans MS" panose="030F0702030302020204" pitchFamily="66" charset="0"/>
                        </a:rPr>
                        <a:t>O</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dinitrogen monoxide</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3756051"/>
                  </a:ext>
                </a:extLst>
              </a:tr>
              <a:tr h="1024861">
                <a:tc>
                  <a:txBody>
                    <a:bodyPr/>
                    <a:lstStyle/>
                    <a:p>
                      <a:pPr marR="0" indent="0" algn="ctr"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SO</a:t>
                      </a:r>
                      <a:r>
                        <a:rPr lang="en-US" sz="3600" kern="1400" baseline="-25000">
                          <a:ln>
                            <a:noFill/>
                          </a:ln>
                          <a:solidFill>
                            <a:srgbClr val="000000"/>
                          </a:solidFill>
                          <a:effectLst/>
                          <a:latin typeface="Comic Sans MS" panose="030F0702030302020204" pitchFamily="66" charset="0"/>
                        </a:rPr>
                        <a:t>3</a:t>
                      </a:r>
                      <a:endParaRPr lang="en-US" sz="3600" kern="140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sulfur trioxide</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831349"/>
                  </a:ext>
                </a:extLst>
              </a:tr>
              <a:tr h="1024861">
                <a:tc>
                  <a:txBody>
                    <a:bodyPr/>
                    <a:lstStyle/>
                    <a:p>
                      <a:pPr marR="0" indent="0" algn="ctr"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N</a:t>
                      </a:r>
                      <a:r>
                        <a:rPr lang="en-US" sz="3600" kern="1400" baseline="-25000">
                          <a:ln>
                            <a:noFill/>
                          </a:ln>
                          <a:solidFill>
                            <a:srgbClr val="000000"/>
                          </a:solidFill>
                          <a:effectLst/>
                          <a:latin typeface="Comic Sans MS" panose="030F0702030302020204" pitchFamily="66" charset="0"/>
                        </a:rPr>
                        <a:t>2</a:t>
                      </a:r>
                      <a:r>
                        <a:rPr lang="en-US" sz="3600" kern="1400">
                          <a:ln>
                            <a:noFill/>
                          </a:ln>
                          <a:solidFill>
                            <a:srgbClr val="000000"/>
                          </a:solidFill>
                          <a:effectLst/>
                          <a:latin typeface="Comic Sans MS" panose="030F0702030302020204" pitchFamily="66" charset="0"/>
                        </a:rPr>
                        <a:t>O</a:t>
                      </a:r>
                      <a:r>
                        <a:rPr lang="en-US" sz="3600" kern="1400" baseline="-25000">
                          <a:ln>
                            <a:noFill/>
                          </a:ln>
                          <a:solidFill>
                            <a:srgbClr val="000000"/>
                          </a:solidFill>
                          <a:effectLst/>
                          <a:latin typeface="Comic Sans MS" panose="030F0702030302020204" pitchFamily="66" charset="0"/>
                        </a:rPr>
                        <a:t>5</a:t>
                      </a:r>
                      <a:endParaRPr lang="en-US" sz="3600" kern="140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dinitrogen pentoxide</a:t>
                      </a:r>
                      <a:r>
                        <a:rPr lang="en-US" sz="3600" kern="1400" dirty="0">
                          <a:ln>
                            <a:noFill/>
                          </a:ln>
                          <a:solidFill>
                            <a:srgbClr val="000000"/>
                          </a:solidFill>
                          <a:effectLst/>
                          <a:latin typeface="Comic Sans MS" panose="030F0702030302020204" pitchFamily="66"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778771"/>
                  </a:ext>
                </a:extLst>
              </a:tr>
              <a:tr h="1024861">
                <a:tc>
                  <a:txBody>
                    <a:bodyPr/>
                    <a:lstStyle/>
                    <a:p>
                      <a:pPr marR="0" indent="0" algn="ctr" rtl="0">
                        <a:lnSpc>
                          <a:spcPct val="119000"/>
                        </a:lnSpc>
                        <a:spcBef>
                          <a:spcPts val="0"/>
                        </a:spcBef>
                        <a:spcAft>
                          <a:spcPts val="600"/>
                        </a:spcAft>
                      </a:pPr>
                      <a:r>
                        <a:rPr lang="en-US" sz="3600" kern="1400">
                          <a:ln>
                            <a:noFill/>
                          </a:ln>
                          <a:solidFill>
                            <a:srgbClr val="000000"/>
                          </a:solidFill>
                          <a:effectLst/>
                          <a:latin typeface="Comic Sans MS" panose="030F0702030302020204" pitchFamily="66" charset="0"/>
                        </a:rPr>
                        <a:t>HCl</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3600" kern="1400" dirty="0">
                          <a:ln>
                            <a:noFill/>
                          </a:ln>
                          <a:solidFill>
                            <a:srgbClr val="000000"/>
                          </a:solidFill>
                          <a:effectLst/>
                          <a:latin typeface="Comic Sans MS" panose="030F0702030302020204" pitchFamily="66" charset="0"/>
                        </a:rPr>
                        <a:t> </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hydrogen monochloride</a:t>
                      </a:r>
                      <a:endParaRPr lang="en-US" sz="3600" kern="1400" dirty="0">
                        <a:ln>
                          <a:noFill/>
                        </a:ln>
                        <a:solidFill>
                          <a:srgbClr val="000000"/>
                        </a:solidFill>
                        <a:effectLst/>
                        <a:latin typeface="Comic Sans MS" panose="030F0702030302020204" pitchFamily="66"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5341194"/>
                  </a:ext>
                </a:extLst>
              </a:tr>
            </a:tbl>
          </a:graphicData>
        </a:graphic>
      </p:graphicFrame>
      <p:sp>
        <p:nvSpPr>
          <p:cNvPr id="3" name="Control 1">
            <a:extLst>
              <a:ext uri="{FF2B5EF4-FFF2-40B4-BE49-F238E27FC236}">
                <a16:creationId xmlns:a16="http://schemas.microsoft.com/office/drawing/2014/main" id="{4A297FC1-50BA-5E5F-4C2B-8F7F8B37BBCD}"/>
              </a:ext>
            </a:extLst>
          </p:cNvPr>
          <p:cNvSpPr>
            <a:spLocks noChangeArrowheads="1" noChangeShapeType="1"/>
          </p:cNvSpPr>
          <p:nvPr/>
        </p:nvSpPr>
        <p:spPr bwMode="auto">
          <a:xfrm>
            <a:off x="1600200" y="2663825"/>
            <a:ext cx="6858000" cy="33147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109041875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Box 1"/>
          <p:cNvSpPr txBox="1">
            <a:spLocks noChangeArrowheads="1"/>
          </p:cNvSpPr>
          <p:nvPr/>
        </p:nvSpPr>
        <p:spPr bwMode="auto">
          <a:xfrm>
            <a:off x="0" y="0"/>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How do we decide what ratios of nonmetal atoms fit together to make compounds?  </a:t>
            </a:r>
            <a:b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b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Why is water H</a:t>
            </a:r>
            <a:r>
              <a:rPr kumimoji="0" lang="en-US" altLang="en-US" sz="32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O and there are </a:t>
            </a:r>
            <a:r>
              <a:rPr kumimoji="0" lang="en-US" altLang="en-US" sz="3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NO OTHER</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hydrogen-oxygen compounds that exist?</a:t>
            </a: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lang="en-US" altLang="en-US" b="1" dirty="0">
                <a:solidFill>
                  <a:srgbClr val="FF0000"/>
                </a:solidFill>
                <a:latin typeface="Times New Roman" panose="02020603050405020304" pitchFamily="18" charset="0"/>
                <a:cs typeface="Times New Roman" panose="02020603050405020304" pitchFamily="18" charset="0"/>
              </a:rPr>
              <a:t>Put your </a:t>
            </a:r>
            <a:br>
              <a:rPr lang="en-US" altLang="en-US" b="1" dirty="0">
                <a:solidFill>
                  <a:srgbClr val="FF0000"/>
                </a:solidFill>
                <a:latin typeface="Times New Roman" panose="02020603050405020304" pitchFamily="18" charset="0"/>
                <a:cs typeface="Times New Roman" panose="02020603050405020304" pitchFamily="18" charset="0"/>
              </a:rPr>
            </a:br>
            <a:r>
              <a:rPr lang="en-US" altLang="en-US" b="1" dirty="0">
                <a:solidFill>
                  <a:srgbClr val="FF0000"/>
                </a:solidFill>
                <a:latin typeface="Times New Roman" panose="02020603050405020304" pitchFamily="18" charset="0"/>
                <a:cs typeface="Times New Roman" panose="02020603050405020304" pitchFamily="18" charset="0"/>
              </a:rPr>
              <a:t>t</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hinking</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caps </a:t>
            </a:r>
            <a:b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on now.</a:t>
            </a:r>
          </a:p>
        </p:txBody>
      </p:sp>
      <p:pic>
        <p:nvPicPr>
          <p:cNvPr id="5122" name="Picture 2" descr="Mullins School - PUT ON YOUR THINKING CAP! Help us celebrate GEAR UP WEEK  by wearing your favorite hat on Tuesday! | Facebook">
            <a:extLst>
              <a:ext uri="{FF2B5EF4-FFF2-40B4-BE49-F238E27FC236}">
                <a16:creationId xmlns:a16="http://schemas.microsoft.com/office/drawing/2014/main" id="{8FF555CD-AC3F-1CCF-BA1B-911484985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554755"/>
            <a:ext cx="3796954" cy="42828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Box 1"/>
          <p:cNvSpPr txBox="1">
            <a:spLocks noChangeArrowheads="1"/>
          </p:cNvSpPr>
          <p:nvPr/>
        </p:nvSpPr>
        <p:spPr bwMode="auto">
          <a:xfrm>
            <a:off x="0" y="16531"/>
            <a:ext cx="91440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103.</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In the Periodic Tables are the: </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Selected Oxidation States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These numbers tell us (with some thinking) what atomic ratios are possible, and what ratios cannot create molecules.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Make this chart in your notes</a:t>
            </a:r>
            <a:r>
              <a:rPr kumimoji="0" lang="en-US" altLang="en-US" sz="2400" b="0" i="0" u="none" strike="noStrike" kern="1200" cap="none" spc="0" normalizeH="0" baseline="0" noProof="0" dirty="0">
                <a:ln>
                  <a:noFill/>
                </a:ln>
                <a:solidFill>
                  <a:srgbClr val="000000"/>
                </a:solidFill>
                <a:effectLst/>
                <a:uLnTx/>
                <a:uFillTx/>
                <a:latin typeface="Arial" charset="0"/>
                <a:ea typeface="+mn-ea"/>
                <a:cs typeface="+mn-cs"/>
              </a:rPr>
              <a:t>:</a:t>
            </a: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5400" b="0" i="0" u="none" strike="noStrike" kern="1200" cap="none" spc="0" normalizeH="0" baseline="0" noProof="0" dirty="0">
                <a:ln>
                  <a:noFill/>
                </a:ln>
                <a:solidFill>
                  <a:srgbClr val="000000"/>
                </a:solidFill>
                <a:effectLst/>
                <a:uLnTx/>
                <a:uFillTx/>
                <a:latin typeface="Arial" charset="0"/>
                <a:ea typeface="+mn-ea"/>
                <a:cs typeface="+mn-cs"/>
              </a:rPr>
              <a:t>   H   O</a:t>
            </a:r>
          </a:p>
        </p:txBody>
      </p:sp>
      <p:cxnSp>
        <p:nvCxnSpPr>
          <p:cNvPr id="3" name="Straight Connector 2"/>
          <p:cNvCxnSpPr/>
          <p:nvPr/>
        </p:nvCxnSpPr>
        <p:spPr>
          <a:xfrm>
            <a:off x="457200" y="3308252"/>
            <a:ext cx="1905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447800" y="2971800"/>
            <a:ext cx="0" cy="2819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9333" name="TextBox 5"/>
          <p:cNvSpPr txBox="1">
            <a:spLocks noChangeArrowheads="1"/>
          </p:cNvSpPr>
          <p:nvPr/>
        </p:nvSpPr>
        <p:spPr bwMode="auto">
          <a:xfrm>
            <a:off x="1" y="6105261"/>
            <a:ext cx="304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Write in all the oxidation </a:t>
            </a:r>
            <a:br>
              <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states for each atom.  </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Box 1"/>
          <p:cNvSpPr txBox="1">
            <a:spLocks noChangeArrowheads="1"/>
          </p:cNvSpPr>
          <p:nvPr/>
        </p:nvSpPr>
        <p:spPr bwMode="auto">
          <a:xfrm>
            <a:off x="0" y="16531"/>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Arial" charset="0"/>
                <a:ea typeface="+mn-ea"/>
                <a:cs typeface="+mn-cs"/>
              </a:rPr>
              <a:t>103.</a:t>
            </a:r>
            <a:r>
              <a:rPr kumimoji="0" lang="en-US" altLang="en-US" sz="2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altLang="en-US" sz="5400" b="0" i="0" u="none" strike="noStrike" kern="1200" cap="none" spc="0" normalizeH="0" baseline="0" noProof="0" dirty="0">
                <a:ln>
                  <a:noFill/>
                </a:ln>
                <a:solidFill>
                  <a:srgbClr val="000000"/>
                </a:solidFill>
                <a:effectLst/>
                <a:uLnTx/>
                <a:uFillTx/>
                <a:latin typeface="Arial" charset="0"/>
                <a:ea typeface="+mn-ea"/>
                <a:cs typeface="+mn-cs"/>
              </a:rPr>
              <a:t>H   O</a:t>
            </a:r>
          </a:p>
        </p:txBody>
      </p:sp>
      <p:cxnSp>
        <p:nvCxnSpPr>
          <p:cNvPr id="3" name="Straight Connector 2"/>
          <p:cNvCxnSpPr/>
          <p:nvPr/>
        </p:nvCxnSpPr>
        <p:spPr>
          <a:xfrm>
            <a:off x="914400" y="946052"/>
            <a:ext cx="1905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905000" y="622955"/>
            <a:ext cx="0" cy="2819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F3DE78-1319-4312-B665-3385ABE2F433}"/>
              </a:ext>
            </a:extLst>
          </p:cNvPr>
          <p:cNvSpPr txBox="1"/>
          <p:nvPr/>
        </p:nvSpPr>
        <p:spPr>
          <a:xfrm>
            <a:off x="333081" y="1247824"/>
            <a:ext cx="1295399" cy="156966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p:txBody>
      </p:sp>
      <p:sp>
        <p:nvSpPr>
          <p:cNvPr id="7" name="TextBox 6">
            <a:extLst>
              <a:ext uri="{FF2B5EF4-FFF2-40B4-BE49-F238E27FC236}">
                <a16:creationId xmlns:a16="http://schemas.microsoft.com/office/drawing/2014/main" id="{A373F9F0-6A7A-4EBC-A3DC-B5EF7A13E327}"/>
              </a:ext>
            </a:extLst>
          </p:cNvPr>
          <p:cNvSpPr txBox="1"/>
          <p:nvPr/>
        </p:nvSpPr>
        <p:spPr>
          <a:xfrm>
            <a:off x="1524001" y="1617156"/>
            <a:ext cx="1295399" cy="83099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p>
        </p:txBody>
      </p:sp>
    </p:spTree>
    <p:extLst>
      <p:ext uri="{BB962C8B-B14F-4D97-AF65-F5344CB8AC3E}">
        <p14:creationId xmlns:p14="http://schemas.microsoft.com/office/powerpoint/2010/main" val="149517992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Box 1"/>
          <p:cNvSpPr txBox="1">
            <a:spLocks noChangeArrowheads="1"/>
          </p:cNvSpPr>
          <p:nvPr/>
        </p:nvSpPr>
        <p:spPr bwMode="auto">
          <a:xfrm>
            <a:off x="0" y="16531"/>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Arial" charset="0"/>
                <a:ea typeface="+mn-ea"/>
                <a:cs typeface="+mn-cs"/>
              </a:rPr>
              <a:t>104.          </a:t>
            </a:r>
            <a:r>
              <a:rPr kumimoji="0" lang="en-US" altLang="en-US" sz="2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altLang="en-US" sz="5400" b="0" i="0" u="none" strike="noStrike" kern="1200" cap="none" spc="0" normalizeH="0" baseline="0" noProof="0" dirty="0">
                <a:ln>
                  <a:noFill/>
                </a:ln>
                <a:solidFill>
                  <a:srgbClr val="000000"/>
                </a:solidFill>
                <a:effectLst/>
                <a:uLnTx/>
                <a:uFillTx/>
                <a:latin typeface="Arial" charset="0"/>
                <a:ea typeface="+mn-ea"/>
                <a:cs typeface="+mn-cs"/>
              </a:rPr>
              <a:t>H   O         </a:t>
            </a:r>
            <a:r>
              <a:rPr kumimoji="0" lang="en-US" altLang="en-US" sz="2800" b="0" i="0" u="none" strike="noStrike" kern="1200" cap="none" spc="0" normalizeH="0" baseline="0" noProof="0" dirty="0">
                <a:ln>
                  <a:noFill/>
                </a:ln>
                <a:solidFill>
                  <a:srgbClr val="0000CC"/>
                </a:solidFill>
                <a:effectLst/>
                <a:uLnTx/>
                <a:uFillTx/>
                <a:latin typeface="Arial" charset="0"/>
                <a:ea typeface="+mn-ea"/>
                <a:cs typeface="+mn-cs"/>
              </a:rPr>
              <a:t>draw in the blue</a:t>
            </a:r>
            <a:endParaRPr kumimoji="0" lang="en-US" altLang="en-US" sz="5400" b="0" i="0" u="none" strike="noStrike" kern="1200" cap="none" spc="0" normalizeH="0" baseline="0" noProof="0" dirty="0">
              <a:ln>
                <a:noFill/>
              </a:ln>
              <a:solidFill>
                <a:srgbClr val="0000CC"/>
              </a:solidFill>
              <a:effectLst/>
              <a:uLnTx/>
              <a:uFillTx/>
              <a:latin typeface="Arial" charset="0"/>
              <a:ea typeface="+mn-ea"/>
              <a:cs typeface="+mn-cs"/>
            </a:endParaRPr>
          </a:p>
        </p:txBody>
      </p:sp>
      <p:cxnSp>
        <p:nvCxnSpPr>
          <p:cNvPr id="3" name="Straight Connector 2"/>
          <p:cNvCxnSpPr/>
          <p:nvPr/>
        </p:nvCxnSpPr>
        <p:spPr>
          <a:xfrm>
            <a:off x="1447800" y="946052"/>
            <a:ext cx="1905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438400" y="609600"/>
            <a:ext cx="0" cy="2819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F3DE78-1319-4312-B665-3385ABE2F433}"/>
              </a:ext>
            </a:extLst>
          </p:cNvPr>
          <p:cNvSpPr txBox="1"/>
          <p:nvPr/>
        </p:nvSpPr>
        <p:spPr>
          <a:xfrm>
            <a:off x="990600" y="1295400"/>
            <a:ext cx="1295399" cy="156966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p:txBody>
      </p:sp>
      <p:sp>
        <p:nvSpPr>
          <p:cNvPr id="7" name="TextBox 6">
            <a:extLst>
              <a:ext uri="{FF2B5EF4-FFF2-40B4-BE49-F238E27FC236}">
                <a16:creationId xmlns:a16="http://schemas.microsoft.com/office/drawing/2014/main" id="{A373F9F0-6A7A-4EBC-A3DC-B5EF7A13E327}"/>
              </a:ext>
            </a:extLst>
          </p:cNvPr>
          <p:cNvSpPr txBox="1"/>
          <p:nvPr/>
        </p:nvSpPr>
        <p:spPr>
          <a:xfrm>
            <a:off x="2057401" y="1619627"/>
            <a:ext cx="1295399" cy="83099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p>
        </p:txBody>
      </p:sp>
      <p:cxnSp>
        <p:nvCxnSpPr>
          <p:cNvPr id="8" name="Straight Connector 7">
            <a:extLst>
              <a:ext uri="{FF2B5EF4-FFF2-40B4-BE49-F238E27FC236}">
                <a16:creationId xmlns:a16="http://schemas.microsoft.com/office/drawing/2014/main" id="{91981884-A6BA-47FB-9893-A56D634067A5}"/>
              </a:ext>
            </a:extLst>
          </p:cNvPr>
          <p:cNvCxnSpPr>
            <a:cxnSpLocks/>
          </p:cNvCxnSpPr>
          <p:nvPr/>
        </p:nvCxnSpPr>
        <p:spPr>
          <a:xfrm>
            <a:off x="2114841" y="1749157"/>
            <a:ext cx="609600" cy="219946"/>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5C00BB1-BDBA-45DB-B139-70E6A9713EFA}"/>
              </a:ext>
            </a:extLst>
          </p:cNvPr>
          <p:cNvCxnSpPr>
            <a:cxnSpLocks/>
            <a:endCxn id="17" idx="1"/>
          </p:cNvCxnSpPr>
          <p:nvPr/>
        </p:nvCxnSpPr>
        <p:spPr>
          <a:xfrm flipV="1">
            <a:off x="3257841" y="1557010"/>
            <a:ext cx="1161761" cy="417169"/>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472D84A-F106-48DB-A4A5-0806D6A8E5CE}"/>
              </a:ext>
            </a:extLst>
          </p:cNvPr>
          <p:cNvSpPr txBox="1"/>
          <p:nvPr/>
        </p:nvSpPr>
        <p:spPr>
          <a:xfrm>
            <a:off x="4419602" y="1295400"/>
            <a:ext cx="4724398"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 2:1 ratio sums to zero = H</a:t>
            </a:r>
            <a:r>
              <a:rPr kumimoji="0" lang="en-US" sz="2800" b="0" i="0" u="none" strike="noStrike" kern="1200" cap="none" spc="0" normalizeH="0" baseline="-25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2</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O </a:t>
            </a:r>
          </a:p>
        </p:txBody>
      </p:sp>
    </p:spTree>
    <p:extLst>
      <p:ext uri="{BB962C8B-B14F-4D97-AF65-F5344CB8AC3E}">
        <p14:creationId xmlns:p14="http://schemas.microsoft.com/office/powerpoint/2010/main" val="100471529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Box 1"/>
          <p:cNvSpPr txBox="1">
            <a:spLocks noChangeArrowheads="1"/>
          </p:cNvSpPr>
          <p:nvPr/>
        </p:nvSpPr>
        <p:spPr bwMode="auto">
          <a:xfrm>
            <a:off x="0" y="16531"/>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Arial" charset="0"/>
                <a:ea typeface="+mn-ea"/>
                <a:cs typeface="+mn-cs"/>
              </a:rPr>
              <a:t>104.          </a:t>
            </a:r>
            <a:r>
              <a:rPr kumimoji="0" lang="en-US" altLang="en-US" sz="2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altLang="en-US" sz="5400" b="0" i="0" u="none" strike="noStrike" kern="1200" cap="none" spc="0" normalizeH="0" baseline="0" noProof="0" dirty="0">
                <a:ln>
                  <a:noFill/>
                </a:ln>
                <a:solidFill>
                  <a:srgbClr val="000000"/>
                </a:solidFill>
                <a:effectLst/>
                <a:uLnTx/>
                <a:uFillTx/>
                <a:latin typeface="Arial" charset="0"/>
                <a:ea typeface="+mn-ea"/>
                <a:cs typeface="+mn-cs"/>
              </a:rPr>
              <a:t>H   O         </a:t>
            </a:r>
            <a:r>
              <a:rPr kumimoji="0" lang="en-US" altLang="en-US" sz="2800" b="0" i="0" u="none" strike="noStrike" kern="1200" cap="none" spc="0" normalizeH="0" baseline="0" noProof="0" dirty="0">
                <a:ln>
                  <a:noFill/>
                </a:ln>
                <a:solidFill>
                  <a:srgbClr val="FF0000"/>
                </a:solidFill>
                <a:effectLst/>
                <a:uLnTx/>
                <a:uFillTx/>
                <a:latin typeface="Arial" charset="0"/>
                <a:ea typeface="+mn-ea"/>
                <a:cs typeface="+mn-cs"/>
              </a:rPr>
              <a:t>draw in the red</a:t>
            </a:r>
            <a:endParaRPr kumimoji="0" lang="en-US" altLang="en-US" sz="5400" b="0" i="0" u="none" strike="noStrike" kern="1200" cap="none" spc="0" normalizeH="0" baseline="0" noProof="0" dirty="0">
              <a:ln>
                <a:noFill/>
              </a:ln>
              <a:solidFill>
                <a:srgbClr val="FF0000"/>
              </a:solidFill>
              <a:effectLst/>
              <a:uLnTx/>
              <a:uFillTx/>
              <a:latin typeface="Arial" charset="0"/>
              <a:ea typeface="+mn-ea"/>
              <a:cs typeface="+mn-cs"/>
            </a:endParaRPr>
          </a:p>
        </p:txBody>
      </p:sp>
      <p:cxnSp>
        <p:nvCxnSpPr>
          <p:cNvPr id="3" name="Straight Connector 2"/>
          <p:cNvCxnSpPr/>
          <p:nvPr/>
        </p:nvCxnSpPr>
        <p:spPr>
          <a:xfrm>
            <a:off x="1447800" y="946052"/>
            <a:ext cx="1905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438400" y="609600"/>
            <a:ext cx="0" cy="2819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F3DE78-1319-4312-B665-3385ABE2F433}"/>
              </a:ext>
            </a:extLst>
          </p:cNvPr>
          <p:cNvSpPr txBox="1"/>
          <p:nvPr/>
        </p:nvSpPr>
        <p:spPr>
          <a:xfrm>
            <a:off x="990600" y="1295400"/>
            <a:ext cx="1295399" cy="156966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p:txBody>
      </p:sp>
      <p:sp>
        <p:nvSpPr>
          <p:cNvPr id="7" name="TextBox 6">
            <a:extLst>
              <a:ext uri="{FF2B5EF4-FFF2-40B4-BE49-F238E27FC236}">
                <a16:creationId xmlns:a16="http://schemas.microsoft.com/office/drawing/2014/main" id="{A373F9F0-6A7A-4EBC-A3DC-B5EF7A13E327}"/>
              </a:ext>
            </a:extLst>
          </p:cNvPr>
          <p:cNvSpPr txBox="1"/>
          <p:nvPr/>
        </p:nvSpPr>
        <p:spPr>
          <a:xfrm>
            <a:off x="2057401" y="1619627"/>
            <a:ext cx="1295399" cy="83099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p>
        </p:txBody>
      </p:sp>
      <p:cxnSp>
        <p:nvCxnSpPr>
          <p:cNvPr id="8" name="Straight Connector 7">
            <a:extLst>
              <a:ext uri="{FF2B5EF4-FFF2-40B4-BE49-F238E27FC236}">
                <a16:creationId xmlns:a16="http://schemas.microsoft.com/office/drawing/2014/main" id="{91981884-A6BA-47FB-9893-A56D634067A5}"/>
              </a:ext>
            </a:extLst>
          </p:cNvPr>
          <p:cNvCxnSpPr>
            <a:cxnSpLocks/>
          </p:cNvCxnSpPr>
          <p:nvPr/>
        </p:nvCxnSpPr>
        <p:spPr>
          <a:xfrm>
            <a:off x="2114841" y="1749157"/>
            <a:ext cx="609600" cy="219946"/>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5C00BB1-BDBA-45DB-B139-70E6A9713EFA}"/>
              </a:ext>
            </a:extLst>
          </p:cNvPr>
          <p:cNvCxnSpPr>
            <a:cxnSpLocks/>
            <a:endCxn id="17" idx="1"/>
          </p:cNvCxnSpPr>
          <p:nvPr/>
        </p:nvCxnSpPr>
        <p:spPr>
          <a:xfrm flipV="1">
            <a:off x="3257841" y="1557010"/>
            <a:ext cx="1161761" cy="417169"/>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472D84A-F106-48DB-A4A5-0806D6A8E5CE}"/>
              </a:ext>
            </a:extLst>
          </p:cNvPr>
          <p:cNvSpPr txBox="1"/>
          <p:nvPr/>
        </p:nvSpPr>
        <p:spPr>
          <a:xfrm>
            <a:off x="4419602" y="1295400"/>
            <a:ext cx="4724398"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 2:1 ratio sums to zero = H</a:t>
            </a:r>
            <a:r>
              <a:rPr kumimoji="0" lang="en-US" sz="2800" b="0" i="0" u="none" strike="noStrike" kern="1200" cap="none" spc="0" normalizeH="0" baseline="-25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2</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O </a:t>
            </a:r>
          </a:p>
        </p:txBody>
      </p:sp>
      <p:cxnSp>
        <p:nvCxnSpPr>
          <p:cNvPr id="4" name="Straight Connector 3">
            <a:extLst>
              <a:ext uri="{FF2B5EF4-FFF2-40B4-BE49-F238E27FC236}">
                <a16:creationId xmlns:a16="http://schemas.microsoft.com/office/drawing/2014/main" id="{2D6502E5-B9E3-459F-1311-A4D99710E3E7}"/>
              </a:ext>
            </a:extLst>
          </p:cNvPr>
          <p:cNvCxnSpPr>
            <a:cxnSpLocks/>
          </p:cNvCxnSpPr>
          <p:nvPr/>
        </p:nvCxnSpPr>
        <p:spPr>
          <a:xfrm flipV="1">
            <a:off x="2285999" y="2286892"/>
            <a:ext cx="703383" cy="2909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8D63352-86FC-C4D4-DB05-1016396E9ABF}"/>
              </a:ext>
            </a:extLst>
          </p:cNvPr>
          <p:cNvCxnSpPr>
            <a:cxnSpLocks/>
          </p:cNvCxnSpPr>
          <p:nvPr/>
        </p:nvCxnSpPr>
        <p:spPr>
          <a:xfrm>
            <a:off x="3217980" y="2311097"/>
            <a:ext cx="1752600" cy="533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7345A83-6FE0-2C89-E2BF-5A023C34E524}"/>
              </a:ext>
            </a:extLst>
          </p:cNvPr>
          <p:cNvSpPr txBox="1"/>
          <p:nvPr/>
        </p:nvSpPr>
        <p:spPr>
          <a:xfrm>
            <a:off x="4572000" y="2844497"/>
            <a:ext cx="4419599" cy="138499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Two negatives cannot </a:t>
            </a:r>
            <a:b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sum to zero, so we skip</a:t>
            </a:r>
            <a:b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the -1 and -2 pair.</a:t>
            </a:r>
          </a:p>
        </p:txBody>
      </p:sp>
    </p:spTree>
    <p:extLst>
      <p:ext uri="{BB962C8B-B14F-4D97-AF65-F5344CB8AC3E}">
        <p14:creationId xmlns:p14="http://schemas.microsoft.com/office/powerpoint/2010/main" val="104594675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Box 1"/>
          <p:cNvSpPr txBox="1">
            <a:spLocks noChangeArrowheads="1"/>
          </p:cNvSpPr>
          <p:nvPr/>
        </p:nvSpPr>
        <p:spPr bwMode="auto">
          <a:xfrm>
            <a:off x="0" y="16531"/>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Arial" charset="0"/>
                <a:ea typeface="+mn-ea"/>
                <a:cs typeface="+mn-cs"/>
              </a:rPr>
              <a:t>104.          </a:t>
            </a:r>
            <a:r>
              <a:rPr kumimoji="0" lang="en-US" altLang="en-US" sz="2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altLang="en-US" sz="5400" b="0" i="0" u="none" strike="noStrike" kern="1200" cap="none" spc="0" normalizeH="0" baseline="0" noProof="0" dirty="0">
                <a:ln>
                  <a:noFill/>
                </a:ln>
                <a:solidFill>
                  <a:srgbClr val="000000"/>
                </a:solidFill>
                <a:effectLst/>
                <a:uLnTx/>
                <a:uFillTx/>
                <a:latin typeface="Arial" charset="0"/>
                <a:ea typeface="+mn-ea"/>
                <a:cs typeface="+mn-cs"/>
              </a:rPr>
              <a:t>H   O         </a:t>
            </a:r>
            <a:r>
              <a:rPr kumimoji="0" lang="en-US" altLang="en-US" sz="2800" b="0" i="0" u="none" strike="noStrike" kern="1200" cap="none" spc="0" normalizeH="0" baseline="0" noProof="0" dirty="0">
                <a:ln>
                  <a:noFill/>
                </a:ln>
                <a:solidFill>
                  <a:srgbClr val="FF0000"/>
                </a:solidFill>
                <a:effectLst/>
                <a:uLnTx/>
                <a:uFillTx/>
                <a:latin typeface="Arial" charset="0"/>
                <a:ea typeface="+mn-ea"/>
                <a:cs typeface="+mn-cs"/>
              </a:rPr>
              <a:t>draw in the red</a:t>
            </a:r>
            <a:endParaRPr kumimoji="0" lang="en-US" altLang="en-US" sz="5400" b="0" i="0" u="none" strike="noStrike" kern="1200" cap="none" spc="0" normalizeH="0" baseline="0" noProof="0" dirty="0">
              <a:ln>
                <a:noFill/>
              </a:ln>
              <a:solidFill>
                <a:srgbClr val="FF0000"/>
              </a:solidFill>
              <a:effectLst/>
              <a:uLnTx/>
              <a:uFillTx/>
              <a:latin typeface="Arial" charset="0"/>
              <a:ea typeface="+mn-ea"/>
              <a:cs typeface="+mn-cs"/>
            </a:endParaRPr>
          </a:p>
        </p:txBody>
      </p:sp>
      <p:cxnSp>
        <p:nvCxnSpPr>
          <p:cNvPr id="3" name="Straight Connector 2"/>
          <p:cNvCxnSpPr/>
          <p:nvPr/>
        </p:nvCxnSpPr>
        <p:spPr>
          <a:xfrm>
            <a:off x="1447800" y="946052"/>
            <a:ext cx="1905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438400" y="609600"/>
            <a:ext cx="0" cy="2819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F3DE78-1319-4312-B665-3385ABE2F433}"/>
              </a:ext>
            </a:extLst>
          </p:cNvPr>
          <p:cNvSpPr txBox="1"/>
          <p:nvPr/>
        </p:nvSpPr>
        <p:spPr>
          <a:xfrm>
            <a:off x="990600" y="1295400"/>
            <a:ext cx="1295399" cy="156966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p:txBody>
      </p:sp>
      <p:sp>
        <p:nvSpPr>
          <p:cNvPr id="7" name="TextBox 6">
            <a:extLst>
              <a:ext uri="{FF2B5EF4-FFF2-40B4-BE49-F238E27FC236}">
                <a16:creationId xmlns:a16="http://schemas.microsoft.com/office/drawing/2014/main" id="{A373F9F0-6A7A-4EBC-A3DC-B5EF7A13E327}"/>
              </a:ext>
            </a:extLst>
          </p:cNvPr>
          <p:cNvSpPr txBox="1"/>
          <p:nvPr/>
        </p:nvSpPr>
        <p:spPr>
          <a:xfrm>
            <a:off x="2057401" y="1619627"/>
            <a:ext cx="1295399" cy="83099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p>
        </p:txBody>
      </p:sp>
      <p:cxnSp>
        <p:nvCxnSpPr>
          <p:cNvPr id="8" name="Straight Connector 7">
            <a:extLst>
              <a:ext uri="{FF2B5EF4-FFF2-40B4-BE49-F238E27FC236}">
                <a16:creationId xmlns:a16="http://schemas.microsoft.com/office/drawing/2014/main" id="{91981884-A6BA-47FB-9893-A56D634067A5}"/>
              </a:ext>
            </a:extLst>
          </p:cNvPr>
          <p:cNvCxnSpPr>
            <a:cxnSpLocks/>
          </p:cNvCxnSpPr>
          <p:nvPr/>
        </p:nvCxnSpPr>
        <p:spPr>
          <a:xfrm>
            <a:off x="2114841" y="1749157"/>
            <a:ext cx="609600" cy="219946"/>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5C00BB1-BDBA-45DB-B139-70E6A9713EFA}"/>
              </a:ext>
            </a:extLst>
          </p:cNvPr>
          <p:cNvCxnSpPr>
            <a:cxnSpLocks/>
            <a:endCxn id="17" idx="1"/>
          </p:cNvCxnSpPr>
          <p:nvPr/>
        </p:nvCxnSpPr>
        <p:spPr>
          <a:xfrm flipV="1">
            <a:off x="3257841" y="1557010"/>
            <a:ext cx="1161761" cy="417169"/>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472D84A-F106-48DB-A4A5-0806D6A8E5CE}"/>
              </a:ext>
            </a:extLst>
          </p:cNvPr>
          <p:cNvSpPr txBox="1"/>
          <p:nvPr/>
        </p:nvSpPr>
        <p:spPr>
          <a:xfrm>
            <a:off x="4419602" y="1295400"/>
            <a:ext cx="4724398"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 2:1 ratio sums to zero = H</a:t>
            </a:r>
            <a:r>
              <a:rPr kumimoji="0" lang="en-US" sz="2800" b="0" i="0" u="none" strike="noStrike" kern="1200" cap="none" spc="0" normalizeH="0" baseline="-25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2</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O </a:t>
            </a:r>
          </a:p>
        </p:txBody>
      </p:sp>
      <p:cxnSp>
        <p:nvCxnSpPr>
          <p:cNvPr id="4" name="Straight Connector 3">
            <a:extLst>
              <a:ext uri="{FF2B5EF4-FFF2-40B4-BE49-F238E27FC236}">
                <a16:creationId xmlns:a16="http://schemas.microsoft.com/office/drawing/2014/main" id="{2D6502E5-B9E3-459F-1311-A4D99710E3E7}"/>
              </a:ext>
            </a:extLst>
          </p:cNvPr>
          <p:cNvCxnSpPr>
            <a:cxnSpLocks/>
          </p:cNvCxnSpPr>
          <p:nvPr/>
        </p:nvCxnSpPr>
        <p:spPr>
          <a:xfrm flipV="1">
            <a:off x="2285999" y="2286892"/>
            <a:ext cx="703383" cy="2909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8D63352-86FC-C4D4-DB05-1016396E9ABF}"/>
              </a:ext>
            </a:extLst>
          </p:cNvPr>
          <p:cNvCxnSpPr>
            <a:cxnSpLocks/>
          </p:cNvCxnSpPr>
          <p:nvPr/>
        </p:nvCxnSpPr>
        <p:spPr>
          <a:xfrm>
            <a:off x="3217980" y="2311097"/>
            <a:ext cx="1752600" cy="533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7345A83-6FE0-2C89-E2BF-5A023C34E524}"/>
              </a:ext>
            </a:extLst>
          </p:cNvPr>
          <p:cNvSpPr txBox="1"/>
          <p:nvPr/>
        </p:nvSpPr>
        <p:spPr>
          <a:xfrm>
            <a:off x="4572000" y="2844497"/>
            <a:ext cx="4419599" cy="138499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Two negatives cannot </a:t>
            </a:r>
            <a:b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sum to zero, so we skip</a:t>
            </a:r>
            <a:b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the -1 and -2 pair.</a:t>
            </a:r>
          </a:p>
        </p:txBody>
      </p:sp>
      <p:sp>
        <p:nvSpPr>
          <p:cNvPr id="11" name="TextBox 10">
            <a:extLst>
              <a:ext uri="{FF2B5EF4-FFF2-40B4-BE49-F238E27FC236}">
                <a16:creationId xmlns:a16="http://schemas.microsoft.com/office/drawing/2014/main" id="{6C8CE1F6-20FB-9659-6176-612653B2D2D7}"/>
              </a:ext>
            </a:extLst>
          </p:cNvPr>
          <p:cNvSpPr txBox="1"/>
          <p:nvPr/>
        </p:nvSpPr>
        <p:spPr>
          <a:xfrm>
            <a:off x="-1" y="4630855"/>
            <a:ext cx="9144000" cy="2185214"/>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6600"/>
                </a:solidFill>
                <a:effectLst/>
                <a:uLnTx/>
                <a:uFillTx/>
                <a:latin typeface="Comic Sans MS" pitchFamily="66" charset="0"/>
                <a:ea typeface="+mn-ea"/>
                <a:cs typeface="+mn-cs"/>
              </a:rPr>
              <a:t>105.  The only possible combo for H and O to bond is 2:1, which </a:t>
            </a:r>
            <a:r>
              <a:rPr lang="en-US" altLang="en-US" sz="2400" dirty="0">
                <a:solidFill>
                  <a:srgbClr val="006600"/>
                </a:solidFill>
                <a:latin typeface="Comic Sans MS" pitchFamily="66" charset="0"/>
              </a:rPr>
              <a:t>    </a:t>
            </a:r>
            <a:br>
              <a:rPr lang="en-US" altLang="en-US" sz="2400" dirty="0">
                <a:solidFill>
                  <a:srgbClr val="006600"/>
                </a:solidFill>
                <a:latin typeface="Comic Sans MS" pitchFamily="66" charset="0"/>
              </a:rPr>
            </a:br>
            <a:r>
              <a:rPr lang="en-US" altLang="en-US" sz="2400" dirty="0">
                <a:solidFill>
                  <a:srgbClr val="006600"/>
                </a:solidFill>
                <a:latin typeface="Comic Sans MS" pitchFamily="66" charset="0"/>
              </a:rPr>
              <a:t>         </a:t>
            </a:r>
            <a:r>
              <a:rPr kumimoji="0" lang="en-US" altLang="en-US" sz="2400" b="0" i="0" u="none" strike="noStrike" kern="1200" cap="none" spc="0" normalizeH="0" baseline="0" noProof="0" dirty="0">
                <a:ln>
                  <a:noFill/>
                </a:ln>
                <a:solidFill>
                  <a:srgbClr val="006600"/>
                </a:solidFill>
                <a:effectLst/>
                <a:uLnTx/>
                <a:uFillTx/>
                <a:latin typeface="Comic Sans MS" pitchFamily="66" charset="0"/>
                <a:ea typeface="+mn-ea"/>
                <a:cs typeface="+mn-cs"/>
              </a:rPr>
              <a:t>in chemistry spells: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800" b="0" i="0" u="none" strike="noStrike" kern="1200" cap="none" spc="0" normalizeH="0" baseline="0" noProof="0" dirty="0">
                <a:ln>
                  <a:noFill/>
                </a:ln>
                <a:solidFill>
                  <a:srgbClr val="006600"/>
                </a:solidFill>
                <a:effectLst/>
                <a:uLnTx/>
                <a:uFillTx/>
                <a:latin typeface="Comic Sans MS" pitchFamily="66" charset="0"/>
                <a:ea typeface="+mn-ea"/>
                <a:cs typeface="+mn-cs"/>
              </a:rPr>
              <a:t>           </a:t>
            </a:r>
          </a:p>
        </p:txBody>
      </p:sp>
      <p:sp>
        <p:nvSpPr>
          <p:cNvPr id="13" name="TextBox 12">
            <a:extLst>
              <a:ext uri="{FF2B5EF4-FFF2-40B4-BE49-F238E27FC236}">
                <a16:creationId xmlns:a16="http://schemas.microsoft.com/office/drawing/2014/main" id="{08D5683E-9E87-B786-3011-E7F40D648510}"/>
              </a:ext>
            </a:extLst>
          </p:cNvPr>
          <p:cNvSpPr txBox="1"/>
          <p:nvPr/>
        </p:nvSpPr>
        <p:spPr>
          <a:xfrm>
            <a:off x="3886200" y="5209394"/>
            <a:ext cx="2438400" cy="1200329"/>
          </a:xfrm>
          <a:prstGeom prst="rect">
            <a:avLst/>
          </a:prstGeom>
          <a:noFill/>
        </p:spPr>
        <p:txBody>
          <a:bodyPr wrap="square" rtlCol="0">
            <a:spAutoFit/>
          </a:bodyPr>
          <a:lstStyle/>
          <a:p>
            <a:r>
              <a:rPr kumimoji="0" lang="en-US" altLang="en-US" sz="7200" b="0" i="0" u="none" strike="noStrike" kern="1200" cap="none" spc="0" normalizeH="0" baseline="0" noProof="0" dirty="0">
                <a:ln>
                  <a:noFill/>
                </a:ln>
                <a:solidFill>
                  <a:srgbClr val="006600"/>
                </a:solidFill>
                <a:effectLst/>
                <a:uLnTx/>
                <a:uFillTx/>
                <a:latin typeface="Comic Sans MS" pitchFamily="66" charset="0"/>
                <a:ea typeface="+mn-ea"/>
                <a:cs typeface="+mn-cs"/>
              </a:rPr>
              <a:t>H</a:t>
            </a:r>
            <a:r>
              <a:rPr kumimoji="0" lang="en-US" altLang="en-US" sz="7200" b="0" i="0" u="none" strike="noStrike" kern="1200" cap="none" spc="0" normalizeH="0" baseline="-25000" noProof="0" dirty="0">
                <a:ln>
                  <a:noFill/>
                </a:ln>
                <a:solidFill>
                  <a:srgbClr val="006600"/>
                </a:solidFill>
                <a:effectLst/>
                <a:uLnTx/>
                <a:uFillTx/>
                <a:latin typeface="Comic Sans MS" pitchFamily="66" charset="0"/>
                <a:ea typeface="+mn-ea"/>
                <a:cs typeface="+mn-cs"/>
              </a:rPr>
              <a:t>2</a:t>
            </a:r>
            <a:r>
              <a:rPr kumimoji="0" lang="en-US" altLang="en-US" sz="7200" b="0" i="0" u="none" strike="noStrike" kern="1200" cap="none" spc="0" normalizeH="0" baseline="0" noProof="0" dirty="0">
                <a:ln>
                  <a:noFill/>
                </a:ln>
                <a:solidFill>
                  <a:srgbClr val="006600"/>
                </a:solidFill>
                <a:effectLst/>
                <a:uLnTx/>
                <a:uFillTx/>
                <a:latin typeface="Comic Sans MS" pitchFamily="66" charset="0"/>
                <a:ea typeface="+mn-ea"/>
                <a:cs typeface="+mn-cs"/>
              </a:rPr>
              <a:t>O</a:t>
            </a:r>
            <a:endParaRPr lang="en-US" sz="7200" dirty="0"/>
          </a:p>
        </p:txBody>
      </p:sp>
    </p:spTree>
    <p:extLst>
      <p:ext uri="{BB962C8B-B14F-4D97-AF65-F5344CB8AC3E}">
        <p14:creationId xmlns:p14="http://schemas.microsoft.com/office/powerpoint/2010/main" val="307898549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bg>
      <p:bgPr>
        <a:solidFill>
          <a:srgbClr val="FFFF81"/>
        </a:solidFill>
        <a:effectLst/>
      </p:bgPr>
    </p:bg>
    <p:spTree>
      <p:nvGrpSpPr>
        <p:cNvPr id="1" name=""/>
        <p:cNvGrpSpPr/>
        <p:nvPr/>
      </p:nvGrpSpPr>
      <p:grpSpPr>
        <a:xfrm>
          <a:off x="0" y="0"/>
          <a:ext cx="0" cy="0"/>
          <a:chOff x="0" y="0"/>
          <a:chExt cx="0" cy="0"/>
        </a:xfrm>
      </p:grpSpPr>
      <p:sp>
        <p:nvSpPr>
          <p:cNvPr id="101378" name="TextBox 1"/>
          <p:cNvSpPr txBox="1">
            <a:spLocks noChangeArrowheads="1"/>
          </p:cNvSpPr>
          <p:nvPr/>
        </p:nvSpPr>
        <p:spPr bwMode="auto">
          <a:xfrm>
            <a:off x="0" y="0"/>
            <a:ext cx="9144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106.  Let’s determine all the possible carbon &amp; oxygen</a:t>
            </a:r>
            <a:b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b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compounds that could possibly form.  </a:t>
            </a:r>
            <a:b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b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Remember:  they must sum to zero, but these </a:t>
            </a:r>
            <a:r>
              <a:rPr kumimoji="0" lang="en-US" altLang="en-US" sz="24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ARE NOT IONS</a:t>
            </a:r>
            <a:r>
              <a:rPr kumimoji="0" lang="en-US" altLang="en-US" sz="2400" b="0"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endPar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charset="0"/>
                <a:ea typeface="+mn-ea"/>
                <a:cs typeface="+mn-cs"/>
              </a:rPr>
              <a:t>                 </a:t>
            </a:r>
          </a:p>
        </p:txBody>
      </p:sp>
      <p:cxnSp>
        <p:nvCxnSpPr>
          <p:cNvPr id="3" name="Straight Connector 2">
            <a:extLst>
              <a:ext uri="{FF2B5EF4-FFF2-40B4-BE49-F238E27FC236}">
                <a16:creationId xmlns:a16="http://schemas.microsoft.com/office/drawing/2014/main" id="{93FDD9D2-001C-4DEB-AD32-A4C6E6C2CECC}"/>
              </a:ext>
            </a:extLst>
          </p:cNvPr>
          <p:cNvCxnSpPr/>
          <p:nvPr/>
        </p:nvCxnSpPr>
        <p:spPr>
          <a:xfrm>
            <a:off x="914400" y="4038600"/>
            <a:ext cx="1905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AECCC86-930A-4167-A919-B41DEA5D42FC}"/>
              </a:ext>
            </a:extLst>
          </p:cNvPr>
          <p:cNvCxnSpPr/>
          <p:nvPr/>
        </p:nvCxnSpPr>
        <p:spPr>
          <a:xfrm>
            <a:off x="1905000" y="3886200"/>
            <a:ext cx="0" cy="2819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1BDCF7D-BFFA-4274-B157-45616FB3ECC4}"/>
              </a:ext>
            </a:extLst>
          </p:cNvPr>
          <p:cNvSpPr txBox="1"/>
          <p:nvPr/>
        </p:nvSpPr>
        <p:spPr>
          <a:xfrm>
            <a:off x="1066812" y="3070205"/>
            <a:ext cx="838188"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a:t>
            </a:r>
          </a:p>
        </p:txBody>
      </p:sp>
      <p:sp>
        <p:nvSpPr>
          <p:cNvPr id="6" name="TextBox 5">
            <a:extLst>
              <a:ext uri="{FF2B5EF4-FFF2-40B4-BE49-F238E27FC236}">
                <a16:creationId xmlns:a16="http://schemas.microsoft.com/office/drawing/2014/main" id="{67C6CEA6-89B1-40B4-953C-EE92E3EA1749}"/>
              </a:ext>
            </a:extLst>
          </p:cNvPr>
          <p:cNvSpPr txBox="1"/>
          <p:nvPr/>
        </p:nvSpPr>
        <p:spPr>
          <a:xfrm>
            <a:off x="2033666" y="3057340"/>
            <a:ext cx="838188"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O</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Box 1"/>
          <p:cNvSpPr txBox="1">
            <a:spLocks noChangeArrowheads="1"/>
          </p:cNvSpPr>
          <p:nvPr/>
        </p:nvSpPr>
        <p:spPr bwMode="auto">
          <a:xfrm>
            <a:off x="0" y="0"/>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106.</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ALL Selected oxidation states written in.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charset="0"/>
                <a:ea typeface="+mn-ea"/>
                <a:cs typeface="+mn-cs"/>
              </a:rPr>
              <a:t>                 </a:t>
            </a:r>
          </a:p>
        </p:txBody>
      </p:sp>
      <p:cxnSp>
        <p:nvCxnSpPr>
          <p:cNvPr id="3" name="Straight Connector 2">
            <a:extLst>
              <a:ext uri="{FF2B5EF4-FFF2-40B4-BE49-F238E27FC236}">
                <a16:creationId xmlns:a16="http://schemas.microsoft.com/office/drawing/2014/main" id="{93FDD9D2-001C-4DEB-AD32-A4C6E6C2CECC}"/>
              </a:ext>
            </a:extLst>
          </p:cNvPr>
          <p:cNvCxnSpPr/>
          <p:nvPr/>
        </p:nvCxnSpPr>
        <p:spPr>
          <a:xfrm>
            <a:off x="914400" y="4038600"/>
            <a:ext cx="1905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AECCC86-930A-4167-A919-B41DEA5D42FC}"/>
              </a:ext>
            </a:extLst>
          </p:cNvPr>
          <p:cNvCxnSpPr/>
          <p:nvPr/>
        </p:nvCxnSpPr>
        <p:spPr>
          <a:xfrm>
            <a:off x="1905000" y="3886200"/>
            <a:ext cx="0" cy="2819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1BDCF7D-BFFA-4274-B157-45616FB3ECC4}"/>
              </a:ext>
            </a:extLst>
          </p:cNvPr>
          <p:cNvSpPr txBox="1"/>
          <p:nvPr/>
        </p:nvSpPr>
        <p:spPr>
          <a:xfrm>
            <a:off x="1066812" y="3070205"/>
            <a:ext cx="838188"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a:t>
            </a:r>
          </a:p>
        </p:txBody>
      </p:sp>
      <p:sp>
        <p:nvSpPr>
          <p:cNvPr id="6" name="TextBox 5">
            <a:extLst>
              <a:ext uri="{FF2B5EF4-FFF2-40B4-BE49-F238E27FC236}">
                <a16:creationId xmlns:a16="http://schemas.microsoft.com/office/drawing/2014/main" id="{67C6CEA6-89B1-40B4-953C-EE92E3EA1749}"/>
              </a:ext>
            </a:extLst>
          </p:cNvPr>
          <p:cNvSpPr txBox="1"/>
          <p:nvPr/>
        </p:nvSpPr>
        <p:spPr>
          <a:xfrm>
            <a:off x="2033666" y="3057340"/>
            <a:ext cx="838188"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O</a:t>
            </a:r>
            <a:endParaRPr kumimoji="0" lang="en-US" sz="6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9E4BA53B-F6BA-4010-ADED-003F7CDE2122}"/>
              </a:ext>
            </a:extLst>
          </p:cNvPr>
          <p:cNvSpPr txBox="1"/>
          <p:nvPr/>
        </p:nvSpPr>
        <p:spPr>
          <a:xfrm>
            <a:off x="533402" y="4191000"/>
            <a:ext cx="1242926" cy="1938992"/>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charset="0"/>
                <a:ea typeface="+mn-ea"/>
                <a:cs typeface="+mn-cs"/>
              </a:rPr>
              <a:t>-4</a:t>
            </a:r>
            <a:br>
              <a:rPr kumimoji="0" lang="en-US" sz="4000" b="0" i="0" u="none" strike="noStrike" kern="1200" cap="none" spc="0" normalizeH="0" baseline="0" noProof="0" dirty="0">
                <a:ln>
                  <a:noFill/>
                </a:ln>
                <a:solidFill>
                  <a:srgbClr val="000000"/>
                </a:solidFill>
                <a:effectLst/>
                <a:uLnTx/>
                <a:uFillTx/>
                <a:latin typeface="Arial" charset="0"/>
                <a:ea typeface="+mn-ea"/>
                <a:cs typeface="+mn-cs"/>
              </a:rPr>
            </a:br>
            <a:r>
              <a:rPr kumimoji="0" lang="en-US" sz="4000" b="0" i="0" u="none" strike="noStrike" kern="1200" cap="none" spc="0" normalizeH="0" baseline="0" noProof="0" dirty="0">
                <a:ln>
                  <a:noFill/>
                </a:ln>
                <a:solidFill>
                  <a:srgbClr val="000000"/>
                </a:solidFill>
                <a:effectLst/>
                <a:uLnTx/>
                <a:uFillTx/>
                <a:latin typeface="Arial" charset="0"/>
                <a:ea typeface="+mn-ea"/>
                <a:cs typeface="+mn-cs"/>
              </a:rPr>
              <a:t>+2</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charset="0"/>
                <a:ea typeface="+mn-ea"/>
                <a:cs typeface="+mn-cs"/>
              </a:rPr>
              <a:t>+4</a:t>
            </a:r>
          </a:p>
        </p:txBody>
      </p:sp>
      <p:sp>
        <p:nvSpPr>
          <p:cNvPr id="8" name="TextBox 7">
            <a:extLst>
              <a:ext uri="{FF2B5EF4-FFF2-40B4-BE49-F238E27FC236}">
                <a16:creationId xmlns:a16="http://schemas.microsoft.com/office/drawing/2014/main" id="{DA0F567D-4797-48CC-BDA0-39970D1936F8}"/>
              </a:ext>
            </a:extLst>
          </p:cNvPr>
          <p:cNvSpPr txBox="1"/>
          <p:nvPr/>
        </p:nvSpPr>
        <p:spPr>
          <a:xfrm>
            <a:off x="1504709" y="4806553"/>
            <a:ext cx="1242926" cy="70788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charset="0"/>
                <a:ea typeface="+mn-ea"/>
                <a:cs typeface="+mn-cs"/>
              </a:rPr>
              <a:t>-2</a:t>
            </a:r>
          </a:p>
        </p:txBody>
      </p:sp>
    </p:spTree>
    <p:extLst>
      <p:ext uri="{BB962C8B-B14F-4D97-AF65-F5344CB8AC3E}">
        <p14:creationId xmlns:p14="http://schemas.microsoft.com/office/powerpoint/2010/main" val="2155327902"/>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Box 1"/>
          <p:cNvSpPr txBox="1">
            <a:spLocks noChangeArrowheads="1"/>
          </p:cNvSpPr>
          <p:nvPr/>
        </p:nvSpPr>
        <p:spPr bwMode="auto">
          <a:xfrm>
            <a:off x="0" y="0"/>
            <a:ext cx="9144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106.</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Two negative numbers cannot sum to</a:t>
            </a:r>
            <a:br>
              <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zero, the -4 oxidation number is not used here  </a:t>
            </a:r>
            <a:b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charset="0"/>
                <a:ea typeface="+mn-ea"/>
                <a:cs typeface="+mn-cs"/>
              </a:rPr>
              <a:t>                 </a:t>
            </a:r>
          </a:p>
        </p:txBody>
      </p:sp>
      <p:cxnSp>
        <p:nvCxnSpPr>
          <p:cNvPr id="3" name="Straight Connector 2">
            <a:extLst>
              <a:ext uri="{FF2B5EF4-FFF2-40B4-BE49-F238E27FC236}">
                <a16:creationId xmlns:a16="http://schemas.microsoft.com/office/drawing/2014/main" id="{93FDD9D2-001C-4DEB-AD32-A4C6E6C2CECC}"/>
              </a:ext>
            </a:extLst>
          </p:cNvPr>
          <p:cNvCxnSpPr/>
          <p:nvPr/>
        </p:nvCxnSpPr>
        <p:spPr>
          <a:xfrm>
            <a:off x="914400" y="4038600"/>
            <a:ext cx="1905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AECCC86-930A-4167-A919-B41DEA5D42FC}"/>
              </a:ext>
            </a:extLst>
          </p:cNvPr>
          <p:cNvCxnSpPr/>
          <p:nvPr/>
        </p:nvCxnSpPr>
        <p:spPr>
          <a:xfrm>
            <a:off x="1905000" y="3886200"/>
            <a:ext cx="0" cy="2819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1BDCF7D-BFFA-4274-B157-45616FB3ECC4}"/>
              </a:ext>
            </a:extLst>
          </p:cNvPr>
          <p:cNvSpPr txBox="1"/>
          <p:nvPr/>
        </p:nvSpPr>
        <p:spPr>
          <a:xfrm>
            <a:off x="1066812" y="3070205"/>
            <a:ext cx="838188"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a:t>
            </a:r>
          </a:p>
        </p:txBody>
      </p:sp>
      <p:sp>
        <p:nvSpPr>
          <p:cNvPr id="6" name="TextBox 5">
            <a:extLst>
              <a:ext uri="{FF2B5EF4-FFF2-40B4-BE49-F238E27FC236}">
                <a16:creationId xmlns:a16="http://schemas.microsoft.com/office/drawing/2014/main" id="{67C6CEA6-89B1-40B4-953C-EE92E3EA1749}"/>
              </a:ext>
            </a:extLst>
          </p:cNvPr>
          <p:cNvSpPr txBox="1"/>
          <p:nvPr/>
        </p:nvSpPr>
        <p:spPr>
          <a:xfrm>
            <a:off x="2033666" y="3057340"/>
            <a:ext cx="838188"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O</a:t>
            </a:r>
            <a:endParaRPr kumimoji="0" lang="en-US" sz="6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9E4BA53B-F6BA-4010-ADED-003F7CDE2122}"/>
              </a:ext>
            </a:extLst>
          </p:cNvPr>
          <p:cNvSpPr txBox="1"/>
          <p:nvPr/>
        </p:nvSpPr>
        <p:spPr>
          <a:xfrm>
            <a:off x="533402" y="4191000"/>
            <a:ext cx="1242926" cy="1938992"/>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charset="0"/>
                <a:ea typeface="+mn-ea"/>
                <a:cs typeface="+mn-cs"/>
              </a:rPr>
              <a:t>-4</a:t>
            </a:r>
            <a:br>
              <a:rPr kumimoji="0" lang="en-US" sz="4000" b="0" i="0" u="none" strike="noStrike" kern="1200" cap="none" spc="0" normalizeH="0" baseline="0" noProof="0" dirty="0">
                <a:ln>
                  <a:noFill/>
                </a:ln>
                <a:solidFill>
                  <a:srgbClr val="000000"/>
                </a:solidFill>
                <a:effectLst/>
                <a:uLnTx/>
                <a:uFillTx/>
                <a:latin typeface="Arial" charset="0"/>
                <a:ea typeface="+mn-ea"/>
                <a:cs typeface="+mn-cs"/>
              </a:rPr>
            </a:br>
            <a:r>
              <a:rPr kumimoji="0" lang="en-US" sz="4000" b="0" i="0" u="none" strike="noStrike" kern="1200" cap="none" spc="0" normalizeH="0" baseline="0" noProof="0" dirty="0">
                <a:ln>
                  <a:noFill/>
                </a:ln>
                <a:solidFill>
                  <a:srgbClr val="000000"/>
                </a:solidFill>
                <a:effectLst/>
                <a:uLnTx/>
                <a:uFillTx/>
                <a:latin typeface="Arial" charset="0"/>
                <a:ea typeface="+mn-ea"/>
                <a:cs typeface="+mn-cs"/>
              </a:rPr>
              <a:t>+2</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charset="0"/>
                <a:ea typeface="+mn-ea"/>
                <a:cs typeface="+mn-cs"/>
              </a:rPr>
              <a:t>+4</a:t>
            </a:r>
          </a:p>
        </p:txBody>
      </p:sp>
      <p:sp>
        <p:nvSpPr>
          <p:cNvPr id="8" name="TextBox 7">
            <a:extLst>
              <a:ext uri="{FF2B5EF4-FFF2-40B4-BE49-F238E27FC236}">
                <a16:creationId xmlns:a16="http://schemas.microsoft.com/office/drawing/2014/main" id="{DA0F567D-4797-48CC-BDA0-39970D1936F8}"/>
              </a:ext>
            </a:extLst>
          </p:cNvPr>
          <p:cNvSpPr txBox="1"/>
          <p:nvPr/>
        </p:nvSpPr>
        <p:spPr>
          <a:xfrm>
            <a:off x="1504709" y="4806553"/>
            <a:ext cx="1242926" cy="70788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charset="0"/>
                <a:ea typeface="+mn-ea"/>
                <a:cs typeface="+mn-cs"/>
              </a:rPr>
              <a:t>-2</a:t>
            </a:r>
          </a:p>
        </p:txBody>
      </p:sp>
      <p:cxnSp>
        <p:nvCxnSpPr>
          <p:cNvPr id="9" name="Straight Connector 8">
            <a:extLst>
              <a:ext uri="{FF2B5EF4-FFF2-40B4-BE49-F238E27FC236}">
                <a16:creationId xmlns:a16="http://schemas.microsoft.com/office/drawing/2014/main" id="{610514A4-9828-4CA6-BF85-26891C626317}"/>
              </a:ext>
            </a:extLst>
          </p:cNvPr>
          <p:cNvCxnSpPr>
            <a:cxnSpLocks/>
          </p:cNvCxnSpPr>
          <p:nvPr/>
        </p:nvCxnSpPr>
        <p:spPr>
          <a:xfrm>
            <a:off x="1154865" y="4436953"/>
            <a:ext cx="621463" cy="2104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C46DC4D-8769-433D-BD1A-D1C4C83F513D}"/>
              </a:ext>
            </a:extLst>
          </p:cNvPr>
          <p:cNvCxnSpPr>
            <a:cxnSpLocks/>
          </p:cNvCxnSpPr>
          <p:nvPr/>
        </p:nvCxnSpPr>
        <p:spPr>
          <a:xfrm flipV="1">
            <a:off x="1218959" y="4405953"/>
            <a:ext cx="571500" cy="33570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443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FF68BBB9-8B02-4EA7-AEBE-CCBC2DF8A8CD}"/>
              </a:ext>
            </a:extLst>
          </p:cNvPr>
          <p:cNvGraphicFramePr>
            <a:graphicFrameLocks noGrp="1"/>
          </p:cNvGraphicFramePr>
          <p:nvPr>
            <p:extLst>
              <p:ext uri="{D42A27DB-BD31-4B8C-83A1-F6EECF244321}">
                <p14:modId xmlns:p14="http://schemas.microsoft.com/office/powerpoint/2010/main" val="3088606707"/>
              </p:ext>
            </p:extLst>
          </p:nvPr>
        </p:nvGraphicFramePr>
        <p:xfrm>
          <a:off x="0" y="1"/>
          <a:ext cx="9144000" cy="6858643"/>
        </p:xfrm>
        <a:graphic>
          <a:graphicData uri="http://schemas.openxmlformats.org/drawingml/2006/table">
            <a:tbl>
              <a:tblPr firstRow="1" bandRow="1">
                <a:tableStyleId>{5C22544A-7EE6-4342-B048-85BDC9FD1C3A}</a:tableStyleId>
              </a:tblPr>
              <a:tblGrid>
                <a:gridCol w="519545">
                  <a:extLst>
                    <a:ext uri="{9D8B030D-6E8A-4147-A177-3AD203B41FA5}">
                      <a16:colId xmlns:a16="http://schemas.microsoft.com/office/drawing/2014/main" val="3955115853"/>
                    </a:ext>
                  </a:extLst>
                </a:gridCol>
                <a:gridCol w="1361102">
                  <a:extLst>
                    <a:ext uri="{9D8B030D-6E8A-4147-A177-3AD203B41FA5}">
                      <a16:colId xmlns:a16="http://schemas.microsoft.com/office/drawing/2014/main" val="1381220403"/>
                    </a:ext>
                  </a:extLst>
                </a:gridCol>
                <a:gridCol w="2538953">
                  <a:extLst>
                    <a:ext uri="{9D8B030D-6E8A-4147-A177-3AD203B41FA5}">
                      <a16:colId xmlns:a16="http://schemas.microsoft.com/office/drawing/2014/main" val="1928621033"/>
                    </a:ext>
                  </a:extLst>
                </a:gridCol>
                <a:gridCol w="2667000">
                  <a:extLst>
                    <a:ext uri="{9D8B030D-6E8A-4147-A177-3AD203B41FA5}">
                      <a16:colId xmlns:a16="http://schemas.microsoft.com/office/drawing/2014/main" val="2096477706"/>
                    </a:ext>
                  </a:extLst>
                </a:gridCol>
                <a:gridCol w="2057400">
                  <a:extLst>
                    <a:ext uri="{9D8B030D-6E8A-4147-A177-3AD203B41FA5}">
                      <a16:colId xmlns:a16="http://schemas.microsoft.com/office/drawing/2014/main" val="2069507926"/>
                    </a:ext>
                  </a:extLst>
                </a:gridCol>
              </a:tblGrid>
              <a:tr h="517517">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Fill in this chart to see how group 2 metals become ions.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6766189"/>
                  </a:ext>
                </a:extLst>
              </a:tr>
              <a:tr h="1175119">
                <a:tc>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Atomic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Electron config.</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From Periodic Table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Ionic Electron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Ion symbol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with charge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514387"/>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beryllium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0" baseline="30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7441544"/>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magnesium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8949405"/>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calcium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1011757"/>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strontium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2-8-18-8-2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319874"/>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barium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2-8-18-18-8-2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238869"/>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radium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2-8-18-32-18-8-2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272845"/>
                  </a:ext>
                </a:extLst>
              </a:tr>
            </a:tbl>
          </a:graphicData>
        </a:graphic>
      </p:graphicFrame>
    </p:spTree>
    <p:extLst>
      <p:ext uri="{BB962C8B-B14F-4D97-AF65-F5344CB8AC3E}">
        <p14:creationId xmlns:p14="http://schemas.microsoft.com/office/powerpoint/2010/main" val="98950061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Box 1"/>
          <p:cNvSpPr txBox="1">
            <a:spLocks noChangeArrowheads="1"/>
          </p:cNvSpPr>
          <p:nvPr/>
        </p:nvSpPr>
        <p:spPr bwMode="auto">
          <a:xfrm>
            <a:off x="0" y="0"/>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106.  +2 and -2 can sum to zero in a 1:1 ratio.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That means a 1:1, or CO combination is good.     </a:t>
            </a:r>
            <a:endParaRPr kumimoji="0" lang="en-US" altLang="en-US" sz="3200" b="0" i="0" u="none" strike="noStrike" kern="1200" cap="none" spc="0" normalizeH="0" baseline="0" noProof="0" dirty="0">
              <a:ln>
                <a:noFill/>
              </a:ln>
              <a:solidFill>
                <a:schemeClr val="tx1">
                  <a:lumMod val="95000"/>
                  <a:lumOff val="5000"/>
                </a:schemeClr>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charset="0"/>
                <a:ea typeface="+mn-ea"/>
                <a:cs typeface="+mn-cs"/>
              </a:rPr>
              <a:t>                 </a:t>
            </a:r>
          </a:p>
        </p:txBody>
      </p:sp>
      <p:cxnSp>
        <p:nvCxnSpPr>
          <p:cNvPr id="3" name="Straight Connector 2">
            <a:extLst>
              <a:ext uri="{FF2B5EF4-FFF2-40B4-BE49-F238E27FC236}">
                <a16:creationId xmlns:a16="http://schemas.microsoft.com/office/drawing/2014/main" id="{93FDD9D2-001C-4DEB-AD32-A4C6E6C2CECC}"/>
              </a:ext>
            </a:extLst>
          </p:cNvPr>
          <p:cNvCxnSpPr/>
          <p:nvPr/>
        </p:nvCxnSpPr>
        <p:spPr>
          <a:xfrm>
            <a:off x="914400" y="2505260"/>
            <a:ext cx="1905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AECCC86-930A-4167-A919-B41DEA5D42FC}"/>
              </a:ext>
            </a:extLst>
          </p:cNvPr>
          <p:cNvCxnSpPr/>
          <p:nvPr/>
        </p:nvCxnSpPr>
        <p:spPr>
          <a:xfrm>
            <a:off x="1905000" y="2352860"/>
            <a:ext cx="0" cy="2819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1BDCF7D-BFFA-4274-B157-45616FB3ECC4}"/>
              </a:ext>
            </a:extLst>
          </p:cNvPr>
          <p:cNvSpPr txBox="1"/>
          <p:nvPr/>
        </p:nvSpPr>
        <p:spPr>
          <a:xfrm>
            <a:off x="1066812" y="1536865"/>
            <a:ext cx="838188"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a:t>
            </a:r>
          </a:p>
        </p:txBody>
      </p:sp>
      <p:sp>
        <p:nvSpPr>
          <p:cNvPr id="6" name="TextBox 5">
            <a:extLst>
              <a:ext uri="{FF2B5EF4-FFF2-40B4-BE49-F238E27FC236}">
                <a16:creationId xmlns:a16="http://schemas.microsoft.com/office/drawing/2014/main" id="{67C6CEA6-89B1-40B4-953C-EE92E3EA1749}"/>
              </a:ext>
            </a:extLst>
          </p:cNvPr>
          <p:cNvSpPr txBox="1"/>
          <p:nvPr/>
        </p:nvSpPr>
        <p:spPr>
          <a:xfrm>
            <a:off x="2033666" y="1524000"/>
            <a:ext cx="838188"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O</a:t>
            </a:r>
            <a:endParaRPr kumimoji="0" lang="en-US" sz="6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9E4BA53B-F6BA-4010-ADED-003F7CDE2122}"/>
              </a:ext>
            </a:extLst>
          </p:cNvPr>
          <p:cNvSpPr txBox="1"/>
          <p:nvPr/>
        </p:nvSpPr>
        <p:spPr>
          <a:xfrm>
            <a:off x="533402" y="2657660"/>
            <a:ext cx="1242926" cy="1938992"/>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charset="0"/>
                <a:ea typeface="+mn-ea"/>
                <a:cs typeface="+mn-cs"/>
              </a:rPr>
              <a:t>-4</a:t>
            </a:r>
            <a:br>
              <a:rPr kumimoji="0" lang="en-US" sz="4000" b="0" i="0" u="none" strike="noStrike" kern="1200" cap="none" spc="0" normalizeH="0" baseline="0" noProof="0" dirty="0">
                <a:ln>
                  <a:noFill/>
                </a:ln>
                <a:solidFill>
                  <a:srgbClr val="000000"/>
                </a:solidFill>
                <a:effectLst/>
                <a:uLnTx/>
                <a:uFillTx/>
                <a:latin typeface="Arial" charset="0"/>
                <a:ea typeface="+mn-ea"/>
                <a:cs typeface="+mn-cs"/>
              </a:rPr>
            </a:br>
            <a:r>
              <a:rPr kumimoji="0" lang="en-US" sz="4000" b="0" i="0" u="none" strike="noStrike" kern="1200" cap="none" spc="0" normalizeH="0" baseline="0" noProof="0" dirty="0">
                <a:ln>
                  <a:noFill/>
                </a:ln>
                <a:solidFill>
                  <a:srgbClr val="000000"/>
                </a:solidFill>
                <a:effectLst/>
                <a:uLnTx/>
                <a:uFillTx/>
                <a:latin typeface="Arial" charset="0"/>
                <a:ea typeface="+mn-ea"/>
                <a:cs typeface="+mn-cs"/>
              </a:rPr>
              <a:t>+2</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charset="0"/>
                <a:ea typeface="+mn-ea"/>
                <a:cs typeface="+mn-cs"/>
              </a:rPr>
              <a:t>+4</a:t>
            </a:r>
          </a:p>
        </p:txBody>
      </p:sp>
      <p:sp>
        <p:nvSpPr>
          <p:cNvPr id="8" name="TextBox 7">
            <a:extLst>
              <a:ext uri="{FF2B5EF4-FFF2-40B4-BE49-F238E27FC236}">
                <a16:creationId xmlns:a16="http://schemas.microsoft.com/office/drawing/2014/main" id="{DA0F567D-4797-48CC-BDA0-39970D1936F8}"/>
              </a:ext>
            </a:extLst>
          </p:cNvPr>
          <p:cNvSpPr txBox="1"/>
          <p:nvPr/>
        </p:nvSpPr>
        <p:spPr>
          <a:xfrm>
            <a:off x="1504709" y="3273213"/>
            <a:ext cx="1242926" cy="70788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charset="0"/>
                <a:ea typeface="+mn-ea"/>
                <a:cs typeface="+mn-cs"/>
              </a:rPr>
              <a:t>-2</a:t>
            </a:r>
          </a:p>
        </p:txBody>
      </p:sp>
      <p:cxnSp>
        <p:nvCxnSpPr>
          <p:cNvPr id="9" name="Straight Connector 8">
            <a:extLst>
              <a:ext uri="{FF2B5EF4-FFF2-40B4-BE49-F238E27FC236}">
                <a16:creationId xmlns:a16="http://schemas.microsoft.com/office/drawing/2014/main" id="{610514A4-9828-4CA6-BF85-26891C626317}"/>
              </a:ext>
            </a:extLst>
          </p:cNvPr>
          <p:cNvCxnSpPr>
            <a:cxnSpLocks/>
          </p:cNvCxnSpPr>
          <p:nvPr/>
        </p:nvCxnSpPr>
        <p:spPr>
          <a:xfrm>
            <a:off x="1154865" y="2903613"/>
            <a:ext cx="621463" cy="2104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C46DC4D-8769-433D-BD1A-D1C4C83F513D}"/>
              </a:ext>
            </a:extLst>
          </p:cNvPr>
          <p:cNvCxnSpPr>
            <a:cxnSpLocks/>
          </p:cNvCxnSpPr>
          <p:nvPr/>
        </p:nvCxnSpPr>
        <p:spPr>
          <a:xfrm flipV="1">
            <a:off x="1218959" y="2872613"/>
            <a:ext cx="571500" cy="33570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81CEF16-0A12-40D7-B284-DA91EEA94276}"/>
              </a:ext>
            </a:extLst>
          </p:cNvPr>
          <p:cNvCxnSpPr>
            <a:cxnSpLocks/>
          </p:cNvCxnSpPr>
          <p:nvPr/>
        </p:nvCxnSpPr>
        <p:spPr>
          <a:xfrm flipV="1">
            <a:off x="1623685" y="3627156"/>
            <a:ext cx="662315" cy="514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AFB3435-BFAD-4D46-ACFD-0420D03AFE64}"/>
              </a:ext>
            </a:extLst>
          </p:cNvPr>
          <p:cNvCxnSpPr>
            <a:cxnSpLocks/>
            <a:stCxn id="8" idx="3"/>
          </p:cNvCxnSpPr>
          <p:nvPr/>
        </p:nvCxnSpPr>
        <p:spPr>
          <a:xfrm flipV="1">
            <a:off x="2747635" y="3040464"/>
            <a:ext cx="1138565" cy="586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F50D603-F890-4BEE-97FC-6C64988F204C}"/>
              </a:ext>
            </a:extLst>
          </p:cNvPr>
          <p:cNvSpPr txBox="1"/>
          <p:nvPr/>
        </p:nvSpPr>
        <p:spPr>
          <a:xfrm>
            <a:off x="3914899" y="2580447"/>
            <a:ext cx="5093292" cy="267765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1:1  CO  carbon monoxide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rPr>
              <a:t>This is possible because in a 1:1 ratio they sum to zero, then number system works!</a:t>
            </a:r>
          </a:p>
        </p:txBody>
      </p:sp>
    </p:spTree>
    <p:extLst>
      <p:ext uri="{BB962C8B-B14F-4D97-AF65-F5344CB8AC3E}">
        <p14:creationId xmlns:p14="http://schemas.microsoft.com/office/powerpoint/2010/main" val="300605254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Box 1"/>
          <p:cNvSpPr txBox="1">
            <a:spLocks noChangeArrowheads="1"/>
          </p:cNvSpPr>
          <p:nvPr/>
        </p:nvSpPr>
        <p:spPr bwMode="auto">
          <a:xfrm>
            <a:off x="0" y="0"/>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solidFill>
                  <a:srgbClr val="006600"/>
                </a:solidFill>
                <a:latin typeface="Times New Roman" panose="02020603050405020304" pitchFamily="18" charset="0"/>
                <a:cs typeface="Times New Roman" panose="02020603050405020304" pitchFamily="18" charset="0"/>
              </a:rPr>
              <a:t>106</a:t>
            </a:r>
            <a:r>
              <a:rPr kumimoji="0" lang="en-US" altLang="en-US" sz="32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+4 sums to zero with </a:t>
            </a:r>
            <a:r>
              <a:rPr kumimoji="0" lang="en-US" altLang="en-US" sz="3200" b="0" i="0" u="sng"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two</a:t>
            </a:r>
            <a:r>
              <a:rPr kumimoji="0" lang="en-US" altLang="en-US" sz="32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-2’s  </a:t>
            </a:r>
            <a:br>
              <a:rPr kumimoji="0" lang="en-US" altLang="en-US" sz="32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rPr>
              <a:t>That means a 1:2, or CO</a:t>
            </a:r>
            <a:r>
              <a:rPr kumimoji="0" lang="en-US" altLang="en-US" sz="3200" b="0" i="0" u="none" strike="noStrike" kern="1200" cap="none" spc="0" normalizeH="0" baseline="-25000" noProof="0" dirty="0">
                <a:ln>
                  <a:noFill/>
                </a:ln>
                <a:solidFill>
                  <a:srgbClr val="9900CC"/>
                </a:solidFill>
                <a:effectLst/>
                <a:uLnTx/>
                <a:uFillTx/>
                <a:latin typeface="Times New Roman" panose="02020603050405020304" pitchFamily="18" charset="0"/>
                <a:ea typeface="+mn-ea"/>
                <a:cs typeface="Times New Roman" panose="02020603050405020304" pitchFamily="18" charset="0"/>
              </a:rPr>
              <a:t>2</a:t>
            </a:r>
            <a:r>
              <a:rPr kumimoji="0" lang="en-US" altLang="en-US" sz="32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rPr>
              <a:t> combination is good.</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sz="3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charset="0"/>
                <a:ea typeface="+mn-ea"/>
                <a:cs typeface="+mn-cs"/>
              </a:rPr>
              <a:t>                 </a:t>
            </a:r>
          </a:p>
        </p:txBody>
      </p:sp>
      <p:cxnSp>
        <p:nvCxnSpPr>
          <p:cNvPr id="3" name="Straight Connector 2">
            <a:extLst>
              <a:ext uri="{FF2B5EF4-FFF2-40B4-BE49-F238E27FC236}">
                <a16:creationId xmlns:a16="http://schemas.microsoft.com/office/drawing/2014/main" id="{93FDD9D2-001C-4DEB-AD32-A4C6E6C2CECC}"/>
              </a:ext>
            </a:extLst>
          </p:cNvPr>
          <p:cNvCxnSpPr/>
          <p:nvPr/>
        </p:nvCxnSpPr>
        <p:spPr>
          <a:xfrm>
            <a:off x="914400" y="2505260"/>
            <a:ext cx="1905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AECCC86-930A-4167-A919-B41DEA5D42FC}"/>
              </a:ext>
            </a:extLst>
          </p:cNvPr>
          <p:cNvCxnSpPr/>
          <p:nvPr/>
        </p:nvCxnSpPr>
        <p:spPr>
          <a:xfrm>
            <a:off x="1905000" y="2352860"/>
            <a:ext cx="0" cy="2819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1BDCF7D-BFFA-4274-B157-45616FB3ECC4}"/>
              </a:ext>
            </a:extLst>
          </p:cNvPr>
          <p:cNvSpPr txBox="1"/>
          <p:nvPr/>
        </p:nvSpPr>
        <p:spPr>
          <a:xfrm>
            <a:off x="1066812" y="1536865"/>
            <a:ext cx="838188"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a:t>
            </a:r>
          </a:p>
        </p:txBody>
      </p:sp>
      <p:sp>
        <p:nvSpPr>
          <p:cNvPr id="6" name="TextBox 5">
            <a:extLst>
              <a:ext uri="{FF2B5EF4-FFF2-40B4-BE49-F238E27FC236}">
                <a16:creationId xmlns:a16="http://schemas.microsoft.com/office/drawing/2014/main" id="{67C6CEA6-89B1-40B4-953C-EE92E3EA1749}"/>
              </a:ext>
            </a:extLst>
          </p:cNvPr>
          <p:cNvSpPr txBox="1"/>
          <p:nvPr/>
        </p:nvSpPr>
        <p:spPr>
          <a:xfrm>
            <a:off x="2033666" y="1524000"/>
            <a:ext cx="838188"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O</a:t>
            </a:r>
            <a:endParaRPr kumimoji="0" lang="en-US" sz="6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9E4BA53B-F6BA-4010-ADED-003F7CDE2122}"/>
              </a:ext>
            </a:extLst>
          </p:cNvPr>
          <p:cNvSpPr txBox="1"/>
          <p:nvPr/>
        </p:nvSpPr>
        <p:spPr>
          <a:xfrm>
            <a:off x="533402" y="2657660"/>
            <a:ext cx="1242926" cy="1938992"/>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charset="0"/>
                <a:ea typeface="+mn-ea"/>
                <a:cs typeface="+mn-cs"/>
              </a:rPr>
              <a:t>-4</a:t>
            </a:r>
            <a:br>
              <a:rPr kumimoji="0" lang="en-US" sz="4000" b="0" i="0" u="none" strike="noStrike" kern="1200" cap="none" spc="0" normalizeH="0" baseline="0" noProof="0" dirty="0">
                <a:ln>
                  <a:noFill/>
                </a:ln>
                <a:solidFill>
                  <a:srgbClr val="000000"/>
                </a:solidFill>
                <a:effectLst/>
                <a:uLnTx/>
                <a:uFillTx/>
                <a:latin typeface="Arial" charset="0"/>
                <a:ea typeface="+mn-ea"/>
                <a:cs typeface="+mn-cs"/>
              </a:rPr>
            </a:br>
            <a:r>
              <a:rPr kumimoji="0" lang="en-US" sz="4000" b="0" i="0" u="none" strike="noStrike" kern="1200" cap="none" spc="0" normalizeH="0" baseline="0" noProof="0" dirty="0">
                <a:ln>
                  <a:noFill/>
                </a:ln>
                <a:solidFill>
                  <a:srgbClr val="000000"/>
                </a:solidFill>
                <a:effectLst/>
                <a:uLnTx/>
                <a:uFillTx/>
                <a:latin typeface="Arial" charset="0"/>
                <a:ea typeface="+mn-ea"/>
                <a:cs typeface="+mn-cs"/>
              </a:rPr>
              <a:t>+2</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charset="0"/>
                <a:ea typeface="+mn-ea"/>
                <a:cs typeface="+mn-cs"/>
              </a:rPr>
              <a:t>+4</a:t>
            </a:r>
          </a:p>
        </p:txBody>
      </p:sp>
      <p:sp>
        <p:nvSpPr>
          <p:cNvPr id="8" name="TextBox 7">
            <a:extLst>
              <a:ext uri="{FF2B5EF4-FFF2-40B4-BE49-F238E27FC236}">
                <a16:creationId xmlns:a16="http://schemas.microsoft.com/office/drawing/2014/main" id="{DA0F567D-4797-48CC-BDA0-39970D1936F8}"/>
              </a:ext>
            </a:extLst>
          </p:cNvPr>
          <p:cNvSpPr txBox="1"/>
          <p:nvPr/>
        </p:nvSpPr>
        <p:spPr>
          <a:xfrm>
            <a:off x="1504709" y="3273213"/>
            <a:ext cx="1242926" cy="70788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charset="0"/>
                <a:ea typeface="+mn-ea"/>
                <a:cs typeface="+mn-cs"/>
              </a:rPr>
              <a:t>-2</a:t>
            </a:r>
          </a:p>
        </p:txBody>
      </p:sp>
      <p:cxnSp>
        <p:nvCxnSpPr>
          <p:cNvPr id="9" name="Straight Connector 8">
            <a:extLst>
              <a:ext uri="{FF2B5EF4-FFF2-40B4-BE49-F238E27FC236}">
                <a16:creationId xmlns:a16="http://schemas.microsoft.com/office/drawing/2014/main" id="{610514A4-9828-4CA6-BF85-26891C626317}"/>
              </a:ext>
            </a:extLst>
          </p:cNvPr>
          <p:cNvCxnSpPr>
            <a:cxnSpLocks/>
          </p:cNvCxnSpPr>
          <p:nvPr/>
        </p:nvCxnSpPr>
        <p:spPr>
          <a:xfrm>
            <a:off x="1154865" y="2903613"/>
            <a:ext cx="621463" cy="2104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C46DC4D-8769-433D-BD1A-D1C4C83F513D}"/>
              </a:ext>
            </a:extLst>
          </p:cNvPr>
          <p:cNvCxnSpPr>
            <a:cxnSpLocks/>
          </p:cNvCxnSpPr>
          <p:nvPr/>
        </p:nvCxnSpPr>
        <p:spPr>
          <a:xfrm flipV="1">
            <a:off x="1218959" y="2872613"/>
            <a:ext cx="571500" cy="33570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81CEF16-0A12-40D7-B284-DA91EEA94276}"/>
              </a:ext>
            </a:extLst>
          </p:cNvPr>
          <p:cNvCxnSpPr>
            <a:cxnSpLocks/>
          </p:cNvCxnSpPr>
          <p:nvPr/>
        </p:nvCxnSpPr>
        <p:spPr>
          <a:xfrm flipV="1">
            <a:off x="1623685" y="3627156"/>
            <a:ext cx="662315" cy="514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AFB3435-BFAD-4D46-ACFD-0420D03AFE64}"/>
              </a:ext>
            </a:extLst>
          </p:cNvPr>
          <p:cNvCxnSpPr>
            <a:cxnSpLocks/>
            <a:stCxn id="8" idx="3"/>
          </p:cNvCxnSpPr>
          <p:nvPr/>
        </p:nvCxnSpPr>
        <p:spPr>
          <a:xfrm flipV="1">
            <a:off x="2747635" y="3040464"/>
            <a:ext cx="1138565" cy="586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F50D603-F890-4BEE-97FC-6C64988F204C}"/>
              </a:ext>
            </a:extLst>
          </p:cNvPr>
          <p:cNvSpPr txBox="1"/>
          <p:nvPr/>
        </p:nvSpPr>
        <p:spPr>
          <a:xfrm>
            <a:off x="3914899" y="2580447"/>
            <a:ext cx="5093292"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1:1  CO  carbon monoxide</a:t>
            </a:r>
          </a:p>
        </p:txBody>
      </p:sp>
      <p:cxnSp>
        <p:nvCxnSpPr>
          <p:cNvPr id="22" name="Straight Connector 21">
            <a:extLst>
              <a:ext uri="{FF2B5EF4-FFF2-40B4-BE49-F238E27FC236}">
                <a16:creationId xmlns:a16="http://schemas.microsoft.com/office/drawing/2014/main" id="{9010F559-3B3E-4BA2-BB78-01E3EBE4E2A8}"/>
              </a:ext>
            </a:extLst>
          </p:cNvPr>
          <p:cNvCxnSpPr>
            <a:cxnSpLocks/>
          </p:cNvCxnSpPr>
          <p:nvPr/>
        </p:nvCxnSpPr>
        <p:spPr>
          <a:xfrm flipV="1">
            <a:off x="1702508" y="3876742"/>
            <a:ext cx="583492" cy="362848"/>
          </a:xfrm>
          <a:prstGeom prst="line">
            <a:avLst/>
          </a:prstGeom>
          <a:ln>
            <a:solidFill>
              <a:srgbClr val="9900CC"/>
            </a:solidFill>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6ADB7A0A-ACA7-418D-8570-BEBA9A562C10}"/>
              </a:ext>
            </a:extLst>
          </p:cNvPr>
          <p:cNvCxnSpPr>
            <a:cxnSpLocks/>
          </p:cNvCxnSpPr>
          <p:nvPr/>
        </p:nvCxnSpPr>
        <p:spPr>
          <a:xfrm>
            <a:off x="2743189" y="3753039"/>
            <a:ext cx="1171710" cy="374918"/>
          </a:xfrm>
          <a:prstGeom prst="line">
            <a:avLst/>
          </a:prstGeom>
          <a:ln>
            <a:solidFill>
              <a:srgbClr val="9900CC"/>
            </a:solidFill>
          </a:ln>
        </p:spPr>
        <p:style>
          <a:lnRef idx="1">
            <a:schemeClr val="accent2"/>
          </a:lnRef>
          <a:fillRef idx="0">
            <a:schemeClr val="accent2"/>
          </a:fillRef>
          <a:effectRef idx="0">
            <a:schemeClr val="accent2"/>
          </a:effectRef>
          <a:fontRef idx="minor">
            <a:schemeClr val="tx1"/>
          </a:fontRef>
        </p:style>
      </p:cxnSp>
      <p:sp>
        <p:nvSpPr>
          <p:cNvPr id="26" name="TextBox 25">
            <a:extLst>
              <a:ext uri="{FF2B5EF4-FFF2-40B4-BE49-F238E27FC236}">
                <a16:creationId xmlns:a16="http://schemas.microsoft.com/office/drawing/2014/main" id="{C7C8AF5B-4B11-4AAF-A615-0C2B616E995A}"/>
              </a:ext>
            </a:extLst>
          </p:cNvPr>
          <p:cNvSpPr txBox="1"/>
          <p:nvPr/>
        </p:nvSpPr>
        <p:spPr>
          <a:xfrm>
            <a:off x="3914899" y="3916424"/>
            <a:ext cx="5093292" cy="218521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rPr>
              <a:t>1:2  CO</a:t>
            </a:r>
            <a:r>
              <a:rPr kumimoji="0" lang="en-US" sz="3600" b="0" i="0" u="none" strike="noStrike" kern="1200" cap="none" spc="0" normalizeH="0" baseline="-25000" noProof="0" dirty="0">
                <a:ln>
                  <a:noFill/>
                </a:ln>
                <a:solidFill>
                  <a:srgbClr val="9900CC"/>
                </a:solidFill>
                <a:effectLst/>
                <a:uLnTx/>
                <a:uFillTx/>
                <a:latin typeface="Times New Roman" panose="02020603050405020304" pitchFamily="18" charset="0"/>
                <a:ea typeface="+mn-ea"/>
                <a:cs typeface="Times New Roman" panose="02020603050405020304" pitchFamily="18" charset="0"/>
              </a:rPr>
              <a:t>2</a:t>
            </a:r>
            <a:r>
              <a:rPr kumimoji="0" lang="en-US" sz="36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rPr>
              <a:t>  carbon dioxide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rPr>
              <a:t>This is also possible, as this ratio can also sum to zero!</a:t>
            </a:r>
          </a:p>
        </p:txBody>
      </p:sp>
    </p:spTree>
    <p:extLst>
      <p:ext uri="{BB962C8B-B14F-4D97-AF65-F5344CB8AC3E}">
        <p14:creationId xmlns:p14="http://schemas.microsoft.com/office/powerpoint/2010/main" val="3696778021"/>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Box 1"/>
          <p:cNvSpPr txBox="1">
            <a:spLocks noChangeArrowheads="1"/>
          </p:cNvSpPr>
          <p:nvPr/>
        </p:nvSpPr>
        <p:spPr bwMode="auto">
          <a:xfrm>
            <a:off x="0" y="0"/>
            <a:ext cx="9144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6600"/>
                </a:solidFill>
                <a:effectLst/>
                <a:uLnTx/>
                <a:uFillTx/>
                <a:latin typeface="Arial" charset="0"/>
                <a:ea typeface="+mn-ea"/>
                <a:cs typeface="+mn-cs"/>
              </a:rPr>
              <a:t>107. </a:t>
            </a: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All N + O Compounds (there are 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srgbClr val="0000CC"/>
                </a:solidFill>
                <a:effectLst/>
                <a:uLnTx/>
                <a:uFillTx/>
                <a:latin typeface="Arial" charset="0"/>
                <a:ea typeface="+mn-ea"/>
                <a:cs typeface="+mn-cs"/>
              </a:rPr>
              <a:t>    N    </a:t>
            </a:r>
            <a:r>
              <a:rPr kumimoji="0" lang="en-US" altLang="en-US" sz="4800" b="0" i="0" u="none" strike="noStrike" kern="1200" cap="none" spc="0" normalizeH="0" baseline="0" noProof="0" dirty="0">
                <a:ln>
                  <a:noFill/>
                </a:ln>
                <a:solidFill>
                  <a:srgbClr val="FF0000"/>
                </a:solidFill>
                <a:effectLst/>
                <a:uLnTx/>
                <a:uFillTx/>
                <a:latin typeface="Arial" charset="0"/>
                <a:ea typeface="+mn-ea"/>
                <a:cs typeface="+mn-cs"/>
              </a:rPr>
              <a:t>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800" b="0" i="0" u="none" strike="noStrike" kern="1200" cap="none" spc="0" normalizeH="0" baseline="0" noProof="0" dirty="0">
              <a:ln>
                <a:noFill/>
              </a:ln>
              <a:solidFill>
                <a:srgbClr val="FF0000"/>
              </a:solidFill>
              <a:effectLst/>
              <a:uLnTx/>
              <a:uFillTx/>
              <a:latin typeface="Arial" charset="0"/>
              <a:ea typeface="+mn-ea"/>
              <a:cs typeface="+mn-cs"/>
            </a:endParaRPr>
          </a:p>
        </p:txBody>
      </p:sp>
      <p:cxnSp>
        <p:nvCxnSpPr>
          <p:cNvPr id="3" name="Straight Connector 2">
            <a:extLst>
              <a:ext uri="{FF2B5EF4-FFF2-40B4-BE49-F238E27FC236}">
                <a16:creationId xmlns:a16="http://schemas.microsoft.com/office/drawing/2014/main" id="{B227DA55-6034-4104-8254-4DFE5C1F74A6}"/>
              </a:ext>
            </a:extLst>
          </p:cNvPr>
          <p:cNvCxnSpPr/>
          <p:nvPr/>
        </p:nvCxnSpPr>
        <p:spPr>
          <a:xfrm>
            <a:off x="533400" y="1447800"/>
            <a:ext cx="1905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0C0C497-4910-46D2-B4B5-1B82985384E8}"/>
              </a:ext>
            </a:extLst>
          </p:cNvPr>
          <p:cNvCxnSpPr>
            <a:cxnSpLocks/>
          </p:cNvCxnSpPr>
          <p:nvPr/>
        </p:nvCxnSpPr>
        <p:spPr>
          <a:xfrm>
            <a:off x="1524000" y="1295400"/>
            <a:ext cx="0" cy="533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Box 1"/>
          <p:cNvSpPr txBox="1">
            <a:spLocks noChangeArrowheads="1"/>
          </p:cNvSpPr>
          <p:nvPr/>
        </p:nvSpPr>
        <p:spPr bwMode="auto">
          <a:xfrm>
            <a:off x="0" y="0"/>
            <a:ext cx="91440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6600"/>
                </a:solidFill>
                <a:effectLst/>
                <a:uLnTx/>
                <a:uFillTx/>
                <a:latin typeface="Times New Roman" panose="02020603050405020304" pitchFamily="18" charset="0"/>
                <a:cs typeface="Times New Roman" panose="02020603050405020304" pitchFamily="18" charset="0"/>
              </a:rPr>
              <a:t>107.  </a:t>
            </a: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Write all the oxidation numbers, neatly.  </a:t>
            </a:r>
            <a:endPar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srgbClr val="0000CC"/>
                </a:solidFill>
                <a:effectLst/>
                <a:uLnTx/>
                <a:uFillTx/>
                <a:latin typeface="Arial" charset="0"/>
                <a:ea typeface="+mn-ea"/>
                <a:cs typeface="+mn-cs"/>
              </a:rPr>
              <a:t>    N    </a:t>
            </a:r>
            <a:r>
              <a:rPr kumimoji="0" lang="en-US" altLang="en-US" sz="4800" b="0" i="0" u="none" strike="noStrike" kern="1200" cap="none" spc="0" normalizeH="0" baseline="0" noProof="0" dirty="0">
                <a:ln>
                  <a:noFill/>
                </a:ln>
                <a:solidFill>
                  <a:srgbClr val="FF0000"/>
                </a:solidFill>
                <a:effectLst/>
                <a:uLnTx/>
                <a:uFillTx/>
                <a:latin typeface="Arial" charset="0"/>
                <a:ea typeface="+mn-ea"/>
                <a:cs typeface="+mn-cs"/>
              </a:rPr>
              <a: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00CC"/>
                </a:solidFill>
                <a:effectLst/>
                <a:uLnTx/>
                <a:uFillTx/>
                <a:latin typeface="Arial" charset="0"/>
                <a:ea typeface="+mn-ea"/>
                <a:cs typeface="+mn-cs"/>
              </a:rPr>
              <a:t>  </a:t>
            </a:r>
            <a:r>
              <a:rPr kumimoji="0" lang="en-US" altLang="en-US" sz="1200" b="0" i="0" u="none" strike="noStrike" kern="1200" cap="none" spc="0" normalizeH="0" baseline="0" noProof="0" dirty="0">
                <a:ln>
                  <a:noFill/>
                </a:ln>
                <a:solidFill>
                  <a:srgbClr val="0000CC"/>
                </a:solidFill>
                <a:effectLst/>
                <a:uLnTx/>
                <a:uFillTx/>
                <a:latin typeface="Arial" charset="0"/>
                <a:ea typeface="+mn-ea"/>
                <a:cs typeface="+mn-cs"/>
              </a:rPr>
              <a:t>         </a:t>
            </a:r>
            <a:r>
              <a:rPr kumimoji="0" lang="en-US" altLang="en-US" sz="4000" b="0" i="0" u="none" strike="noStrike" kern="1200" cap="none" spc="0" normalizeH="0" baseline="0" noProof="0" dirty="0">
                <a:ln>
                  <a:noFill/>
                </a:ln>
                <a:solidFill>
                  <a:srgbClr val="0000CC"/>
                </a:solidFill>
                <a:effectLst/>
                <a:uLnTx/>
                <a:uFillTx/>
                <a:latin typeface="Arial" charset="0"/>
                <a:ea typeface="+mn-ea"/>
                <a:cs typeface="+mn-cs"/>
              </a:rPr>
              <a:t>-3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CC"/>
                </a:solidFill>
                <a:effectLst/>
                <a:uLnTx/>
                <a:uFillTx/>
                <a:latin typeface="Arial" charset="0"/>
                <a:ea typeface="+mn-ea"/>
                <a:cs typeface="+mn-cs"/>
              </a:rPr>
              <a:t>     -2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CC"/>
                </a:solidFill>
                <a:effectLst/>
                <a:uLnTx/>
                <a:uFillTx/>
                <a:latin typeface="Arial" charset="0"/>
                <a:ea typeface="+mn-ea"/>
                <a:cs typeface="+mn-cs"/>
              </a:rPr>
              <a:t>     -1     </a:t>
            </a:r>
            <a:r>
              <a:rPr kumimoji="0" lang="en-US" altLang="en-US" sz="4000" b="0" i="0" u="none" strike="noStrike" kern="1200" cap="none" spc="0" normalizeH="0" baseline="0" noProof="0" dirty="0">
                <a:ln>
                  <a:noFill/>
                </a:ln>
                <a:solidFill>
                  <a:srgbClr val="FF0000"/>
                </a:solidFill>
                <a:effectLst/>
                <a:uLnTx/>
                <a:uFillTx/>
                <a:latin typeface="Arial" charset="0"/>
                <a:ea typeface="+mn-ea"/>
                <a:cs typeface="+mn-cs"/>
              </a:rPr>
              <a:t>-2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CC"/>
                </a:solidFill>
                <a:effectLst/>
                <a:uLnTx/>
                <a:uFillTx/>
                <a:latin typeface="Arial" charset="0"/>
                <a:ea typeface="+mn-ea"/>
                <a:cs typeface="+mn-cs"/>
              </a:rPr>
              <a:t>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CC"/>
                </a:solidFill>
                <a:effectLst/>
                <a:uLnTx/>
                <a:uFillTx/>
                <a:latin typeface="Arial" charset="0"/>
                <a:ea typeface="+mn-ea"/>
                <a:cs typeface="+mn-cs"/>
              </a:rPr>
              <a:t>    +2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CC"/>
                </a:solidFill>
                <a:effectLst/>
                <a:uLnTx/>
                <a:uFillTx/>
                <a:latin typeface="Arial" charset="0"/>
                <a:ea typeface="+mn-ea"/>
                <a:cs typeface="+mn-cs"/>
              </a:rPr>
              <a:t>    +3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CC"/>
                </a:solidFill>
                <a:effectLst/>
                <a:uLnTx/>
                <a:uFillTx/>
                <a:latin typeface="Arial" charset="0"/>
                <a:ea typeface="+mn-ea"/>
                <a:cs typeface="+mn-cs"/>
              </a:rPr>
              <a:t>    +4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CC"/>
                </a:solidFill>
                <a:effectLst/>
                <a:uLnTx/>
                <a:uFillTx/>
                <a:latin typeface="Arial" charset="0"/>
                <a:ea typeface="+mn-ea"/>
                <a:cs typeface="+mn-cs"/>
              </a:rPr>
              <a:t>    +5</a:t>
            </a:r>
            <a:endParaRPr kumimoji="0" lang="en-US" altLang="en-US" sz="4800" b="0" i="0" u="none" strike="noStrike" kern="1200" cap="none" spc="0" normalizeH="0" baseline="0" noProof="0" dirty="0">
              <a:ln>
                <a:noFill/>
              </a:ln>
              <a:solidFill>
                <a:srgbClr val="FF0000"/>
              </a:solidFill>
              <a:effectLst/>
              <a:uLnTx/>
              <a:uFillTx/>
              <a:latin typeface="Arial" charset="0"/>
              <a:ea typeface="+mn-ea"/>
              <a:cs typeface="+mn-cs"/>
            </a:endParaRPr>
          </a:p>
        </p:txBody>
      </p:sp>
      <p:cxnSp>
        <p:nvCxnSpPr>
          <p:cNvPr id="3" name="Straight Connector 2">
            <a:extLst>
              <a:ext uri="{FF2B5EF4-FFF2-40B4-BE49-F238E27FC236}">
                <a16:creationId xmlns:a16="http://schemas.microsoft.com/office/drawing/2014/main" id="{B227DA55-6034-4104-8254-4DFE5C1F74A6}"/>
              </a:ext>
            </a:extLst>
          </p:cNvPr>
          <p:cNvCxnSpPr/>
          <p:nvPr/>
        </p:nvCxnSpPr>
        <p:spPr>
          <a:xfrm>
            <a:off x="533400" y="1447800"/>
            <a:ext cx="1905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D2EDEF9-98D4-436B-B7A0-9A9A90A2F4AA}"/>
              </a:ext>
            </a:extLst>
          </p:cNvPr>
          <p:cNvCxnSpPr>
            <a:cxnSpLocks/>
          </p:cNvCxnSpPr>
          <p:nvPr/>
        </p:nvCxnSpPr>
        <p:spPr>
          <a:xfrm>
            <a:off x="1524000" y="1295400"/>
            <a:ext cx="0" cy="533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34976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Box 1"/>
          <p:cNvSpPr txBox="1">
            <a:spLocks noChangeArrowheads="1"/>
          </p:cNvSpPr>
          <p:nvPr/>
        </p:nvSpPr>
        <p:spPr bwMode="auto">
          <a:xfrm>
            <a:off x="0" y="0"/>
            <a:ext cx="91440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6600"/>
                </a:solidFill>
                <a:effectLst/>
                <a:uLnTx/>
                <a:uFillTx/>
                <a:latin typeface="Arial" charset="0"/>
                <a:ea typeface="+mn-ea"/>
                <a:cs typeface="+mn-cs"/>
              </a:rPr>
              <a:t>107.  </a:t>
            </a:r>
            <a:r>
              <a:rPr kumimoji="0" lang="en-US" altLang="en-US"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The negative N oxidation numbers are all out.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srgbClr val="0000CC"/>
                </a:solidFill>
                <a:effectLst/>
                <a:uLnTx/>
                <a:uFillTx/>
                <a:latin typeface="Arial" charset="0"/>
                <a:ea typeface="+mn-ea"/>
                <a:cs typeface="+mn-cs"/>
              </a:rPr>
              <a:t>    N    </a:t>
            </a:r>
            <a:r>
              <a:rPr kumimoji="0" lang="en-US" altLang="en-US" sz="4800" b="0" i="0" u="none" strike="noStrike" kern="1200" cap="none" spc="0" normalizeH="0" baseline="0" noProof="0" dirty="0">
                <a:ln>
                  <a:noFill/>
                </a:ln>
                <a:solidFill>
                  <a:srgbClr val="FF0000"/>
                </a:solidFill>
                <a:effectLst/>
                <a:uLnTx/>
                <a:uFillTx/>
                <a:latin typeface="Arial" charset="0"/>
                <a:ea typeface="+mn-ea"/>
                <a:cs typeface="+mn-cs"/>
              </a:rPr>
              <a: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00CC"/>
                </a:solidFill>
                <a:effectLst/>
                <a:uLnTx/>
                <a:uFillTx/>
                <a:latin typeface="Arial" charset="0"/>
                <a:ea typeface="+mn-ea"/>
                <a:cs typeface="+mn-cs"/>
              </a:rPr>
              <a:t>  </a:t>
            </a:r>
            <a:r>
              <a:rPr kumimoji="0" lang="en-US" altLang="en-US" sz="1200" b="0" i="0" u="none" strike="noStrike" kern="1200" cap="none" spc="0" normalizeH="0" baseline="0" noProof="0" dirty="0">
                <a:ln>
                  <a:noFill/>
                </a:ln>
                <a:solidFill>
                  <a:srgbClr val="0000CC"/>
                </a:solidFill>
                <a:effectLst/>
                <a:uLnTx/>
                <a:uFillTx/>
                <a:latin typeface="Arial" charset="0"/>
                <a:ea typeface="+mn-ea"/>
                <a:cs typeface="+mn-cs"/>
              </a:rPr>
              <a:t>         </a:t>
            </a:r>
            <a:r>
              <a:rPr kumimoji="0" lang="en-US" altLang="en-US" sz="4000" b="0" i="0" u="none" strike="noStrike" kern="1200" cap="none" spc="0" normalizeH="0" baseline="0" noProof="0" dirty="0">
                <a:ln>
                  <a:noFill/>
                </a:ln>
                <a:solidFill>
                  <a:srgbClr val="0000CC"/>
                </a:solidFill>
                <a:effectLst/>
                <a:uLnTx/>
                <a:uFillTx/>
                <a:latin typeface="Arial" charset="0"/>
                <a:ea typeface="+mn-ea"/>
                <a:cs typeface="+mn-cs"/>
              </a:rPr>
              <a:t>-3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CC"/>
                </a:solidFill>
                <a:effectLst/>
                <a:uLnTx/>
                <a:uFillTx/>
                <a:latin typeface="Arial" charset="0"/>
                <a:ea typeface="+mn-ea"/>
                <a:cs typeface="+mn-cs"/>
              </a:rPr>
              <a:t>     -2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CC"/>
                </a:solidFill>
                <a:effectLst/>
                <a:uLnTx/>
                <a:uFillTx/>
                <a:latin typeface="Arial" charset="0"/>
                <a:ea typeface="+mn-ea"/>
                <a:cs typeface="+mn-cs"/>
              </a:rPr>
              <a:t>     -1     </a:t>
            </a:r>
            <a:r>
              <a:rPr kumimoji="0" lang="en-US" altLang="en-US" sz="4000" b="0" i="0" u="none" strike="noStrike" kern="1200" cap="none" spc="0" normalizeH="0" baseline="0" noProof="0" dirty="0">
                <a:ln>
                  <a:noFill/>
                </a:ln>
                <a:solidFill>
                  <a:srgbClr val="FF0000"/>
                </a:solidFill>
                <a:effectLst/>
                <a:uLnTx/>
                <a:uFillTx/>
                <a:latin typeface="Arial" charset="0"/>
                <a:ea typeface="+mn-ea"/>
                <a:cs typeface="+mn-cs"/>
              </a:rPr>
              <a:t>-2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CC"/>
                </a:solidFill>
                <a:effectLst/>
                <a:uLnTx/>
                <a:uFillTx/>
                <a:latin typeface="Arial" charset="0"/>
                <a:ea typeface="+mn-ea"/>
                <a:cs typeface="+mn-cs"/>
              </a:rPr>
              <a:t>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CC"/>
                </a:solidFill>
                <a:effectLst/>
                <a:uLnTx/>
                <a:uFillTx/>
                <a:latin typeface="Arial" charset="0"/>
                <a:ea typeface="+mn-ea"/>
                <a:cs typeface="+mn-cs"/>
              </a:rPr>
              <a:t>    +2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CC"/>
                </a:solidFill>
                <a:effectLst/>
                <a:uLnTx/>
                <a:uFillTx/>
                <a:latin typeface="Arial" charset="0"/>
                <a:ea typeface="+mn-ea"/>
                <a:cs typeface="+mn-cs"/>
              </a:rPr>
              <a:t>    +3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CC"/>
                </a:solidFill>
                <a:effectLst/>
                <a:uLnTx/>
                <a:uFillTx/>
                <a:latin typeface="Arial" charset="0"/>
                <a:ea typeface="+mn-ea"/>
                <a:cs typeface="+mn-cs"/>
              </a:rPr>
              <a:t>    +4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CC"/>
                </a:solidFill>
                <a:effectLst/>
                <a:uLnTx/>
                <a:uFillTx/>
                <a:latin typeface="Arial" charset="0"/>
                <a:ea typeface="+mn-ea"/>
                <a:cs typeface="+mn-cs"/>
              </a:rPr>
              <a:t>    +5</a:t>
            </a:r>
            <a:endParaRPr kumimoji="0" lang="en-US" altLang="en-US" sz="4800" b="0" i="0" u="none" strike="noStrike" kern="1200" cap="none" spc="0" normalizeH="0" baseline="0" noProof="0" dirty="0">
              <a:ln>
                <a:noFill/>
              </a:ln>
              <a:solidFill>
                <a:srgbClr val="FF0000"/>
              </a:solidFill>
              <a:effectLst/>
              <a:uLnTx/>
              <a:uFillTx/>
              <a:latin typeface="Arial" charset="0"/>
              <a:ea typeface="+mn-ea"/>
              <a:cs typeface="+mn-cs"/>
            </a:endParaRPr>
          </a:p>
        </p:txBody>
      </p:sp>
      <p:cxnSp>
        <p:nvCxnSpPr>
          <p:cNvPr id="3" name="Straight Connector 2">
            <a:extLst>
              <a:ext uri="{FF2B5EF4-FFF2-40B4-BE49-F238E27FC236}">
                <a16:creationId xmlns:a16="http://schemas.microsoft.com/office/drawing/2014/main" id="{B227DA55-6034-4104-8254-4DFE5C1F74A6}"/>
              </a:ext>
            </a:extLst>
          </p:cNvPr>
          <p:cNvCxnSpPr/>
          <p:nvPr/>
        </p:nvCxnSpPr>
        <p:spPr>
          <a:xfrm>
            <a:off x="533400" y="1447800"/>
            <a:ext cx="1905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0C0C497-4910-46D2-B4B5-1B82985384E8}"/>
              </a:ext>
            </a:extLst>
          </p:cNvPr>
          <p:cNvCxnSpPr>
            <a:cxnSpLocks/>
          </p:cNvCxnSpPr>
          <p:nvPr/>
        </p:nvCxnSpPr>
        <p:spPr>
          <a:xfrm>
            <a:off x="1524000" y="1295400"/>
            <a:ext cx="0" cy="533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5DFC013-4C89-4FC1-97A8-4F1A5769681D}"/>
              </a:ext>
            </a:extLst>
          </p:cNvPr>
          <p:cNvCxnSpPr/>
          <p:nvPr/>
        </p:nvCxnSpPr>
        <p:spPr>
          <a:xfrm flipH="1">
            <a:off x="766762" y="1631951"/>
            <a:ext cx="762000" cy="45720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9B48DDB-9B31-4123-B6CD-CFFEB4F1648E}"/>
              </a:ext>
            </a:extLst>
          </p:cNvPr>
          <p:cNvCxnSpPr/>
          <p:nvPr/>
        </p:nvCxnSpPr>
        <p:spPr>
          <a:xfrm flipH="1">
            <a:off x="762000" y="2268539"/>
            <a:ext cx="762000" cy="45720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293B7D-2D4E-4E8B-B0E2-EB4A467E0278}"/>
              </a:ext>
            </a:extLst>
          </p:cNvPr>
          <p:cNvCxnSpPr/>
          <p:nvPr/>
        </p:nvCxnSpPr>
        <p:spPr>
          <a:xfrm flipH="1">
            <a:off x="762000" y="2895601"/>
            <a:ext cx="762000" cy="45720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5E96916-AABF-42D6-9BD4-3786BBBF3D12}"/>
              </a:ext>
            </a:extLst>
          </p:cNvPr>
          <p:cNvCxnSpPr/>
          <p:nvPr/>
        </p:nvCxnSpPr>
        <p:spPr>
          <a:xfrm>
            <a:off x="919162" y="1631951"/>
            <a:ext cx="604838" cy="45720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C470712-9F0B-4DD1-A91B-05411A10FDE9}"/>
              </a:ext>
            </a:extLst>
          </p:cNvPr>
          <p:cNvCxnSpPr/>
          <p:nvPr/>
        </p:nvCxnSpPr>
        <p:spPr>
          <a:xfrm>
            <a:off x="768350" y="2268539"/>
            <a:ext cx="606425" cy="45720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20894E-FD7E-42E2-90C6-EA9BA7B0908B}"/>
              </a:ext>
            </a:extLst>
          </p:cNvPr>
          <p:cNvCxnSpPr/>
          <p:nvPr/>
        </p:nvCxnSpPr>
        <p:spPr>
          <a:xfrm>
            <a:off x="844550" y="2895601"/>
            <a:ext cx="606425" cy="45720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6" name="TextBox 13">
            <a:extLst>
              <a:ext uri="{FF2B5EF4-FFF2-40B4-BE49-F238E27FC236}">
                <a16:creationId xmlns:a16="http://schemas.microsoft.com/office/drawing/2014/main" id="{5E4A46B5-667A-457A-9569-4CE5E67CAD91}"/>
              </a:ext>
            </a:extLst>
          </p:cNvPr>
          <p:cNvSpPr txBox="1">
            <a:spLocks noChangeArrowheads="1"/>
          </p:cNvSpPr>
          <p:nvPr/>
        </p:nvSpPr>
        <p:spPr bwMode="auto">
          <a:xfrm>
            <a:off x="4055402" y="1403350"/>
            <a:ext cx="5101298"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9900CC"/>
                </a:solidFill>
                <a:effectLst/>
                <a:uLnTx/>
                <a:uFillTx/>
                <a:latin typeface="Comic Sans MS" pitchFamily="66" charset="0"/>
                <a:ea typeface="+mn-ea"/>
                <a:cs typeface="+mn-cs"/>
              </a:rPr>
              <a:t>First, all the negative oxidation numbers for nitrogen are not used in any nitrogen/oxygen compounds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9900CC"/>
              </a:solidFill>
              <a:effectLst/>
              <a:uLnTx/>
              <a:uFillTx/>
              <a:latin typeface="Comic Sans MS" pitchFamily="66"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9900CC"/>
                </a:solidFill>
                <a:effectLst/>
                <a:uLnTx/>
                <a:uFillTx/>
                <a:latin typeface="Comic Sans MS" pitchFamily="66" charset="0"/>
                <a:ea typeface="+mn-ea"/>
                <a:cs typeface="+mn-cs"/>
              </a:rPr>
              <a:t>Because there is NO sum to zero ratio with a negative plus another negative number.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66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837299829"/>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Box 1"/>
          <p:cNvSpPr txBox="1">
            <a:spLocks noChangeArrowheads="1"/>
          </p:cNvSpPr>
          <p:nvPr/>
        </p:nvSpPr>
        <p:spPr bwMode="auto">
          <a:xfrm>
            <a:off x="0" y="0"/>
            <a:ext cx="91440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107.  </a:t>
            </a: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Go slowly</a:t>
            </a: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but all + oxidation states sum to zero.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srgbClr val="0000CC"/>
                </a:solidFill>
                <a:effectLst/>
                <a:uLnTx/>
                <a:uFillTx/>
                <a:latin typeface="Arial" charset="0"/>
                <a:ea typeface="+mn-ea"/>
                <a:cs typeface="+mn-cs"/>
              </a:rPr>
              <a:t>    N    </a:t>
            </a:r>
            <a:r>
              <a:rPr kumimoji="0" lang="en-US" altLang="en-US" sz="4800" b="0" i="0" u="none" strike="noStrike" kern="1200" cap="none" spc="0" normalizeH="0" baseline="0" noProof="0" dirty="0">
                <a:ln>
                  <a:noFill/>
                </a:ln>
                <a:solidFill>
                  <a:srgbClr val="FF0000"/>
                </a:solidFill>
                <a:effectLst/>
                <a:uLnTx/>
                <a:uFillTx/>
                <a:latin typeface="Arial" charset="0"/>
                <a:ea typeface="+mn-ea"/>
                <a:cs typeface="+mn-cs"/>
              </a:rPr>
              <a: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00CC"/>
                </a:solidFill>
                <a:effectLst/>
                <a:uLnTx/>
                <a:uFillTx/>
                <a:latin typeface="Arial" charset="0"/>
                <a:ea typeface="+mn-ea"/>
                <a:cs typeface="+mn-cs"/>
              </a:rPr>
              <a:t>  </a:t>
            </a:r>
            <a:r>
              <a:rPr kumimoji="0" lang="en-US" altLang="en-US" sz="1200" b="0" i="0" u="none" strike="noStrike" kern="1200" cap="none" spc="0" normalizeH="0" baseline="0" noProof="0" dirty="0">
                <a:ln>
                  <a:noFill/>
                </a:ln>
                <a:solidFill>
                  <a:srgbClr val="0000CC"/>
                </a:solidFill>
                <a:effectLst/>
                <a:uLnTx/>
                <a:uFillTx/>
                <a:latin typeface="Arial" charset="0"/>
                <a:ea typeface="+mn-ea"/>
                <a:cs typeface="+mn-cs"/>
              </a:rPr>
              <a:t>         </a:t>
            </a:r>
            <a:r>
              <a:rPr kumimoji="0" lang="en-US" altLang="en-US" sz="4000" b="0" i="0" u="none" strike="noStrike" kern="1200" cap="none" spc="0" normalizeH="0" baseline="0" noProof="0" dirty="0">
                <a:ln>
                  <a:noFill/>
                </a:ln>
                <a:solidFill>
                  <a:srgbClr val="0000CC"/>
                </a:solidFill>
                <a:effectLst/>
                <a:uLnTx/>
                <a:uFillTx/>
                <a:latin typeface="Arial" charset="0"/>
                <a:ea typeface="+mn-ea"/>
                <a:cs typeface="+mn-cs"/>
              </a:rPr>
              <a:t>-3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CC"/>
                </a:solidFill>
                <a:effectLst/>
                <a:uLnTx/>
                <a:uFillTx/>
                <a:latin typeface="Arial" charset="0"/>
                <a:ea typeface="+mn-ea"/>
                <a:cs typeface="+mn-cs"/>
              </a:rPr>
              <a:t>     -2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CC"/>
                </a:solidFill>
                <a:effectLst/>
                <a:uLnTx/>
                <a:uFillTx/>
                <a:latin typeface="Arial" charset="0"/>
                <a:ea typeface="+mn-ea"/>
                <a:cs typeface="+mn-cs"/>
              </a:rPr>
              <a:t>     -1     </a:t>
            </a:r>
            <a:r>
              <a:rPr kumimoji="0" lang="en-US" altLang="en-US" sz="4000" b="0" i="0" u="none" strike="noStrike" kern="1200" cap="none" spc="0" normalizeH="0" baseline="0" noProof="0" dirty="0">
                <a:ln>
                  <a:noFill/>
                </a:ln>
                <a:solidFill>
                  <a:srgbClr val="FF0000"/>
                </a:solidFill>
                <a:effectLst/>
                <a:uLnTx/>
                <a:uFillTx/>
                <a:latin typeface="Arial" charset="0"/>
                <a:ea typeface="+mn-ea"/>
                <a:cs typeface="+mn-cs"/>
              </a:rPr>
              <a:t>-2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CC"/>
                </a:solidFill>
                <a:effectLst/>
                <a:uLnTx/>
                <a:uFillTx/>
                <a:latin typeface="Arial" charset="0"/>
                <a:ea typeface="+mn-ea"/>
                <a:cs typeface="+mn-cs"/>
              </a:rPr>
              <a:t>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CC"/>
                </a:solidFill>
                <a:effectLst/>
                <a:uLnTx/>
                <a:uFillTx/>
                <a:latin typeface="Arial" charset="0"/>
                <a:ea typeface="+mn-ea"/>
                <a:cs typeface="+mn-cs"/>
              </a:rPr>
              <a:t>    +2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CC"/>
                </a:solidFill>
                <a:effectLst/>
                <a:uLnTx/>
                <a:uFillTx/>
                <a:latin typeface="Arial" charset="0"/>
                <a:ea typeface="+mn-ea"/>
                <a:cs typeface="+mn-cs"/>
              </a:rPr>
              <a:t>    +3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CC"/>
                </a:solidFill>
                <a:effectLst/>
                <a:uLnTx/>
                <a:uFillTx/>
                <a:latin typeface="Arial" charset="0"/>
                <a:ea typeface="+mn-ea"/>
                <a:cs typeface="+mn-cs"/>
              </a:rPr>
              <a:t>    +4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CC"/>
                </a:solidFill>
                <a:effectLst/>
                <a:uLnTx/>
                <a:uFillTx/>
                <a:latin typeface="Arial" charset="0"/>
                <a:ea typeface="+mn-ea"/>
                <a:cs typeface="+mn-cs"/>
              </a:rPr>
              <a:t>    +5</a:t>
            </a:r>
            <a:endParaRPr kumimoji="0" lang="en-US" altLang="en-US" sz="4800" b="0" i="0" u="none" strike="noStrike" kern="1200" cap="none" spc="0" normalizeH="0" baseline="0" noProof="0" dirty="0">
              <a:ln>
                <a:noFill/>
              </a:ln>
              <a:solidFill>
                <a:srgbClr val="FF0000"/>
              </a:solidFill>
              <a:effectLst/>
              <a:uLnTx/>
              <a:uFillTx/>
              <a:latin typeface="Arial" charset="0"/>
              <a:ea typeface="+mn-ea"/>
              <a:cs typeface="+mn-cs"/>
            </a:endParaRPr>
          </a:p>
        </p:txBody>
      </p:sp>
      <p:cxnSp>
        <p:nvCxnSpPr>
          <p:cNvPr id="3" name="Straight Connector 2">
            <a:extLst>
              <a:ext uri="{FF2B5EF4-FFF2-40B4-BE49-F238E27FC236}">
                <a16:creationId xmlns:a16="http://schemas.microsoft.com/office/drawing/2014/main" id="{B227DA55-6034-4104-8254-4DFE5C1F74A6}"/>
              </a:ext>
            </a:extLst>
          </p:cNvPr>
          <p:cNvCxnSpPr/>
          <p:nvPr/>
        </p:nvCxnSpPr>
        <p:spPr>
          <a:xfrm>
            <a:off x="533400" y="1447800"/>
            <a:ext cx="1905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0C0C497-4910-46D2-B4B5-1B82985384E8}"/>
              </a:ext>
            </a:extLst>
          </p:cNvPr>
          <p:cNvCxnSpPr>
            <a:cxnSpLocks/>
          </p:cNvCxnSpPr>
          <p:nvPr/>
        </p:nvCxnSpPr>
        <p:spPr>
          <a:xfrm>
            <a:off x="1524000" y="1295400"/>
            <a:ext cx="0" cy="533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5DFC013-4C89-4FC1-97A8-4F1A5769681D}"/>
              </a:ext>
            </a:extLst>
          </p:cNvPr>
          <p:cNvCxnSpPr/>
          <p:nvPr/>
        </p:nvCxnSpPr>
        <p:spPr>
          <a:xfrm flipH="1">
            <a:off x="766762" y="1631951"/>
            <a:ext cx="762000" cy="45720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9B48DDB-9B31-4123-B6CD-CFFEB4F1648E}"/>
              </a:ext>
            </a:extLst>
          </p:cNvPr>
          <p:cNvCxnSpPr/>
          <p:nvPr/>
        </p:nvCxnSpPr>
        <p:spPr>
          <a:xfrm flipH="1">
            <a:off x="762000" y="2268539"/>
            <a:ext cx="762000" cy="45720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293B7D-2D4E-4E8B-B0E2-EB4A467E0278}"/>
              </a:ext>
            </a:extLst>
          </p:cNvPr>
          <p:cNvCxnSpPr/>
          <p:nvPr/>
        </p:nvCxnSpPr>
        <p:spPr>
          <a:xfrm flipH="1">
            <a:off x="762000" y="2895601"/>
            <a:ext cx="762000" cy="45720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5E96916-AABF-42D6-9BD4-3786BBBF3D12}"/>
              </a:ext>
            </a:extLst>
          </p:cNvPr>
          <p:cNvCxnSpPr/>
          <p:nvPr/>
        </p:nvCxnSpPr>
        <p:spPr>
          <a:xfrm>
            <a:off x="919162" y="1631951"/>
            <a:ext cx="604838" cy="45720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C470712-9F0B-4DD1-A91B-05411A10FDE9}"/>
              </a:ext>
            </a:extLst>
          </p:cNvPr>
          <p:cNvCxnSpPr/>
          <p:nvPr/>
        </p:nvCxnSpPr>
        <p:spPr>
          <a:xfrm>
            <a:off x="768350" y="2268539"/>
            <a:ext cx="606425" cy="45720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20894E-FD7E-42E2-90C6-EA9BA7B0908B}"/>
              </a:ext>
            </a:extLst>
          </p:cNvPr>
          <p:cNvCxnSpPr/>
          <p:nvPr/>
        </p:nvCxnSpPr>
        <p:spPr>
          <a:xfrm>
            <a:off x="844550" y="2895601"/>
            <a:ext cx="606425" cy="45720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0488B2D-4569-43AE-B8C5-FCFAFCA18BC4}"/>
              </a:ext>
            </a:extLst>
          </p:cNvPr>
          <p:cNvCxnSpPr>
            <a:cxnSpLocks/>
          </p:cNvCxnSpPr>
          <p:nvPr/>
        </p:nvCxnSpPr>
        <p:spPr>
          <a:xfrm flipV="1">
            <a:off x="1113631" y="3234645"/>
            <a:ext cx="904876" cy="4610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59777C-497F-466F-9300-444889CB4A58}"/>
              </a:ext>
            </a:extLst>
          </p:cNvPr>
          <p:cNvCxnSpPr>
            <a:cxnSpLocks/>
          </p:cNvCxnSpPr>
          <p:nvPr/>
        </p:nvCxnSpPr>
        <p:spPr>
          <a:xfrm flipV="1">
            <a:off x="2451100" y="1752600"/>
            <a:ext cx="1591602" cy="1194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F5DCC9D-E1D7-4D62-BA34-A4E269F3A674}"/>
              </a:ext>
            </a:extLst>
          </p:cNvPr>
          <p:cNvCxnSpPr>
            <a:cxnSpLocks/>
          </p:cNvCxnSpPr>
          <p:nvPr/>
        </p:nvCxnSpPr>
        <p:spPr>
          <a:xfrm flipV="1">
            <a:off x="1292224" y="3311149"/>
            <a:ext cx="783562" cy="91716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DE5393-FC48-42F7-A928-9324B7FFDD8C}"/>
              </a:ext>
            </a:extLst>
          </p:cNvPr>
          <p:cNvCxnSpPr>
            <a:cxnSpLocks/>
          </p:cNvCxnSpPr>
          <p:nvPr/>
        </p:nvCxnSpPr>
        <p:spPr>
          <a:xfrm flipV="1">
            <a:off x="2438400" y="2438400"/>
            <a:ext cx="1591602" cy="604046"/>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80FD60C-0DBE-4D19-998C-DDC69FD7299F}"/>
              </a:ext>
            </a:extLst>
          </p:cNvPr>
          <p:cNvCxnSpPr>
            <a:cxnSpLocks/>
          </p:cNvCxnSpPr>
          <p:nvPr/>
        </p:nvCxnSpPr>
        <p:spPr>
          <a:xfrm flipV="1">
            <a:off x="1254522" y="3352801"/>
            <a:ext cx="925258" cy="152161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1282CA7-DE82-466F-A509-3CCDAF6B2D93}"/>
              </a:ext>
            </a:extLst>
          </p:cNvPr>
          <p:cNvCxnSpPr>
            <a:cxnSpLocks/>
          </p:cNvCxnSpPr>
          <p:nvPr/>
        </p:nvCxnSpPr>
        <p:spPr>
          <a:xfrm>
            <a:off x="2510106" y="3128586"/>
            <a:ext cx="1532596"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B74D748-E20D-4B0B-9494-17F5DBCC3E79}"/>
              </a:ext>
            </a:extLst>
          </p:cNvPr>
          <p:cNvCxnSpPr>
            <a:cxnSpLocks/>
          </p:cNvCxnSpPr>
          <p:nvPr/>
        </p:nvCxnSpPr>
        <p:spPr>
          <a:xfrm flipV="1">
            <a:off x="1320800" y="3429000"/>
            <a:ext cx="933579" cy="2111376"/>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0A16C10-AC52-4EA2-8092-696B61B3470B}"/>
              </a:ext>
            </a:extLst>
          </p:cNvPr>
          <p:cNvCxnSpPr>
            <a:cxnSpLocks/>
          </p:cNvCxnSpPr>
          <p:nvPr/>
        </p:nvCxnSpPr>
        <p:spPr>
          <a:xfrm flipH="1" flipV="1">
            <a:off x="2397388" y="3258156"/>
            <a:ext cx="1591602" cy="557399"/>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2EEB406-D317-47F9-BE18-640119D7025A}"/>
              </a:ext>
            </a:extLst>
          </p:cNvPr>
          <p:cNvCxnSpPr>
            <a:cxnSpLocks/>
          </p:cNvCxnSpPr>
          <p:nvPr/>
        </p:nvCxnSpPr>
        <p:spPr>
          <a:xfrm flipV="1">
            <a:off x="1274904" y="3546477"/>
            <a:ext cx="1012684" cy="2597575"/>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A6B2A92-FD1A-4B42-85B9-4E9D7D5BD2BE}"/>
              </a:ext>
            </a:extLst>
          </p:cNvPr>
          <p:cNvCxnSpPr>
            <a:cxnSpLocks/>
          </p:cNvCxnSpPr>
          <p:nvPr/>
        </p:nvCxnSpPr>
        <p:spPr>
          <a:xfrm flipH="1" flipV="1">
            <a:off x="2437210" y="3377824"/>
            <a:ext cx="1577180" cy="1093977"/>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36" name="TextBox 13">
            <a:extLst>
              <a:ext uri="{FF2B5EF4-FFF2-40B4-BE49-F238E27FC236}">
                <a16:creationId xmlns:a16="http://schemas.microsoft.com/office/drawing/2014/main" id="{5E4A46B5-667A-457A-9569-4CE5E67CAD91}"/>
              </a:ext>
            </a:extLst>
          </p:cNvPr>
          <p:cNvSpPr txBox="1">
            <a:spLocks noChangeArrowheads="1"/>
          </p:cNvSpPr>
          <p:nvPr/>
        </p:nvSpPr>
        <p:spPr bwMode="auto">
          <a:xfrm>
            <a:off x="4055402" y="1403350"/>
            <a:ext cx="5101298"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omic Sans MS" pitchFamily="66" charset="0"/>
                <a:ea typeface="+mn-ea"/>
                <a:cs typeface="+mn-cs"/>
              </a:rPr>
              <a:t>2:1 or N</a:t>
            </a:r>
            <a:r>
              <a:rPr kumimoji="0" lang="en-US" altLang="en-US" sz="2400" b="0" i="0" u="none" strike="noStrike" kern="1200" cap="none" spc="0" normalizeH="0" baseline="-25000" noProof="0" dirty="0">
                <a:ln>
                  <a:noFill/>
                </a:ln>
                <a:solidFill>
                  <a:srgbClr val="FF0000"/>
                </a:solidFill>
                <a:effectLst/>
                <a:uLnTx/>
                <a:uFillTx/>
                <a:latin typeface="Comic Sans MS" pitchFamily="66" charset="0"/>
                <a:ea typeface="+mn-ea"/>
                <a:cs typeface="+mn-cs"/>
              </a:rPr>
              <a:t>2</a:t>
            </a:r>
            <a:r>
              <a:rPr kumimoji="0" lang="en-US" altLang="en-US" sz="2400" b="0" i="0" u="none" strike="noStrike" kern="1200" cap="none" spc="0" normalizeH="0" baseline="0" noProof="0" dirty="0">
                <a:ln>
                  <a:noFill/>
                </a:ln>
                <a:solidFill>
                  <a:srgbClr val="FF0000"/>
                </a:solidFill>
                <a:effectLst/>
                <a:uLnTx/>
                <a:uFillTx/>
                <a:latin typeface="Comic Sans MS" pitchFamily="66" charset="0"/>
                <a:ea typeface="+mn-ea"/>
                <a:cs typeface="+mn-cs"/>
              </a:rPr>
              <a:t>O  dinitrogen monoxide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omic Sans MS" pitchFamily="66"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6600"/>
                </a:solidFill>
                <a:effectLst/>
                <a:uLnTx/>
                <a:uFillTx/>
                <a:latin typeface="Comic Sans MS" pitchFamily="66" charset="0"/>
                <a:ea typeface="+mn-ea"/>
                <a:cs typeface="+mn-cs"/>
              </a:rPr>
              <a:t>1:1 or NO  nitrogen monoxide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6600"/>
              </a:solidFill>
              <a:effectLst/>
              <a:uLnTx/>
              <a:uFillTx/>
              <a:latin typeface="Comic Sans MS" pitchFamily="66"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D0D0D"/>
                </a:solidFill>
                <a:effectLst/>
                <a:uLnTx/>
                <a:uFillTx/>
                <a:latin typeface="Comic Sans MS" pitchFamily="66" charset="0"/>
                <a:ea typeface="+mn-ea"/>
                <a:cs typeface="+mn-cs"/>
              </a:rPr>
              <a:t>2:3 or N</a:t>
            </a:r>
            <a:r>
              <a:rPr kumimoji="0" lang="en-US" altLang="en-US" sz="2400" b="0" i="0" u="none" strike="noStrike" kern="1200" cap="none" spc="0" normalizeH="0" baseline="-25000" noProof="0" dirty="0">
                <a:ln>
                  <a:noFill/>
                </a:ln>
                <a:solidFill>
                  <a:srgbClr val="0D0D0D"/>
                </a:solidFill>
                <a:effectLst/>
                <a:uLnTx/>
                <a:uFillTx/>
                <a:latin typeface="Comic Sans MS" pitchFamily="66" charset="0"/>
                <a:ea typeface="+mn-ea"/>
                <a:cs typeface="+mn-cs"/>
              </a:rPr>
              <a:t>2</a:t>
            </a:r>
            <a:r>
              <a:rPr kumimoji="0" lang="en-US" altLang="en-US" sz="2400" b="0" i="0" u="none" strike="noStrike" kern="1200" cap="none" spc="0" normalizeH="0" baseline="0" noProof="0" dirty="0">
                <a:ln>
                  <a:noFill/>
                </a:ln>
                <a:solidFill>
                  <a:srgbClr val="0D0D0D"/>
                </a:solidFill>
                <a:effectLst/>
                <a:uLnTx/>
                <a:uFillTx/>
                <a:latin typeface="Comic Sans MS" pitchFamily="66" charset="0"/>
                <a:ea typeface="+mn-ea"/>
                <a:cs typeface="+mn-cs"/>
              </a:rPr>
              <a:t>O</a:t>
            </a:r>
            <a:r>
              <a:rPr kumimoji="0" lang="en-US" altLang="en-US" sz="2400" b="0" i="0" u="none" strike="noStrike" kern="1200" cap="none" spc="0" normalizeH="0" baseline="-25000" noProof="0" dirty="0">
                <a:ln>
                  <a:noFill/>
                </a:ln>
                <a:solidFill>
                  <a:srgbClr val="0D0D0D"/>
                </a:solidFill>
                <a:effectLst/>
                <a:uLnTx/>
                <a:uFillTx/>
                <a:latin typeface="Comic Sans MS" pitchFamily="66" charset="0"/>
                <a:ea typeface="+mn-ea"/>
                <a:cs typeface="+mn-cs"/>
              </a:rPr>
              <a:t>3  </a:t>
            </a:r>
            <a:r>
              <a:rPr kumimoji="0" lang="en-US" altLang="en-US" sz="2400" b="0" i="0" u="none" strike="noStrike" kern="1200" cap="none" spc="0" normalizeH="0" baseline="0" noProof="0" dirty="0">
                <a:ln>
                  <a:noFill/>
                </a:ln>
                <a:solidFill>
                  <a:srgbClr val="0D0D0D"/>
                </a:solidFill>
                <a:effectLst/>
                <a:uLnTx/>
                <a:uFillTx/>
                <a:latin typeface="Comic Sans MS" pitchFamily="66" charset="0"/>
                <a:ea typeface="+mn-ea"/>
                <a:cs typeface="+mn-cs"/>
              </a:rPr>
              <a:t>dinitrogen tri</a:t>
            </a:r>
            <a:r>
              <a:rPr lang="en-US" altLang="en-US" sz="2400" dirty="0">
                <a:solidFill>
                  <a:srgbClr val="0D0D0D"/>
                </a:solidFill>
                <a:latin typeface="Comic Sans MS" pitchFamily="66" charset="0"/>
              </a:rPr>
              <a:t>o</a:t>
            </a:r>
            <a:r>
              <a:rPr kumimoji="0" lang="en-US" altLang="en-US" sz="2400" b="0" i="0" u="none" strike="noStrike" kern="1200" cap="none" spc="0" normalizeH="0" baseline="0" noProof="0" dirty="0" err="1">
                <a:ln>
                  <a:noFill/>
                </a:ln>
                <a:solidFill>
                  <a:srgbClr val="0D0D0D"/>
                </a:solidFill>
                <a:effectLst/>
                <a:uLnTx/>
                <a:uFillTx/>
                <a:latin typeface="Comic Sans MS" pitchFamily="66" charset="0"/>
                <a:ea typeface="+mn-ea"/>
                <a:cs typeface="+mn-cs"/>
              </a:rPr>
              <a:t>xide</a:t>
            </a:r>
            <a:endParaRPr kumimoji="0" lang="en-US" altLang="en-US" sz="2400" b="0" i="0" u="none" strike="noStrike" kern="1200" cap="none" spc="0" normalizeH="0" baseline="-25000" noProof="0" dirty="0">
              <a:ln>
                <a:noFill/>
              </a:ln>
              <a:solidFill>
                <a:srgbClr val="0D0D0D"/>
              </a:solidFill>
              <a:effectLst/>
              <a:uLnTx/>
              <a:uFillTx/>
              <a:latin typeface="Comic Sans MS" pitchFamily="66"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6600"/>
                </a:solidFill>
                <a:effectLst/>
                <a:uLnTx/>
                <a:uFillTx/>
                <a:latin typeface="Comic Sans MS" pitchFamily="66"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CC"/>
                </a:solidFill>
                <a:effectLst/>
                <a:uLnTx/>
                <a:uFillTx/>
                <a:latin typeface="Comic Sans MS" pitchFamily="66" charset="0"/>
                <a:ea typeface="+mn-ea"/>
                <a:cs typeface="+mn-cs"/>
              </a:rPr>
              <a:t>1:2 or NO</a:t>
            </a:r>
            <a:r>
              <a:rPr kumimoji="0" lang="en-US" altLang="en-US" sz="2400" b="0" i="0" u="none" strike="noStrike" kern="1200" cap="none" spc="0" normalizeH="0" baseline="-25000" noProof="0" dirty="0">
                <a:ln>
                  <a:noFill/>
                </a:ln>
                <a:solidFill>
                  <a:srgbClr val="0000CC"/>
                </a:solidFill>
                <a:effectLst/>
                <a:uLnTx/>
                <a:uFillTx/>
                <a:latin typeface="Comic Sans MS" pitchFamily="66" charset="0"/>
                <a:ea typeface="+mn-ea"/>
                <a:cs typeface="+mn-cs"/>
              </a:rPr>
              <a:t>2 </a:t>
            </a:r>
            <a:r>
              <a:rPr kumimoji="0" lang="en-US" altLang="en-US" sz="2400" b="0" i="0" u="none" strike="noStrike" kern="1200" cap="none" spc="0" normalizeH="0" baseline="0" noProof="0" dirty="0">
                <a:ln>
                  <a:noFill/>
                </a:ln>
                <a:solidFill>
                  <a:srgbClr val="0D0D0D"/>
                </a:solidFill>
                <a:effectLst/>
                <a:uLnTx/>
                <a:uFillTx/>
                <a:latin typeface="Comic Sans MS" pitchFamily="66" charset="0"/>
                <a:ea typeface="+mn-ea"/>
                <a:cs typeface="+mn-cs"/>
              </a:rPr>
              <a:t>  </a:t>
            </a:r>
            <a:r>
              <a:rPr kumimoji="0" lang="en-US" altLang="en-US" sz="2400" b="0" i="0" u="none" strike="noStrike" kern="1200" cap="none" spc="0" normalizeH="0" baseline="0" noProof="0" dirty="0">
                <a:ln>
                  <a:noFill/>
                </a:ln>
                <a:solidFill>
                  <a:srgbClr val="0000CC"/>
                </a:solidFill>
                <a:effectLst/>
                <a:uLnTx/>
                <a:uFillTx/>
                <a:latin typeface="Comic Sans MS" pitchFamily="66" charset="0"/>
                <a:ea typeface="+mn-ea"/>
                <a:cs typeface="+mn-cs"/>
              </a:rPr>
              <a:t>nitrogen dioxide</a:t>
            </a:r>
            <a:endParaRPr kumimoji="0" lang="en-US" altLang="en-US" sz="2400" b="0" i="0" u="none" strike="noStrike" kern="1200" cap="none" spc="0" normalizeH="0" baseline="-25000" noProof="0" dirty="0">
              <a:ln>
                <a:noFill/>
              </a:ln>
              <a:solidFill>
                <a:srgbClr val="0000CC"/>
              </a:solidFill>
              <a:effectLst/>
              <a:uLnTx/>
              <a:uFillTx/>
              <a:latin typeface="Comic Sans MS" pitchFamily="66"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CC"/>
              </a:solidFill>
              <a:effectLst/>
              <a:uLnTx/>
              <a:uFillTx/>
              <a:latin typeface="Comic Sans MS" pitchFamily="66"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7030A0"/>
                </a:solidFill>
                <a:effectLst/>
                <a:uLnTx/>
                <a:uFillTx/>
                <a:latin typeface="Comic Sans MS" pitchFamily="66" charset="0"/>
                <a:ea typeface="+mn-ea"/>
                <a:cs typeface="+mn-cs"/>
              </a:rPr>
              <a:t>2:5 or N</a:t>
            </a:r>
            <a:r>
              <a:rPr kumimoji="0" lang="en-US" altLang="en-US" sz="2400" b="0" i="0" u="none" strike="noStrike" kern="1200" cap="none" spc="0" normalizeH="0" baseline="-25000" noProof="0" dirty="0">
                <a:ln>
                  <a:noFill/>
                </a:ln>
                <a:solidFill>
                  <a:srgbClr val="7030A0"/>
                </a:solidFill>
                <a:effectLst/>
                <a:uLnTx/>
                <a:uFillTx/>
                <a:latin typeface="Comic Sans MS" pitchFamily="66" charset="0"/>
                <a:ea typeface="+mn-ea"/>
                <a:cs typeface="+mn-cs"/>
              </a:rPr>
              <a:t>2</a:t>
            </a:r>
            <a:r>
              <a:rPr kumimoji="0" lang="en-US" altLang="en-US" sz="2400" b="0" i="0" u="none" strike="noStrike" kern="1200" cap="none" spc="0" normalizeH="0" baseline="0" noProof="0" dirty="0">
                <a:ln>
                  <a:noFill/>
                </a:ln>
                <a:solidFill>
                  <a:srgbClr val="7030A0"/>
                </a:solidFill>
                <a:effectLst/>
                <a:uLnTx/>
                <a:uFillTx/>
                <a:latin typeface="Comic Sans MS" pitchFamily="66" charset="0"/>
                <a:ea typeface="+mn-ea"/>
                <a:cs typeface="+mn-cs"/>
              </a:rPr>
              <a:t>O</a:t>
            </a:r>
            <a:r>
              <a:rPr kumimoji="0" lang="en-US" altLang="en-US" sz="2400" b="0" i="0" u="none" strike="noStrike" kern="1200" cap="none" spc="0" normalizeH="0" baseline="-25000" noProof="0" dirty="0">
                <a:ln>
                  <a:noFill/>
                </a:ln>
                <a:solidFill>
                  <a:srgbClr val="7030A0"/>
                </a:solidFill>
                <a:effectLst/>
                <a:uLnTx/>
                <a:uFillTx/>
                <a:latin typeface="Comic Sans MS" pitchFamily="66" charset="0"/>
                <a:ea typeface="+mn-ea"/>
                <a:cs typeface="+mn-cs"/>
              </a:rPr>
              <a:t>5  </a:t>
            </a:r>
            <a:r>
              <a:rPr kumimoji="0" lang="en-US" altLang="en-US" sz="2400" b="0" i="0" u="none" strike="noStrike" kern="1200" cap="none" spc="0" normalizeH="0" baseline="0" noProof="0" dirty="0">
                <a:ln>
                  <a:noFill/>
                </a:ln>
                <a:solidFill>
                  <a:srgbClr val="7030A0"/>
                </a:solidFill>
                <a:effectLst/>
                <a:uLnTx/>
                <a:uFillTx/>
                <a:latin typeface="Comic Sans MS" pitchFamily="66" charset="0"/>
                <a:ea typeface="+mn-ea"/>
                <a:cs typeface="+mn-cs"/>
              </a:rPr>
              <a:t>dinitrogen pentoxide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66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408657264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F7AE02-1417-4201-9EAC-0E070B457596}"/>
              </a:ext>
            </a:extLst>
          </p:cNvPr>
          <p:cNvSpPr txBox="1"/>
          <p:nvPr/>
        </p:nvSpPr>
        <p:spPr>
          <a:xfrm>
            <a:off x="0" y="0"/>
            <a:ext cx="9144000" cy="738663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Sit with someone new, in a new seat please, just for today…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800" b="1" i="0" u="none" strike="noStrike" kern="1200" cap="none" spc="0" normalizeH="0" baseline="0" noProof="0" dirty="0">
              <a:ln>
                <a:noFill/>
              </a:ln>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4800" b="1" dirty="0">
                <a:solidFill>
                  <a:srgbClr val="FF0000"/>
                </a:solidFill>
              </a:rPr>
              <a:t>Finish the notes #105, then clear desks, except for reference tables and a pen.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4800" b="1" dirty="0">
                <a:solidFill>
                  <a:srgbClr val="FF0000"/>
                </a:solidFill>
              </a:rPr>
              <a:t>I will provide you paper.</a:t>
            </a:r>
            <a:endParaRPr kumimoji="0" lang="en-US" sz="4800" b="1" i="0" u="none" strike="noStrike" kern="1200" cap="none" spc="0" normalizeH="0" baseline="0" noProof="0" dirty="0">
              <a:ln>
                <a:noFill/>
              </a:ln>
              <a:solidFill>
                <a:srgbClr val="FF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36940520"/>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F7AE02-1417-4201-9EAC-0E070B457596}"/>
              </a:ext>
            </a:extLst>
          </p:cNvPr>
          <p:cNvSpPr txBox="1"/>
          <p:nvPr/>
        </p:nvSpPr>
        <p:spPr>
          <a:xfrm>
            <a:off x="0" y="0"/>
            <a:ext cx="9144000" cy="175432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108. List all the fluorine &amp; bromine compounds.     </a:t>
            </a:r>
            <a:b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cxnSp>
        <p:nvCxnSpPr>
          <p:cNvPr id="3" name="Straight Connector 2">
            <a:extLst>
              <a:ext uri="{FF2B5EF4-FFF2-40B4-BE49-F238E27FC236}">
                <a16:creationId xmlns:a16="http://schemas.microsoft.com/office/drawing/2014/main" id="{FC918719-87B7-4A57-9B03-229F32DCAB1E}"/>
              </a:ext>
            </a:extLst>
          </p:cNvPr>
          <p:cNvCxnSpPr/>
          <p:nvPr/>
        </p:nvCxnSpPr>
        <p:spPr>
          <a:xfrm>
            <a:off x="76200" y="2439168"/>
            <a:ext cx="1905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18D81C2-388A-45F1-8E31-DD760D9134E2}"/>
              </a:ext>
            </a:extLst>
          </p:cNvPr>
          <p:cNvCxnSpPr/>
          <p:nvPr/>
        </p:nvCxnSpPr>
        <p:spPr>
          <a:xfrm>
            <a:off x="1066800" y="2286768"/>
            <a:ext cx="0" cy="2819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03806FE-DCF2-4630-A975-C127943A1D32}"/>
              </a:ext>
            </a:extLst>
          </p:cNvPr>
          <p:cNvSpPr txBox="1"/>
          <p:nvPr/>
        </p:nvSpPr>
        <p:spPr>
          <a:xfrm>
            <a:off x="228612" y="1470773"/>
            <a:ext cx="838188"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a:t>
            </a:r>
          </a:p>
        </p:txBody>
      </p:sp>
      <p:sp>
        <p:nvSpPr>
          <p:cNvPr id="6" name="TextBox 5">
            <a:extLst>
              <a:ext uri="{FF2B5EF4-FFF2-40B4-BE49-F238E27FC236}">
                <a16:creationId xmlns:a16="http://schemas.microsoft.com/office/drawing/2014/main" id="{3BC8F615-12F3-4840-9847-28E85713E29D}"/>
              </a:ext>
            </a:extLst>
          </p:cNvPr>
          <p:cNvSpPr txBox="1"/>
          <p:nvPr/>
        </p:nvSpPr>
        <p:spPr>
          <a:xfrm>
            <a:off x="1195465" y="1457908"/>
            <a:ext cx="1166741"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Br</a:t>
            </a:r>
          </a:p>
        </p:txBody>
      </p:sp>
    </p:spTree>
    <p:extLst>
      <p:ext uri="{BB962C8B-B14F-4D97-AF65-F5344CB8AC3E}">
        <p14:creationId xmlns:p14="http://schemas.microsoft.com/office/powerpoint/2010/main" val="2283691706"/>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F7AE02-1417-4201-9EAC-0E070B457596}"/>
              </a:ext>
            </a:extLst>
          </p:cNvPr>
          <p:cNvSpPr txBox="1"/>
          <p:nvPr/>
        </p:nvSpPr>
        <p:spPr>
          <a:xfrm>
            <a:off x="0" y="0"/>
            <a:ext cx="9144000"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108. </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Now we think. </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cxnSp>
        <p:nvCxnSpPr>
          <p:cNvPr id="3" name="Straight Connector 2">
            <a:extLst>
              <a:ext uri="{FF2B5EF4-FFF2-40B4-BE49-F238E27FC236}">
                <a16:creationId xmlns:a16="http://schemas.microsoft.com/office/drawing/2014/main" id="{FC918719-87B7-4A57-9B03-229F32DCAB1E}"/>
              </a:ext>
            </a:extLst>
          </p:cNvPr>
          <p:cNvCxnSpPr/>
          <p:nvPr/>
        </p:nvCxnSpPr>
        <p:spPr>
          <a:xfrm>
            <a:off x="76200" y="2439168"/>
            <a:ext cx="1905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18D81C2-388A-45F1-8E31-DD760D9134E2}"/>
              </a:ext>
            </a:extLst>
          </p:cNvPr>
          <p:cNvCxnSpPr/>
          <p:nvPr/>
        </p:nvCxnSpPr>
        <p:spPr>
          <a:xfrm>
            <a:off x="1066800" y="2286768"/>
            <a:ext cx="0" cy="2819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03806FE-DCF2-4630-A975-C127943A1D32}"/>
              </a:ext>
            </a:extLst>
          </p:cNvPr>
          <p:cNvSpPr txBox="1"/>
          <p:nvPr/>
        </p:nvSpPr>
        <p:spPr>
          <a:xfrm>
            <a:off x="228612" y="1470773"/>
            <a:ext cx="838188"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a:t>
            </a:r>
          </a:p>
        </p:txBody>
      </p:sp>
      <p:sp>
        <p:nvSpPr>
          <p:cNvPr id="6" name="TextBox 5">
            <a:extLst>
              <a:ext uri="{FF2B5EF4-FFF2-40B4-BE49-F238E27FC236}">
                <a16:creationId xmlns:a16="http://schemas.microsoft.com/office/drawing/2014/main" id="{3BC8F615-12F3-4840-9847-28E85713E29D}"/>
              </a:ext>
            </a:extLst>
          </p:cNvPr>
          <p:cNvSpPr txBox="1"/>
          <p:nvPr/>
        </p:nvSpPr>
        <p:spPr>
          <a:xfrm>
            <a:off x="1195465" y="1457908"/>
            <a:ext cx="1166741"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Br</a:t>
            </a:r>
          </a:p>
        </p:txBody>
      </p:sp>
      <p:sp>
        <p:nvSpPr>
          <p:cNvPr id="17" name="TextBox 16">
            <a:extLst>
              <a:ext uri="{FF2B5EF4-FFF2-40B4-BE49-F238E27FC236}">
                <a16:creationId xmlns:a16="http://schemas.microsoft.com/office/drawing/2014/main" id="{40880ABF-ADA6-4BB6-948B-03EE8EB5D919}"/>
              </a:ext>
            </a:extLst>
          </p:cNvPr>
          <p:cNvSpPr txBox="1"/>
          <p:nvPr/>
        </p:nvSpPr>
        <p:spPr>
          <a:xfrm>
            <a:off x="171628" y="2867639"/>
            <a:ext cx="709497" cy="52322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p:txBody>
      </p:sp>
      <p:sp>
        <p:nvSpPr>
          <p:cNvPr id="18" name="TextBox 17">
            <a:extLst>
              <a:ext uri="{FF2B5EF4-FFF2-40B4-BE49-F238E27FC236}">
                <a16:creationId xmlns:a16="http://schemas.microsoft.com/office/drawing/2014/main" id="{4E2E7DFC-C239-449B-A626-52FACED9115F}"/>
              </a:ext>
            </a:extLst>
          </p:cNvPr>
          <p:cNvSpPr txBox="1"/>
          <p:nvPr/>
        </p:nvSpPr>
        <p:spPr>
          <a:xfrm>
            <a:off x="1009789" y="2701879"/>
            <a:ext cx="709497" cy="138499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+5</a:t>
            </a:r>
          </a:p>
        </p:txBody>
      </p:sp>
    </p:spTree>
    <p:extLst>
      <p:ext uri="{BB962C8B-B14F-4D97-AF65-F5344CB8AC3E}">
        <p14:creationId xmlns:p14="http://schemas.microsoft.com/office/powerpoint/2010/main" val="4005949243"/>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F7AE02-1417-4201-9EAC-0E070B457596}"/>
              </a:ext>
            </a:extLst>
          </p:cNvPr>
          <p:cNvSpPr txBox="1"/>
          <p:nvPr/>
        </p:nvSpPr>
        <p:spPr>
          <a:xfrm>
            <a:off x="0" y="0"/>
            <a:ext cx="9144000" cy="175432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108 . </a:t>
            </a:r>
            <a:r>
              <a:rPr kumimoji="0" lang="en-US" sz="36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Negative + negative won’t work.  </a:t>
            </a:r>
            <a:br>
              <a:rPr kumimoji="0" lang="en-US" sz="36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br>
            <a:r>
              <a:rPr kumimoji="0" lang="en-US" sz="36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The Br</a:t>
            </a:r>
            <a:r>
              <a:rPr kumimoji="0" lang="en-US" sz="3600" b="0" i="0" u="none" strike="noStrike" kern="1200" cap="none" spc="0" normalizeH="0" baseline="30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-1</a:t>
            </a:r>
            <a:r>
              <a:rPr kumimoji="0" lang="en-US" sz="36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oxidation state is out.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cxnSp>
        <p:nvCxnSpPr>
          <p:cNvPr id="3" name="Straight Connector 2">
            <a:extLst>
              <a:ext uri="{FF2B5EF4-FFF2-40B4-BE49-F238E27FC236}">
                <a16:creationId xmlns:a16="http://schemas.microsoft.com/office/drawing/2014/main" id="{FC918719-87B7-4A57-9B03-229F32DCAB1E}"/>
              </a:ext>
            </a:extLst>
          </p:cNvPr>
          <p:cNvCxnSpPr/>
          <p:nvPr/>
        </p:nvCxnSpPr>
        <p:spPr>
          <a:xfrm>
            <a:off x="76200" y="2439168"/>
            <a:ext cx="1905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18D81C2-388A-45F1-8E31-DD760D9134E2}"/>
              </a:ext>
            </a:extLst>
          </p:cNvPr>
          <p:cNvCxnSpPr/>
          <p:nvPr/>
        </p:nvCxnSpPr>
        <p:spPr>
          <a:xfrm>
            <a:off x="1066800" y="2286768"/>
            <a:ext cx="0" cy="2819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03806FE-DCF2-4630-A975-C127943A1D32}"/>
              </a:ext>
            </a:extLst>
          </p:cNvPr>
          <p:cNvSpPr txBox="1"/>
          <p:nvPr/>
        </p:nvSpPr>
        <p:spPr>
          <a:xfrm>
            <a:off x="228612" y="1470773"/>
            <a:ext cx="838188"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a:t>
            </a:r>
          </a:p>
        </p:txBody>
      </p:sp>
      <p:sp>
        <p:nvSpPr>
          <p:cNvPr id="6" name="TextBox 5">
            <a:extLst>
              <a:ext uri="{FF2B5EF4-FFF2-40B4-BE49-F238E27FC236}">
                <a16:creationId xmlns:a16="http://schemas.microsoft.com/office/drawing/2014/main" id="{3BC8F615-12F3-4840-9847-28E85713E29D}"/>
              </a:ext>
            </a:extLst>
          </p:cNvPr>
          <p:cNvSpPr txBox="1"/>
          <p:nvPr/>
        </p:nvSpPr>
        <p:spPr>
          <a:xfrm>
            <a:off x="1195465" y="1457908"/>
            <a:ext cx="1166741"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Br</a:t>
            </a:r>
          </a:p>
        </p:txBody>
      </p:sp>
      <p:sp>
        <p:nvSpPr>
          <p:cNvPr id="17" name="TextBox 16">
            <a:extLst>
              <a:ext uri="{FF2B5EF4-FFF2-40B4-BE49-F238E27FC236}">
                <a16:creationId xmlns:a16="http://schemas.microsoft.com/office/drawing/2014/main" id="{40880ABF-ADA6-4BB6-948B-03EE8EB5D919}"/>
              </a:ext>
            </a:extLst>
          </p:cNvPr>
          <p:cNvSpPr txBox="1"/>
          <p:nvPr/>
        </p:nvSpPr>
        <p:spPr>
          <a:xfrm>
            <a:off x="171628" y="2867639"/>
            <a:ext cx="709497" cy="52322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p:txBody>
      </p:sp>
      <p:sp>
        <p:nvSpPr>
          <p:cNvPr id="18" name="TextBox 17">
            <a:extLst>
              <a:ext uri="{FF2B5EF4-FFF2-40B4-BE49-F238E27FC236}">
                <a16:creationId xmlns:a16="http://schemas.microsoft.com/office/drawing/2014/main" id="{4E2E7DFC-C239-449B-A626-52FACED9115F}"/>
              </a:ext>
            </a:extLst>
          </p:cNvPr>
          <p:cNvSpPr txBox="1"/>
          <p:nvPr/>
        </p:nvSpPr>
        <p:spPr>
          <a:xfrm>
            <a:off x="1009789" y="2701879"/>
            <a:ext cx="709497" cy="138499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+5</a:t>
            </a:r>
          </a:p>
        </p:txBody>
      </p:sp>
      <p:cxnSp>
        <p:nvCxnSpPr>
          <p:cNvPr id="8" name="Straight Connector 7">
            <a:extLst>
              <a:ext uri="{FF2B5EF4-FFF2-40B4-BE49-F238E27FC236}">
                <a16:creationId xmlns:a16="http://schemas.microsoft.com/office/drawing/2014/main" id="{5DED7A6D-C2D3-48F9-8FFE-7424FC199C95}"/>
              </a:ext>
            </a:extLst>
          </p:cNvPr>
          <p:cNvCxnSpPr/>
          <p:nvPr/>
        </p:nvCxnSpPr>
        <p:spPr>
          <a:xfrm>
            <a:off x="1195465" y="2701879"/>
            <a:ext cx="633335" cy="4223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A32FECC-F30A-45D5-91A3-633C28AF4B4C}"/>
              </a:ext>
            </a:extLst>
          </p:cNvPr>
          <p:cNvCxnSpPr>
            <a:cxnSpLocks/>
          </p:cNvCxnSpPr>
          <p:nvPr/>
        </p:nvCxnSpPr>
        <p:spPr>
          <a:xfrm flipV="1">
            <a:off x="1174018" y="2743747"/>
            <a:ext cx="609600" cy="4223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2AB7818-725A-4A94-B266-1B2514455476}"/>
              </a:ext>
            </a:extLst>
          </p:cNvPr>
          <p:cNvSpPr txBox="1"/>
          <p:nvPr/>
        </p:nvSpPr>
        <p:spPr>
          <a:xfrm>
            <a:off x="2667001" y="2010698"/>
            <a:ext cx="6400799" cy="156966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rPr>
              <a:t>Then we move on… </a:t>
            </a:r>
          </a:p>
        </p:txBody>
      </p:sp>
    </p:spTree>
    <p:extLst>
      <p:ext uri="{BB962C8B-B14F-4D97-AF65-F5344CB8AC3E}">
        <p14:creationId xmlns:p14="http://schemas.microsoft.com/office/powerpoint/2010/main" val="3836550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FF68BBB9-8B02-4EA7-AEBE-CCBC2DF8A8CD}"/>
              </a:ext>
            </a:extLst>
          </p:cNvPr>
          <p:cNvGraphicFramePr>
            <a:graphicFrameLocks noGrp="1"/>
          </p:cNvGraphicFramePr>
          <p:nvPr>
            <p:extLst>
              <p:ext uri="{D42A27DB-BD31-4B8C-83A1-F6EECF244321}">
                <p14:modId xmlns:p14="http://schemas.microsoft.com/office/powerpoint/2010/main" val="880678420"/>
              </p:ext>
            </p:extLst>
          </p:nvPr>
        </p:nvGraphicFramePr>
        <p:xfrm>
          <a:off x="0" y="1"/>
          <a:ext cx="9144000" cy="6858643"/>
        </p:xfrm>
        <a:graphic>
          <a:graphicData uri="http://schemas.openxmlformats.org/drawingml/2006/table">
            <a:tbl>
              <a:tblPr firstRow="1" bandRow="1">
                <a:tableStyleId>{5C22544A-7EE6-4342-B048-85BDC9FD1C3A}</a:tableStyleId>
              </a:tblPr>
              <a:tblGrid>
                <a:gridCol w="519545">
                  <a:extLst>
                    <a:ext uri="{9D8B030D-6E8A-4147-A177-3AD203B41FA5}">
                      <a16:colId xmlns:a16="http://schemas.microsoft.com/office/drawing/2014/main" val="3955115853"/>
                    </a:ext>
                  </a:extLst>
                </a:gridCol>
                <a:gridCol w="1361102">
                  <a:extLst>
                    <a:ext uri="{9D8B030D-6E8A-4147-A177-3AD203B41FA5}">
                      <a16:colId xmlns:a16="http://schemas.microsoft.com/office/drawing/2014/main" val="1381220403"/>
                    </a:ext>
                  </a:extLst>
                </a:gridCol>
                <a:gridCol w="2538953">
                  <a:extLst>
                    <a:ext uri="{9D8B030D-6E8A-4147-A177-3AD203B41FA5}">
                      <a16:colId xmlns:a16="http://schemas.microsoft.com/office/drawing/2014/main" val="1928621033"/>
                    </a:ext>
                  </a:extLst>
                </a:gridCol>
                <a:gridCol w="2667000">
                  <a:extLst>
                    <a:ext uri="{9D8B030D-6E8A-4147-A177-3AD203B41FA5}">
                      <a16:colId xmlns:a16="http://schemas.microsoft.com/office/drawing/2014/main" val="2096477706"/>
                    </a:ext>
                  </a:extLst>
                </a:gridCol>
                <a:gridCol w="2057400">
                  <a:extLst>
                    <a:ext uri="{9D8B030D-6E8A-4147-A177-3AD203B41FA5}">
                      <a16:colId xmlns:a16="http://schemas.microsoft.com/office/drawing/2014/main" val="2069507926"/>
                    </a:ext>
                  </a:extLst>
                </a:gridCol>
              </a:tblGrid>
              <a:tr h="517517">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Fill in this chart to see how group 2 metals become ions.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6766189"/>
                  </a:ext>
                </a:extLst>
              </a:tr>
              <a:tr h="1175119">
                <a:tc>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Atomic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Electron config.</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From Periodic Table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Ionic Electron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Ion symbol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with charge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514387"/>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Beryllium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solidFill>
                            <a:srgbClr val="FF0000"/>
                          </a:solidFill>
                          <a:latin typeface="Times New Roman" panose="02020603050405020304" pitchFamily="18" charset="0"/>
                          <a:cs typeface="Times New Roman" panose="02020603050405020304" pitchFamily="18" charset="0"/>
                        </a:rPr>
                        <a:t> → 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baseline="0" dirty="0">
                          <a:solidFill>
                            <a:srgbClr val="FF0000"/>
                          </a:solidFill>
                          <a:latin typeface="Times New Roman" panose="02020603050405020304" pitchFamily="18" charset="0"/>
                          <a:cs typeface="Times New Roman" panose="02020603050405020304" pitchFamily="18" charset="0"/>
                        </a:rPr>
                        <a:t>Be</a:t>
                      </a:r>
                      <a:r>
                        <a:rPr lang="en-US" sz="3200" b="0" baseline="30000" dirty="0">
                          <a:solidFill>
                            <a:srgbClr val="FF0000"/>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7441544"/>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magnesium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8949405"/>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Calcium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1011757"/>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strontium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2-8-18-8-2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319874"/>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Barium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2-8-18-18-8-2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238869"/>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Radium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2-8-18-32-18-8-2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272845"/>
                  </a:ext>
                </a:extLst>
              </a:tr>
            </a:tbl>
          </a:graphicData>
        </a:graphic>
      </p:graphicFrame>
    </p:spTree>
    <p:extLst>
      <p:ext uri="{BB962C8B-B14F-4D97-AF65-F5344CB8AC3E}">
        <p14:creationId xmlns:p14="http://schemas.microsoft.com/office/powerpoint/2010/main" val="3560641917"/>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F7AE02-1417-4201-9EAC-0E070B457596}"/>
              </a:ext>
            </a:extLst>
          </p:cNvPr>
          <p:cNvSpPr txBox="1"/>
          <p:nvPr/>
        </p:nvSpPr>
        <p:spPr>
          <a:xfrm>
            <a:off x="0" y="0"/>
            <a:ext cx="9144000" cy="1046440"/>
          </a:xfrm>
          <a:prstGeom prst="rect">
            <a:avLst/>
          </a:prstGeom>
          <a:solidFill>
            <a:srgbClr val="FFFF99"/>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sz="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br>
            <a:r>
              <a:rPr kumimoji="0" lang="en-US" sz="36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108.  Negative + positive always sum to zero.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cxnSp>
        <p:nvCxnSpPr>
          <p:cNvPr id="3" name="Straight Connector 2">
            <a:extLst>
              <a:ext uri="{FF2B5EF4-FFF2-40B4-BE49-F238E27FC236}">
                <a16:creationId xmlns:a16="http://schemas.microsoft.com/office/drawing/2014/main" id="{FC918719-87B7-4A57-9B03-229F32DCAB1E}"/>
              </a:ext>
            </a:extLst>
          </p:cNvPr>
          <p:cNvCxnSpPr/>
          <p:nvPr/>
        </p:nvCxnSpPr>
        <p:spPr>
          <a:xfrm>
            <a:off x="76200" y="2439168"/>
            <a:ext cx="1905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18D81C2-388A-45F1-8E31-DD760D9134E2}"/>
              </a:ext>
            </a:extLst>
          </p:cNvPr>
          <p:cNvCxnSpPr/>
          <p:nvPr/>
        </p:nvCxnSpPr>
        <p:spPr>
          <a:xfrm>
            <a:off x="1066800" y="2286768"/>
            <a:ext cx="0" cy="2819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03806FE-DCF2-4630-A975-C127943A1D32}"/>
              </a:ext>
            </a:extLst>
          </p:cNvPr>
          <p:cNvSpPr txBox="1"/>
          <p:nvPr/>
        </p:nvSpPr>
        <p:spPr>
          <a:xfrm>
            <a:off x="228612" y="1470773"/>
            <a:ext cx="838188"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a:t>
            </a:r>
          </a:p>
        </p:txBody>
      </p:sp>
      <p:sp>
        <p:nvSpPr>
          <p:cNvPr id="6" name="TextBox 5">
            <a:extLst>
              <a:ext uri="{FF2B5EF4-FFF2-40B4-BE49-F238E27FC236}">
                <a16:creationId xmlns:a16="http://schemas.microsoft.com/office/drawing/2014/main" id="{3BC8F615-12F3-4840-9847-28E85713E29D}"/>
              </a:ext>
            </a:extLst>
          </p:cNvPr>
          <p:cNvSpPr txBox="1"/>
          <p:nvPr/>
        </p:nvSpPr>
        <p:spPr>
          <a:xfrm>
            <a:off x="1195465" y="1457908"/>
            <a:ext cx="1166741"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Br</a:t>
            </a:r>
          </a:p>
        </p:txBody>
      </p:sp>
      <p:sp>
        <p:nvSpPr>
          <p:cNvPr id="17" name="TextBox 16">
            <a:extLst>
              <a:ext uri="{FF2B5EF4-FFF2-40B4-BE49-F238E27FC236}">
                <a16:creationId xmlns:a16="http://schemas.microsoft.com/office/drawing/2014/main" id="{40880ABF-ADA6-4BB6-948B-03EE8EB5D919}"/>
              </a:ext>
            </a:extLst>
          </p:cNvPr>
          <p:cNvSpPr txBox="1"/>
          <p:nvPr/>
        </p:nvSpPr>
        <p:spPr>
          <a:xfrm>
            <a:off x="171628" y="2867639"/>
            <a:ext cx="709497" cy="52322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p:txBody>
      </p:sp>
      <p:sp>
        <p:nvSpPr>
          <p:cNvPr id="18" name="TextBox 17">
            <a:extLst>
              <a:ext uri="{FF2B5EF4-FFF2-40B4-BE49-F238E27FC236}">
                <a16:creationId xmlns:a16="http://schemas.microsoft.com/office/drawing/2014/main" id="{4E2E7DFC-C239-449B-A626-52FACED9115F}"/>
              </a:ext>
            </a:extLst>
          </p:cNvPr>
          <p:cNvSpPr txBox="1"/>
          <p:nvPr/>
        </p:nvSpPr>
        <p:spPr>
          <a:xfrm>
            <a:off x="1009789" y="2701879"/>
            <a:ext cx="709497" cy="138499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+5</a:t>
            </a:r>
          </a:p>
        </p:txBody>
      </p:sp>
      <p:cxnSp>
        <p:nvCxnSpPr>
          <p:cNvPr id="20" name="Straight Connector 19">
            <a:extLst>
              <a:ext uri="{FF2B5EF4-FFF2-40B4-BE49-F238E27FC236}">
                <a16:creationId xmlns:a16="http://schemas.microsoft.com/office/drawing/2014/main" id="{D7E0CEDA-92DD-4711-87EE-9A03F903E39A}"/>
              </a:ext>
            </a:extLst>
          </p:cNvPr>
          <p:cNvCxnSpPr>
            <a:cxnSpLocks/>
            <a:stCxn id="17" idx="3"/>
          </p:cNvCxnSpPr>
          <p:nvPr/>
        </p:nvCxnSpPr>
        <p:spPr>
          <a:xfrm>
            <a:off x="881125" y="3129249"/>
            <a:ext cx="314340" cy="26161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6D5C2D8-AFEA-4854-B141-8D56A83E755D}"/>
              </a:ext>
            </a:extLst>
          </p:cNvPr>
          <p:cNvCxnSpPr>
            <a:cxnSpLocks/>
          </p:cNvCxnSpPr>
          <p:nvPr/>
        </p:nvCxnSpPr>
        <p:spPr>
          <a:xfrm flipV="1">
            <a:off x="1664536" y="2845290"/>
            <a:ext cx="1426388" cy="5633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6CBDD9-1706-4CC9-8940-562A1DC7B9C3}"/>
              </a:ext>
            </a:extLst>
          </p:cNvPr>
          <p:cNvCxnSpPr>
            <a:cxnSpLocks/>
          </p:cNvCxnSpPr>
          <p:nvPr/>
        </p:nvCxnSpPr>
        <p:spPr>
          <a:xfrm>
            <a:off x="780952" y="3321870"/>
            <a:ext cx="519253" cy="496359"/>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59610400-A881-43FE-812E-B42ED79B4CAA}"/>
              </a:ext>
            </a:extLst>
          </p:cNvPr>
          <p:cNvCxnSpPr>
            <a:cxnSpLocks/>
            <a:endCxn id="31" idx="1"/>
          </p:cNvCxnSpPr>
          <p:nvPr/>
        </p:nvCxnSpPr>
        <p:spPr>
          <a:xfrm>
            <a:off x="1673383" y="3931479"/>
            <a:ext cx="797830" cy="342841"/>
          </a:xfrm>
          <a:prstGeom prst="line">
            <a:avLst/>
          </a:prstGeom>
          <a:ln/>
        </p:spPr>
        <p:style>
          <a:lnRef idx="1">
            <a:schemeClr val="accent2"/>
          </a:lnRef>
          <a:fillRef idx="0">
            <a:schemeClr val="accent2"/>
          </a:fillRef>
          <a:effectRef idx="0">
            <a:schemeClr val="accent2"/>
          </a:effectRef>
          <a:fontRef idx="minor">
            <a:schemeClr val="tx1"/>
          </a:fontRef>
        </p:style>
      </p:cxnSp>
      <p:sp>
        <p:nvSpPr>
          <p:cNvPr id="29" name="TextBox 28">
            <a:extLst>
              <a:ext uri="{FF2B5EF4-FFF2-40B4-BE49-F238E27FC236}">
                <a16:creationId xmlns:a16="http://schemas.microsoft.com/office/drawing/2014/main" id="{34AC72B2-2AAD-4122-8C97-E4FF729FFAE0}"/>
              </a:ext>
            </a:extLst>
          </p:cNvPr>
          <p:cNvSpPr txBox="1"/>
          <p:nvPr/>
        </p:nvSpPr>
        <p:spPr>
          <a:xfrm>
            <a:off x="3276600" y="2477600"/>
            <a:ext cx="5867400"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1:1 ratio =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FBr</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Fluorine monobromide</a:t>
            </a:r>
          </a:p>
        </p:txBody>
      </p:sp>
      <p:sp>
        <p:nvSpPr>
          <p:cNvPr id="31" name="TextBox 30">
            <a:extLst>
              <a:ext uri="{FF2B5EF4-FFF2-40B4-BE49-F238E27FC236}">
                <a16:creationId xmlns:a16="http://schemas.microsoft.com/office/drawing/2014/main" id="{0CED51F4-498C-46C2-B167-E58D83051B35}"/>
              </a:ext>
            </a:extLst>
          </p:cNvPr>
          <p:cNvSpPr txBox="1"/>
          <p:nvPr/>
        </p:nvSpPr>
        <p:spPr>
          <a:xfrm>
            <a:off x="2471213" y="4012710"/>
            <a:ext cx="6705612"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5:1 ratio = F</a:t>
            </a:r>
            <a:r>
              <a:rPr kumimoji="0" lang="en-US" sz="2800" b="0" i="0" u="none" strike="noStrike" kern="1200" cap="none" spc="0" normalizeH="0" baseline="-25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5</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Br  </a:t>
            </a:r>
            <a:r>
              <a:rPr kumimoji="0" lang="en-US" sz="28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Pentafluorine</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monobromide</a:t>
            </a:r>
          </a:p>
        </p:txBody>
      </p:sp>
      <p:sp>
        <p:nvSpPr>
          <p:cNvPr id="7" name="TextBox 6">
            <a:extLst>
              <a:ext uri="{FF2B5EF4-FFF2-40B4-BE49-F238E27FC236}">
                <a16:creationId xmlns:a16="http://schemas.microsoft.com/office/drawing/2014/main" id="{35DFF0DD-0727-4D1F-841B-88E307705990}"/>
              </a:ext>
            </a:extLst>
          </p:cNvPr>
          <p:cNvSpPr txBox="1"/>
          <p:nvPr/>
        </p:nvSpPr>
        <p:spPr>
          <a:xfrm>
            <a:off x="0" y="5562600"/>
            <a:ext cx="9144000"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rPr>
              <a:t>There are ONLY 2 different F/Br compounds in high school chem.  </a:t>
            </a:r>
            <a:br>
              <a:rPr kumimoji="0" lang="en-US" sz="24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rPr>
              <a:t>We are using only the “selected” oxidation numbers, there are more.  </a:t>
            </a:r>
          </a:p>
        </p:txBody>
      </p:sp>
      <p:cxnSp>
        <p:nvCxnSpPr>
          <p:cNvPr id="16" name="Straight Connector 15">
            <a:extLst>
              <a:ext uri="{FF2B5EF4-FFF2-40B4-BE49-F238E27FC236}">
                <a16:creationId xmlns:a16="http://schemas.microsoft.com/office/drawing/2014/main" id="{39763C18-4AE0-4F62-BA80-10F325066F78}"/>
              </a:ext>
            </a:extLst>
          </p:cNvPr>
          <p:cNvCxnSpPr/>
          <p:nvPr/>
        </p:nvCxnSpPr>
        <p:spPr>
          <a:xfrm>
            <a:off x="1195465" y="2701879"/>
            <a:ext cx="633335" cy="4223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0A8F804-E35F-41F4-9DE5-609DCB0627B1}"/>
              </a:ext>
            </a:extLst>
          </p:cNvPr>
          <p:cNvCxnSpPr>
            <a:cxnSpLocks/>
          </p:cNvCxnSpPr>
          <p:nvPr/>
        </p:nvCxnSpPr>
        <p:spPr>
          <a:xfrm flipV="1">
            <a:off x="1174018" y="2743747"/>
            <a:ext cx="609600" cy="4223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467674"/>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ctrTitle"/>
          </p:nvPr>
        </p:nvSpPr>
        <p:spPr>
          <a:xfrm>
            <a:off x="76200" y="34925"/>
            <a:ext cx="8991600" cy="1470025"/>
          </a:xfrm>
        </p:spPr>
        <p:txBody>
          <a:bodyPr/>
          <a:lstStyle/>
          <a:p>
            <a:pPr eaLnBrk="1" hangingPunct="1"/>
            <a:r>
              <a:rPr lang="en-US" altLang="en-US" dirty="0">
                <a:latin typeface="Times New Roman" panose="02020603050405020304" pitchFamily="18" charset="0"/>
                <a:cs typeface="Times New Roman" panose="02020603050405020304" pitchFamily="18" charset="0"/>
              </a:rPr>
              <a:t>Review Class for Naming Compounds</a:t>
            </a:r>
          </a:p>
        </p:txBody>
      </p:sp>
      <p:sp>
        <p:nvSpPr>
          <p:cNvPr id="3" name="Subtitle 2"/>
          <p:cNvSpPr>
            <a:spLocks noGrp="1"/>
          </p:cNvSpPr>
          <p:nvPr>
            <p:ph type="subTitle" idx="1"/>
          </p:nvPr>
        </p:nvSpPr>
        <p:spPr>
          <a:xfrm>
            <a:off x="0" y="1327150"/>
            <a:ext cx="9144000" cy="4572000"/>
          </a:xfrm>
        </p:spPr>
        <p:txBody>
          <a:bodyPr rtlCol="0">
            <a:normAutofit fontScale="62500" lnSpcReduction="20000"/>
          </a:bodyPr>
          <a:lstStyle/>
          <a:p>
            <a:pPr eaLnBrk="1" fontAlgn="auto" hangingPunct="1">
              <a:spcAft>
                <a:spcPts val="0"/>
              </a:spcAft>
              <a:buFont typeface="Arial" panose="020B0604020202020204" pitchFamily="34" charset="0"/>
              <a:buNone/>
              <a:defRPr/>
            </a:pPr>
            <a:r>
              <a:rPr lang="en-US" sz="8000" b="1" dirty="0">
                <a:solidFill>
                  <a:schemeClr val="tx1">
                    <a:lumMod val="95000"/>
                    <a:lumOff val="5000"/>
                  </a:schemeClr>
                </a:solidFill>
                <a:latin typeface="Times New Roman" panose="02020603050405020304" pitchFamily="18" charset="0"/>
                <a:cs typeface="Times New Roman" panose="02020603050405020304" pitchFamily="18" charset="0"/>
              </a:rPr>
              <a:t>Sit with </a:t>
            </a:r>
            <a:r>
              <a:rPr lang="en-US" sz="8000" b="1" u="sng" dirty="0">
                <a:solidFill>
                  <a:schemeClr val="tx1">
                    <a:lumMod val="95000"/>
                    <a:lumOff val="5000"/>
                  </a:schemeClr>
                </a:solidFill>
                <a:latin typeface="Times New Roman" panose="02020603050405020304" pitchFamily="18" charset="0"/>
                <a:cs typeface="Times New Roman" panose="02020603050405020304" pitchFamily="18" charset="0"/>
              </a:rPr>
              <a:t>someone new</a:t>
            </a:r>
            <a:r>
              <a:rPr lang="en-US" sz="8000" b="1" dirty="0">
                <a:solidFill>
                  <a:schemeClr val="tx1">
                    <a:lumMod val="95000"/>
                    <a:lumOff val="5000"/>
                  </a:schemeClr>
                </a:solidFill>
                <a:latin typeface="Times New Roman" panose="02020603050405020304" pitchFamily="18" charset="0"/>
                <a:cs typeface="Times New Roman" panose="02020603050405020304" pitchFamily="18" charset="0"/>
              </a:rPr>
              <a:t>, and say: </a:t>
            </a:r>
          </a:p>
          <a:p>
            <a:pPr eaLnBrk="1" fontAlgn="auto" hangingPunct="1">
              <a:spcAft>
                <a:spcPts val="0"/>
              </a:spcAft>
              <a:buFont typeface="Arial" panose="020B0604020202020204" pitchFamily="34" charset="0"/>
              <a:buNone/>
              <a:defRPr/>
            </a:pPr>
            <a:endParaRPr lang="en-US" dirty="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None/>
              <a:defRPr/>
            </a:pPr>
            <a:r>
              <a:rPr lang="en-US" sz="9400" dirty="0">
                <a:solidFill>
                  <a:srgbClr val="0000FF"/>
                </a:solidFill>
                <a:latin typeface="Times New Roman" panose="02020603050405020304" pitchFamily="18" charset="0"/>
                <a:cs typeface="Times New Roman" panose="02020603050405020304" pitchFamily="18" charset="0"/>
              </a:rPr>
              <a:t>“Hello, my name is ______, </a:t>
            </a:r>
            <a:br>
              <a:rPr lang="en-US" sz="9400" dirty="0">
                <a:solidFill>
                  <a:srgbClr val="0000FF"/>
                </a:solidFill>
                <a:latin typeface="Times New Roman" panose="02020603050405020304" pitchFamily="18" charset="0"/>
                <a:cs typeface="Times New Roman" panose="02020603050405020304" pitchFamily="18" charset="0"/>
              </a:rPr>
            </a:br>
            <a:br>
              <a:rPr lang="en-US" sz="9400" dirty="0">
                <a:solidFill>
                  <a:srgbClr val="0000FF"/>
                </a:solidFill>
                <a:latin typeface="Times New Roman" panose="02020603050405020304" pitchFamily="18" charset="0"/>
                <a:cs typeface="Times New Roman" panose="02020603050405020304" pitchFamily="18" charset="0"/>
              </a:rPr>
            </a:br>
            <a:r>
              <a:rPr lang="en-US" sz="9400" dirty="0">
                <a:solidFill>
                  <a:srgbClr val="0000FF"/>
                </a:solidFill>
                <a:latin typeface="Times New Roman" panose="02020603050405020304" pitchFamily="18" charset="0"/>
                <a:cs typeface="Times New Roman" panose="02020603050405020304" pitchFamily="18" charset="0"/>
              </a:rPr>
              <a:t>let’s work together, okay?”</a:t>
            </a:r>
          </a:p>
        </p:txBody>
      </p:sp>
      <p:sp>
        <p:nvSpPr>
          <p:cNvPr id="107524" name="TextBox 3"/>
          <p:cNvSpPr txBox="1">
            <a:spLocks noChangeArrowheads="1"/>
          </p:cNvSpPr>
          <p:nvPr/>
        </p:nvSpPr>
        <p:spPr bwMode="auto">
          <a:xfrm>
            <a:off x="6019800" y="3211512"/>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Calibri" pitchFamily="34" charset="0"/>
                <a:ea typeface="+mn-ea"/>
                <a:cs typeface="+mn-cs"/>
              </a:rPr>
              <a:t>say your name</a:t>
            </a:r>
          </a:p>
        </p:txBody>
      </p:sp>
      <p:sp>
        <p:nvSpPr>
          <p:cNvPr id="107525" name="TextBox 4"/>
          <p:cNvSpPr txBox="1">
            <a:spLocks noChangeArrowheads="1"/>
          </p:cNvSpPr>
          <p:nvPr/>
        </p:nvSpPr>
        <p:spPr bwMode="auto">
          <a:xfrm>
            <a:off x="-2969" y="55308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Paper, pen, reference tables ONLY.  Clear desks now.</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Box 1"/>
          <p:cNvSpPr txBox="1">
            <a:spLocks noChangeArrowheads="1"/>
          </p:cNvSpPr>
          <p:nvPr/>
        </p:nvSpPr>
        <p:spPr bwMode="auto">
          <a:xfrm>
            <a:off x="0" y="0"/>
            <a:ext cx="9144000"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000" b="0" i="0" u="none" strike="noStrike" kern="1200" cap="none" spc="0" normalizeH="0" baseline="0" noProof="0" dirty="0">
                <a:ln>
                  <a:noFill/>
                </a:ln>
                <a:solidFill>
                  <a:srgbClr val="000000"/>
                </a:solidFill>
                <a:effectLst/>
                <a:uLnTx/>
                <a:uFillTx/>
                <a:latin typeface="Calibri" pitchFamily="34" charset="0"/>
                <a:ea typeface="+mn-ea"/>
                <a:cs typeface="+mn-cs"/>
              </a:rPr>
              <a:t>For each slide there are 2 compounds, tell if each is</a:t>
            </a:r>
            <a:br>
              <a:rPr kumimoji="0" lang="en-US" altLang="en-US" sz="6000" b="0" i="0" u="none" strike="noStrike" kern="1200" cap="none" spc="0" normalizeH="0" baseline="0" noProof="0" dirty="0">
                <a:ln>
                  <a:noFill/>
                </a:ln>
                <a:solidFill>
                  <a:srgbClr val="000000"/>
                </a:solidFill>
                <a:effectLst/>
                <a:uLnTx/>
                <a:uFillTx/>
                <a:latin typeface="Calibri" pitchFamily="34" charset="0"/>
                <a:ea typeface="+mn-ea"/>
                <a:cs typeface="+mn-cs"/>
              </a:rPr>
            </a:br>
            <a:r>
              <a:rPr kumimoji="0" lang="en-US" altLang="en-US" sz="6000" b="0" i="0" u="none" strike="noStrike" kern="1200" cap="none" spc="0" normalizeH="0" baseline="0" noProof="0" dirty="0">
                <a:ln>
                  <a:noFill/>
                </a:ln>
                <a:solidFill>
                  <a:srgbClr val="000000"/>
                </a:solidFill>
                <a:effectLst/>
                <a:uLnTx/>
                <a:uFillTx/>
                <a:latin typeface="Calibri"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000" b="0" i="1" u="none" strike="noStrike" kern="1200" cap="none" spc="0" normalizeH="0" baseline="0" noProof="0" dirty="0">
                <a:ln>
                  <a:noFill/>
                </a:ln>
                <a:solidFill>
                  <a:srgbClr val="FF0000"/>
                </a:solidFill>
                <a:effectLst/>
                <a:uLnTx/>
                <a:uFillTx/>
                <a:latin typeface="Calibri" pitchFamily="34" charset="0"/>
                <a:ea typeface="+mn-ea"/>
                <a:cs typeface="+mn-cs"/>
              </a:rPr>
              <a:t>Ionic or Molecular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6000" b="0" i="0" u="none" strike="noStrike" kern="1200" cap="none" spc="0" normalizeH="0" baseline="0" noProof="0" dirty="0">
              <a:ln>
                <a:noFill/>
              </a:ln>
              <a:solidFill>
                <a:srgbClr val="00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000" b="0" i="1" u="none" strike="noStrike" kern="1200" cap="none" spc="0" normalizeH="0" baseline="0" noProof="0" dirty="0">
                <a:ln>
                  <a:noFill/>
                </a:ln>
                <a:solidFill>
                  <a:srgbClr val="0000FF"/>
                </a:solidFill>
                <a:effectLst/>
                <a:uLnTx/>
                <a:uFillTx/>
                <a:latin typeface="Calibri" pitchFamily="34" charset="0"/>
                <a:ea typeface="+mn-ea"/>
                <a:cs typeface="+mn-cs"/>
              </a:rPr>
              <a:t>Write the name or formula for each</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533400"/>
          <a:ext cx="8458200" cy="567690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1371600">
                <a:tc>
                  <a:txBody>
                    <a:bodyPr/>
                    <a:lstStyle/>
                    <a:p>
                      <a:pPr algn="l"/>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1.  Silver iodide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sz="4400" b="0" dirty="0" err="1">
                          <a:solidFill>
                            <a:schemeClr val="tx1">
                              <a:lumMod val="95000"/>
                              <a:lumOff val="5000"/>
                            </a:schemeClr>
                          </a:solidFill>
                          <a:latin typeface="Times New Roman" panose="02020603050405020304" pitchFamily="18" charset="0"/>
                          <a:cs typeface="Times New Roman" panose="02020603050405020304" pitchFamily="18" charset="0"/>
                        </a:rPr>
                        <a:t>CrN</a:t>
                      </a:r>
                      <a:endParaRPr lang="en-US" sz="4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371600">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Ionic/Molecular?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Ionic/Molecular?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33700">
                <a:tc>
                  <a:txBody>
                    <a:bodyPr/>
                    <a:lstStyle/>
                    <a:p>
                      <a:pPr algn="ct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What’s the formula?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What’s the official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09584" name="TextBox 2"/>
          <p:cNvSpPr txBox="1">
            <a:spLocks noChangeArrowheads="1"/>
          </p:cNvSpPr>
          <p:nvPr/>
        </p:nvSpPr>
        <p:spPr bwMode="auto">
          <a:xfrm>
            <a:off x="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Arial" charset="0"/>
                <a:ea typeface="+mn-ea"/>
                <a:cs typeface="+mn-cs"/>
              </a:rPr>
              <a:t>1-2</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533400"/>
          <a:ext cx="8458200" cy="567690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1371600">
                <a:tc>
                  <a:txBody>
                    <a:bodyPr/>
                    <a:lstStyle/>
                    <a:p>
                      <a:pPr algn="l"/>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1.  Silver iodide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sz="4400" b="0" dirty="0" err="1">
                          <a:solidFill>
                            <a:schemeClr val="tx1">
                              <a:lumMod val="95000"/>
                              <a:lumOff val="5000"/>
                            </a:schemeClr>
                          </a:solidFill>
                          <a:latin typeface="Times New Roman" panose="02020603050405020304" pitchFamily="18" charset="0"/>
                          <a:cs typeface="Times New Roman" panose="02020603050405020304" pitchFamily="18" charset="0"/>
                        </a:rPr>
                        <a:t>CrN</a:t>
                      </a:r>
                      <a:endParaRPr lang="en-US" sz="4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371600">
                <a:tc>
                  <a:txBody>
                    <a:bodyPr/>
                    <a:lstStyle/>
                    <a:p>
                      <a:pPr algn="ct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ionic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ionic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33700">
                <a:tc>
                  <a:txBody>
                    <a:bodyPr/>
                    <a:lstStyle/>
                    <a:p>
                      <a:pPr algn="ctr"/>
                      <a:r>
                        <a:rPr lang="en-US" sz="4400" b="0" dirty="0" err="1">
                          <a:solidFill>
                            <a:schemeClr val="tx1">
                              <a:lumMod val="95000"/>
                              <a:lumOff val="5000"/>
                            </a:schemeClr>
                          </a:solidFill>
                          <a:latin typeface="Times New Roman" panose="02020603050405020304" pitchFamily="18" charset="0"/>
                          <a:cs typeface="Times New Roman" panose="02020603050405020304" pitchFamily="18" charset="0"/>
                        </a:rPr>
                        <a:t>AgI</a:t>
                      </a:r>
                      <a:endParaRPr lang="en-US" sz="4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Chromium III</a:t>
                      </a:r>
                      <a:b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Nitride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10608" name="TextBox 2"/>
          <p:cNvSpPr txBox="1">
            <a:spLocks noChangeArrowheads="1"/>
          </p:cNvSpPr>
          <p:nvPr/>
        </p:nvSpPr>
        <p:spPr bwMode="auto">
          <a:xfrm>
            <a:off x="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Arial" charset="0"/>
                <a:ea typeface="+mn-ea"/>
                <a:cs typeface="+mn-cs"/>
              </a:rPr>
              <a:t>1-2</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533400"/>
          <a:ext cx="8458200" cy="567690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1371600">
                <a:tc>
                  <a:txBody>
                    <a:bodyPr/>
                    <a:lstStyle/>
                    <a:p>
                      <a:pPr algn="l"/>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3.      PCl</a:t>
                      </a:r>
                      <a:r>
                        <a:rPr lang="en-US" sz="4400" b="0" baseline="-25000" dirty="0">
                          <a:solidFill>
                            <a:schemeClr val="tx1">
                              <a:lumMod val="95000"/>
                              <a:lumOff val="5000"/>
                            </a:schemeClr>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4.      PCl</a:t>
                      </a:r>
                      <a:r>
                        <a:rPr lang="en-US" sz="4400" b="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371600">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Ionic/Molecular?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Ionic/Molecular?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33700">
                <a:tc>
                  <a:txBody>
                    <a:bodyPr/>
                    <a:lstStyle/>
                    <a:p>
                      <a:pPr algn="ct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What’s the official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What’s the official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11632" name="TextBox 2"/>
          <p:cNvSpPr txBox="1">
            <a:spLocks noChangeArrowheads="1"/>
          </p:cNvSpPr>
          <p:nvPr/>
        </p:nvSpPr>
        <p:spPr bwMode="auto">
          <a:xfrm>
            <a:off x="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Arial" charset="0"/>
                <a:ea typeface="+mn-ea"/>
                <a:cs typeface="+mn-cs"/>
              </a:rPr>
              <a:t>3-4</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533400"/>
          <a:ext cx="8458200" cy="567690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1371600">
                <a:tc>
                  <a:txBody>
                    <a:bodyPr/>
                    <a:lstStyle/>
                    <a:p>
                      <a:pPr algn="l"/>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3.      PCl</a:t>
                      </a:r>
                      <a:r>
                        <a:rPr lang="en-US" sz="4400" b="0" baseline="-25000" dirty="0">
                          <a:solidFill>
                            <a:schemeClr val="tx1">
                              <a:lumMod val="95000"/>
                              <a:lumOff val="5000"/>
                            </a:schemeClr>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4.      PCl</a:t>
                      </a:r>
                      <a:r>
                        <a:rPr lang="en-US" sz="4400" b="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371600">
                <a:tc>
                  <a:txBody>
                    <a:bodyPr/>
                    <a:lstStyle/>
                    <a:p>
                      <a:pPr algn="ctr"/>
                      <a:r>
                        <a:rPr lang="en-US" sz="4400" b="0" baseline="-25000" dirty="0">
                          <a:solidFill>
                            <a:schemeClr val="tx1">
                              <a:lumMod val="95000"/>
                              <a:lumOff val="5000"/>
                            </a:schemeClr>
                          </a:solidFill>
                          <a:latin typeface="Times New Roman" panose="02020603050405020304" pitchFamily="18" charset="0"/>
                          <a:cs typeface="Times New Roman" panose="02020603050405020304" pitchFamily="18" charset="0"/>
                        </a:rPr>
                        <a:t>molecular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baseline="-25000" dirty="0">
                          <a:solidFill>
                            <a:schemeClr val="tx1">
                              <a:lumMod val="95000"/>
                              <a:lumOff val="5000"/>
                            </a:schemeClr>
                          </a:solidFill>
                          <a:latin typeface="Times New Roman" panose="02020603050405020304" pitchFamily="18" charset="0"/>
                          <a:cs typeface="Times New Roman" panose="02020603050405020304" pitchFamily="18" charset="0"/>
                        </a:rPr>
                        <a:t>molecular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33700">
                <a:tc>
                  <a:txBody>
                    <a:bodyPr/>
                    <a:lstStyle/>
                    <a:p>
                      <a:pPr algn="ct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Phosphorous </a:t>
                      </a:r>
                      <a:r>
                        <a:rPr lang="en-US" sz="4400" b="0" dirty="0" err="1">
                          <a:solidFill>
                            <a:schemeClr val="tx1">
                              <a:lumMod val="95000"/>
                              <a:lumOff val="5000"/>
                            </a:schemeClr>
                          </a:solidFill>
                          <a:latin typeface="Times New Roman" panose="02020603050405020304" pitchFamily="18" charset="0"/>
                          <a:cs typeface="Times New Roman" panose="02020603050405020304" pitchFamily="18" charset="0"/>
                        </a:rPr>
                        <a:t>pentachloride</a:t>
                      </a:r>
                      <a:endParaRPr lang="en-US" sz="4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Phosphorous </a:t>
                      </a:r>
                      <a:r>
                        <a:rPr lang="en-US" sz="4400" b="0" dirty="0" err="1">
                          <a:solidFill>
                            <a:schemeClr val="tx1">
                              <a:lumMod val="95000"/>
                              <a:lumOff val="5000"/>
                            </a:schemeClr>
                          </a:solidFill>
                          <a:latin typeface="Times New Roman" panose="02020603050405020304" pitchFamily="18" charset="0"/>
                          <a:cs typeface="Times New Roman" panose="02020603050405020304" pitchFamily="18" charset="0"/>
                        </a:rPr>
                        <a:t>trichloride</a:t>
                      </a:r>
                      <a:endParaRPr lang="en-US" sz="4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12656" name="TextBox 2"/>
          <p:cNvSpPr txBox="1">
            <a:spLocks noChangeArrowheads="1"/>
          </p:cNvSpPr>
          <p:nvPr/>
        </p:nvSpPr>
        <p:spPr bwMode="auto">
          <a:xfrm>
            <a:off x="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Arial" charset="0"/>
                <a:ea typeface="+mn-ea"/>
                <a:cs typeface="+mn-cs"/>
              </a:rPr>
              <a:t>3-4</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533400"/>
          <a:ext cx="8458200" cy="5737225"/>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1432548">
                <a:tc>
                  <a:txBody>
                    <a:bodyPr/>
                    <a:lstStyle/>
                    <a:p>
                      <a:pPr algn="l"/>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5.   Dinitrogen   </a:t>
                      </a:r>
                      <a:b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       monoxide</a:t>
                      </a: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6.     ScPO</a:t>
                      </a:r>
                      <a:r>
                        <a:rPr lang="en-US" sz="4400" b="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371403">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Ionic/Molecular?</a:t>
                      </a: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Ionic/Molecular?</a:t>
                      </a: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33274">
                <a:tc>
                  <a:txBody>
                    <a:bodyPr/>
                    <a:lstStyle/>
                    <a:p>
                      <a:pPr algn="ct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What’s the formula?</a:t>
                      </a: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What’s the official name?</a:t>
                      </a: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13680" name="TextBox 2"/>
          <p:cNvSpPr txBox="1">
            <a:spLocks noChangeArrowheads="1"/>
          </p:cNvSpPr>
          <p:nvPr/>
        </p:nvSpPr>
        <p:spPr bwMode="auto">
          <a:xfrm>
            <a:off x="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Arial" charset="0"/>
                <a:ea typeface="+mn-ea"/>
                <a:cs typeface="+mn-cs"/>
              </a:rPr>
              <a:t>5-6</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533400"/>
          <a:ext cx="8458200" cy="5737225"/>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1432548">
                <a:tc>
                  <a:txBody>
                    <a:bodyPr/>
                    <a:lstStyle/>
                    <a:p>
                      <a:pPr algn="l"/>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5.   Dinitrogen   </a:t>
                      </a:r>
                      <a:b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       monoxide</a:t>
                      </a: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6.     ScPO</a:t>
                      </a:r>
                      <a:r>
                        <a:rPr lang="en-US" sz="4400" b="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371403">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molecular</a:t>
                      </a: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baseline="0" dirty="0">
                          <a:solidFill>
                            <a:schemeClr val="tx1">
                              <a:lumMod val="95000"/>
                              <a:lumOff val="5000"/>
                            </a:schemeClr>
                          </a:solidFill>
                          <a:latin typeface="Times New Roman" panose="02020603050405020304" pitchFamily="18" charset="0"/>
                          <a:cs typeface="Times New Roman" panose="02020603050405020304" pitchFamily="18" charset="0"/>
                        </a:rPr>
                        <a:t>ionic</a:t>
                      </a: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33274">
                <a:tc>
                  <a:txBody>
                    <a:bodyPr/>
                    <a:lstStyle/>
                    <a:p>
                      <a:pPr algn="ct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N</a:t>
                      </a:r>
                      <a:r>
                        <a:rPr lang="en-US" sz="4400" b="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O</a:t>
                      </a: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Scandium</a:t>
                      </a:r>
                      <a:b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phosphate</a:t>
                      </a: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14704" name="TextBox 2"/>
          <p:cNvSpPr txBox="1">
            <a:spLocks noChangeArrowheads="1"/>
          </p:cNvSpPr>
          <p:nvPr/>
        </p:nvSpPr>
        <p:spPr bwMode="auto">
          <a:xfrm>
            <a:off x="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Arial" charset="0"/>
                <a:ea typeface="+mn-ea"/>
                <a:cs typeface="+mn-cs"/>
              </a:rPr>
              <a:t>5-6</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bg>
      <p:bgPr>
        <a:solidFill>
          <a:srgbClr val="E5FFE5"/>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533400"/>
          <a:ext cx="8458200" cy="567690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1371600">
                <a:tc>
                  <a:txBody>
                    <a:bodyPr/>
                    <a:lstStyle/>
                    <a:p>
                      <a:pPr algn="l"/>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7.      PtCl</a:t>
                      </a:r>
                      <a:r>
                        <a:rPr lang="en-US" sz="4400" b="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8.      </a:t>
                      </a:r>
                      <a:r>
                        <a:rPr lang="en-US" sz="4400" b="0" dirty="0" err="1">
                          <a:solidFill>
                            <a:schemeClr val="tx1">
                              <a:lumMod val="95000"/>
                              <a:lumOff val="5000"/>
                            </a:schemeClr>
                          </a:solidFill>
                          <a:latin typeface="Times New Roman" panose="02020603050405020304" pitchFamily="18" charset="0"/>
                          <a:cs typeface="Times New Roman" panose="02020603050405020304" pitchFamily="18" charset="0"/>
                        </a:rPr>
                        <a:t>BrF</a:t>
                      </a:r>
                      <a:endParaRPr lang="en-US" sz="4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371600">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Ionic/Molecular?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Ionic/Molecular?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33700">
                <a:tc>
                  <a:txBody>
                    <a:bodyPr/>
                    <a:lstStyle/>
                    <a:p>
                      <a:pPr algn="ct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What’s the official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What’s the official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15728" name="TextBox 2"/>
          <p:cNvSpPr txBox="1">
            <a:spLocks noChangeArrowheads="1"/>
          </p:cNvSpPr>
          <p:nvPr/>
        </p:nvSpPr>
        <p:spPr bwMode="auto">
          <a:xfrm>
            <a:off x="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Arial" charset="0"/>
                <a:ea typeface="+mn-ea"/>
                <a:cs typeface="+mn-cs"/>
              </a:rPr>
              <a:t>7-8</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FF68BBB9-8B02-4EA7-AEBE-CCBC2DF8A8CD}"/>
              </a:ext>
            </a:extLst>
          </p:cNvPr>
          <p:cNvGraphicFramePr>
            <a:graphicFrameLocks noGrp="1"/>
          </p:cNvGraphicFramePr>
          <p:nvPr>
            <p:extLst>
              <p:ext uri="{D42A27DB-BD31-4B8C-83A1-F6EECF244321}">
                <p14:modId xmlns:p14="http://schemas.microsoft.com/office/powerpoint/2010/main" val="3465249532"/>
              </p:ext>
            </p:extLst>
          </p:nvPr>
        </p:nvGraphicFramePr>
        <p:xfrm>
          <a:off x="0" y="1"/>
          <a:ext cx="9144000" cy="6858643"/>
        </p:xfrm>
        <a:graphic>
          <a:graphicData uri="http://schemas.openxmlformats.org/drawingml/2006/table">
            <a:tbl>
              <a:tblPr firstRow="1" bandRow="1">
                <a:tableStyleId>{5C22544A-7EE6-4342-B048-85BDC9FD1C3A}</a:tableStyleId>
              </a:tblPr>
              <a:tblGrid>
                <a:gridCol w="519545">
                  <a:extLst>
                    <a:ext uri="{9D8B030D-6E8A-4147-A177-3AD203B41FA5}">
                      <a16:colId xmlns:a16="http://schemas.microsoft.com/office/drawing/2014/main" val="3955115853"/>
                    </a:ext>
                  </a:extLst>
                </a:gridCol>
                <a:gridCol w="1361102">
                  <a:extLst>
                    <a:ext uri="{9D8B030D-6E8A-4147-A177-3AD203B41FA5}">
                      <a16:colId xmlns:a16="http://schemas.microsoft.com/office/drawing/2014/main" val="1381220403"/>
                    </a:ext>
                  </a:extLst>
                </a:gridCol>
                <a:gridCol w="2538953">
                  <a:extLst>
                    <a:ext uri="{9D8B030D-6E8A-4147-A177-3AD203B41FA5}">
                      <a16:colId xmlns:a16="http://schemas.microsoft.com/office/drawing/2014/main" val="1928621033"/>
                    </a:ext>
                  </a:extLst>
                </a:gridCol>
                <a:gridCol w="2667000">
                  <a:extLst>
                    <a:ext uri="{9D8B030D-6E8A-4147-A177-3AD203B41FA5}">
                      <a16:colId xmlns:a16="http://schemas.microsoft.com/office/drawing/2014/main" val="2096477706"/>
                    </a:ext>
                  </a:extLst>
                </a:gridCol>
                <a:gridCol w="2057400">
                  <a:extLst>
                    <a:ext uri="{9D8B030D-6E8A-4147-A177-3AD203B41FA5}">
                      <a16:colId xmlns:a16="http://schemas.microsoft.com/office/drawing/2014/main" val="2069507926"/>
                    </a:ext>
                  </a:extLst>
                </a:gridCol>
              </a:tblGrid>
              <a:tr h="517517">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Fill in this chart to see how group 2 metals become ions.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6766189"/>
                  </a:ext>
                </a:extLst>
              </a:tr>
              <a:tr h="1175119">
                <a:tc>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Atomic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Electron config.</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From Periodic Table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Ionic Electron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Ion symbol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with charge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514387"/>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Beryllium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solidFill>
                            <a:srgbClr val="FF0000"/>
                          </a:solidFill>
                          <a:latin typeface="Times New Roman" panose="02020603050405020304" pitchFamily="18" charset="0"/>
                          <a:cs typeface="Times New Roman" panose="02020603050405020304" pitchFamily="18" charset="0"/>
                        </a:rPr>
                        <a:t> → 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baseline="0" dirty="0">
                          <a:solidFill>
                            <a:srgbClr val="FF0000"/>
                          </a:solidFill>
                          <a:latin typeface="Times New Roman" panose="02020603050405020304" pitchFamily="18" charset="0"/>
                          <a:cs typeface="Times New Roman" panose="02020603050405020304" pitchFamily="18" charset="0"/>
                        </a:rPr>
                        <a:t>Be</a:t>
                      </a:r>
                      <a:r>
                        <a:rPr lang="en-US" sz="3200" b="0" baseline="30000" dirty="0">
                          <a:solidFill>
                            <a:srgbClr val="FF0000"/>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7441544"/>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magnesium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solidFill>
                            <a:srgbClr val="0000CC"/>
                          </a:solidFill>
                          <a:latin typeface="Times New Roman" panose="02020603050405020304" pitchFamily="18" charset="0"/>
                          <a:cs typeface="Times New Roman" panose="02020603050405020304" pitchFamily="18" charset="0"/>
                        </a:rPr>
                        <a:t> → 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Mg</a:t>
                      </a:r>
                      <a:r>
                        <a:rPr kumimoji="0" lang="en-US" sz="3200" b="0" i="0" u="none" strike="noStrike" kern="1200" cap="none" spc="0" normalizeH="0" baseline="30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8949405"/>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Calcium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1011757"/>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strontium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2-8-18-8-2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319874"/>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Barium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2-8-18-18-8-2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238869"/>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Radium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2-8-18-32-18-8-2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272845"/>
                  </a:ext>
                </a:extLst>
              </a:tr>
            </a:tbl>
          </a:graphicData>
        </a:graphic>
      </p:graphicFrame>
    </p:spTree>
    <p:extLst>
      <p:ext uri="{BB962C8B-B14F-4D97-AF65-F5344CB8AC3E}">
        <p14:creationId xmlns:p14="http://schemas.microsoft.com/office/powerpoint/2010/main" val="2654491149"/>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bg>
      <p:bgPr>
        <a:solidFill>
          <a:srgbClr val="E1FFE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533400"/>
          <a:ext cx="8458200" cy="567690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1371600">
                <a:tc>
                  <a:txBody>
                    <a:bodyPr/>
                    <a:lstStyle/>
                    <a:p>
                      <a:pPr algn="l"/>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7.      PtCl</a:t>
                      </a:r>
                      <a:r>
                        <a:rPr lang="en-US" sz="4400" b="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8.      </a:t>
                      </a:r>
                      <a:r>
                        <a:rPr lang="en-US" sz="4400" b="0" dirty="0" err="1">
                          <a:solidFill>
                            <a:schemeClr val="tx1">
                              <a:lumMod val="95000"/>
                              <a:lumOff val="5000"/>
                            </a:schemeClr>
                          </a:solidFill>
                          <a:latin typeface="Times New Roman" panose="02020603050405020304" pitchFamily="18" charset="0"/>
                          <a:cs typeface="Times New Roman" panose="02020603050405020304" pitchFamily="18" charset="0"/>
                        </a:rPr>
                        <a:t>BrF</a:t>
                      </a:r>
                      <a:endParaRPr lang="en-US" sz="4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371600">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ionic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molecular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33700">
                <a:tc>
                  <a:txBody>
                    <a:bodyPr/>
                    <a:lstStyle/>
                    <a:p>
                      <a:pPr algn="ct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Platinum IV</a:t>
                      </a:r>
                      <a:b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chloride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Bromine </a:t>
                      </a:r>
                      <a:r>
                        <a:rPr lang="en-US" sz="4400" b="0" dirty="0" err="1">
                          <a:solidFill>
                            <a:schemeClr val="tx1">
                              <a:lumMod val="95000"/>
                              <a:lumOff val="5000"/>
                            </a:schemeClr>
                          </a:solidFill>
                          <a:latin typeface="Times New Roman" panose="02020603050405020304" pitchFamily="18" charset="0"/>
                          <a:cs typeface="Times New Roman" panose="02020603050405020304" pitchFamily="18" charset="0"/>
                        </a:rPr>
                        <a:t>monofluoride</a:t>
                      </a:r>
                      <a:endParaRPr lang="en-US" sz="4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16752" name="TextBox 2"/>
          <p:cNvSpPr txBox="1">
            <a:spLocks noChangeArrowheads="1"/>
          </p:cNvSpPr>
          <p:nvPr/>
        </p:nvSpPr>
        <p:spPr bwMode="auto">
          <a:xfrm>
            <a:off x="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Arial" charset="0"/>
                <a:ea typeface="+mn-ea"/>
                <a:cs typeface="+mn-cs"/>
              </a:rPr>
              <a:t>7-8</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533400"/>
          <a:ext cx="8458200" cy="567690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1371600">
                <a:tc>
                  <a:txBody>
                    <a:bodyPr/>
                    <a:lstStyle/>
                    <a:p>
                      <a:pPr algn="l"/>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9.       AsF</a:t>
                      </a:r>
                      <a:r>
                        <a:rPr lang="en-US" sz="4400" b="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10.    Al(</a:t>
                      </a:r>
                      <a:r>
                        <a:rPr lang="en-US" sz="4400" b="0" dirty="0" err="1">
                          <a:solidFill>
                            <a:schemeClr val="tx1">
                              <a:lumMod val="95000"/>
                              <a:lumOff val="5000"/>
                            </a:schemeClr>
                          </a:solidFill>
                          <a:latin typeface="Times New Roman" panose="02020603050405020304" pitchFamily="18" charset="0"/>
                          <a:cs typeface="Times New Roman" panose="02020603050405020304" pitchFamily="18" charset="0"/>
                        </a:rPr>
                        <a:t>ClO</a:t>
                      </a: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b="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371600">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Ionic/Molecular?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Ionic/Molecular?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33700">
                <a:tc>
                  <a:txBody>
                    <a:bodyPr/>
                    <a:lstStyle/>
                    <a:p>
                      <a:pPr algn="ct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What’s the official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What’s the official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17776" name="TextBox 2"/>
          <p:cNvSpPr txBox="1">
            <a:spLocks noChangeArrowheads="1"/>
          </p:cNvSpPr>
          <p:nvPr/>
        </p:nvSpPr>
        <p:spPr bwMode="auto">
          <a:xfrm>
            <a:off x="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Arial" charset="0"/>
                <a:ea typeface="+mn-ea"/>
                <a:cs typeface="+mn-cs"/>
              </a:rPr>
              <a:t>9-10</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533400"/>
          <a:ext cx="8458200" cy="567690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1371600">
                <a:tc>
                  <a:txBody>
                    <a:bodyPr/>
                    <a:lstStyle/>
                    <a:p>
                      <a:pPr algn="l"/>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9.       AsF</a:t>
                      </a:r>
                      <a:r>
                        <a:rPr lang="en-US" sz="4400" b="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10.    Al(</a:t>
                      </a:r>
                      <a:r>
                        <a:rPr lang="en-US" sz="4400" b="0" dirty="0" err="1">
                          <a:solidFill>
                            <a:schemeClr val="tx1">
                              <a:lumMod val="95000"/>
                              <a:lumOff val="5000"/>
                            </a:schemeClr>
                          </a:solidFill>
                          <a:latin typeface="Times New Roman" panose="02020603050405020304" pitchFamily="18" charset="0"/>
                          <a:cs typeface="Times New Roman" panose="02020603050405020304" pitchFamily="18" charset="0"/>
                        </a:rPr>
                        <a:t>ClO</a:t>
                      </a: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b="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371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molecular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Ionic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33700">
                <a:tc>
                  <a:txBody>
                    <a:bodyPr/>
                    <a:lstStyle/>
                    <a:p>
                      <a:pPr algn="ct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arsenic </a:t>
                      </a:r>
                      <a:r>
                        <a:rPr lang="en-US" sz="4400" b="0" dirty="0" err="1">
                          <a:solidFill>
                            <a:schemeClr val="tx1">
                              <a:lumMod val="95000"/>
                              <a:lumOff val="5000"/>
                            </a:schemeClr>
                          </a:solidFill>
                          <a:latin typeface="Times New Roman" panose="02020603050405020304" pitchFamily="18" charset="0"/>
                          <a:cs typeface="Times New Roman" panose="02020603050405020304" pitchFamily="18" charset="0"/>
                        </a:rPr>
                        <a:t>trifluoride</a:t>
                      </a:r>
                      <a:endParaRPr lang="en-US" sz="4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aluminum hypochlorite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18800" name="TextBox 2"/>
          <p:cNvSpPr txBox="1">
            <a:spLocks noChangeArrowheads="1"/>
          </p:cNvSpPr>
          <p:nvPr/>
        </p:nvSpPr>
        <p:spPr bwMode="auto">
          <a:xfrm>
            <a:off x="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Arial" charset="0"/>
                <a:ea typeface="+mn-ea"/>
                <a:cs typeface="+mn-cs"/>
              </a:rPr>
              <a:t>9-10</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bg>
      <p:bgPr>
        <a:solidFill>
          <a:srgbClr val="E9EFF7"/>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533400"/>
          <a:ext cx="8458200" cy="5737225"/>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1432548">
                <a:tc>
                  <a:txBody>
                    <a:bodyPr/>
                    <a:lstStyle/>
                    <a:p>
                      <a:pPr marL="742950" indent="-742950" algn="l">
                        <a:buAutoNum type="arabicPeriod" startAt="11"/>
                      </a:pP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 nickel (III)</a:t>
                      </a:r>
                      <a:r>
                        <a:rPr lang="en-US" sz="4400" b="0" baseline="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4400" b="0" baseline="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400" b="0" baseline="0" dirty="0">
                          <a:solidFill>
                            <a:schemeClr val="tx1">
                              <a:lumMod val="95000"/>
                              <a:lumOff val="5000"/>
                            </a:schemeClr>
                          </a:solidFill>
                          <a:latin typeface="Times New Roman" panose="02020603050405020304" pitchFamily="18" charset="0"/>
                          <a:cs typeface="Times New Roman" panose="02020603050405020304" pitchFamily="18" charset="0"/>
                        </a:rPr>
                        <a:t> bromide</a:t>
                      </a:r>
                      <a:endParaRPr lang="en-US" sz="4400" b="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4000" b="0" dirty="0">
                          <a:solidFill>
                            <a:schemeClr val="tx1">
                              <a:lumMod val="95000"/>
                              <a:lumOff val="5000"/>
                            </a:schemeClr>
                          </a:solidFill>
                          <a:latin typeface="Times New Roman" panose="02020603050405020304" pitchFamily="18" charset="0"/>
                          <a:cs typeface="Times New Roman" panose="02020603050405020304" pitchFamily="18" charset="0"/>
                        </a:rPr>
                        <a:t>12.</a:t>
                      </a:r>
                      <a:r>
                        <a:rPr lang="en-US" sz="4000" b="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b="0" dirty="0">
                          <a:solidFill>
                            <a:schemeClr val="tx1">
                              <a:lumMod val="95000"/>
                              <a:lumOff val="5000"/>
                            </a:schemeClr>
                          </a:solidFill>
                          <a:latin typeface="Times New Roman" panose="02020603050405020304" pitchFamily="18" charset="0"/>
                          <a:cs typeface="Times New Roman" panose="02020603050405020304" pitchFamily="18" charset="0"/>
                        </a:rPr>
                        <a:t>vanadium (V)</a:t>
                      </a:r>
                      <a:br>
                        <a:rPr lang="en-US" sz="4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b="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b="0" dirty="0">
                          <a:solidFill>
                            <a:schemeClr val="tx1">
                              <a:lumMod val="95000"/>
                              <a:lumOff val="5000"/>
                            </a:schemeClr>
                          </a:solidFill>
                          <a:latin typeface="Times New Roman" panose="02020603050405020304" pitchFamily="18" charset="0"/>
                          <a:cs typeface="Times New Roman" panose="02020603050405020304" pitchFamily="18" charset="0"/>
                        </a:rPr>
                        <a:t>sulfide</a:t>
                      </a:r>
                      <a:endParaRPr lang="en-US" sz="4000" b="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371403">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Ionic/Molecular?</a:t>
                      </a: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Ionic/Molecular?</a:t>
                      </a: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33274">
                <a:tc>
                  <a:txBody>
                    <a:bodyPr/>
                    <a:lstStyle/>
                    <a:p>
                      <a:pPr algn="ct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what’s the</a:t>
                      </a:r>
                      <a:r>
                        <a:rPr lang="en-US" sz="4400" b="0" baseline="0" dirty="0">
                          <a:solidFill>
                            <a:schemeClr val="tx1">
                              <a:lumMod val="95000"/>
                              <a:lumOff val="5000"/>
                            </a:schemeClr>
                          </a:solidFill>
                          <a:latin typeface="Times New Roman" panose="02020603050405020304" pitchFamily="18" charset="0"/>
                          <a:cs typeface="Times New Roman" panose="02020603050405020304" pitchFamily="18" charset="0"/>
                        </a:rPr>
                        <a:t> formula?</a:t>
                      </a:r>
                      <a:endParaRPr lang="en-US" sz="4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what’s the</a:t>
                      </a:r>
                      <a:r>
                        <a:rPr lang="en-US" sz="4400" b="0" baseline="0" dirty="0">
                          <a:solidFill>
                            <a:schemeClr val="tx1">
                              <a:lumMod val="95000"/>
                              <a:lumOff val="5000"/>
                            </a:schemeClr>
                          </a:solidFill>
                          <a:latin typeface="Times New Roman" panose="02020603050405020304" pitchFamily="18" charset="0"/>
                          <a:cs typeface="Times New Roman" panose="02020603050405020304" pitchFamily="18" charset="0"/>
                        </a:rPr>
                        <a:t> formula?</a:t>
                      </a:r>
                      <a:endParaRPr lang="en-US" sz="4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19824" name="TextBox 2"/>
          <p:cNvSpPr txBox="1">
            <a:spLocks noChangeArrowheads="1"/>
          </p:cNvSpPr>
          <p:nvPr/>
        </p:nvSpPr>
        <p:spPr bwMode="auto">
          <a:xfrm>
            <a:off x="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Arial" charset="0"/>
                <a:ea typeface="+mn-ea"/>
                <a:cs typeface="+mn-cs"/>
              </a:rPr>
              <a:t>11-12</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bg>
      <p:bgPr>
        <a:solidFill>
          <a:srgbClr val="E9EFF7"/>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533400"/>
          <a:ext cx="8458200" cy="5737225"/>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1432548">
                <a:tc>
                  <a:txBody>
                    <a:bodyPr/>
                    <a:lstStyle/>
                    <a:p>
                      <a:pPr marL="742950" indent="-742950" algn="l">
                        <a:buAutoNum type="arabicPeriod" startAt="11"/>
                      </a:pP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 nickel (III)</a:t>
                      </a:r>
                      <a:r>
                        <a:rPr lang="en-US" sz="4400" b="0" baseline="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4400" b="0" baseline="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400" b="0" baseline="0" dirty="0">
                          <a:solidFill>
                            <a:schemeClr val="tx1">
                              <a:lumMod val="95000"/>
                              <a:lumOff val="5000"/>
                            </a:schemeClr>
                          </a:solidFill>
                          <a:latin typeface="Times New Roman" panose="02020603050405020304" pitchFamily="18" charset="0"/>
                          <a:cs typeface="Times New Roman" panose="02020603050405020304" pitchFamily="18" charset="0"/>
                        </a:rPr>
                        <a:t> bromide</a:t>
                      </a:r>
                      <a:endParaRPr lang="en-US" sz="4400" b="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4000" b="0" dirty="0">
                          <a:solidFill>
                            <a:schemeClr val="tx1">
                              <a:lumMod val="95000"/>
                              <a:lumOff val="5000"/>
                            </a:schemeClr>
                          </a:solidFill>
                          <a:latin typeface="Times New Roman" panose="02020603050405020304" pitchFamily="18" charset="0"/>
                          <a:cs typeface="Times New Roman" panose="02020603050405020304" pitchFamily="18" charset="0"/>
                        </a:rPr>
                        <a:t>12.</a:t>
                      </a:r>
                      <a:r>
                        <a:rPr lang="en-US" sz="4000" b="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b="0" dirty="0">
                          <a:solidFill>
                            <a:schemeClr val="tx1">
                              <a:lumMod val="95000"/>
                              <a:lumOff val="5000"/>
                            </a:schemeClr>
                          </a:solidFill>
                          <a:latin typeface="Times New Roman" panose="02020603050405020304" pitchFamily="18" charset="0"/>
                          <a:cs typeface="Times New Roman" panose="02020603050405020304" pitchFamily="18" charset="0"/>
                        </a:rPr>
                        <a:t>vanadium (V)</a:t>
                      </a:r>
                      <a:br>
                        <a:rPr lang="en-US" sz="4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b="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b="0" dirty="0">
                          <a:solidFill>
                            <a:schemeClr val="tx1">
                              <a:lumMod val="95000"/>
                              <a:lumOff val="5000"/>
                            </a:schemeClr>
                          </a:solidFill>
                          <a:latin typeface="Times New Roman" panose="02020603050405020304" pitchFamily="18" charset="0"/>
                          <a:cs typeface="Times New Roman" panose="02020603050405020304" pitchFamily="18" charset="0"/>
                        </a:rPr>
                        <a:t>sulfide</a:t>
                      </a:r>
                      <a:endParaRPr lang="en-US" sz="4000" b="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3714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ionic</a:t>
                      </a: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ionic</a:t>
                      </a: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33274">
                <a:tc>
                  <a:txBody>
                    <a:bodyPr/>
                    <a:lstStyle/>
                    <a:p>
                      <a:pPr algn="ct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NiBr</a:t>
                      </a:r>
                      <a:r>
                        <a:rPr lang="en-US" sz="4400" b="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V</a:t>
                      </a:r>
                      <a:r>
                        <a:rPr lang="en-US" sz="4400" b="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S</a:t>
                      </a:r>
                      <a:r>
                        <a:rPr lang="en-US" sz="4400" b="0" baseline="-25000" dirty="0">
                          <a:solidFill>
                            <a:schemeClr val="tx1">
                              <a:lumMod val="95000"/>
                              <a:lumOff val="5000"/>
                            </a:schemeClr>
                          </a:solidFill>
                          <a:latin typeface="Times New Roman" panose="02020603050405020304" pitchFamily="18" charset="0"/>
                          <a:cs typeface="Times New Roman" panose="02020603050405020304" pitchFamily="18" charset="0"/>
                        </a:rPr>
                        <a:t>5</a:t>
                      </a: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20848" name="TextBox 2"/>
          <p:cNvSpPr txBox="1">
            <a:spLocks noChangeArrowheads="1"/>
          </p:cNvSpPr>
          <p:nvPr/>
        </p:nvSpPr>
        <p:spPr bwMode="auto">
          <a:xfrm>
            <a:off x="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Arial" charset="0"/>
                <a:ea typeface="+mn-ea"/>
                <a:cs typeface="+mn-cs"/>
              </a:rPr>
              <a:t>11-12</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bg>
      <p:bgPr>
        <a:solidFill>
          <a:srgbClr val="FFEFEF"/>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533400"/>
          <a:ext cx="8458200" cy="5737225"/>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1432548">
                <a:tc>
                  <a:txBody>
                    <a:bodyPr/>
                    <a:lstStyle/>
                    <a:p>
                      <a:pPr algn="l"/>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14.  tantalum</a:t>
                      </a:r>
                      <a:r>
                        <a:rPr lang="en-US" sz="4400" b="0" baseline="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4400" b="0" baseline="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400" b="0" baseline="0" dirty="0">
                          <a:solidFill>
                            <a:schemeClr val="tx1">
                              <a:lumMod val="95000"/>
                              <a:lumOff val="5000"/>
                            </a:schemeClr>
                          </a:solidFill>
                          <a:latin typeface="Times New Roman" panose="02020603050405020304" pitchFamily="18" charset="0"/>
                          <a:cs typeface="Times New Roman" panose="02020603050405020304" pitchFamily="18" charset="0"/>
                        </a:rPr>
                        <a:t>       chloride</a:t>
                      </a:r>
                      <a:endParaRPr lang="en-US" sz="4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15.   SiO</a:t>
                      </a:r>
                      <a:r>
                        <a:rPr lang="en-US" sz="4400" b="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371403">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Ionic/Molecular?</a:t>
                      </a: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Ionic/Molecular?</a:t>
                      </a: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33274">
                <a:tc>
                  <a:txBody>
                    <a:bodyPr/>
                    <a:lstStyle/>
                    <a:p>
                      <a:pPr algn="ct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What’s the formula?</a:t>
                      </a: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What’s the official name?</a:t>
                      </a: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21872" name="TextBox 2"/>
          <p:cNvSpPr txBox="1">
            <a:spLocks noChangeArrowheads="1"/>
          </p:cNvSpPr>
          <p:nvPr/>
        </p:nvSpPr>
        <p:spPr bwMode="auto">
          <a:xfrm>
            <a:off x="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Arial" charset="0"/>
                <a:ea typeface="+mn-ea"/>
                <a:cs typeface="+mn-cs"/>
              </a:rPr>
              <a:t>14-15</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bg>
      <p:bgPr>
        <a:solidFill>
          <a:srgbClr val="FFEFEF"/>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533400"/>
          <a:ext cx="8458200" cy="5737225"/>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1432548">
                <a:tc>
                  <a:txBody>
                    <a:bodyPr/>
                    <a:lstStyle/>
                    <a:p>
                      <a:pPr algn="l"/>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14.  tantalum</a:t>
                      </a:r>
                      <a:r>
                        <a:rPr lang="en-US" sz="4400" b="0" baseline="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4400" b="0" baseline="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400" b="0" baseline="0" dirty="0">
                          <a:solidFill>
                            <a:schemeClr val="tx1">
                              <a:lumMod val="95000"/>
                              <a:lumOff val="5000"/>
                            </a:schemeClr>
                          </a:solidFill>
                          <a:latin typeface="Times New Roman" panose="02020603050405020304" pitchFamily="18" charset="0"/>
                          <a:cs typeface="Times New Roman" panose="02020603050405020304" pitchFamily="18" charset="0"/>
                        </a:rPr>
                        <a:t>       chloride</a:t>
                      </a:r>
                      <a:endParaRPr lang="en-US" sz="4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15.   SiO</a:t>
                      </a:r>
                      <a:r>
                        <a:rPr lang="en-US" sz="4400" b="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371403">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ionic</a:t>
                      </a: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molecular</a:t>
                      </a: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33274">
                <a:tc>
                  <a:txBody>
                    <a:bodyPr/>
                    <a:lstStyle/>
                    <a:p>
                      <a:pPr algn="ct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TaCl</a:t>
                      </a:r>
                      <a:r>
                        <a:rPr lang="en-US" sz="4400" b="0" baseline="-25000" dirty="0">
                          <a:solidFill>
                            <a:schemeClr val="tx1">
                              <a:lumMod val="95000"/>
                              <a:lumOff val="5000"/>
                            </a:schemeClr>
                          </a:solidFill>
                          <a:latin typeface="Times New Roman" panose="02020603050405020304" pitchFamily="18" charset="0"/>
                          <a:cs typeface="Times New Roman" panose="02020603050405020304" pitchFamily="18" charset="0"/>
                        </a:rPr>
                        <a:t>5</a:t>
                      </a: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Silicon dioxide</a:t>
                      </a:r>
                      <a:b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(AKA</a:t>
                      </a:r>
                      <a:r>
                        <a:rPr lang="en-US" sz="4400" b="0" baseline="0" dirty="0">
                          <a:solidFill>
                            <a:schemeClr val="tx1">
                              <a:lumMod val="95000"/>
                              <a:lumOff val="5000"/>
                            </a:schemeClr>
                          </a:solidFill>
                          <a:latin typeface="Times New Roman" panose="02020603050405020304" pitchFamily="18" charset="0"/>
                          <a:cs typeface="Times New Roman" panose="02020603050405020304" pitchFamily="18" charset="0"/>
                        </a:rPr>
                        <a:t> sand)</a:t>
                      </a:r>
                      <a:endParaRPr lang="en-US" sz="4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22896" name="TextBox 2"/>
          <p:cNvSpPr txBox="1">
            <a:spLocks noChangeArrowheads="1"/>
          </p:cNvSpPr>
          <p:nvPr/>
        </p:nvSpPr>
        <p:spPr bwMode="auto">
          <a:xfrm>
            <a:off x="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Arial" charset="0"/>
                <a:ea typeface="+mn-ea"/>
                <a:cs typeface="+mn-cs"/>
              </a:rPr>
              <a:t>14-15</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533400"/>
          <a:ext cx="8458200" cy="567690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1371600">
                <a:tc>
                  <a:txBody>
                    <a:bodyPr/>
                    <a:lstStyle/>
                    <a:p>
                      <a:pPr algn="l"/>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16.   NaHSO</a:t>
                      </a:r>
                      <a:r>
                        <a:rPr lang="en-US" sz="4400" b="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17.    N</a:t>
                      </a:r>
                      <a:r>
                        <a:rPr lang="en-US" sz="4400" b="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sz="4400" b="0" baseline="-25000" dirty="0">
                          <a:solidFill>
                            <a:schemeClr val="tx1">
                              <a:lumMod val="95000"/>
                              <a:lumOff val="5000"/>
                            </a:schemeClr>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371600">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Ionic/Molecular?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Ionic/Molecular?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33700">
                <a:tc>
                  <a:txBody>
                    <a:bodyPr/>
                    <a:lstStyle/>
                    <a:p>
                      <a:pPr algn="ct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What’s the official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What’s the official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23920" name="TextBox 2"/>
          <p:cNvSpPr txBox="1">
            <a:spLocks noChangeArrowheads="1"/>
          </p:cNvSpPr>
          <p:nvPr/>
        </p:nvSpPr>
        <p:spPr bwMode="auto">
          <a:xfrm>
            <a:off x="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Arial" charset="0"/>
                <a:ea typeface="+mn-ea"/>
                <a:cs typeface="+mn-cs"/>
              </a:rPr>
              <a:t>16-17</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533400"/>
          <a:ext cx="8458200" cy="567690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1371600">
                <a:tc>
                  <a:txBody>
                    <a:bodyPr/>
                    <a:lstStyle/>
                    <a:p>
                      <a:pPr algn="l"/>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16.   NaHSO</a:t>
                      </a:r>
                      <a:r>
                        <a:rPr lang="en-US" sz="4400" b="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17.    N</a:t>
                      </a:r>
                      <a:r>
                        <a:rPr lang="en-US" sz="4400" b="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sz="4400" b="0" baseline="-25000" dirty="0">
                          <a:solidFill>
                            <a:schemeClr val="tx1">
                              <a:lumMod val="95000"/>
                              <a:lumOff val="5000"/>
                            </a:schemeClr>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371600">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ionic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molecular?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33700">
                <a:tc>
                  <a:txBody>
                    <a:bodyPr/>
                    <a:lstStyle/>
                    <a:p>
                      <a:pPr algn="ct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sodium hydrogen</a:t>
                      </a:r>
                      <a:r>
                        <a:rPr lang="en-US" sz="4400" b="0" baseline="0" dirty="0">
                          <a:solidFill>
                            <a:schemeClr val="tx1">
                              <a:lumMod val="95000"/>
                              <a:lumOff val="5000"/>
                            </a:schemeClr>
                          </a:solidFill>
                          <a:latin typeface="Times New Roman" panose="02020603050405020304" pitchFamily="18" charset="0"/>
                          <a:cs typeface="Times New Roman" panose="02020603050405020304" pitchFamily="18" charset="0"/>
                        </a:rPr>
                        <a:t> sulfate</a:t>
                      </a:r>
                      <a:endParaRPr lang="en-US" sz="4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err="1">
                          <a:solidFill>
                            <a:schemeClr val="tx1">
                              <a:lumMod val="95000"/>
                              <a:lumOff val="5000"/>
                            </a:schemeClr>
                          </a:solidFill>
                          <a:latin typeface="Times New Roman" panose="02020603050405020304" pitchFamily="18" charset="0"/>
                          <a:cs typeface="Times New Roman" panose="02020603050405020304" pitchFamily="18" charset="0"/>
                        </a:rPr>
                        <a:t>dinitrogen</a:t>
                      </a:r>
                      <a:r>
                        <a:rPr lang="en-US" sz="44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0" dirty="0" err="1">
                          <a:solidFill>
                            <a:schemeClr val="tx1">
                              <a:lumMod val="95000"/>
                              <a:lumOff val="5000"/>
                            </a:schemeClr>
                          </a:solidFill>
                          <a:latin typeface="Times New Roman" panose="02020603050405020304" pitchFamily="18" charset="0"/>
                          <a:cs typeface="Times New Roman" panose="02020603050405020304" pitchFamily="18" charset="0"/>
                        </a:rPr>
                        <a:t>pentoxide</a:t>
                      </a:r>
                      <a:endParaRPr lang="en-US" sz="4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24944" name="TextBox 2"/>
          <p:cNvSpPr txBox="1">
            <a:spLocks noChangeArrowheads="1"/>
          </p:cNvSpPr>
          <p:nvPr/>
        </p:nvSpPr>
        <p:spPr bwMode="auto">
          <a:xfrm>
            <a:off x="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Arial" charset="0"/>
                <a:ea typeface="+mn-ea"/>
                <a:cs typeface="+mn-cs"/>
              </a:rPr>
              <a:t>16-17</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bg>
      <p:bgPr>
        <a:solidFill>
          <a:srgbClr val="F7F7FF"/>
        </a:solidFill>
        <a:effectLst/>
      </p:bgPr>
    </p:bg>
    <p:spTree>
      <p:nvGrpSpPr>
        <p:cNvPr id="1" name=""/>
        <p:cNvGrpSpPr/>
        <p:nvPr/>
      </p:nvGrpSpPr>
      <p:grpSpPr>
        <a:xfrm>
          <a:off x="0" y="0"/>
          <a:ext cx="0" cy="0"/>
          <a:chOff x="0" y="0"/>
          <a:chExt cx="0" cy="0"/>
        </a:xfrm>
      </p:grpSpPr>
      <p:sp>
        <p:nvSpPr>
          <p:cNvPr id="125954" name="TextBox 1"/>
          <p:cNvSpPr txBox="1">
            <a:spLocks noChangeArrowheads="1"/>
          </p:cNvSpPr>
          <p:nvPr/>
        </p:nvSpPr>
        <p:spPr bwMode="auto">
          <a:xfrm>
            <a:off x="228600" y="381000"/>
            <a:ext cx="8915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Calibri" pitchFamily="34" charset="0"/>
                <a:ea typeface="+mn-ea"/>
                <a:cs typeface="+mn-cs"/>
              </a:rPr>
              <a:t>What, or who, are the HONClBrIF twins?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000" b="1" i="0" u="none" strike="noStrike" kern="1200" cap="none" spc="0" normalizeH="0" baseline="0" noProof="0" dirty="0">
              <a:ln>
                <a:noFill/>
              </a:ln>
              <a:solidFill>
                <a:srgbClr val="00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Calibri" pitchFamily="34" charset="0"/>
                <a:ea typeface="+mn-ea"/>
                <a:cs typeface="+mn-cs"/>
              </a:rPr>
              <a:t>Write the formulas for 2 acids + 2 bases.</a:t>
            </a:r>
          </a:p>
        </p:txBody>
      </p:sp>
      <p:sp>
        <p:nvSpPr>
          <p:cNvPr id="125955" name="TextBox 2"/>
          <p:cNvSpPr txBox="1">
            <a:spLocks noChangeArrowheads="1"/>
          </p:cNvSpPr>
          <p:nvPr/>
        </p:nvSpPr>
        <p:spPr bwMode="auto">
          <a:xfrm>
            <a:off x="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Arial" charset="0"/>
                <a:ea typeface="+mn-ea"/>
                <a:cs typeface="+mn-cs"/>
              </a:rPr>
              <a:t>18-19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FF68BBB9-8B02-4EA7-AEBE-CCBC2DF8A8CD}"/>
              </a:ext>
            </a:extLst>
          </p:cNvPr>
          <p:cNvGraphicFramePr>
            <a:graphicFrameLocks noGrp="1"/>
          </p:cNvGraphicFramePr>
          <p:nvPr>
            <p:extLst>
              <p:ext uri="{D42A27DB-BD31-4B8C-83A1-F6EECF244321}">
                <p14:modId xmlns:p14="http://schemas.microsoft.com/office/powerpoint/2010/main" val="528939648"/>
              </p:ext>
            </p:extLst>
          </p:nvPr>
        </p:nvGraphicFramePr>
        <p:xfrm>
          <a:off x="0" y="1"/>
          <a:ext cx="9144000" cy="6858643"/>
        </p:xfrm>
        <a:graphic>
          <a:graphicData uri="http://schemas.openxmlformats.org/drawingml/2006/table">
            <a:tbl>
              <a:tblPr firstRow="1" bandRow="1">
                <a:tableStyleId>{5C22544A-7EE6-4342-B048-85BDC9FD1C3A}</a:tableStyleId>
              </a:tblPr>
              <a:tblGrid>
                <a:gridCol w="519545">
                  <a:extLst>
                    <a:ext uri="{9D8B030D-6E8A-4147-A177-3AD203B41FA5}">
                      <a16:colId xmlns:a16="http://schemas.microsoft.com/office/drawing/2014/main" val="3955115853"/>
                    </a:ext>
                  </a:extLst>
                </a:gridCol>
                <a:gridCol w="1361102">
                  <a:extLst>
                    <a:ext uri="{9D8B030D-6E8A-4147-A177-3AD203B41FA5}">
                      <a16:colId xmlns:a16="http://schemas.microsoft.com/office/drawing/2014/main" val="1381220403"/>
                    </a:ext>
                  </a:extLst>
                </a:gridCol>
                <a:gridCol w="2538953">
                  <a:extLst>
                    <a:ext uri="{9D8B030D-6E8A-4147-A177-3AD203B41FA5}">
                      <a16:colId xmlns:a16="http://schemas.microsoft.com/office/drawing/2014/main" val="1928621033"/>
                    </a:ext>
                  </a:extLst>
                </a:gridCol>
                <a:gridCol w="2667000">
                  <a:extLst>
                    <a:ext uri="{9D8B030D-6E8A-4147-A177-3AD203B41FA5}">
                      <a16:colId xmlns:a16="http://schemas.microsoft.com/office/drawing/2014/main" val="2096477706"/>
                    </a:ext>
                  </a:extLst>
                </a:gridCol>
                <a:gridCol w="2057400">
                  <a:extLst>
                    <a:ext uri="{9D8B030D-6E8A-4147-A177-3AD203B41FA5}">
                      <a16:colId xmlns:a16="http://schemas.microsoft.com/office/drawing/2014/main" val="2069507926"/>
                    </a:ext>
                  </a:extLst>
                </a:gridCol>
              </a:tblGrid>
              <a:tr h="517517">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Fill in this chart to see how group 2 metals become ions.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6766189"/>
                  </a:ext>
                </a:extLst>
              </a:tr>
              <a:tr h="1175119">
                <a:tc>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Atomic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Electron config.</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From Periodic Table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Ionic Electron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Ion symbol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with charge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514387"/>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Beryllium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solidFill>
                            <a:srgbClr val="FF0000"/>
                          </a:solidFill>
                          <a:latin typeface="Times New Roman" panose="02020603050405020304" pitchFamily="18" charset="0"/>
                          <a:cs typeface="Times New Roman" panose="02020603050405020304" pitchFamily="18" charset="0"/>
                        </a:rPr>
                        <a:t> → 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baseline="0" dirty="0">
                          <a:solidFill>
                            <a:srgbClr val="FF0000"/>
                          </a:solidFill>
                          <a:latin typeface="Times New Roman" panose="02020603050405020304" pitchFamily="18" charset="0"/>
                          <a:cs typeface="Times New Roman" panose="02020603050405020304" pitchFamily="18" charset="0"/>
                        </a:rPr>
                        <a:t>Be</a:t>
                      </a:r>
                      <a:r>
                        <a:rPr lang="en-US" sz="3200" b="0" baseline="30000" dirty="0">
                          <a:solidFill>
                            <a:srgbClr val="FF0000"/>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7441544"/>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magnesium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solidFill>
                            <a:srgbClr val="0000CC"/>
                          </a:solidFill>
                          <a:latin typeface="Times New Roman" panose="02020603050405020304" pitchFamily="18" charset="0"/>
                          <a:cs typeface="Times New Roman" panose="02020603050405020304" pitchFamily="18" charset="0"/>
                        </a:rPr>
                        <a:t> → 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Mg</a:t>
                      </a:r>
                      <a:r>
                        <a:rPr kumimoji="0" lang="en-US" sz="3200" b="0" i="0" u="none" strike="noStrike" kern="1200" cap="none" spc="0" normalizeH="0" baseline="30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8949405"/>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Calcium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solidFill>
                            <a:srgbClr val="FF0000"/>
                          </a:solidFill>
                          <a:latin typeface="Times New Roman" panose="02020603050405020304" pitchFamily="18" charset="0"/>
                          <a:cs typeface="Times New Roman" panose="02020603050405020304" pitchFamily="18" charset="0"/>
                        </a:rPr>
                        <a:t> → 2-8-8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Ca</a:t>
                      </a:r>
                      <a:r>
                        <a:rPr kumimoji="0" 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1011757"/>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strontium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2-8-18-8-2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319874"/>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Barium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2-8-18-18-8-2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238869"/>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Radium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2-8-18-32-18-8-2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272845"/>
                  </a:ext>
                </a:extLst>
              </a:tr>
            </a:tbl>
          </a:graphicData>
        </a:graphic>
      </p:graphicFrame>
    </p:spTree>
    <p:extLst>
      <p:ext uri="{BB962C8B-B14F-4D97-AF65-F5344CB8AC3E}">
        <p14:creationId xmlns:p14="http://schemas.microsoft.com/office/powerpoint/2010/main" val="3658680223"/>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bg>
      <p:bgPr>
        <a:solidFill>
          <a:srgbClr val="F7F7FF"/>
        </a:solidFill>
        <a:effectLst/>
      </p:bgPr>
    </p:bg>
    <p:spTree>
      <p:nvGrpSpPr>
        <p:cNvPr id="1" name=""/>
        <p:cNvGrpSpPr/>
        <p:nvPr/>
      </p:nvGrpSpPr>
      <p:grpSpPr>
        <a:xfrm>
          <a:off x="0" y="0"/>
          <a:ext cx="0" cy="0"/>
          <a:chOff x="0" y="0"/>
          <a:chExt cx="0" cy="0"/>
        </a:xfrm>
      </p:grpSpPr>
      <p:sp>
        <p:nvSpPr>
          <p:cNvPr id="126978" name="TextBox 1"/>
          <p:cNvSpPr txBox="1">
            <a:spLocks noChangeArrowheads="1"/>
          </p:cNvSpPr>
          <p:nvPr/>
        </p:nvSpPr>
        <p:spPr bwMode="auto">
          <a:xfrm>
            <a:off x="228600" y="381000"/>
            <a:ext cx="85344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a:ln>
                  <a:noFill/>
                </a:ln>
                <a:solidFill>
                  <a:srgbClr val="000000"/>
                </a:solidFill>
                <a:effectLst/>
                <a:uLnTx/>
                <a:uFillTx/>
                <a:latin typeface="Calibri" pitchFamily="34" charset="0"/>
                <a:ea typeface="+mn-ea"/>
                <a:cs typeface="+mn-cs"/>
              </a:rPr>
              <a:t>HONClBrIF reminds you of the 7 diatomic elements, hydrogen, oxygen, nitrogen, chlorine, bromine, iodine and fluorine, all have </a:t>
            </a:r>
            <a:r>
              <a:rPr kumimoji="0" lang="en-US" altLang="en-US" sz="4800" b="1" i="0" u="none" strike="noStrike" kern="1200" cap="none" spc="0" normalizeH="0" baseline="0" noProof="0">
                <a:ln>
                  <a:noFill/>
                </a:ln>
                <a:solidFill>
                  <a:srgbClr val="0000FF"/>
                </a:solidFill>
                <a:effectLst/>
                <a:uLnTx/>
                <a:uFillTx/>
                <a:latin typeface="Calibri" pitchFamily="34" charset="0"/>
                <a:ea typeface="+mn-ea"/>
                <a:cs typeface="+mn-cs"/>
              </a:rPr>
              <a:t>H</a:t>
            </a:r>
            <a:r>
              <a:rPr kumimoji="0" lang="en-US" altLang="en-US" sz="4800" b="1" i="0" u="none" strike="noStrike" kern="1200" cap="none" spc="0" normalizeH="0" baseline="-25000" noProof="0">
                <a:ln>
                  <a:noFill/>
                </a:ln>
                <a:solidFill>
                  <a:srgbClr val="0000FF"/>
                </a:solidFill>
                <a:effectLst/>
                <a:uLnTx/>
                <a:uFillTx/>
                <a:latin typeface="Calibri" pitchFamily="34" charset="0"/>
                <a:ea typeface="+mn-ea"/>
                <a:cs typeface="+mn-cs"/>
              </a:rPr>
              <a:t>2</a:t>
            </a:r>
            <a:r>
              <a:rPr kumimoji="0" lang="en-US" altLang="en-US" sz="4800" b="0" i="0" u="none" strike="noStrike" kern="1200" cap="none" spc="0" normalizeH="0" baseline="0" noProof="0">
                <a:ln>
                  <a:noFill/>
                </a:ln>
                <a:solidFill>
                  <a:srgbClr val="000000"/>
                </a:solidFill>
                <a:effectLst/>
                <a:uLnTx/>
                <a:uFillTx/>
                <a:latin typeface="Calibri" pitchFamily="34" charset="0"/>
                <a:ea typeface="+mn-ea"/>
                <a:cs typeface="+mn-cs"/>
              </a:rPr>
              <a:t> or </a:t>
            </a:r>
            <a:r>
              <a:rPr kumimoji="0" lang="en-US" altLang="en-US" sz="4800" b="1" i="0" u="none" strike="noStrike" kern="1200" cap="none" spc="0" normalizeH="0" baseline="0" noProof="0">
                <a:ln>
                  <a:noFill/>
                </a:ln>
                <a:solidFill>
                  <a:srgbClr val="FF0000"/>
                </a:solidFill>
                <a:effectLst/>
                <a:uLnTx/>
                <a:uFillTx/>
                <a:latin typeface="Calibri" pitchFamily="34" charset="0"/>
                <a:ea typeface="+mn-ea"/>
                <a:cs typeface="+mn-cs"/>
              </a:rPr>
              <a:t>Br</a:t>
            </a:r>
            <a:r>
              <a:rPr kumimoji="0" lang="en-US" altLang="en-US" sz="4800" b="1" i="0" u="none" strike="noStrike" kern="1200" cap="none" spc="0" normalizeH="0" baseline="-25000" noProof="0">
                <a:ln>
                  <a:noFill/>
                </a:ln>
                <a:solidFill>
                  <a:srgbClr val="FF0000"/>
                </a:solidFill>
                <a:effectLst/>
                <a:uLnTx/>
                <a:uFillTx/>
                <a:latin typeface="Calibri" pitchFamily="34" charset="0"/>
                <a:ea typeface="+mn-ea"/>
                <a:cs typeface="+mn-cs"/>
              </a:rPr>
              <a:t>2</a:t>
            </a:r>
            <a:r>
              <a:rPr kumimoji="0" lang="en-US" altLang="en-US" sz="4800" b="0" i="0" u="none" strike="noStrike" kern="1200" cap="none" spc="0" normalizeH="0" baseline="-25000" noProof="0">
                <a:ln>
                  <a:noFill/>
                </a:ln>
                <a:solidFill>
                  <a:srgbClr val="000000"/>
                </a:solidFill>
                <a:effectLst/>
                <a:uLnTx/>
                <a:uFillTx/>
                <a:latin typeface="Calibri" pitchFamily="34" charset="0"/>
                <a:ea typeface="+mn-ea"/>
                <a:cs typeface="+mn-cs"/>
              </a:rPr>
              <a:t> </a:t>
            </a:r>
            <a:r>
              <a:rPr kumimoji="0" lang="en-US" altLang="en-US" sz="4800" b="0" i="0" u="none" strike="noStrike" kern="1200" cap="none" spc="0" normalizeH="0" baseline="0" noProof="0">
                <a:ln>
                  <a:noFill/>
                </a:ln>
                <a:solidFill>
                  <a:srgbClr val="000000"/>
                </a:solidFill>
                <a:effectLst/>
                <a:uLnTx/>
                <a:uFillTx/>
                <a:latin typeface="Calibri" pitchFamily="34" charset="0"/>
                <a:ea typeface="+mn-ea"/>
                <a:cs typeface="+mn-cs"/>
              </a:rPr>
              <a:t>type formulas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800" b="0" i="0" u="none" strike="noStrike" kern="1200" cap="none" spc="0" normalizeH="0" baseline="0" noProof="0">
              <a:ln>
                <a:noFill/>
              </a:ln>
              <a:solidFill>
                <a:srgbClr val="00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a:ln>
                  <a:noFill/>
                </a:ln>
                <a:solidFill>
                  <a:srgbClr val="000000"/>
                </a:solidFill>
                <a:effectLst/>
                <a:uLnTx/>
                <a:uFillTx/>
                <a:latin typeface="Calibri" pitchFamily="34" charset="0"/>
                <a:ea typeface="+mn-ea"/>
                <a:cs typeface="+mn-cs"/>
              </a:rPr>
              <a:t>Write the formulas for 2 acids and for 2 bases.  </a:t>
            </a:r>
            <a:r>
              <a:rPr kumimoji="0" lang="en-US" altLang="en-US" sz="4800" b="1" i="0" u="none" strike="noStrike" kern="1200" cap="none" spc="0" normalizeH="0" baseline="0" noProof="0">
                <a:ln>
                  <a:noFill/>
                </a:ln>
                <a:solidFill>
                  <a:srgbClr val="FF0000"/>
                </a:solidFill>
                <a:effectLst/>
                <a:uLnTx/>
                <a:uFillTx/>
                <a:latin typeface="Calibri" pitchFamily="34" charset="0"/>
                <a:ea typeface="+mn-ea"/>
                <a:cs typeface="+mn-cs"/>
              </a:rPr>
              <a:t>Tables K + L</a:t>
            </a:r>
          </a:p>
        </p:txBody>
      </p:sp>
      <p:sp>
        <p:nvSpPr>
          <p:cNvPr id="126979" name="TextBox 2"/>
          <p:cNvSpPr txBox="1">
            <a:spLocks noChangeArrowheads="1"/>
          </p:cNvSpPr>
          <p:nvPr/>
        </p:nvSpPr>
        <p:spPr bwMode="auto">
          <a:xfrm>
            <a:off x="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Arial" charset="0"/>
                <a:ea typeface="+mn-ea"/>
                <a:cs typeface="+mn-cs"/>
              </a:rPr>
              <a:t>18-19</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Box 1"/>
          <p:cNvSpPr txBox="1">
            <a:spLocks noChangeArrowheads="1"/>
          </p:cNvSpPr>
          <p:nvPr/>
        </p:nvSpPr>
        <p:spPr bwMode="auto">
          <a:xfrm>
            <a:off x="0" y="4572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Calibri" pitchFamily="34" charset="0"/>
                <a:ea typeface="+mn-ea"/>
                <a:cs typeface="+mn-cs"/>
              </a:rPr>
              <a:t>What are all the phosphorous – chlorine compounds?</a:t>
            </a:r>
          </a:p>
        </p:txBody>
      </p:sp>
      <p:sp>
        <p:nvSpPr>
          <p:cNvPr id="128003" name="TextBox 2"/>
          <p:cNvSpPr txBox="1">
            <a:spLocks noChangeArrowheads="1"/>
          </p:cNvSpPr>
          <p:nvPr/>
        </p:nvSpPr>
        <p:spPr bwMode="auto">
          <a:xfrm>
            <a:off x="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Arial" charset="0"/>
                <a:ea typeface="+mn-ea"/>
                <a:cs typeface="+mn-cs"/>
              </a:rPr>
              <a:t>20</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Box 1"/>
          <p:cNvSpPr txBox="1">
            <a:spLocks noChangeArrowheads="1"/>
          </p:cNvSpPr>
          <p:nvPr/>
        </p:nvSpPr>
        <p:spPr bwMode="auto">
          <a:xfrm>
            <a:off x="0" y="4572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Calibri" pitchFamily="34" charset="0"/>
                <a:ea typeface="+mn-ea"/>
                <a:cs typeface="+mn-cs"/>
              </a:rPr>
              <a:t>What are all the phosphorous – chlorine compounds?</a:t>
            </a:r>
          </a:p>
        </p:txBody>
      </p:sp>
      <p:sp>
        <p:nvSpPr>
          <p:cNvPr id="129027" name="TextBox 2"/>
          <p:cNvSpPr txBox="1">
            <a:spLocks noChangeArrowheads="1"/>
          </p:cNvSpPr>
          <p:nvPr/>
        </p:nvSpPr>
        <p:spPr bwMode="auto">
          <a:xfrm>
            <a:off x="609600" y="1371600"/>
            <a:ext cx="79248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P         Cl</a:t>
            </a:r>
            <a:endParaRPr kumimoji="0" lang="en-US" altLang="en-US" sz="40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-3       </a:t>
            </a:r>
            <a:r>
              <a:rPr kumimoji="0" lang="en-US" alt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+5       +5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+7</a:t>
            </a:r>
          </a:p>
        </p:txBody>
      </p:sp>
      <p:sp>
        <p:nvSpPr>
          <p:cNvPr id="129044" name="TextBox 20"/>
          <p:cNvSpPr txBox="1">
            <a:spLocks noChangeArrowheads="1"/>
          </p:cNvSpPr>
          <p:nvPr/>
        </p:nvSpPr>
        <p:spPr bwMode="auto">
          <a:xfrm>
            <a:off x="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Arial" charset="0"/>
                <a:ea typeface="+mn-ea"/>
                <a:cs typeface="+mn-cs"/>
              </a:rPr>
              <a:t>20</a:t>
            </a:r>
          </a:p>
        </p:txBody>
      </p:sp>
      <p:cxnSp>
        <p:nvCxnSpPr>
          <p:cNvPr id="43" name="Straight Connector 42">
            <a:extLst>
              <a:ext uri="{FF2B5EF4-FFF2-40B4-BE49-F238E27FC236}">
                <a16:creationId xmlns:a16="http://schemas.microsoft.com/office/drawing/2014/main" id="{F061EE3C-3B76-4108-BDF9-52958C4EC92D}"/>
              </a:ext>
            </a:extLst>
          </p:cNvPr>
          <p:cNvCxnSpPr>
            <a:cxnSpLocks/>
          </p:cNvCxnSpPr>
          <p:nvPr/>
        </p:nvCxnSpPr>
        <p:spPr>
          <a:xfrm>
            <a:off x="657885" y="1949450"/>
            <a:ext cx="22377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4B1AB20-97FF-488B-9CE1-FECAF1F4D8C6}"/>
              </a:ext>
            </a:extLst>
          </p:cNvPr>
          <p:cNvCxnSpPr>
            <a:cxnSpLocks/>
          </p:cNvCxnSpPr>
          <p:nvPr/>
        </p:nvCxnSpPr>
        <p:spPr>
          <a:xfrm>
            <a:off x="1648485" y="1797050"/>
            <a:ext cx="0" cy="304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788688"/>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Box 1"/>
          <p:cNvSpPr txBox="1">
            <a:spLocks noChangeArrowheads="1"/>
          </p:cNvSpPr>
          <p:nvPr/>
        </p:nvSpPr>
        <p:spPr bwMode="auto">
          <a:xfrm>
            <a:off x="0" y="4572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Calibri" pitchFamily="34" charset="0"/>
                <a:ea typeface="+mn-ea"/>
                <a:cs typeface="+mn-cs"/>
              </a:rPr>
              <a:t>What are all the phosphorous – chlorine compounds?</a:t>
            </a:r>
          </a:p>
        </p:txBody>
      </p:sp>
      <p:sp>
        <p:nvSpPr>
          <p:cNvPr id="129027" name="TextBox 2"/>
          <p:cNvSpPr txBox="1">
            <a:spLocks noChangeArrowheads="1"/>
          </p:cNvSpPr>
          <p:nvPr/>
        </p:nvSpPr>
        <p:spPr bwMode="auto">
          <a:xfrm>
            <a:off x="609600" y="1371600"/>
            <a:ext cx="79248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P         Cl</a:t>
            </a:r>
            <a:endParaRPr kumimoji="0" lang="en-US" altLang="en-US" sz="40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-3       </a:t>
            </a:r>
            <a:r>
              <a:rPr kumimoji="0" lang="en-US" alt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+5       +5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+7</a:t>
            </a:r>
          </a:p>
        </p:txBody>
      </p:sp>
      <p:cxnSp>
        <p:nvCxnSpPr>
          <p:cNvPr id="5" name="Straight Connector 4"/>
          <p:cNvCxnSpPr>
            <a:cxnSpLocks/>
          </p:cNvCxnSpPr>
          <p:nvPr/>
        </p:nvCxnSpPr>
        <p:spPr>
          <a:xfrm>
            <a:off x="1251383" y="2319339"/>
            <a:ext cx="980905" cy="52546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flipV="1">
            <a:off x="2715146" y="1797051"/>
            <a:ext cx="2923654" cy="1047749"/>
          </a:xfrm>
          <a:prstGeom prst="line">
            <a:avLst/>
          </a:prstGeom>
        </p:spPr>
        <p:style>
          <a:lnRef idx="1">
            <a:schemeClr val="accent1"/>
          </a:lnRef>
          <a:fillRef idx="0">
            <a:schemeClr val="accent1"/>
          </a:fillRef>
          <a:effectRef idx="0">
            <a:schemeClr val="accent1"/>
          </a:effectRef>
          <a:fontRef idx="minor">
            <a:schemeClr val="tx1"/>
          </a:fontRef>
        </p:style>
      </p:cxnSp>
      <p:sp>
        <p:nvSpPr>
          <p:cNvPr id="129030" name="TextBox 7"/>
          <p:cNvSpPr txBox="1">
            <a:spLocks noChangeArrowheads="1"/>
          </p:cNvSpPr>
          <p:nvPr/>
        </p:nvSpPr>
        <p:spPr bwMode="auto">
          <a:xfrm>
            <a:off x="5665788" y="1611313"/>
            <a:ext cx="3325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itchFamily="34" charset="0"/>
                <a:ea typeface="+mn-ea"/>
                <a:cs typeface="+mn-cs"/>
              </a:rPr>
              <a:t>PCl</a:t>
            </a:r>
            <a:r>
              <a:rPr kumimoji="0" lang="en-US" altLang="en-US" sz="1800" b="0" i="0" u="none" strike="noStrike" kern="1200" cap="none" spc="0" normalizeH="0" baseline="-25000" noProof="0">
                <a:ln>
                  <a:noFill/>
                </a:ln>
                <a:solidFill>
                  <a:srgbClr val="000000"/>
                </a:solidFill>
                <a:effectLst/>
                <a:uLnTx/>
                <a:uFillTx/>
                <a:latin typeface="Calibri" pitchFamily="34" charset="0"/>
                <a:ea typeface="+mn-ea"/>
                <a:cs typeface="+mn-cs"/>
              </a:rPr>
              <a:t>3</a:t>
            </a:r>
            <a:r>
              <a:rPr kumimoji="0" lang="en-US" altLang="en-US" sz="1800" b="0" i="0" u="none" strike="noStrike" kern="1200" cap="none" spc="0" normalizeH="0" baseline="0" noProof="0">
                <a:ln>
                  <a:noFill/>
                </a:ln>
                <a:solidFill>
                  <a:srgbClr val="000000"/>
                </a:solidFill>
                <a:effectLst/>
                <a:uLnTx/>
                <a:uFillTx/>
                <a:latin typeface="Calibri" pitchFamily="34" charset="0"/>
                <a:ea typeface="+mn-ea"/>
                <a:cs typeface="+mn-cs"/>
              </a:rPr>
              <a:t> phosphorous trichloride</a:t>
            </a:r>
          </a:p>
        </p:txBody>
      </p:sp>
      <p:cxnSp>
        <p:nvCxnSpPr>
          <p:cNvPr id="10" name="Straight Connector 9"/>
          <p:cNvCxnSpPr>
            <a:cxnSpLocks/>
          </p:cNvCxnSpPr>
          <p:nvPr/>
        </p:nvCxnSpPr>
        <p:spPr>
          <a:xfrm>
            <a:off x="1229246" y="2432081"/>
            <a:ext cx="1068527" cy="9846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flipV="1">
            <a:off x="2754973" y="2468564"/>
            <a:ext cx="2807627" cy="10294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9033" name="TextBox 12"/>
          <p:cNvSpPr txBox="1">
            <a:spLocks noChangeArrowheads="1"/>
          </p:cNvSpPr>
          <p:nvPr/>
        </p:nvSpPr>
        <p:spPr bwMode="auto">
          <a:xfrm>
            <a:off x="5665788" y="2209800"/>
            <a:ext cx="3478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itchFamily="34" charset="0"/>
                <a:ea typeface="+mn-ea"/>
                <a:cs typeface="+mn-cs"/>
              </a:rPr>
              <a:t>P</a:t>
            </a:r>
            <a:r>
              <a:rPr kumimoji="0" lang="en-US" altLang="en-US" sz="1800" b="0" i="0" u="none" strike="noStrike" kern="1200" cap="none" spc="0" normalizeH="0" baseline="-25000" noProof="0" dirty="0">
                <a:ln>
                  <a:noFill/>
                </a:ln>
                <a:solidFill>
                  <a:srgbClr val="000000"/>
                </a:solidFill>
                <a:effectLst/>
                <a:uLnTx/>
                <a:uFillTx/>
                <a:latin typeface="Calibri" pitchFamily="34" charset="0"/>
                <a:ea typeface="+mn-ea"/>
                <a:cs typeface="+mn-cs"/>
              </a:rPr>
              <a:t>5</a:t>
            </a:r>
            <a:r>
              <a:rPr kumimoji="0" lang="en-US" altLang="en-US" sz="1800" b="0" i="0" u="none" strike="noStrike" kern="1200" cap="none" spc="0" normalizeH="0" baseline="0" noProof="0" dirty="0">
                <a:ln>
                  <a:noFill/>
                </a:ln>
                <a:solidFill>
                  <a:srgbClr val="000000"/>
                </a:solidFill>
                <a:effectLst/>
                <a:uLnTx/>
                <a:uFillTx/>
                <a:latin typeface="Calibri" pitchFamily="34" charset="0"/>
                <a:ea typeface="+mn-ea"/>
                <a:cs typeface="+mn-cs"/>
              </a:rPr>
              <a:t>Cl</a:t>
            </a:r>
            <a:r>
              <a:rPr kumimoji="0" lang="en-US" altLang="en-US" sz="1800" b="0" i="0" u="none" strike="noStrike" kern="1200" cap="none" spc="0" normalizeH="0" baseline="-25000" noProof="0" dirty="0">
                <a:ln>
                  <a:noFill/>
                </a:ln>
                <a:solidFill>
                  <a:srgbClr val="000000"/>
                </a:solidFill>
                <a:effectLst/>
                <a:uLnTx/>
                <a:uFillTx/>
                <a:latin typeface="Calibri" pitchFamily="34" charset="0"/>
                <a:ea typeface="+mn-ea"/>
                <a:cs typeface="+mn-cs"/>
              </a:rPr>
              <a:t>3</a:t>
            </a:r>
            <a:r>
              <a:rPr kumimoji="0" lang="en-US" altLang="en-US" sz="1800" b="0" i="0" u="none" strike="noStrike" kern="1200" cap="none" spc="0" normalizeH="0" baseline="0" noProof="0" dirty="0">
                <a:ln>
                  <a:noFill/>
                </a:ln>
                <a:solidFill>
                  <a:srgbClr val="000000"/>
                </a:solidFill>
                <a:effectLst/>
                <a:uLnTx/>
                <a:uFillTx/>
                <a:latin typeface="Calibri" pitchFamily="34" charset="0"/>
                <a:ea typeface="+mn-ea"/>
                <a:cs typeface="+mn-cs"/>
              </a:rPr>
              <a:t> </a:t>
            </a:r>
            <a:r>
              <a:rPr kumimoji="0" lang="en-US" altLang="en-US" sz="1800" b="0" i="0" u="none" strike="noStrike" kern="1200" cap="none" spc="0" normalizeH="0" baseline="0" noProof="0" dirty="0" err="1">
                <a:ln>
                  <a:noFill/>
                </a:ln>
                <a:solidFill>
                  <a:srgbClr val="000000"/>
                </a:solidFill>
                <a:effectLst/>
                <a:uLnTx/>
                <a:uFillTx/>
                <a:latin typeface="Calibri" pitchFamily="34" charset="0"/>
                <a:ea typeface="+mn-ea"/>
                <a:cs typeface="+mn-cs"/>
              </a:rPr>
              <a:t>pentaphosphorous</a:t>
            </a:r>
            <a:r>
              <a:rPr kumimoji="0" lang="en-US" altLang="en-US" sz="1800" b="0" i="0" u="none" strike="noStrike" kern="1200" cap="none" spc="0" normalizeH="0" baseline="0" noProof="0" dirty="0">
                <a:ln>
                  <a:noFill/>
                </a:ln>
                <a:solidFill>
                  <a:srgbClr val="000000"/>
                </a:solidFill>
                <a:effectLst/>
                <a:uLnTx/>
                <a:uFillTx/>
                <a:latin typeface="Calibri" pitchFamily="34" charset="0"/>
                <a:ea typeface="+mn-ea"/>
                <a:cs typeface="+mn-cs"/>
              </a:rPr>
              <a:t> </a:t>
            </a:r>
            <a:r>
              <a:rPr kumimoji="0" lang="en-US" altLang="en-US" sz="1800" b="0" i="0" u="none" strike="noStrike" kern="1200" cap="none" spc="0" normalizeH="0" baseline="0" noProof="0" dirty="0" err="1">
                <a:ln>
                  <a:noFill/>
                </a:ln>
                <a:solidFill>
                  <a:srgbClr val="000000"/>
                </a:solidFill>
                <a:effectLst/>
                <a:uLnTx/>
                <a:uFillTx/>
                <a:latin typeface="Calibri" pitchFamily="34" charset="0"/>
                <a:ea typeface="+mn-ea"/>
                <a:cs typeface="+mn-cs"/>
              </a:rPr>
              <a:t>trichloride</a:t>
            </a:r>
            <a:endParaRPr kumimoji="0" lang="en-US" altLang="en-US" sz="18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cxnSp>
        <p:nvCxnSpPr>
          <p:cNvPr id="15" name="Straight Connector 14"/>
          <p:cNvCxnSpPr>
            <a:cxnSpLocks/>
          </p:cNvCxnSpPr>
          <p:nvPr/>
        </p:nvCxnSpPr>
        <p:spPr>
          <a:xfrm>
            <a:off x="1203467" y="2528991"/>
            <a:ext cx="1182876" cy="1495322"/>
          </a:xfrm>
          <a:prstGeom prst="line">
            <a:avLst/>
          </a:prstGeom>
          <a:ln>
            <a:solidFill>
              <a:srgbClr val="33993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flipV="1">
            <a:off x="2727192" y="2955926"/>
            <a:ext cx="2911608" cy="1107279"/>
          </a:xfrm>
          <a:prstGeom prst="line">
            <a:avLst/>
          </a:prstGeom>
          <a:ln>
            <a:solidFill>
              <a:srgbClr val="339933"/>
            </a:solidFill>
          </a:ln>
        </p:spPr>
        <p:style>
          <a:lnRef idx="1">
            <a:schemeClr val="accent1"/>
          </a:lnRef>
          <a:fillRef idx="0">
            <a:schemeClr val="accent1"/>
          </a:fillRef>
          <a:effectRef idx="0">
            <a:schemeClr val="accent1"/>
          </a:effectRef>
          <a:fontRef idx="minor">
            <a:schemeClr val="tx1"/>
          </a:fontRef>
        </p:style>
      </p:cxnSp>
      <p:sp>
        <p:nvSpPr>
          <p:cNvPr id="129036" name="TextBox 17"/>
          <p:cNvSpPr txBox="1">
            <a:spLocks noChangeArrowheads="1"/>
          </p:cNvSpPr>
          <p:nvPr/>
        </p:nvSpPr>
        <p:spPr bwMode="auto">
          <a:xfrm>
            <a:off x="5672138" y="2801938"/>
            <a:ext cx="34718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itchFamily="34" charset="0"/>
                <a:ea typeface="+mn-ea"/>
                <a:cs typeface="+mn-cs"/>
              </a:rPr>
              <a:t>P</a:t>
            </a:r>
            <a:r>
              <a:rPr kumimoji="0" lang="en-US" altLang="en-US" sz="1800" b="0" i="0" u="none" strike="noStrike" kern="1200" cap="none" spc="0" normalizeH="0" baseline="-25000" noProof="0" dirty="0">
                <a:ln>
                  <a:noFill/>
                </a:ln>
                <a:solidFill>
                  <a:srgbClr val="000000"/>
                </a:solidFill>
                <a:effectLst/>
                <a:uLnTx/>
                <a:uFillTx/>
                <a:latin typeface="Calibri" pitchFamily="34" charset="0"/>
                <a:ea typeface="+mn-ea"/>
                <a:cs typeface="+mn-cs"/>
              </a:rPr>
              <a:t>7</a:t>
            </a:r>
            <a:r>
              <a:rPr kumimoji="0" lang="en-US" altLang="en-US" sz="1800" b="0" i="0" u="none" strike="noStrike" kern="1200" cap="none" spc="0" normalizeH="0" baseline="0" noProof="0" dirty="0">
                <a:ln>
                  <a:noFill/>
                </a:ln>
                <a:solidFill>
                  <a:srgbClr val="000000"/>
                </a:solidFill>
                <a:effectLst/>
                <a:uLnTx/>
                <a:uFillTx/>
                <a:latin typeface="Calibri" pitchFamily="34" charset="0"/>
                <a:ea typeface="+mn-ea"/>
                <a:cs typeface="+mn-cs"/>
              </a:rPr>
              <a:t>Cl</a:t>
            </a:r>
            <a:r>
              <a:rPr kumimoji="0" lang="en-US" altLang="en-US" sz="1800" b="0" i="0" u="none" strike="noStrike" kern="1200" cap="none" spc="0" normalizeH="0" baseline="-25000" noProof="0" dirty="0">
                <a:ln>
                  <a:noFill/>
                </a:ln>
                <a:solidFill>
                  <a:srgbClr val="000000"/>
                </a:solidFill>
                <a:effectLst/>
                <a:uLnTx/>
                <a:uFillTx/>
                <a:latin typeface="Calibri" pitchFamily="34" charset="0"/>
                <a:ea typeface="+mn-ea"/>
                <a:cs typeface="+mn-cs"/>
              </a:rPr>
              <a:t>3</a:t>
            </a:r>
            <a:r>
              <a:rPr kumimoji="0" lang="en-US" altLang="en-US" sz="1800" b="0" i="0" u="none" strike="noStrike" kern="1200" cap="none" spc="0" normalizeH="0" baseline="0" noProof="0" dirty="0">
                <a:ln>
                  <a:noFill/>
                </a:ln>
                <a:solidFill>
                  <a:srgbClr val="000000"/>
                </a:solidFill>
                <a:effectLst/>
                <a:uLnTx/>
                <a:uFillTx/>
                <a:latin typeface="Calibri" pitchFamily="34" charset="0"/>
                <a:ea typeface="+mn-ea"/>
                <a:cs typeface="+mn-cs"/>
              </a:rPr>
              <a:t> </a:t>
            </a:r>
            <a:r>
              <a:rPr kumimoji="0" lang="en-US" altLang="en-US" sz="1800" b="0" i="0" u="none" strike="noStrike" kern="1200" cap="none" spc="0" normalizeH="0" baseline="0" noProof="0" dirty="0" err="1">
                <a:ln>
                  <a:noFill/>
                </a:ln>
                <a:solidFill>
                  <a:srgbClr val="000000"/>
                </a:solidFill>
                <a:effectLst/>
                <a:uLnTx/>
                <a:uFillTx/>
                <a:latin typeface="Calibri" pitchFamily="34" charset="0"/>
                <a:ea typeface="+mn-ea"/>
                <a:cs typeface="+mn-cs"/>
              </a:rPr>
              <a:t>heptaphosphorous</a:t>
            </a:r>
            <a:r>
              <a:rPr kumimoji="0" lang="en-US" altLang="en-US" sz="1800" b="0" i="0" u="none" strike="noStrike" kern="1200" cap="none" spc="0" normalizeH="0" baseline="0" noProof="0" dirty="0">
                <a:ln>
                  <a:noFill/>
                </a:ln>
                <a:solidFill>
                  <a:srgbClr val="000000"/>
                </a:solidFill>
                <a:effectLst/>
                <a:uLnTx/>
                <a:uFillTx/>
                <a:latin typeface="Calibri" pitchFamily="34" charset="0"/>
                <a:ea typeface="+mn-ea"/>
                <a:cs typeface="+mn-cs"/>
              </a:rPr>
              <a:t> </a:t>
            </a:r>
            <a:r>
              <a:rPr kumimoji="0" lang="en-US" altLang="en-US" sz="1800" b="0" i="0" u="none" strike="noStrike" kern="1200" cap="none" spc="0" normalizeH="0" baseline="0" noProof="0" dirty="0" err="1">
                <a:ln>
                  <a:noFill/>
                </a:ln>
                <a:solidFill>
                  <a:srgbClr val="000000"/>
                </a:solidFill>
                <a:effectLst/>
                <a:uLnTx/>
                <a:uFillTx/>
                <a:latin typeface="Calibri" pitchFamily="34" charset="0"/>
                <a:ea typeface="+mn-ea"/>
                <a:cs typeface="+mn-cs"/>
              </a:rPr>
              <a:t>trichloride</a:t>
            </a:r>
            <a:endParaRPr kumimoji="0" lang="en-US" altLang="en-US" sz="18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cxnSp>
        <p:nvCxnSpPr>
          <p:cNvPr id="20" name="Straight Connector 19"/>
          <p:cNvCxnSpPr>
            <a:cxnSpLocks/>
          </p:cNvCxnSpPr>
          <p:nvPr/>
        </p:nvCxnSpPr>
        <p:spPr>
          <a:xfrm flipV="1">
            <a:off x="1253389" y="2277155"/>
            <a:ext cx="1036843" cy="634324"/>
          </a:xfrm>
          <a:prstGeom prst="line">
            <a:avLst/>
          </a:prstGeom>
        </p:spPr>
        <p:style>
          <a:lnRef idx="3">
            <a:schemeClr val="accent1"/>
          </a:lnRef>
          <a:fillRef idx="0">
            <a:schemeClr val="accent1"/>
          </a:fillRef>
          <a:effectRef idx="2">
            <a:schemeClr val="accent1"/>
          </a:effectRef>
          <a:fontRef idx="minor">
            <a:schemeClr val="tx1"/>
          </a:fontRef>
        </p:style>
      </p:cxnSp>
      <p:cxnSp>
        <p:nvCxnSpPr>
          <p:cNvPr id="22" name="Straight Connector 21"/>
          <p:cNvCxnSpPr>
            <a:cxnSpLocks/>
          </p:cNvCxnSpPr>
          <p:nvPr/>
        </p:nvCxnSpPr>
        <p:spPr>
          <a:xfrm>
            <a:off x="2687365" y="2348305"/>
            <a:ext cx="2875235" cy="1537895"/>
          </a:xfrm>
          <a:prstGeom prst="line">
            <a:avLst/>
          </a:prstGeom>
        </p:spPr>
        <p:style>
          <a:lnRef idx="3">
            <a:schemeClr val="accent1"/>
          </a:lnRef>
          <a:fillRef idx="0">
            <a:schemeClr val="accent1"/>
          </a:fillRef>
          <a:effectRef idx="2">
            <a:schemeClr val="accent1"/>
          </a:effectRef>
          <a:fontRef idx="minor">
            <a:schemeClr val="tx1"/>
          </a:fontRef>
        </p:style>
      </p:cxnSp>
      <p:sp>
        <p:nvSpPr>
          <p:cNvPr id="129039" name="TextBox 22"/>
          <p:cNvSpPr txBox="1">
            <a:spLocks noChangeArrowheads="1"/>
          </p:cNvSpPr>
          <p:nvPr/>
        </p:nvSpPr>
        <p:spPr bwMode="auto">
          <a:xfrm>
            <a:off x="5641975" y="3744913"/>
            <a:ext cx="3200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itchFamily="34" charset="0"/>
                <a:ea typeface="+mn-ea"/>
                <a:cs typeface="+mn-cs"/>
              </a:rPr>
              <a:t>PCl</a:t>
            </a:r>
            <a:r>
              <a:rPr kumimoji="0" lang="en-US" altLang="en-US" sz="1800" b="0" i="0" u="none" strike="noStrike" kern="1200" cap="none" spc="0" normalizeH="0" baseline="-25000" noProof="0" dirty="0">
                <a:ln>
                  <a:noFill/>
                </a:ln>
                <a:solidFill>
                  <a:srgbClr val="000000"/>
                </a:solidFill>
                <a:effectLst/>
                <a:uLnTx/>
                <a:uFillTx/>
                <a:latin typeface="Calibri" pitchFamily="34" charset="0"/>
                <a:ea typeface="+mn-ea"/>
                <a:cs typeface="+mn-cs"/>
              </a:rPr>
              <a:t>3</a:t>
            </a:r>
            <a:r>
              <a:rPr kumimoji="0" lang="en-US" altLang="en-US" sz="1800" b="0" i="0" u="none" strike="noStrike" kern="1200" cap="none" spc="0" normalizeH="0" baseline="0" noProof="0" dirty="0">
                <a:ln>
                  <a:noFill/>
                </a:ln>
                <a:solidFill>
                  <a:srgbClr val="000000"/>
                </a:solidFill>
                <a:effectLst/>
                <a:uLnTx/>
                <a:uFillTx/>
                <a:latin typeface="Calibri" pitchFamily="34" charset="0"/>
                <a:ea typeface="+mn-ea"/>
                <a:cs typeface="+mn-cs"/>
              </a:rPr>
              <a:t> (again)</a:t>
            </a:r>
          </a:p>
        </p:txBody>
      </p:sp>
      <p:cxnSp>
        <p:nvCxnSpPr>
          <p:cNvPr id="25" name="Straight Connector 24"/>
          <p:cNvCxnSpPr>
            <a:cxnSpLocks/>
          </p:cNvCxnSpPr>
          <p:nvPr/>
        </p:nvCxnSpPr>
        <p:spPr>
          <a:xfrm flipV="1">
            <a:off x="1281927" y="2503616"/>
            <a:ext cx="1048132" cy="986145"/>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Connector 26"/>
          <p:cNvCxnSpPr>
            <a:cxnSpLocks/>
            <a:endCxn id="129042" idx="1"/>
          </p:cNvCxnSpPr>
          <p:nvPr/>
        </p:nvCxnSpPr>
        <p:spPr>
          <a:xfrm>
            <a:off x="2692869" y="2468564"/>
            <a:ext cx="2921325" cy="2223570"/>
          </a:xfrm>
          <a:prstGeom prst="line">
            <a:avLst/>
          </a:prstGeom>
        </p:spPr>
        <p:style>
          <a:lnRef idx="3">
            <a:schemeClr val="accent2"/>
          </a:lnRef>
          <a:fillRef idx="0">
            <a:schemeClr val="accent2"/>
          </a:fillRef>
          <a:effectRef idx="2">
            <a:schemeClr val="accent2"/>
          </a:effectRef>
          <a:fontRef idx="minor">
            <a:schemeClr val="tx1"/>
          </a:fontRef>
        </p:style>
      </p:cxnSp>
      <p:sp>
        <p:nvSpPr>
          <p:cNvPr id="129042" name="TextBox 27"/>
          <p:cNvSpPr txBox="1">
            <a:spLocks noChangeArrowheads="1"/>
          </p:cNvSpPr>
          <p:nvPr/>
        </p:nvSpPr>
        <p:spPr bwMode="auto">
          <a:xfrm>
            <a:off x="5614194" y="4507468"/>
            <a:ext cx="3429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itchFamily="34" charset="0"/>
                <a:ea typeface="+mn-ea"/>
                <a:cs typeface="+mn-cs"/>
              </a:rPr>
              <a:t>PCl</a:t>
            </a:r>
            <a:r>
              <a:rPr kumimoji="0" lang="en-US" altLang="en-US" sz="1800" b="0" i="0" u="none" strike="noStrike" kern="1200" cap="none" spc="0" normalizeH="0" baseline="-25000" noProof="0" dirty="0">
                <a:ln>
                  <a:noFill/>
                </a:ln>
                <a:solidFill>
                  <a:srgbClr val="000000"/>
                </a:solidFill>
                <a:effectLst/>
                <a:uLnTx/>
                <a:uFillTx/>
                <a:latin typeface="Calibri" pitchFamily="34" charset="0"/>
                <a:ea typeface="+mn-ea"/>
                <a:cs typeface="+mn-cs"/>
              </a:rPr>
              <a:t>5</a:t>
            </a:r>
            <a:r>
              <a:rPr kumimoji="0" lang="en-US" altLang="en-US" sz="1800" b="0" i="0" u="none" strike="noStrike" kern="1200" cap="none" spc="0" normalizeH="0" baseline="0" noProof="0" dirty="0">
                <a:ln>
                  <a:noFill/>
                </a:ln>
                <a:solidFill>
                  <a:srgbClr val="000000"/>
                </a:solidFill>
                <a:effectLst/>
                <a:uLnTx/>
                <a:uFillTx/>
                <a:latin typeface="Calibri" pitchFamily="34" charset="0"/>
                <a:ea typeface="+mn-ea"/>
                <a:cs typeface="+mn-cs"/>
              </a:rPr>
              <a:t>  phosphorous pentachloride</a:t>
            </a:r>
          </a:p>
        </p:txBody>
      </p:sp>
      <p:sp>
        <p:nvSpPr>
          <p:cNvPr id="129043" name="TextBox 38"/>
          <p:cNvSpPr txBox="1">
            <a:spLocks noChangeArrowheads="1"/>
          </p:cNvSpPr>
          <p:nvPr/>
        </p:nvSpPr>
        <p:spPr bwMode="auto">
          <a:xfrm>
            <a:off x="381000" y="5246688"/>
            <a:ext cx="80772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00"/>
                </a:solidFill>
                <a:effectLst/>
                <a:uLnTx/>
                <a:uFillTx/>
                <a:latin typeface="Calibri" pitchFamily="34" charset="0"/>
                <a:ea typeface="+mn-ea"/>
                <a:cs typeface="+mn-cs"/>
              </a:rPr>
              <a:t>In our class there are only 4 phosphorous – chlorine compounds</a:t>
            </a:r>
            <a:r>
              <a:rPr kumimoji="0" lang="en-US" altLang="en-US" sz="1800" b="0" i="0" u="none" strike="noStrike" kern="1200" cap="none" spc="0" normalizeH="0" baseline="0" noProof="0" dirty="0">
                <a:ln>
                  <a:noFill/>
                </a:ln>
                <a:solidFill>
                  <a:srgbClr val="000000"/>
                </a:solidFill>
                <a:effectLst/>
                <a:uLnTx/>
                <a:uFillTx/>
                <a:latin typeface="Calibri" pitchFamily="34" charset="0"/>
                <a:ea typeface="+mn-ea"/>
                <a:cs typeface="+mn-cs"/>
              </a:rPr>
              <a:t>.</a:t>
            </a:r>
          </a:p>
        </p:txBody>
      </p:sp>
      <p:sp>
        <p:nvSpPr>
          <p:cNvPr id="129044" name="TextBox 20"/>
          <p:cNvSpPr txBox="1">
            <a:spLocks noChangeArrowheads="1"/>
          </p:cNvSpPr>
          <p:nvPr/>
        </p:nvSpPr>
        <p:spPr bwMode="auto">
          <a:xfrm>
            <a:off x="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Arial" charset="0"/>
                <a:ea typeface="+mn-ea"/>
                <a:cs typeface="+mn-cs"/>
              </a:rPr>
              <a:t>20</a:t>
            </a:r>
          </a:p>
        </p:txBody>
      </p:sp>
      <p:cxnSp>
        <p:nvCxnSpPr>
          <p:cNvPr id="23" name="Straight Connector 22">
            <a:extLst>
              <a:ext uri="{FF2B5EF4-FFF2-40B4-BE49-F238E27FC236}">
                <a16:creationId xmlns:a16="http://schemas.microsoft.com/office/drawing/2014/main" id="{5F8FBFFC-351F-47E6-A722-E58F8DF9A9AE}"/>
              </a:ext>
            </a:extLst>
          </p:cNvPr>
          <p:cNvCxnSpPr>
            <a:cxnSpLocks/>
          </p:cNvCxnSpPr>
          <p:nvPr/>
        </p:nvCxnSpPr>
        <p:spPr>
          <a:xfrm>
            <a:off x="1648485" y="1797050"/>
            <a:ext cx="0" cy="304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681FF5-FD36-41B0-98DE-920C3FD68D3B}"/>
              </a:ext>
            </a:extLst>
          </p:cNvPr>
          <p:cNvCxnSpPr>
            <a:cxnSpLocks/>
          </p:cNvCxnSpPr>
          <p:nvPr/>
        </p:nvCxnSpPr>
        <p:spPr>
          <a:xfrm>
            <a:off x="657885" y="1949450"/>
            <a:ext cx="22377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350068"/>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Box 1"/>
          <p:cNvSpPr txBox="1">
            <a:spLocks noChangeArrowheads="1"/>
          </p:cNvSpPr>
          <p:nvPr/>
        </p:nvSpPr>
        <p:spPr bwMode="auto">
          <a:xfrm>
            <a:off x="12700" y="0"/>
            <a:ext cx="91186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Which formulas can exist, which are FAKE?  </a:t>
            </a:r>
            <a:b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If they are wrong, why are they wrong?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FF0000"/>
              </a:solidFill>
              <a:effectLst/>
              <a:uLnTx/>
              <a:uFillTx/>
              <a:latin typeface="Calibri" pitchFamily="34" charset="0"/>
              <a:ea typeface="+mn-ea"/>
              <a:cs typeface="+mn-cs"/>
            </a:endParaRPr>
          </a:p>
        </p:txBody>
      </p:sp>
      <p:sp>
        <p:nvSpPr>
          <p:cNvPr id="130051" name="TextBox 2"/>
          <p:cNvSpPr txBox="1">
            <a:spLocks noChangeArrowheads="1"/>
          </p:cNvSpPr>
          <p:nvPr/>
        </p:nvSpPr>
        <p:spPr bwMode="auto">
          <a:xfrm>
            <a:off x="457200" y="1143000"/>
            <a:ext cx="426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itchFamily="34" charset="0"/>
              <a:ea typeface="+mn-ea"/>
              <a:cs typeface="+mn-cs"/>
            </a:endParaRPr>
          </a:p>
        </p:txBody>
      </p:sp>
      <p:sp>
        <p:nvSpPr>
          <p:cNvPr id="130052" name="TextBox 3"/>
          <p:cNvSpPr txBox="1">
            <a:spLocks noChangeArrowheads="1"/>
          </p:cNvSpPr>
          <p:nvPr/>
        </p:nvSpPr>
        <p:spPr bwMode="auto">
          <a:xfrm>
            <a:off x="0" y="1314089"/>
            <a:ext cx="426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Chromium (IV) sulfide</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Zinc (II) oxide</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Carbon pentoxide</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Argon </a:t>
            </a:r>
            <a:r>
              <a:rPr kumimoji="0" lang="en-US" alt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monofluoride</a:t>
            </a:r>
            <a:endParaRPr kumimoji="0" lang="en-US"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Hydrogen </a:t>
            </a:r>
            <a:r>
              <a:rPr kumimoji="0" lang="en-US" alt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monochloride</a:t>
            </a:r>
            <a:endParaRPr kumimoji="0" lang="en-US"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Tin (IV) fluoride</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Mercury (II) bromide</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Niobium (II) iodide</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Bromine </a:t>
            </a:r>
            <a:r>
              <a:rPr kumimoji="0" lang="en-US" alt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lithide</a:t>
            </a:r>
            <a:endParaRPr kumimoji="0" lang="en-US"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MgBr</a:t>
            </a:r>
            <a:r>
              <a:rPr kumimoji="0" lang="en-US" altLang="en-US" sz="3200" b="1" i="0" u="none" strike="noStrike" kern="1200" cap="none" spc="0" normalizeH="0" baseline="-2500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3</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Box 1"/>
          <p:cNvSpPr txBox="1">
            <a:spLocks noChangeArrowheads="1"/>
          </p:cNvSpPr>
          <p:nvPr/>
        </p:nvSpPr>
        <p:spPr bwMode="auto">
          <a:xfrm>
            <a:off x="12700" y="0"/>
            <a:ext cx="91186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Which formulas can exist, which are FAKE?  </a:t>
            </a:r>
            <a:b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If they are wrong, why are they wrong?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FF0000"/>
              </a:solidFill>
              <a:effectLst/>
              <a:uLnTx/>
              <a:uFillTx/>
              <a:latin typeface="Calibri" pitchFamily="34" charset="0"/>
              <a:ea typeface="+mn-ea"/>
              <a:cs typeface="+mn-cs"/>
            </a:endParaRPr>
          </a:p>
        </p:txBody>
      </p:sp>
      <p:sp>
        <p:nvSpPr>
          <p:cNvPr id="130051" name="TextBox 2"/>
          <p:cNvSpPr txBox="1">
            <a:spLocks noChangeArrowheads="1"/>
          </p:cNvSpPr>
          <p:nvPr/>
        </p:nvSpPr>
        <p:spPr bwMode="auto">
          <a:xfrm>
            <a:off x="457200" y="1143000"/>
            <a:ext cx="426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itchFamily="34" charset="0"/>
              <a:ea typeface="+mn-ea"/>
              <a:cs typeface="+mn-cs"/>
            </a:endParaRPr>
          </a:p>
        </p:txBody>
      </p:sp>
      <p:sp>
        <p:nvSpPr>
          <p:cNvPr id="130052" name="TextBox 3"/>
          <p:cNvSpPr txBox="1">
            <a:spLocks noChangeArrowheads="1"/>
          </p:cNvSpPr>
          <p:nvPr/>
        </p:nvSpPr>
        <p:spPr bwMode="auto">
          <a:xfrm>
            <a:off x="0" y="1824881"/>
            <a:ext cx="42672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Chromium (IV) sulfide</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Zinc (II) oxide</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Carbon pentoxide</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Argon </a:t>
            </a:r>
            <a:r>
              <a:rPr kumimoji="0" lang="en-US" altLang="en-US" sz="32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monofluoride</a:t>
            </a:r>
            <a:endPar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Hydrogen monochloride</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Tin (IV) fluoride</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Mercury (II) bromide</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Niobium (II) iodide</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Bromine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lithide</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MgBr</a:t>
            </a:r>
            <a:r>
              <a:rPr kumimoji="0" lang="en-US" altLang="en-US" sz="32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p>
        </p:txBody>
      </p:sp>
      <p:sp>
        <p:nvSpPr>
          <p:cNvPr id="5" name="TextBox 4">
            <a:extLst>
              <a:ext uri="{FF2B5EF4-FFF2-40B4-BE49-F238E27FC236}">
                <a16:creationId xmlns:a16="http://schemas.microsoft.com/office/drawing/2014/main" id="{ECBBC019-65CB-4E5C-81C3-E4F16BD4CCBC}"/>
              </a:ext>
            </a:extLst>
          </p:cNvPr>
          <p:cNvSpPr txBox="1">
            <a:spLocks noChangeArrowheads="1"/>
          </p:cNvSpPr>
          <p:nvPr/>
        </p:nvSpPr>
        <p:spPr bwMode="auto">
          <a:xfrm>
            <a:off x="4483100" y="1815437"/>
            <a:ext cx="46482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X Cr does +2, +3, +6 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X Zn </a:t>
            </a:r>
            <a:r>
              <a:rPr kumimoji="0" lang="en-US" alt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NO</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roman numeral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X carbon  makes CO,CO</a:t>
            </a:r>
            <a:r>
              <a:rPr kumimoji="0" lang="en-US" altLang="en-US" sz="3200" b="0" i="0" u="none" strike="noStrike" kern="1200" cap="none" spc="0" normalizeH="0" baseline="-25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X argon </a:t>
            </a:r>
            <a:r>
              <a:rPr kumimoji="0" lang="en-US" alt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doen’t</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react ever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YES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YES, SnF</a:t>
            </a:r>
            <a:r>
              <a:rPr kumimoji="0" lang="en-US" altLang="en-US" sz="3200" b="0" i="0" u="none" strike="noStrike" kern="1200" cap="none" spc="0" normalizeH="0" baseline="-2500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4  </a:t>
            </a:r>
            <a:r>
              <a:rPr kumimoji="0" lang="en-US" altLang="en-US" sz="32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2500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in</a:t>
            </a:r>
            <a:r>
              <a:rPr kumimoji="0" lang="en-US" altLang="en-US" sz="3200" b="0" i="0" u="none" strike="noStrike" kern="1200" cap="none" spc="0" normalizeH="0" baseline="-2500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toothpaste</a:t>
            </a:r>
            <a:b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YES, Hg makes a +2 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X,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Nb</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only does +3 &amp; +5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X, metal first always!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X, Mg</a:t>
            </a:r>
            <a:r>
              <a:rPr kumimoji="0" lang="en-US" altLang="en-US" sz="3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Br</a:t>
            </a:r>
            <a:r>
              <a:rPr kumimoji="0" lang="en-US" altLang="en-US" sz="3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 </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MgBr</a:t>
            </a:r>
            <a:r>
              <a:rPr kumimoji="0" lang="en-US" altLang="en-US" sz="32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254797938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251A28-C990-4400-B19E-0BF150DD2AC4}"/>
              </a:ext>
            </a:extLst>
          </p:cNvPr>
          <p:cNvSpPr txBox="1"/>
          <p:nvPr/>
        </p:nvSpPr>
        <p:spPr>
          <a:xfrm>
            <a:off x="0" y="0"/>
            <a:ext cx="9144000" cy="67403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Century Schoolbook" panose="02040604050505020304" pitchFamily="18" charset="0"/>
                <a:ea typeface="+mn-ea"/>
                <a:cs typeface="+mn-cs"/>
              </a:rPr>
              <a:t>Due Wed: Review Lab #1</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sz="800" b="1" i="0" u="none" strike="noStrike" kern="1200" cap="none" spc="0" normalizeH="0" baseline="0" noProof="0" dirty="0">
                <a:ln>
                  <a:noFill/>
                </a:ln>
                <a:solidFill>
                  <a:srgbClr val="0000CC"/>
                </a:solidFill>
                <a:effectLst/>
                <a:uLnTx/>
                <a:uFillTx/>
                <a:latin typeface="Consolas" panose="020B0609020204030204" pitchFamily="49" charset="0"/>
                <a:ea typeface="+mn-ea"/>
                <a:cs typeface="+mn-cs"/>
              </a:rPr>
            </a:br>
            <a:br>
              <a:rPr kumimoji="0" lang="en-US" sz="800" b="1" i="0" u="none" strike="noStrike" kern="1200" cap="none" spc="0" normalizeH="0" baseline="0" noProof="0" dirty="0">
                <a:ln>
                  <a:noFill/>
                </a:ln>
                <a:solidFill>
                  <a:srgbClr val="0000CC"/>
                </a:solidFill>
                <a:effectLst/>
                <a:uLnTx/>
                <a:uFillTx/>
                <a:latin typeface="Consolas" panose="020B0609020204030204" pitchFamily="49" charset="0"/>
                <a:ea typeface="+mn-ea"/>
                <a:cs typeface="+mn-cs"/>
              </a:rPr>
            </a:br>
            <a:br>
              <a:rPr kumimoji="0" lang="en-US" sz="800" b="1" i="0" u="none" strike="noStrike" kern="1200" cap="none" spc="0" normalizeH="0" baseline="0" noProof="0" dirty="0">
                <a:ln>
                  <a:noFill/>
                </a:ln>
                <a:solidFill>
                  <a:srgbClr val="0000CC"/>
                </a:solidFill>
                <a:effectLst/>
                <a:uLnTx/>
                <a:uFillTx/>
                <a:latin typeface="Consolas" panose="020B0609020204030204" pitchFamily="49" charset="0"/>
                <a:ea typeface="+mn-ea"/>
                <a:cs typeface="+mn-cs"/>
              </a:rPr>
            </a:br>
            <a:r>
              <a:rPr kumimoji="0" lang="en-US" sz="6000" b="1" i="0" u="none" strike="noStrike" kern="1200" cap="none" spc="0" normalizeH="0" baseline="0" noProof="0" dirty="0">
                <a:ln>
                  <a:noFill/>
                </a:ln>
                <a:solidFill>
                  <a:srgbClr val="0000CC"/>
                </a:solidFill>
                <a:effectLst/>
                <a:uLnTx/>
                <a:uFillTx/>
                <a:latin typeface="Consolas" panose="020B0609020204030204" pitchFamily="49" charset="0"/>
                <a:ea typeface="+mn-ea"/>
                <a:cs typeface="+mn-cs"/>
              </a:rPr>
              <a:t>Due Thurs: naming compounds and writing formulas Homework </a:t>
            </a:r>
            <a:br>
              <a:rPr kumimoji="0" lang="en-US" sz="3600" b="1" i="0" u="none" strike="noStrike" kern="1200" cap="none" spc="0" normalizeH="0" baseline="0" noProof="0" dirty="0">
                <a:ln>
                  <a:noFill/>
                </a:ln>
                <a:solidFill>
                  <a:srgbClr val="0000CC"/>
                </a:solidFill>
                <a:effectLst/>
                <a:uLnTx/>
                <a:uFillTx/>
                <a:latin typeface="Ink Free" panose="03080402000500000000" pitchFamily="66" charset="0"/>
                <a:ea typeface="+mn-ea"/>
                <a:cs typeface="+mn-cs"/>
              </a:rPr>
            </a:br>
            <a:r>
              <a:rPr kumimoji="0" lang="en-US" sz="3600" b="1" i="0" u="none" strike="noStrike" kern="1200" cap="none" spc="0" normalizeH="0" baseline="0" noProof="0" dirty="0">
                <a:ln>
                  <a:noFill/>
                </a:ln>
                <a:solidFill>
                  <a:srgbClr val="0000CC"/>
                </a:solidFill>
                <a:effectLst/>
                <a:uLnTx/>
                <a:uFillTx/>
                <a:latin typeface="Ink Free" panose="03080402000500000000" pitchFamily="66" charset="0"/>
                <a:ea typeface="+mn-ea"/>
                <a:cs typeface="+mn-cs"/>
              </a:rPr>
              <a:t>				    (graded as celebration)</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sz="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br>
            <a:br>
              <a:rPr kumimoji="0" lang="en-US" sz="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br>
            <a:br>
              <a:rPr kumimoji="0" lang="en-US" sz="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br>
            <a:br>
              <a:rPr kumimoji="0" lang="en-US" sz="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br>
            <a:br>
              <a:rPr kumimoji="0" lang="en-US" sz="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br>
            <a:br>
              <a:rPr kumimoji="0" lang="en-US" sz="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br>
            <a:r>
              <a:rPr kumimoji="0" lang="en-US" sz="90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Celebration Friday</a:t>
            </a:r>
          </a:p>
        </p:txBody>
      </p:sp>
    </p:spTree>
    <p:extLst>
      <p:ext uri="{BB962C8B-B14F-4D97-AF65-F5344CB8AC3E}">
        <p14:creationId xmlns:p14="http://schemas.microsoft.com/office/powerpoint/2010/main" val="3307451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FF68BBB9-8B02-4EA7-AEBE-CCBC2DF8A8CD}"/>
              </a:ext>
            </a:extLst>
          </p:cNvPr>
          <p:cNvGraphicFramePr>
            <a:graphicFrameLocks noGrp="1"/>
          </p:cNvGraphicFramePr>
          <p:nvPr>
            <p:extLst>
              <p:ext uri="{D42A27DB-BD31-4B8C-83A1-F6EECF244321}">
                <p14:modId xmlns:p14="http://schemas.microsoft.com/office/powerpoint/2010/main" val="2075800038"/>
              </p:ext>
            </p:extLst>
          </p:nvPr>
        </p:nvGraphicFramePr>
        <p:xfrm>
          <a:off x="0" y="1"/>
          <a:ext cx="9144000" cy="6858643"/>
        </p:xfrm>
        <a:graphic>
          <a:graphicData uri="http://schemas.openxmlformats.org/drawingml/2006/table">
            <a:tbl>
              <a:tblPr firstRow="1" bandRow="1">
                <a:tableStyleId>{5C22544A-7EE6-4342-B048-85BDC9FD1C3A}</a:tableStyleId>
              </a:tblPr>
              <a:tblGrid>
                <a:gridCol w="519545">
                  <a:extLst>
                    <a:ext uri="{9D8B030D-6E8A-4147-A177-3AD203B41FA5}">
                      <a16:colId xmlns:a16="http://schemas.microsoft.com/office/drawing/2014/main" val="3955115853"/>
                    </a:ext>
                  </a:extLst>
                </a:gridCol>
                <a:gridCol w="1361102">
                  <a:extLst>
                    <a:ext uri="{9D8B030D-6E8A-4147-A177-3AD203B41FA5}">
                      <a16:colId xmlns:a16="http://schemas.microsoft.com/office/drawing/2014/main" val="1381220403"/>
                    </a:ext>
                  </a:extLst>
                </a:gridCol>
                <a:gridCol w="2538953">
                  <a:extLst>
                    <a:ext uri="{9D8B030D-6E8A-4147-A177-3AD203B41FA5}">
                      <a16:colId xmlns:a16="http://schemas.microsoft.com/office/drawing/2014/main" val="1928621033"/>
                    </a:ext>
                  </a:extLst>
                </a:gridCol>
                <a:gridCol w="2667000">
                  <a:extLst>
                    <a:ext uri="{9D8B030D-6E8A-4147-A177-3AD203B41FA5}">
                      <a16:colId xmlns:a16="http://schemas.microsoft.com/office/drawing/2014/main" val="2096477706"/>
                    </a:ext>
                  </a:extLst>
                </a:gridCol>
                <a:gridCol w="2057400">
                  <a:extLst>
                    <a:ext uri="{9D8B030D-6E8A-4147-A177-3AD203B41FA5}">
                      <a16:colId xmlns:a16="http://schemas.microsoft.com/office/drawing/2014/main" val="2069507926"/>
                    </a:ext>
                  </a:extLst>
                </a:gridCol>
              </a:tblGrid>
              <a:tr h="517517">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Fill in this chart to see how group 2 metals become ions.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6766189"/>
                  </a:ext>
                </a:extLst>
              </a:tr>
              <a:tr h="1175119">
                <a:tc>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Atomic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Electron config.</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From Periodic Table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Ionic Electron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Ion symbol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with charge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514387"/>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Beryllium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solidFill>
                            <a:srgbClr val="FF0000"/>
                          </a:solidFill>
                          <a:latin typeface="Times New Roman" panose="02020603050405020304" pitchFamily="18" charset="0"/>
                          <a:cs typeface="Times New Roman" panose="02020603050405020304" pitchFamily="18" charset="0"/>
                        </a:rPr>
                        <a:t> → 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baseline="0" dirty="0">
                          <a:solidFill>
                            <a:srgbClr val="FF0000"/>
                          </a:solidFill>
                          <a:latin typeface="Times New Roman" panose="02020603050405020304" pitchFamily="18" charset="0"/>
                          <a:cs typeface="Times New Roman" panose="02020603050405020304" pitchFamily="18" charset="0"/>
                        </a:rPr>
                        <a:t>Be</a:t>
                      </a:r>
                      <a:r>
                        <a:rPr lang="en-US" sz="3200" b="0" baseline="30000" dirty="0">
                          <a:solidFill>
                            <a:srgbClr val="FF0000"/>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7441544"/>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magnesium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solidFill>
                            <a:srgbClr val="0000CC"/>
                          </a:solidFill>
                          <a:latin typeface="Times New Roman" panose="02020603050405020304" pitchFamily="18" charset="0"/>
                          <a:cs typeface="Times New Roman" panose="02020603050405020304" pitchFamily="18" charset="0"/>
                        </a:rPr>
                        <a:t> → 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Mg</a:t>
                      </a:r>
                      <a:r>
                        <a:rPr kumimoji="0" lang="en-US" sz="3200" b="0" i="0" u="none" strike="noStrike" kern="1200" cap="none" spc="0" normalizeH="0" baseline="30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8949405"/>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Calcium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solidFill>
                            <a:srgbClr val="FF0000"/>
                          </a:solidFill>
                          <a:latin typeface="Times New Roman" panose="02020603050405020304" pitchFamily="18" charset="0"/>
                          <a:cs typeface="Times New Roman" panose="02020603050405020304" pitchFamily="18" charset="0"/>
                        </a:rPr>
                        <a:t> → 2-8-8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Ca</a:t>
                      </a:r>
                      <a:r>
                        <a:rPr kumimoji="0" 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1011757"/>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strontium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2-8-18-8-2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solidFill>
                            <a:srgbClr val="0000CC"/>
                          </a:solidFill>
                          <a:latin typeface="Times New Roman" panose="02020603050405020304" pitchFamily="18" charset="0"/>
                          <a:cs typeface="Times New Roman" panose="02020603050405020304" pitchFamily="18" charset="0"/>
                        </a:rPr>
                        <a:t> → 2-8-18-8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Sr</a:t>
                      </a:r>
                      <a:r>
                        <a:rPr kumimoji="0" lang="en-US" sz="3200" b="0" i="0" u="none" strike="noStrike" kern="1200" cap="none" spc="0" normalizeH="0" baseline="30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319874"/>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Barium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2-8-18-18-8-2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238869"/>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Radium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2-8-18-32-18-8-2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272845"/>
                  </a:ext>
                </a:extLst>
              </a:tr>
            </a:tbl>
          </a:graphicData>
        </a:graphic>
      </p:graphicFrame>
    </p:spTree>
    <p:extLst>
      <p:ext uri="{BB962C8B-B14F-4D97-AF65-F5344CB8AC3E}">
        <p14:creationId xmlns:p14="http://schemas.microsoft.com/office/powerpoint/2010/main" val="1348786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FF68BBB9-8B02-4EA7-AEBE-CCBC2DF8A8CD}"/>
              </a:ext>
            </a:extLst>
          </p:cNvPr>
          <p:cNvGraphicFramePr>
            <a:graphicFrameLocks noGrp="1"/>
          </p:cNvGraphicFramePr>
          <p:nvPr>
            <p:extLst>
              <p:ext uri="{D42A27DB-BD31-4B8C-83A1-F6EECF244321}">
                <p14:modId xmlns:p14="http://schemas.microsoft.com/office/powerpoint/2010/main" val="2777183698"/>
              </p:ext>
            </p:extLst>
          </p:nvPr>
        </p:nvGraphicFramePr>
        <p:xfrm>
          <a:off x="0" y="1"/>
          <a:ext cx="9144000" cy="6858643"/>
        </p:xfrm>
        <a:graphic>
          <a:graphicData uri="http://schemas.openxmlformats.org/drawingml/2006/table">
            <a:tbl>
              <a:tblPr firstRow="1" bandRow="1">
                <a:tableStyleId>{5C22544A-7EE6-4342-B048-85BDC9FD1C3A}</a:tableStyleId>
              </a:tblPr>
              <a:tblGrid>
                <a:gridCol w="519545">
                  <a:extLst>
                    <a:ext uri="{9D8B030D-6E8A-4147-A177-3AD203B41FA5}">
                      <a16:colId xmlns:a16="http://schemas.microsoft.com/office/drawing/2014/main" val="3955115853"/>
                    </a:ext>
                  </a:extLst>
                </a:gridCol>
                <a:gridCol w="1361102">
                  <a:extLst>
                    <a:ext uri="{9D8B030D-6E8A-4147-A177-3AD203B41FA5}">
                      <a16:colId xmlns:a16="http://schemas.microsoft.com/office/drawing/2014/main" val="1381220403"/>
                    </a:ext>
                  </a:extLst>
                </a:gridCol>
                <a:gridCol w="2538953">
                  <a:extLst>
                    <a:ext uri="{9D8B030D-6E8A-4147-A177-3AD203B41FA5}">
                      <a16:colId xmlns:a16="http://schemas.microsoft.com/office/drawing/2014/main" val="1928621033"/>
                    </a:ext>
                  </a:extLst>
                </a:gridCol>
                <a:gridCol w="2667000">
                  <a:extLst>
                    <a:ext uri="{9D8B030D-6E8A-4147-A177-3AD203B41FA5}">
                      <a16:colId xmlns:a16="http://schemas.microsoft.com/office/drawing/2014/main" val="2096477706"/>
                    </a:ext>
                  </a:extLst>
                </a:gridCol>
                <a:gridCol w="2057400">
                  <a:extLst>
                    <a:ext uri="{9D8B030D-6E8A-4147-A177-3AD203B41FA5}">
                      <a16:colId xmlns:a16="http://schemas.microsoft.com/office/drawing/2014/main" val="2069507926"/>
                    </a:ext>
                  </a:extLst>
                </a:gridCol>
              </a:tblGrid>
              <a:tr h="517517">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Fill in this chart to see how group 2 metals become ions.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6766189"/>
                  </a:ext>
                </a:extLst>
              </a:tr>
              <a:tr h="1175119">
                <a:tc>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Atomic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Electron config.</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From Periodic Table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Ionic Electron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Ion symbol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with charge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514387"/>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Beryllium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solidFill>
                            <a:srgbClr val="FF0000"/>
                          </a:solidFill>
                          <a:latin typeface="Times New Roman" panose="02020603050405020304" pitchFamily="18" charset="0"/>
                          <a:cs typeface="Times New Roman" panose="02020603050405020304" pitchFamily="18" charset="0"/>
                        </a:rPr>
                        <a:t> → 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baseline="0" dirty="0">
                          <a:solidFill>
                            <a:srgbClr val="FF0000"/>
                          </a:solidFill>
                          <a:latin typeface="Times New Roman" panose="02020603050405020304" pitchFamily="18" charset="0"/>
                          <a:cs typeface="Times New Roman" panose="02020603050405020304" pitchFamily="18" charset="0"/>
                        </a:rPr>
                        <a:t>Be</a:t>
                      </a:r>
                      <a:r>
                        <a:rPr lang="en-US" sz="3200" b="0" baseline="30000" dirty="0">
                          <a:solidFill>
                            <a:srgbClr val="FF0000"/>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7441544"/>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magnesium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solidFill>
                            <a:srgbClr val="0000CC"/>
                          </a:solidFill>
                          <a:latin typeface="Times New Roman" panose="02020603050405020304" pitchFamily="18" charset="0"/>
                          <a:cs typeface="Times New Roman" panose="02020603050405020304" pitchFamily="18" charset="0"/>
                        </a:rPr>
                        <a:t> → 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Mg</a:t>
                      </a:r>
                      <a:r>
                        <a:rPr kumimoji="0" lang="en-US" sz="3200" b="0" i="0" u="none" strike="noStrike" kern="1200" cap="none" spc="0" normalizeH="0" baseline="30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8949405"/>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Calcium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solidFill>
                            <a:srgbClr val="FF0000"/>
                          </a:solidFill>
                          <a:latin typeface="Times New Roman" panose="02020603050405020304" pitchFamily="18" charset="0"/>
                          <a:cs typeface="Times New Roman" panose="02020603050405020304" pitchFamily="18" charset="0"/>
                        </a:rPr>
                        <a:t> → 2-8-8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Ca</a:t>
                      </a:r>
                      <a:r>
                        <a:rPr kumimoji="0" 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1011757"/>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strontium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2-8-18-8-2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solidFill>
                            <a:srgbClr val="0000CC"/>
                          </a:solidFill>
                          <a:latin typeface="Times New Roman" panose="02020603050405020304" pitchFamily="18" charset="0"/>
                          <a:cs typeface="Times New Roman" panose="02020603050405020304" pitchFamily="18" charset="0"/>
                        </a:rPr>
                        <a:t> → 2-8-18-8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Sr</a:t>
                      </a:r>
                      <a:r>
                        <a:rPr kumimoji="0" lang="en-US" sz="3200" b="0" i="0" u="none" strike="noStrike" kern="1200" cap="none" spc="0" normalizeH="0" baseline="30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319874"/>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Barium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2-8-18-18-8-2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solidFill>
                            <a:srgbClr val="FF0000"/>
                          </a:solidFill>
                          <a:latin typeface="Times New Roman" panose="02020603050405020304" pitchFamily="18" charset="0"/>
                          <a:cs typeface="Times New Roman" panose="02020603050405020304" pitchFamily="18" charset="0"/>
                        </a:rPr>
                        <a:t> → 2-8-18-18-8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Ba</a:t>
                      </a:r>
                      <a:r>
                        <a:rPr kumimoji="0" 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238869"/>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Radium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2-8-18-32-18-8-2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272845"/>
                  </a:ext>
                </a:extLst>
              </a:tr>
            </a:tbl>
          </a:graphicData>
        </a:graphic>
      </p:graphicFrame>
    </p:spTree>
    <p:extLst>
      <p:ext uri="{BB962C8B-B14F-4D97-AF65-F5344CB8AC3E}">
        <p14:creationId xmlns:p14="http://schemas.microsoft.com/office/powerpoint/2010/main" val="1999466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514350" indent="-514350" eaLnBrk="1" hangingPunct="1">
              <a:spcBef>
                <a:spcPct val="50000"/>
              </a:spcBef>
              <a:buFontTx/>
              <a:buAutoNum type="arabicPeriod"/>
            </a:pPr>
            <a:r>
              <a:rPr lang="en-US" altLang="en-US" dirty="0">
                <a:latin typeface="Times New Roman" panose="02020603050405020304" pitchFamily="18" charset="0"/>
                <a:cs typeface="Times New Roman" panose="02020603050405020304" pitchFamily="18" charset="0"/>
              </a:rPr>
              <a:t>All atoms are neutral because they have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a:t>
            </a:r>
            <a:r>
              <a:rPr lang="en-US" altLang="en-US" dirty="0">
                <a:solidFill>
                  <a:srgbClr val="0000CC"/>
                </a:solidFill>
                <a:latin typeface="Times New Roman" panose="02020603050405020304" pitchFamily="18" charset="0"/>
                <a:cs typeface="Times New Roman" panose="02020603050405020304" pitchFamily="18" charset="0"/>
              </a:rPr>
              <a:t>equal numbers of </a:t>
            </a:r>
            <a:r>
              <a:rPr lang="en-US" altLang="en-US" u="sng" dirty="0">
                <a:solidFill>
                  <a:srgbClr val="0000CC"/>
                </a:solidFill>
                <a:latin typeface="Times New Roman" panose="02020603050405020304" pitchFamily="18" charset="0"/>
                <a:cs typeface="Times New Roman" panose="02020603050405020304" pitchFamily="18" charset="0"/>
              </a:rPr>
              <a:t>protons and electrons</a:t>
            </a:r>
            <a:r>
              <a:rPr lang="en-US" altLang="en-US" dirty="0">
                <a:latin typeface="Times New Roman" panose="02020603050405020304" pitchFamily="18" charset="0"/>
                <a:cs typeface="Times New Roman" panose="02020603050405020304" pitchFamily="18" charset="0"/>
              </a:rPr>
              <a:t>.</a:t>
            </a:r>
            <a:br>
              <a:rPr lang="en-US" altLang="en-US" dirty="0">
                <a:latin typeface="Times New Roman" panose="02020603050405020304" pitchFamily="18" charset="0"/>
                <a:cs typeface="Times New Roman" panose="02020603050405020304" pitchFamily="18" charset="0"/>
              </a:rPr>
            </a:br>
            <a:r>
              <a:rPr lang="en-US" altLang="en-US" sz="1200" dirty="0">
                <a:latin typeface="Times New Roman" panose="02020603050405020304" pitchFamily="18" charset="0"/>
                <a:cs typeface="Times New Roman" panose="02020603050405020304" pitchFamily="18" charset="0"/>
              </a:rPr>
              <a:t> </a:t>
            </a:r>
            <a:br>
              <a:rPr lang="en-US" altLang="en-US" dirty="0">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Helium has 2 protons and 2 electrons,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sodium has </a:t>
            </a:r>
            <a:r>
              <a:rPr lang="en-US" altLang="en-US" sz="2400" u="sng" dirty="0">
                <a:solidFill>
                  <a:srgbClr val="FF0000"/>
                </a:solidFill>
                <a:latin typeface="Times New Roman" panose="02020603050405020304" pitchFamily="18" charset="0"/>
                <a:cs typeface="Times New Roman" panose="02020603050405020304" pitchFamily="18" charset="0"/>
              </a:rPr>
              <a:t>11 protons</a:t>
            </a:r>
            <a:r>
              <a:rPr lang="en-US" altLang="en-US" sz="2400" dirty="0">
                <a:solidFill>
                  <a:srgbClr val="FF0000"/>
                </a:solidFill>
                <a:latin typeface="Times New Roman" panose="02020603050405020304" pitchFamily="18" charset="0"/>
                <a:cs typeface="Times New Roman" panose="02020603050405020304" pitchFamily="18" charset="0"/>
              </a:rPr>
              <a:t> and </a:t>
            </a:r>
            <a:r>
              <a:rPr lang="en-US" altLang="en-US" sz="2400" u="sng" dirty="0">
                <a:solidFill>
                  <a:srgbClr val="FF0000"/>
                </a:solidFill>
                <a:latin typeface="Times New Roman" panose="02020603050405020304" pitchFamily="18" charset="0"/>
                <a:cs typeface="Times New Roman" panose="02020603050405020304" pitchFamily="18" charset="0"/>
              </a:rPr>
              <a:t>11 electrons</a:t>
            </a:r>
            <a:r>
              <a:rPr lang="en-US" altLang="en-US" sz="2400" dirty="0">
                <a:solidFill>
                  <a:srgbClr val="FF0000"/>
                </a:solidFill>
                <a:latin typeface="Times New Roman" panose="02020603050405020304" pitchFamily="18" charset="0"/>
                <a:cs typeface="Times New Roman" panose="02020603050405020304" pitchFamily="18" charset="0"/>
              </a:rPr>
              <a:t>,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mercury has 80 protons and 80 electrons.</a:t>
            </a:r>
            <a:br>
              <a:rPr lang="en-US" altLang="en-US" sz="2400" dirty="0">
                <a:solidFill>
                  <a:srgbClr val="FF0000"/>
                </a:solidFill>
                <a:latin typeface="Times New Roman" panose="02020603050405020304" pitchFamily="18" charset="0"/>
                <a:cs typeface="Times New Roman" panose="02020603050405020304" pitchFamily="18" charset="0"/>
              </a:rPr>
            </a:br>
            <a:endParaRPr lang="en-US" altLang="en-US" sz="2400" dirty="0">
              <a:solidFill>
                <a:srgbClr val="FF0000"/>
              </a:solidFill>
              <a:latin typeface="Times New Roman" panose="02020603050405020304" pitchFamily="18" charset="0"/>
              <a:cs typeface="Times New Roman" panose="02020603050405020304" pitchFamily="18" charset="0"/>
            </a:endParaRPr>
          </a:p>
          <a:p>
            <a:pPr marL="514350" indent="-514350" eaLnBrk="1" hangingPunct="1">
              <a:spcBef>
                <a:spcPct val="50000"/>
              </a:spcBef>
              <a:buFontTx/>
              <a:buAutoNum type="arabicPeriod"/>
            </a:pPr>
            <a:r>
              <a:rPr lang="en-US" altLang="en-US" dirty="0">
                <a:latin typeface="Times New Roman" panose="02020603050405020304" pitchFamily="18" charset="0"/>
                <a:cs typeface="Times New Roman" panose="02020603050405020304" pitchFamily="18" charset="0"/>
              </a:rPr>
              <a:t>All atoms have a unique number of protons, and all have the exact same number of </a:t>
            </a:r>
            <a:r>
              <a:rPr lang="en-US" altLang="en-US" u="sng" dirty="0">
                <a:latin typeface="Times New Roman" panose="02020603050405020304" pitchFamily="18" charset="0"/>
                <a:cs typeface="Times New Roman" panose="02020603050405020304" pitchFamily="18" charset="0"/>
              </a:rPr>
              <a:t>electrons</a:t>
            </a:r>
            <a:r>
              <a:rPr lang="en-US" alt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41448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FF68BBB9-8B02-4EA7-AEBE-CCBC2DF8A8CD}"/>
              </a:ext>
            </a:extLst>
          </p:cNvPr>
          <p:cNvGraphicFramePr>
            <a:graphicFrameLocks noGrp="1"/>
          </p:cNvGraphicFramePr>
          <p:nvPr>
            <p:extLst>
              <p:ext uri="{D42A27DB-BD31-4B8C-83A1-F6EECF244321}">
                <p14:modId xmlns:p14="http://schemas.microsoft.com/office/powerpoint/2010/main" val="1442471454"/>
              </p:ext>
            </p:extLst>
          </p:nvPr>
        </p:nvGraphicFramePr>
        <p:xfrm>
          <a:off x="0" y="1"/>
          <a:ext cx="9144000" cy="6858643"/>
        </p:xfrm>
        <a:graphic>
          <a:graphicData uri="http://schemas.openxmlformats.org/drawingml/2006/table">
            <a:tbl>
              <a:tblPr firstRow="1" bandRow="1">
                <a:tableStyleId>{5C22544A-7EE6-4342-B048-85BDC9FD1C3A}</a:tableStyleId>
              </a:tblPr>
              <a:tblGrid>
                <a:gridCol w="519545">
                  <a:extLst>
                    <a:ext uri="{9D8B030D-6E8A-4147-A177-3AD203B41FA5}">
                      <a16:colId xmlns:a16="http://schemas.microsoft.com/office/drawing/2014/main" val="3955115853"/>
                    </a:ext>
                  </a:extLst>
                </a:gridCol>
                <a:gridCol w="1361102">
                  <a:extLst>
                    <a:ext uri="{9D8B030D-6E8A-4147-A177-3AD203B41FA5}">
                      <a16:colId xmlns:a16="http://schemas.microsoft.com/office/drawing/2014/main" val="1381220403"/>
                    </a:ext>
                  </a:extLst>
                </a:gridCol>
                <a:gridCol w="2538953">
                  <a:extLst>
                    <a:ext uri="{9D8B030D-6E8A-4147-A177-3AD203B41FA5}">
                      <a16:colId xmlns:a16="http://schemas.microsoft.com/office/drawing/2014/main" val="1928621033"/>
                    </a:ext>
                  </a:extLst>
                </a:gridCol>
                <a:gridCol w="2667000">
                  <a:extLst>
                    <a:ext uri="{9D8B030D-6E8A-4147-A177-3AD203B41FA5}">
                      <a16:colId xmlns:a16="http://schemas.microsoft.com/office/drawing/2014/main" val="2096477706"/>
                    </a:ext>
                  </a:extLst>
                </a:gridCol>
                <a:gridCol w="2057400">
                  <a:extLst>
                    <a:ext uri="{9D8B030D-6E8A-4147-A177-3AD203B41FA5}">
                      <a16:colId xmlns:a16="http://schemas.microsoft.com/office/drawing/2014/main" val="2069507926"/>
                    </a:ext>
                  </a:extLst>
                </a:gridCol>
              </a:tblGrid>
              <a:tr h="517517">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Fill in this chart to see how group 2 metals become ions.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6766189"/>
                  </a:ext>
                </a:extLst>
              </a:tr>
              <a:tr h="1175119">
                <a:tc>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Atomic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Electron config.</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From Periodic Table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Ionic Electron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Ion symbol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with charge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514387"/>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Beryllium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solidFill>
                            <a:srgbClr val="FF0000"/>
                          </a:solidFill>
                          <a:latin typeface="Times New Roman" panose="02020603050405020304" pitchFamily="18" charset="0"/>
                          <a:cs typeface="Times New Roman" panose="02020603050405020304" pitchFamily="18" charset="0"/>
                        </a:rPr>
                        <a:t> → 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baseline="0" dirty="0">
                          <a:solidFill>
                            <a:srgbClr val="FF0000"/>
                          </a:solidFill>
                          <a:latin typeface="Times New Roman" panose="02020603050405020304" pitchFamily="18" charset="0"/>
                          <a:cs typeface="Times New Roman" panose="02020603050405020304" pitchFamily="18" charset="0"/>
                        </a:rPr>
                        <a:t>Be</a:t>
                      </a:r>
                      <a:r>
                        <a:rPr lang="en-US" sz="3200" b="0" baseline="30000" dirty="0">
                          <a:solidFill>
                            <a:srgbClr val="FF0000"/>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7441544"/>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magnesium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solidFill>
                            <a:srgbClr val="0000CC"/>
                          </a:solidFill>
                          <a:latin typeface="Times New Roman" panose="02020603050405020304" pitchFamily="18" charset="0"/>
                          <a:cs typeface="Times New Roman" panose="02020603050405020304" pitchFamily="18" charset="0"/>
                        </a:rPr>
                        <a:t> → 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Mg</a:t>
                      </a:r>
                      <a:r>
                        <a:rPr kumimoji="0" lang="en-US" sz="3200" b="0" i="0" u="none" strike="noStrike" kern="1200" cap="none" spc="0" normalizeH="0" baseline="30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8949405"/>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Calcium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solidFill>
                            <a:srgbClr val="FF0000"/>
                          </a:solidFill>
                          <a:latin typeface="Times New Roman" panose="02020603050405020304" pitchFamily="18" charset="0"/>
                          <a:cs typeface="Times New Roman" panose="02020603050405020304" pitchFamily="18" charset="0"/>
                        </a:rPr>
                        <a:t> → 2-8-8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Ca</a:t>
                      </a:r>
                      <a:r>
                        <a:rPr kumimoji="0" 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1011757"/>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strontium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2-8-18-8-2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solidFill>
                            <a:srgbClr val="0000CC"/>
                          </a:solidFill>
                          <a:latin typeface="Times New Roman" panose="02020603050405020304" pitchFamily="18" charset="0"/>
                          <a:cs typeface="Times New Roman" panose="02020603050405020304" pitchFamily="18" charset="0"/>
                        </a:rPr>
                        <a:t> → 2-8-18-8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Sr</a:t>
                      </a:r>
                      <a:r>
                        <a:rPr kumimoji="0" lang="en-US" sz="3200" b="0" i="0" u="none" strike="noStrike" kern="1200" cap="none" spc="0" normalizeH="0" baseline="30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319874"/>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Barium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2-8-18-18-8-2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solidFill>
                            <a:srgbClr val="FF0000"/>
                          </a:solidFill>
                          <a:latin typeface="Times New Roman" panose="02020603050405020304" pitchFamily="18" charset="0"/>
                          <a:cs typeface="Times New Roman" panose="02020603050405020304" pitchFamily="18" charset="0"/>
                        </a:rPr>
                        <a:t> → 2-8-18-18-8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Ba</a:t>
                      </a:r>
                      <a:r>
                        <a:rPr kumimoji="0" 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238869"/>
                  </a:ext>
                </a:extLst>
              </a:tr>
              <a:tr h="860894">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Radium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2-8-18-32-18-8-2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solidFill>
                            <a:srgbClr val="9900CC"/>
                          </a:solidFill>
                          <a:latin typeface="Times New Roman" panose="02020603050405020304" pitchFamily="18" charset="0"/>
                          <a:cs typeface="Times New Roman" panose="02020603050405020304" pitchFamily="18" charset="0"/>
                        </a:rPr>
                        <a:t> → 2-8-18-32-18-8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rPr>
                        <a:t>Ra</a:t>
                      </a:r>
                      <a:r>
                        <a:rPr kumimoji="0" lang="en-US" sz="3200" b="0" i="0" u="none" strike="noStrike" kern="1200" cap="none" spc="0" normalizeH="0" baseline="30000" noProof="0" dirty="0">
                          <a:ln>
                            <a:noFill/>
                          </a:ln>
                          <a:solidFill>
                            <a:srgbClr val="9900CC"/>
                          </a:solidFill>
                          <a:effectLst/>
                          <a:uLnTx/>
                          <a:uFillTx/>
                          <a:latin typeface="Times New Roman" panose="02020603050405020304" pitchFamily="18" charset="0"/>
                          <a:ea typeface="+mn-ea"/>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272845"/>
                  </a:ext>
                </a:extLst>
              </a:tr>
            </a:tbl>
          </a:graphicData>
        </a:graphic>
      </p:graphicFrame>
    </p:spTree>
    <p:extLst>
      <p:ext uri="{BB962C8B-B14F-4D97-AF65-F5344CB8AC3E}">
        <p14:creationId xmlns:p14="http://schemas.microsoft.com/office/powerpoint/2010/main" val="1636110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5313C509-EE99-49ED-8BC3-E225EDCFF697}"/>
              </a:ext>
            </a:extLst>
          </p:cNvPr>
          <p:cNvSpPr txBox="1">
            <a:spLocks noChangeArrowheads="1"/>
          </p:cNvSpPr>
          <p:nvPr/>
        </p:nvSpPr>
        <p:spPr bwMode="auto">
          <a:xfrm>
            <a:off x="-14111" y="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US" altLang="en-US" dirty="0">
                <a:latin typeface="Times New Roman" panose="02020603050405020304" pitchFamily="18" charset="0"/>
                <a:cs typeface="Times New Roman" panose="02020603050405020304" pitchFamily="18" charset="0"/>
              </a:rPr>
              <a:t>17.  All group 2 metals </a:t>
            </a:r>
            <a:r>
              <a:rPr lang="en-US" altLang="en-US" u="sng" dirty="0">
                <a:latin typeface="Times New Roman" panose="02020603050405020304" pitchFamily="18" charset="0"/>
                <a:cs typeface="Times New Roman" panose="02020603050405020304" pitchFamily="18" charset="0"/>
              </a:rPr>
              <a:t>must lose 2 electrons</a:t>
            </a:r>
            <a:r>
              <a:rPr lang="en-US" altLang="en-US" dirty="0">
                <a:latin typeface="Times New Roman" panose="02020603050405020304" pitchFamily="18" charset="0"/>
                <a:cs typeface="Times New Roman" panose="02020603050405020304" pitchFamily="18" charset="0"/>
              </a:rPr>
              <a:t> to</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become isoelectric to noble gases. </a:t>
            </a:r>
            <a:br>
              <a:rPr lang="en-US" altLang="en-US" dirty="0">
                <a:latin typeface="Times New Roman" panose="02020603050405020304" pitchFamily="18" charset="0"/>
                <a:cs typeface="Times New Roman" panose="02020603050405020304" pitchFamily="18" charset="0"/>
              </a:rPr>
            </a:b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2457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5313C509-EE99-49ED-8BC3-E225EDCFF697}"/>
              </a:ext>
            </a:extLst>
          </p:cNvPr>
          <p:cNvSpPr txBox="1">
            <a:spLocks noChangeArrowheads="1"/>
          </p:cNvSpPr>
          <p:nvPr/>
        </p:nvSpPr>
        <p:spPr bwMode="auto">
          <a:xfrm>
            <a:off x="-14111" y="0"/>
            <a:ext cx="9144000"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US" altLang="en-US" dirty="0">
                <a:latin typeface="Times New Roman" panose="02020603050405020304" pitchFamily="18" charset="0"/>
                <a:cs typeface="Times New Roman" panose="02020603050405020304" pitchFamily="18" charset="0"/>
              </a:rPr>
              <a:t>17.  All group 2 metals </a:t>
            </a:r>
            <a:r>
              <a:rPr lang="en-US" altLang="en-US" u="sng" dirty="0">
                <a:latin typeface="Times New Roman" panose="02020603050405020304" pitchFamily="18" charset="0"/>
                <a:cs typeface="Times New Roman" panose="02020603050405020304" pitchFamily="18" charset="0"/>
              </a:rPr>
              <a:t>must lose 2 electrons</a:t>
            </a:r>
            <a:r>
              <a:rPr lang="en-US" altLang="en-US" dirty="0">
                <a:latin typeface="Times New Roman" panose="02020603050405020304" pitchFamily="18" charset="0"/>
                <a:cs typeface="Times New Roman" panose="02020603050405020304" pitchFamily="18" charset="0"/>
              </a:rPr>
              <a:t> to</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become isoelectric to noble gases.</a:t>
            </a:r>
            <a:br>
              <a:rPr lang="en-US" altLang="en-US" dirty="0">
                <a:latin typeface="Times New Roman" panose="02020603050405020304" pitchFamily="18" charset="0"/>
                <a:cs typeface="Times New Roman" panose="02020603050405020304" pitchFamily="18" charset="0"/>
              </a:rPr>
            </a:br>
            <a:endParaRPr lang="en-US" altLang="en-US" dirty="0">
              <a:latin typeface="Times New Roman" panose="02020603050405020304" pitchFamily="18" charset="0"/>
              <a:cs typeface="Times New Roman" panose="02020603050405020304" pitchFamily="18" charset="0"/>
            </a:endParaRPr>
          </a:p>
          <a:p>
            <a:pPr eaLnBrk="1" hangingPunct="1">
              <a:spcBef>
                <a:spcPct val="50000"/>
              </a:spcBef>
              <a:buNone/>
            </a:pPr>
            <a:r>
              <a:rPr lang="en-US" altLang="en-US" dirty="0">
                <a:latin typeface="Times New Roman" panose="02020603050405020304" pitchFamily="18" charset="0"/>
                <a:cs typeface="Times New Roman" panose="02020603050405020304" pitchFamily="18" charset="0"/>
              </a:rPr>
              <a:t>18.  </a:t>
            </a:r>
            <a:r>
              <a:rPr lang="en-US" altLang="en-US" u="sng" dirty="0">
                <a:latin typeface="Times New Roman" panose="02020603050405020304" pitchFamily="18" charset="0"/>
                <a:cs typeface="Times New Roman" panose="02020603050405020304" pitchFamily="18" charset="0"/>
              </a:rPr>
              <a:t>They do not become noble gases</a:t>
            </a:r>
            <a:r>
              <a:rPr lang="en-US" altLang="en-US" dirty="0">
                <a:latin typeface="Times New Roman" panose="02020603050405020304" pitchFamily="18" charset="0"/>
                <a:cs typeface="Times New Roman" panose="02020603050405020304" pitchFamily="18" charset="0"/>
              </a:rPr>
              <a:t>, nor do they turn</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into gases, they are ions with a +2 charge because</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they have “lost” 2 electrons to get that perfect</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electron orbital system, like the noble gases.</a:t>
            </a:r>
            <a:br>
              <a:rPr lang="en-US" altLang="en-US" dirty="0">
                <a:latin typeface="Times New Roman" panose="02020603050405020304" pitchFamily="18" charset="0"/>
                <a:cs typeface="Times New Roman" panose="02020603050405020304" pitchFamily="18" charset="0"/>
              </a:rPr>
            </a:br>
            <a:r>
              <a:rPr lang="en-US" altLang="en-US" sz="1400" dirty="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8900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5313C509-EE99-49ED-8BC3-E225EDCFF697}"/>
              </a:ext>
            </a:extLst>
          </p:cNvPr>
          <p:cNvSpPr txBox="1">
            <a:spLocks noChangeArrowheads="1"/>
          </p:cNvSpPr>
          <p:nvPr/>
        </p:nvSpPr>
        <p:spPr bwMode="auto">
          <a:xfrm>
            <a:off x="-14111" y="0"/>
            <a:ext cx="9144000"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17.  All group 2 metals </a:t>
            </a:r>
            <a:r>
              <a:rPr kumimoji="0" lang="en-US" altLang="en-US"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must lose 2 electrons</a:t>
            </a:r>
            <a:r>
              <a:rPr kumimoji="0" lang="en-US" altLang="en-US"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to</a:t>
            </a:r>
            <a:br>
              <a:rPr kumimoji="0" lang="en-US" altLang="en-US"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become isoelectric to noble gases.</a:t>
            </a:r>
            <a:br>
              <a:rPr kumimoji="0" lang="en-US" altLang="en-US"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endParaRPr kumimoji="0" lang="en-US" altLang="en-US"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18.  </a:t>
            </a:r>
            <a:r>
              <a:rPr kumimoji="0" lang="en-US" altLang="en-US"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They do not become noble gases</a:t>
            </a:r>
            <a:r>
              <a:rPr kumimoji="0" lang="en-US" altLang="en-US"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nor do they turn</a:t>
            </a:r>
            <a:br>
              <a:rPr kumimoji="0" lang="en-US" altLang="en-US"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into gases, they are ions with a +2 charge because</a:t>
            </a:r>
            <a:br>
              <a:rPr kumimoji="0" lang="en-US" altLang="en-US"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they have “lost” 2 electrons to get that perfect</a:t>
            </a:r>
            <a:br>
              <a:rPr kumimoji="0" lang="en-US" altLang="en-US"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electron orbital system, like the noble gases.</a:t>
            </a:r>
            <a:r>
              <a:rPr lang="en-US" altLang="en-US" dirty="0">
                <a:latin typeface="Times New Roman" panose="02020603050405020304" pitchFamily="18" charset="0"/>
                <a:cs typeface="Times New Roman" panose="02020603050405020304" pitchFamily="18" charset="0"/>
              </a:rPr>
              <a:t> </a:t>
            </a:r>
          </a:p>
          <a:p>
            <a:pPr eaLnBrk="1" hangingPunct="1">
              <a:spcBef>
                <a:spcPct val="50000"/>
              </a:spcBef>
              <a:buNone/>
            </a:pPr>
            <a:r>
              <a:rPr lang="en-US" altLang="en-US" dirty="0">
                <a:latin typeface="Times New Roman" panose="02020603050405020304" pitchFamily="18" charset="0"/>
                <a:cs typeface="Times New Roman" panose="02020603050405020304" pitchFamily="18" charset="0"/>
              </a:rPr>
              <a:t>19.  Be</a:t>
            </a:r>
            <a:r>
              <a:rPr lang="en-US" altLang="en-US" baseline="30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 is isoelectric to helium</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Mg</a:t>
            </a:r>
            <a:r>
              <a:rPr lang="en-US" altLang="en-US" baseline="30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 is isoelectric to neon</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Ca</a:t>
            </a:r>
            <a:r>
              <a:rPr lang="en-US" altLang="en-US" baseline="30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 is isoelectric to argon</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Sr</a:t>
            </a:r>
            <a:r>
              <a:rPr lang="en-US" altLang="en-US" baseline="30000" dirty="0">
                <a:latin typeface="Times New Roman" panose="02020603050405020304" pitchFamily="18" charset="0"/>
                <a:cs typeface="Times New Roman" panose="02020603050405020304" pitchFamily="18" charset="0"/>
              </a:rPr>
              <a:t>+2 </a:t>
            </a:r>
            <a:r>
              <a:rPr lang="en-US" altLang="en-US" dirty="0">
                <a:latin typeface="Times New Roman" panose="02020603050405020304" pitchFamily="18" charset="0"/>
                <a:cs typeface="Times New Roman" panose="02020603050405020304" pitchFamily="18" charset="0"/>
              </a:rPr>
              <a:t> is isoelectric to krypton</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Ra</a:t>
            </a:r>
            <a:r>
              <a:rPr lang="en-US" altLang="en-US" baseline="30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 is isoelectric to xenon</a:t>
            </a:r>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6319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2E44407-4747-2D1F-3F32-7BB83A69C392}"/>
              </a:ext>
            </a:extLst>
          </p:cNvPr>
          <p:cNvGraphicFramePr>
            <a:graphicFrameLocks noGrp="1"/>
          </p:cNvGraphicFramePr>
          <p:nvPr>
            <p:extLst>
              <p:ext uri="{D42A27DB-BD31-4B8C-83A1-F6EECF244321}">
                <p14:modId xmlns:p14="http://schemas.microsoft.com/office/powerpoint/2010/main" val="3519889118"/>
              </p:ext>
            </p:extLst>
          </p:nvPr>
        </p:nvGraphicFramePr>
        <p:xfrm>
          <a:off x="0" y="1"/>
          <a:ext cx="9144000" cy="2453639"/>
        </p:xfrm>
        <a:graphic>
          <a:graphicData uri="http://schemas.openxmlformats.org/drawingml/2006/table">
            <a:tbl>
              <a:tblPr firstRow="1" bandRow="1">
                <a:tableStyleId>{5C22544A-7EE6-4342-B048-85BDC9FD1C3A}</a:tableStyleId>
              </a:tblPr>
              <a:tblGrid>
                <a:gridCol w="519545">
                  <a:extLst>
                    <a:ext uri="{9D8B030D-6E8A-4147-A177-3AD203B41FA5}">
                      <a16:colId xmlns:a16="http://schemas.microsoft.com/office/drawing/2014/main" val="3955115853"/>
                    </a:ext>
                  </a:extLst>
                </a:gridCol>
                <a:gridCol w="1361102">
                  <a:extLst>
                    <a:ext uri="{9D8B030D-6E8A-4147-A177-3AD203B41FA5}">
                      <a16:colId xmlns:a16="http://schemas.microsoft.com/office/drawing/2014/main" val="1381220403"/>
                    </a:ext>
                  </a:extLst>
                </a:gridCol>
                <a:gridCol w="2538953">
                  <a:extLst>
                    <a:ext uri="{9D8B030D-6E8A-4147-A177-3AD203B41FA5}">
                      <a16:colId xmlns:a16="http://schemas.microsoft.com/office/drawing/2014/main" val="1928621033"/>
                    </a:ext>
                  </a:extLst>
                </a:gridCol>
                <a:gridCol w="2667000">
                  <a:extLst>
                    <a:ext uri="{9D8B030D-6E8A-4147-A177-3AD203B41FA5}">
                      <a16:colId xmlns:a16="http://schemas.microsoft.com/office/drawing/2014/main" val="2096477706"/>
                    </a:ext>
                  </a:extLst>
                </a:gridCol>
                <a:gridCol w="2057400">
                  <a:extLst>
                    <a:ext uri="{9D8B030D-6E8A-4147-A177-3AD203B41FA5}">
                      <a16:colId xmlns:a16="http://schemas.microsoft.com/office/drawing/2014/main" val="2069507926"/>
                    </a:ext>
                  </a:extLst>
                </a:gridCol>
              </a:tblGrid>
              <a:tr h="838199">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Last metal of the day…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6766189"/>
                  </a:ext>
                </a:extLst>
              </a:tr>
              <a:tr h="782515">
                <a:tc>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Atomic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Electron configuration</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from Periodic Table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Ionic Electron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Ion symbol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with charge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514387"/>
                  </a:ext>
                </a:extLst>
              </a:tr>
              <a:tr h="0">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Aluminum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2-8-3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solidFill>
                            <a:srgbClr val="FF0000"/>
                          </a:solidFill>
                          <a:latin typeface="Times New Roman" panose="02020603050405020304" pitchFamily="18" charset="0"/>
                          <a:cs typeface="Times New Roman" panose="02020603050405020304" pitchFamily="18" charset="0"/>
                        </a:rPr>
                        <a:t> → 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000" b="0" baseline="0" dirty="0">
                          <a:solidFill>
                            <a:srgbClr val="FF0000"/>
                          </a:solidFill>
                          <a:latin typeface="Times New Roman" panose="02020603050405020304" pitchFamily="18" charset="0"/>
                          <a:cs typeface="Times New Roman" panose="02020603050405020304" pitchFamily="18" charset="0"/>
                        </a:rPr>
                        <a:t>Al</a:t>
                      </a:r>
                      <a:r>
                        <a:rPr lang="en-US" sz="4000" b="0" baseline="30000" dirty="0">
                          <a:solidFill>
                            <a:srgbClr val="FF0000"/>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7441544"/>
                  </a:ext>
                </a:extLst>
              </a:tr>
            </a:tbl>
          </a:graphicData>
        </a:graphic>
      </p:graphicFrame>
      <p:sp>
        <p:nvSpPr>
          <p:cNvPr id="4" name="TextBox 3">
            <a:extLst>
              <a:ext uri="{FF2B5EF4-FFF2-40B4-BE49-F238E27FC236}">
                <a16:creationId xmlns:a16="http://schemas.microsoft.com/office/drawing/2014/main" id="{8165D053-8F67-FD9F-4A35-4C0FEBAF532B}"/>
              </a:ext>
            </a:extLst>
          </p:cNvPr>
          <p:cNvSpPr txBox="1"/>
          <p:nvPr/>
        </p:nvSpPr>
        <p:spPr>
          <a:xfrm>
            <a:off x="0" y="2743200"/>
            <a:ext cx="9144000" cy="123110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21.   </a:t>
            </a:r>
            <a:b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2E44407-4747-2D1F-3F32-7BB83A69C392}"/>
              </a:ext>
            </a:extLst>
          </p:cNvPr>
          <p:cNvGraphicFramePr>
            <a:graphicFrameLocks noGrp="1"/>
          </p:cNvGraphicFramePr>
          <p:nvPr>
            <p:extLst>
              <p:ext uri="{D42A27DB-BD31-4B8C-83A1-F6EECF244321}">
                <p14:modId xmlns:p14="http://schemas.microsoft.com/office/powerpoint/2010/main" val="3272577775"/>
              </p:ext>
            </p:extLst>
          </p:nvPr>
        </p:nvGraphicFramePr>
        <p:xfrm>
          <a:off x="0" y="1"/>
          <a:ext cx="9144000" cy="2453639"/>
        </p:xfrm>
        <a:graphic>
          <a:graphicData uri="http://schemas.openxmlformats.org/drawingml/2006/table">
            <a:tbl>
              <a:tblPr firstRow="1" bandRow="1">
                <a:tableStyleId>{5C22544A-7EE6-4342-B048-85BDC9FD1C3A}</a:tableStyleId>
              </a:tblPr>
              <a:tblGrid>
                <a:gridCol w="519545">
                  <a:extLst>
                    <a:ext uri="{9D8B030D-6E8A-4147-A177-3AD203B41FA5}">
                      <a16:colId xmlns:a16="http://schemas.microsoft.com/office/drawing/2014/main" val="3955115853"/>
                    </a:ext>
                  </a:extLst>
                </a:gridCol>
                <a:gridCol w="1361102">
                  <a:extLst>
                    <a:ext uri="{9D8B030D-6E8A-4147-A177-3AD203B41FA5}">
                      <a16:colId xmlns:a16="http://schemas.microsoft.com/office/drawing/2014/main" val="1381220403"/>
                    </a:ext>
                  </a:extLst>
                </a:gridCol>
                <a:gridCol w="2538953">
                  <a:extLst>
                    <a:ext uri="{9D8B030D-6E8A-4147-A177-3AD203B41FA5}">
                      <a16:colId xmlns:a16="http://schemas.microsoft.com/office/drawing/2014/main" val="1928621033"/>
                    </a:ext>
                  </a:extLst>
                </a:gridCol>
                <a:gridCol w="2667000">
                  <a:extLst>
                    <a:ext uri="{9D8B030D-6E8A-4147-A177-3AD203B41FA5}">
                      <a16:colId xmlns:a16="http://schemas.microsoft.com/office/drawing/2014/main" val="2096477706"/>
                    </a:ext>
                  </a:extLst>
                </a:gridCol>
                <a:gridCol w="2057400">
                  <a:extLst>
                    <a:ext uri="{9D8B030D-6E8A-4147-A177-3AD203B41FA5}">
                      <a16:colId xmlns:a16="http://schemas.microsoft.com/office/drawing/2014/main" val="2069507926"/>
                    </a:ext>
                  </a:extLst>
                </a:gridCol>
              </a:tblGrid>
              <a:tr h="838199">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Last metal of the day…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6766189"/>
                  </a:ext>
                </a:extLst>
              </a:tr>
              <a:tr h="782515">
                <a:tc>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Atomic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Electron configuration</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from Periodic Table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Ionic Electron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Ion symbol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with charge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514387"/>
                  </a:ext>
                </a:extLst>
              </a:tr>
              <a:tr h="0">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Aluminum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2-8-3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solidFill>
                            <a:srgbClr val="FF0000"/>
                          </a:solidFill>
                          <a:latin typeface="Times New Roman" panose="02020603050405020304" pitchFamily="18" charset="0"/>
                          <a:cs typeface="Times New Roman" panose="02020603050405020304" pitchFamily="18" charset="0"/>
                        </a:rPr>
                        <a:t> → 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000" b="0" baseline="0" dirty="0">
                          <a:solidFill>
                            <a:srgbClr val="FF0000"/>
                          </a:solidFill>
                          <a:latin typeface="Times New Roman" panose="02020603050405020304" pitchFamily="18" charset="0"/>
                          <a:cs typeface="Times New Roman" panose="02020603050405020304" pitchFamily="18" charset="0"/>
                        </a:rPr>
                        <a:t>Al</a:t>
                      </a:r>
                      <a:r>
                        <a:rPr lang="en-US" sz="4000" b="0" baseline="30000" dirty="0">
                          <a:solidFill>
                            <a:srgbClr val="FF0000"/>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7441544"/>
                  </a:ext>
                </a:extLst>
              </a:tr>
            </a:tbl>
          </a:graphicData>
        </a:graphic>
      </p:graphicFrame>
      <p:sp>
        <p:nvSpPr>
          <p:cNvPr id="4" name="TextBox 3">
            <a:extLst>
              <a:ext uri="{FF2B5EF4-FFF2-40B4-BE49-F238E27FC236}">
                <a16:creationId xmlns:a16="http://schemas.microsoft.com/office/drawing/2014/main" id="{8165D053-8F67-FD9F-4A35-4C0FEBAF532B}"/>
              </a:ext>
            </a:extLst>
          </p:cNvPr>
          <p:cNvSpPr txBox="1"/>
          <p:nvPr/>
        </p:nvSpPr>
        <p:spPr>
          <a:xfrm>
            <a:off x="0" y="2743200"/>
            <a:ext cx="9144000" cy="123110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21.  </a:t>
            </a:r>
            <a:r>
              <a:rPr kumimoji="0" lang="en-US" sz="28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Metals lose electrons</a:t>
            </a:r>
            <a:r>
              <a:rPr kumimoji="0" lang="en-US" sz="2800" b="0" i="0"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when they form ions.</a:t>
            </a:r>
            <a:b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endParaRPr lang="en-US" dirty="0"/>
          </a:p>
        </p:txBody>
      </p:sp>
    </p:spTree>
    <p:extLst>
      <p:ext uri="{BB962C8B-B14F-4D97-AF65-F5344CB8AC3E}">
        <p14:creationId xmlns:p14="http://schemas.microsoft.com/office/powerpoint/2010/main" val="4201073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2E44407-4747-2D1F-3F32-7BB83A69C392}"/>
              </a:ext>
            </a:extLst>
          </p:cNvPr>
          <p:cNvGraphicFramePr>
            <a:graphicFrameLocks noGrp="1"/>
          </p:cNvGraphicFramePr>
          <p:nvPr>
            <p:extLst>
              <p:ext uri="{D42A27DB-BD31-4B8C-83A1-F6EECF244321}">
                <p14:modId xmlns:p14="http://schemas.microsoft.com/office/powerpoint/2010/main" val="53143534"/>
              </p:ext>
            </p:extLst>
          </p:nvPr>
        </p:nvGraphicFramePr>
        <p:xfrm>
          <a:off x="0" y="1"/>
          <a:ext cx="9144000" cy="2453639"/>
        </p:xfrm>
        <a:graphic>
          <a:graphicData uri="http://schemas.openxmlformats.org/drawingml/2006/table">
            <a:tbl>
              <a:tblPr firstRow="1" bandRow="1">
                <a:tableStyleId>{5C22544A-7EE6-4342-B048-85BDC9FD1C3A}</a:tableStyleId>
              </a:tblPr>
              <a:tblGrid>
                <a:gridCol w="519545">
                  <a:extLst>
                    <a:ext uri="{9D8B030D-6E8A-4147-A177-3AD203B41FA5}">
                      <a16:colId xmlns:a16="http://schemas.microsoft.com/office/drawing/2014/main" val="3955115853"/>
                    </a:ext>
                  </a:extLst>
                </a:gridCol>
                <a:gridCol w="1361102">
                  <a:extLst>
                    <a:ext uri="{9D8B030D-6E8A-4147-A177-3AD203B41FA5}">
                      <a16:colId xmlns:a16="http://schemas.microsoft.com/office/drawing/2014/main" val="1381220403"/>
                    </a:ext>
                  </a:extLst>
                </a:gridCol>
                <a:gridCol w="2538953">
                  <a:extLst>
                    <a:ext uri="{9D8B030D-6E8A-4147-A177-3AD203B41FA5}">
                      <a16:colId xmlns:a16="http://schemas.microsoft.com/office/drawing/2014/main" val="1928621033"/>
                    </a:ext>
                  </a:extLst>
                </a:gridCol>
                <a:gridCol w="2667000">
                  <a:extLst>
                    <a:ext uri="{9D8B030D-6E8A-4147-A177-3AD203B41FA5}">
                      <a16:colId xmlns:a16="http://schemas.microsoft.com/office/drawing/2014/main" val="2096477706"/>
                    </a:ext>
                  </a:extLst>
                </a:gridCol>
                <a:gridCol w="2057400">
                  <a:extLst>
                    <a:ext uri="{9D8B030D-6E8A-4147-A177-3AD203B41FA5}">
                      <a16:colId xmlns:a16="http://schemas.microsoft.com/office/drawing/2014/main" val="2069507926"/>
                    </a:ext>
                  </a:extLst>
                </a:gridCol>
              </a:tblGrid>
              <a:tr h="838199">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Last metal of the day…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6766189"/>
                  </a:ext>
                </a:extLst>
              </a:tr>
              <a:tr h="782515">
                <a:tc>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Atomic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Electron configuration</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from Periodic Table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Ionic Electron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Ion symbol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with charge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514387"/>
                  </a:ext>
                </a:extLst>
              </a:tr>
              <a:tr h="0">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Aluminum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2-8-3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solidFill>
                            <a:srgbClr val="FF0000"/>
                          </a:solidFill>
                          <a:latin typeface="Times New Roman" panose="02020603050405020304" pitchFamily="18" charset="0"/>
                          <a:cs typeface="Times New Roman" panose="02020603050405020304" pitchFamily="18" charset="0"/>
                        </a:rPr>
                        <a:t> → 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000" b="0" baseline="0" dirty="0">
                          <a:solidFill>
                            <a:srgbClr val="FF0000"/>
                          </a:solidFill>
                          <a:latin typeface="Times New Roman" panose="02020603050405020304" pitchFamily="18" charset="0"/>
                          <a:cs typeface="Times New Roman" panose="02020603050405020304" pitchFamily="18" charset="0"/>
                        </a:rPr>
                        <a:t>Al</a:t>
                      </a:r>
                      <a:r>
                        <a:rPr lang="en-US" sz="4000" b="0" baseline="30000" dirty="0">
                          <a:solidFill>
                            <a:srgbClr val="FF0000"/>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7441544"/>
                  </a:ext>
                </a:extLst>
              </a:tr>
            </a:tbl>
          </a:graphicData>
        </a:graphic>
      </p:graphicFrame>
      <p:sp>
        <p:nvSpPr>
          <p:cNvPr id="4" name="TextBox 3">
            <a:extLst>
              <a:ext uri="{FF2B5EF4-FFF2-40B4-BE49-F238E27FC236}">
                <a16:creationId xmlns:a16="http://schemas.microsoft.com/office/drawing/2014/main" id="{8165D053-8F67-FD9F-4A35-4C0FEBAF532B}"/>
              </a:ext>
            </a:extLst>
          </p:cNvPr>
          <p:cNvSpPr txBox="1"/>
          <p:nvPr/>
        </p:nvSpPr>
        <p:spPr>
          <a:xfrm>
            <a:off x="0" y="2743200"/>
            <a:ext cx="9144000" cy="209288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21.  </a:t>
            </a:r>
            <a:r>
              <a:rPr kumimoji="0" lang="en-US" sz="28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Metals lose electrons</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when they form ions.</a:t>
            </a:r>
            <a:b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22.  Metals lose 1, 2,  3 electrons to form </a:t>
            </a:r>
            <a:r>
              <a:rPr kumimoji="0" lang="en-US" sz="2800" b="0" i="0" u="sng"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+1, +2, or +3</a:t>
            </a:r>
            <a:r>
              <a:rPr kumimoji="0" lang="en-US" sz="2800" b="0" i="0"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ions.</a:t>
            </a:r>
          </a:p>
          <a:p>
            <a:pPr marL="342900" marR="0" lvl="0" indent="-342900" algn="l" defTabSz="914400" rtl="0" eaLnBrk="0" fontAlgn="base" latinLnBrk="0" hangingPunct="0">
              <a:lnSpc>
                <a:spcPct val="100000"/>
              </a:lnSpc>
              <a:spcBef>
                <a:spcPct val="0"/>
              </a:spcBef>
              <a:spcAft>
                <a:spcPct val="0"/>
              </a:spcAft>
              <a:buClrTx/>
              <a:buSzTx/>
              <a:buFontTx/>
              <a:buAutoNum type="arabicPeriod" startAt="18"/>
              <a:tabLst/>
              <a:defRPr/>
            </a:pPr>
            <a:endPar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endParaRPr lang="en-US" dirty="0"/>
          </a:p>
        </p:txBody>
      </p:sp>
    </p:spTree>
    <p:extLst>
      <p:ext uri="{BB962C8B-B14F-4D97-AF65-F5344CB8AC3E}">
        <p14:creationId xmlns:p14="http://schemas.microsoft.com/office/powerpoint/2010/main" val="3122280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2E44407-4747-2D1F-3F32-7BB83A69C392}"/>
              </a:ext>
            </a:extLst>
          </p:cNvPr>
          <p:cNvGraphicFramePr>
            <a:graphicFrameLocks noGrp="1"/>
          </p:cNvGraphicFramePr>
          <p:nvPr>
            <p:extLst>
              <p:ext uri="{D42A27DB-BD31-4B8C-83A1-F6EECF244321}">
                <p14:modId xmlns:p14="http://schemas.microsoft.com/office/powerpoint/2010/main" val="3631155796"/>
              </p:ext>
            </p:extLst>
          </p:nvPr>
        </p:nvGraphicFramePr>
        <p:xfrm>
          <a:off x="0" y="1"/>
          <a:ext cx="9144000" cy="2453639"/>
        </p:xfrm>
        <a:graphic>
          <a:graphicData uri="http://schemas.openxmlformats.org/drawingml/2006/table">
            <a:tbl>
              <a:tblPr firstRow="1" bandRow="1">
                <a:tableStyleId>{5C22544A-7EE6-4342-B048-85BDC9FD1C3A}</a:tableStyleId>
              </a:tblPr>
              <a:tblGrid>
                <a:gridCol w="519545">
                  <a:extLst>
                    <a:ext uri="{9D8B030D-6E8A-4147-A177-3AD203B41FA5}">
                      <a16:colId xmlns:a16="http://schemas.microsoft.com/office/drawing/2014/main" val="3955115853"/>
                    </a:ext>
                  </a:extLst>
                </a:gridCol>
                <a:gridCol w="1361102">
                  <a:extLst>
                    <a:ext uri="{9D8B030D-6E8A-4147-A177-3AD203B41FA5}">
                      <a16:colId xmlns:a16="http://schemas.microsoft.com/office/drawing/2014/main" val="1381220403"/>
                    </a:ext>
                  </a:extLst>
                </a:gridCol>
                <a:gridCol w="2538953">
                  <a:extLst>
                    <a:ext uri="{9D8B030D-6E8A-4147-A177-3AD203B41FA5}">
                      <a16:colId xmlns:a16="http://schemas.microsoft.com/office/drawing/2014/main" val="1928621033"/>
                    </a:ext>
                  </a:extLst>
                </a:gridCol>
                <a:gridCol w="2667000">
                  <a:extLst>
                    <a:ext uri="{9D8B030D-6E8A-4147-A177-3AD203B41FA5}">
                      <a16:colId xmlns:a16="http://schemas.microsoft.com/office/drawing/2014/main" val="2096477706"/>
                    </a:ext>
                  </a:extLst>
                </a:gridCol>
                <a:gridCol w="2057400">
                  <a:extLst>
                    <a:ext uri="{9D8B030D-6E8A-4147-A177-3AD203B41FA5}">
                      <a16:colId xmlns:a16="http://schemas.microsoft.com/office/drawing/2014/main" val="2069507926"/>
                    </a:ext>
                  </a:extLst>
                </a:gridCol>
              </a:tblGrid>
              <a:tr h="838199">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Last metal of the day…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6766189"/>
                  </a:ext>
                </a:extLst>
              </a:tr>
              <a:tr h="782515">
                <a:tc>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Atomic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Electron configuration</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from Periodic Table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Ionic Electron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Ion symbol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with charge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514387"/>
                  </a:ext>
                </a:extLst>
              </a:tr>
              <a:tr h="0">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Aluminum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2-8-3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solidFill>
                            <a:srgbClr val="FF0000"/>
                          </a:solidFill>
                          <a:latin typeface="Times New Roman" panose="02020603050405020304" pitchFamily="18" charset="0"/>
                          <a:cs typeface="Times New Roman" panose="02020603050405020304" pitchFamily="18" charset="0"/>
                        </a:rPr>
                        <a:t> → 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000" b="0" baseline="0" dirty="0">
                          <a:solidFill>
                            <a:srgbClr val="FF0000"/>
                          </a:solidFill>
                          <a:latin typeface="Times New Roman" panose="02020603050405020304" pitchFamily="18" charset="0"/>
                          <a:cs typeface="Times New Roman" panose="02020603050405020304" pitchFamily="18" charset="0"/>
                        </a:rPr>
                        <a:t>Al</a:t>
                      </a:r>
                      <a:r>
                        <a:rPr lang="en-US" sz="4000" b="0" baseline="30000" dirty="0">
                          <a:solidFill>
                            <a:srgbClr val="FF0000"/>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7441544"/>
                  </a:ext>
                </a:extLst>
              </a:tr>
            </a:tbl>
          </a:graphicData>
        </a:graphic>
      </p:graphicFrame>
      <p:sp>
        <p:nvSpPr>
          <p:cNvPr id="4" name="TextBox 3">
            <a:extLst>
              <a:ext uri="{FF2B5EF4-FFF2-40B4-BE49-F238E27FC236}">
                <a16:creationId xmlns:a16="http://schemas.microsoft.com/office/drawing/2014/main" id="{8165D053-8F67-FD9F-4A35-4C0FEBAF532B}"/>
              </a:ext>
            </a:extLst>
          </p:cNvPr>
          <p:cNvSpPr txBox="1"/>
          <p:nvPr/>
        </p:nvSpPr>
        <p:spPr>
          <a:xfrm>
            <a:off x="0" y="2743200"/>
            <a:ext cx="9144000" cy="295465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21.  </a:t>
            </a:r>
            <a:r>
              <a:rPr kumimoji="0" lang="en-US" sz="28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Metals lose electrons</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when they form ions.</a:t>
            </a:r>
            <a:b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22.  Metals lose 1, 2,  3 electrons to form </a:t>
            </a:r>
            <a:r>
              <a:rPr kumimoji="0" lang="en-US" sz="2800" b="0" i="0" u="sng"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+1, +2, or +3</a:t>
            </a:r>
            <a:r>
              <a:rPr kumimoji="0" lang="en-US" sz="2800" b="0" i="0"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ions.</a:t>
            </a:r>
          </a:p>
          <a:p>
            <a:pPr marL="342900" marR="0" lvl="0" indent="-342900" algn="l" defTabSz="914400" rtl="0" eaLnBrk="0" fontAlgn="base" latinLnBrk="0" hangingPunct="0">
              <a:lnSpc>
                <a:spcPct val="100000"/>
              </a:lnSpc>
              <a:spcBef>
                <a:spcPct val="0"/>
              </a:spcBef>
              <a:spcAft>
                <a:spcPct val="0"/>
              </a:spcAft>
              <a:buClrTx/>
              <a:buSzTx/>
              <a:buFontTx/>
              <a:buAutoNum type="arabicPeriod" startAt="18"/>
              <a:tabLst/>
              <a:defRPr/>
            </a:pPr>
            <a:endPar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23.  </a:t>
            </a:r>
            <a:r>
              <a:rPr kumimoji="0" lang="en-US" sz="28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 positive ion</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has lost electrons.</a:t>
            </a:r>
            <a:b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a:p>
            <a:endParaRPr lang="en-US" dirty="0"/>
          </a:p>
        </p:txBody>
      </p:sp>
    </p:spTree>
    <p:extLst>
      <p:ext uri="{BB962C8B-B14F-4D97-AF65-F5344CB8AC3E}">
        <p14:creationId xmlns:p14="http://schemas.microsoft.com/office/powerpoint/2010/main" val="945162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2E44407-4747-2D1F-3F32-7BB83A69C392}"/>
              </a:ext>
            </a:extLst>
          </p:cNvPr>
          <p:cNvGraphicFramePr>
            <a:graphicFrameLocks noGrp="1"/>
          </p:cNvGraphicFramePr>
          <p:nvPr>
            <p:extLst>
              <p:ext uri="{D42A27DB-BD31-4B8C-83A1-F6EECF244321}">
                <p14:modId xmlns:p14="http://schemas.microsoft.com/office/powerpoint/2010/main" val="3679384982"/>
              </p:ext>
            </p:extLst>
          </p:nvPr>
        </p:nvGraphicFramePr>
        <p:xfrm>
          <a:off x="0" y="1"/>
          <a:ext cx="9144000" cy="2453639"/>
        </p:xfrm>
        <a:graphic>
          <a:graphicData uri="http://schemas.openxmlformats.org/drawingml/2006/table">
            <a:tbl>
              <a:tblPr firstRow="1" bandRow="1">
                <a:tableStyleId>{5C22544A-7EE6-4342-B048-85BDC9FD1C3A}</a:tableStyleId>
              </a:tblPr>
              <a:tblGrid>
                <a:gridCol w="519545">
                  <a:extLst>
                    <a:ext uri="{9D8B030D-6E8A-4147-A177-3AD203B41FA5}">
                      <a16:colId xmlns:a16="http://schemas.microsoft.com/office/drawing/2014/main" val="3955115853"/>
                    </a:ext>
                  </a:extLst>
                </a:gridCol>
                <a:gridCol w="1361102">
                  <a:extLst>
                    <a:ext uri="{9D8B030D-6E8A-4147-A177-3AD203B41FA5}">
                      <a16:colId xmlns:a16="http://schemas.microsoft.com/office/drawing/2014/main" val="1381220403"/>
                    </a:ext>
                  </a:extLst>
                </a:gridCol>
                <a:gridCol w="2538953">
                  <a:extLst>
                    <a:ext uri="{9D8B030D-6E8A-4147-A177-3AD203B41FA5}">
                      <a16:colId xmlns:a16="http://schemas.microsoft.com/office/drawing/2014/main" val="1928621033"/>
                    </a:ext>
                  </a:extLst>
                </a:gridCol>
                <a:gridCol w="2667000">
                  <a:extLst>
                    <a:ext uri="{9D8B030D-6E8A-4147-A177-3AD203B41FA5}">
                      <a16:colId xmlns:a16="http://schemas.microsoft.com/office/drawing/2014/main" val="2096477706"/>
                    </a:ext>
                  </a:extLst>
                </a:gridCol>
                <a:gridCol w="2057400">
                  <a:extLst>
                    <a:ext uri="{9D8B030D-6E8A-4147-A177-3AD203B41FA5}">
                      <a16:colId xmlns:a16="http://schemas.microsoft.com/office/drawing/2014/main" val="2069507926"/>
                    </a:ext>
                  </a:extLst>
                </a:gridCol>
              </a:tblGrid>
              <a:tr h="838199">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Last metal of the day…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6766189"/>
                  </a:ext>
                </a:extLst>
              </a:tr>
              <a:tr h="782515">
                <a:tc>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1">
                              <a:lumMod val="95000"/>
                              <a:lumOff val="5000"/>
                            </a:schemeClr>
                          </a:solidFill>
                          <a:latin typeface="Times New Roman" panose="02020603050405020304" pitchFamily="18" charset="0"/>
                          <a:cs typeface="Times New Roman" panose="02020603050405020304" pitchFamily="18" charset="0"/>
                        </a:rPr>
                        <a:t>Atomic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Electron configuration</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from Periodic Table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Ionic Electron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lumMod val="95000"/>
                              <a:lumOff val="5000"/>
                            </a:schemeClr>
                          </a:solidFill>
                          <a:latin typeface="Times New Roman" panose="02020603050405020304" pitchFamily="18" charset="0"/>
                          <a:cs typeface="Times New Roman" panose="02020603050405020304" pitchFamily="18" charset="0"/>
                        </a:rPr>
                        <a:t>Ion symbol </a:t>
                      </a:r>
                      <a:br>
                        <a:rPr lang="en-US"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latin typeface="Times New Roman" panose="02020603050405020304" pitchFamily="18" charset="0"/>
                          <a:cs typeface="Times New Roman" panose="02020603050405020304" pitchFamily="18" charset="0"/>
                        </a:rPr>
                        <a:t>with charge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514387"/>
                  </a:ext>
                </a:extLst>
              </a:tr>
              <a:tr h="0">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Aluminum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2-8-3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solidFill>
                            <a:srgbClr val="FF0000"/>
                          </a:solidFill>
                          <a:latin typeface="Times New Roman" panose="02020603050405020304" pitchFamily="18" charset="0"/>
                          <a:cs typeface="Times New Roman" panose="02020603050405020304" pitchFamily="18" charset="0"/>
                        </a:rPr>
                        <a:t> → 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000" b="0" baseline="0" dirty="0">
                          <a:solidFill>
                            <a:srgbClr val="FF0000"/>
                          </a:solidFill>
                          <a:latin typeface="Times New Roman" panose="02020603050405020304" pitchFamily="18" charset="0"/>
                          <a:cs typeface="Times New Roman" panose="02020603050405020304" pitchFamily="18" charset="0"/>
                        </a:rPr>
                        <a:t>Al</a:t>
                      </a:r>
                      <a:r>
                        <a:rPr lang="en-US" sz="4000" b="0" baseline="30000" dirty="0">
                          <a:solidFill>
                            <a:srgbClr val="FF0000"/>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7441544"/>
                  </a:ext>
                </a:extLst>
              </a:tr>
            </a:tbl>
          </a:graphicData>
        </a:graphic>
      </p:graphicFrame>
      <p:sp>
        <p:nvSpPr>
          <p:cNvPr id="4" name="TextBox 3">
            <a:extLst>
              <a:ext uri="{FF2B5EF4-FFF2-40B4-BE49-F238E27FC236}">
                <a16:creationId xmlns:a16="http://schemas.microsoft.com/office/drawing/2014/main" id="{8165D053-8F67-FD9F-4A35-4C0FEBAF532B}"/>
              </a:ext>
            </a:extLst>
          </p:cNvPr>
          <p:cNvSpPr txBox="1"/>
          <p:nvPr/>
        </p:nvSpPr>
        <p:spPr>
          <a:xfrm>
            <a:off x="0" y="2743200"/>
            <a:ext cx="9144000" cy="409342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dirty="0">
                <a:latin typeface="Times New Roman" panose="02020603050405020304" pitchFamily="18" charset="0"/>
                <a:cs typeface="Times New Roman" panose="02020603050405020304" pitchFamily="18" charset="0"/>
              </a:rPr>
              <a:t>21.  </a:t>
            </a:r>
            <a:r>
              <a:rPr kumimoji="0" lang="en-US" sz="28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Metals lose electrons</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when they form ions.</a:t>
            </a:r>
            <a:b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22.  Metals lose 1, 2,  3 electrons to form </a:t>
            </a:r>
            <a:r>
              <a:rPr kumimoji="0" lang="en-US" sz="2800" b="0" i="0" u="sng"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+1, +2, or +3</a:t>
            </a:r>
            <a:r>
              <a:rPr kumimoji="0" lang="en-US" sz="2800" b="0" i="0"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ions.</a:t>
            </a:r>
          </a:p>
          <a:p>
            <a:pPr marL="342900" marR="0" lvl="0" indent="-342900" algn="l" defTabSz="914400" rtl="0" eaLnBrk="0" fontAlgn="base" latinLnBrk="0" hangingPunct="0">
              <a:lnSpc>
                <a:spcPct val="100000"/>
              </a:lnSpc>
              <a:spcBef>
                <a:spcPct val="0"/>
              </a:spcBef>
              <a:spcAft>
                <a:spcPct val="0"/>
              </a:spcAft>
              <a:buClrTx/>
              <a:buSzTx/>
              <a:buFontTx/>
              <a:buAutoNum type="arabicPeriod" startAt="18"/>
              <a:tabLst/>
              <a:defRPr/>
            </a:pPr>
            <a:endPar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23.  </a:t>
            </a:r>
            <a:r>
              <a:rPr kumimoji="0" lang="en-US" sz="28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 positive ion</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has lost electrons.</a:t>
            </a:r>
            <a:br>
              <a:rPr lang="en-US" sz="2800"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24.  Another name for a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positive ion is a</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3600" u="sng" dirty="0">
                <a:latin typeface="Times New Roman" panose="02020603050405020304" pitchFamily="18" charset="0"/>
                <a:cs typeface="Times New Roman" panose="02020603050405020304" pitchFamily="18" charset="0"/>
              </a:rPr>
              <a:t>CATION</a:t>
            </a:r>
            <a:endParaRPr lang="en-US" u="sng" dirty="0"/>
          </a:p>
        </p:txBody>
      </p:sp>
      <p:pic>
        <p:nvPicPr>
          <p:cNvPr id="2" name="Picture 5" descr="catwithlimehat">
            <a:extLst>
              <a:ext uri="{FF2B5EF4-FFF2-40B4-BE49-F238E27FC236}">
                <a16:creationId xmlns:a16="http://schemas.microsoft.com/office/drawing/2014/main" id="{70B38AE6-E427-7518-DD91-8E4AEE631BC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995459" y="4191000"/>
            <a:ext cx="3148541"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700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0" y="0"/>
            <a:ext cx="9144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742950" indent="-742950" eaLnBrk="1" hangingPunct="1">
              <a:spcBef>
                <a:spcPct val="50000"/>
              </a:spcBef>
              <a:buFontTx/>
              <a:buAutoNum type="arabicPeriod" startAt="25"/>
              <a:defRPr/>
            </a:pP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 Non-Metal atoms do the opposite. </a:t>
            </a:r>
            <a:b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3515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514350" indent="-514350" eaLnBrk="1" hangingPunct="1">
              <a:spcBef>
                <a:spcPct val="50000"/>
              </a:spcBef>
              <a:buFontTx/>
              <a:buAutoNum type="arabicPeriod"/>
            </a:pPr>
            <a:r>
              <a:rPr lang="en-US" altLang="en-US" dirty="0">
                <a:latin typeface="Times New Roman" panose="02020603050405020304" pitchFamily="18" charset="0"/>
                <a:cs typeface="Times New Roman" panose="02020603050405020304" pitchFamily="18" charset="0"/>
              </a:rPr>
              <a:t>All atoms are neutral because they have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a:t>
            </a:r>
            <a:r>
              <a:rPr lang="en-US" altLang="en-US" dirty="0">
                <a:solidFill>
                  <a:srgbClr val="0000CC"/>
                </a:solidFill>
                <a:latin typeface="Times New Roman" panose="02020603050405020304" pitchFamily="18" charset="0"/>
                <a:cs typeface="Times New Roman" panose="02020603050405020304" pitchFamily="18" charset="0"/>
              </a:rPr>
              <a:t>equal numbers of </a:t>
            </a:r>
            <a:r>
              <a:rPr lang="en-US" altLang="en-US" u="sng" dirty="0">
                <a:solidFill>
                  <a:srgbClr val="0000CC"/>
                </a:solidFill>
                <a:latin typeface="Times New Roman" panose="02020603050405020304" pitchFamily="18" charset="0"/>
                <a:cs typeface="Times New Roman" panose="02020603050405020304" pitchFamily="18" charset="0"/>
              </a:rPr>
              <a:t>protons and electrons</a:t>
            </a:r>
            <a:r>
              <a:rPr lang="en-US" altLang="en-US" dirty="0">
                <a:latin typeface="Times New Roman" panose="02020603050405020304" pitchFamily="18" charset="0"/>
                <a:cs typeface="Times New Roman" panose="02020603050405020304" pitchFamily="18" charset="0"/>
              </a:rPr>
              <a:t>.</a:t>
            </a:r>
            <a:br>
              <a:rPr lang="en-US" altLang="en-US" dirty="0">
                <a:latin typeface="Times New Roman" panose="02020603050405020304" pitchFamily="18" charset="0"/>
                <a:cs typeface="Times New Roman" panose="02020603050405020304" pitchFamily="18" charset="0"/>
              </a:rPr>
            </a:br>
            <a:r>
              <a:rPr lang="en-US" altLang="en-US" sz="1200" dirty="0">
                <a:latin typeface="Times New Roman" panose="02020603050405020304" pitchFamily="18" charset="0"/>
                <a:cs typeface="Times New Roman" panose="02020603050405020304" pitchFamily="18" charset="0"/>
              </a:rPr>
              <a:t> </a:t>
            </a:r>
            <a:br>
              <a:rPr lang="en-US" altLang="en-US" dirty="0">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Helium has 2 protons and 2 electrons,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sodium has 11 protons and 11 electrons,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mercury has 80 protons and 80 electrons.</a:t>
            </a:r>
            <a:br>
              <a:rPr lang="en-US" altLang="en-US" sz="2400" dirty="0">
                <a:solidFill>
                  <a:srgbClr val="FF0000"/>
                </a:solidFill>
                <a:latin typeface="Times New Roman" panose="02020603050405020304" pitchFamily="18" charset="0"/>
                <a:cs typeface="Times New Roman" panose="02020603050405020304" pitchFamily="18" charset="0"/>
              </a:rPr>
            </a:br>
            <a:endParaRPr lang="en-US" altLang="en-US" sz="2400" dirty="0">
              <a:solidFill>
                <a:srgbClr val="FF0000"/>
              </a:solidFill>
              <a:latin typeface="Times New Roman" panose="02020603050405020304" pitchFamily="18" charset="0"/>
              <a:cs typeface="Times New Roman" panose="02020603050405020304" pitchFamily="18" charset="0"/>
            </a:endParaRPr>
          </a:p>
          <a:p>
            <a:pPr marL="514350" indent="-514350" eaLnBrk="1" hangingPunct="1">
              <a:spcBef>
                <a:spcPct val="50000"/>
              </a:spcBef>
              <a:buFontTx/>
              <a:buAutoNum type="arabicPeriod"/>
            </a:pPr>
            <a:r>
              <a:rPr lang="en-US" altLang="en-US" dirty="0">
                <a:latin typeface="Times New Roman" panose="02020603050405020304" pitchFamily="18" charset="0"/>
                <a:cs typeface="Times New Roman" panose="02020603050405020304" pitchFamily="18" charset="0"/>
              </a:rPr>
              <a:t>All atoms have a unique number of protons, and all have the exact same number of </a:t>
            </a:r>
            <a:r>
              <a:rPr lang="en-US" altLang="en-US" u="sng" dirty="0">
                <a:latin typeface="Times New Roman" panose="02020603050405020304" pitchFamily="18" charset="0"/>
                <a:cs typeface="Times New Roman" panose="02020603050405020304" pitchFamily="18" charset="0"/>
              </a:rPr>
              <a:t>electrons</a:t>
            </a:r>
            <a:r>
              <a:rPr lang="en-US" altLang="en-US" dirty="0">
                <a:latin typeface="Times New Roman" panose="02020603050405020304" pitchFamily="18" charset="0"/>
                <a:cs typeface="Times New Roman" panose="02020603050405020304" pitchFamily="18" charset="0"/>
              </a:rPr>
              <a:t>.  </a:t>
            </a:r>
          </a:p>
          <a:p>
            <a:pPr marL="514350" indent="-514350" eaLnBrk="1" hangingPunct="1">
              <a:spcBef>
                <a:spcPct val="50000"/>
              </a:spcBef>
              <a:buFontTx/>
              <a:buAutoNum type="arabicPeriod"/>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The </a:t>
            </a:r>
            <a:r>
              <a:rPr lang="en-US" altLang="en-US" u="sng" dirty="0">
                <a:solidFill>
                  <a:schemeClr val="tx1">
                    <a:lumMod val="95000"/>
                    <a:lumOff val="5000"/>
                  </a:schemeClr>
                </a:solidFill>
                <a:latin typeface="Times New Roman" panose="02020603050405020304" pitchFamily="18" charset="0"/>
                <a:cs typeface="Times New Roman" panose="02020603050405020304" pitchFamily="18" charset="0"/>
              </a:rPr>
              <a:t>POSITIVES</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 the </a:t>
            </a:r>
            <a:r>
              <a:rPr lang="en-US" altLang="en-US" u="sng" dirty="0">
                <a:solidFill>
                  <a:schemeClr val="tx1">
                    <a:lumMod val="95000"/>
                    <a:lumOff val="5000"/>
                  </a:schemeClr>
                </a:solidFill>
                <a:latin typeface="Times New Roman" panose="02020603050405020304" pitchFamily="18" charset="0"/>
                <a:cs typeface="Times New Roman" panose="02020603050405020304" pitchFamily="18" charset="0"/>
              </a:rPr>
              <a:t>NEGATIVES</a:t>
            </a:r>
            <a:b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1002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0" y="0"/>
            <a:ext cx="9144000" cy="51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742950" indent="-742950" eaLnBrk="1" hangingPunct="1">
              <a:spcBef>
                <a:spcPct val="50000"/>
              </a:spcBef>
              <a:buFontTx/>
              <a:buAutoNum type="arabicPeriod" startAt="25"/>
              <a:defRPr/>
            </a:pP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 Non-Metal atoms do the opposite. </a:t>
            </a:r>
            <a:b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742950" indent="-742950" eaLnBrk="1" hangingPunct="1">
              <a:spcBef>
                <a:spcPct val="50000"/>
              </a:spcBef>
              <a:buFontTx/>
              <a:buAutoNum type="arabicPeriod" startAt="25"/>
              <a:defRPr/>
            </a:pP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 Nonmetals must </a:t>
            </a:r>
            <a:r>
              <a:rPr lang="en-US" altLang="en-US" sz="4400" u="sng" dirty="0">
                <a:solidFill>
                  <a:schemeClr val="tx1">
                    <a:lumMod val="95000"/>
                    <a:lumOff val="5000"/>
                  </a:schemeClr>
                </a:solidFill>
                <a:latin typeface="Times New Roman" panose="02020603050405020304" pitchFamily="18" charset="0"/>
                <a:cs typeface="Times New Roman" panose="02020603050405020304" pitchFamily="18" charset="0"/>
              </a:rPr>
              <a:t>gain 1 or 2 or 3  </a:t>
            </a:r>
            <a:br>
              <a:rPr lang="en-US" altLang="en-US" sz="4400" u="sng"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400" u="sng" dirty="0">
                <a:solidFill>
                  <a:schemeClr val="tx1">
                    <a:lumMod val="95000"/>
                    <a:lumOff val="5000"/>
                  </a:schemeClr>
                </a:solidFill>
                <a:latin typeface="Times New Roman" panose="02020603050405020304" pitchFamily="18" charset="0"/>
                <a:cs typeface="Times New Roman" panose="02020603050405020304" pitchFamily="18" charset="0"/>
              </a:rPr>
              <a:t>electrons</a:t>
            </a: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 to become  </a:t>
            </a:r>
            <a:b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 ISOELECTRIC to a noble gas.  </a:t>
            </a:r>
            <a:br>
              <a:rPr lang="en-US" altLang="en-US" sz="4400" dirty="0">
                <a:solidFill>
                  <a:srgbClr val="006600"/>
                </a:solidFill>
                <a:latin typeface="Times New Roman" panose="02020603050405020304" pitchFamily="18" charset="0"/>
                <a:cs typeface="Times New Roman" panose="02020603050405020304" pitchFamily="18" charset="0"/>
              </a:rPr>
            </a:br>
            <a:endPar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1355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0" y="0"/>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altLang="en-US" sz="4000" dirty="0">
                <a:solidFill>
                  <a:srgbClr val="FF0000"/>
                </a:solidFill>
                <a:latin typeface="Times New Roman" panose="02020603050405020304" pitchFamily="18" charset="0"/>
                <a:cs typeface="Times New Roman" panose="02020603050405020304" pitchFamily="18" charset="0"/>
              </a:rPr>
              <a:t>27.  They will end up with a  -1, -2, or -3</a:t>
            </a:r>
            <a:br>
              <a:rPr lang="en-US" altLang="en-US" sz="4000" dirty="0">
                <a:solidFill>
                  <a:srgbClr val="FF0000"/>
                </a:solidFill>
                <a:latin typeface="Times New Roman" panose="02020603050405020304" pitchFamily="18" charset="0"/>
                <a:cs typeface="Times New Roman" panose="02020603050405020304" pitchFamily="18" charset="0"/>
              </a:rPr>
            </a:b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u="sng" dirty="0">
                <a:solidFill>
                  <a:srgbClr val="FF0000"/>
                </a:solidFill>
                <a:latin typeface="Times New Roman" panose="02020603050405020304" pitchFamily="18" charset="0"/>
                <a:cs typeface="Times New Roman" panose="02020603050405020304" pitchFamily="18" charset="0"/>
              </a:rPr>
              <a:t>net charge</a:t>
            </a:r>
            <a:r>
              <a:rPr lang="en-US" altLang="en-US" sz="4000" dirty="0">
                <a:solidFill>
                  <a:srgbClr val="FF0000"/>
                </a:solidFill>
                <a:latin typeface="Times New Roman" panose="02020603050405020304" pitchFamily="18" charset="0"/>
                <a:cs typeface="Times New Roman" panose="02020603050405020304" pitchFamily="18" charset="0"/>
              </a:rPr>
              <a:t>, depending if they </a:t>
            </a:r>
            <a:br>
              <a:rPr lang="en-US" altLang="en-US" sz="4000" dirty="0">
                <a:solidFill>
                  <a:srgbClr val="FF0000"/>
                </a:solidFill>
                <a:latin typeface="Times New Roman" panose="02020603050405020304" pitchFamily="18" charset="0"/>
                <a:cs typeface="Times New Roman" panose="02020603050405020304" pitchFamily="18" charset="0"/>
              </a:rPr>
            </a:br>
            <a:r>
              <a:rPr lang="en-US" altLang="en-US" sz="4000" dirty="0">
                <a:solidFill>
                  <a:srgbClr val="FF0000"/>
                </a:solidFill>
                <a:latin typeface="Times New Roman" panose="02020603050405020304" pitchFamily="18" charset="0"/>
                <a:cs typeface="Times New Roman" panose="02020603050405020304" pitchFamily="18" charset="0"/>
              </a:rPr>
              <a:t>        gain 1, 2 or 3 electrons.</a:t>
            </a:r>
          </a:p>
        </p:txBody>
      </p:sp>
    </p:spTree>
    <p:extLst>
      <p:ext uri="{BB962C8B-B14F-4D97-AF65-F5344CB8AC3E}">
        <p14:creationId xmlns:p14="http://schemas.microsoft.com/office/powerpoint/2010/main" val="2451314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15711" y="-18068"/>
            <a:ext cx="9144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US" altLang="en-US" sz="4000" dirty="0">
                <a:solidFill>
                  <a:srgbClr val="0000CC"/>
                </a:solidFill>
                <a:latin typeface="Times New Roman" panose="02020603050405020304" pitchFamily="18" charset="0"/>
                <a:cs typeface="Times New Roman" panose="02020603050405020304" pitchFamily="18" charset="0"/>
              </a:rPr>
              <a:t>28.  </a:t>
            </a:r>
            <a:r>
              <a:rPr lang="en-US" altLang="en-US" sz="4000" u="sng" dirty="0">
                <a:solidFill>
                  <a:srgbClr val="0000CC"/>
                </a:solidFill>
                <a:latin typeface="Times New Roman" panose="02020603050405020304" pitchFamily="18" charset="0"/>
                <a:cs typeface="Times New Roman" panose="02020603050405020304" pitchFamily="18" charset="0"/>
              </a:rPr>
              <a:t>Metals form positive ions</a:t>
            </a:r>
            <a:r>
              <a:rPr lang="en-US" altLang="en-US" sz="4000" dirty="0">
                <a:solidFill>
                  <a:srgbClr val="0000CC"/>
                </a:solidFill>
                <a:latin typeface="Times New Roman" panose="02020603050405020304" pitchFamily="18" charset="0"/>
                <a:cs typeface="Times New Roman" panose="02020603050405020304" pitchFamily="18" charset="0"/>
              </a:rPr>
              <a:t> when </a:t>
            </a:r>
            <a:br>
              <a:rPr lang="en-US" altLang="en-US" sz="4000" dirty="0">
                <a:solidFill>
                  <a:srgbClr val="0000CC"/>
                </a:solidFill>
                <a:latin typeface="Times New Roman" panose="02020603050405020304" pitchFamily="18" charset="0"/>
                <a:cs typeface="Times New Roman" panose="02020603050405020304" pitchFamily="18" charset="0"/>
              </a:rPr>
            </a:br>
            <a:r>
              <a:rPr lang="en-US" altLang="en-US" sz="4000" dirty="0">
                <a:solidFill>
                  <a:srgbClr val="0000CC"/>
                </a:solidFill>
                <a:latin typeface="Times New Roman" panose="02020603050405020304" pitchFamily="18" charset="0"/>
                <a:cs typeface="Times New Roman" panose="02020603050405020304" pitchFamily="18" charset="0"/>
              </a:rPr>
              <a:t>       they “lose” electrons.</a:t>
            </a:r>
          </a:p>
          <a:p>
            <a:pPr eaLnBrk="1" hangingPunct="1">
              <a:spcBef>
                <a:spcPct val="50000"/>
              </a:spcBef>
              <a:buNone/>
              <a:defRPr/>
            </a:pPr>
            <a:br>
              <a:rPr lang="en-US" altLang="en-US" sz="4000" dirty="0">
                <a:solidFill>
                  <a:srgbClr val="0000CC"/>
                </a:solidFill>
                <a:latin typeface="Times New Roman" panose="02020603050405020304" pitchFamily="18" charset="0"/>
                <a:cs typeface="Times New Roman" panose="02020603050405020304" pitchFamily="18" charset="0"/>
              </a:rPr>
            </a:br>
            <a:r>
              <a:rPr lang="en-US" altLang="en-US" sz="4000" dirty="0">
                <a:solidFill>
                  <a:srgbClr val="0000CC"/>
                </a:solidFill>
                <a:latin typeface="Times New Roman" panose="02020603050405020304" pitchFamily="18" charset="0"/>
                <a:cs typeface="Times New Roman" panose="02020603050405020304" pitchFamily="18" charset="0"/>
              </a:rPr>
              <a:t>       </a:t>
            </a:r>
            <a:r>
              <a:rPr lang="en-US" altLang="en-US" sz="4000" u="sng" dirty="0">
                <a:solidFill>
                  <a:srgbClr val="FF0000"/>
                </a:solidFill>
                <a:latin typeface="Times New Roman" panose="02020603050405020304" pitchFamily="18" charset="0"/>
                <a:cs typeface="Times New Roman" panose="02020603050405020304" pitchFamily="18" charset="0"/>
              </a:rPr>
              <a:t>Nonmetals form negative ions</a:t>
            </a:r>
            <a:r>
              <a:rPr lang="en-US" altLang="en-US" sz="4000" dirty="0">
                <a:solidFill>
                  <a:srgbClr val="FF0000"/>
                </a:solidFill>
                <a:latin typeface="Times New Roman" panose="02020603050405020304" pitchFamily="18" charset="0"/>
                <a:cs typeface="Times New Roman" panose="02020603050405020304" pitchFamily="18" charset="0"/>
              </a:rPr>
              <a:t> when</a:t>
            </a:r>
            <a:br>
              <a:rPr lang="en-US" altLang="en-US" sz="4000" dirty="0">
                <a:solidFill>
                  <a:srgbClr val="FF0000"/>
                </a:solidFill>
                <a:latin typeface="Times New Roman" panose="02020603050405020304" pitchFamily="18" charset="0"/>
                <a:cs typeface="Times New Roman" panose="02020603050405020304" pitchFamily="18" charset="0"/>
              </a:rPr>
            </a:br>
            <a:r>
              <a:rPr lang="en-US" altLang="en-US" sz="4000" dirty="0">
                <a:solidFill>
                  <a:srgbClr val="FF0000"/>
                </a:solidFill>
                <a:latin typeface="Times New Roman" panose="02020603050405020304" pitchFamily="18" charset="0"/>
                <a:cs typeface="Times New Roman" panose="02020603050405020304" pitchFamily="18" charset="0"/>
              </a:rPr>
              <a:t>       they “gain” electrons.</a:t>
            </a:r>
          </a:p>
        </p:txBody>
      </p:sp>
    </p:spTree>
    <p:extLst>
      <p:ext uri="{BB962C8B-B14F-4D97-AF65-F5344CB8AC3E}">
        <p14:creationId xmlns:p14="http://schemas.microsoft.com/office/powerpoint/2010/main" val="30560510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FE9BDF-DED6-9788-4CAB-468F5F4CE6D4}"/>
              </a:ext>
            </a:extLst>
          </p:cNvPr>
          <p:cNvSpPr txBox="1"/>
          <p:nvPr/>
        </p:nvSpPr>
        <p:spPr>
          <a:xfrm>
            <a:off x="0" y="0"/>
            <a:ext cx="9144000" cy="1754326"/>
          </a:xfrm>
          <a:prstGeom prst="rect">
            <a:avLst/>
          </a:prstGeom>
          <a:noFill/>
        </p:spPr>
        <p:txBody>
          <a:bodyPr wrap="square" rtlCol="0">
            <a:spAutoFit/>
          </a:bodyPr>
          <a:lstStyle/>
          <a:p>
            <a:r>
              <a:rPr lang="en-US" sz="3600" dirty="0">
                <a:solidFill>
                  <a:srgbClr val="9900CC"/>
                </a:solidFill>
                <a:latin typeface="Times New Roman" panose="02020603050405020304" pitchFamily="18" charset="0"/>
                <a:cs typeface="Times New Roman" panose="02020603050405020304" pitchFamily="18" charset="0"/>
              </a:rPr>
              <a:t>29. </a:t>
            </a:r>
            <a:r>
              <a:rPr lang="en-US" altLang="en-US" sz="3600" dirty="0">
                <a:solidFill>
                  <a:srgbClr val="9900CC"/>
                </a:solidFill>
                <a:latin typeface="Times New Roman" panose="02020603050405020304" pitchFamily="18" charset="0"/>
                <a:cs typeface="Times New Roman" panose="02020603050405020304" pitchFamily="18" charset="0"/>
              </a:rPr>
              <a:t>In truth, no electrons are ever lost or gained. </a:t>
            </a:r>
            <a:br>
              <a:rPr lang="en-US" altLang="en-US" sz="3600" dirty="0">
                <a:solidFill>
                  <a:srgbClr val="9900CC"/>
                </a:solidFill>
                <a:latin typeface="Times New Roman" panose="02020603050405020304" pitchFamily="18" charset="0"/>
                <a:cs typeface="Times New Roman" panose="02020603050405020304" pitchFamily="18" charset="0"/>
              </a:rPr>
            </a:br>
            <a:r>
              <a:rPr lang="en-US" altLang="en-US" sz="3600" dirty="0">
                <a:solidFill>
                  <a:srgbClr val="9900CC"/>
                </a:solidFill>
                <a:latin typeface="Times New Roman" panose="02020603050405020304" pitchFamily="18" charset="0"/>
                <a:cs typeface="Times New Roman" panose="02020603050405020304" pitchFamily="18" charset="0"/>
              </a:rPr>
              <a:t>      </a:t>
            </a:r>
            <a:r>
              <a:rPr lang="en-US" altLang="en-US" sz="3600" u="sng" dirty="0">
                <a:solidFill>
                  <a:srgbClr val="9900CC"/>
                </a:solidFill>
                <a:latin typeface="Times New Roman" panose="02020603050405020304" pitchFamily="18" charset="0"/>
                <a:cs typeface="Times New Roman" panose="02020603050405020304" pitchFamily="18" charset="0"/>
              </a:rPr>
              <a:t>Electrons are TRANSFERRED </a:t>
            </a:r>
            <a:br>
              <a:rPr lang="en-US" altLang="en-US" sz="3600" dirty="0">
                <a:solidFill>
                  <a:srgbClr val="9900CC"/>
                </a:solidFill>
                <a:latin typeface="Times New Roman" panose="02020603050405020304" pitchFamily="18" charset="0"/>
                <a:cs typeface="Times New Roman" panose="02020603050405020304" pitchFamily="18" charset="0"/>
              </a:rPr>
            </a:br>
            <a:r>
              <a:rPr lang="en-US" altLang="en-US" sz="3600" dirty="0">
                <a:solidFill>
                  <a:srgbClr val="9900CC"/>
                </a:solidFill>
                <a:latin typeface="Times New Roman" panose="02020603050405020304" pitchFamily="18" charset="0"/>
                <a:cs typeface="Times New Roman" panose="02020603050405020304" pitchFamily="18" charset="0"/>
              </a:rPr>
              <a:t>      from metals to nonmetals. </a:t>
            </a:r>
            <a:endParaRPr lang="en-US" sz="3600" dirty="0">
              <a:solidFill>
                <a:srgbClr val="99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5024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FE9BDF-DED6-9788-4CAB-468F5F4CE6D4}"/>
              </a:ext>
            </a:extLst>
          </p:cNvPr>
          <p:cNvSpPr txBox="1"/>
          <p:nvPr/>
        </p:nvSpPr>
        <p:spPr>
          <a:xfrm>
            <a:off x="0" y="0"/>
            <a:ext cx="9144000" cy="6247864"/>
          </a:xfrm>
          <a:prstGeom prst="rect">
            <a:avLst/>
          </a:prstGeom>
          <a:noFill/>
        </p:spPr>
        <p:txBody>
          <a:bodyPr wrap="square" rtlCol="0">
            <a:spAutoFit/>
          </a:bodyPr>
          <a:lstStyle/>
          <a:p>
            <a:r>
              <a:rPr lang="en-US" sz="3600" dirty="0">
                <a:solidFill>
                  <a:srgbClr val="9900CC"/>
                </a:solidFill>
                <a:latin typeface="Times New Roman" panose="02020603050405020304" pitchFamily="18" charset="0"/>
                <a:cs typeface="Times New Roman" panose="02020603050405020304" pitchFamily="18" charset="0"/>
              </a:rPr>
              <a:t>29. </a:t>
            </a:r>
            <a:r>
              <a:rPr lang="en-US" altLang="en-US" sz="3600" dirty="0">
                <a:solidFill>
                  <a:srgbClr val="9900CC"/>
                </a:solidFill>
                <a:latin typeface="Times New Roman" panose="02020603050405020304" pitchFamily="18" charset="0"/>
                <a:cs typeface="Times New Roman" panose="02020603050405020304" pitchFamily="18" charset="0"/>
              </a:rPr>
              <a:t>In truth, no electrons are ever lost or gained. </a:t>
            </a:r>
            <a:br>
              <a:rPr lang="en-US" altLang="en-US" sz="3600" dirty="0">
                <a:solidFill>
                  <a:srgbClr val="9900CC"/>
                </a:solidFill>
                <a:latin typeface="Times New Roman" panose="02020603050405020304" pitchFamily="18" charset="0"/>
                <a:cs typeface="Times New Roman" panose="02020603050405020304" pitchFamily="18" charset="0"/>
              </a:rPr>
            </a:br>
            <a:r>
              <a:rPr lang="en-US" altLang="en-US" sz="3600" dirty="0">
                <a:solidFill>
                  <a:srgbClr val="9900CC"/>
                </a:solidFill>
                <a:latin typeface="Times New Roman" panose="02020603050405020304" pitchFamily="18" charset="0"/>
                <a:cs typeface="Times New Roman" panose="02020603050405020304" pitchFamily="18" charset="0"/>
              </a:rPr>
              <a:t>      </a:t>
            </a:r>
            <a:r>
              <a:rPr lang="en-US" altLang="en-US" sz="3600" u="sng" dirty="0">
                <a:solidFill>
                  <a:srgbClr val="9900CC"/>
                </a:solidFill>
                <a:latin typeface="Times New Roman" panose="02020603050405020304" pitchFamily="18" charset="0"/>
                <a:cs typeface="Times New Roman" panose="02020603050405020304" pitchFamily="18" charset="0"/>
              </a:rPr>
              <a:t>Electrons are TRANSFERRED </a:t>
            </a:r>
            <a:br>
              <a:rPr lang="en-US" altLang="en-US" sz="3600" dirty="0">
                <a:solidFill>
                  <a:srgbClr val="9900CC"/>
                </a:solidFill>
                <a:latin typeface="Times New Roman" panose="02020603050405020304" pitchFamily="18" charset="0"/>
                <a:cs typeface="Times New Roman" panose="02020603050405020304" pitchFamily="18" charset="0"/>
              </a:rPr>
            </a:br>
            <a:r>
              <a:rPr lang="en-US" altLang="en-US" sz="3600" dirty="0">
                <a:solidFill>
                  <a:srgbClr val="9900CC"/>
                </a:solidFill>
                <a:latin typeface="Times New Roman" panose="02020603050405020304" pitchFamily="18" charset="0"/>
                <a:cs typeface="Times New Roman" panose="02020603050405020304" pitchFamily="18" charset="0"/>
              </a:rPr>
              <a:t>      from metals to nonmetals. </a:t>
            </a:r>
            <a:br>
              <a:rPr lang="en-US" altLang="en-US" sz="3600" dirty="0">
                <a:solidFill>
                  <a:srgbClr val="9900CC"/>
                </a:solidFill>
                <a:latin typeface="Times New Roman" panose="02020603050405020304" pitchFamily="18" charset="0"/>
                <a:cs typeface="Times New Roman" panose="02020603050405020304" pitchFamily="18" charset="0"/>
              </a:rPr>
            </a:br>
            <a:br>
              <a:rPr lang="en-US" altLang="en-US" sz="3600" dirty="0">
                <a:solidFill>
                  <a:srgbClr val="9900CC"/>
                </a:solidFill>
                <a:latin typeface="Times New Roman" panose="02020603050405020304" pitchFamily="18" charset="0"/>
                <a:cs typeface="Times New Roman" panose="02020603050405020304" pitchFamily="18" charset="0"/>
              </a:rPr>
            </a:br>
            <a:endParaRPr lang="en-US" altLang="en-US" sz="3600" dirty="0">
              <a:solidFill>
                <a:srgbClr val="9900CC"/>
              </a:solidFill>
              <a:latin typeface="Times New Roman" panose="02020603050405020304" pitchFamily="18" charset="0"/>
              <a:cs typeface="Times New Roman" panose="02020603050405020304" pitchFamily="18" charset="0"/>
            </a:endParaRPr>
          </a:p>
          <a:p>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30. </a:t>
            </a: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The positive and negative ions</a:t>
            </a:r>
            <a:b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      form </a:t>
            </a:r>
            <a:r>
              <a:rPr lang="en-US" altLang="en-US" sz="4400" u="sng" dirty="0">
                <a:solidFill>
                  <a:schemeClr val="tx1">
                    <a:lumMod val="95000"/>
                    <a:lumOff val="5000"/>
                  </a:schemeClr>
                </a:solidFill>
                <a:latin typeface="Times New Roman" panose="02020603050405020304" pitchFamily="18" charset="0"/>
                <a:cs typeface="Times New Roman" panose="02020603050405020304" pitchFamily="18" charset="0"/>
              </a:rPr>
              <a:t>simultaneously</a:t>
            </a: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 at the same</a:t>
            </a:r>
            <a:b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      time, </a:t>
            </a:r>
            <a:r>
              <a:rPr lang="en-US" altLang="en-US" sz="4400" u="sng" dirty="0">
                <a:solidFill>
                  <a:schemeClr val="tx1">
                    <a:lumMod val="95000"/>
                    <a:lumOff val="5000"/>
                  </a:schemeClr>
                </a:solidFill>
                <a:latin typeface="Times New Roman" panose="02020603050405020304" pitchFamily="18" charset="0"/>
                <a:cs typeface="Times New Roman" panose="02020603050405020304" pitchFamily="18" charset="0"/>
              </a:rPr>
              <a:t>perfectly</a:t>
            </a: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 with no leftover</a:t>
            </a:r>
            <a:b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      electrons or IOU electrons that</a:t>
            </a:r>
            <a:b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      I’ll give them to you later.   </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1688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293209"/>
          </a:xfrm>
          <a:prstGeom prst="rect">
            <a:avLst/>
          </a:prstGeom>
          <a:noFill/>
        </p:spPr>
        <p:txBody>
          <a:bodyPr wrap="square" rtlCol="0">
            <a:spAutoFit/>
          </a:bodyPr>
          <a:lstStyle/>
          <a:p>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31.  Ions do not have to form, but </a:t>
            </a:r>
            <a:br>
              <a:rPr lang="en-US" sz="4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u="sng" dirty="0">
                <a:solidFill>
                  <a:schemeClr val="tx1">
                    <a:lumMod val="95000"/>
                    <a:lumOff val="5000"/>
                  </a:schemeClr>
                </a:solidFill>
                <a:latin typeface="Times New Roman" panose="02020603050405020304" pitchFamily="18" charset="0"/>
                <a:cs typeface="Times New Roman" panose="02020603050405020304" pitchFamily="18" charset="0"/>
              </a:rPr>
              <a:t>for a metal and nonmetal to bond</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sz="4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they first need to become ions.  </a:t>
            </a:r>
            <a:br>
              <a:rPr lang="en-US" sz="44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63960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170099"/>
          </a:xfrm>
          <a:prstGeom prst="rect">
            <a:avLst/>
          </a:prstGeom>
          <a:noFill/>
        </p:spPr>
        <p:txBody>
          <a:bodyPr wrap="square" rtlCol="0">
            <a:spAutoFit/>
          </a:bodyPr>
          <a:lstStyle/>
          <a:p>
            <a:r>
              <a:rPr lang="en-US" sz="4000" dirty="0">
                <a:solidFill>
                  <a:srgbClr val="0000CC"/>
                </a:solidFill>
                <a:latin typeface="Times New Roman" panose="02020603050405020304" pitchFamily="18" charset="0"/>
                <a:cs typeface="Times New Roman" panose="02020603050405020304" pitchFamily="18" charset="0"/>
              </a:rPr>
              <a:t>32.  There needs to be a </a:t>
            </a:r>
            <a:r>
              <a:rPr lang="en-US" sz="4000" u="sng" dirty="0">
                <a:solidFill>
                  <a:srgbClr val="0000CC"/>
                </a:solidFill>
                <a:latin typeface="Times New Roman" panose="02020603050405020304" pitchFamily="18" charset="0"/>
                <a:cs typeface="Times New Roman" panose="02020603050405020304" pitchFamily="18" charset="0"/>
              </a:rPr>
              <a:t>perfect transfer </a:t>
            </a:r>
            <a:br>
              <a:rPr lang="en-US" sz="4000" dirty="0">
                <a:solidFill>
                  <a:srgbClr val="0000CC"/>
                </a:solidFill>
                <a:latin typeface="Times New Roman" panose="02020603050405020304" pitchFamily="18" charset="0"/>
                <a:cs typeface="Times New Roman" panose="02020603050405020304" pitchFamily="18" charset="0"/>
              </a:rPr>
            </a:br>
            <a:r>
              <a:rPr lang="en-US" sz="4000" dirty="0">
                <a:solidFill>
                  <a:srgbClr val="0000CC"/>
                </a:solidFill>
                <a:latin typeface="Times New Roman" panose="02020603050405020304" pitchFamily="18" charset="0"/>
                <a:cs typeface="Times New Roman" panose="02020603050405020304" pitchFamily="18" charset="0"/>
              </a:rPr>
              <a:t>       of electrons.  </a:t>
            </a:r>
            <a:br>
              <a:rPr lang="en-US" sz="4000" dirty="0">
                <a:solidFill>
                  <a:srgbClr val="0000CC"/>
                </a:solidFill>
                <a:latin typeface="Times New Roman" panose="02020603050405020304" pitchFamily="18" charset="0"/>
                <a:cs typeface="Times New Roman" panose="02020603050405020304" pitchFamily="18" charset="0"/>
              </a:rPr>
            </a:br>
            <a:endParaRPr lang="en-US" sz="4000" dirty="0">
              <a:solidFill>
                <a:srgbClr val="0000CC"/>
              </a:solidFill>
              <a:latin typeface="Times New Roman" panose="02020603050405020304" pitchFamily="18" charset="0"/>
              <a:cs typeface="Times New Roman" panose="02020603050405020304" pitchFamily="18" charset="0"/>
            </a:endParaRPr>
          </a:p>
          <a:p>
            <a:r>
              <a:rPr lang="en-US" sz="4000" dirty="0">
                <a:solidFill>
                  <a:srgbClr val="0000CC"/>
                </a:solidFill>
                <a:latin typeface="Times New Roman" panose="02020603050405020304" pitchFamily="18" charset="0"/>
                <a:cs typeface="Times New Roman" panose="02020603050405020304" pitchFamily="18" charset="0"/>
              </a:rPr>
              <a:t>33.  Both the metal and nonmetal will be</a:t>
            </a:r>
            <a:br>
              <a:rPr lang="en-US" sz="4000" dirty="0">
                <a:solidFill>
                  <a:srgbClr val="0000CC"/>
                </a:solidFill>
                <a:latin typeface="Times New Roman" panose="02020603050405020304" pitchFamily="18" charset="0"/>
                <a:cs typeface="Times New Roman" panose="02020603050405020304" pitchFamily="18" charset="0"/>
              </a:rPr>
            </a:br>
            <a:r>
              <a:rPr lang="en-US" sz="4000" dirty="0">
                <a:solidFill>
                  <a:srgbClr val="0000CC"/>
                </a:solidFill>
                <a:latin typeface="Times New Roman" panose="02020603050405020304" pitchFamily="18" charset="0"/>
                <a:cs typeface="Times New Roman" panose="02020603050405020304" pitchFamily="18" charset="0"/>
              </a:rPr>
              <a:t>       </a:t>
            </a:r>
            <a:r>
              <a:rPr lang="en-US" sz="4000" u="sng" dirty="0">
                <a:solidFill>
                  <a:srgbClr val="0000CC"/>
                </a:solidFill>
                <a:latin typeface="Times New Roman" panose="02020603050405020304" pitchFamily="18" charset="0"/>
                <a:cs typeface="Times New Roman" panose="02020603050405020304" pitchFamily="18" charset="0"/>
              </a:rPr>
              <a:t>ISOELECTRIC</a:t>
            </a:r>
            <a:r>
              <a:rPr lang="en-US" sz="4000" dirty="0">
                <a:solidFill>
                  <a:srgbClr val="0000CC"/>
                </a:solidFill>
                <a:latin typeface="Times New Roman" panose="02020603050405020304" pitchFamily="18" charset="0"/>
                <a:cs typeface="Times New Roman" panose="02020603050405020304" pitchFamily="18" charset="0"/>
              </a:rPr>
              <a:t> to noble gases.</a:t>
            </a:r>
          </a:p>
        </p:txBody>
      </p:sp>
    </p:spTree>
    <p:extLst>
      <p:ext uri="{BB962C8B-B14F-4D97-AF65-F5344CB8AC3E}">
        <p14:creationId xmlns:p14="http://schemas.microsoft.com/office/powerpoint/2010/main" val="712679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785652"/>
          </a:xfrm>
          <a:prstGeom prst="rect">
            <a:avLst/>
          </a:prstGeom>
          <a:noFill/>
        </p:spPr>
        <p:txBody>
          <a:bodyPr wrap="square" rtlCol="0">
            <a:spAutoFit/>
          </a:bodyPr>
          <a:lstStyle/>
          <a:p>
            <a:r>
              <a:rPr lang="en-US" sz="4800" dirty="0">
                <a:solidFill>
                  <a:srgbClr val="0000CC"/>
                </a:solidFill>
                <a:latin typeface="Times New Roman" panose="02020603050405020304" pitchFamily="18" charset="0"/>
                <a:cs typeface="Times New Roman" panose="02020603050405020304" pitchFamily="18" charset="0"/>
              </a:rPr>
              <a:t>34.  Metals only </a:t>
            </a:r>
            <a:r>
              <a:rPr lang="en-US" sz="4800" u="sng" dirty="0">
                <a:solidFill>
                  <a:srgbClr val="0000CC"/>
                </a:solidFill>
                <a:latin typeface="Times New Roman" panose="02020603050405020304" pitchFamily="18" charset="0"/>
                <a:cs typeface="Times New Roman" panose="02020603050405020304" pitchFamily="18" charset="0"/>
              </a:rPr>
              <a:t>lose electrons</a:t>
            </a:r>
            <a:r>
              <a:rPr lang="en-US" sz="4800" dirty="0">
                <a:solidFill>
                  <a:srgbClr val="0000CC"/>
                </a:solidFill>
                <a:latin typeface="Times New Roman" panose="02020603050405020304" pitchFamily="18" charset="0"/>
                <a:cs typeface="Times New Roman" panose="02020603050405020304" pitchFamily="18" charset="0"/>
              </a:rPr>
              <a:t> to</a:t>
            </a:r>
            <a:br>
              <a:rPr lang="en-US" sz="4800" dirty="0">
                <a:solidFill>
                  <a:srgbClr val="0000CC"/>
                </a:solidFill>
                <a:latin typeface="Times New Roman" panose="02020603050405020304" pitchFamily="18" charset="0"/>
                <a:cs typeface="Times New Roman" panose="02020603050405020304" pitchFamily="18" charset="0"/>
              </a:rPr>
            </a:br>
            <a:r>
              <a:rPr lang="en-US" sz="4800" dirty="0">
                <a:solidFill>
                  <a:srgbClr val="0000CC"/>
                </a:solidFill>
                <a:latin typeface="Times New Roman" panose="02020603050405020304" pitchFamily="18" charset="0"/>
                <a:cs typeface="Times New Roman" panose="02020603050405020304" pitchFamily="18" charset="0"/>
              </a:rPr>
              <a:t>       form positive ions.</a:t>
            </a:r>
            <a:br>
              <a:rPr lang="en-US" sz="4800" dirty="0">
                <a:solidFill>
                  <a:srgbClr val="FF0000"/>
                </a:solidFill>
                <a:latin typeface="Times New Roman" panose="02020603050405020304" pitchFamily="18" charset="0"/>
                <a:cs typeface="Times New Roman" panose="02020603050405020304" pitchFamily="18" charset="0"/>
              </a:rPr>
            </a:br>
            <a:br>
              <a:rPr lang="en-US" sz="4800" dirty="0">
                <a:solidFill>
                  <a:srgbClr val="FF0000"/>
                </a:solidFill>
                <a:latin typeface="Times New Roman" panose="02020603050405020304" pitchFamily="18" charset="0"/>
                <a:cs typeface="Times New Roman" panose="02020603050405020304" pitchFamily="18" charset="0"/>
              </a:rPr>
            </a:br>
            <a:r>
              <a:rPr lang="en-US" sz="4800" dirty="0">
                <a:solidFill>
                  <a:srgbClr val="FF0000"/>
                </a:solidFill>
                <a:latin typeface="Times New Roman" panose="02020603050405020304" pitchFamily="18" charset="0"/>
                <a:cs typeface="Times New Roman" panose="02020603050405020304" pitchFamily="18" charset="0"/>
              </a:rPr>
              <a:t>       Nonmetals only </a:t>
            </a:r>
            <a:r>
              <a:rPr lang="en-US" sz="4800" u="sng" dirty="0">
                <a:solidFill>
                  <a:srgbClr val="FF0000"/>
                </a:solidFill>
                <a:latin typeface="Times New Roman" panose="02020603050405020304" pitchFamily="18" charset="0"/>
                <a:cs typeface="Times New Roman" panose="02020603050405020304" pitchFamily="18" charset="0"/>
              </a:rPr>
              <a:t>gain electrons</a:t>
            </a:r>
            <a:r>
              <a:rPr lang="en-US" sz="4800" dirty="0">
                <a:solidFill>
                  <a:srgbClr val="FF0000"/>
                </a:solidFill>
                <a:latin typeface="Times New Roman" panose="02020603050405020304" pitchFamily="18" charset="0"/>
                <a:cs typeface="Times New Roman" panose="02020603050405020304" pitchFamily="18" charset="0"/>
              </a:rPr>
              <a:t> </a:t>
            </a:r>
            <a:br>
              <a:rPr lang="en-US" sz="4800" dirty="0">
                <a:solidFill>
                  <a:srgbClr val="FF0000"/>
                </a:solidFill>
                <a:latin typeface="Times New Roman" panose="02020603050405020304" pitchFamily="18" charset="0"/>
                <a:cs typeface="Times New Roman" panose="02020603050405020304" pitchFamily="18" charset="0"/>
              </a:rPr>
            </a:br>
            <a:r>
              <a:rPr lang="en-US" sz="4800" dirty="0">
                <a:solidFill>
                  <a:srgbClr val="FF0000"/>
                </a:solidFill>
                <a:latin typeface="Times New Roman" panose="02020603050405020304" pitchFamily="18" charset="0"/>
                <a:cs typeface="Times New Roman" panose="02020603050405020304" pitchFamily="18" charset="0"/>
              </a:rPr>
              <a:t>       to form negative ions. </a:t>
            </a:r>
          </a:p>
        </p:txBody>
      </p:sp>
    </p:spTree>
    <p:extLst>
      <p:ext uri="{BB962C8B-B14F-4D97-AF65-F5344CB8AC3E}">
        <p14:creationId xmlns:p14="http://schemas.microsoft.com/office/powerpoint/2010/main" val="10772216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D5FFE8"/>
        </a:solidFill>
        <a:effectLst/>
      </p:bgPr>
    </p:bg>
    <p:spTree>
      <p:nvGrpSpPr>
        <p:cNvPr id="1" name=""/>
        <p:cNvGrpSpPr/>
        <p:nvPr/>
      </p:nvGrpSpPr>
      <p:grpSpPr>
        <a:xfrm>
          <a:off x="0" y="0"/>
          <a:ext cx="0" cy="0"/>
          <a:chOff x="0" y="0"/>
          <a:chExt cx="0" cy="0"/>
        </a:xfrm>
      </p:grpSpPr>
      <p:sp>
        <p:nvSpPr>
          <p:cNvPr id="2" name="TextBox 1"/>
          <p:cNvSpPr txBox="1"/>
          <p:nvPr/>
        </p:nvSpPr>
        <p:spPr>
          <a:xfrm>
            <a:off x="0" y="0"/>
            <a:ext cx="5362410" cy="538609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35.  The bond metal ion &amp; </a:t>
            </a:r>
            <a:br>
              <a:rPr lang="en-US" sz="2800" dirty="0">
                <a:solidFill>
                  <a:srgbClr val="0000CC"/>
                </a:solidFill>
                <a:latin typeface="Times New Roman" panose="02020603050405020304" pitchFamily="18" charset="0"/>
                <a:cs typeface="Times New Roman" panose="02020603050405020304" pitchFamily="18" charset="0"/>
              </a:rPr>
            </a:br>
            <a:r>
              <a:rPr lang="en-US" sz="2800" dirty="0">
                <a:solidFill>
                  <a:srgbClr val="0000CC"/>
                </a:solidFill>
                <a:latin typeface="Times New Roman" panose="02020603050405020304" pitchFamily="18" charset="0"/>
                <a:cs typeface="Times New Roman" panose="02020603050405020304" pitchFamily="18" charset="0"/>
              </a:rPr>
              <a:t>       nonmetal ions is called an </a:t>
            </a:r>
            <a:br>
              <a:rPr lang="en-US" sz="2800" dirty="0">
                <a:solidFill>
                  <a:srgbClr val="0000CC"/>
                </a:solidFill>
                <a:latin typeface="Times New Roman" panose="02020603050405020304" pitchFamily="18" charset="0"/>
                <a:cs typeface="Times New Roman" panose="02020603050405020304" pitchFamily="18" charset="0"/>
              </a:rPr>
            </a:br>
            <a:r>
              <a:rPr lang="en-US" sz="2800" dirty="0">
                <a:solidFill>
                  <a:srgbClr val="0000CC"/>
                </a:solidFill>
                <a:latin typeface="Times New Roman" panose="02020603050405020304" pitchFamily="18" charset="0"/>
                <a:cs typeface="Times New Roman" panose="02020603050405020304" pitchFamily="18" charset="0"/>
              </a:rPr>
              <a:t>       </a:t>
            </a:r>
            <a:r>
              <a:rPr lang="en-US" sz="2800" u="sng" dirty="0">
                <a:solidFill>
                  <a:srgbClr val="FF0000"/>
                </a:solidFill>
                <a:latin typeface="Times New Roman" panose="02020603050405020304" pitchFamily="18" charset="0"/>
                <a:cs typeface="Times New Roman" panose="02020603050405020304" pitchFamily="18" charset="0"/>
              </a:rPr>
              <a:t>IONIC BOND</a:t>
            </a:r>
            <a:br>
              <a:rPr lang="en-US" sz="2800" dirty="0">
                <a:solidFill>
                  <a:srgbClr val="FF0000"/>
                </a:solidFill>
                <a:latin typeface="Times New Roman" panose="02020603050405020304" pitchFamily="18" charset="0"/>
                <a:cs typeface="Times New Roman" panose="02020603050405020304" pitchFamily="18" charset="0"/>
              </a:rPr>
            </a:b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t>
            </a:r>
            <a:r>
              <a:rPr lang="en-US" sz="2800" dirty="0">
                <a:solidFill>
                  <a:srgbClr val="0000CC"/>
                </a:solidFill>
                <a:latin typeface="Times New Roman" panose="02020603050405020304" pitchFamily="18" charset="0"/>
                <a:cs typeface="Times New Roman" panose="02020603050405020304" pitchFamily="18" charset="0"/>
              </a:rPr>
              <a:t>That’s the strongest bond </a:t>
            </a:r>
            <a:br>
              <a:rPr lang="en-US" sz="2800" dirty="0">
                <a:solidFill>
                  <a:srgbClr val="0000CC"/>
                </a:solidFill>
                <a:latin typeface="Times New Roman" panose="02020603050405020304" pitchFamily="18" charset="0"/>
                <a:cs typeface="Times New Roman" panose="02020603050405020304" pitchFamily="18" charset="0"/>
              </a:rPr>
            </a:br>
            <a:r>
              <a:rPr lang="en-US" sz="2800" dirty="0">
                <a:solidFill>
                  <a:srgbClr val="0000CC"/>
                </a:solidFill>
                <a:latin typeface="Times New Roman" panose="02020603050405020304" pitchFamily="18" charset="0"/>
                <a:cs typeface="Times New Roman" panose="02020603050405020304" pitchFamily="18" charset="0"/>
              </a:rPr>
              <a:t>       in chemistry.    </a:t>
            </a:r>
            <a:br>
              <a:rPr lang="en-US" sz="2800" dirty="0">
                <a:solidFill>
                  <a:srgbClr val="0000CC"/>
                </a:solidFill>
                <a:latin typeface="Times New Roman" panose="02020603050405020304" pitchFamily="18" charset="0"/>
                <a:cs typeface="Times New Roman" panose="02020603050405020304" pitchFamily="18" charset="0"/>
              </a:rPr>
            </a:br>
            <a:br>
              <a:rPr lang="en-US" sz="2800" dirty="0">
                <a:solidFill>
                  <a:srgbClr val="0000CC"/>
                </a:solidFill>
                <a:latin typeface="Times New Roman" panose="02020603050405020304" pitchFamily="18" charset="0"/>
                <a:cs typeface="Times New Roman" panose="02020603050405020304" pitchFamily="18" charset="0"/>
              </a:rPr>
            </a:br>
            <a:r>
              <a:rPr lang="en-US" sz="2800" dirty="0">
                <a:solidFill>
                  <a:srgbClr val="0000CC"/>
                </a:solidFill>
                <a:latin typeface="Times New Roman" panose="02020603050405020304" pitchFamily="18" charset="0"/>
                <a:cs typeface="Times New Roman" panose="02020603050405020304" pitchFamily="18" charset="0"/>
              </a:rPr>
              <a:t>       Sort of like the love I have </a:t>
            </a:r>
            <a:br>
              <a:rPr lang="en-US" sz="2800" dirty="0">
                <a:solidFill>
                  <a:srgbClr val="0000CC"/>
                </a:solidFill>
                <a:latin typeface="Times New Roman" panose="02020603050405020304" pitchFamily="18" charset="0"/>
                <a:cs typeface="Times New Roman" panose="02020603050405020304" pitchFamily="18" charset="0"/>
              </a:rPr>
            </a:br>
            <a:r>
              <a:rPr lang="en-US" sz="2800" dirty="0">
                <a:solidFill>
                  <a:srgbClr val="0000CC"/>
                </a:solidFill>
                <a:latin typeface="Times New Roman" panose="02020603050405020304" pitchFamily="18" charset="0"/>
                <a:cs typeface="Times New Roman" panose="02020603050405020304" pitchFamily="18" charset="0"/>
              </a:rPr>
              <a:t>       for my wife Janet.  </a:t>
            </a:r>
            <a:br>
              <a:rPr lang="en-US" sz="2800" dirty="0">
                <a:solidFill>
                  <a:srgbClr val="0000CC"/>
                </a:solidFill>
                <a:latin typeface="Times New Roman" panose="02020603050405020304" pitchFamily="18" charset="0"/>
                <a:cs typeface="Times New Roman" panose="02020603050405020304" pitchFamily="18" charset="0"/>
              </a:rPr>
            </a:br>
            <a:r>
              <a:rPr lang="en-US" sz="2800" dirty="0">
                <a:solidFill>
                  <a:srgbClr val="0000CC"/>
                </a:solidFill>
                <a:latin typeface="Times New Roman" panose="02020603050405020304" pitchFamily="18" charset="0"/>
                <a:cs typeface="Times New Roman" panose="02020603050405020304" pitchFamily="18" charset="0"/>
              </a:rPr>
              <a:t> </a:t>
            </a:r>
            <a:br>
              <a:rPr lang="en-US" sz="2800" dirty="0">
                <a:solidFill>
                  <a:srgbClr val="0000CC"/>
                </a:solidFill>
                <a:latin typeface="Times New Roman" panose="02020603050405020304" pitchFamily="18" charset="0"/>
                <a:cs typeface="Times New Roman" panose="02020603050405020304" pitchFamily="18" charset="0"/>
              </a:rPr>
            </a:br>
            <a:r>
              <a:rPr lang="en-US" sz="2800" dirty="0">
                <a:solidFill>
                  <a:srgbClr val="0000CC"/>
                </a:solidFill>
                <a:latin typeface="Times New Roman" panose="02020603050405020304" pitchFamily="18" charset="0"/>
                <a:cs typeface="Times New Roman" panose="02020603050405020304" pitchFamily="18" charset="0"/>
              </a:rPr>
              <a:t>       </a:t>
            </a:r>
            <a:r>
              <a:rPr lang="en-US" sz="3600" dirty="0">
                <a:solidFill>
                  <a:srgbClr val="0000CC"/>
                </a:solidFill>
                <a:latin typeface="Times New Roman" panose="02020603050405020304" pitchFamily="18" charset="0"/>
                <a:cs typeface="Times New Roman" panose="02020603050405020304" pitchFamily="18" charset="0"/>
              </a:rPr>
              <a:t>We have “Ionic Love”.  </a:t>
            </a:r>
            <a:br>
              <a:rPr lang="en-US" sz="2800" dirty="0">
                <a:solidFill>
                  <a:srgbClr val="0000CC"/>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(we’re so lucky!)</a:t>
            </a:r>
          </a:p>
        </p:txBody>
      </p:sp>
      <p:pic>
        <p:nvPicPr>
          <p:cNvPr id="7" name="Picture 6" descr="A person and person posing for a picture&#10;&#10;Description automatically generated with low confidence">
            <a:extLst>
              <a:ext uri="{FF2B5EF4-FFF2-40B4-BE49-F238E27FC236}">
                <a16:creationId xmlns:a16="http://schemas.microsoft.com/office/drawing/2014/main" id="{DA92369A-B8E5-340A-6FF7-3C011E491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551335" y="877835"/>
            <a:ext cx="5042118" cy="3781589"/>
          </a:xfrm>
          <a:prstGeom prst="rect">
            <a:avLst/>
          </a:prstGeom>
        </p:spPr>
      </p:pic>
    </p:spTree>
    <p:extLst>
      <p:ext uri="{BB962C8B-B14F-4D97-AF65-F5344CB8AC3E}">
        <p14:creationId xmlns:p14="http://schemas.microsoft.com/office/powerpoint/2010/main" val="21898753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22" name="Group 58"/>
          <p:cNvGraphicFramePr>
            <a:graphicFrameLocks noGrp="1"/>
          </p:cNvGraphicFramePr>
          <p:nvPr>
            <p:extLst>
              <p:ext uri="{D42A27DB-BD31-4B8C-83A1-F6EECF244321}">
                <p14:modId xmlns:p14="http://schemas.microsoft.com/office/powerpoint/2010/main" val="1191120098"/>
              </p:ext>
            </p:extLst>
          </p:nvPr>
        </p:nvGraphicFramePr>
        <p:xfrm>
          <a:off x="0" y="519113"/>
          <a:ext cx="9144000" cy="5101119"/>
        </p:xfrm>
        <a:graphic>
          <a:graphicData uri="http://schemas.openxmlformats.org/drawingml/2006/table">
            <a:tbl>
              <a:tblPr/>
              <a:tblGrid>
                <a:gridCol w="1953846">
                  <a:extLst>
                    <a:ext uri="{9D8B030D-6E8A-4147-A177-3AD203B41FA5}">
                      <a16:colId xmlns:a16="http://schemas.microsoft.com/office/drawing/2014/main" val="20000"/>
                    </a:ext>
                  </a:extLst>
                </a:gridCol>
                <a:gridCol w="2344616">
                  <a:extLst>
                    <a:ext uri="{9D8B030D-6E8A-4147-A177-3AD203B41FA5}">
                      <a16:colId xmlns:a16="http://schemas.microsoft.com/office/drawing/2014/main" val="20001"/>
                    </a:ext>
                  </a:extLst>
                </a:gridCol>
                <a:gridCol w="2188307">
                  <a:extLst>
                    <a:ext uri="{9D8B030D-6E8A-4147-A177-3AD203B41FA5}">
                      <a16:colId xmlns:a16="http://schemas.microsoft.com/office/drawing/2014/main" val="20002"/>
                    </a:ext>
                  </a:extLst>
                </a:gridCol>
                <a:gridCol w="2657231">
                  <a:extLst>
                    <a:ext uri="{9D8B030D-6E8A-4147-A177-3AD203B41FA5}">
                      <a16:colId xmlns:a16="http://schemas.microsoft.com/office/drawing/2014/main" val="20003"/>
                    </a:ext>
                  </a:extLst>
                </a:gridCol>
              </a:tblGrid>
              <a:tr h="9286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Atom </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Atomic</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Ionic </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Ion symbol </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(isoelectric 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431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Fluorine </a:t>
                      </a: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431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Chlorine </a:t>
                      </a: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Cl</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431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Bromine </a:t>
                      </a: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Br</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2-8-18-7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431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Iodine </a:t>
                      </a: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2-8-18-18-7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4630" name="Text Box 59"/>
          <p:cNvSpPr txBox="1">
            <a:spLocks noChangeArrowheads="1"/>
          </p:cNvSpPr>
          <p:nvPr/>
        </p:nvSpPr>
        <p:spPr bwMode="auto">
          <a:xfrm>
            <a:off x="0" y="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36.  Fill in this chart, Group 17 nonmetals become ions too.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643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514350" indent="-514350" eaLnBrk="1" hangingPunct="1">
              <a:spcBef>
                <a:spcPct val="50000"/>
              </a:spcBef>
              <a:buFontTx/>
              <a:buAutoNum type="arabicPeriod"/>
            </a:pPr>
            <a:r>
              <a:rPr lang="en-US" altLang="en-US" dirty="0">
                <a:latin typeface="Times New Roman" panose="02020603050405020304" pitchFamily="18" charset="0"/>
                <a:cs typeface="Times New Roman" panose="02020603050405020304" pitchFamily="18" charset="0"/>
              </a:rPr>
              <a:t>All atoms are neutral because they have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a:t>
            </a:r>
            <a:r>
              <a:rPr lang="en-US" altLang="en-US" dirty="0">
                <a:solidFill>
                  <a:srgbClr val="0000CC"/>
                </a:solidFill>
                <a:latin typeface="Times New Roman" panose="02020603050405020304" pitchFamily="18" charset="0"/>
                <a:cs typeface="Times New Roman" panose="02020603050405020304" pitchFamily="18" charset="0"/>
              </a:rPr>
              <a:t>equal numbers of </a:t>
            </a:r>
            <a:r>
              <a:rPr lang="en-US" altLang="en-US" u="sng" dirty="0">
                <a:solidFill>
                  <a:srgbClr val="0000CC"/>
                </a:solidFill>
                <a:latin typeface="Times New Roman" panose="02020603050405020304" pitchFamily="18" charset="0"/>
                <a:cs typeface="Times New Roman" panose="02020603050405020304" pitchFamily="18" charset="0"/>
              </a:rPr>
              <a:t>protons and electrons</a:t>
            </a:r>
            <a:r>
              <a:rPr lang="en-US" altLang="en-US" dirty="0">
                <a:latin typeface="Times New Roman" panose="02020603050405020304" pitchFamily="18" charset="0"/>
                <a:cs typeface="Times New Roman" panose="02020603050405020304" pitchFamily="18" charset="0"/>
              </a:rPr>
              <a:t>.</a:t>
            </a:r>
            <a:br>
              <a:rPr lang="en-US" altLang="en-US" dirty="0">
                <a:latin typeface="Times New Roman" panose="02020603050405020304" pitchFamily="18" charset="0"/>
                <a:cs typeface="Times New Roman" panose="02020603050405020304" pitchFamily="18" charset="0"/>
              </a:rPr>
            </a:br>
            <a:r>
              <a:rPr lang="en-US" altLang="en-US" sz="1200" dirty="0">
                <a:latin typeface="Times New Roman" panose="02020603050405020304" pitchFamily="18" charset="0"/>
                <a:cs typeface="Times New Roman" panose="02020603050405020304" pitchFamily="18" charset="0"/>
              </a:rPr>
              <a:t> </a:t>
            </a:r>
            <a:br>
              <a:rPr lang="en-US" altLang="en-US" dirty="0">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Helium has 2 protons and 2 electrons,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sodium has 11 protons and 11 electrons,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mercury has 80 protons and 80 electrons.</a:t>
            </a:r>
            <a:br>
              <a:rPr lang="en-US" altLang="en-US" sz="2400" dirty="0">
                <a:solidFill>
                  <a:srgbClr val="FF0000"/>
                </a:solidFill>
                <a:latin typeface="Times New Roman" panose="02020603050405020304" pitchFamily="18" charset="0"/>
                <a:cs typeface="Times New Roman" panose="02020603050405020304" pitchFamily="18" charset="0"/>
              </a:rPr>
            </a:br>
            <a:endParaRPr lang="en-US" altLang="en-US" sz="2400" dirty="0">
              <a:solidFill>
                <a:srgbClr val="FF0000"/>
              </a:solidFill>
              <a:latin typeface="Times New Roman" panose="02020603050405020304" pitchFamily="18" charset="0"/>
              <a:cs typeface="Times New Roman" panose="02020603050405020304" pitchFamily="18" charset="0"/>
            </a:endParaRPr>
          </a:p>
          <a:p>
            <a:pPr marL="514350" indent="-514350" eaLnBrk="1" hangingPunct="1">
              <a:spcBef>
                <a:spcPct val="50000"/>
              </a:spcBef>
              <a:buFontTx/>
              <a:buAutoNum type="arabicPeriod"/>
            </a:pPr>
            <a:r>
              <a:rPr lang="en-US" altLang="en-US" dirty="0">
                <a:latin typeface="Times New Roman" panose="02020603050405020304" pitchFamily="18" charset="0"/>
                <a:cs typeface="Times New Roman" panose="02020603050405020304" pitchFamily="18" charset="0"/>
              </a:rPr>
              <a:t>All atoms have a unique number of protons, and all have the exact same number of electrons.  </a:t>
            </a:r>
          </a:p>
          <a:p>
            <a:pPr marL="514350" indent="-514350" eaLnBrk="1" hangingPunct="1">
              <a:spcBef>
                <a:spcPct val="50000"/>
              </a:spcBef>
              <a:buFontTx/>
              <a:buAutoNum type="arabicPeriod"/>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The POSITIVE = the NEGATIVES</a:t>
            </a:r>
            <a:b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marL="514350" indent="-514350" eaLnBrk="1" hangingPunct="1">
              <a:spcBef>
                <a:spcPct val="50000"/>
              </a:spcBef>
              <a:buFontTx/>
              <a:buAutoNum type="arabicPeriod"/>
            </a:pPr>
            <a:r>
              <a:rPr lang="en-US" altLang="en-US" dirty="0">
                <a:latin typeface="Times New Roman" panose="02020603050405020304" pitchFamily="18" charset="0"/>
                <a:cs typeface="Times New Roman" panose="02020603050405020304" pitchFamily="18" charset="0"/>
              </a:rPr>
              <a:t>All atoms are neutral, this is okay, but in order to bond together, atoms must first become </a:t>
            </a:r>
            <a:r>
              <a:rPr lang="en-US" altLang="en-US" u="sng" dirty="0">
                <a:latin typeface="Times New Roman" panose="02020603050405020304" pitchFamily="18" charset="0"/>
                <a:cs typeface="Times New Roman" panose="02020603050405020304" pitchFamily="18" charset="0"/>
              </a:rPr>
              <a:t>ions</a:t>
            </a:r>
            <a:r>
              <a:rPr lang="en-US" altLang="en-US" dirty="0">
                <a:latin typeface="Times New Roman" panose="02020603050405020304" pitchFamily="18" charset="0"/>
                <a:cs typeface="Times New Roman" panose="02020603050405020304" pitchFamily="18" charset="0"/>
              </a:rPr>
              <a:t>.  </a:t>
            </a:r>
            <a:endParaRPr lang="en-US" altLang="en-US" sz="24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54382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22" name="Group 58"/>
          <p:cNvGraphicFramePr>
            <a:graphicFrameLocks noGrp="1"/>
          </p:cNvGraphicFramePr>
          <p:nvPr>
            <p:extLst>
              <p:ext uri="{D42A27DB-BD31-4B8C-83A1-F6EECF244321}">
                <p14:modId xmlns:p14="http://schemas.microsoft.com/office/powerpoint/2010/main" val="2094821274"/>
              </p:ext>
            </p:extLst>
          </p:nvPr>
        </p:nvGraphicFramePr>
        <p:xfrm>
          <a:off x="0" y="519113"/>
          <a:ext cx="9144000" cy="5101119"/>
        </p:xfrm>
        <a:graphic>
          <a:graphicData uri="http://schemas.openxmlformats.org/drawingml/2006/table">
            <a:tbl>
              <a:tblPr/>
              <a:tblGrid>
                <a:gridCol w="1953846">
                  <a:extLst>
                    <a:ext uri="{9D8B030D-6E8A-4147-A177-3AD203B41FA5}">
                      <a16:colId xmlns:a16="http://schemas.microsoft.com/office/drawing/2014/main" val="20000"/>
                    </a:ext>
                  </a:extLst>
                </a:gridCol>
                <a:gridCol w="2344616">
                  <a:extLst>
                    <a:ext uri="{9D8B030D-6E8A-4147-A177-3AD203B41FA5}">
                      <a16:colId xmlns:a16="http://schemas.microsoft.com/office/drawing/2014/main" val="20001"/>
                    </a:ext>
                  </a:extLst>
                </a:gridCol>
                <a:gridCol w="2188307">
                  <a:extLst>
                    <a:ext uri="{9D8B030D-6E8A-4147-A177-3AD203B41FA5}">
                      <a16:colId xmlns:a16="http://schemas.microsoft.com/office/drawing/2014/main" val="20002"/>
                    </a:ext>
                  </a:extLst>
                </a:gridCol>
                <a:gridCol w="2657231">
                  <a:extLst>
                    <a:ext uri="{9D8B030D-6E8A-4147-A177-3AD203B41FA5}">
                      <a16:colId xmlns:a16="http://schemas.microsoft.com/office/drawing/2014/main" val="20003"/>
                    </a:ext>
                  </a:extLst>
                </a:gridCol>
              </a:tblGrid>
              <a:tr h="9286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Atom </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Atomic</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Ionic </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Ion symbol </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(isoelectric 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431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Fluorine </a:t>
                      </a: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 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F</a:t>
                      </a:r>
                      <a:r>
                        <a:rPr kumimoji="0" lang="en-US" sz="2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-1     </a:t>
                      </a:r>
                      <a:r>
                        <a:rPr kumimoji="0" lang="en-US" sz="28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431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Chlorine </a:t>
                      </a: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Cl</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431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Bromine </a:t>
                      </a: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Br</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2-8-18-7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431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Iodine </a:t>
                      </a: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2-8-18-18-7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4630" name="Text Box 59"/>
          <p:cNvSpPr txBox="1">
            <a:spLocks noChangeArrowheads="1"/>
          </p:cNvSpPr>
          <p:nvPr/>
        </p:nvSpPr>
        <p:spPr bwMode="auto">
          <a:xfrm>
            <a:off x="0" y="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36.  Fill in this chart, Group 17 nonmetals become ions too. </a:t>
            </a:r>
          </a:p>
        </p:txBody>
      </p:sp>
    </p:spTree>
    <p:extLst>
      <p:ext uri="{BB962C8B-B14F-4D97-AF65-F5344CB8AC3E}">
        <p14:creationId xmlns:p14="http://schemas.microsoft.com/office/powerpoint/2010/main" val="3978327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22" name="Group 58"/>
          <p:cNvGraphicFramePr>
            <a:graphicFrameLocks noGrp="1"/>
          </p:cNvGraphicFramePr>
          <p:nvPr>
            <p:extLst>
              <p:ext uri="{D42A27DB-BD31-4B8C-83A1-F6EECF244321}">
                <p14:modId xmlns:p14="http://schemas.microsoft.com/office/powerpoint/2010/main" val="1131201567"/>
              </p:ext>
            </p:extLst>
          </p:nvPr>
        </p:nvGraphicFramePr>
        <p:xfrm>
          <a:off x="0" y="519113"/>
          <a:ext cx="9144000" cy="5101119"/>
        </p:xfrm>
        <a:graphic>
          <a:graphicData uri="http://schemas.openxmlformats.org/drawingml/2006/table">
            <a:tbl>
              <a:tblPr/>
              <a:tblGrid>
                <a:gridCol w="1953846">
                  <a:extLst>
                    <a:ext uri="{9D8B030D-6E8A-4147-A177-3AD203B41FA5}">
                      <a16:colId xmlns:a16="http://schemas.microsoft.com/office/drawing/2014/main" val="20000"/>
                    </a:ext>
                  </a:extLst>
                </a:gridCol>
                <a:gridCol w="2344616">
                  <a:extLst>
                    <a:ext uri="{9D8B030D-6E8A-4147-A177-3AD203B41FA5}">
                      <a16:colId xmlns:a16="http://schemas.microsoft.com/office/drawing/2014/main" val="20001"/>
                    </a:ext>
                  </a:extLst>
                </a:gridCol>
                <a:gridCol w="2188307">
                  <a:extLst>
                    <a:ext uri="{9D8B030D-6E8A-4147-A177-3AD203B41FA5}">
                      <a16:colId xmlns:a16="http://schemas.microsoft.com/office/drawing/2014/main" val="20002"/>
                    </a:ext>
                  </a:extLst>
                </a:gridCol>
                <a:gridCol w="2657231">
                  <a:extLst>
                    <a:ext uri="{9D8B030D-6E8A-4147-A177-3AD203B41FA5}">
                      <a16:colId xmlns:a16="http://schemas.microsoft.com/office/drawing/2014/main" val="20003"/>
                    </a:ext>
                  </a:extLst>
                </a:gridCol>
              </a:tblGrid>
              <a:tr h="9286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Atom </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Atomic</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Ionic </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Ion symbol </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(isoelectric 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431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Fluorine </a:t>
                      </a: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F</a:t>
                      </a:r>
                      <a:r>
                        <a:rPr kumimoji="0" lang="en-US" sz="2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-1     </a:t>
                      </a:r>
                      <a:r>
                        <a:rPr kumimoji="0" lang="en-US" sz="28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431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Chlorine </a:t>
                      </a: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Cl</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Cl</a:t>
                      </a:r>
                      <a:r>
                        <a:rPr kumimoji="0" lang="en-US" sz="28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-1     </a:t>
                      </a:r>
                      <a:r>
                        <a:rPr kumimoji="0" lang="en-US" sz="28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r>
                        <a:rPr kumimoji="0" lang="en-US" sz="28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Ar</a:t>
                      </a:r>
                      <a:r>
                        <a:rPr kumimoji="0" lang="en-US" sz="28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431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Bromine </a:t>
                      </a: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Br</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2-8-18-7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431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Iodine </a:t>
                      </a: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2-8-18-18-7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4630" name="Text Box 59"/>
          <p:cNvSpPr txBox="1">
            <a:spLocks noChangeArrowheads="1"/>
          </p:cNvSpPr>
          <p:nvPr/>
        </p:nvSpPr>
        <p:spPr bwMode="auto">
          <a:xfrm>
            <a:off x="0" y="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36.  Fill in this chart, Group 17 nonmetals become ions too. </a:t>
            </a:r>
          </a:p>
        </p:txBody>
      </p:sp>
    </p:spTree>
    <p:extLst>
      <p:ext uri="{BB962C8B-B14F-4D97-AF65-F5344CB8AC3E}">
        <p14:creationId xmlns:p14="http://schemas.microsoft.com/office/powerpoint/2010/main" val="8075376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22" name="Group 58"/>
          <p:cNvGraphicFramePr>
            <a:graphicFrameLocks noGrp="1"/>
          </p:cNvGraphicFramePr>
          <p:nvPr>
            <p:extLst>
              <p:ext uri="{D42A27DB-BD31-4B8C-83A1-F6EECF244321}">
                <p14:modId xmlns:p14="http://schemas.microsoft.com/office/powerpoint/2010/main" val="1928972791"/>
              </p:ext>
            </p:extLst>
          </p:nvPr>
        </p:nvGraphicFramePr>
        <p:xfrm>
          <a:off x="0" y="519113"/>
          <a:ext cx="9144000" cy="5101119"/>
        </p:xfrm>
        <a:graphic>
          <a:graphicData uri="http://schemas.openxmlformats.org/drawingml/2006/table">
            <a:tbl>
              <a:tblPr/>
              <a:tblGrid>
                <a:gridCol w="1953846">
                  <a:extLst>
                    <a:ext uri="{9D8B030D-6E8A-4147-A177-3AD203B41FA5}">
                      <a16:colId xmlns:a16="http://schemas.microsoft.com/office/drawing/2014/main" val="20000"/>
                    </a:ext>
                  </a:extLst>
                </a:gridCol>
                <a:gridCol w="2344616">
                  <a:extLst>
                    <a:ext uri="{9D8B030D-6E8A-4147-A177-3AD203B41FA5}">
                      <a16:colId xmlns:a16="http://schemas.microsoft.com/office/drawing/2014/main" val="20001"/>
                    </a:ext>
                  </a:extLst>
                </a:gridCol>
                <a:gridCol w="2188307">
                  <a:extLst>
                    <a:ext uri="{9D8B030D-6E8A-4147-A177-3AD203B41FA5}">
                      <a16:colId xmlns:a16="http://schemas.microsoft.com/office/drawing/2014/main" val="20002"/>
                    </a:ext>
                  </a:extLst>
                </a:gridCol>
                <a:gridCol w="2657231">
                  <a:extLst>
                    <a:ext uri="{9D8B030D-6E8A-4147-A177-3AD203B41FA5}">
                      <a16:colId xmlns:a16="http://schemas.microsoft.com/office/drawing/2014/main" val="20003"/>
                    </a:ext>
                  </a:extLst>
                </a:gridCol>
              </a:tblGrid>
              <a:tr h="9286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Atom </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Atomic</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Ionic </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Ion symbol </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(isoelectric 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431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Fluorine </a:t>
                      </a: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F</a:t>
                      </a:r>
                      <a:r>
                        <a:rPr kumimoji="0" lang="en-US" sz="2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-1     </a:t>
                      </a:r>
                      <a:r>
                        <a:rPr kumimoji="0" lang="en-US" sz="28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431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Chlorine </a:t>
                      </a: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Cl</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Cl</a:t>
                      </a:r>
                      <a:r>
                        <a:rPr kumimoji="0" lang="en-US" sz="28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-1     </a:t>
                      </a:r>
                      <a:r>
                        <a:rPr kumimoji="0" lang="en-US" sz="28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r>
                        <a:rPr kumimoji="0" lang="en-US" sz="28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Ar</a:t>
                      </a:r>
                      <a:r>
                        <a:rPr kumimoji="0" lang="en-US" sz="28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431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Bromine </a:t>
                      </a: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Br</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2-8-18-7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2-8-18-8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Br</a:t>
                      </a:r>
                      <a:r>
                        <a:rPr kumimoji="0" lang="en-US" sz="2800" b="0" i="0" u="none" strike="noStrike" cap="none" normalizeH="0" baseline="30000" dirty="0">
                          <a:ln>
                            <a:noFill/>
                          </a:ln>
                          <a:solidFill>
                            <a:srgbClr val="00B050"/>
                          </a:solidFill>
                          <a:effectLst/>
                          <a:latin typeface="Times New Roman" panose="02020603050405020304" pitchFamily="18" charset="0"/>
                          <a:cs typeface="Times New Roman" panose="02020603050405020304" pitchFamily="18" charset="0"/>
                        </a:rPr>
                        <a:t>-1     </a:t>
                      </a:r>
                      <a:r>
                        <a:rPr kumimoji="0" lang="en-US" sz="2800" b="0" i="1"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(Kr)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431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Iodine </a:t>
                      </a: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2-8-18-18-7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4630" name="Text Box 59"/>
          <p:cNvSpPr txBox="1">
            <a:spLocks noChangeArrowheads="1"/>
          </p:cNvSpPr>
          <p:nvPr/>
        </p:nvSpPr>
        <p:spPr bwMode="auto">
          <a:xfrm>
            <a:off x="0" y="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36.  Fill in this chart, Group 17 nonmetals become ions too. </a:t>
            </a:r>
          </a:p>
        </p:txBody>
      </p:sp>
    </p:spTree>
    <p:extLst>
      <p:ext uri="{BB962C8B-B14F-4D97-AF65-F5344CB8AC3E}">
        <p14:creationId xmlns:p14="http://schemas.microsoft.com/office/powerpoint/2010/main" val="15051797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22" name="Group 58"/>
          <p:cNvGraphicFramePr>
            <a:graphicFrameLocks noGrp="1"/>
          </p:cNvGraphicFramePr>
          <p:nvPr/>
        </p:nvGraphicFramePr>
        <p:xfrm>
          <a:off x="0" y="519113"/>
          <a:ext cx="9144000" cy="5101119"/>
        </p:xfrm>
        <a:graphic>
          <a:graphicData uri="http://schemas.openxmlformats.org/drawingml/2006/table">
            <a:tbl>
              <a:tblPr/>
              <a:tblGrid>
                <a:gridCol w="1953846">
                  <a:extLst>
                    <a:ext uri="{9D8B030D-6E8A-4147-A177-3AD203B41FA5}">
                      <a16:colId xmlns:a16="http://schemas.microsoft.com/office/drawing/2014/main" val="20000"/>
                    </a:ext>
                  </a:extLst>
                </a:gridCol>
                <a:gridCol w="2344616">
                  <a:extLst>
                    <a:ext uri="{9D8B030D-6E8A-4147-A177-3AD203B41FA5}">
                      <a16:colId xmlns:a16="http://schemas.microsoft.com/office/drawing/2014/main" val="20001"/>
                    </a:ext>
                  </a:extLst>
                </a:gridCol>
                <a:gridCol w="2188307">
                  <a:extLst>
                    <a:ext uri="{9D8B030D-6E8A-4147-A177-3AD203B41FA5}">
                      <a16:colId xmlns:a16="http://schemas.microsoft.com/office/drawing/2014/main" val="20002"/>
                    </a:ext>
                  </a:extLst>
                </a:gridCol>
                <a:gridCol w="2657231">
                  <a:extLst>
                    <a:ext uri="{9D8B030D-6E8A-4147-A177-3AD203B41FA5}">
                      <a16:colId xmlns:a16="http://schemas.microsoft.com/office/drawing/2014/main" val="20003"/>
                    </a:ext>
                  </a:extLst>
                </a:gridCol>
              </a:tblGrid>
              <a:tr h="9286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Atom </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Atomic</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Ionic </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Ion symbol </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(isoelectric 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431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Fluorine </a:t>
                      </a: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F</a:t>
                      </a:r>
                      <a:r>
                        <a:rPr kumimoji="0" lang="en-US" sz="2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-1     </a:t>
                      </a:r>
                      <a:r>
                        <a:rPr kumimoji="0" lang="en-US" sz="28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431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Chlorine </a:t>
                      </a: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Cl</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Cl</a:t>
                      </a:r>
                      <a:r>
                        <a:rPr kumimoji="0" lang="en-US" sz="28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-1     </a:t>
                      </a:r>
                      <a:r>
                        <a:rPr kumimoji="0" lang="en-US" sz="28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r>
                        <a:rPr kumimoji="0" lang="en-US" sz="28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Ar</a:t>
                      </a:r>
                      <a:r>
                        <a:rPr kumimoji="0" lang="en-US" sz="28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431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Bromine </a:t>
                      </a: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Br</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2-8-18-7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2-8-18-8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Br</a:t>
                      </a:r>
                      <a:r>
                        <a:rPr kumimoji="0" lang="en-US" sz="2800" b="0" i="0" u="none" strike="noStrike" cap="none" normalizeH="0" baseline="30000" dirty="0">
                          <a:ln>
                            <a:noFill/>
                          </a:ln>
                          <a:solidFill>
                            <a:srgbClr val="00B050"/>
                          </a:solidFill>
                          <a:effectLst/>
                          <a:latin typeface="Times New Roman" panose="02020603050405020304" pitchFamily="18" charset="0"/>
                          <a:cs typeface="Times New Roman" panose="02020603050405020304" pitchFamily="18" charset="0"/>
                        </a:rPr>
                        <a:t>-1     </a:t>
                      </a:r>
                      <a:r>
                        <a:rPr kumimoji="0" lang="en-US" sz="2800" b="0" i="1"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(Kr)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431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Iodine </a:t>
                      </a: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2-8-18-18-7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2-8-18-18-8</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a:t>
                      </a:r>
                      <a:r>
                        <a:rPr kumimoji="0" 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     </a:t>
                      </a:r>
                      <a:r>
                        <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4630" name="Text Box 59"/>
          <p:cNvSpPr txBox="1">
            <a:spLocks noChangeArrowheads="1"/>
          </p:cNvSpPr>
          <p:nvPr/>
        </p:nvSpPr>
        <p:spPr bwMode="auto">
          <a:xfrm>
            <a:off x="0" y="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36.  Fill in this chart, Group 17 nonmetals become ions too. </a:t>
            </a:r>
          </a:p>
        </p:txBody>
      </p:sp>
    </p:spTree>
    <p:extLst>
      <p:ext uri="{BB962C8B-B14F-4D97-AF65-F5344CB8AC3E}">
        <p14:creationId xmlns:p14="http://schemas.microsoft.com/office/powerpoint/2010/main" val="3695239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22" name="Group 58"/>
          <p:cNvGraphicFramePr>
            <a:graphicFrameLocks noGrp="1"/>
          </p:cNvGraphicFramePr>
          <p:nvPr>
            <p:extLst>
              <p:ext uri="{D42A27DB-BD31-4B8C-83A1-F6EECF244321}">
                <p14:modId xmlns:p14="http://schemas.microsoft.com/office/powerpoint/2010/main" val="3371120793"/>
              </p:ext>
            </p:extLst>
          </p:nvPr>
        </p:nvGraphicFramePr>
        <p:xfrm>
          <a:off x="0" y="519113"/>
          <a:ext cx="9144000" cy="5101119"/>
        </p:xfrm>
        <a:graphic>
          <a:graphicData uri="http://schemas.openxmlformats.org/drawingml/2006/table">
            <a:tbl>
              <a:tblPr/>
              <a:tblGrid>
                <a:gridCol w="1953846">
                  <a:extLst>
                    <a:ext uri="{9D8B030D-6E8A-4147-A177-3AD203B41FA5}">
                      <a16:colId xmlns:a16="http://schemas.microsoft.com/office/drawing/2014/main" val="20000"/>
                    </a:ext>
                  </a:extLst>
                </a:gridCol>
                <a:gridCol w="2344616">
                  <a:extLst>
                    <a:ext uri="{9D8B030D-6E8A-4147-A177-3AD203B41FA5}">
                      <a16:colId xmlns:a16="http://schemas.microsoft.com/office/drawing/2014/main" val="20001"/>
                    </a:ext>
                  </a:extLst>
                </a:gridCol>
                <a:gridCol w="2188307">
                  <a:extLst>
                    <a:ext uri="{9D8B030D-6E8A-4147-A177-3AD203B41FA5}">
                      <a16:colId xmlns:a16="http://schemas.microsoft.com/office/drawing/2014/main" val="20002"/>
                    </a:ext>
                  </a:extLst>
                </a:gridCol>
                <a:gridCol w="2657231">
                  <a:extLst>
                    <a:ext uri="{9D8B030D-6E8A-4147-A177-3AD203B41FA5}">
                      <a16:colId xmlns:a16="http://schemas.microsoft.com/office/drawing/2014/main" val="20003"/>
                    </a:ext>
                  </a:extLst>
                </a:gridCol>
              </a:tblGrid>
              <a:tr h="9286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Atom </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Atomic</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Ionic </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Ion symbol </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(isoelectric 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431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Fluorine </a:t>
                      </a: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F</a:t>
                      </a:r>
                      <a:r>
                        <a:rPr kumimoji="0" lang="en-US" sz="2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-1     </a:t>
                      </a:r>
                      <a:r>
                        <a:rPr kumimoji="0" lang="en-US" sz="28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431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Chlorine </a:t>
                      </a: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Cl</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Cl</a:t>
                      </a:r>
                      <a:r>
                        <a:rPr kumimoji="0" lang="en-US" sz="28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-1     </a:t>
                      </a:r>
                      <a:r>
                        <a:rPr kumimoji="0" lang="en-US" sz="28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r>
                        <a:rPr kumimoji="0" lang="en-US" sz="28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Ar</a:t>
                      </a:r>
                      <a:r>
                        <a:rPr kumimoji="0" lang="en-US" sz="28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431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Bromine </a:t>
                      </a: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Br</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2-8-18-7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2-8-18-8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Br</a:t>
                      </a:r>
                      <a:r>
                        <a:rPr kumimoji="0" lang="en-US" sz="2800" b="0" i="0" u="none" strike="noStrike" cap="none" normalizeH="0" baseline="30000" dirty="0">
                          <a:ln>
                            <a:noFill/>
                          </a:ln>
                          <a:solidFill>
                            <a:srgbClr val="00B050"/>
                          </a:solidFill>
                          <a:effectLst/>
                          <a:latin typeface="Times New Roman" panose="02020603050405020304" pitchFamily="18" charset="0"/>
                          <a:cs typeface="Times New Roman" panose="02020603050405020304" pitchFamily="18" charset="0"/>
                        </a:rPr>
                        <a:t>-1     </a:t>
                      </a:r>
                      <a:r>
                        <a:rPr kumimoji="0" lang="en-US" sz="2800" b="0" i="1"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(Kr)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431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Iodine </a:t>
                      </a: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2-8-18-18-7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2-8-18-18-8</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a:t>
                      </a:r>
                      <a:r>
                        <a:rPr kumimoji="0" 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     </a:t>
                      </a:r>
                      <a:r>
                        <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4630" name="Text Box 59"/>
          <p:cNvSpPr txBox="1">
            <a:spLocks noChangeArrowheads="1"/>
          </p:cNvSpPr>
          <p:nvPr/>
        </p:nvSpPr>
        <p:spPr bwMode="auto">
          <a:xfrm>
            <a:off x="0" y="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36.  Fill in this chart, Group 17 nonmetals become ions too. </a:t>
            </a:r>
          </a:p>
        </p:txBody>
      </p:sp>
      <p:sp>
        <p:nvSpPr>
          <p:cNvPr id="2" name="Text Box 59">
            <a:extLst>
              <a:ext uri="{FF2B5EF4-FFF2-40B4-BE49-F238E27FC236}">
                <a16:creationId xmlns:a16="http://schemas.microsoft.com/office/drawing/2014/main" id="{D3748DC9-A170-43ED-797D-740362A6E34F}"/>
              </a:ext>
            </a:extLst>
          </p:cNvPr>
          <p:cNvSpPr txBox="1">
            <a:spLocks noChangeArrowheads="1"/>
          </p:cNvSpPr>
          <p:nvPr/>
        </p:nvSpPr>
        <p:spPr bwMode="auto">
          <a:xfrm>
            <a:off x="0" y="5626549"/>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37.  </a:t>
            </a:r>
            <a:r>
              <a:rPr lang="en-US" altLang="en-US" sz="2800" u="sng" dirty="0">
                <a:solidFill>
                  <a:srgbClr val="0000CC"/>
                </a:solidFill>
                <a:latin typeface="Times New Roman" panose="02020603050405020304" pitchFamily="18" charset="0"/>
                <a:cs typeface="Times New Roman" panose="02020603050405020304" pitchFamily="18" charset="0"/>
              </a:rPr>
              <a:t>All group 17 atoms gain one electron</a:t>
            </a:r>
            <a:r>
              <a:rPr lang="en-US" altLang="en-US" sz="2800" dirty="0">
                <a:solidFill>
                  <a:srgbClr val="0000CC"/>
                </a:solidFill>
                <a:latin typeface="Times New Roman" panose="02020603050405020304" pitchFamily="18" charset="0"/>
                <a:cs typeface="Times New Roman" panose="02020603050405020304" pitchFamily="18" charset="0"/>
              </a:rPr>
              <a:t> to become</a:t>
            </a:r>
            <a:br>
              <a:rPr lang="en-US" altLang="en-US" sz="2800" dirty="0">
                <a:solidFill>
                  <a:srgbClr val="0000CC"/>
                </a:solidFill>
                <a:latin typeface="Times New Roman" panose="02020603050405020304" pitchFamily="18" charset="0"/>
                <a:cs typeface="Times New Roman" panose="02020603050405020304" pitchFamily="18" charset="0"/>
              </a:rPr>
            </a:br>
            <a:r>
              <a:rPr lang="en-US" altLang="en-US" sz="2800" dirty="0">
                <a:solidFill>
                  <a:srgbClr val="0000CC"/>
                </a:solidFill>
                <a:latin typeface="Times New Roman" panose="02020603050405020304" pitchFamily="18" charset="0"/>
                <a:cs typeface="Times New Roman" panose="02020603050405020304" pitchFamily="18" charset="0"/>
              </a:rPr>
              <a:t>       isoelectric to a noble gas, all become -1 ions.  </a:t>
            </a:r>
          </a:p>
        </p:txBody>
      </p:sp>
    </p:spTree>
    <p:extLst>
      <p:ext uri="{BB962C8B-B14F-4D97-AF65-F5344CB8AC3E}">
        <p14:creationId xmlns:p14="http://schemas.microsoft.com/office/powerpoint/2010/main" val="4034458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E5"/>
        </a:solidFill>
        <a:effectLst/>
      </p:bgPr>
    </p:bg>
    <p:spTree>
      <p:nvGrpSpPr>
        <p:cNvPr id="1" name=""/>
        <p:cNvGrpSpPr/>
        <p:nvPr/>
      </p:nvGrpSpPr>
      <p:grpSpPr>
        <a:xfrm>
          <a:off x="0" y="0"/>
          <a:ext cx="0" cy="0"/>
          <a:chOff x="0" y="0"/>
          <a:chExt cx="0" cy="0"/>
        </a:xfrm>
      </p:grpSpPr>
      <p:sp>
        <p:nvSpPr>
          <p:cNvPr id="26627" name="Text Box 5"/>
          <p:cNvSpPr txBox="1">
            <a:spLocks noChangeArrowheads="1"/>
          </p:cNvSpPr>
          <p:nvPr/>
        </p:nvSpPr>
        <p:spPr bwMode="auto">
          <a:xfrm>
            <a:off x="0" y="1130012"/>
            <a:ext cx="9144000" cy="570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latin typeface="Times New Roman" panose="02020603050405020304" pitchFamily="18" charset="0"/>
                <a:cs typeface="Times New Roman" panose="02020603050405020304" pitchFamily="18" charset="0"/>
              </a:rPr>
              <a:t>Nonmetals will GAIN electrons to get a noble gas electron configuration.</a:t>
            </a:r>
          </a:p>
          <a:p>
            <a:pPr eaLnBrk="1" hangingPunct="1">
              <a:spcBef>
                <a:spcPct val="50000"/>
              </a:spcBef>
              <a:buFontTx/>
              <a:buNone/>
            </a:pPr>
            <a:r>
              <a:rPr lang="en-US" altLang="en-US" sz="2400" dirty="0">
                <a:latin typeface="Times New Roman" panose="02020603050405020304" pitchFamily="18" charset="0"/>
                <a:cs typeface="Times New Roman" panose="02020603050405020304" pitchFamily="18" charset="0"/>
              </a:rPr>
              <a:t>Nonmetals become negative ions.</a:t>
            </a:r>
          </a:p>
          <a:p>
            <a:pPr eaLnBrk="1" hangingPunct="1">
              <a:spcBef>
                <a:spcPct val="50000"/>
              </a:spcBef>
              <a:buFontTx/>
              <a:buNone/>
            </a:pPr>
            <a:r>
              <a:rPr lang="en-US" altLang="en-US" sz="3600" dirty="0">
                <a:latin typeface="Times New Roman" panose="02020603050405020304" pitchFamily="18" charset="0"/>
                <a:cs typeface="Times New Roman" panose="02020603050405020304" pitchFamily="18" charset="0"/>
              </a:rPr>
              <a:t>Nonmetals become </a:t>
            </a:r>
          </a:p>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          </a:t>
            </a:r>
            <a:r>
              <a:rPr lang="en-US" altLang="en-US" sz="6600" b="1" dirty="0">
                <a:latin typeface="Times New Roman" panose="02020603050405020304" pitchFamily="18" charset="0"/>
                <a:cs typeface="Times New Roman" panose="02020603050405020304" pitchFamily="18" charset="0"/>
              </a:rPr>
              <a:t>DOG-IONS</a:t>
            </a:r>
            <a:r>
              <a:rPr lang="en-US" altLang="en-US" dirty="0">
                <a:latin typeface="Times New Roman" panose="02020603050405020304" pitchFamily="18" charset="0"/>
                <a:cs typeface="Times New Roman" panose="02020603050405020304" pitchFamily="18" charset="0"/>
              </a:rPr>
              <a:t>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a:t>
            </a:r>
            <a:r>
              <a:rPr lang="en-US" altLang="en-US" sz="1600" dirty="0">
                <a:latin typeface="Times New Roman" panose="02020603050405020304" pitchFamily="18" charset="0"/>
                <a:cs typeface="Times New Roman" panose="02020603050405020304" pitchFamily="18" charset="0"/>
              </a:rPr>
              <a:t>(kidding)</a:t>
            </a:r>
            <a:br>
              <a:rPr lang="en-US" altLang="en-US" sz="1600" dirty="0">
                <a:latin typeface="Times New Roman" panose="02020603050405020304" pitchFamily="18" charset="0"/>
                <a:cs typeface="Times New Roman" panose="02020603050405020304" pitchFamily="18" charset="0"/>
              </a:rPr>
            </a:br>
            <a:br>
              <a:rPr lang="en-US" altLang="en-US" sz="1600" dirty="0">
                <a:latin typeface="Times New Roman" panose="02020603050405020304" pitchFamily="18" charset="0"/>
                <a:cs typeface="Times New Roman" panose="02020603050405020304" pitchFamily="18" charset="0"/>
              </a:rPr>
            </a:br>
            <a:br>
              <a:rPr lang="en-US" altLang="en-US" sz="1600" dirty="0">
                <a:latin typeface="Times New Roman" panose="02020603050405020304" pitchFamily="18" charset="0"/>
                <a:cs typeface="Times New Roman" panose="02020603050405020304" pitchFamily="18" charset="0"/>
              </a:rPr>
            </a:br>
            <a:r>
              <a:rPr lang="en-US" altLang="en-US" sz="4000" b="1" dirty="0">
                <a:solidFill>
                  <a:srgbClr val="0000CC"/>
                </a:solidFill>
                <a:latin typeface="Times New Roman" panose="02020603050405020304" pitchFamily="18" charset="0"/>
                <a:cs typeface="Times New Roman" panose="02020603050405020304" pitchFamily="18" charset="0"/>
              </a:rPr>
              <a:t>38.  Nonmetals gain electrons and form   </a:t>
            </a:r>
            <a:br>
              <a:rPr lang="en-US" altLang="en-US" sz="4000" b="1" dirty="0">
                <a:solidFill>
                  <a:srgbClr val="0000CC"/>
                </a:solidFill>
                <a:latin typeface="Times New Roman" panose="02020603050405020304" pitchFamily="18" charset="0"/>
                <a:cs typeface="Times New Roman" panose="02020603050405020304" pitchFamily="18" charset="0"/>
              </a:rPr>
            </a:br>
            <a:r>
              <a:rPr lang="en-US" altLang="en-US" sz="4000" b="1" dirty="0">
                <a:solidFill>
                  <a:srgbClr val="0000CC"/>
                </a:solidFill>
                <a:latin typeface="Times New Roman" panose="02020603050405020304" pitchFamily="18" charset="0"/>
                <a:cs typeface="Times New Roman" panose="02020603050405020304" pitchFamily="18" charset="0"/>
              </a:rPr>
              <a:t>       into </a:t>
            </a:r>
            <a:r>
              <a:rPr lang="en-US" altLang="en-US" sz="4800" b="1" dirty="0">
                <a:solidFill>
                  <a:srgbClr val="0000CC"/>
                </a:solidFill>
                <a:latin typeface="Times New Roman" panose="02020603050405020304" pitchFamily="18" charset="0"/>
                <a:cs typeface="Times New Roman" panose="02020603050405020304" pitchFamily="18" charset="0"/>
              </a:rPr>
              <a:t>ANIONS.</a:t>
            </a:r>
          </a:p>
        </p:txBody>
      </p:sp>
      <p:sp>
        <p:nvSpPr>
          <p:cNvPr id="2" name="TextBox 1"/>
          <p:cNvSpPr txBox="1"/>
          <p:nvPr/>
        </p:nvSpPr>
        <p:spPr>
          <a:xfrm>
            <a:off x="-1" y="0"/>
            <a:ext cx="9143999" cy="769441"/>
          </a:xfrm>
          <a:prstGeom prst="rect">
            <a:avLst/>
          </a:prstGeom>
          <a:noFill/>
        </p:spPr>
        <p:txBody>
          <a:bodyPr wrap="square" rtlCol="0">
            <a:spAutoFit/>
          </a:bodyPr>
          <a:lstStyle/>
          <a:p>
            <a:r>
              <a:rPr lang="en-US" sz="4400" dirty="0">
                <a:latin typeface="Comic Sans MS" panose="030F0702030302020204" pitchFamily="66" charset="0"/>
              </a:rPr>
              <a:t>What do we call Negative Ions?</a:t>
            </a:r>
          </a:p>
        </p:txBody>
      </p:sp>
      <p:pic>
        <p:nvPicPr>
          <p:cNvPr id="73730" name="Picture 2" descr="Image result for shih tzu puppies">
            <a:extLst>
              <a:ext uri="{FF2B5EF4-FFF2-40B4-BE49-F238E27FC236}">
                <a16:creationId xmlns:a16="http://schemas.microsoft.com/office/drawing/2014/main" id="{A15DB56A-F7CF-44AD-9841-1365C02929A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715000" y="1790700"/>
            <a:ext cx="3276600"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8">
            <a:extLst>
              <a:ext uri="{FF2B5EF4-FFF2-40B4-BE49-F238E27FC236}">
                <a16:creationId xmlns:a16="http://schemas.microsoft.com/office/drawing/2014/main" id="{C52AAFB5-0912-EBD6-F54E-6A0FA244C764}"/>
              </a:ext>
            </a:extLst>
          </p:cNvPr>
          <p:cNvGraphicFramePr>
            <a:graphicFrameLocks noGrp="1"/>
          </p:cNvGraphicFramePr>
          <p:nvPr>
            <p:extLst>
              <p:ext uri="{D42A27DB-BD31-4B8C-83A1-F6EECF244321}">
                <p14:modId xmlns:p14="http://schemas.microsoft.com/office/powerpoint/2010/main" val="923320119"/>
              </p:ext>
            </p:extLst>
          </p:nvPr>
        </p:nvGraphicFramePr>
        <p:xfrm>
          <a:off x="23567" y="0"/>
          <a:ext cx="9120432" cy="6857998"/>
        </p:xfrm>
        <a:graphic>
          <a:graphicData uri="http://schemas.openxmlformats.org/drawingml/2006/table">
            <a:tbl>
              <a:tblPr/>
              <a:tblGrid>
                <a:gridCol w="2338633">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971799">
                  <a:extLst>
                    <a:ext uri="{9D8B030D-6E8A-4147-A177-3AD203B41FA5}">
                      <a16:colId xmlns:a16="http://schemas.microsoft.com/office/drawing/2014/main" val="20003"/>
                    </a:ext>
                  </a:extLst>
                </a:gridCol>
              </a:tblGrid>
              <a:tr h="784736">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39.  The rest of the Periodic Table Anions (group 16 in gray, group 15 in blue)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2135561"/>
                  </a:ext>
                </a:extLst>
              </a:tr>
              <a:tr h="7847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Atom </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Atomic</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Ionic </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Ion symbol </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(isoelectric 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14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 – oxygen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8814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 – sulfur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36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8814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Se - selenium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2-8-18-6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3600" b="0" i="1"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8814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 -  nitrogen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extLst>
                  <a:ext uri="{0D108BD9-81ED-4DB2-BD59-A6C34878D82A}">
                    <a16:rowId xmlns:a16="http://schemas.microsoft.com/office/drawing/2014/main" val="10004"/>
                  </a:ext>
                </a:extLst>
              </a:tr>
              <a:tr h="8814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 - phosphorous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36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extLst>
                  <a:ext uri="{0D108BD9-81ED-4DB2-BD59-A6C34878D82A}">
                    <a16:rowId xmlns:a16="http://schemas.microsoft.com/office/drawing/2014/main" val="2585844179"/>
                  </a:ext>
                </a:extLst>
              </a:tr>
              <a:tr h="8814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As - arsenic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2-8-18-5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3600" b="0" i="1"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extLst>
                  <a:ext uri="{0D108BD9-81ED-4DB2-BD59-A6C34878D82A}">
                    <a16:rowId xmlns:a16="http://schemas.microsoft.com/office/drawing/2014/main" val="1720702049"/>
                  </a:ext>
                </a:extLst>
              </a:tr>
            </a:tbl>
          </a:graphicData>
        </a:graphic>
      </p:graphicFrame>
    </p:spTree>
    <p:extLst>
      <p:ext uri="{BB962C8B-B14F-4D97-AF65-F5344CB8AC3E}">
        <p14:creationId xmlns:p14="http://schemas.microsoft.com/office/powerpoint/2010/main" val="19258744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8">
            <a:extLst>
              <a:ext uri="{FF2B5EF4-FFF2-40B4-BE49-F238E27FC236}">
                <a16:creationId xmlns:a16="http://schemas.microsoft.com/office/drawing/2014/main" id="{C52AAFB5-0912-EBD6-F54E-6A0FA244C764}"/>
              </a:ext>
            </a:extLst>
          </p:cNvPr>
          <p:cNvGraphicFramePr>
            <a:graphicFrameLocks noGrp="1"/>
          </p:cNvGraphicFramePr>
          <p:nvPr>
            <p:extLst>
              <p:ext uri="{D42A27DB-BD31-4B8C-83A1-F6EECF244321}">
                <p14:modId xmlns:p14="http://schemas.microsoft.com/office/powerpoint/2010/main" val="4095684744"/>
              </p:ext>
            </p:extLst>
          </p:nvPr>
        </p:nvGraphicFramePr>
        <p:xfrm>
          <a:off x="23567" y="0"/>
          <a:ext cx="9120432" cy="6857998"/>
        </p:xfrm>
        <a:graphic>
          <a:graphicData uri="http://schemas.openxmlformats.org/drawingml/2006/table">
            <a:tbl>
              <a:tblPr/>
              <a:tblGrid>
                <a:gridCol w="2338633">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971799">
                  <a:extLst>
                    <a:ext uri="{9D8B030D-6E8A-4147-A177-3AD203B41FA5}">
                      <a16:colId xmlns:a16="http://schemas.microsoft.com/office/drawing/2014/main" val="20003"/>
                    </a:ext>
                  </a:extLst>
                </a:gridCol>
              </a:tblGrid>
              <a:tr h="784736">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39.  The rest of the Periodic Table Anions (group 16 in gray, group 15 in blue)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2135561"/>
                  </a:ext>
                </a:extLst>
              </a:tr>
              <a:tr h="7847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Atom </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Atomic</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Ionic </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Ion symbol </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(isoelectric 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14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 – oxygen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O</a:t>
                      </a:r>
                      <a:r>
                        <a:rPr kumimoji="0" lang="en-US" sz="36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-2       </a:t>
                      </a:r>
                      <a:r>
                        <a:rPr kumimoji="0" lang="en-US" sz="36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8814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 – sulfur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6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S</a:t>
                      </a:r>
                      <a:r>
                        <a:rPr kumimoji="0" lang="en-US" sz="36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-2       </a:t>
                      </a:r>
                      <a:r>
                        <a:rPr kumimoji="0" lang="en-US" sz="36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r>
                        <a:rPr kumimoji="0" lang="en-US" sz="36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Ar</a:t>
                      </a:r>
                      <a:r>
                        <a:rPr kumimoji="0" lang="en-US" sz="36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8814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Se - selenium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2-8-18-6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2-8-18-8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6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Se</a:t>
                      </a:r>
                      <a:r>
                        <a:rPr kumimoji="0" lang="en-US" sz="3600" b="0" i="0" u="none" strike="noStrike" cap="none" normalizeH="0" baseline="30000" dirty="0">
                          <a:ln>
                            <a:noFill/>
                          </a:ln>
                          <a:solidFill>
                            <a:srgbClr val="00B050"/>
                          </a:solidFill>
                          <a:effectLst/>
                          <a:latin typeface="Times New Roman" panose="02020603050405020304" pitchFamily="18" charset="0"/>
                          <a:cs typeface="Times New Roman" panose="02020603050405020304" pitchFamily="18" charset="0"/>
                        </a:rPr>
                        <a:t>-2       </a:t>
                      </a:r>
                      <a:r>
                        <a:rPr kumimoji="0" lang="en-US" sz="3600" b="0" i="1"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(Kr)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8814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 -  nitrogen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extLst>
                  <a:ext uri="{0D108BD9-81ED-4DB2-BD59-A6C34878D82A}">
                    <a16:rowId xmlns:a16="http://schemas.microsoft.com/office/drawing/2014/main" val="10004"/>
                  </a:ext>
                </a:extLst>
              </a:tr>
              <a:tr h="8814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 - phosphorous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36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extLst>
                  <a:ext uri="{0D108BD9-81ED-4DB2-BD59-A6C34878D82A}">
                    <a16:rowId xmlns:a16="http://schemas.microsoft.com/office/drawing/2014/main" val="2585844179"/>
                  </a:ext>
                </a:extLst>
              </a:tr>
              <a:tr h="8814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As - arsenic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2-8-18-5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3600" b="0" i="1"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extLst>
                  <a:ext uri="{0D108BD9-81ED-4DB2-BD59-A6C34878D82A}">
                    <a16:rowId xmlns:a16="http://schemas.microsoft.com/office/drawing/2014/main" val="1720702049"/>
                  </a:ext>
                </a:extLst>
              </a:tr>
            </a:tbl>
          </a:graphicData>
        </a:graphic>
      </p:graphicFrame>
    </p:spTree>
    <p:extLst>
      <p:ext uri="{BB962C8B-B14F-4D97-AF65-F5344CB8AC3E}">
        <p14:creationId xmlns:p14="http://schemas.microsoft.com/office/powerpoint/2010/main" val="30259003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8">
            <a:extLst>
              <a:ext uri="{FF2B5EF4-FFF2-40B4-BE49-F238E27FC236}">
                <a16:creationId xmlns:a16="http://schemas.microsoft.com/office/drawing/2014/main" id="{C52AAFB5-0912-EBD6-F54E-6A0FA244C764}"/>
              </a:ext>
            </a:extLst>
          </p:cNvPr>
          <p:cNvGraphicFramePr>
            <a:graphicFrameLocks noGrp="1"/>
          </p:cNvGraphicFramePr>
          <p:nvPr>
            <p:extLst>
              <p:ext uri="{D42A27DB-BD31-4B8C-83A1-F6EECF244321}">
                <p14:modId xmlns:p14="http://schemas.microsoft.com/office/powerpoint/2010/main" val="529068231"/>
              </p:ext>
            </p:extLst>
          </p:nvPr>
        </p:nvGraphicFramePr>
        <p:xfrm>
          <a:off x="23567" y="0"/>
          <a:ext cx="9120432" cy="6857998"/>
        </p:xfrm>
        <a:graphic>
          <a:graphicData uri="http://schemas.openxmlformats.org/drawingml/2006/table">
            <a:tbl>
              <a:tblPr/>
              <a:tblGrid>
                <a:gridCol w="2338633">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971799">
                  <a:extLst>
                    <a:ext uri="{9D8B030D-6E8A-4147-A177-3AD203B41FA5}">
                      <a16:colId xmlns:a16="http://schemas.microsoft.com/office/drawing/2014/main" val="20003"/>
                    </a:ext>
                  </a:extLst>
                </a:gridCol>
              </a:tblGrid>
              <a:tr h="784736">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39.  The rest of the Periodic Table Anions (group 16 in gray, group 15 in blue)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2135561"/>
                  </a:ext>
                </a:extLst>
              </a:tr>
              <a:tr h="7847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Atom </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Atomic</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Ionic </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Ion symbol </a:t>
                      </a:r>
                      <a:b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(isoelectric 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14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 – oxygen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O</a:t>
                      </a:r>
                      <a:r>
                        <a:rPr kumimoji="0" lang="en-US" sz="36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-2       </a:t>
                      </a:r>
                      <a:r>
                        <a:rPr kumimoji="0" lang="en-US" sz="36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8814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 – sulfur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6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S</a:t>
                      </a:r>
                      <a:r>
                        <a:rPr kumimoji="0" lang="en-US" sz="36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-2       </a:t>
                      </a:r>
                      <a:r>
                        <a:rPr kumimoji="0" lang="en-US" sz="36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r>
                        <a:rPr kumimoji="0" lang="en-US" sz="36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Ar</a:t>
                      </a:r>
                      <a:r>
                        <a:rPr kumimoji="0" lang="en-US" sz="36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8814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Se - selenium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2-8-18-6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2-8-18-8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6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Se</a:t>
                      </a:r>
                      <a:r>
                        <a:rPr kumimoji="0" lang="en-US" sz="3600" b="0" i="0" u="none" strike="noStrike" cap="none" normalizeH="0" baseline="30000" dirty="0">
                          <a:ln>
                            <a:noFill/>
                          </a:ln>
                          <a:solidFill>
                            <a:srgbClr val="00B050"/>
                          </a:solidFill>
                          <a:effectLst/>
                          <a:latin typeface="Times New Roman" panose="02020603050405020304" pitchFamily="18" charset="0"/>
                          <a:cs typeface="Times New Roman" panose="02020603050405020304" pitchFamily="18" charset="0"/>
                        </a:rPr>
                        <a:t>-2       </a:t>
                      </a:r>
                      <a:r>
                        <a:rPr kumimoji="0" lang="en-US" sz="3600" b="0" i="1"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(Kr)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8814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 -  nitrogen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N</a:t>
                      </a:r>
                      <a:r>
                        <a:rPr kumimoji="0" lang="en-US" sz="36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-3       </a:t>
                      </a:r>
                      <a:r>
                        <a:rPr kumimoji="0" lang="en-US" sz="36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extLst>
                  <a:ext uri="{0D108BD9-81ED-4DB2-BD59-A6C34878D82A}">
                    <a16:rowId xmlns:a16="http://schemas.microsoft.com/office/drawing/2014/main" val="10004"/>
                  </a:ext>
                </a:extLst>
              </a:tr>
              <a:tr h="8814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 - phosphorous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6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P</a:t>
                      </a:r>
                      <a:r>
                        <a:rPr kumimoji="0" lang="en-US" sz="36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-3       </a:t>
                      </a:r>
                      <a:r>
                        <a:rPr kumimoji="0" lang="en-US" sz="36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r>
                        <a:rPr kumimoji="0" lang="en-US" sz="36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Ar</a:t>
                      </a:r>
                      <a:r>
                        <a:rPr kumimoji="0" lang="en-US" sz="36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extLst>
                  <a:ext uri="{0D108BD9-81ED-4DB2-BD59-A6C34878D82A}">
                    <a16:rowId xmlns:a16="http://schemas.microsoft.com/office/drawing/2014/main" val="2585844179"/>
                  </a:ext>
                </a:extLst>
              </a:tr>
              <a:tr h="8814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As - arsenic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2-8-18-5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2-8-18-8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6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As</a:t>
                      </a:r>
                      <a:r>
                        <a:rPr kumimoji="0" lang="en-US" sz="3600" b="0" i="0" u="none" strike="noStrike" cap="none" normalizeH="0" baseline="30000" dirty="0">
                          <a:ln>
                            <a:noFill/>
                          </a:ln>
                          <a:solidFill>
                            <a:srgbClr val="00B050"/>
                          </a:solidFill>
                          <a:effectLst/>
                          <a:latin typeface="Times New Roman" panose="02020603050405020304" pitchFamily="18" charset="0"/>
                          <a:cs typeface="Times New Roman" panose="02020603050405020304" pitchFamily="18" charset="0"/>
                        </a:rPr>
                        <a:t>-3       </a:t>
                      </a:r>
                      <a:r>
                        <a:rPr kumimoji="0" lang="en-US" sz="3600" b="0" i="1"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(Kr)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CCFF"/>
                    </a:solidFill>
                  </a:tcPr>
                </a:tc>
                <a:extLst>
                  <a:ext uri="{0D108BD9-81ED-4DB2-BD59-A6C34878D82A}">
                    <a16:rowId xmlns:a16="http://schemas.microsoft.com/office/drawing/2014/main" val="1720702049"/>
                  </a:ext>
                </a:extLst>
              </a:tr>
            </a:tbl>
          </a:graphicData>
        </a:graphic>
      </p:graphicFrame>
    </p:spTree>
    <p:extLst>
      <p:ext uri="{BB962C8B-B14F-4D97-AF65-F5344CB8AC3E}">
        <p14:creationId xmlns:p14="http://schemas.microsoft.com/office/powerpoint/2010/main" val="5932984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1588" y="0"/>
            <a:ext cx="9145588" cy="1774825"/>
          </a:xfrm>
        </p:spPr>
        <p:txBody>
          <a:bodyPr/>
          <a:lstStyle/>
          <a:p>
            <a:pPr algn="l" eaLnBrk="1" hangingPunct="1"/>
            <a:r>
              <a:rPr lang="en-US" altLang="en-US" sz="2800" dirty="0">
                <a:latin typeface="Times New Roman" panose="02020603050405020304" pitchFamily="18" charset="0"/>
                <a:cs typeface="Times New Roman" panose="02020603050405020304" pitchFamily="18" charset="0"/>
              </a:rPr>
              <a:t>Naming class 2:  </a:t>
            </a:r>
            <a:r>
              <a:rPr lang="en-US" altLang="en-US" sz="2800" i="1" dirty="0">
                <a:latin typeface="Times New Roman" panose="02020603050405020304" pitchFamily="18" charset="0"/>
                <a:cs typeface="Times New Roman" panose="02020603050405020304" pitchFamily="18" charset="0"/>
              </a:rPr>
              <a:t>Notes 40 to 57</a:t>
            </a:r>
            <a:br>
              <a:rPr lang="en-US" altLang="en-US" sz="2800" dirty="0">
                <a:latin typeface="Times New Roman" panose="02020603050405020304" pitchFamily="18" charset="0"/>
                <a:cs typeface="Times New Roman" panose="02020603050405020304" pitchFamily="18" charset="0"/>
              </a:rPr>
            </a:br>
            <a:r>
              <a:rPr lang="en-US" altLang="en-US" dirty="0">
                <a:solidFill>
                  <a:srgbClr val="00B050"/>
                </a:solidFill>
                <a:latin typeface="Times New Roman" panose="02020603050405020304" pitchFamily="18" charset="0"/>
                <a:cs typeface="Times New Roman" panose="02020603050405020304" pitchFamily="18" charset="0"/>
              </a:rPr>
              <a:t>Objective:  naming simple  </a:t>
            </a:r>
            <a:br>
              <a:rPr lang="en-US" altLang="en-US" dirty="0">
                <a:solidFill>
                  <a:srgbClr val="00B050"/>
                </a:solidFill>
                <a:latin typeface="Times New Roman" panose="02020603050405020304" pitchFamily="18" charset="0"/>
                <a:cs typeface="Times New Roman" panose="02020603050405020304" pitchFamily="18" charset="0"/>
              </a:rPr>
            </a:br>
            <a:r>
              <a:rPr lang="en-US" altLang="en-US" dirty="0">
                <a:solidFill>
                  <a:srgbClr val="00B050"/>
                </a:solidFill>
                <a:latin typeface="Times New Roman" panose="02020603050405020304" pitchFamily="18" charset="0"/>
                <a:cs typeface="Times New Roman" panose="02020603050405020304" pitchFamily="18" charset="0"/>
              </a:rPr>
              <a:t>               monoatomic ionic compounds</a:t>
            </a:r>
          </a:p>
        </p:txBody>
      </p:sp>
      <p:sp>
        <p:nvSpPr>
          <p:cNvPr id="33795" name="Rectangle 3"/>
          <p:cNvSpPr>
            <a:spLocks noGrp="1" noChangeArrowheads="1"/>
          </p:cNvSpPr>
          <p:nvPr>
            <p:ph type="subTitle" idx="1"/>
          </p:nvPr>
        </p:nvSpPr>
        <p:spPr>
          <a:xfrm>
            <a:off x="-1588" y="2710141"/>
            <a:ext cx="9145588" cy="1449388"/>
          </a:xfrm>
        </p:spPr>
        <p:txBody>
          <a:bodyPr/>
          <a:lstStyle/>
          <a:p>
            <a:pPr eaLnBrk="1" hangingPunct="1"/>
            <a:r>
              <a:rPr lang="en-US" altLang="en-US" sz="2800" dirty="0">
                <a:solidFill>
                  <a:srgbClr val="FF0000"/>
                </a:solidFill>
                <a:latin typeface="Comic Sans MS" pitchFamily="66" charset="0"/>
              </a:rPr>
              <a:t>You must have your own reference tables open to </a:t>
            </a:r>
            <a:br>
              <a:rPr lang="en-US" altLang="en-US" sz="2800" dirty="0">
                <a:solidFill>
                  <a:srgbClr val="FF0000"/>
                </a:solidFill>
                <a:latin typeface="Comic Sans MS" pitchFamily="66" charset="0"/>
              </a:rPr>
            </a:br>
            <a:r>
              <a:rPr lang="en-US" altLang="en-US" sz="2800" dirty="0">
                <a:solidFill>
                  <a:srgbClr val="FF0000"/>
                </a:solidFill>
                <a:latin typeface="Comic Sans MS" pitchFamily="66" charset="0"/>
              </a:rPr>
              <a:t>the periodic table now.  No calculators needed.</a:t>
            </a:r>
          </a:p>
        </p:txBody>
      </p:sp>
      <p:pic>
        <p:nvPicPr>
          <p:cNvPr id="33796" name="Picture 5" descr="22510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914775"/>
            <a:ext cx="34290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6"/>
          <p:cNvSpPr txBox="1">
            <a:spLocks noChangeArrowheads="1"/>
          </p:cNvSpPr>
          <p:nvPr/>
        </p:nvSpPr>
        <p:spPr bwMode="auto">
          <a:xfrm>
            <a:off x="190500" y="4999723"/>
            <a:ext cx="4724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b="1" dirty="0">
                <a:solidFill>
                  <a:srgbClr val="9900CC"/>
                </a:solidFill>
                <a:latin typeface="Comic Sans MS" panose="030F0702030302020204" pitchFamily="66" charset="0"/>
              </a:rPr>
              <a:t>One big chunk of NaCl</a:t>
            </a:r>
          </a:p>
          <a:p>
            <a:pPr eaLnBrk="1" hangingPunct="1">
              <a:spcBef>
                <a:spcPct val="50000"/>
              </a:spcBef>
              <a:buFontTx/>
              <a:buNone/>
            </a:pPr>
            <a:r>
              <a:rPr lang="en-US" altLang="en-US" b="1" dirty="0">
                <a:solidFill>
                  <a:srgbClr val="9900CC"/>
                </a:solidFill>
                <a:latin typeface="Comic Sans MS" panose="030F0702030302020204" pitchFamily="66" charset="0"/>
              </a:rPr>
              <a:t>Sodium chloride</a:t>
            </a:r>
          </a:p>
        </p:txBody>
      </p:sp>
      <p:sp>
        <p:nvSpPr>
          <p:cNvPr id="33798" name="Line 7"/>
          <p:cNvSpPr>
            <a:spLocks noChangeShapeType="1"/>
          </p:cNvSpPr>
          <p:nvPr/>
        </p:nvSpPr>
        <p:spPr bwMode="auto">
          <a:xfrm flipV="1">
            <a:off x="3619500" y="5914123"/>
            <a:ext cx="1905000" cy="152400"/>
          </a:xfrm>
          <a:prstGeom prst="line">
            <a:avLst/>
          </a:prstGeom>
          <a:noFill/>
          <a:ln w="117475">
            <a:solidFill>
              <a:srgbClr val="9900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0" y="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514350" indent="-514350" eaLnBrk="1" hangingPunct="1">
              <a:spcBef>
                <a:spcPct val="50000"/>
              </a:spcBef>
              <a:buFontTx/>
              <a:buAutoNum type="arabicPeriod" startAt="5"/>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An ion is an atom that is no longer </a:t>
            </a:r>
            <a:r>
              <a:rPr lang="en-US" altLang="en-US" sz="2800" u="sng" dirty="0">
                <a:solidFill>
                  <a:schemeClr val="tx1">
                    <a:lumMod val="95000"/>
                    <a:lumOff val="5000"/>
                  </a:schemeClr>
                </a:solidFill>
                <a:latin typeface="Times New Roman" panose="02020603050405020304" pitchFamily="18" charset="0"/>
                <a:cs typeface="Times New Roman" panose="02020603050405020304" pitchFamily="18" charset="0"/>
              </a:rPr>
              <a:t>neutral</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
        <p:nvSpPr>
          <p:cNvPr id="2" name="Oval 1">
            <a:extLst>
              <a:ext uri="{FF2B5EF4-FFF2-40B4-BE49-F238E27FC236}">
                <a16:creationId xmlns:a16="http://schemas.microsoft.com/office/drawing/2014/main" id="{4E541503-8036-44A7-1114-3F81633A9632}"/>
              </a:ext>
            </a:extLst>
          </p:cNvPr>
          <p:cNvSpPr/>
          <p:nvPr/>
        </p:nvSpPr>
        <p:spPr>
          <a:xfrm>
            <a:off x="1524000" y="2971800"/>
            <a:ext cx="1143000" cy="1066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A0EFCD97-90BE-A9A7-4035-6B7BF80A4563}"/>
              </a:ext>
            </a:extLst>
          </p:cNvPr>
          <p:cNvCxnSpPr>
            <a:stCxn id="2" idx="2"/>
            <a:endCxn id="2" idx="6"/>
          </p:cNvCxnSpPr>
          <p:nvPr/>
        </p:nvCxnSpPr>
        <p:spPr>
          <a:xfrm>
            <a:off x="1524000" y="3505200"/>
            <a:ext cx="1143000" cy="0"/>
          </a:xfrm>
          <a:prstGeom prst="line">
            <a:avLst/>
          </a:prstGeom>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D28CB7BC-AB1B-A6F9-B579-684C5EFF6B21}"/>
              </a:ext>
            </a:extLst>
          </p:cNvPr>
          <p:cNvSpPr txBox="1"/>
          <p:nvPr/>
        </p:nvSpPr>
        <p:spPr>
          <a:xfrm>
            <a:off x="1676400" y="3028146"/>
            <a:ext cx="8382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 p</a:t>
            </a:r>
            <a:r>
              <a:rPr lang="en-US" sz="2800" baseline="300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4 n°</a:t>
            </a:r>
          </a:p>
        </p:txBody>
      </p:sp>
      <p:sp>
        <p:nvSpPr>
          <p:cNvPr id="6" name="Oval 5">
            <a:extLst>
              <a:ext uri="{FF2B5EF4-FFF2-40B4-BE49-F238E27FC236}">
                <a16:creationId xmlns:a16="http://schemas.microsoft.com/office/drawing/2014/main" id="{85C0D2A4-242B-42AE-C8A4-FE53E39A8129}"/>
              </a:ext>
            </a:extLst>
          </p:cNvPr>
          <p:cNvSpPr/>
          <p:nvPr/>
        </p:nvSpPr>
        <p:spPr>
          <a:xfrm>
            <a:off x="762000" y="2171699"/>
            <a:ext cx="2667000" cy="2667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99DCB85-4A56-8EAF-C0AD-F474FA228BAC}"/>
              </a:ext>
            </a:extLst>
          </p:cNvPr>
          <p:cNvSpPr/>
          <p:nvPr/>
        </p:nvSpPr>
        <p:spPr>
          <a:xfrm>
            <a:off x="2667000" y="2220533"/>
            <a:ext cx="304800" cy="323045"/>
          </a:xfrm>
          <a:prstGeom prst="ellipse">
            <a:avLst/>
          </a:prstGeom>
          <a:solidFill>
            <a:schemeClr val="accent6">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429C8A7E-8B2F-3E25-290D-ACAB6F53586F}"/>
              </a:ext>
            </a:extLst>
          </p:cNvPr>
          <p:cNvSpPr/>
          <p:nvPr/>
        </p:nvSpPr>
        <p:spPr>
          <a:xfrm>
            <a:off x="1340556" y="4535311"/>
            <a:ext cx="304800" cy="323045"/>
          </a:xfrm>
          <a:prstGeom prst="ellipse">
            <a:avLst/>
          </a:prstGeom>
          <a:solidFill>
            <a:schemeClr val="accent6">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97AA3F56-10F6-07BF-7B9B-5C407ABEAE4E}"/>
              </a:ext>
            </a:extLst>
          </p:cNvPr>
          <p:cNvSpPr/>
          <p:nvPr/>
        </p:nvSpPr>
        <p:spPr>
          <a:xfrm>
            <a:off x="76200" y="1371600"/>
            <a:ext cx="4038600" cy="4191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D601A0D-7B43-6F54-98D8-9F02265301B6}"/>
              </a:ext>
            </a:extLst>
          </p:cNvPr>
          <p:cNvSpPr/>
          <p:nvPr/>
        </p:nvSpPr>
        <p:spPr>
          <a:xfrm>
            <a:off x="3708400" y="4404832"/>
            <a:ext cx="304800" cy="323045"/>
          </a:xfrm>
          <a:prstGeom prst="ellipse">
            <a:avLst/>
          </a:prstGeom>
          <a:solidFill>
            <a:schemeClr val="accent6">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B37CE56C-ED02-5156-BD14-21971B6139A7}"/>
              </a:ext>
            </a:extLst>
          </p:cNvPr>
          <p:cNvSpPr txBox="1"/>
          <p:nvPr/>
        </p:nvSpPr>
        <p:spPr>
          <a:xfrm>
            <a:off x="228600" y="5757987"/>
            <a:ext cx="4343400" cy="892552"/>
          </a:xfrm>
          <a:prstGeom prst="rect">
            <a:avLst/>
          </a:prstGeom>
          <a:noFill/>
        </p:spPr>
        <p:txBody>
          <a:bodyPr wrap="square" rtlCol="0">
            <a:spAutoFit/>
          </a:bodyPr>
          <a:lstStyle/>
          <a:p>
            <a:pPr algn="ctr"/>
            <a:r>
              <a:rPr lang="en-US" sz="3200" b="1" dirty="0">
                <a:solidFill>
                  <a:srgbClr val="0000CC"/>
                </a:solidFill>
                <a:latin typeface="Times New Roman" panose="02020603050405020304" pitchFamily="18" charset="0"/>
                <a:cs typeface="Times New Roman" panose="02020603050405020304" pitchFamily="18" charset="0"/>
              </a:rPr>
              <a:t>Lithium ATOM</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3 p</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 3 e</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 0 NEUTRAL CHARGE</a:t>
            </a:r>
          </a:p>
        </p:txBody>
      </p:sp>
      <p:sp>
        <p:nvSpPr>
          <p:cNvPr id="12" name="Oval 11">
            <a:extLst>
              <a:ext uri="{FF2B5EF4-FFF2-40B4-BE49-F238E27FC236}">
                <a16:creationId xmlns:a16="http://schemas.microsoft.com/office/drawing/2014/main" id="{E911747C-EBEC-5667-1956-FF4A8E31D307}"/>
              </a:ext>
            </a:extLst>
          </p:cNvPr>
          <p:cNvSpPr/>
          <p:nvPr/>
        </p:nvSpPr>
        <p:spPr>
          <a:xfrm>
            <a:off x="6163734" y="2971800"/>
            <a:ext cx="1143000" cy="1066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4BF5AEDD-203E-17AD-CD4F-613257AEF271}"/>
              </a:ext>
            </a:extLst>
          </p:cNvPr>
          <p:cNvCxnSpPr>
            <a:stCxn id="12" idx="2"/>
            <a:endCxn id="12" idx="6"/>
          </p:cNvCxnSpPr>
          <p:nvPr/>
        </p:nvCxnSpPr>
        <p:spPr>
          <a:xfrm>
            <a:off x="6163734" y="3505200"/>
            <a:ext cx="1143000"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C99745BD-8BBD-313C-17F5-75E87E577060}"/>
              </a:ext>
            </a:extLst>
          </p:cNvPr>
          <p:cNvSpPr txBox="1"/>
          <p:nvPr/>
        </p:nvSpPr>
        <p:spPr>
          <a:xfrm>
            <a:off x="6316134" y="3028146"/>
            <a:ext cx="8382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 p</a:t>
            </a:r>
            <a:r>
              <a:rPr lang="en-US" sz="2800" baseline="300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4 n°</a:t>
            </a:r>
          </a:p>
        </p:txBody>
      </p:sp>
      <p:sp>
        <p:nvSpPr>
          <p:cNvPr id="15" name="Oval 14">
            <a:extLst>
              <a:ext uri="{FF2B5EF4-FFF2-40B4-BE49-F238E27FC236}">
                <a16:creationId xmlns:a16="http://schemas.microsoft.com/office/drawing/2014/main" id="{4D19DE48-8110-39ED-6957-DCB129D50A57}"/>
              </a:ext>
            </a:extLst>
          </p:cNvPr>
          <p:cNvSpPr/>
          <p:nvPr/>
        </p:nvSpPr>
        <p:spPr>
          <a:xfrm>
            <a:off x="5401734" y="2171699"/>
            <a:ext cx="2667000" cy="2667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88F7B5E-FC71-EA71-5FE3-835F1ABE5995}"/>
              </a:ext>
            </a:extLst>
          </p:cNvPr>
          <p:cNvSpPr/>
          <p:nvPr/>
        </p:nvSpPr>
        <p:spPr>
          <a:xfrm>
            <a:off x="7306734" y="2220533"/>
            <a:ext cx="304800" cy="323045"/>
          </a:xfrm>
          <a:prstGeom prst="ellipse">
            <a:avLst/>
          </a:prstGeom>
          <a:solidFill>
            <a:schemeClr val="accent6">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D9366E7-CB80-3C4E-74A7-40263DAA5E53}"/>
              </a:ext>
            </a:extLst>
          </p:cNvPr>
          <p:cNvSpPr/>
          <p:nvPr/>
        </p:nvSpPr>
        <p:spPr>
          <a:xfrm>
            <a:off x="5980290" y="4535311"/>
            <a:ext cx="304800" cy="323045"/>
          </a:xfrm>
          <a:prstGeom prst="ellipse">
            <a:avLst/>
          </a:prstGeom>
          <a:solidFill>
            <a:schemeClr val="accent6">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46E5FCAC-D90D-A629-4098-C1661040A543}"/>
              </a:ext>
            </a:extLst>
          </p:cNvPr>
          <p:cNvSpPr txBox="1"/>
          <p:nvPr/>
        </p:nvSpPr>
        <p:spPr>
          <a:xfrm>
            <a:off x="4868334" y="5757987"/>
            <a:ext cx="4343400" cy="892552"/>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Lithium ION</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3 p</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 2 e</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 </a:t>
            </a:r>
            <a:r>
              <a:rPr lang="en-US" sz="2000" b="1" dirty="0">
                <a:latin typeface="Times New Roman" panose="02020603050405020304" pitchFamily="18" charset="0"/>
                <a:cs typeface="Times New Roman" panose="02020603050405020304" pitchFamily="18" charset="0"/>
              </a:rPr>
              <a:t>+1 CHARGE</a:t>
            </a:r>
          </a:p>
        </p:txBody>
      </p:sp>
      <p:sp>
        <p:nvSpPr>
          <p:cNvPr id="21" name="Oval 20">
            <a:extLst>
              <a:ext uri="{FF2B5EF4-FFF2-40B4-BE49-F238E27FC236}">
                <a16:creationId xmlns:a16="http://schemas.microsoft.com/office/drawing/2014/main" id="{25C3B525-BE3E-AECB-566C-5CDD6C712A8B}"/>
              </a:ext>
            </a:extLst>
          </p:cNvPr>
          <p:cNvSpPr/>
          <p:nvPr/>
        </p:nvSpPr>
        <p:spPr>
          <a:xfrm>
            <a:off x="4715934" y="1371600"/>
            <a:ext cx="4038600" cy="4191000"/>
          </a:xfrm>
          <a:prstGeom prst="ellipse">
            <a:avLst/>
          </a:prstGeom>
          <a:noFill/>
          <a:ln w="31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A4AB358B-DA9A-9CA6-9DB4-7FE1387ED86B}"/>
              </a:ext>
            </a:extLst>
          </p:cNvPr>
          <p:cNvSpPr/>
          <p:nvPr/>
        </p:nvSpPr>
        <p:spPr>
          <a:xfrm>
            <a:off x="8229600" y="496080"/>
            <a:ext cx="304800" cy="323045"/>
          </a:xfrm>
          <a:prstGeom prst="ellipse">
            <a:avLst/>
          </a:prstGeom>
          <a:solidFill>
            <a:schemeClr val="accent6">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Left 22">
            <a:extLst>
              <a:ext uri="{FF2B5EF4-FFF2-40B4-BE49-F238E27FC236}">
                <a16:creationId xmlns:a16="http://schemas.microsoft.com/office/drawing/2014/main" id="{64126AEF-4F45-EB55-8C61-3FEBBBAEC600}"/>
              </a:ext>
            </a:extLst>
          </p:cNvPr>
          <p:cNvSpPr/>
          <p:nvPr/>
        </p:nvSpPr>
        <p:spPr>
          <a:xfrm rot="20434639" flipH="1">
            <a:off x="7811370" y="776964"/>
            <a:ext cx="1363134" cy="45719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BFC"/>
        </a:solidFill>
        <a:effectLst/>
      </p:bgPr>
    </p:bg>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0" y="0"/>
            <a:ext cx="9144000" cy="3108543"/>
          </a:xfrm>
          <a:prstGeom prst="rect">
            <a:avLst/>
          </a:prstGeom>
          <a:noFill/>
          <a:ln>
            <a:noFill/>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40.  Ionic compounds form when positive metal cations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bond with negative </a:t>
            </a:r>
            <a:r>
              <a:rPr lang="en-US" altLang="en-US" sz="2800" u="sng" dirty="0">
                <a:solidFill>
                  <a:schemeClr val="tx1">
                    <a:lumMod val="95000"/>
                    <a:lumOff val="5000"/>
                  </a:schemeClr>
                </a:solidFill>
                <a:latin typeface="Times New Roman" panose="02020603050405020304" pitchFamily="18" charset="0"/>
                <a:cs typeface="Times New Roman" panose="02020603050405020304" pitchFamily="18" charset="0"/>
              </a:rPr>
              <a:t>nonmetal anions</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41. </a:t>
            </a:r>
            <a:r>
              <a:rPr lang="en-US" sz="2800" kern="1400" dirty="0">
                <a:ln>
                  <a:noFill/>
                </a:ln>
                <a:solidFill>
                  <a:srgbClr val="000000"/>
                </a:solidFill>
                <a:effectLst/>
                <a:latin typeface="Times New Roman" panose="02020603050405020304" pitchFamily="18" charset="0"/>
                <a:cs typeface="Times New Roman" panose="02020603050405020304" pitchFamily="18" charset="0"/>
              </a:rPr>
              <a:t>They are wildly attracted to each other due to their</a:t>
            </a:r>
            <a:br>
              <a:rPr lang="en-US" sz="2800" kern="1400" dirty="0">
                <a:ln>
                  <a:noFill/>
                </a:ln>
                <a:solidFill>
                  <a:srgbClr val="000000"/>
                </a:solidFill>
                <a:effectLst/>
                <a:latin typeface="Times New Roman" panose="02020603050405020304" pitchFamily="18" charset="0"/>
                <a:cs typeface="Times New Roman" panose="02020603050405020304" pitchFamily="18" charset="0"/>
              </a:rPr>
            </a:br>
            <a:r>
              <a:rPr lang="en-US" sz="2800" kern="1400" dirty="0">
                <a:ln>
                  <a:noFill/>
                </a:ln>
                <a:solidFill>
                  <a:srgbClr val="000000"/>
                </a:solidFill>
                <a:effectLst/>
                <a:latin typeface="Times New Roman" panose="02020603050405020304" pitchFamily="18" charset="0"/>
                <a:cs typeface="Times New Roman" panose="02020603050405020304" pitchFamily="18" charset="0"/>
              </a:rPr>
              <a:t>       </a:t>
            </a:r>
            <a:r>
              <a:rPr lang="en-US" sz="2800" u="sng" kern="1400" dirty="0">
                <a:ln>
                  <a:noFill/>
                </a:ln>
                <a:solidFill>
                  <a:srgbClr val="000000"/>
                </a:solidFill>
                <a:effectLst/>
                <a:latin typeface="Times New Roman" panose="02020603050405020304" pitchFamily="18" charset="0"/>
                <a:cs typeface="Times New Roman" panose="02020603050405020304" pitchFamily="18" charset="0"/>
              </a:rPr>
              <a:t>opposite charges</a:t>
            </a:r>
          </a:p>
          <a:p>
            <a:pPr eaLnBrk="1" hangingPunct="1">
              <a:spcBef>
                <a:spcPct val="50000"/>
              </a:spcBef>
              <a:buNone/>
            </a:pP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BFC"/>
        </a:solidFill>
        <a:effectLst/>
      </p:bgPr>
    </p:bg>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0" y="0"/>
            <a:ext cx="9144000" cy="5693866"/>
          </a:xfrm>
          <a:prstGeom prst="rect">
            <a:avLst/>
          </a:prstGeom>
          <a:noFill/>
          <a:ln>
            <a:noFill/>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40.  Ionic compounds form when positive metal cations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bond with negative </a:t>
            </a:r>
            <a:r>
              <a:rPr lang="en-US" altLang="en-US" sz="2800" u="sng" dirty="0">
                <a:solidFill>
                  <a:schemeClr val="tx1">
                    <a:lumMod val="95000"/>
                    <a:lumOff val="5000"/>
                  </a:schemeClr>
                </a:solidFill>
                <a:latin typeface="Times New Roman" panose="02020603050405020304" pitchFamily="18" charset="0"/>
                <a:cs typeface="Times New Roman" panose="02020603050405020304" pitchFamily="18" charset="0"/>
              </a:rPr>
              <a:t>nonmetal anions</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41. </a:t>
            </a:r>
            <a:r>
              <a:rPr lang="en-US" sz="2800" kern="1400" dirty="0">
                <a:ln>
                  <a:noFill/>
                </a:ln>
                <a:solidFill>
                  <a:srgbClr val="000000"/>
                </a:solidFill>
                <a:effectLst/>
                <a:latin typeface="Times New Roman" panose="02020603050405020304" pitchFamily="18" charset="0"/>
                <a:cs typeface="Times New Roman" panose="02020603050405020304" pitchFamily="18" charset="0"/>
              </a:rPr>
              <a:t>They are wildly attracted to each other due to their</a:t>
            </a:r>
            <a:br>
              <a:rPr lang="en-US" sz="2800" kern="1400" dirty="0">
                <a:ln>
                  <a:noFill/>
                </a:ln>
                <a:solidFill>
                  <a:srgbClr val="000000"/>
                </a:solidFill>
                <a:effectLst/>
                <a:latin typeface="Times New Roman" panose="02020603050405020304" pitchFamily="18" charset="0"/>
                <a:cs typeface="Times New Roman" panose="02020603050405020304" pitchFamily="18" charset="0"/>
              </a:rPr>
            </a:br>
            <a:r>
              <a:rPr lang="en-US" sz="2800" kern="1400" dirty="0">
                <a:ln>
                  <a:noFill/>
                </a:ln>
                <a:solidFill>
                  <a:srgbClr val="000000"/>
                </a:solidFill>
                <a:effectLst/>
                <a:latin typeface="Times New Roman" panose="02020603050405020304" pitchFamily="18" charset="0"/>
                <a:cs typeface="Times New Roman" panose="02020603050405020304" pitchFamily="18" charset="0"/>
              </a:rPr>
              <a:t>       </a:t>
            </a:r>
            <a:r>
              <a:rPr lang="en-US" sz="2800" u="sng" kern="1400" dirty="0">
                <a:ln>
                  <a:noFill/>
                </a:ln>
                <a:solidFill>
                  <a:srgbClr val="000000"/>
                </a:solidFill>
                <a:effectLst/>
                <a:latin typeface="Times New Roman" panose="02020603050405020304" pitchFamily="18" charset="0"/>
                <a:cs typeface="Times New Roman" panose="02020603050405020304" pitchFamily="18" charset="0"/>
              </a:rPr>
              <a:t>opposite charges</a:t>
            </a:r>
            <a:br>
              <a:rPr lang="en-US" sz="2800" u="sng" kern="1400" dirty="0">
                <a:ln>
                  <a:noFill/>
                </a:ln>
                <a:solidFill>
                  <a:srgbClr val="000000"/>
                </a:solidFill>
                <a:effectLst/>
                <a:latin typeface="Times New Roman" panose="02020603050405020304" pitchFamily="18" charset="0"/>
                <a:cs typeface="Times New Roman" panose="02020603050405020304" pitchFamily="18" charset="0"/>
              </a:rPr>
            </a:br>
            <a:endParaRPr lang="en-US" sz="2800" u="sng" kern="1400" dirty="0">
              <a:ln>
                <a:noFill/>
              </a:ln>
              <a:solidFill>
                <a:srgbClr val="000000"/>
              </a:solidFill>
              <a:effectLst/>
              <a:latin typeface="Times New Roman" panose="02020603050405020304" pitchFamily="18" charset="0"/>
              <a:cs typeface="Times New Roman" panose="02020603050405020304" pitchFamily="18" charset="0"/>
            </a:endParaRPr>
          </a:p>
          <a:p>
            <a:pPr eaLnBrk="1" hangingPunct="1">
              <a:spcBef>
                <a:spcPct val="50000"/>
              </a:spcBef>
              <a:buFontTx/>
              <a:buNone/>
            </a:pPr>
            <a:r>
              <a:rPr lang="en-US" sz="2800" kern="1400" dirty="0">
                <a:solidFill>
                  <a:srgbClr val="0000CC"/>
                </a:solidFill>
                <a:latin typeface="Times New Roman" panose="02020603050405020304" pitchFamily="18" charset="0"/>
                <a:cs typeface="Times New Roman" panose="02020603050405020304" pitchFamily="18" charset="0"/>
              </a:rPr>
              <a:t>42. </a:t>
            </a:r>
            <a:r>
              <a:rPr lang="en-US" altLang="en-US" sz="2800" dirty="0">
                <a:solidFill>
                  <a:srgbClr val="0000CC"/>
                </a:solidFill>
                <a:latin typeface="Times New Roman" panose="02020603050405020304" pitchFamily="18" charset="0"/>
                <a:cs typeface="Times New Roman" panose="02020603050405020304" pitchFamily="18" charset="0"/>
              </a:rPr>
              <a:t>Cations form when metals </a:t>
            </a:r>
            <a:r>
              <a:rPr lang="en-US" altLang="en-US" sz="2800" u="sng" dirty="0">
                <a:solidFill>
                  <a:srgbClr val="0000CC"/>
                </a:solidFill>
                <a:latin typeface="Times New Roman" panose="02020603050405020304" pitchFamily="18" charset="0"/>
                <a:cs typeface="Times New Roman" panose="02020603050405020304" pitchFamily="18" charset="0"/>
              </a:rPr>
              <a:t>transfer electrons</a:t>
            </a:r>
            <a:r>
              <a:rPr lang="en-US" altLang="en-US" sz="2800" dirty="0">
                <a:solidFill>
                  <a:srgbClr val="0000CC"/>
                </a:solidFill>
                <a:latin typeface="Times New Roman" panose="02020603050405020304" pitchFamily="18" charset="0"/>
                <a:cs typeface="Times New Roman" panose="02020603050405020304" pitchFamily="18" charset="0"/>
              </a:rPr>
              <a:t> to</a:t>
            </a:r>
            <a:br>
              <a:rPr lang="en-US" altLang="en-US" sz="2800" dirty="0">
                <a:solidFill>
                  <a:srgbClr val="0000CC"/>
                </a:solidFill>
                <a:latin typeface="Times New Roman" panose="02020603050405020304" pitchFamily="18" charset="0"/>
                <a:cs typeface="Times New Roman" panose="02020603050405020304" pitchFamily="18" charset="0"/>
              </a:rPr>
            </a:br>
            <a:r>
              <a:rPr lang="en-US" altLang="en-US" sz="2800" dirty="0">
                <a:solidFill>
                  <a:srgbClr val="0000CC"/>
                </a:solidFill>
                <a:latin typeface="Times New Roman" panose="02020603050405020304" pitchFamily="18" charset="0"/>
                <a:cs typeface="Times New Roman" panose="02020603050405020304" pitchFamily="18" charset="0"/>
              </a:rPr>
              <a:t>       nonmetals, which simultaneously form anions.  </a:t>
            </a:r>
            <a:br>
              <a:rPr lang="en-US" altLang="en-US" sz="2800" dirty="0">
                <a:solidFill>
                  <a:srgbClr val="0000CC"/>
                </a:solidFill>
                <a:latin typeface="Times New Roman" panose="02020603050405020304" pitchFamily="18" charset="0"/>
                <a:cs typeface="Times New Roman" panose="02020603050405020304" pitchFamily="18" charset="0"/>
              </a:rPr>
            </a:br>
            <a:endParaRPr lang="en-US" altLang="en-US" sz="2800" dirty="0">
              <a:solidFill>
                <a:srgbClr val="0000CC"/>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43.  Opposites attract, it’s like </a:t>
            </a:r>
            <a:r>
              <a:rPr lang="en-US" altLang="en-US" sz="2800" u="sng" dirty="0">
                <a:solidFill>
                  <a:srgbClr val="0000CC"/>
                </a:solidFill>
                <a:latin typeface="Times New Roman" panose="02020603050405020304" pitchFamily="18" charset="0"/>
                <a:cs typeface="Times New Roman" panose="02020603050405020304" pitchFamily="18" charset="0"/>
              </a:rPr>
              <a:t>love!!!</a:t>
            </a:r>
            <a:endParaRPr lang="en-US" sz="2800" u="sng" kern="1400" dirty="0">
              <a:ln>
                <a:noFill/>
              </a:ln>
              <a:solidFill>
                <a:srgbClr val="0000CC"/>
              </a:solidFill>
              <a:effectLst/>
              <a:latin typeface="Times New Roman" panose="02020603050405020304" pitchFamily="18" charset="0"/>
              <a:cs typeface="Times New Roman" panose="02020603050405020304" pitchFamily="18" charset="0"/>
            </a:endParaRPr>
          </a:p>
          <a:p>
            <a:pPr eaLnBrk="1" hangingPunct="1">
              <a:spcBef>
                <a:spcPct val="50000"/>
              </a:spcBef>
              <a:buNone/>
            </a:pP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34407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BFC"/>
        </a:solidFill>
        <a:effectLst/>
      </p:bgPr>
    </p:bg>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0" y="0"/>
            <a:ext cx="9144000" cy="6555641"/>
          </a:xfrm>
          <a:prstGeom prst="rect">
            <a:avLst/>
          </a:prstGeom>
          <a:noFill/>
          <a:ln>
            <a:noFill/>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40.  Ionic compounds form when positive metal cations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bond with negative </a:t>
            </a:r>
            <a:r>
              <a:rPr lang="en-US" altLang="en-US" sz="2800" u="sng" dirty="0">
                <a:solidFill>
                  <a:schemeClr val="tx1">
                    <a:lumMod val="95000"/>
                    <a:lumOff val="5000"/>
                  </a:schemeClr>
                </a:solidFill>
                <a:latin typeface="Times New Roman" panose="02020603050405020304" pitchFamily="18" charset="0"/>
                <a:cs typeface="Times New Roman" panose="02020603050405020304" pitchFamily="18" charset="0"/>
              </a:rPr>
              <a:t>nonmetal anions</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41. </a:t>
            </a:r>
            <a:r>
              <a:rPr lang="en-US" sz="2800" kern="1400" dirty="0">
                <a:ln>
                  <a:noFill/>
                </a:ln>
                <a:solidFill>
                  <a:srgbClr val="000000"/>
                </a:solidFill>
                <a:effectLst/>
                <a:latin typeface="Times New Roman" panose="02020603050405020304" pitchFamily="18" charset="0"/>
                <a:cs typeface="Times New Roman" panose="02020603050405020304" pitchFamily="18" charset="0"/>
              </a:rPr>
              <a:t>They are wildly attracted to each other due to their</a:t>
            </a:r>
            <a:br>
              <a:rPr lang="en-US" sz="2800" kern="1400" dirty="0">
                <a:ln>
                  <a:noFill/>
                </a:ln>
                <a:solidFill>
                  <a:srgbClr val="000000"/>
                </a:solidFill>
                <a:effectLst/>
                <a:latin typeface="Times New Roman" panose="02020603050405020304" pitchFamily="18" charset="0"/>
                <a:cs typeface="Times New Roman" panose="02020603050405020304" pitchFamily="18" charset="0"/>
              </a:rPr>
            </a:br>
            <a:r>
              <a:rPr lang="en-US" sz="2800" kern="1400" dirty="0">
                <a:ln>
                  <a:noFill/>
                </a:ln>
                <a:solidFill>
                  <a:srgbClr val="000000"/>
                </a:solidFill>
                <a:effectLst/>
                <a:latin typeface="Times New Roman" panose="02020603050405020304" pitchFamily="18" charset="0"/>
                <a:cs typeface="Times New Roman" panose="02020603050405020304" pitchFamily="18" charset="0"/>
              </a:rPr>
              <a:t>       </a:t>
            </a:r>
            <a:r>
              <a:rPr lang="en-US" sz="2800" u="sng" kern="1400" dirty="0">
                <a:ln>
                  <a:noFill/>
                </a:ln>
                <a:solidFill>
                  <a:srgbClr val="000000"/>
                </a:solidFill>
                <a:effectLst/>
                <a:latin typeface="Times New Roman" panose="02020603050405020304" pitchFamily="18" charset="0"/>
                <a:cs typeface="Times New Roman" panose="02020603050405020304" pitchFamily="18" charset="0"/>
              </a:rPr>
              <a:t>opposite charges</a:t>
            </a:r>
            <a:br>
              <a:rPr lang="en-US" sz="2800" u="sng" kern="1400" dirty="0">
                <a:ln>
                  <a:noFill/>
                </a:ln>
                <a:solidFill>
                  <a:srgbClr val="000000"/>
                </a:solidFill>
                <a:effectLst/>
                <a:latin typeface="Times New Roman" panose="02020603050405020304" pitchFamily="18" charset="0"/>
                <a:cs typeface="Times New Roman" panose="02020603050405020304" pitchFamily="18" charset="0"/>
              </a:rPr>
            </a:br>
            <a:endParaRPr lang="en-US" sz="2800" u="sng" kern="1400" dirty="0">
              <a:ln>
                <a:noFill/>
              </a:ln>
              <a:solidFill>
                <a:srgbClr val="000000"/>
              </a:solidFill>
              <a:effectLst/>
              <a:latin typeface="Times New Roman" panose="02020603050405020304" pitchFamily="18" charset="0"/>
              <a:cs typeface="Times New Roman" panose="02020603050405020304" pitchFamily="18" charset="0"/>
            </a:endParaRPr>
          </a:p>
          <a:p>
            <a:pPr eaLnBrk="1" hangingPunct="1">
              <a:spcBef>
                <a:spcPct val="50000"/>
              </a:spcBef>
              <a:buFontTx/>
              <a:buNone/>
            </a:pPr>
            <a:r>
              <a:rPr lang="en-US" sz="2800" kern="1400" dirty="0">
                <a:solidFill>
                  <a:srgbClr val="0000CC"/>
                </a:solidFill>
                <a:latin typeface="Times New Roman" panose="02020603050405020304" pitchFamily="18" charset="0"/>
                <a:cs typeface="Times New Roman" panose="02020603050405020304" pitchFamily="18" charset="0"/>
              </a:rPr>
              <a:t>42. </a:t>
            </a:r>
            <a:r>
              <a:rPr lang="en-US" altLang="en-US" sz="2800" dirty="0">
                <a:solidFill>
                  <a:srgbClr val="0000CC"/>
                </a:solidFill>
                <a:latin typeface="Times New Roman" panose="02020603050405020304" pitchFamily="18" charset="0"/>
                <a:cs typeface="Times New Roman" panose="02020603050405020304" pitchFamily="18" charset="0"/>
              </a:rPr>
              <a:t>Cations form when metals </a:t>
            </a:r>
            <a:r>
              <a:rPr lang="en-US" altLang="en-US" sz="2800" u="sng" dirty="0">
                <a:solidFill>
                  <a:srgbClr val="0000CC"/>
                </a:solidFill>
                <a:latin typeface="Times New Roman" panose="02020603050405020304" pitchFamily="18" charset="0"/>
                <a:cs typeface="Times New Roman" panose="02020603050405020304" pitchFamily="18" charset="0"/>
              </a:rPr>
              <a:t>transfer electrons</a:t>
            </a:r>
            <a:r>
              <a:rPr lang="en-US" altLang="en-US" sz="2800" dirty="0">
                <a:solidFill>
                  <a:srgbClr val="0000CC"/>
                </a:solidFill>
                <a:latin typeface="Times New Roman" panose="02020603050405020304" pitchFamily="18" charset="0"/>
                <a:cs typeface="Times New Roman" panose="02020603050405020304" pitchFamily="18" charset="0"/>
              </a:rPr>
              <a:t> to</a:t>
            </a:r>
            <a:br>
              <a:rPr lang="en-US" altLang="en-US" sz="2800" dirty="0">
                <a:solidFill>
                  <a:srgbClr val="0000CC"/>
                </a:solidFill>
                <a:latin typeface="Times New Roman" panose="02020603050405020304" pitchFamily="18" charset="0"/>
                <a:cs typeface="Times New Roman" panose="02020603050405020304" pitchFamily="18" charset="0"/>
              </a:rPr>
            </a:br>
            <a:r>
              <a:rPr lang="en-US" altLang="en-US" sz="2800" dirty="0">
                <a:solidFill>
                  <a:srgbClr val="0000CC"/>
                </a:solidFill>
                <a:latin typeface="Times New Roman" panose="02020603050405020304" pitchFamily="18" charset="0"/>
                <a:cs typeface="Times New Roman" panose="02020603050405020304" pitchFamily="18" charset="0"/>
              </a:rPr>
              <a:t>       nonmetals, which simultaneously form anions.  </a:t>
            </a:r>
            <a:br>
              <a:rPr lang="en-US" altLang="en-US" sz="2800" dirty="0">
                <a:solidFill>
                  <a:srgbClr val="0000CC"/>
                </a:solidFill>
                <a:latin typeface="Times New Roman" panose="02020603050405020304" pitchFamily="18" charset="0"/>
                <a:cs typeface="Times New Roman" panose="02020603050405020304" pitchFamily="18" charset="0"/>
              </a:rPr>
            </a:br>
            <a:endParaRPr lang="en-US" altLang="en-US" sz="2800" dirty="0">
              <a:solidFill>
                <a:srgbClr val="0000CC"/>
              </a:solidFill>
              <a:latin typeface="Times New Roman" panose="02020603050405020304" pitchFamily="18" charset="0"/>
              <a:cs typeface="Times New Roman" panose="02020603050405020304" pitchFamily="18" charset="0"/>
            </a:endParaRPr>
          </a:p>
          <a:p>
            <a:pPr marL="514350" indent="-514350" eaLnBrk="1" hangingPunct="1">
              <a:spcBef>
                <a:spcPct val="50000"/>
              </a:spcBef>
              <a:buFontTx/>
              <a:buAutoNum type="arabicPeriod" startAt="43"/>
            </a:pPr>
            <a:r>
              <a:rPr lang="en-US" altLang="en-US" sz="2800" dirty="0">
                <a:solidFill>
                  <a:srgbClr val="0000CC"/>
                </a:solidFill>
                <a:latin typeface="Times New Roman" panose="02020603050405020304" pitchFamily="18" charset="0"/>
                <a:cs typeface="Times New Roman" panose="02020603050405020304" pitchFamily="18" charset="0"/>
              </a:rPr>
              <a:t> Opposites attract, it’s like </a:t>
            </a:r>
            <a:r>
              <a:rPr lang="en-US" altLang="en-US" sz="2800" u="sng" dirty="0">
                <a:solidFill>
                  <a:srgbClr val="0000CC"/>
                </a:solidFill>
                <a:latin typeface="Times New Roman" panose="02020603050405020304" pitchFamily="18" charset="0"/>
                <a:cs typeface="Times New Roman" panose="02020603050405020304" pitchFamily="18" charset="0"/>
              </a:rPr>
              <a:t>love!!!</a:t>
            </a:r>
            <a:br>
              <a:rPr lang="en-US" altLang="en-US" sz="2800" u="sng" dirty="0">
                <a:solidFill>
                  <a:srgbClr val="0000CC"/>
                </a:solidFill>
                <a:latin typeface="Times New Roman" panose="02020603050405020304" pitchFamily="18" charset="0"/>
                <a:cs typeface="Times New Roman" panose="02020603050405020304" pitchFamily="18" charset="0"/>
              </a:rPr>
            </a:br>
            <a:endParaRPr lang="en-US" altLang="en-US" sz="2800" u="sng" dirty="0">
              <a:solidFill>
                <a:srgbClr val="0000CC"/>
              </a:solidFill>
              <a:latin typeface="Times New Roman" panose="02020603050405020304" pitchFamily="18" charset="0"/>
              <a:cs typeface="Times New Roman" panose="02020603050405020304" pitchFamily="18" charset="0"/>
            </a:endParaRPr>
          </a:p>
          <a:p>
            <a:pPr marL="514350" indent="-514350" eaLnBrk="1" hangingPunct="1">
              <a:spcBef>
                <a:spcPct val="50000"/>
              </a:spcBef>
              <a:buFontTx/>
              <a:buAutoNum type="arabicPeriod" startAt="43"/>
            </a:pPr>
            <a:r>
              <a:rPr lang="en-US" altLang="en-US" sz="2800" dirty="0">
                <a:solidFill>
                  <a:srgbClr val="FF0000"/>
                </a:solidFill>
                <a:latin typeface="Times New Roman" panose="02020603050405020304" pitchFamily="18" charset="0"/>
                <a:cs typeface="Times New Roman" panose="02020603050405020304" pitchFamily="18" charset="0"/>
              </a:rPr>
              <a:t>There is ALWAYS a </a:t>
            </a:r>
            <a:r>
              <a:rPr lang="en-US" altLang="en-US" sz="2800" u="sng" dirty="0">
                <a:solidFill>
                  <a:srgbClr val="FF0000"/>
                </a:solidFill>
                <a:latin typeface="Times New Roman" panose="02020603050405020304" pitchFamily="18" charset="0"/>
                <a:cs typeface="Times New Roman" panose="02020603050405020304" pitchFamily="18" charset="0"/>
              </a:rPr>
              <a:t>perfect transfer</a:t>
            </a:r>
            <a:r>
              <a:rPr lang="en-US" altLang="en-US" sz="2800" dirty="0">
                <a:solidFill>
                  <a:srgbClr val="FF0000"/>
                </a:solidFill>
                <a:latin typeface="Times New Roman" panose="02020603050405020304" pitchFamily="18" charset="0"/>
                <a:cs typeface="Times New Roman" panose="02020603050405020304" pitchFamily="18" charset="0"/>
              </a:rPr>
              <a:t> of electrons, </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       and if it’s not a perfect transfer, nothing happens.</a:t>
            </a:r>
            <a:endParaRPr lang="en-US" sz="2800" u="sng" kern="1400" dirty="0">
              <a:ln>
                <a:noFill/>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64596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0" y="0"/>
            <a:ext cx="9144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b="1" dirty="0">
                <a:solidFill>
                  <a:srgbClr val="000000"/>
                </a:solidFill>
                <a:latin typeface="Times New Roman" panose="02020603050405020304" pitchFamily="18" charset="0"/>
                <a:cs typeface="Times New Roman" panose="02020603050405020304" pitchFamily="18" charset="0"/>
              </a:rPr>
              <a:t>You know the naming rules for naming ionic compounds. </a:t>
            </a:r>
            <a:endParaRPr lang="en-US" altLang="en-US" sz="2400" b="1"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dirty="0">
                <a:solidFill>
                  <a:srgbClr val="FF0000"/>
                </a:solidFill>
                <a:latin typeface="Times New Roman" panose="02020603050405020304" pitchFamily="18" charset="0"/>
                <a:cs typeface="Times New Roman" panose="02020603050405020304" pitchFamily="18" charset="0"/>
              </a:rPr>
              <a:t>You already know how to name these simple ionic compounds if you</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know the name to this stuff:  NaCl = sodium chloride</a:t>
            </a:r>
            <a:br>
              <a:rPr lang="en-US" altLang="en-US" sz="2400" dirty="0">
                <a:solidFill>
                  <a:srgbClr val="FF0000"/>
                </a:solidFill>
                <a:latin typeface="Times New Roman" panose="02020603050405020304" pitchFamily="18" charset="0"/>
                <a:cs typeface="Times New Roman" panose="02020603050405020304" pitchFamily="18" charset="0"/>
              </a:rPr>
            </a:br>
            <a:endParaRPr lang="en-US" altLang="en-US" sz="2400"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You would not call it sodium chlorine, sodium monochloride, or </a:t>
            </a:r>
            <a:br>
              <a:rPr lang="en-US" altLang="en-US" sz="2400" dirty="0">
                <a:solidFill>
                  <a:srgbClr val="0000CC"/>
                </a:solidFill>
                <a:latin typeface="Times New Roman" panose="02020603050405020304" pitchFamily="18" charset="0"/>
                <a:cs typeface="Times New Roman" panose="02020603050405020304" pitchFamily="18" charset="0"/>
              </a:rPr>
            </a:br>
            <a:r>
              <a:rPr lang="en-US" altLang="en-US" sz="2400" dirty="0">
                <a:solidFill>
                  <a:srgbClr val="0000CC"/>
                </a:solidFill>
                <a:latin typeface="Times New Roman" panose="02020603050405020304" pitchFamily="18" charset="0"/>
                <a:cs typeface="Times New Roman" panose="02020603050405020304" pitchFamily="18" charset="0"/>
              </a:rPr>
              <a:t> chlorine </a:t>
            </a:r>
            <a:r>
              <a:rPr lang="en-US" altLang="en-US" sz="2400" dirty="0" err="1">
                <a:solidFill>
                  <a:srgbClr val="0000CC"/>
                </a:solidFill>
                <a:latin typeface="Times New Roman" panose="02020603050405020304" pitchFamily="18" charset="0"/>
                <a:cs typeface="Times New Roman" panose="02020603050405020304" pitchFamily="18" charset="0"/>
              </a:rPr>
              <a:t>sodiumide</a:t>
            </a:r>
            <a:r>
              <a:rPr lang="en-US" altLang="en-US" sz="2400" dirty="0">
                <a:solidFill>
                  <a:srgbClr val="0000CC"/>
                </a:solidFill>
                <a:latin typeface="Times New Roman" panose="02020603050405020304" pitchFamily="18" charset="0"/>
                <a:cs typeface="Times New Roman" panose="02020603050405020304" pitchFamily="18" charset="0"/>
              </a:rPr>
              <a:t>.  </a:t>
            </a:r>
            <a:endParaRPr lang="en-US" altLang="en-US" sz="2800" b="1" dirty="0">
              <a:solidFill>
                <a:srgbClr val="000000"/>
              </a:solidFill>
              <a:latin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id="{B3CB7485-7EE4-059F-A4C4-479152CE74A8}"/>
              </a:ext>
            </a:extLst>
          </p:cNvPr>
          <p:cNvGraphicFramePr>
            <a:graphicFrameLocks noGrp="1"/>
          </p:cNvGraphicFramePr>
          <p:nvPr>
            <p:extLst>
              <p:ext uri="{D42A27DB-BD31-4B8C-83A1-F6EECF244321}">
                <p14:modId xmlns:p14="http://schemas.microsoft.com/office/powerpoint/2010/main" val="3856833224"/>
              </p:ext>
            </p:extLst>
          </p:nvPr>
        </p:nvGraphicFramePr>
        <p:xfrm>
          <a:off x="0" y="3429000"/>
          <a:ext cx="9144000" cy="2985672"/>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731223124"/>
                    </a:ext>
                  </a:extLst>
                </a:gridCol>
                <a:gridCol w="7010400">
                  <a:extLst>
                    <a:ext uri="{9D8B030D-6E8A-4147-A177-3AD203B41FA5}">
                      <a16:colId xmlns:a16="http://schemas.microsoft.com/office/drawing/2014/main" val="1652502444"/>
                    </a:ext>
                  </a:extLst>
                </a:gridCol>
              </a:tblGrid>
              <a:tr h="99522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Times New Roman" panose="02020603050405020304" pitchFamily="18" charset="0"/>
                          <a:cs typeface="Times New Roman" panose="02020603050405020304" pitchFamily="18" charset="0"/>
                        </a:rPr>
                        <a:t>45.  There are 2 rules for naming simple monoatomic ionic compounds.  </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hMerge="1">
                  <a:txBody>
                    <a:bodyPr/>
                    <a:lstStyle/>
                    <a:p>
                      <a:endParaRPr lang="en-US" b="0" dirty="0">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4063204433"/>
                  </a:ext>
                </a:extLst>
              </a:tr>
              <a:tr h="995224">
                <a:tc>
                  <a:txBody>
                    <a:bodyPr/>
                    <a:lstStyle/>
                    <a:p>
                      <a:r>
                        <a:rPr lang="en-US" altLang="en-US" sz="2800" b="0" dirty="0">
                          <a:solidFill>
                            <a:srgbClr val="FF0000"/>
                          </a:solidFill>
                          <a:latin typeface="Times New Roman" panose="02020603050405020304" pitchFamily="18" charset="0"/>
                          <a:cs typeface="Times New Roman" panose="02020603050405020304" pitchFamily="18" charset="0"/>
                        </a:rPr>
                        <a:t>1</a:t>
                      </a:r>
                      <a:r>
                        <a:rPr lang="en-US" altLang="en-US" sz="2800" b="0" baseline="30000" dirty="0">
                          <a:solidFill>
                            <a:srgbClr val="FF0000"/>
                          </a:solidFill>
                          <a:latin typeface="Times New Roman" panose="02020603050405020304" pitchFamily="18" charset="0"/>
                          <a:cs typeface="Times New Roman" panose="02020603050405020304" pitchFamily="18" charset="0"/>
                        </a:rPr>
                        <a:t>st</a:t>
                      </a:r>
                      <a:r>
                        <a:rPr lang="en-US" altLang="en-US" sz="2800" b="0" dirty="0">
                          <a:solidFill>
                            <a:srgbClr val="FF0000"/>
                          </a:solidFill>
                          <a:latin typeface="Times New Roman" panose="02020603050405020304" pitchFamily="18" charset="0"/>
                          <a:cs typeface="Times New Roman" panose="02020603050405020304" pitchFamily="18" charset="0"/>
                        </a:rPr>
                        <a:t> name rule</a:t>
                      </a:r>
                      <a:endParaRPr lang="en-US" sz="2800" b="0" dirty="0">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r>
                        <a:rPr lang="en-US" altLang="en-US" sz="2600" b="0" dirty="0">
                          <a:solidFill>
                            <a:srgbClr val="FF0000"/>
                          </a:solidFill>
                          <a:latin typeface="Times New Roman" panose="02020603050405020304" pitchFamily="18" charset="0"/>
                          <a:cs typeface="Times New Roman" panose="02020603050405020304" pitchFamily="18" charset="0"/>
                        </a:rPr>
                        <a:t>name the cation first, just use the atom name</a:t>
                      </a:r>
                      <a:endParaRPr lang="en-US" sz="2600" b="0" dirty="0">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509743076"/>
                  </a:ext>
                </a:extLst>
              </a:tr>
              <a:tr h="995224">
                <a:tc>
                  <a:txBody>
                    <a:bodyPr/>
                    <a:lstStyle/>
                    <a:p>
                      <a:r>
                        <a:rPr lang="en-US" altLang="en-US" sz="2800" b="0" dirty="0">
                          <a:solidFill>
                            <a:srgbClr val="FF0000"/>
                          </a:solidFill>
                          <a:latin typeface="Times New Roman" panose="02020603050405020304" pitchFamily="18" charset="0"/>
                          <a:cs typeface="Times New Roman" panose="02020603050405020304" pitchFamily="18" charset="0"/>
                        </a:rPr>
                        <a:t>2</a:t>
                      </a:r>
                      <a:r>
                        <a:rPr lang="en-US" altLang="en-US" sz="2800" b="0" baseline="30000" dirty="0">
                          <a:solidFill>
                            <a:srgbClr val="FF0000"/>
                          </a:solidFill>
                          <a:latin typeface="Times New Roman" panose="02020603050405020304" pitchFamily="18" charset="0"/>
                          <a:cs typeface="Times New Roman" panose="02020603050405020304" pitchFamily="18" charset="0"/>
                        </a:rPr>
                        <a:t>nd</a:t>
                      </a:r>
                      <a:r>
                        <a:rPr lang="en-US" altLang="en-US" sz="2800" b="0" dirty="0">
                          <a:solidFill>
                            <a:srgbClr val="FF0000"/>
                          </a:solidFill>
                          <a:latin typeface="Times New Roman" panose="02020603050405020304" pitchFamily="18" charset="0"/>
                          <a:cs typeface="Times New Roman" panose="02020603050405020304" pitchFamily="18" charset="0"/>
                        </a:rPr>
                        <a:t> name rule</a:t>
                      </a:r>
                      <a:endParaRPr lang="en-US" sz="2800" b="0" dirty="0">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r>
                        <a:rPr lang="en-US" altLang="en-US" sz="2600" b="0" dirty="0">
                          <a:solidFill>
                            <a:srgbClr val="FF0000"/>
                          </a:solidFill>
                          <a:latin typeface="Times New Roman" panose="02020603050405020304" pitchFamily="18" charset="0"/>
                          <a:cs typeface="Times New Roman" panose="02020603050405020304" pitchFamily="18" charset="0"/>
                        </a:rPr>
                        <a:t>name the anion second, change the ending to –ide</a:t>
                      </a:r>
                      <a:endParaRPr lang="en-US" sz="2600" b="0" dirty="0">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263238471"/>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07E5A96-EB94-A1DF-6FD7-9550A932050E}"/>
              </a:ext>
            </a:extLst>
          </p:cNvPr>
          <p:cNvGraphicFramePr>
            <a:graphicFrameLocks noGrp="1"/>
          </p:cNvGraphicFramePr>
          <p:nvPr>
            <p:extLst>
              <p:ext uri="{D42A27DB-BD31-4B8C-83A1-F6EECF244321}">
                <p14:modId xmlns:p14="http://schemas.microsoft.com/office/powerpoint/2010/main" val="2897237986"/>
              </p:ext>
            </p:extLst>
          </p:nvPr>
        </p:nvGraphicFramePr>
        <p:xfrm>
          <a:off x="0" y="0"/>
          <a:ext cx="9144000" cy="5638800"/>
        </p:xfrm>
        <a:graphic>
          <a:graphicData uri="http://schemas.openxmlformats.org/drawingml/2006/table">
            <a:tbl>
              <a:tblPr/>
              <a:tblGrid>
                <a:gridCol w="2286000">
                  <a:extLst>
                    <a:ext uri="{9D8B030D-6E8A-4147-A177-3AD203B41FA5}">
                      <a16:colId xmlns:a16="http://schemas.microsoft.com/office/drawing/2014/main" val="3845462391"/>
                    </a:ext>
                  </a:extLst>
                </a:gridCol>
                <a:gridCol w="2286000">
                  <a:extLst>
                    <a:ext uri="{9D8B030D-6E8A-4147-A177-3AD203B41FA5}">
                      <a16:colId xmlns:a16="http://schemas.microsoft.com/office/drawing/2014/main" val="3883137228"/>
                    </a:ext>
                  </a:extLst>
                </a:gridCol>
                <a:gridCol w="2286000">
                  <a:extLst>
                    <a:ext uri="{9D8B030D-6E8A-4147-A177-3AD203B41FA5}">
                      <a16:colId xmlns:a16="http://schemas.microsoft.com/office/drawing/2014/main" val="3070399621"/>
                    </a:ext>
                  </a:extLst>
                </a:gridCol>
                <a:gridCol w="2286000">
                  <a:extLst>
                    <a:ext uri="{9D8B030D-6E8A-4147-A177-3AD203B41FA5}">
                      <a16:colId xmlns:a16="http://schemas.microsoft.com/office/drawing/2014/main" val="4080744863"/>
                    </a:ext>
                  </a:extLst>
                </a:gridCol>
              </a:tblGrid>
              <a:tr h="1409700">
                <a:tc rowSpan="3">
                  <a:txBody>
                    <a:bodyPr/>
                    <a:lstStyle/>
                    <a:p>
                      <a:pPr marR="0" indent="0" algn="l" rtl="0">
                        <a:lnSpc>
                          <a:spcPct val="119000"/>
                        </a:lnSpc>
                        <a:spcBef>
                          <a:spcPts val="1680"/>
                        </a:spcBef>
                        <a:spcAft>
                          <a:spcPts val="0"/>
                        </a:spcAft>
                      </a:pPr>
                      <a:r>
                        <a:rPr lang="en-US" sz="2000" kern="1400" dirty="0">
                          <a:ln>
                            <a:noFill/>
                          </a:ln>
                          <a:solidFill>
                            <a:srgbClr val="000000"/>
                          </a:solidFill>
                          <a:effectLst/>
                          <a:latin typeface="Times New Roman" panose="02020603050405020304" pitchFamily="18" charset="0"/>
                        </a:rPr>
                        <a:t>  46.  </a:t>
                      </a:r>
                      <a:endParaRPr lang="en-US" sz="2000" kern="1400" dirty="0">
                        <a:ln>
                          <a:noFill/>
                        </a:ln>
                        <a:solidFill>
                          <a:srgbClr val="000000"/>
                        </a:solidFill>
                        <a:effectLst/>
                        <a:latin typeface="Calibri" panose="020F0502020204030204" pitchFamily="34" charset="0"/>
                      </a:endParaRPr>
                    </a:p>
                    <a:p>
                      <a:pPr marR="0" indent="0" algn="l" rtl="0">
                        <a:lnSpc>
                          <a:spcPct val="119000"/>
                        </a:lnSpc>
                        <a:spcBef>
                          <a:spcPts val="1680"/>
                        </a:spcBef>
                        <a:spcAft>
                          <a:spcPts val="0"/>
                        </a:spcAft>
                      </a:pPr>
                      <a:r>
                        <a:rPr lang="en-US" sz="2000" kern="1400" dirty="0">
                          <a:ln>
                            <a:noFill/>
                          </a:ln>
                          <a:solidFill>
                            <a:srgbClr val="000000"/>
                          </a:solidFill>
                          <a:effectLst/>
                          <a:latin typeface="Times New Roman" panose="02020603050405020304" pitchFamily="18" charset="0"/>
                        </a:rPr>
                        <a:t>  Say, and </a:t>
                      </a:r>
                      <a:br>
                        <a:rPr lang="en-US" sz="2000" kern="1400" dirty="0">
                          <a:ln>
                            <a:noFill/>
                          </a:ln>
                          <a:solidFill>
                            <a:srgbClr val="000000"/>
                          </a:solidFill>
                          <a:effectLst/>
                          <a:latin typeface="Times New Roman" panose="02020603050405020304" pitchFamily="18" charset="0"/>
                        </a:rPr>
                      </a:br>
                      <a:r>
                        <a:rPr lang="en-US" sz="2000" kern="1400" dirty="0">
                          <a:ln>
                            <a:noFill/>
                          </a:ln>
                          <a:solidFill>
                            <a:srgbClr val="000000"/>
                          </a:solidFill>
                          <a:effectLst/>
                          <a:latin typeface="Times New Roman" panose="02020603050405020304" pitchFamily="18" charset="0"/>
                        </a:rPr>
                        <a:t>  write the </a:t>
                      </a:r>
                      <a:br>
                        <a:rPr lang="en-US" sz="2000" kern="1400" dirty="0">
                          <a:ln>
                            <a:noFill/>
                          </a:ln>
                          <a:solidFill>
                            <a:srgbClr val="000000"/>
                          </a:solidFill>
                          <a:effectLst/>
                          <a:latin typeface="Times New Roman" panose="02020603050405020304" pitchFamily="18" charset="0"/>
                        </a:rPr>
                      </a:br>
                      <a:r>
                        <a:rPr lang="en-US" sz="2000" kern="1400" dirty="0">
                          <a:ln>
                            <a:noFill/>
                          </a:ln>
                          <a:solidFill>
                            <a:srgbClr val="000000"/>
                          </a:solidFill>
                          <a:effectLst/>
                          <a:latin typeface="Times New Roman" panose="02020603050405020304" pitchFamily="18" charset="0"/>
                        </a:rPr>
                        <a:t>  anion names </a:t>
                      </a:r>
                      <a:br>
                        <a:rPr lang="en-US" sz="2000" kern="1400" dirty="0">
                          <a:ln>
                            <a:noFill/>
                          </a:ln>
                          <a:solidFill>
                            <a:srgbClr val="000000"/>
                          </a:solidFill>
                          <a:effectLst/>
                          <a:latin typeface="Times New Roman" panose="02020603050405020304" pitchFamily="18" charset="0"/>
                        </a:rPr>
                      </a:br>
                      <a:r>
                        <a:rPr lang="en-US" sz="2000" kern="1400" dirty="0">
                          <a:ln>
                            <a:noFill/>
                          </a:ln>
                          <a:solidFill>
                            <a:srgbClr val="000000"/>
                          </a:solidFill>
                          <a:effectLst/>
                          <a:latin typeface="Times New Roman" panose="02020603050405020304" pitchFamily="18" charset="0"/>
                        </a:rPr>
                        <a:t>  in the proper </a:t>
                      </a:r>
                      <a:br>
                        <a:rPr lang="en-US" sz="2000" kern="1400" dirty="0">
                          <a:ln>
                            <a:noFill/>
                          </a:ln>
                          <a:solidFill>
                            <a:srgbClr val="000000"/>
                          </a:solidFill>
                          <a:effectLst/>
                          <a:latin typeface="Times New Roman" panose="02020603050405020304" pitchFamily="18" charset="0"/>
                        </a:rPr>
                      </a:br>
                      <a:r>
                        <a:rPr lang="en-US" sz="2000" kern="1400" dirty="0">
                          <a:ln>
                            <a:noFill/>
                          </a:ln>
                          <a:solidFill>
                            <a:srgbClr val="000000"/>
                          </a:solidFill>
                          <a:effectLst/>
                          <a:latin typeface="Times New Roman" panose="02020603050405020304" pitchFamily="18" charset="0"/>
                        </a:rPr>
                        <a:t>  boxes.  </a:t>
                      </a:r>
                      <a:endParaRPr lang="en-US" sz="2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2800" kern="1400" baseline="0" dirty="0">
                          <a:ln>
                            <a:noFill/>
                          </a:ln>
                          <a:solidFill>
                            <a:srgbClr val="000000"/>
                          </a:solidFill>
                          <a:effectLst/>
                          <a:latin typeface="Times New Roman" panose="02020603050405020304" pitchFamily="18" charset="0"/>
                        </a:rPr>
                        <a:t>N</a:t>
                      </a:r>
                      <a:endParaRPr lang="en-US" sz="2800" kern="1400" baseline="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2800" kern="1400" baseline="0" dirty="0">
                          <a:ln>
                            <a:noFill/>
                          </a:ln>
                          <a:solidFill>
                            <a:srgbClr val="000000"/>
                          </a:solidFill>
                          <a:effectLst/>
                          <a:latin typeface="Times New Roman" panose="02020603050405020304" pitchFamily="18" charset="0"/>
                        </a:rPr>
                        <a:t>O</a:t>
                      </a:r>
                      <a:endParaRPr lang="en-US" sz="2800" kern="1400" baseline="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2800" kern="1400" baseline="0" dirty="0">
                          <a:ln>
                            <a:noFill/>
                          </a:ln>
                          <a:solidFill>
                            <a:srgbClr val="000000"/>
                          </a:solidFill>
                          <a:effectLst/>
                          <a:latin typeface="Times New Roman" panose="02020603050405020304" pitchFamily="18" charset="0"/>
                        </a:rPr>
                        <a:t>F</a:t>
                      </a:r>
                      <a:endParaRPr lang="en-US" sz="2800" kern="1400" baseline="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9233030"/>
                  </a:ext>
                </a:extLst>
              </a:tr>
              <a:tr h="1409700">
                <a:tc vMerge="1">
                  <a:txBody>
                    <a:bodyPr/>
                    <a:lstStyle/>
                    <a:p>
                      <a:endParaRPr lang="en-US"/>
                    </a:p>
                  </a:txBody>
                  <a:tcPr/>
                </a:tc>
                <a:tc>
                  <a:txBody>
                    <a:bodyPr/>
                    <a:lstStyle/>
                    <a:p>
                      <a:pPr marR="0" indent="0" algn="l"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rPr>
                        <a:t>P</a:t>
                      </a:r>
                      <a:endParaRPr lang="en-US" sz="28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rPr>
                        <a:t>S</a:t>
                      </a:r>
                      <a:endParaRPr lang="en-US" sz="28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2800" kern="1400">
                          <a:ln>
                            <a:noFill/>
                          </a:ln>
                          <a:solidFill>
                            <a:srgbClr val="000000"/>
                          </a:solidFill>
                          <a:effectLst/>
                          <a:latin typeface="Times New Roman" panose="02020603050405020304" pitchFamily="18" charset="0"/>
                        </a:rPr>
                        <a:t>Cl</a:t>
                      </a:r>
                      <a:endParaRPr lang="en-US" sz="28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3821100"/>
                  </a:ext>
                </a:extLst>
              </a:tr>
              <a:tr h="1409700">
                <a:tc vMerge="1">
                  <a:txBody>
                    <a:bodyPr/>
                    <a:lstStyle/>
                    <a:p>
                      <a:endParaRPr lang="en-US"/>
                    </a:p>
                  </a:txBody>
                  <a:tcPr/>
                </a:tc>
                <a:tc>
                  <a:txBody>
                    <a:bodyPr/>
                    <a:lstStyle/>
                    <a:p>
                      <a:pPr marR="0" indent="0" algn="l" rtl="0">
                        <a:lnSpc>
                          <a:spcPct val="119000"/>
                        </a:lnSpc>
                        <a:spcBef>
                          <a:spcPts val="0"/>
                        </a:spcBef>
                        <a:spcAft>
                          <a:spcPts val="600"/>
                        </a:spcAft>
                      </a:pPr>
                      <a:r>
                        <a:rPr lang="en-US" sz="2800" kern="1400">
                          <a:ln>
                            <a:noFill/>
                          </a:ln>
                          <a:solidFill>
                            <a:srgbClr val="000000"/>
                          </a:solidFill>
                          <a:effectLst/>
                          <a:latin typeface="Times New Roman" panose="02020603050405020304" pitchFamily="18" charset="0"/>
                        </a:rPr>
                        <a:t>As</a:t>
                      </a:r>
                      <a:endParaRPr lang="en-US" sz="28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rPr>
                        <a:t>Se</a:t>
                      </a:r>
                      <a:endParaRPr lang="en-US" sz="28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rPr>
                        <a:t>Br</a:t>
                      </a:r>
                      <a:endParaRPr lang="en-US" sz="28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959186"/>
                  </a:ext>
                </a:extLst>
              </a:tr>
              <a:tr h="1409700">
                <a:tc gridSpan="3">
                  <a:txBody>
                    <a:bodyPr/>
                    <a:lstStyle/>
                    <a:p>
                      <a:pPr marR="0" indent="0" algn="l" rtl="0">
                        <a:lnSpc>
                          <a:spcPct val="119000"/>
                        </a:lnSpc>
                        <a:spcBef>
                          <a:spcPts val="1680"/>
                        </a:spcBef>
                        <a:spcAft>
                          <a:spcPts val="0"/>
                        </a:spcAft>
                      </a:pPr>
                      <a:r>
                        <a:rPr lang="en-US" sz="2000" kern="1400" dirty="0">
                          <a:ln>
                            <a:noFill/>
                          </a:ln>
                          <a:solidFill>
                            <a:srgbClr val="000000"/>
                          </a:solidFill>
                          <a:effectLst/>
                          <a:latin typeface="Times New Roman" panose="02020603050405020304" pitchFamily="18" charset="0"/>
                        </a:rPr>
                        <a:t>These are the ONLY anions that form in high school.</a:t>
                      </a:r>
                      <a:endParaRPr lang="en-US" sz="2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R="0" indent="0" algn="l"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rPr>
                        <a:t>I</a:t>
                      </a:r>
                      <a:endParaRPr lang="en-US" sz="28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5221909"/>
                  </a:ext>
                </a:extLst>
              </a:tr>
            </a:tbl>
          </a:graphicData>
        </a:graphic>
      </p:graphicFrame>
      <p:sp>
        <p:nvSpPr>
          <p:cNvPr id="5" name="Control 2">
            <a:extLst>
              <a:ext uri="{FF2B5EF4-FFF2-40B4-BE49-F238E27FC236}">
                <a16:creationId xmlns:a16="http://schemas.microsoft.com/office/drawing/2014/main" id="{1562CEF5-8C5B-55B6-A067-94301AD44F74}"/>
              </a:ext>
            </a:extLst>
          </p:cNvPr>
          <p:cNvSpPr>
            <a:spLocks noChangeArrowheads="1" noChangeShapeType="1"/>
          </p:cNvSpPr>
          <p:nvPr/>
        </p:nvSpPr>
        <p:spPr bwMode="auto">
          <a:xfrm>
            <a:off x="1604963" y="9409113"/>
            <a:ext cx="6850062" cy="270351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15157803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07E5A96-EB94-A1DF-6FD7-9550A932050E}"/>
              </a:ext>
            </a:extLst>
          </p:cNvPr>
          <p:cNvGraphicFramePr>
            <a:graphicFrameLocks noGrp="1"/>
          </p:cNvGraphicFramePr>
          <p:nvPr>
            <p:extLst>
              <p:ext uri="{D42A27DB-BD31-4B8C-83A1-F6EECF244321}">
                <p14:modId xmlns:p14="http://schemas.microsoft.com/office/powerpoint/2010/main" val="4265523382"/>
              </p:ext>
            </p:extLst>
          </p:nvPr>
        </p:nvGraphicFramePr>
        <p:xfrm>
          <a:off x="0" y="0"/>
          <a:ext cx="9144000" cy="5638800"/>
        </p:xfrm>
        <a:graphic>
          <a:graphicData uri="http://schemas.openxmlformats.org/drawingml/2006/table">
            <a:tbl>
              <a:tblPr/>
              <a:tblGrid>
                <a:gridCol w="2286000">
                  <a:extLst>
                    <a:ext uri="{9D8B030D-6E8A-4147-A177-3AD203B41FA5}">
                      <a16:colId xmlns:a16="http://schemas.microsoft.com/office/drawing/2014/main" val="3845462391"/>
                    </a:ext>
                  </a:extLst>
                </a:gridCol>
                <a:gridCol w="2286000">
                  <a:extLst>
                    <a:ext uri="{9D8B030D-6E8A-4147-A177-3AD203B41FA5}">
                      <a16:colId xmlns:a16="http://schemas.microsoft.com/office/drawing/2014/main" val="3883137228"/>
                    </a:ext>
                  </a:extLst>
                </a:gridCol>
                <a:gridCol w="2286000">
                  <a:extLst>
                    <a:ext uri="{9D8B030D-6E8A-4147-A177-3AD203B41FA5}">
                      <a16:colId xmlns:a16="http://schemas.microsoft.com/office/drawing/2014/main" val="3070399621"/>
                    </a:ext>
                  </a:extLst>
                </a:gridCol>
                <a:gridCol w="2286000">
                  <a:extLst>
                    <a:ext uri="{9D8B030D-6E8A-4147-A177-3AD203B41FA5}">
                      <a16:colId xmlns:a16="http://schemas.microsoft.com/office/drawing/2014/main" val="4080744863"/>
                    </a:ext>
                  </a:extLst>
                </a:gridCol>
              </a:tblGrid>
              <a:tr h="1409700">
                <a:tc rowSpan="3">
                  <a:txBody>
                    <a:bodyPr/>
                    <a:lstStyle/>
                    <a:p>
                      <a:pPr marR="0" indent="0" algn="l" rtl="0">
                        <a:lnSpc>
                          <a:spcPct val="119000"/>
                        </a:lnSpc>
                        <a:spcBef>
                          <a:spcPts val="1680"/>
                        </a:spcBef>
                        <a:spcAft>
                          <a:spcPts val="0"/>
                        </a:spcAft>
                      </a:pPr>
                      <a:r>
                        <a:rPr lang="en-US" sz="2000" kern="1400" dirty="0">
                          <a:ln>
                            <a:noFill/>
                          </a:ln>
                          <a:solidFill>
                            <a:srgbClr val="000000"/>
                          </a:solidFill>
                          <a:effectLst/>
                          <a:latin typeface="Times New Roman" panose="02020603050405020304" pitchFamily="18" charset="0"/>
                        </a:rPr>
                        <a:t> 46.  </a:t>
                      </a:r>
                      <a:endParaRPr lang="en-US" sz="2000" kern="1400" dirty="0">
                        <a:ln>
                          <a:noFill/>
                        </a:ln>
                        <a:solidFill>
                          <a:srgbClr val="000000"/>
                        </a:solidFill>
                        <a:effectLst/>
                        <a:latin typeface="Calibri" panose="020F0502020204030204" pitchFamily="34" charset="0"/>
                      </a:endParaRPr>
                    </a:p>
                    <a:p>
                      <a:pPr marR="0" indent="0" algn="l" rtl="0">
                        <a:lnSpc>
                          <a:spcPct val="119000"/>
                        </a:lnSpc>
                        <a:spcBef>
                          <a:spcPts val="1680"/>
                        </a:spcBef>
                        <a:spcAft>
                          <a:spcPts val="0"/>
                        </a:spcAft>
                      </a:pPr>
                      <a:r>
                        <a:rPr lang="en-US" sz="2000" kern="1400" dirty="0">
                          <a:ln>
                            <a:noFill/>
                          </a:ln>
                          <a:solidFill>
                            <a:srgbClr val="000000"/>
                          </a:solidFill>
                          <a:effectLst/>
                          <a:latin typeface="Times New Roman" panose="02020603050405020304" pitchFamily="18" charset="0"/>
                        </a:rPr>
                        <a:t>  Say, and </a:t>
                      </a:r>
                      <a:br>
                        <a:rPr lang="en-US" sz="2000" kern="1400" dirty="0">
                          <a:ln>
                            <a:noFill/>
                          </a:ln>
                          <a:solidFill>
                            <a:srgbClr val="000000"/>
                          </a:solidFill>
                          <a:effectLst/>
                          <a:latin typeface="Times New Roman" panose="02020603050405020304" pitchFamily="18" charset="0"/>
                        </a:rPr>
                      </a:br>
                      <a:r>
                        <a:rPr lang="en-US" sz="2000" kern="1400" dirty="0">
                          <a:ln>
                            <a:noFill/>
                          </a:ln>
                          <a:solidFill>
                            <a:srgbClr val="000000"/>
                          </a:solidFill>
                          <a:effectLst/>
                          <a:latin typeface="Times New Roman" panose="02020603050405020304" pitchFamily="18" charset="0"/>
                        </a:rPr>
                        <a:t>  write the </a:t>
                      </a:r>
                      <a:br>
                        <a:rPr lang="en-US" sz="2000" kern="1400" dirty="0">
                          <a:ln>
                            <a:noFill/>
                          </a:ln>
                          <a:solidFill>
                            <a:srgbClr val="000000"/>
                          </a:solidFill>
                          <a:effectLst/>
                          <a:latin typeface="Times New Roman" panose="02020603050405020304" pitchFamily="18" charset="0"/>
                        </a:rPr>
                      </a:br>
                      <a:r>
                        <a:rPr lang="en-US" sz="2000" kern="1400" dirty="0">
                          <a:ln>
                            <a:noFill/>
                          </a:ln>
                          <a:solidFill>
                            <a:srgbClr val="000000"/>
                          </a:solidFill>
                          <a:effectLst/>
                          <a:latin typeface="Times New Roman" panose="02020603050405020304" pitchFamily="18" charset="0"/>
                        </a:rPr>
                        <a:t>  anion names </a:t>
                      </a:r>
                      <a:br>
                        <a:rPr lang="en-US" sz="2000" kern="1400" dirty="0">
                          <a:ln>
                            <a:noFill/>
                          </a:ln>
                          <a:solidFill>
                            <a:srgbClr val="000000"/>
                          </a:solidFill>
                          <a:effectLst/>
                          <a:latin typeface="Times New Roman" panose="02020603050405020304" pitchFamily="18" charset="0"/>
                        </a:rPr>
                      </a:br>
                      <a:r>
                        <a:rPr lang="en-US" sz="2000" kern="1400" dirty="0">
                          <a:ln>
                            <a:noFill/>
                          </a:ln>
                          <a:solidFill>
                            <a:srgbClr val="000000"/>
                          </a:solidFill>
                          <a:effectLst/>
                          <a:latin typeface="Times New Roman" panose="02020603050405020304" pitchFamily="18" charset="0"/>
                        </a:rPr>
                        <a:t>  in the proper </a:t>
                      </a:r>
                      <a:br>
                        <a:rPr lang="en-US" sz="2000" kern="1400" dirty="0">
                          <a:ln>
                            <a:noFill/>
                          </a:ln>
                          <a:solidFill>
                            <a:srgbClr val="000000"/>
                          </a:solidFill>
                          <a:effectLst/>
                          <a:latin typeface="Times New Roman" panose="02020603050405020304" pitchFamily="18" charset="0"/>
                        </a:rPr>
                      </a:br>
                      <a:r>
                        <a:rPr lang="en-US" sz="2000" kern="1400" dirty="0">
                          <a:ln>
                            <a:noFill/>
                          </a:ln>
                          <a:solidFill>
                            <a:srgbClr val="000000"/>
                          </a:solidFill>
                          <a:effectLst/>
                          <a:latin typeface="Times New Roman" panose="02020603050405020304" pitchFamily="18" charset="0"/>
                        </a:rPr>
                        <a:t>  boxes.  </a:t>
                      </a:r>
                      <a:endParaRPr lang="en-US" sz="2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2800" kern="1400" baseline="0" dirty="0">
                          <a:ln>
                            <a:noFill/>
                          </a:ln>
                          <a:solidFill>
                            <a:srgbClr val="000000"/>
                          </a:solidFill>
                          <a:effectLst/>
                          <a:latin typeface="Times New Roman" panose="02020603050405020304" pitchFamily="18" charset="0"/>
                        </a:rPr>
                        <a:t>N – nitride</a:t>
                      </a:r>
                      <a:endParaRPr lang="en-US" sz="2800" kern="1400" baseline="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2800" kern="1400" baseline="0" dirty="0">
                          <a:ln>
                            <a:noFill/>
                          </a:ln>
                          <a:solidFill>
                            <a:srgbClr val="000000"/>
                          </a:solidFill>
                          <a:effectLst/>
                          <a:latin typeface="Times New Roman" panose="02020603050405020304" pitchFamily="18" charset="0"/>
                        </a:rPr>
                        <a:t>O – oxide</a:t>
                      </a:r>
                      <a:endParaRPr lang="en-US" sz="2800" kern="1400" baseline="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2800" kern="1400" baseline="0" dirty="0">
                          <a:ln>
                            <a:noFill/>
                          </a:ln>
                          <a:solidFill>
                            <a:srgbClr val="000000"/>
                          </a:solidFill>
                          <a:effectLst/>
                          <a:latin typeface="Times New Roman" panose="02020603050405020304" pitchFamily="18" charset="0"/>
                        </a:rPr>
                        <a:t>F – fluoride</a:t>
                      </a:r>
                      <a:endParaRPr lang="en-US" sz="2800" kern="1400" baseline="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9233030"/>
                  </a:ext>
                </a:extLst>
              </a:tr>
              <a:tr h="1409700">
                <a:tc vMerge="1">
                  <a:txBody>
                    <a:bodyPr/>
                    <a:lstStyle/>
                    <a:p>
                      <a:endParaRPr lang="en-US"/>
                    </a:p>
                  </a:txBody>
                  <a:tcPr/>
                </a:tc>
                <a:tc>
                  <a:txBody>
                    <a:bodyPr/>
                    <a:lstStyle/>
                    <a:p>
                      <a:pPr marR="0" indent="0" algn="l"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rPr>
                        <a:t>P </a:t>
                      </a:r>
                      <a:r>
                        <a:rPr lang="en-US" sz="2800" kern="1400" baseline="0" dirty="0">
                          <a:ln>
                            <a:noFill/>
                          </a:ln>
                          <a:solidFill>
                            <a:srgbClr val="000000"/>
                          </a:solidFill>
                          <a:effectLst/>
                          <a:latin typeface="Times New Roman" panose="02020603050405020304" pitchFamily="18" charset="0"/>
                        </a:rPr>
                        <a:t>– phosphide</a:t>
                      </a:r>
                      <a:endParaRPr lang="en-US" sz="28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rPr>
                        <a:t>S </a:t>
                      </a:r>
                      <a:r>
                        <a:rPr lang="en-US" sz="2800" kern="1400" baseline="0" dirty="0">
                          <a:ln>
                            <a:noFill/>
                          </a:ln>
                          <a:solidFill>
                            <a:srgbClr val="000000"/>
                          </a:solidFill>
                          <a:effectLst/>
                          <a:latin typeface="Times New Roman" panose="02020603050405020304" pitchFamily="18" charset="0"/>
                        </a:rPr>
                        <a:t>– sulfide</a:t>
                      </a:r>
                      <a:endParaRPr lang="en-US" sz="28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rPr>
                        <a:t>Cl – chloride</a:t>
                      </a:r>
                      <a:endParaRPr lang="en-US" sz="28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3821100"/>
                  </a:ext>
                </a:extLst>
              </a:tr>
              <a:tr h="1409700">
                <a:tc vMerge="1">
                  <a:txBody>
                    <a:bodyPr/>
                    <a:lstStyle/>
                    <a:p>
                      <a:endParaRPr lang="en-US"/>
                    </a:p>
                  </a:txBody>
                  <a:tcPr/>
                </a:tc>
                <a:tc>
                  <a:txBody>
                    <a:bodyPr/>
                    <a:lstStyle/>
                    <a:p>
                      <a:pPr marR="0" indent="0" algn="l"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rPr>
                        <a:t>As </a:t>
                      </a:r>
                      <a:r>
                        <a:rPr lang="en-US" sz="2800" kern="1400" baseline="0" dirty="0">
                          <a:ln>
                            <a:noFill/>
                          </a:ln>
                          <a:solidFill>
                            <a:srgbClr val="000000"/>
                          </a:solidFill>
                          <a:effectLst/>
                          <a:latin typeface="Times New Roman" panose="02020603050405020304" pitchFamily="18" charset="0"/>
                        </a:rPr>
                        <a:t>– arsenide</a:t>
                      </a:r>
                      <a:endParaRPr lang="en-US" sz="28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rPr>
                        <a:t>Se </a:t>
                      </a:r>
                      <a:r>
                        <a:rPr lang="en-US" sz="2800" kern="1400" baseline="0" dirty="0">
                          <a:ln>
                            <a:noFill/>
                          </a:ln>
                          <a:solidFill>
                            <a:srgbClr val="000000"/>
                          </a:solidFill>
                          <a:effectLst/>
                          <a:latin typeface="Times New Roman" panose="02020603050405020304" pitchFamily="18" charset="0"/>
                        </a:rPr>
                        <a:t>– selenide</a:t>
                      </a:r>
                      <a:endParaRPr lang="en-US" sz="28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rPr>
                        <a:t>Br </a:t>
                      </a:r>
                      <a:r>
                        <a:rPr lang="en-US" sz="2800" kern="1400" baseline="0" dirty="0">
                          <a:ln>
                            <a:noFill/>
                          </a:ln>
                          <a:solidFill>
                            <a:srgbClr val="000000"/>
                          </a:solidFill>
                          <a:effectLst/>
                          <a:latin typeface="Times New Roman" panose="02020603050405020304" pitchFamily="18" charset="0"/>
                        </a:rPr>
                        <a:t>– bromide</a:t>
                      </a:r>
                      <a:endParaRPr lang="en-US" sz="28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959186"/>
                  </a:ext>
                </a:extLst>
              </a:tr>
              <a:tr h="1409700">
                <a:tc gridSpan="3">
                  <a:txBody>
                    <a:bodyPr/>
                    <a:lstStyle/>
                    <a:p>
                      <a:pPr marR="0" indent="0" algn="l" rtl="0">
                        <a:lnSpc>
                          <a:spcPct val="119000"/>
                        </a:lnSpc>
                        <a:spcBef>
                          <a:spcPts val="1680"/>
                        </a:spcBef>
                        <a:spcAft>
                          <a:spcPts val="0"/>
                        </a:spcAft>
                      </a:pPr>
                      <a:r>
                        <a:rPr lang="en-US" sz="2400" b="0" u="sng" kern="1400" dirty="0">
                          <a:ln>
                            <a:noFill/>
                          </a:ln>
                          <a:solidFill>
                            <a:srgbClr val="000000"/>
                          </a:solidFill>
                          <a:effectLst/>
                          <a:latin typeface="Times New Roman" panose="02020603050405020304" pitchFamily="18" charset="0"/>
                        </a:rPr>
                        <a:t>These are the ONLY </a:t>
                      </a:r>
                      <a:r>
                        <a:rPr lang="en-US" sz="2800" b="0" u="sng" kern="1400" dirty="0">
                          <a:ln>
                            <a:noFill/>
                          </a:ln>
                          <a:solidFill>
                            <a:srgbClr val="000000"/>
                          </a:solidFill>
                          <a:effectLst/>
                          <a:latin typeface="Times New Roman" panose="02020603050405020304" pitchFamily="18" charset="0"/>
                        </a:rPr>
                        <a:t>anions</a:t>
                      </a:r>
                      <a:r>
                        <a:rPr lang="en-US" sz="2400" b="0" u="sng" kern="1400" dirty="0">
                          <a:ln>
                            <a:noFill/>
                          </a:ln>
                          <a:solidFill>
                            <a:srgbClr val="000000"/>
                          </a:solidFill>
                          <a:effectLst/>
                          <a:latin typeface="Times New Roman" panose="02020603050405020304" pitchFamily="18" charset="0"/>
                        </a:rPr>
                        <a:t> that form in high school.</a:t>
                      </a:r>
                      <a:endParaRPr lang="en-US" sz="2400" b="0" u="sng"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5"/>
                    </a:solidFill>
                  </a:tcPr>
                </a:tc>
                <a:tc hMerge="1">
                  <a:txBody>
                    <a:bodyPr/>
                    <a:lstStyle/>
                    <a:p>
                      <a:endParaRPr lang="en-US"/>
                    </a:p>
                  </a:txBody>
                  <a:tcPr/>
                </a:tc>
                <a:tc hMerge="1">
                  <a:txBody>
                    <a:bodyPr/>
                    <a:lstStyle/>
                    <a:p>
                      <a:endParaRPr lang="en-US"/>
                    </a:p>
                  </a:txBody>
                  <a:tcPr/>
                </a:tc>
                <a:tc>
                  <a:txBody>
                    <a:bodyPr/>
                    <a:lstStyle/>
                    <a:p>
                      <a:pPr marR="0" indent="0" algn="l"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rPr>
                        <a:t>I </a:t>
                      </a:r>
                      <a:r>
                        <a:rPr lang="en-US" sz="2800" kern="1400" baseline="0" dirty="0">
                          <a:ln>
                            <a:noFill/>
                          </a:ln>
                          <a:solidFill>
                            <a:srgbClr val="000000"/>
                          </a:solidFill>
                          <a:effectLst/>
                          <a:latin typeface="Times New Roman" panose="02020603050405020304" pitchFamily="18" charset="0"/>
                        </a:rPr>
                        <a:t>– iodide</a:t>
                      </a:r>
                      <a:endParaRPr lang="en-US" sz="28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5221909"/>
                  </a:ext>
                </a:extLst>
              </a:tr>
            </a:tbl>
          </a:graphicData>
        </a:graphic>
      </p:graphicFrame>
      <p:sp>
        <p:nvSpPr>
          <p:cNvPr id="5" name="Control 2">
            <a:extLst>
              <a:ext uri="{FF2B5EF4-FFF2-40B4-BE49-F238E27FC236}">
                <a16:creationId xmlns:a16="http://schemas.microsoft.com/office/drawing/2014/main" id="{1562CEF5-8C5B-55B6-A067-94301AD44F74}"/>
              </a:ext>
            </a:extLst>
          </p:cNvPr>
          <p:cNvSpPr>
            <a:spLocks noChangeArrowheads="1" noChangeShapeType="1"/>
          </p:cNvSpPr>
          <p:nvPr/>
        </p:nvSpPr>
        <p:spPr bwMode="auto">
          <a:xfrm>
            <a:off x="1604963" y="9409113"/>
            <a:ext cx="6850062" cy="270351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12231564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EA9D5ED-7BF2-F4A8-CC48-BE96943B9F9F}"/>
              </a:ext>
            </a:extLst>
          </p:cNvPr>
          <p:cNvGraphicFramePr>
            <a:graphicFrameLocks noGrp="1"/>
          </p:cNvGraphicFramePr>
          <p:nvPr>
            <p:extLst>
              <p:ext uri="{D42A27DB-BD31-4B8C-83A1-F6EECF244321}">
                <p14:modId xmlns:p14="http://schemas.microsoft.com/office/powerpoint/2010/main" val="2495350017"/>
              </p:ext>
            </p:extLst>
          </p:nvPr>
        </p:nvGraphicFramePr>
        <p:xfrm>
          <a:off x="0" y="0"/>
          <a:ext cx="9144000" cy="6857999"/>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704040476"/>
                    </a:ext>
                  </a:extLst>
                </a:gridCol>
                <a:gridCol w="7315200">
                  <a:extLst>
                    <a:ext uri="{9D8B030D-6E8A-4147-A177-3AD203B41FA5}">
                      <a16:colId xmlns:a16="http://schemas.microsoft.com/office/drawing/2014/main" val="2107402279"/>
                    </a:ext>
                  </a:extLst>
                </a:gridCol>
              </a:tblGrid>
              <a:tr h="1019703">
                <a:tc gridSpan="2">
                  <a:txBody>
                    <a:bodyPr/>
                    <a:lstStyle/>
                    <a:p>
                      <a:pPr algn="l"/>
                      <a:r>
                        <a:rPr lang="en-US" sz="2800" b="0" dirty="0">
                          <a:solidFill>
                            <a:srgbClr val="FF0000"/>
                          </a:solidFill>
                          <a:latin typeface="Times New Roman" panose="02020603050405020304" pitchFamily="18" charset="0"/>
                          <a:cs typeface="Times New Roman" panose="02020603050405020304" pitchFamily="18" charset="0"/>
                        </a:rPr>
                        <a:t>47.  Fill in this table with the proper compound names</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272077231"/>
                  </a:ext>
                </a:extLst>
              </a:tr>
              <a:tr h="729787">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Formulas</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names</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979563733"/>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LiBr</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ct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442449250"/>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CaO</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ct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900329868"/>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BeS</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ct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844091534"/>
                  </a:ext>
                </a:extLst>
              </a:tr>
              <a:tr h="729787">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MgO</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ct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233507967"/>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CsF</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ct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497398446"/>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SrS</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ct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2066102494"/>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AlP</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ct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818966292"/>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EA9D5ED-7BF2-F4A8-CC48-BE96943B9F9F}"/>
              </a:ext>
            </a:extLst>
          </p:cNvPr>
          <p:cNvGraphicFramePr>
            <a:graphicFrameLocks noGrp="1"/>
          </p:cNvGraphicFramePr>
          <p:nvPr>
            <p:extLst>
              <p:ext uri="{D42A27DB-BD31-4B8C-83A1-F6EECF244321}">
                <p14:modId xmlns:p14="http://schemas.microsoft.com/office/powerpoint/2010/main" val="60306024"/>
              </p:ext>
            </p:extLst>
          </p:nvPr>
        </p:nvGraphicFramePr>
        <p:xfrm>
          <a:off x="0" y="0"/>
          <a:ext cx="9144000" cy="6857999"/>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704040476"/>
                    </a:ext>
                  </a:extLst>
                </a:gridCol>
                <a:gridCol w="7315200">
                  <a:extLst>
                    <a:ext uri="{9D8B030D-6E8A-4147-A177-3AD203B41FA5}">
                      <a16:colId xmlns:a16="http://schemas.microsoft.com/office/drawing/2014/main" val="2107402279"/>
                    </a:ext>
                  </a:extLst>
                </a:gridCol>
              </a:tblGrid>
              <a:tr h="1019703">
                <a:tc gridSpan="2">
                  <a:txBody>
                    <a:bodyPr/>
                    <a:lstStyle/>
                    <a:p>
                      <a:pPr algn="l"/>
                      <a:r>
                        <a:rPr lang="en-US" sz="2800" b="0" dirty="0">
                          <a:solidFill>
                            <a:srgbClr val="FF0000"/>
                          </a:solidFill>
                          <a:latin typeface="Times New Roman" panose="02020603050405020304" pitchFamily="18" charset="0"/>
                          <a:cs typeface="Times New Roman" panose="02020603050405020304" pitchFamily="18" charset="0"/>
                        </a:rPr>
                        <a:t>47.  Fill in this table with the proper compound names</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272077231"/>
                  </a:ext>
                </a:extLst>
              </a:tr>
              <a:tr h="729787">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Formulas</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names</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979563733"/>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LiBr</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lithium bromide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442449250"/>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CaO</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900329868"/>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BeS</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844091534"/>
                  </a:ext>
                </a:extLst>
              </a:tr>
              <a:tr h="729787">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MgO</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233507967"/>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CsF</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497398446"/>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SrS</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2066102494"/>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AlP</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818966292"/>
                  </a:ext>
                </a:extLst>
              </a:tr>
            </a:tbl>
          </a:graphicData>
        </a:graphic>
      </p:graphicFrame>
    </p:spTree>
    <p:extLst>
      <p:ext uri="{BB962C8B-B14F-4D97-AF65-F5344CB8AC3E}">
        <p14:creationId xmlns:p14="http://schemas.microsoft.com/office/powerpoint/2010/main" val="14949931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EA9D5ED-7BF2-F4A8-CC48-BE96943B9F9F}"/>
              </a:ext>
            </a:extLst>
          </p:cNvPr>
          <p:cNvGraphicFramePr>
            <a:graphicFrameLocks noGrp="1"/>
          </p:cNvGraphicFramePr>
          <p:nvPr>
            <p:extLst>
              <p:ext uri="{D42A27DB-BD31-4B8C-83A1-F6EECF244321}">
                <p14:modId xmlns:p14="http://schemas.microsoft.com/office/powerpoint/2010/main" val="3502727421"/>
              </p:ext>
            </p:extLst>
          </p:nvPr>
        </p:nvGraphicFramePr>
        <p:xfrm>
          <a:off x="0" y="0"/>
          <a:ext cx="9144000" cy="6857999"/>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704040476"/>
                    </a:ext>
                  </a:extLst>
                </a:gridCol>
                <a:gridCol w="7315200">
                  <a:extLst>
                    <a:ext uri="{9D8B030D-6E8A-4147-A177-3AD203B41FA5}">
                      <a16:colId xmlns:a16="http://schemas.microsoft.com/office/drawing/2014/main" val="2107402279"/>
                    </a:ext>
                  </a:extLst>
                </a:gridCol>
              </a:tblGrid>
              <a:tr h="1019703">
                <a:tc gridSpan="2">
                  <a:txBody>
                    <a:bodyPr/>
                    <a:lstStyle/>
                    <a:p>
                      <a:pPr algn="l"/>
                      <a:r>
                        <a:rPr lang="en-US" sz="2800" b="0" dirty="0">
                          <a:solidFill>
                            <a:srgbClr val="FF0000"/>
                          </a:solidFill>
                          <a:latin typeface="Times New Roman" panose="02020603050405020304" pitchFamily="18" charset="0"/>
                          <a:cs typeface="Times New Roman" panose="02020603050405020304" pitchFamily="18" charset="0"/>
                        </a:rPr>
                        <a:t>47.  Fill in this table with the proper compound names</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272077231"/>
                  </a:ext>
                </a:extLst>
              </a:tr>
              <a:tr h="729787">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Formulas</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names</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979563733"/>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LiBr</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lithium bromide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442449250"/>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CaO</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calcium oxide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900329868"/>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BeS</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844091534"/>
                  </a:ext>
                </a:extLst>
              </a:tr>
              <a:tr h="729787">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MgO</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233507967"/>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CsF</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497398446"/>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SrS</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2066102494"/>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AlP</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818966292"/>
                  </a:ext>
                </a:extLst>
              </a:tr>
            </a:tbl>
          </a:graphicData>
        </a:graphic>
      </p:graphicFrame>
    </p:spTree>
    <p:extLst>
      <p:ext uri="{BB962C8B-B14F-4D97-AF65-F5344CB8AC3E}">
        <p14:creationId xmlns:p14="http://schemas.microsoft.com/office/powerpoint/2010/main" val="38156090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EA9D5ED-7BF2-F4A8-CC48-BE96943B9F9F}"/>
              </a:ext>
            </a:extLst>
          </p:cNvPr>
          <p:cNvGraphicFramePr>
            <a:graphicFrameLocks noGrp="1"/>
          </p:cNvGraphicFramePr>
          <p:nvPr>
            <p:extLst>
              <p:ext uri="{D42A27DB-BD31-4B8C-83A1-F6EECF244321}">
                <p14:modId xmlns:p14="http://schemas.microsoft.com/office/powerpoint/2010/main" val="1107057871"/>
              </p:ext>
            </p:extLst>
          </p:nvPr>
        </p:nvGraphicFramePr>
        <p:xfrm>
          <a:off x="0" y="0"/>
          <a:ext cx="9144000" cy="6857999"/>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704040476"/>
                    </a:ext>
                  </a:extLst>
                </a:gridCol>
                <a:gridCol w="7315200">
                  <a:extLst>
                    <a:ext uri="{9D8B030D-6E8A-4147-A177-3AD203B41FA5}">
                      <a16:colId xmlns:a16="http://schemas.microsoft.com/office/drawing/2014/main" val="2107402279"/>
                    </a:ext>
                  </a:extLst>
                </a:gridCol>
              </a:tblGrid>
              <a:tr h="1019703">
                <a:tc gridSpan="2">
                  <a:txBody>
                    <a:bodyPr/>
                    <a:lstStyle/>
                    <a:p>
                      <a:pPr algn="l"/>
                      <a:r>
                        <a:rPr lang="en-US" sz="2800" b="0" dirty="0">
                          <a:solidFill>
                            <a:srgbClr val="FF0000"/>
                          </a:solidFill>
                          <a:latin typeface="Times New Roman" panose="02020603050405020304" pitchFamily="18" charset="0"/>
                          <a:cs typeface="Times New Roman" panose="02020603050405020304" pitchFamily="18" charset="0"/>
                        </a:rPr>
                        <a:t>47.  Fill in this table with the proper compound names</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272077231"/>
                  </a:ext>
                </a:extLst>
              </a:tr>
              <a:tr h="729787">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Formulas</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names</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979563733"/>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LiBr</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lithium bromide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442449250"/>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CaO</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calcium oxide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900329868"/>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BeS</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beryllium sulfide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844091534"/>
                  </a:ext>
                </a:extLst>
              </a:tr>
              <a:tr h="729787">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MgO</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233507967"/>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CsF</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497398446"/>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SrS</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2066102494"/>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AlP</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818966292"/>
                  </a:ext>
                </a:extLst>
              </a:tr>
            </a:tbl>
          </a:graphicData>
        </a:graphic>
      </p:graphicFrame>
    </p:spTree>
    <p:extLst>
      <p:ext uri="{BB962C8B-B14F-4D97-AF65-F5344CB8AC3E}">
        <p14:creationId xmlns:p14="http://schemas.microsoft.com/office/powerpoint/2010/main" val="2017612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0" y="0"/>
            <a:ext cx="91440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514350" indent="-514350" eaLnBrk="1" hangingPunct="1">
              <a:spcBef>
                <a:spcPct val="50000"/>
              </a:spcBef>
              <a:buFontTx/>
              <a:buAutoNum type="arabicPeriod" startAt="5"/>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An ion is an atom that is no longer </a:t>
            </a:r>
            <a:r>
              <a:rPr lang="en-US" altLang="en-US" sz="2800" u="sng" dirty="0">
                <a:solidFill>
                  <a:schemeClr val="tx1">
                    <a:lumMod val="95000"/>
                    <a:lumOff val="5000"/>
                  </a:schemeClr>
                </a:solidFill>
                <a:latin typeface="Times New Roman" panose="02020603050405020304" pitchFamily="18" charset="0"/>
                <a:cs typeface="Times New Roman" panose="02020603050405020304" pitchFamily="18" charset="0"/>
              </a:rPr>
              <a:t>neutral</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p>
          <a:p>
            <a:pPr marL="514350" indent="-514350" eaLnBrk="1" hangingPunct="1">
              <a:spcBef>
                <a:spcPct val="50000"/>
              </a:spcBef>
              <a:buFontTx/>
              <a:buAutoNum type="arabicPeriod" startAt="5"/>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 metal atom can lose one electron, which makes it have a net charge of </a:t>
            </a:r>
            <a:r>
              <a:rPr lang="en-US" altLang="en-US" sz="2800" u="sng"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654464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EA9D5ED-7BF2-F4A8-CC48-BE96943B9F9F}"/>
              </a:ext>
            </a:extLst>
          </p:cNvPr>
          <p:cNvGraphicFramePr>
            <a:graphicFrameLocks noGrp="1"/>
          </p:cNvGraphicFramePr>
          <p:nvPr>
            <p:extLst>
              <p:ext uri="{D42A27DB-BD31-4B8C-83A1-F6EECF244321}">
                <p14:modId xmlns:p14="http://schemas.microsoft.com/office/powerpoint/2010/main" val="682080673"/>
              </p:ext>
            </p:extLst>
          </p:nvPr>
        </p:nvGraphicFramePr>
        <p:xfrm>
          <a:off x="0" y="0"/>
          <a:ext cx="9144000" cy="6857999"/>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704040476"/>
                    </a:ext>
                  </a:extLst>
                </a:gridCol>
                <a:gridCol w="7315200">
                  <a:extLst>
                    <a:ext uri="{9D8B030D-6E8A-4147-A177-3AD203B41FA5}">
                      <a16:colId xmlns:a16="http://schemas.microsoft.com/office/drawing/2014/main" val="2107402279"/>
                    </a:ext>
                  </a:extLst>
                </a:gridCol>
              </a:tblGrid>
              <a:tr h="1019703">
                <a:tc gridSpan="2">
                  <a:txBody>
                    <a:bodyPr/>
                    <a:lstStyle/>
                    <a:p>
                      <a:pPr algn="l"/>
                      <a:r>
                        <a:rPr lang="en-US" sz="2800" b="0" dirty="0">
                          <a:solidFill>
                            <a:srgbClr val="FF0000"/>
                          </a:solidFill>
                          <a:latin typeface="Times New Roman" panose="02020603050405020304" pitchFamily="18" charset="0"/>
                          <a:cs typeface="Times New Roman" panose="02020603050405020304" pitchFamily="18" charset="0"/>
                        </a:rPr>
                        <a:t>47.  They’re getting easier, right?</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272077231"/>
                  </a:ext>
                </a:extLst>
              </a:tr>
              <a:tr h="729787">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Formulas</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names</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979563733"/>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LiBr</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lithium bromide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442449250"/>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CaO</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calcium oxide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900329868"/>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BeS</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beryllium sulfide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844091534"/>
                  </a:ext>
                </a:extLst>
              </a:tr>
              <a:tr h="729787">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MgO</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magnesium oxide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233507967"/>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CsF</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497398446"/>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SrS</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2066102494"/>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AlP</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818966292"/>
                  </a:ext>
                </a:extLst>
              </a:tr>
            </a:tbl>
          </a:graphicData>
        </a:graphic>
      </p:graphicFrame>
    </p:spTree>
    <p:extLst>
      <p:ext uri="{BB962C8B-B14F-4D97-AF65-F5344CB8AC3E}">
        <p14:creationId xmlns:p14="http://schemas.microsoft.com/office/powerpoint/2010/main" val="28509389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EA9D5ED-7BF2-F4A8-CC48-BE96943B9F9F}"/>
              </a:ext>
            </a:extLst>
          </p:cNvPr>
          <p:cNvGraphicFramePr>
            <a:graphicFrameLocks noGrp="1"/>
          </p:cNvGraphicFramePr>
          <p:nvPr>
            <p:extLst>
              <p:ext uri="{D42A27DB-BD31-4B8C-83A1-F6EECF244321}">
                <p14:modId xmlns:p14="http://schemas.microsoft.com/office/powerpoint/2010/main" val="2153654478"/>
              </p:ext>
            </p:extLst>
          </p:nvPr>
        </p:nvGraphicFramePr>
        <p:xfrm>
          <a:off x="0" y="0"/>
          <a:ext cx="9144000" cy="6857999"/>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704040476"/>
                    </a:ext>
                  </a:extLst>
                </a:gridCol>
                <a:gridCol w="7315200">
                  <a:extLst>
                    <a:ext uri="{9D8B030D-6E8A-4147-A177-3AD203B41FA5}">
                      <a16:colId xmlns:a16="http://schemas.microsoft.com/office/drawing/2014/main" val="2107402279"/>
                    </a:ext>
                  </a:extLst>
                </a:gridCol>
              </a:tblGrid>
              <a:tr h="1019703">
                <a:tc gridSpan="2">
                  <a:txBody>
                    <a:bodyPr/>
                    <a:lstStyle/>
                    <a:p>
                      <a:pPr algn="l"/>
                      <a:r>
                        <a:rPr lang="en-US" sz="2800" b="0" dirty="0">
                          <a:solidFill>
                            <a:srgbClr val="FF0000"/>
                          </a:solidFill>
                          <a:latin typeface="Times New Roman" panose="02020603050405020304" pitchFamily="18" charset="0"/>
                          <a:cs typeface="Times New Roman" panose="02020603050405020304" pitchFamily="18" charset="0"/>
                        </a:rPr>
                        <a:t>47.  You got this kiddo</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272077231"/>
                  </a:ext>
                </a:extLst>
              </a:tr>
              <a:tr h="729787">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Formulas</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names</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979563733"/>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LiBr</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lithium bromide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442449250"/>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CaO</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calcium oxide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900329868"/>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BeS</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beryllium sulfide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844091534"/>
                  </a:ext>
                </a:extLst>
              </a:tr>
              <a:tr h="729787">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MgO</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magnesium oxide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233507967"/>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CsF</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cesium fluoride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497398446"/>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SrS</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2066102494"/>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AlP</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818966292"/>
                  </a:ext>
                </a:extLst>
              </a:tr>
            </a:tbl>
          </a:graphicData>
        </a:graphic>
      </p:graphicFrame>
    </p:spTree>
    <p:extLst>
      <p:ext uri="{BB962C8B-B14F-4D97-AF65-F5344CB8AC3E}">
        <p14:creationId xmlns:p14="http://schemas.microsoft.com/office/powerpoint/2010/main" val="28858210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EA9D5ED-7BF2-F4A8-CC48-BE96943B9F9F}"/>
              </a:ext>
            </a:extLst>
          </p:cNvPr>
          <p:cNvGraphicFramePr>
            <a:graphicFrameLocks noGrp="1"/>
          </p:cNvGraphicFramePr>
          <p:nvPr>
            <p:extLst>
              <p:ext uri="{D42A27DB-BD31-4B8C-83A1-F6EECF244321}">
                <p14:modId xmlns:p14="http://schemas.microsoft.com/office/powerpoint/2010/main" val="1499873855"/>
              </p:ext>
            </p:extLst>
          </p:nvPr>
        </p:nvGraphicFramePr>
        <p:xfrm>
          <a:off x="0" y="0"/>
          <a:ext cx="9144000" cy="6857999"/>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704040476"/>
                    </a:ext>
                  </a:extLst>
                </a:gridCol>
                <a:gridCol w="7315200">
                  <a:extLst>
                    <a:ext uri="{9D8B030D-6E8A-4147-A177-3AD203B41FA5}">
                      <a16:colId xmlns:a16="http://schemas.microsoft.com/office/drawing/2014/main" val="2107402279"/>
                    </a:ext>
                  </a:extLst>
                </a:gridCol>
              </a:tblGrid>
              <a:tr h="1019703">
                <a:tc gridSpan="2">
                  <a:txBody>
                    <a:bodyPr/>
                    <a:lstStyle/>
                    <a:p>
                      <a:pPr algn="l"/>
                      <a:r>
                        <a:rPr lang="en-US" sz="2800" b="0" dirty="0">
                          <a:solidFill>
                            <a:srgbClr val="FF0000"/>
                          </a:solidFill>
                          <a:latin typeface="Times New Roman" panose="02020603050405020304" pitchFamily="18" charset="0"/>
                          <a:cs typeface="Times New Roman" panose="02020603050405020304" pitchFamily="18" charset="0"/>
                        </a:rPr>
                        <a:t>47.  You’re becoming a chemist!</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272077231"/>
                  </a:ext>
                </a:extLst>
              </a:tr>
              <a:tr h="729787">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Formulas</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names</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979563733"/>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LiBr</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lithium bromide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442449250"/>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CaO</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calcium oxide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900329868"/>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BeS</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beryllium sulfide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844091534"/>
                  </a:ext>
                </a:extLst>
              </a:tr>
              <a:tr h="729787">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MgO</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magnesium oxide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233507967"/>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CsF</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cesium fluoride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497398446"/>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SrS</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strontium sulfide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2066102494"/>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AlP</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818966292"/>
                  </a:ext>
                </a:extLst>
              </a:tr>
            </a:tbl>
          </a:graphicData>
        </a:graphic>
      </p:graphicFrame>
    </p:spTree>
    <p:extLst>
      <p:ext uri="{BB962C8B-B14F-4D97-AF65-F5344CB8AC3E}">
        <p14:creationId xmlns:p14="http://schemas.microsoft.com/office/powerpoint/2010/main" val="2452472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EA9D5ED-7BF2-F4A8-CC48-BE96943B9F9F}"/>
              </a:ext>
            </a:extLst>
          </p:cNvPr>
          <p:cNvGraphicFramePr>
            <a:graphicFrameLocks noGrp="1"/>
          </p:cNvGraphicFramePr>
          <p:nvPr>
            <p:extLst>
              <p:ext uri="{D42A27DB-BD31-4B8C-83A1-F6EECF244321}">
                <p14:modId xmlns:p14="http://schemas.microsoft.com/office/powerpoint/2010/main" val="3020217473"/>
              </p:ext>
            </p:extLst>
          </p:nvPr>
        </p:nvGraphicFramePr>
        <p:xfrm>
          <a:off x="0" y="0"/>
          <a:ext cx="9144000" cy="6857999"/>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704040476"/>
                    </a:ext>
                  </a:extLst>
                </a:gridCol>
                <a:gridCol w="7315200">
                  <a:extLst>
                    <a:ext uri="{9D8B030D-6E8A-4147-A177-3AD203B41FA5}">
                      <a16:colId xmlns:a16="http://schemas.microsoft.com/office/drawing/2014/main" val="2107402279"/>
                    </a:ext>
                  </a:extLst>
                </a:gridCol>
              </a:tblGrid>
              <a:tr h="1019703">
                <a:tc gridSpan="2">
                  <a:txBody>
                    <a:bodyPr/>
                    <a:lstStyle/>
                    <a:p>
                      <a:pPr algn="l"/>
                      <a:r>
                        <a:rPr lang="en-US" sz="2800" b="0" dirty="0">
                          <a:solidFill>
                            <a:srgbClr val="FF0000"/>
                          </a:solidFill>
                          <a:latin typeface="Times New Roman" panose="02020603050405020304" pitchFamily="18" charset="0"/>
                          <a:cs typeface="Times New Roman" panose="02020603050405020304" pitchFamily="18" charset="0"/>
                        </a:rPr>
                        <a:t>47.  Holy Cow!</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hMerge="1">
                  <a:txBody>
                    <a:bodyPr/>
                    <a:lstStyle/>
                    <a:p>
                      <a:pPr algn="ct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272077231"/>
                  </a:ext>
                </a:extLst>
              </a:tr>
              <a:tr h="729787">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Formulas</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names</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979563733"/>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LiBr</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lithium bromide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442449250"/>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CaO</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calcium oxide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900329868"/>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BeS</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beryllium sulfide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844091534"/>
                  </a:ext>
                </a:extLst>
              </a:tr>
              <a:tr h="729787">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MgO</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magnesium oxide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233507967"/>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CsF</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cesium fluoride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497398446"/>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SrS</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strontium sulfide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2066102494"/>
                  </a:ext>
                </a:extLst>
              </a:tr>
              <a:tr h="729787">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AlP</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aluminum phosphide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818966292"/>
                  </a:ext>
                </a:extLst>
              </a:tr>
            </a:tbl>
          </a:graphicData>
        </a:graphic>
      </p:graphicFrame>
    </p:spTree>
    <p:extLst>
      <p:ext uri="{BB962C8B-B14F-4D97-AF65-F5344CB8AC3E}">
        <p14:creationId xmlns:p14="http://schemas.microsoft.com/office/powerpoint/2010/main" val="40663166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E7EFFF"/>
        </a:solidFill>
        <a:effectLst/>
      </p:bgPr>
    </p:bg>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0" y="0"/>
            <a:ext cx="9144000" cy="649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None/>
            </a:pPr>
            <a:r>
              <a:rPr lang="en-US" dirty="0">
                <a:latin typeface="Times New Roman" panose="02020603050405020304" pitchFamily="18" charset="0"/>
                <a:cs typeface="Times New Roman" panose="02020603050405020304" pitchFamily="18" charset="0"/>
              </a:rPr>
              <a:t>How do we determine the ratio of cations to anions?  The last six were all in a 1:1 ratio, but that is only one ratio that is possible.  </a:t>
            </a:r>
          </a:p>
          <a:p>
            <a:pPr>
              <a:buNone/>
            </a:pPr>
            <a:endParaRPr lang="en-US" dirty="0">
              <a:latin typeface="Times New Roman" panose="02020603050405020304" pitchFamily="18" charset="0"/>
              <a:cs typeface="Times New Roman" panose="02020603050405020304" pitchFamily="18" charset="0"/>
            </a:endParaRPr>
          </a:p>
          <a:p>
            <a:pPr>
              <a:buNone/>
            </a:pPr>
            <a:r>
              <a:rPr lang="en-US" dirty="0">
                <a:latin typeface="Times New Roman" panose="02020603050405020304" pitchFamily="18" charset="0"/>
                <a:cs typeface="Times New Roman" panose="02020603050405020304" pitchFamily="18" charset="0"/>
              </a:rPr>
              <a:t>We must look at both ions and figure out how to combine them into a simple whole number ratio, that sums up to zero, or neutral.  </a:t>
            </a:r>
            <a:endParaRPr lang="en-US" dirty="0"/>
          </a:p>
          <a:p>
            <a:pPr eaLnBrk="1" hangingPunct="1">
              <a:spcBef>
                <a:spcPct val="50000"/>
              </a:spcBef>
              <a:buFontTx/>
              <a:buNone/>
            </a:pPr>
            <a:endParaRPr lang="en-US" altLang="en-US" sz="2400" i="1"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600" dirty="0">
                <a:solidFill>
                  <a:srgbClr val="FF0000"/>
                </a:solidFill>
                <a:latin typeface="Times New Roman" panose="02020603050405020304" pitchFamily="18" charset="0"/>
                <a:cs typeface="Times New Roman" panose="02020603050405020304" pitchFamily="18" charset="0"/>
              </a:rPr>
              <a:t>48.  Na</a:t>
            </a:r>
            <a:r>
              <a:rPr lang="en-US" altLang="en-US" sz="2600" baseline="30000" dirty="0">
                <a:solidFill>
                  <a:srgbClr val="FF0000"/>
                </a:solidFill>
                <a:latin typeface="Times New Roman" panose="02020603050405020304" pitchFamily="18" charset="0"/>
                <a:cs typeface="Times New Roman" panose="02020603050405020304" pitchFamily="18" charset="0"/>
              </a:rPr>
              <a:t>+1</a:t>
            </a:r>
            <a:r>
              <a:rPr lang="en-US" altLang="en-US" sz="2600" dirty="0">
                <a:solidFill>
                  <a:srgbClr val="FF0000"/>
                </a:solidFill>
                <a:latin typeface="Times New Roman" panose="02020603050405020304" pitchFamily="18" charset="0"/>
                <a:cs typeface="Times New Roman" panose="02020603050405020304" pitchFamily="18" charset="0"/>
              </a:rPr>
              <a:t> and Cl</a:t>
            </a:r>
            <a:r>
              <a:rPr lang="en-US" altLang="en-US" sz="2600" baseline="30000" dirty="0">
                <a:solidFill>
                  <a:srgbClr val="FF0000"/>
                </a:solidFill>
                <a:latin typeface="Times New Roman" panose="02020603050405020304" pitchFamily="18" charset="0"/>
                <a:cs typeface="Times New Roman" panose="02020603050405020304" pitchFamily="18" charset="0"/>
              </a:rPr>
              <a:t>-1</a:t>
            </a:r>
            <a:r>
              <a:rPr lang="en-US" altLang="en-US" sz="2600" dirty="0">
                <a:solidFill>
                  <a:srgbClr val="FF0000"/>
                </a:solidFill>
                <a:latin typeface="Times New Roman" panose="02020603050405020304" pitchFamily="18" charset="0"/>
                <a:cs typeface="Times New Roman" panose="02020603050405020304" pitchFamily="18" charset="0"/>
              </a:rPr>
              <a:t> combine in a </a:t>
            </a:r>
            <a:r>
              <a:rPr lang="en-US" altLang="en-US" sz="2600" u="sng" dirty="0">
                <a:solidFill>
                  <a:srgbClr val="FF0000"/>
                </a:solidFill>
                <a:latin typeface="Times New Roman" panose="02020603050405020304" pitchFamily="18" charset="0"/>
                <a:cs typeface="Times New Roman" panose="02020603050405020304" pitchFamily="18" charset="0"/>
              </a:rPr>
              <a:t>1:1 ratio</a:t>
            </a:r>
            <a:r>
              <a:rPr lang="en-US" altLang="en-US" sz="2600" dirty="0">
                <a:solidFill>
                  <a:srgbClr val="FF0000"/>
                </a:solidFill>
                <a:latin typeface="Times New Roman" panose="02020603050405020304" pitchFamily="18" charset="0"/>
                <a:cs typeface="Times New Roman" panose="02020603050405020304" pitchFamily="18" charset="0"/>
              </a:rPr>
              <a:t>, because  (+1) + (-1) = 0</a:t>
            </a:r>
            <a:br>
              <a:rPr lang="en-US" altLang="en-US" sz="2600" dirty="0">
                <a:solidFill>
                  <a:srgbClr val="FF0000"/>
                </a:solidFill>
                <a:latin typeface="Times New Roman" panose="02020603050405020304" pitchFamily="18" charset="0"/>
                <a:cs typeface="Times New Roman" panose="02020603050405020304" pitchFamily="18" charset="0"/>
              </a:rPr>
            </a:br>
            <a:r>
              <a:rPr lang="en-US" altLang="en-US" sz="2600" dirty="0">
                <a:solidFill>
                  <a:srgbClr val="FF0000"/>
                </a:solidFill>
                <a:latin typeface="Times New Roman" panose="02020603050405020304" pitchFamily="18" charset="0"/>
                <a:cs typeface="Times New Roman" panose="02020603050405020304" pitchFamily="18" charset="0"/>
              </a:rPr>
              <a:t>      </a:t>
            </a:r>
            <a:br>
              <a:rPr lang="en-US" altLang="en-US" sz="2600" dirty="0">
                <a:solidFill>
                  <a:srgbClr val="FF0000"/>
                </a:solidFill>
                <a:latin typeface="Times New Roman" panose="02020603050405020304" pitchFamily="18" charset="0"/>
                <a:cs typeface="Times New Roman" panose="02020603050405020304" pitchFamily="18" charset="0"/>
              </a:rPr>
            </a:br>
            <a:r>
              <a:rPr lang="en-US" altLang="en-US" sz="2600" dirty="0">
                <a:solidFill>
                  <a:srgbClr val="FF0000"/>
                </a:solidFill>
                <a:latin typeface="Times New Roman" panose="02020603050405020304" pitchFamily="18" charset="0"/>
                <a:cs typeface="Times New Roman" panose="02020603050405020304" pitchFamily="18" charset="0"/>
              </a:rPr>
              <a:t>       One sodium cation + one chloride anion combines neutrally</a:t>
            </a:r>
            <a:br>
              <a:rPr lang="en-US" altLang="en-US" sz="2600" dirty="0">
                <a:solidFill>
                  <a:srgbClr val="FF0000"/>
                </a:solidFill>
                <a:latin typeface="Times New Roman" panose="02020603050405020304" pitchFamily="18" charset="0"/>
                <a:cs typeface="Times New Roman" panose="02020603050405020304" pitchFamily="18" charset="0"/>
              </a:rPr>
            </a:br>
            <a:r>
              <a:rPr lang="en-US" altLang="en-US" sz="2600" dirty="0">
                <a:solidFill>
                  <a:srgbClr val="FF0000"/>
                </a:solidFill>
                <a:latin typeface="Times New Roman" panose="02020603050405020304" pitchFamily="18" charset="0"/>
                <a:cs typeface="Times New Roman" panose="02020603050405020304" pitchFamily="18" charset="0"/>
              </a:rPr>
              <a:t>       in this ratio </a:t>
            </a:r>
            <a:br>
              <a:rPr lang="en-US" altLang="en-US" sz="2600" dirty="0">
                <a:solidFill>
                  <a:srgbClr val="FF0000"/>
                </a:solidFill>
                <a:latin typeface="Times New Roman" panose="02020603050405020304" pitchFamily="18" charset="0"/>
                <a:cs typeface="Times New Roman" panose="02020603050405020304" pitchFamily="18" charset="0"/>
              </a:rPr>
            </a:br>
            <a:r>
              <a:rPr lang="en-US" altLang="en-US" sz="2600" dirty="0">
                <a:solidFill>
                  <a:srgbClr val="FF0000"/>
                </a:solidFill>
                <a:latin typeface="Times New Roman" panose="02020603050405020304" pitchFamily="18" charset="0"/>
                <a:cs typeface="Times New Roman" panose="02020603050405020304" pitchFamily="18" charset="0"/>
              </a:rPr>
              <a:t>      </a:t>
            </a:r>
            <a:r>
              <a:rPr lang="en-US" altLang="en-US" sz="2000" dirty="0">
                <a:solidFill>
                  <a:srgbClr val="FF0000"/>
                </a:solidFill>
                <a:latin typeface="Times New Roman" panose="02020603050405020304" pitchFamily="18" charset="0"/>
                <a:cs typeface="Times New Roman" panose="02020603050405020304" pitchFamily="18" charset="0"/>
              </a:rPr>
              <a:t>(No other ratios are possible, we must use a simple whole number ratio only  </a:t>
            </a:r>
            <a:endParaRPr lang="en-US" altLang="en-US" sz="2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49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0" y="0"/>
            <a:ext cx="9144000" cy="664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None/>
            </a:pPr>
            <a:r>
              <a:rPr lang="en-US" dirty="0">
                <a:latin typeface="Times New Roman" panose="02020603050405020304" pitchFamily="18" charset="0"/>
                <a:cs typeface="Times New Roman" panose="02020603050405020304" pitchFamily="18" charset="0"/>
              </a:rPr>
              <a:t>49. What happens if we try to combine something like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calcium and chlorine?</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algn="ctr">
              <a:buNone/>
            </a:pPr>
            <a:r>
              <a:rPr lang="en-US" sz="4400" u="sng" dirty="0">
                <a:solidFill>
                  <a:schemeClr val="tx1">
                    <a:lumMod val="95000"/>
                    <a:lumOff val="5000"/>
                  </a:schemeClr>
                </a:solidFill>
                <a:latin typeface="Times New Roman" panose="02020603050405020304" pitchFamily="18" charset="0"/>
                <a:cs typeface="Times New Roman" panose="02020603050405020304" pitchFamily="18" charset="0"/>
              </a:rPr>
              <a:t>Ca</a:t>
            </a:r>
            <a:r>
              <a:rPr lang="en-US" sz="4400" u="sng"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sz="4400" u="sng" dirty="0">
                <a:solidFill>
                  <a:schemeClr val="tx1">
                    <a:lumMod val="95000"/>
                    <a:lumOff val="5000"/>
                  </a:schemeClr>
                </a:solidFill>
                <a:latin typeface="Times New Roman" panose="02020603050405020304" pitchFamily="18" charset="0"/>
                <a:cs typeface="Times New Roman" panose="02020603050405020304" pitchFamily="18" charset="0"/>
              </a:rPr>
              <a:t>    Cl</a:t>
            </a:r>
            <a:r>
              <a:rPr lang="en-US" sz="4400" u="sng"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sz="4400" u="sng"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dirty="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a:p>
            <a:pPr>
              <a:buNone/>
            </a:pPr>
            <a:r>
              <a:rPr lang="en-US" dirty="0">
                <a:solidFill>
                  <a:schemeClr val="tx1">
                    <a:lumMod val="95000"/>
                    <a:lumOff val="5000"/>
                  </a:schemeClr>
                </a:solidFill>
                <a:latin typeface="Times New Roman" panose="02020603050405020304" pitchFamily="18" charset="0"/>
                <a:cs typeface="Times New Roman" panose="02020603050405020304" pitchFamily="18" charset="0"/>
              </a:rPr>
              <a:t>THINK:  when calcium chloride forms, it cannot be in a 1:1 ratio.  Calcium MUST “lose” 2 electrons, but chlorine can only accept 1 electron.  </a:t>
            </a:r>
          </a:p>
          <a:p>
            <a:pPr>
              <a:buNone/>
            </a:pPr>
            <a:r>
              <a:rPr lang="en-US" dirty="0">
                <a:solidFill>
                  <a:schemeClr val="tx1">
                    <a:lumMod val="95000"/>
                    <a:lumOff val="5000"/>
                  </a:schemeClr>
                </a:solidFill>
                <a:latin typeface="Times New Roman" panose="02020603050405020304" pitchFamily="18" charset="0"/>
                <a:cs typeface="Times New Roman" panose="02020603050405020304" pitchFamily="18" charset="0"/>
              </a:rPr>
              <a:t>This works only with 1 calcium and 2 chlorides, or</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br>
              <a:rPr lang="en-US" dirty="0">
                <a:solidFill>
                  <a:srgbClr val="0000CC"/>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                               </a:t>
            </a:r>
            <a:r>
              <a:rPr lang="en-US" sz="7200" b="1" dirty="0">
                <a:solidFill>
                  <a:schemeClr val="tx1">
                    <a:lumMod val="95000"/>
                    <a:lumOff val="5000"/>
                  </a:schemeClr>
                </a:solidFill>
                <a:latin typeface="Times New Roman" panose="02020603050405020304" pitchFamily="18" charset="0"/>
                <a:cs typeface="Times New Roman" panose="02020603050405020304" pitchFamily="18" charset="0"/>
              </a:rPr>
              <a:t>CaCl</a:t>
            </a:r>
            <a:r>
              <a:rPr lang="en-US" sz="7200" b="1"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endParaRPr lang="en-US" altLang="en-US" sz="2400" b="1" i="1"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57232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49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0" y="0"/>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None/>
            </a:pPr>
            <a:r>
              <a:rPr lang="en-US" dirty="0">
                <a:latin typeface="Times New Roman" panose="02020603050405020304" pitchFamily="18" charset="0"/>
                <a:cs typeface="Times New Roman" panose="02020603050405020304" pitchFamily="18" charset="0"/>
              </a:rPr>
              <a:t>50.  THINK….</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endParaRPr lang="en-US" altLang="en-US" sz="2400" i="1"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FD9DDF4-6FD3-421B-9D9F-70E48AA2B55F}"/>
              </a:ext>
            </a:extLst>
          </p:cNvPr>
          <p:cNvSpPr txBox="1"/>
          <p:nvPr/>
        </p:nvSpPr>
        <p:spPr>
          <a:xfrm>
            <a:off x="152400" y="1206044"/>
            <a:ext cx="2514600" cy="1384995"/>
          </a:xfrm>
          <a:prstGeom prst="rect">
            <a:avLst/>
          </a:prstGeom>
          <a:solidFill>
            <a:schemeClr val="bg1">
              <a:lumMod val="95000"/>
            </a:schemeClr>
          </a:soli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Calcium Atom</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Ca 2-8-8-2</a:t>
            </a: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950AEA2-4A6E-EEBC-15D7-5D84C37C2CF3}"/>
              </a:ext>
            </a:extLst>
          </p:cNvPr>
          <p:cNvSpPr txBox="1"/>
          <p:nvPr/>
        </p:nvSpPr>
        <p:spPr>
          <a:xfrm>
            <a:off x="6324600" y="304800"/>
            <a:ext cx="2514600" cy="1384995"/>
          </a:xfrm>
          <a:prstGeom prst="rect">
            <a:avLst/>
          </a:prstGeom>
          <a:solidFill>
            <a:schemeClr val="bg1">
              <a:lumMod val="95000"/>
            </a:schemeClr>
          </a:soli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Chlorine Atom</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Cl 2-8-7</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9B5D84E-5065-B095-841C-24D40822C9F4}"/>
              </a:ext>
            </a:extLst>
          </p:cNvPr>
          <p:cNvSpPr txBox="1"/>
          <p:nvPr/>
        </p:nvSpPr>
        <p:spPr>
          <a:xfrm>
            <a:off x="6324600" y="2120682"/>
            <a:ext cx="2514600" cy="1384995"/>
          </a:xfrm>
          <a:prstGeom prst="rect">
            <a:avLst/>
          </a:prstGeom>
          <a:solidFill>
            <a:schemeClr val="bg1">
              <a:lumMod val="95000"/>
            </a:schemeClr>
          </a:soli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Chlorine Atom</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Cl 2-8-7</a:t>
            </a:r>
            <a:endParaRPr lang="en-US" dirty="0">
              <a:latin typeface="Times New Roman" panose="02020603050405020304" pitchFamily="18"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CD9958AE-F3DA-71A9-6AD2-1A8F3A5B10F0}"/>
              </a:ext>
            </a:extLst>
          </p:cNvPr>
          <p:cNvCxnSpPr/>
          <p:nvPr/>
        </p:nvCxnSpPr>
        <p:spPr>
          <a:xfrm flipV="1">
            <a:off x="2514600" y="1206044"/>
            <a:ext cx="3810000" cy="775156"/>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E6E52415-CBC7-1DEC-A758-E8BD77DEA05C}"/>
              </a:ext>
            </a:extLst>
          </p:cNvPr>
          <p:cNvCxnSpPr>
            <a:cxnSpLocks/>
          </p:cNvCxnSpPr>
          <p:nvPr/>
        </p:nvCxnSpPr>
        <p:spPr>
          <a:xfrm>
            <a:off x="2487891" y="2216617"/>
            <a:ext cx="3912909" cy="90758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F4AC7559-B600-432B-95C4-47EE3F7D93A2}"/>
              </a:ext>
            </a:extLst>
          </p:cNvPr>
          <p:cNvSpPr txBox="1"/>
          <p:nvPr/>
        </p:nvSpPr>
        <p:spPr>
          <a:xfrm rot="20933545">
            <a:off x="2882245" y="1066361"/>
            <a:ext cx="3124200"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Sends 1 electron →</a:t>
            </a:r>
          </a:p>
        </p:txBody>
      </p:sp>
      <p:sp>
        <p:nvSpPr>
          <p:cNvPr id="11" name="TextBox 10">
            <a:extLst>
              <a:ext uri="{FF2B5EF4-FFF2-40B4-BE49-F238E27FC236}">
                <a16:creationId xmlns:a16="http://schemas.microsoft.com/office/drawing/2014/main" id="{15173E64-5521-42AE-392B-1068EACBFBF8}"/>
              </a:ext>
            </a:extLst>
          </p:cNvPr>
          <p:cNvSpPr txBox="1"/>
          <p:nvPr/>
        </p:nvSpPr>
        <p:spPr>
          <a:xfrm rot="824283">
            <a:off x="2876447" y="2708302"/>
            <a:ext cx="3124200"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Sends another →</a:t>
            </a:r>
          </a:p>
        </p:txBody>
      </p:sp>
      <p:sp>
        <p:nvSpPr>
          <p:cNvPr id="5" name="TextBox 4">
            <a:extLst>
              <a:ext uri="{FF2B5EF4-FFF2-40B4-BE49-F238E27FC236}">
                <a16:creationId xmlns:a16="http://schemas.microsoft.com/office/drawing/2014/main" id="{A694AACB-6B6E-C7EB-CF8A-69FC635CBEC5}"/>
              </a:ext>
            </a:extLst>
          </p:cNvPr>
          <p:cNvSpPr txBox="1"/>
          <p:nvPr/>
        </p:nvSpPr>
        <p:spPr>
          <a:xfrm rot="472302">
            <a:off x="1781738" y="3706716"/>
            <a:ext cx="4104290" cy="707886"/>
          </a:xfrm>
          <a:prstGeom prst="rect">
            <a:avLst/>
          </a:prstGeom>
          <a:solidFill>
            <a:srgbClr val="D5D5FF"/>
          </a:solidFill>
        </p:spPr>
        <p:txBody>
          <a:bodyPr wrap="square" rtlCol="0">
            <a:spAutoFit/>
          </a:bodyPr>
          <a:lstStyle/>
          <a:p>
            <a:pPr algn="ctr"/>
            <a:r>
              <a:rPr lang="en-US" sz="4000" dirty="0">
                <a:solidFill>
                  <a:srgbClr val="FF0000"/>
                </a:solidFill>
                <a:latin typeface="Comic Sans MS" panose="030F0702030302020204" pitchFamily="66" charset="0"/>
              </a:rPr>
              <a:t>Which forms… </a:t>
            </a:r>
          </a:p>
        </p:txBody>
      </p:sp>
      <p:sp>
        <p:nvSpPr>
          <p:cNvPr id="8" name="TextBox 7">
            <a:extLst>
              <a:ext uri="{FF2B5EF4-FFF2-40B4-BE49-F238E27FC236}">
                <a16:creationId xmlns:a16="http://schemas.microsoft.com/office/drawing/2014/main" id="{5425BED6-0CBF-6809-CBCD-459B75E23B62}"/>
              </a:ext>
            </a:extLst>
          </p:cNvPr>
          <p:cNvSpPr txBox="1"/>
          <p:nvPr/>
        </p:nvSpPr>
        <p:spPr>
          <a:xfrm>
            <a:off x="0" y="4876800"/>
            <a:ext cx="9144000" cy="1815882"/>
          </a:xfrm>
          <a:prstGeom prst="rect">
            <a:avLst/>
          </a:prstGeom>
          <a:solidFill>
            <a:srgbClr val="EFEFFF"/>
          </a:solidFill>
        </p:spPr>
        <p:txBody>
          <a:bodyPr wrap="square" rtlCol="0">
            <a:spAutoFit/>
          </a:bodyPr>
          <a:lstStyle/>
          <a:p>
            <a:pPr algn="ctr"/>
            <a:r>
              <a:rPr lang="en-US" sz="4400" b="1" dirty="0">
                <a:solidFill>
                  <a:srgbClr val="9900CC"/>
                </a:solidFill>
                <a:latin typeface="Times New Roman" panose="02020603050405020304" pitchFamily="18" charset="0"/>
                <a:cs typeface="Times New Roman" panose="02020603050405020304" pitchFamily="18" charset="0"/>
              </a:rPr>
              <a:t>Ca</a:t>
            </a:r>
            <a:r>
              <a:rPr lang="en-US" sz="4400" b="1" baseline="30000" dirty="0">
                <a:solidFill>
                  <a:srgbClr val="9900CC"/>
                </a:solidFill>
                <a:latin typeface="Times New Roman" panose="02020603050405020304" pitchFamily="18" charset="0"/>
                <a:cs typeface="Times New Roman" panose="02020603050405020304" pitchFamily="18" charset="0"/>
              </a:rPr>
              <a:t>+2</a:t>
            </a:r>
            <a:r>
              <a:rPr lang="en-US" sz="4400" b="1" dirty="0">
                <a:solidFill>
                  <a:srgbClr val="9900CC"/>
                </a:solidFill>
                <a:latin typeface="Times New Roman" panose="02020603050405020304" pitchFamily="18" charset="0"/>
                <a:cs typeface="Times New Roman" panose="02020603050405020304" pitchFamily="18" charset="0"/>
              </a:rPr>
              <a:t> </a:t>
            </a:r>
            <a:r>
              <a:rPr lang="en-US" sz="3600" dirty="0">
                <a:solidFill>
                  <a:srgbClr val="9900CC"/>
                </a:solidFill>
                <a:latin typeface="Times New Roman" panose="02020603050405020304" pitchFamily="18" charset="0"/>
                <a:cs typeface="Times New Roman" panose="02020603050405020304" pitchFamily="18" charset="0"/>
              </a:rPr>
              <a:t>and</a:t>
            </a:r>
            <a:r>
              <a:rPr lang="en-US" sz="4400" b="1" dirty="0">
                <a:solidFill>
                  <a:srgbClr val="9900CC"/>
                </a:solidFill>
                <a:latin typeface="Times New Roman" panose="02020603050405020304" pitchFamily="18" charset="0"/>
                <a:cs typeface="Times New Roman" panose="02020603050405020304" pitchFamily="18" charset="0"/>
              </a:rPr>
              <a:t> Cl</a:t>
            </a:r>
            <a:r>
              <a:rPr lang="en-US" sz="4400" b="1" baseline="30000" dirty="0">
                <a:solidFill>
                  <a:srgbClr val="9900CC"/>
                </a:solidFill>
                <a:latin typeface="Times New Roman" panose="02020603050405020304" pitchFamily="18" charset="0"/>
                <a:cs typeface="Times New Roman" panose="02020603050405020304" pitchFamily="18" charset="0"/>
              </a:rPr>
              <a:t>-1</a:t>
            </a:r>
            <a:r>
              <a:rPr lang="en-US" sz="4400" b="1" dirty="0">
                <a:solidFill>
                  <a:srgbClr val="9900CC"/>
                </a:solidFill>
                <a:latin typeface="Times New Roman" panose="02020603050405020304" pitchFamily="18" charset="0"/>
                <a:cs typeface="Times New Roman" panose="02020603050405020304" pitchFamily="18" charset="0"/>
              </a:rPr>
              <a:t> </a:t>
            </a:r>
            <a:r>
              <a:rPr lang="en-US" sz="3600" dirty="0">
                <a:solidFill>
                  <a:srgbClr val="9900CC"/>
                </a:solidFill>
                <a:latin typeface="Times New Roman" panose="02020603050405020304" pitchFamily="18" charset="0"/>
                <a:cs typeface="Times New Roman" panose="02020603050405020304" pitchFamily="18" charset="0"/>
              </a:rPr>
              <a:t>and</a:t>
            </a:r>
            <a:r>
              <a:rPr lang="en-US" sz="3600" b="1" dirty="0">
                <a:solidFill>
                  <a:srgbClr val="9900CC"/>
                </a:solidFill>
                <a:latin typeface="Times New Roman" panose="02020603050405020304" pitchFamily="18" charset="0"/>
                <a:cs typeface="Times New Roman" panose="02020603050405020304" pitchFamily="18" charset="0"/>
              </a:rPr>
              <a:t> </a:t>
            </a:r>
            <a:r>
              <a:rPr lang="en-US" sz="4400" b="1" dirty="0">
                <a:solidFill>
                  <a:srgbClr val="9900CC"/>
                </a:solidFill>
                <a:latin typeface="Times New Roman" panose="02020603050405020304" pitchFamily="18" charset="0"/>
                <a:cs typeface="Times New Roman" panose="02020603050405020304" pitchFamily="18" charset="0"/>
              </a:rPr>
              <a:t>Cl</a:t>
            </a:r>
            <a:r>
              <a:rPr lang="en-US" sz="4400" b="1" baseline="30000" dirty="0">
                <a:solidFill>
                  <a:srgbClr val="9900CC"/>
                </a:solidFill>
                <a:latin typeface="Times New Roman" panose="02020603050405020304" pitchFamily="18" charset="0"/>
                <a:cs typeface="Times New Roman" panose="02020603050405020304" pitchFamily="18" charset="0"/>
              </a:rPr>
              <a:t>-1</a:t>
            </a:r>
            <a:r>
              <a:rPr lang="en-US" sz="4400" b="1" dirty="0">
                <a:solidFill>
                  <a:srgbClr val="9900CC"/>
                </a:solidFill>
                <a:latin typeface="Times New Roman" panose="02020603050405020304" pitchFamily="18" charset="0"/>
                <a:cs typeface="Times New Roman" panose="02020603050405020304" pitchFamily="18" charset="0"/>
              </a:rPr>
              <a:t>  </a:t>
            </a:r>
          </a:p>
          <a:p>
            <a:pPr algn="ctr"/>
            <a:endParaRPr lang="en-US" sz="2400" b="1" dirty="0">
              <a:solidFill>
                <a:srgbClr val="9900CC"/>
              </a:solidFill>
              <a:latin typeface="Times New Roman" panose="02020603050405020304" pitchFamily="18" charset="0"/>
              <a:cs typeface="Times New Roman" panose="02020603050405020304" pitchFamily="18" charset="0"/>
            </a:endParaRPr>
          </a:p>
          <a:p>
            <a:pPr algn="ctr"/>
            <a:r>
              <a:rPr lang="en-US" sz="4400" b="1" dirty="0">
                <a:solidFill>
                  <a:srgbClr val="9900CC"/>
                </a:solidFill>
                <a:latin typeface="Times New Roman" panose="02020603050405020304" pitchFamily="18" charset="0"/>
                <a:cs typeface="Times New Roman" panose="02020603050405020304" pitchFamily="18" charset="0"/>
              </a:rPr>
              <a:t>which is written:   CaCl</a:t>
            </a:r>
            <a:r>
              <a:rPr lang="en-US" sz="4400" b="1" baseline="-25000" dirty="0">
                <a:solidFill>
                  <a:srgbClr val="9900CC"/>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40985743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67" name="Group 51"/>
          <p:cNvGraphicFramePr>
            <a:graphicFrameLocks noGrp="1"/>
          </p:cNvGraphicFramePr>
          <p:nvPr>
            <p:extLst>
              <p:ext uri="{D42A27DB-BD31-4B8C-83A1-F6EECF244321}">
                <p14:modId xmlns:p14="http://schemas.microsoft.com/office/powerpoint/2010/main" val="2573320670"/>
              </p:ext>
            </p:extLst>
          </p:nvPr>
        </p:nvGraphicFramePr>
        <p:xfrm>
          <a:off x="0" y="0"/>
          <a:ext cx="9144000" cy="6857998"/>
        </p:xfrm>
        <a:graphic>
          <a:graphicData uri="http://schemas.openxmlformats.org/drawingml/2006/table">
            <a:tbl>
              <a:tblPr/>
              <a:tblGrid>
                <a:gridCol w="1669774">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87826">
                  <a:extLst>
                    <a:ext uri="{9D8B030D-6E8A-4147-A177-3AD203B41FA5}">
                      <a16:colId xmlns:a16="http://schemas.microsoft.com/office/drawing/2014/main" val="20002"/>
                    </a:ext>
                  </a:extLst>
                </a:gridCol>
                <a:gridCol w="3657600">
                  <a:extLst>
                    <a:ext uri="{9D8B030D-6E8A-4147-A177-3AD203B41FA5}">
                      <a16:colId xmlns:a16="http://schemas.microsoft.com/office/drawing/2014/main" val="20003"/>
                    </a:ext>
                  </a:extLst>
                </a:gridCol>
              </a:tblGrid>
              <a:tr h="760920">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51.  Fill in the cations and anions, then write formulas and names</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99"/>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8815071"/>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Cation</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Anion</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Formula of compound</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Name of compound</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315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r>
                        <a:rPr kumimoji="0" lang="en-US" altLang="en-US" sz="28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Sodium phosphide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Al</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315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Mg</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Br</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25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250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0999" name="Text Box 42"/>
          <p:cNvSpPr txBox="1">
            <a:spLocks noChangeArrowheads="1"/>
          </p:cNvSpPr>
          <p:nvPr/>
        </p:nvSpPr>
        <p:spPr bwMode="auto">
          <a:xfrm>
            <a:off x="517525" y="5141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67" name="Group 51"/>
          <p:cNvGraphicFramePr>
            <a:graphicFrameLocks noGrp="1"/>
          </p:cNvGraphicFramePr>
          <p:nvPr>
            <p:extLst>
              <p:ext uri="{D42A27DB-BD31-4B8C-83A1-F6EECF244321}">
                <p14:modId xmlns:p14="http://schemas.microsoft.com/office/powerpoint/2010/main" val="2219308619"/>
              </p:ext>
            </p:extLst>
          </p:nvPr>
        </p:nvGraphicFramePr>
        <p:xfrm>
          <a:off x="0" y="0"/>
          <a:ext cx="9144000" cy="6857998"/>
        </p:xfrm>
        <a:graphic>
          <a:graphicData uri="http://schemas.openxmlformats.org/drawingml/2006/table">
            <a:tbl>
              <a:tblPr/>
              <a:tblGrid>
                <a:gridCol w="1669774">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87826">
                  <a:extLst>
                    <a:ext uri="{9D8B030D-6E8A-4147-A177-3AD203B41FA5}">
                      <a16:colId xmlns:a16="http://schemas.microsoft.com/office/drawing/2014/main" val="20002"/>
                    </a:ext>
                  </a:extLst>
                </a:gridCol>
                <a:gridCol w="3657600">
                  <a:extLst>
                    <a:ext uri="{9D8B030D-6E8A-4147-A177-3AD203B41FA5}">
                      <a16:colId xmlns:a16="http://schemas.microsoft.com/office/drawing/2014/main" val="20003"/>
                    </a:ext>
                  </a:extLst>
                </a:gridCol>
              </a:tblGrid>
              <a:tr h="760920">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51.  A 2:2 ratio must change to 1:1 (John Dalton says to do this!</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92D050"/>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8815071"/>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Cation</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Anion</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Formula of compound</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Name of compound</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315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r>
                        <a:rPr kumimoji="0" lang="en-US" altLang="en-US" sz="28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Sodium phosphide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err="1">
                          <a:ln>
                            <a:noFill/>
                          </a:ln>
                          <a:solidFill>
                            <a:srgbClr val="9900CC"/>
                          </a:solidFill>
                          <a:effectLst/>
                          <a:latin typeface="Times New Roman" panose="02020603050405020304" pitchFamily="18" charset="0"/>
                          <a:cs typeface="Times New Roman" panose="02020603050405020304" pitchFamily="18" charset="0"/>
                        </a:rPr>
                        <a:t>CaS</a:t>
                      </a:r>
                      <a:endParaRPr kumimoji="0" lang="en-US" altLang="en-US" sz="4000" b="0" i="0" u="none" strike="noStrike" cap="none" normalizeH="0" baseline="0" dirty="0">
                        <a:ln>
                          <a:noFill/>
                        </a:ln>
                        <a:solidFill>
                          <a:srgbClr val="9900CC"/>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Al</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315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Mg</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Br</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25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250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0999" name="Text Box 42"/>
          <p:cNvSpPr txBox="1">
            <a:spLocks noChangeArrowheads="1"/>
          </p:cNvSpPr>
          <p:nvPr/>
        </p:nvSpPr>
        <p:spPr bwMode="auto">
          <a:xfrm>
            <a:off x="517525" y="5141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Tree>
    <p:extLst>
      <p:ext uri="{BB962C8B-B14F-4D97-AF65-F5344CB8AC3E}">
        <p14:creationId xmlns:p14="http://schemas.microsoft.com/office/powerpoint/2010/main" val="9346731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67" name="Group 51"/>
          <p:cNvGraphicFramePr>
            <a:graphicFrameLocks noGrp="1"/>
          </p:cNvGraphicFramePr>
          <p:nvPr>
            <p:extLst>
              <p:ext uri="{D42A27DB-BD31-4B8C-83A1-F6EECF244321}">
                <p14:modId xmlns:p14="http://schemas.microsoft.com/office/powerpoint/2010/main" val="625803001"/>
              </p:ext>
            </p:extLst>
          </p:nvPr>
        </p:nvGraphicFramePr>
        <p:xfrm>
          <a:off x="0" y="0"/>
          <a:ext cx="9144000" cy="6857998"/>
        </p:xfrm>
        <a:graphic>
          <a:graphicData uri="http://schemas.openxmlformats.org/drawingml/2006/table">
            <a:tbl>
              <a:tblPr/>
              <a:tblGrid>
                <a:gridCol w="1669774">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87826">
                  <a:extLst>
                    <a:ext uri="{9D8B030D-6E8A-4147-A177-3AD203B41FA5}">
                      <a16:colId xmlns:a16="http://schemas.microsoft.com/office/drawing/2014/main" val="20002"/>
                    </a:ext>
                  </a:extLst>
                </a:gridCol>
                <a:gridCol w="3657600">
                  <a:extLst>
                    <a:ext uri="{9D8B030D-6E8A-4147-A177-3AD203B41FA5}">
                      <a16:colId xmlns:a16="http://schemas.microsoft.com/office/drawing/2014/main" val="20003"/>
                    </a:ext>
                  </a:extLst>
                </a:gridCol>
              </a:tblGrid>
              <a:tr h="760920">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51. 1</a:t>
                      </a:r>
                      <a:r>
                        <a:rPr kumimoji="0" lang="en-US" altLang="en-US"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st</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name rule, 2</a:t>
                      </a:r>
                      <a:r>
                        <a:rPr kumimoji="0" lang="en-US" altLang="en-US"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nd</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name rule (this is easy enough).    </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99"/>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8815071"/>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Cation</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Anion</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Formula of compound</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Name of compound</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315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r>
                        <a:rPr kumimoji="0" lang="en-US" altLang="en-US" sz="28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Sodium phosphide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4000" b="0" i="0" u="none" strike="noStrike" kern="1200" cap="none" spc="0" normalizeH="0" baseline="0" noProof="0" dirty="0" err="1">
                          <a:ln>
                            <a:noFill/>
                          </a:ln>
                          <a:solidFill>
                            <a:srgbClr val="9900CC"/>
                          </a:solidFill>
                          <a:effectLst/>
                          <a:uLnTx/>
                          <a:uFillTx/>
                          <a:latin typeface="Times New Roman" panose="02020603050405020304" pitchFamily="18" charset="0"/>
                          <a:ea typeface="+mn-ea"/>
                          <a:cs typeface="Times New Roman" panose="02020603050405020304" pitchFamily="18" charset="0"/>
                        </a:rPr>
                        <a:t>CaS</a:t>
                      </a:r>
                      <a:endParaRPr kumimoji="0" lang="en-US" altLang="en-US" sz="40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a:ln>
                            <a:noFill/>
                          </a:ln>
                          <a:solidFill>
                            <a:srgbClr val="9900CC"/>
                          </a:solidFill>
                          <a:effectLst/>
                          <a:latin typeface="Times New Roman" panose="02020603050405020304" pitchFamily="18" charset="0"/>
                          <a:cs typeface="Times New Roman" panose="02020603050405020304" pitchFamily="18" charset="0"/>
                        </a:rPr>
                        <a:t>Calcium sulfide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Al</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315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Mg</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Br</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25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250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0999" name="Text Box 42"/>
          <p:cNvSpPr txBox="1">
            <a:spLocks noChangeArrowheads="1"/>
          </p:cNvSpPr>
          <p:nvPr/>
        </p:nvSpPr>
        <p:spPr bwMode="auto">
          <a:xfrm>
            <a:off x="517525" y="5141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Tree>
    <p:extLst>
      <p:ext uri="{BB962C8B-B14F-4D97-AF65-F5344CB8AC3E}">
        <p14:creationId xmlns:p14="http://schemas.microsoft.com/office/powerpoint/2010/main" val="3698639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0" y="0"/>
            <a:ext cx="9144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514350" indent="-514350" eaLnBrk="1" hangingPunct="1">
              <a:spcBef>
                <a:spcPct val="50000"/>
              </a:spcBef>
              <a:buFontTx/>
              <a:buAutoNum type="arabicPeriod" startAt="5"/>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An ion is an atom that is no longer </a:t>
            </a:r>
            <a:r>
              <a:rPr lang="en-US" altLang="en-US" sz="2800" u="sng" dirty="0">
                <a:solidFill>
                  <a:schemeClr val="tx1">
                    <a:lumMod val="95000"/>
                    <a:lumOff val="5000"/>
                  </a:schemeClr>
                </a:solidFill>
                <a:latin typeface="Times New Roman" panose="02020603050405020304" pitchFamily="18" charset="0"/>
                <a:cs typeface="Times New Roman" panose="02020603050405020304" pitchFamily="18" charset="0"/>
              </a:rPr>
              <a:t>neutral</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p>
          <a:p>
            <a:pPr marL="514350" indent="-514350" eaLnBrk="1" hangingPunct="1">
              <a:spcBef>
                <a:spcPct val="50000"/>
              </a:spcBef>
              <a:buFontTx/>
              <a:buAutoNum type="arabicPeriod" startAt="5"/>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 metal atom can lose one electron, which makes it have a net charge of </a:t>
            </a:r>
            <a:r>
              <a:rPr lang="en-US" altLang="en-US" sz="2800" u="sng"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p>
          <a:p>
            <a:pPr marL="514350" indent="-514350" eaLnBrk="1" hangingPunct="1">
              <a:spcBef>
                <a:spcPct val="50000"/>
              </a:spcBef>
              <a:buFontTx/>
              <a:buAutoNum type="arabicPeriod" startAt="5"/>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It’s still a metal, it’s still the same metal, but now it is the </a:t>
            </a:r>
            <a:r>
              <a:rPr lang="en-US" altLang="en-US" sz="2800" u="sng" dirty="0">
                <a:solidFill>
                  <a:srgbClr val="FF0000"/>
                </a:solidFill>
                <a:latin typeface="Times New Roman" panose="02020603050405020304" pitchFamily="18" charset="0"/>
                <a:cs typeface="Times New Roman" panose="02020603050405020304" pitchFamily="18" charset="0"/>
              </a:rPr>
              <a:t>LITHIUM ION</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it has a charge of +1, and it can bond.  </a:t>
            </a:r>
          </a:p>
        </p:txBody>
      </p:sp>
    </p:spTree>
    <p:extLst>
      <p:ext uri="{BB962C8B-B14F-4D97-AF65-F5344CB8AC3E}">
        <p14:creationId xmlns:p14="http://schemas.microsoft.com/office/powerpoint/2010/main" val="23833719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67" name="Group 51"/>
          <p:cNvGraphicFramePr>
            <a:graphicFrameLocks noGrp="1"/>
          </p:cNvGraphicFramePr>
          <p:nvPr>
            <p:extLst>
              <p:ext uri="{D42A27DB-BD31-4B8C-83A1-F6EECF244321}">
                <p14:modId xmlns:p14="http://schemas.microsoft.com/office/powerpoint/2010/main" val="1450169442"/>
              </p:ext>
            </p:extLst>
          </p:nvPr>
        </p:nvGraphicFramePr>
        <p:xfrm>
          <a:off x="0" y="0"/>
          <a:ext cx="9144000" cy="6857998"/>
        </p:xfrm>
        <a:graphic>
          <a:graphicData uri="http://schemas.openxmlformats.org/drawingml/2006/table">
            <a:tbl>
              <a:tblPr/>
              <a:tblGrid>
                <a:gridCol w="1669774">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87826">
                  <a:extLst>
                    <a:ext uri="{9D8B030D-6E8A-4147-A177-3AD203B41FA5}">
                      <a16:colId xmlns:a16="http://schemas.microsoft.com/office/drawing/2014/main" val="20002"/>
                    </a:ext>
                  </a:extLst>
                </a:gridCol>
                <a:gridCol w="3657600">
                  <a:extLst>
                    <a:ext uri="{9D8B030D-6E8A-4147-A177-3AD203B41FA5}">
                      <a16:colId xmlns:a16="http://schemas.microsoft.com/office/drawing/2014/main" val="20003"/>
                    </a:ext>
                  </a:extLst>
                </a:gridCol>
              </a:tblGrid>
              <a:tr h="760920">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51.  The 3:3 ratio is not okay, it must become 1:1 here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chemeClr val="accent5">
                        <a:lumMod val="7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8815071"/>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Cation</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Anion</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Formula of compound</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Name of compound</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315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r>
                        <a:rPr kumimoji="0" lang="en-US" altLang="en-US" sz="28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Sodium phosphide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4000" b="0" i="0" u="none" strike="noStrike" kern="1200" cap="none" spc="0" normalizeH="0" baseline="0" noProof="0" dirty="0" err="1">
                          <a:ln>
                            <a:noFill/>
                          </a:ln>
                          <a:solidFill>
                            <a:srgbClr val="9900CC"/>
                          </a:solidFill>
                          <a:effectLst/>
                          <a:uLnTx/>
                          <a:uFillTx/>
                          <a:latin typeface="Times New Roman" panose="02020603050405020304" pitchFamily="18" charset="0"/>
                          <a:ea typeface="+mn-ea"/>
                          <a:cs typeface="Times New Roman" panose="02020603050405020304" pitchFamily="18" charset="0"/>
                        </a:rPr>
                        <a:t>CaS</a:t>
                      </a:r>
                      <a:endParaRPr kumimoji="0" lang="en-US" altLang="en-US" sz="40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a:ln>
                            <a:noFill/>
                          </a:ln>
                          <a:solidFill>
                            <a:srgbClr val="9900CC"/>
                          </a:solidFill>
                          <a:effectLst/>
                          <a:latin typeface="Times New Roman" panose="02020603050405020304" pitchFamily="18" charset="0"/>
                          <a:cs typeface="Times New Roman" panose="02020603050405020304" pitchFamily="18" charset="0"/>
                        </a:rPr>
                        <a:t>Calcium sulfide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Al</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40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AlP</a:t>
                      </a:r>
                      <a:endParaRPr kumimoji="0" lang="en-US" altLang="en-US" sz="4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315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Mg</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Br</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25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250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0999" name="Text Box 42"/>
          <p:cNvSpPr txBox="1">
            <a:spLocks noChangeArrowheads="1"/>
          </p:cNvSpPr>
          <p:nvPr/>
        </p:nvSpPr>
        <p:spPr bwMode="auto">
          <a:xfrm>
            <a:off x="517525" y="5141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Tree>
    <p:extLst>
      <p:ext uri="{BB962C8B-B14F-4D97-AF65-F5344CB8AC3E}">
        <p14:creationId xmlns:p14="http://schemas.microsoft.com/office/powerpoint/2010/main" val="652996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67" name="Group 51"/>
          <p:cNvGraphicFramePr>
            <a:graphicFrameLocks noGrp="1"/>
          </p:cNvGraphicFramePr>
          <p:nvPr>
            <p:extLst>
              <p:ext uri="{D42A27DB-BD31-4B8C-83A1-F6EECF244321}">
                <p14:modId xmlns:p14="http://schemas.microsoft.com/office/powerpoint/2010/main" val="434361412"/>
              </p:ext>
            </p:extLst>
          </p:nvPr>
        </p:nvGraphicFramePr>
        <p:xfrm>
          <a:off x="0" y="0"/>
          <a:ext cx="9144000" cy="6857998"/>
        </p:xfrm>
        <a:graphic>
          <a:graphicData uri="http://schemas.openxmlformats.org/drawingml/2006/table">
            <a:tbl>
              <a:tblPr/>
              <a:tblGrid>
                <a:gridCol w="1669774">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87826">
                  <a:extLst>
                    <a:ext uri="{9D8B030D-6E8A-4147-A177-3AD203B41FA5}">
                      <a16:colId xmlns:a16="http://schemas.microsoft.com/office/drawing/2014/main" val="20002"/>
                    </a:ext>
                  </a:extLst>
                </a:gridCol>
                <a:gridCol w="3657600">
                  <a:extLst>
                    <a:ext uri="{9D8B030D-6E8A-4147-A177-3AD203B41FA5}">
                      <a16:colId xmlns:a16="http://schemas.microsoft.com/office/drawing/2014/main" val="20003"/>
                    </a:ext>
                  </a:extLst>
                </a:gridCol>
              </a:tblGrid>
              <a:tr h="760920">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51. 1</a:t>
                      </a:r>
                      <a:r>
                        <a:rPr kumimoji="0" lang="en-US" altLang="en-US"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st</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name rule, 2</a:t>
                      </a:r>
                      <a:r>
                        <a:rPr kumimoji="0" lang="en-US" altLang="en-US"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nd</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name rule (still easy). </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99"/>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8815071"/>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Cation</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Anion</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Formula of compound</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Name of compound</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315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r>
                        <a:rPr kumimoji="0" lang="en-US" altLang="en-US" sz="28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Sodium phosphide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4000" b="0" i="0" u="none" strike="noStrike" kern="1200" cap="none" spc="0" normalizeH="0" baseline="0" noProof="0" dirty="0" err="1">
                          <a:ln>
                            <a:noFill/>
                          </a:ln>
                          <a:solidFill>
                            <a:srgbClr val="9900CC"/>
                          </a:solidFill>
                          <a:effectLst/>
                          <a:uLnTx/>
                          <a:uFillTx/>
                          <a:latin typeface="Times New Roman" panose="02020603050405020304" pitchFamily="18" charset="0"/>
                          <a:ea typeface="+mn-ea"/>
                          <a:cs typeface="Times New Roman" panose="02020603050405020304" pitchFamily="18" charset="0"/>
                        </a:rPr>
                        <a:t>CaS</a:t>
                      </a:r>
                      <a:endParaRPr kumimoji="0" lang="en-US" altLang="en-US" sz="40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a:ln>
                            <a:noFill/>
                          </a:ln>
                          <a:solidFill>
                            <a:srgbClr val="9900CC"/>
                          </a:solidFill>
                          <a:effectLst/>
                          <a:latin typeface="Times New Roman" panose="02020603050405020304" pitchFamily="18" charset="0"/>
                          <a:cs typeface="Times New Roman" panose="02020603050405020304" pitchFamily="18" charset="0"/>
                        </a:rPr>
                        <a:t>Calcium sulfide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Al</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40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AlP</a:t>
                      </a:r>
                      <a:endParaRPr kumimoji="0" lang="en-US" altLang="en-US" sz="4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Aluminum phosphide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315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Mg</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Br</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25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250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0999" name="Text Box 42"/>
          <p:cNvSpPr txBox="1">
            <a:spLocks noChangeArrowheads="1"/>
          </p:cNvSpPr>
          <p:nvPr/>
        </p:nvSpPr>
        <p:spPr bwMode="auto">
          <a:xfrm>
            <a:off x="517525" y="5141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Tree>
    <p:extLst>
      <p:ext uri="{BB962C8B-B14F-4D97-AF65-F5344CB8AC3E}">
        <p14:creationId xmlns:p14="http://schemas.microsoft.com/office/powerpoint/2010/main" val="40999066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67" name="Group 51"/>
          <p:cNvGraphicFramePr>
            <a:graphicFrameLocks noGrp="1"/>
          </p:cNvGraphicFramePr>
          <p:nvPr>
            <p:extLst>
              <p:ext uri="{D42A27DB-BD31-4B8C-83A1-F6EECF244321}">
                <p14:modId xmlns:p14="http://schemas.microsoft.com/office/powerpoint/2010/main" val="530623055"/>
              </p:ext>
            </p:extLst>
          </p:nvPr>
        </p:nvGraphicFramePr>
        <p:xfrm>
          <a:off x="0" y="0"/>
          <a:ext cx="9144000" cy="6857998"/>
        </p:xfrm>
        <a:graphic>
          <a:graphicData uri="http://schemas.openxmlformats.org/drawingml/2006/table">
            <a:tbl>
              <a:tblPr/>
              <a:tblGrid>
                <a:gridCol w="1669774">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87826">
                  <a:extLst>
                    <a:ext uri="{9D8B030D-6E8A-4147-A177-3AD203B41FA5}">
                      <a16:colId xmlns:a16="http://schemas.microsoft.com/office/drawing/2014/main" val="20002"/>
                    </a:ext>
                  </a:extLst>
                </a:gridCol>
                <a:gridCol w="3657600">
                  <a:extLst>
                    <a:ext uri="{9D8B030D-6E8A-4147-A177-3AD203B41FA5}">
                      <a16:colId xmlns:a16="http://schemas.microsoft.com/office/drawing/2014/main" val="20003"/>
                    </a:ext>
                  </a:extLst>
                </a:gridCol>
              </a:tblGrid>
              <a:tr h="760920">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51.  ONE +2 cation, TWO -1 anions, that sums to zero, good.    </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8815071"/>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Cation</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Anion</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Formula of compound</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Name of compound</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315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r>
                        <a:rPr kumimoji="0" lang="en-US" altLang="en-US" sz="28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Sodium phosphide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4000" b="0" i="0" u="none" strike="noStrike" kern="1200" cap="none" spc="0" normalizeH="0" baseline="0" noProof="0" dirty="0" err="1">
                          <a:ln>
                            <a:noFill/>
                          </a:ln>
                          <a:solidFill>
                            <a:srgbClr val="9900CC"/>
                          </a:solidFill>
                          <a:effectLst/>
                          <a:uLnTx/>
                          <a:uFillTx/>
                          <a:latin typeface="Times New Roman" panose="02020603050405020304" pitchFamily="18" charset="0"/>
                          <a:ea typeface="+mn-ea"/>
                          <a:cs typeface="Times New Roman" panose="02020603050405020304" pitchFamily="18" charset="0"/>
                        </a:rPr>
                        <a:t>CaS</a:t>
                      </a:r>
                      <a:endParaRPr kumimoji="0" lang="en-US" altLang="en-US" sz="40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a:ln>
                            <a:noFill/>
                          </a:ln>
                          <a:solidFill>
                            <a:srgbClr val="9900CC"/>
                          </a:solidFill>
                          <a:effectLst/>
                          <a:latin typeface="Times New Roman" panose="02020603050405020304" pitchFamily="18" charset="0"/>
                          <a:cs typeface="Times New Roman" panose="02020603050405020304" pitchFamily="18" charset="0"/>
                        </a:rPr>
                        <a:t>Calcium sulfide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Al</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40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AlP</a:t>
                      </a:r>
                      <a:endParaRPr kumimoji="0" lang="en-US" altLang="en-US" sz="4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Aluminum phosphide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315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Mg</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Br</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40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MgBr</a:t>
                      </a:r>
                      <a:r>
                        <a:rPr kumimoji="0" lang="en-US" altLang="en-US" sz="4000" b="0" i="0" u="none" strike="noStrike" cap="none" normalizeH="0" baseline="-25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250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0999" name="Text Box 42"/>
          <p:cNvSpPr txBox="1">
            <a:spLocks noChangeArrowheads="1"/>
          </p:cNvSpPr>
          <p:nvPr/>
        </p:nvSpPr>
        <p:spPr bwMode="auto">
          <a:xfrm>
            <a:off x="517525" y="5141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Tree>
    <p:extLst>
      <p:ext uri="{BB962C8B-B14F-4D97-AF65-F5344CB8AC3E}">
        <p14:creationId xmlns:p14="http://schemas.microsoft.com/office/powerpoint/2010/main" val="14905168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67" name="Group 51"/>
          <p:cNvGraphicFramePr>
            <a:graphicFrameLocks noGrp="1"/>
          </p:cNvGraphicFramePr>
          <p:nvPr>
            <p:extLst>
              <p:ext uri="{D42A27DB-BD31-4B8C-83A1-F6EECF244321}">
                <p14:modId xmlns:p14="http://schemas.microsoft.com/office/powerpoint/2010/main" val="1550326293"/>
              </p:ext>
            </p:extLst>
          </p:nvPr>
        </p:nvGraphicFramePr>
        <p:xfrm>
          <a:off x="0" y="0"/>
          <a:ext cx="9144000" cy="6857998"/>
        </p:xfrm>
        <a:graphic>
          <a:graphicData uri="http://schemas.openxmlformats.org/drawingml/2006/table">
            <a:tbl>
              <a:tblPr/>
              <a:tblGrid>
                <a:gridCol w="1669774">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87826">
                  <a:extLst>
                    <a:ext uri="{9D8B030D-6E8A-4147-A177-3AD203B41FA5}">
                      <a16:colId xmlns:a16="http://schemas.microsoft.com/office/drawing/2014/main" val="20002"/>
                    </a:ext>
                  </a:extLst>
                </a:gridCol>
                <a:gridCol w="3657600">
                  <a:extLst>
                    <a:ext uri="{9D8B030D-6E8A-4147-A177-3AD203B41FA5}">
                      <a16:colId xmlns:a16="http://schemas.microsoft.com/office/drawing/2014/main" val="20003"/>
                    </a:ext>
                  </a:extLst>
                </a:gridCol>
              </a:tblGrid>
              <a:tr h="760920">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51. 1</a:t>
                      </a:r>
                      <a:r>
                        <a:rPr kumimoji="0" lang="en-US" altLang="en-US"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st</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name rule, 2</a:t>
                      </a:r>
                      <a:r>
                        <a:rPr kumimoji="0" lang="en-US" altLang="en-US"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nd</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name rule again. </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99"/>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8815071"/>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Cation</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Anion</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Formula of compound</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Name of compound</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315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r>
                        <a:rPr kumimoji="0" lang="en-US" altLang="en-US" sz="28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Sodium phosphide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4000" b="0" i="0" u="none" strike="noStrike" kern="1200" cap="none" spc="0" normalizeH="0" baseline="0" noProof="0" dirty="0" err="1">
                          <a:ln>
                            <a:noFill/>
                          </a:ln>
                          <a:solidFill>
                            <a:srgbClr val="9900CC"/>
                          </a:solidFill>
                          <a:effectLst/>
                          <a:uLnTx/>
                          <a:uFillTx/>
                          <a:latin typeface="Times New Roman" panose="02020603050405020304" pitchFamily="18" charset="0"/>
                          <a:ea typeface="+mn-ea"/>
                          <a:cs typeface="Times New Roman" panose="02020603050405020304" pitchFamily="18" charset="0"/>
                        </a:rPr>
                        <a:t>CaS</a:t>
                      </a:r>
                      <a:endParaRPr kumimoji="0" lang="en-US" altLang="en-US" sz="40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a:ln>
                            <a:noFill/>
                          </a:ln>
                          <a:solidFill>
                            <a:srgbClr val="9900CC"/>
                          </a:solidFill>
                          <a:effectLst/>
                          <a:latin typeface="Times New Roman" panose="02020603050405020304" pitchFamily="18" charset="0"/>
                          <a:cs typeface="Times New Roman" panose="02020603050405020304" pitchFamily="18" charset="0"/>
                        </a:rPr>
                        <a:t>Calcium sulfide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Al</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40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AlP</a:t>
                      </a:r>
                      <a:endParaRPr kumimoji="0" lang="en-US" altLang="en-US" sz="4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Aluminum phosphide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315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Mg</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Br</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40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MgBr</a:t>
                      </a:r>
                      <a:r>
                        <a:rPr kumimoji="0" lang="en-US" altLang="en-US" sz="4000" b="0" i="0" u="none" strike="noStrike" cap="none" normalizeH="0" baseline="-25000" dirty="0">
                          <a:ln>
                            <a:noFill/>
                          </a:ln>
                          <a:solidFill>
                            <a:srgbClr val="0000CC"/>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Magnesium bromide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2500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0999" name="Text Box 42"/>
          <p:cNvSpPr txBox="1">
            <a:spLocks noChangeArrowheads="1"/>
          </p:cNvSpPr>
          <p:nvPr/>
        </p:nvSpPr>
        <p:spPr bwMode="auto">
          <a:xfrm>
            <a:off x="517525" y="5141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Tree>
    <p:extLst>
      <p:ext uri="{BB962C8B-B14F-4D97-AF65-F5344CB8AC3E}">
        <p14:creationId xmlns:p14="http://schemas.microsoft.com/office/powerpoint/2010/main" val="2799739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67" name="Group 51"/>
          <p:cNvGraphicFramePr>
            <a:graphicFrameLocks noGrp="1"/>
          </p:cNvGraphicFramePr>
          <p:nvPr>
            <p:extLst>
              <p:ext uri="{D42A27DB-BD31-4B8C-83A1-F6EECF244321}">
                <p14:modId xmlns:p14="http://schemas.microsoft.com/office/powerpoint/2010/main" val="3499184946"/>
              </p:ext>
            </p:extLst>
          </p:nvPr>
        </p:nvGraphicFramePr>
        <p:xfrm>
          <a:off x="0" y="0"/>
          <a:ext cx="9144000" cy="6857998"/>
        </p:xfrm>
        <a:graphic>
          <a:graphicData uri="http://schemas.openxmlformats.org/drawingml/2006/table">
            <a:tbl>
              <a:tblPr/>
              <a:tblGrid>
                <a:gridCol w="1669774">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87826">
                  <a:extLst>
                    <a:ext uri="{9D8B030D-6E8A-4147-A177-3AD203B41FA5}">
                      <a16:colId xmlns:a16="http://schemas.microsoft.com/office/drawing/2014/main" val="20002"/>
                    </a:ext>
                  </a:extLst>
                </a:gridCol>
                <a:gridCol w="3657600">
                  <a:extLst>
                    <a:ext uri="{9D8B030D-6E8A-4147-A177-3AD203B41FA5}">
                      <a16:colId xmlns:a16="http://schemas.microsoft.com/office/drawing/2014/main" val="20003"/>
                    </a:ext>
                  </a:extLst>
                </a:gridCol>
              </a:tblGrid>
              <a:tr h="760920">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51.  TWO +1 cations, ONE -2 anion = zero (perfect transfer of electrons) </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99"/>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8815071"/>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Cation</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Anion</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Formula of compound</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Name of compound</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315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r>
                        <a:rPr kumimoji="0" lang="en-US" altLang="en-US" sz="28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Sodium phosphide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4000" b="0" i="0" u="none" strike="noStrike" kern="1200" cap="none" spc="0" normalizeH="0" baseline="0" noProof="0" dirty="0" err="1">
                          <a:ln>
                            <a:noFill/>
                          </a:ln>
                          <a:solidFill>
                            <a:srgbClr val="9900CC"/>
                          </a:solidFill>
                          <a:effectLst/>
                          <a:uLnTx/>
                          <a:uFillTx/>
                          <a:latin typeface="Times New Roman" panose="02020603050405020304" pitchFamily="18" charset="0"/>
                          <a:ea typeface="+mn-ea"/>
                          <a:cs typeface="Times New Roman" panose="02020603050405020304" pitchFamily="18" charset="0"/>
                        </a:rPr>
                        <a:t>CaS</a:t>
                      </a:r>
                      <a:endParaRPr kumimoji="0" lang="en-US" altLang="en-US" sz="40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a:ln>
                            <a:noFill/>
                          </a:ln>
                          <a:solidFill>
                            <a:srgbClr val="9900CC"/>
                          </a:solidFill>
                          <a:effectLst/>
                          <a:latin typeface="Times New Roman" panose="02020603050405020304" pitchFamily="18" charset="0"/>
                          <a:cs typeface="Times New Roman" panose="02020603050405020304" pitchFamily="18" charset="0"/>
                        </a:rPr>
                        <a:t>Calcium sulfide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Al</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40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AlP</a:t>
                      </a:r>
                      <a:endParaRPr kumimoji="0" lang="en-US" altLang="en-US" sz="4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Aluminum phosphide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315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Mg</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Br</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40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MgBr</a:t>
                      </a:r>
                      <a:r>
                        <a:rPr kumimoji="0" lang="en-US" altLang="en-US" sz="4000" b="0" i="0" u="none" strike="noStrike" cap="none" normalizeH="0" baseline="-25000" dirty="0">
                          <a:ln>
                            <a:noFill/>
                          </a:ln>
                          <a:solidFill>
                            <a:srgbClr val="0000CC"/>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Magnesium bromide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40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Li</a:t>
                      </a:r>
                      <a:r>
                        <a:rPr kumimoji="0" lang="en-US" altLang="en-US" sz="4000" b="0" i="0" u="none" strike="noStrike" cap="none" normalizeH="0" baseline="-25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2</a:t>
                      </a:r>
                      <a:r>
                        <a:rPr kumimoji="0" lang="en-US" altLang="en-US" sz="40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O</a:t>
                      </a:r>
                      <a:endParaRPr kumimoji="0" lang="en-US" altLang="en-US" sz="4000" b="0" i="0" u="none" strike="noStrike" cap="none" normalizeH="0" baseline="-25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0999" name="Text Box 42"/>
          <p:cNvSpPr txBox="1">
            <a:spLocks noChangeArrowheads="1"/>
          </p:cNvSpPr>
          <p:nvPr/>
        </p:nvSpPr>
        <p:spPr bwMode="auto">
          <a:xfrm>
            <a:off x="517525" y="5141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Tree>
    <p:extLst>
      <p:ext uri="{BB962C8B-B14F-4D97-AF65-F5344CB8AC3E}">
        <p14:creationId xmlns:p14="http://schemas.microsoft.com/office/powerpoint/2010/main" val="28845078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67" name="Group 51"/>
          <p:cNvGraphicFramePr>
            <a:graphicFrameLocks noGrp="1"/>
          </p:cNvGraphicFramePr>
          <p:nvPr>
            <p:extLst>
              <p:ext uri="{D42A27DB-BD31-4B8C-83A1-F6EECF244321}">
                <p14:modId xmlns:p14="http://schemas.microsoft.com/office/powerpoint/2010/main" val="3300814619"/>
              </p:ext>
            </p:extLst>
          </p:nvPr>
        </p:nvGraphicFramePr>
        <p:xfrm>
          <a:off x="0" y="0"/>
          <a:ext cx="9144000" cy="6857998"/>
        </p:xfrm>
        <a:graphic>
          <a:graphicData uri="http://schemas.openxmlformats.org/drawingml/2006/table">
            <a:tbl>
              <a:tblPr/>
              <a:tblGrid>
                <a:gridCol w="1669774">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87826">
                  <a:extLst>
                    <a:ext uri="{9D8B030D-6E8A-4147-A177-3AD203B41FA5}">
                      <a16:colId xmlns:a16="http://schemas.microsoft.com/office/drawing/2014/main" val="20002"/>
                    </a:ext>
                  </a:extLst>
                </a:gridCol>
                <a:gridCol w="3657600">
                  <a:extLst>
                    <a:ext uri="{9D8B030D-6E8A-4147-A177-3AD203B41FA5}">
                      <a16:colId xmlns:a16="http://schemas.microsoft.com/office/drawing/2014/main" val="20003"/>
                    </a:ext>
                  </a:extLst>
                </a:gridCol>
              </a:tblGrid>
              <a:tr h="760920">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51.  that’s that for this table!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99"/>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8815071"/>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Cation</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Anion</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Formula of compound</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Name of compound</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315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r>
                        <a:rPr kumimoji="0" lang="en-US" altLang="en-US" sz="28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Sodium phosphide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4000" b="0" i="0" u="none" strike="noStrike" kern="1200" cap="none" spc="0" normalizeH="0" baseline="0" noProof="0" dirty="0" err="1">
                          <a:ln>
                            <a:noFill/>
                          </a:ln>
                          <a:solidFill>
                            <a:srgbClr val="9900CC"/>
                          </a:solidFill>
                          <a:effectLst/>
                          <a:uLnTx/>
                          <a:uFillTx/>
                          <a:latin typeface="Times New Roman" panose="02020603050405020304" pitchFamily="18" charset="0"/>
                          <a:ea typeface="+mn-ea"/>
                          <a:cs typeface="Times New Roman" panose="02020603050405020304" pitchFamily="18" charset="0"/>
                        </a:rPr>
                        <a:t>CaS</a:t>
                      </a:r>
                      <a:endParaRPr kumimoji="0" lang="en-US" altLang="en-US" sz="40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a:ln>
                            <a:noFill/>
                          </a:ln>
                          <a:solidFill>
                            <a:srgbClr val="9900CC"/>
                          </a:solidFill>
                          <a:effectLst/>
                          <a:latin typeface="Times New Roman" panose="02020603050405020304" pitchFamily="18" charset="0"/>
                          <a:cs typeface="Times New Roman" panose="02020603050405020304" pitchFamily="18" charset="0"/>
                        </a:rPr>
                        <a:t>Calcium sulfide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Al</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40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AlP</a:t>
                      </a:r>
                      <a:endParaRPr kumimoji="0" lang="en-US" altLang="en-US" sz="4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Aluminum phosphide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315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Mg</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Br</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40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MgBr</a:t>
                      </a:r>
                      <a:r>
                        <a:rPr kumimoji="0" lang="en-US" altLang="en-US" sz="4000" b="0" i="0" u="none" strike="noStrike" cap="none" normalizeH="0" baseline="-25000" dirty="0">
                          <a:ln>
                            <a:noFill/>
                          </a:ln>
                          <a:solidFill>
                            <a:srgbClr val="0000CC"/>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Magnesium bromide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176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40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Li</a:t>
                      </a:r>
                      <a:r>
                        <a:rPr kumimoji="0" lang="en-US" altLang="en-US" sz="4000" b="0" i="0" u="none" strike="noStrike" cap="none" normalizeH="0" baseline="-25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2</a:t>
                      </a:r>
                      <a:r>
                        <a:rPr kumimoji="0" lang="en-US" altLang="en-US" sz="40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O</a:t>
                      </a:r>
                      <a:endParaRPr kumimoji="0" lang="en-US" altLang="en-US" sz="4000" b="0" i="0" u="none" strike="noStrike" cap="none" normalizeH="0" baseline="-25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Lithium oxide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0999" name="Text Box 42"/>
          <p:cNvSpPr txBox="1">
            <a:spLocks noChangeArrowheads="1"/>
          </p:cNvSpPr>
          <p:nvPr/>
        </p:nvSpPr>
        <p:spPr bwMode="auto">
          <a:xfrm>
            <a:off x="517525" y="5141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Tree>
    <p:extLst>
      <p:ext uri="{BB962C8B-B14F-4D97-AF65-F5344CB8AC3E}">
        <p14:creationId xmlns:p14="http://schemas.microsoft.com/office/powerpoint/2010/main" val="31017611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586357-84FA-5217-FC4D-1B88615E62D3}"/>
              </a:ext>
            </a:extLst>
          </p:cNvPr>
          <p:cNvSpPr txBox="1"/>
          <p:nvPr/>
        </p:nvSpPr>
        <p:spPr>
          <a:xfrm>
            <a:off x="0" y="0"/>
            <a:ext cx="9144000" cy="4154984"/>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How about an easy way to do this?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It works ALL of the time, but occasionally you must remember what John Dalton said in his atomic theory and think too.  </a:t>
            </a:r>
            <a:r>
              <a:rPr lang="en-US" sz="3200" dirty="0">
                <a:solidFill>
                  <a:srgbClr val="0000CC"/>
                </a:solidFill>
                <a:latin typeface="Times New Roman" panose="02020603050405020304" pitchFamily="18" charset="0"/>
                <a:cs typeface="Times New Roman" panose="02020603050405020304" pitchFamily="18" charset="0"/>
              </a:rPr>
              <a:t>(what did he say?)</a:t>
            </a:r>
            <a:br>
              <a:rPr lang="en-US" sz="3200" dirty="0">
                <a:solidFill>
                  <a:srgbClr val="0000CC"/>
                </a:solidFill>
                <a:latin typeface="Times New Roman" panose="02020603050405020304" pitchFamily="18" charset="0"/>
                <a:cs typeface="Times New Roman" panose="02020603050405020304" pitchFamily="18" charset="0"/>
              </a:rPr>
            </a:br>
            <a:br>
              <a:rPr lang="en-US" sz="3200" dirty="0">
                <a:solidFill>
                  <a:srgbClr val="0000CC"/>
                </a:solidFill>
                <a:latin typeface="Times New Roman" panose="02020603050405020304" pitchFamily="18" charset="0"/>
                <a:cs typeface="Times New Roman" panose="02020603050405020304" pitchFamily="18" charset="0"/>
              </a:rPr>
            </a:br>
            <a:r>
              <a:rPr lang="en-US" sz="3200" dirty="0">
                <a:solidFill>
                  <a:srgbClr val="0000CC"/>
                </a:solidFill>
                <a:latin typeface="Times New Roman" panose="02020603050405020304" pitchFamily="18" charset="0"/>
                <a:cs typeface="Times New Roman" panose="02020603050405020304" pitchFamily="18" charset="0"/>
              </a:rPr>
              <a:t>   Remember these two?  </a:t>
            </a:r>
            <a:br>
              <a:rPr lang="en-US" sz="3200" dirty="0">
                <a:solidFill>
                  <a:srgbClr val="0000CC"/>
                </a:solidFill>
                <a:latin typeface="Times New Roman" panose="02020603050405020304" pitchFamily="18" charset="0"/>
                <a:cs typeface="Times New Roman" panose="02020603050405020304" pitchFamily="18" charset="0"/>
              </a:rPr>
            </a:br>
            <a:r>
              <a:rPr lang="en-US" sz="3200" dirty="0">
                <a:solidFill>
                  <a:srgbClr val="0000CC"/>
                </a:solidFill>
                <a:latin typeface="Times New Roman" panose="02020603050405020304" pitchFamily="18" charset="0"/>
                <a:cs typeface="Times New Roman" panose="02020603050405020304" pitchFamily="18" charset="0"/>
              </a:rPr>
              <a:t>   They turn in to MgBr</a:t>
            </a:r>
            <a:r>
              <a:rPr lang="en-US" sz="3200" baseline="-25000" dirty="0">
                <a:solidFill>
                  <a:srgbClr val="0000CC"/>
                </a:solidFill>
                <a:latin typeface="Times New Roman" panose="02020603050405020304" pitchFamily="18" charset="0"/>
                <a:cs typeface="Times New Roman" panose="02020603050405020304" pitchFamily="18" charset="0"/>
              </a:rPr>
              <a:t>2</a:t>
            </a:r>
            <a:r>
              <a:rPr lang="en-US" sz="3200" dirty="0">
                <a:solidFill>
                  <a:srgbClr val="0000CC"/>
                </a:solidFill>
                <a:latin typeface="Times New Roman" panose="02020603050405020304" pitchFamily="18" charset="0"/>
                <a:cs typeface="Times New Roman" panose="02020603050405020304" pitchFamily="18" charset="0"/>
              </a:rPr>
              <a:t> to stay a neutral compound </a:t>
            </a:r>
            <a:br>
              <a:rPr lang="en-US" sz="3200" dirty="0">
                <a:solidFill>
                  <a:srgbClr val="0000CC"/>
                </a:solidFill>
                <a:latin typeface="Times New Roman" panose="02020603050405020304" pitchFamily="18" charset="0"/>
                <a:cs typeface="Times New Roman" panose="02020603050405020304" pitchFamily="18" charset="0"/>
              </a:rPr>
            </a:br>
            <a:r>
              <a:rPr lang="en-US" sz="3200" dirty="0">
                <a:solidFill>
                  <a:srgbClr val="0000CC"/>
                </a:solidFill>
                <a:latin typeface="Times New Roman" panose="02020603050405020304" pitchFamily="18" charset="0"/>
                <a:cs typeface="Times New Roman" panose="02020603050405020304" pitchFamily="18" charset="0"/>
              </a:rPr>
              <a:t>     </a:t>
            </a:r>
            <a:r>
              <a:rPr lang="en-US" sz="4000" dirty="0">
                <a:solidFill>
                  <a:srgbClr val="0000CC"/>
                </a:solidFill>
                <a:latin typeface="Times New Roman" panose="02020603050405020304" pitchFamily="18" charset="0"/>
                <a:cs typeface="Times New Roman" panose="02020603050405020304" pitchFamily="18" charset="0"/>
              </a:rPr>
              <a:t>(+2) + (-1) + (-1) = 0</a:t>
            </a:r>
            <a:endParaRPr lang="en-US" sz="3200" dirty="0">
              <a:solidFill>
                <a:srgbClr val="0000CC"/>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1D803499-15C9-93BB-446C-3C92EE24CA8B}"/>
              </a:ext>
            </a:extLst>
          </p:cNvPr>
          <p:cNvGraphicFramePr>
            <a:graphicFrameLocks noGrp="1"/>
          </p:cNvGraphicFramePr>
          <p:nvPr>
            <p:extLst>
              <p:ext uri="{D42A27DB-BD31-4B8C-83A1-F6EECF244321}">
                <p14:modId xmlns:p14="http://schemas.microsoft.com/office/powerpoint/2010/main" val="2207685010"/>
              </p:ext>
            </p:extLst>
          </p:nvPr>
        </p:nvGraphicFramePr>
        <p:xfrm>
          <a:off x="17282" y="4572000"/>
          <a:ext cx="9144001" cy="2194560"/>
        </p:xfrm>
        <a:graphic>
          <a:graphicData uri="http://schemas.openxmlformats.org/drawingml/2006/table">
            <a:tbl>
              <a:tblPr/>
              <a:tblGrid>
                <a:gridCol w="1828800">
                  <a:extLst>
                    <a:ext uri="{9D8B030D-6E8A-4147-A177-3AD203B41FA5}">
                      <a16:colId xmlns:a16="http://schemas.microsoft.com/office/drawing/2014/main" val="2426933395"/>
                    </a:ext>
                  </a:extLst>
                </a:gridCol>
                <a:gridCol w="1828800">
                  <a:extLst>
                    <a:ext uri="{9D8B030D-6E8A-4147-A177-3AD203B41FA5}">
                      <a16:colId xmlns:a16="http://schemas.microsoft.com/office/drawing/2014/main" val="1467611263"/>
                    </a:ext>
                  </a:extLst>
                </a:gridCol>
                <a:gridCol w="5486401">
                  <a:extLst>
                    <a:ext uri="{9D8B030D-6E8A-4147-A177-3AD203B41FA5}">
                      <a16:colId xmlns:a16="http://schemas.microsoft.com/office/drawing/2014/main" val="607899863"/>
                    </a:ext>
                  </a:extLst>
                </a:gridCol>
              </a:tblGrid>
              <a:tr h="19812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6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Mg</a:t>
                      </a:r>
                      <a:r>
                        <a:rPr kumimoji="0" lang="en-US" altLang="en-US" sz="60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60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6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Br</a:t>
                      </a:r>
                      <a:r>
                        <a:rPr kumimoji="0" lang="en-US" altLang="en-US" sz="60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60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Just “</a:t>
                      </a:r>
                      <a:r>
                        <a:rPr kumimoji="0" lang="en-US" alt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criss</a:t>
                      </a:r>
                      <a:r>
                        <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cross” the charge numbers, put the 1 with Mg, put the 2 with Br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Oh, we don’t write 1’s in chemistry </a:t>
                      </a:r>
                      <a:br>
                        <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br>
                      <a:r>
                        <a:rPr kumimoji="0" lang="en-US" altLang="en-US" sz="1800" b="0"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(we are #1)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That makes it…   </a:t>
                      </a:r>
                      <a:r>
                        <a:rPr kumimoji="0" lang="en-US" altLang="en-US" sz="3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MgBr</a:t>
                      </a:r>
                      <a:r>
                        <a:rPr kumimoji="0" lang="en-US" altLang="en-US" sz="3600" b="0" i="0" u="none" strike="noStrike" cap="none" normalizeH="0" baseline="-2500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a:t>
                      </a:r>
                      <a:endParaRPr kumimoji="0" lang="en-US" altLang="en-US" sz="2400" b="0" i="0" u="none" strike="noStrike" cap="none" normalizeH="0" baseline="-2500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7766928"/>
                  </a:ext>
                </a:extLst>
              </a:tr>
            </a:tbl>
          </a:graphicData>
        </a:graphic>
      </p:graphicFrame>
      <p:cxnSp>
        <p:nvCxnSpPr>
          <p:cNvPr id="5" name="Straight Arrow Connector 4">
            <a:extLst>
              <a:ext uri="{FF2B5EF4-FFF2-40B4-BE49-F238E27FC236}">
                <a16:creationId xmlns:a16="http://schemas.microsoft.com/office/drawing/2014/main" id="{7F9EC617-49EB-780E-375C-4FE4F49FEC3E}"/>
              </a:ext>
            </a:extLst>
          </p:cNvPr>
          <p:cNvCxnSpPr>
            <a:cxnSpLocks/>
          </p:cNvCxnSpPr>
          <p:nvPr/>
        </p:nvCxnSpPr>
        <p:spPr>
          <a:xfrm>
            <a:off x="1676400" y="5351282"/>
            <a:ext cx="1524000" cy="3179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ED7CDD0-3800-2E62-7D48-A66856D68B5A}"/>
              </a:ext>
            </a:extLst>
          </p:cNvPr>
          <p:cNvCxnSpPr>
            <a:cxnSpLocks/>
          </p:cNvCxnSpPr>
          <p:nvPr/>
        </p:nvCxnSpPr>
        <p:spPr>
          <a:xfrm flipH="1">
            <a:off x="1295400" y="5334000"/>
            <a:ext cx="1752600" cy="4073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4506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Group 2"/>
          <p:cNvGraphicFramePr>
            <a:graphicFrameLocks noGrp="1"/>
          </p:cNvGraphicFramePr>
          <p:nvPr>
            <p:extLst>
              <p:ext uri="{D42A27DB-BD31-4B8C-83A1-F6EECF244321}">
                <p14:modId xmlns:p14="http://schemas.microsoft.com/office/powerpoint/2010/main" val="4026303194"/>
              </p:ext>
            </p:extLst>
          </p:nvPr>
        </p:nvGraphicFramePr>
        <p:xfrm>
          <a:off x="0" y="1"/>
          <a:ext cx="9144000" cy="6857997"/>
        </p:xfrm>
        <a:graphic>
          <a:graphicData uri="http://schemas.openxmlformats.org/drawingml/2006/table">
            <a:tbl>
              <a:tblPr/>
              <a:tblGrid>
                <a:gridCol w="1669774">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87826">
                  <a:extLst>
                    <a:ext uri="{9D8B030D-6E8A-4147-A177-3AD203B41FA5}">
                      <a16:colId xmlns:a16="http://schemas.microsoft.com/office/drawing/2014/main" val="20002"/>
                    </a:ext>
                  </a:extLst>
                </a:gridCol>
                <a:gridCol w="3657600">
                  <a:extLst>
                    <a:ext uri="{9D8B030D-6E8A-4147-A177-3AD203B41FA5}">
                      <a16:colId xmlns:a16="http://schemas.microsoft.com/office/drawing/2014/main" val="20003"/>
                    </a:ext>
                  </a:extLst>
                </a:gridCol>
              </a:tblGrid>
              <a:tr h="1032297">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53.  Fill in the cations &amp; anions, then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criss</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cross to get</a:t>
                      </a:r>
                      <a:b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the formulas, and then write the names</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D5D5"/>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4276792606"/>
                  </a:ext>
                </a:extLst>
              </a:tr>
              <a:tr h="899097">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Cation</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Anion</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Formula of compound</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Name of compound</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0"/>
                  </a:ext>
                </a:extLst>
              </a:tr>
              <a:tr h="98268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1"/>
                  </a:ext>
                </a:extLst>
              </a:tr>
              <a:tr h="98708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Sr</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Cl</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2"/>
                  </a:ext>
                </a:extLst>
              </a:tr>
              <a:tr h="98708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Ba</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3"/>
                  </a:ext>
                </a:extLst>
              </a:tr>
              <a:tr h="98268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4"/>
                  </a:ext>
                </a:extLst>
              </a:tr>
              <a:tr h="98708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Al</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2500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5"/>
                  </a:ext>
                </a:extLst>
              </a:tr>
            </a:tbl>
          </a:graphicData>
        </a:graphic>
      </p:graphicFrame>
      <p:sp>
        <p:nvSpPr>
          <p:cNvPr id="43047" name="Text Box 39"/>
          <p:cNvSpPr txBox="1">
            <a:spLocks noChangeArrowheads="1"/>
          </p:cNvSpPr>
          <p:nvPr/>
        </p:nvSpPr>
        <p:spPr bwMode="auto">
          <a:xfrm>
            <a:off x="517525" y="5141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Group 2"/>
          <p:cNvGraphicFramePr>
            <a:graphicFrameLocks noGrp="1"/>
          </p:cNvGraphicFramePr>
          <p:nvPr>
            <p:extLst>
              <p:ext uri="{D42A27DB-BD31-4B8C-83A1-F6EECF244321}">
                <p14:modId xmlns:p14="http://schemas.microsoft.com/office/powerpoint/2010/main" val="1794916099"/>
              </p:ext>
            </p:extLst>
          </p:nvPr>
        </p:nvGraphicFramePr>
        <p:xfrm>
          <a:off x="0" y="1"/>
          <a:ext cx="9144000" cy="6857997"/>
        </p:xfrm>
        <a:graphic>
          <a:graphicData uri="http://schemas.openxmlformats.org/drawingml/2006/table">
            <a:tbl>
              <a:tblPr/>
              <a:tblGrid>
                <a:gridCol w="1669774">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87826">
                  <a:extLst>
                    <a:ext uri="{9D8B030D-6E8A-4147-A177-3AD203B41FA5}">
                      <a16:colId xmlns:a16="http://schemas.microsoft.com/office/drawing/2014/main" val="20002"/>
                    </a:ext>
                  </a:extLst>
                </a:gridCol>
                <a:gridCol w="3657600">
                  <a:extLst>
                    <a:ext uri="{9D8B030D-6E8A-4147-A177-3AD203B41FA5}">
                      <a16:colId xmlns:a16="http://schemas.microsoft.com/office/drawing/2014/main" val="20003"/>
                    </a:ext>
                  </a:extLst>
                </a:gridCol>
              </a:tblGrid>
              <a:tr h="1032297">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53.  This gives us ONE Be, TWO F’s</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D5D5"/>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4276792606"/>
                  </a:ext>
                </a:extLst>
              </a:tr>
              <a:tr h="899097">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Cation</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Anion</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Formula of compound</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Name of compound</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0"/>
                  </a:ext>
                </a:extLst>
              </a:tr>
              <a:tr h="98268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BeF</a:t>
                      </a:r>
                      <a:r>
                        <a:rPr kumimoji="0" lang="en-US" altLang="en-US" sz="40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Beryllium fluoride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1"/>
                  </a:ext>
                </a:extLst>
              </a:tr>
              <a:tr h="98708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Sr</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Cl</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2"/>
                  </a:ext>
                </a:extLst>
              </a:tr>
              <a:tr h="98708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Ba</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3"/>
                  </a:ext>
                </a:extLst>
              </a:tr>
              <a:tr h="98268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4"/>
                  </a:ext>
                </a:extLst>
              </a:tr>
              <a:tr h="98708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Al</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2500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5"/>
                  </a:ext>
                </a:extLst>
              </a:tr>
            </a:tbl>
          </a:graphicData>
        </a:graphic>
      </p:graphicFrame>
      <p:sp>
        <p:nvSpPr>
          <p:cNvPr id="43047" name="Text Box 39"/>
          <p:cNvSpPr txBox="1">
            <a:spLocks noChangeArrowheads="1"/>
          </p:cNvSpPr>
          <p:nvPr/>
        </p:nvSpPr>
        <p:spPr bwMode="auto">
          <a:xfrm>
            <a:off x="517525" y="5141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Tree>
    <p:extLst>
      <p:ext uri="{BB962C8B-B14F-4D97-AF65-F5344CB8AC3E}">
        <p14:creationId xmlns:p14="http://schemas.microsoft.com/office/powerpoint/2010/main" val="23213931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Group 2"/>
          <p:cNvGraphicFramePr>
            <a:graphicFrameLocks noGrp="1"/>
          </p:cNvGraphicFramePr>
          <p:nvPr>
            <p:extLst>
              <p:ext uri="{D42A27DB-BD31-4B8C-83A1-F6EECF244321}">
                <p14:modId xmlns:p14="http://schemas.microsoft.com/office/powerpoint/2010/main" val="1655743517"/>
              </p:ext>
            </p:extLst>
          </p:nvPr>
        </p:nvGraphicFramePr>
        <p:xfrm>
          <a:off x="0" y="1"/>
          <a:ext cx="9144000" cy="6857997"/>
        </p:xfrm>
        <a:graphic>
          <a:graphicData uri="http://schemas.openxmlformats.org/drawingml/2006/table">
            <a:tbl>
              <a:tblPr/>
              <a:tblGrid>
                <a:gridCol w="1669774">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87826">
                  <a:extLst>
                    <a:ext uri="{9D8B030D-6E8A-4147-A177-3AD203B41FA5}">
                      <a16:colId xmlns:a16="http://schemas.microsoft.com/office/drawing/2014/main" val="20002"/>
                    </a:ext>
                  </a:extLst>
                </a:gridCol>
                <a:gridCol w="3657600">
                  <a:extLst>
                    <a:ext uri="{9D8B030D-6E8A-4147-A177-3AD203B41FA5}">
                      <a16:colId xmlns:a16="http://schemas.microsoft.com/office/drawing/2014/main" val="20003"/>
                    </a:ext>
                  </a:extLst>
                </a:gridCol>
              </a:tblGrid>
              <a:tr h="1032297">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53.  ONE Sr, TWO Cl’s,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criss</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cross works.  </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4276792606"/>
                  </a:ext>
                </a:extLst>
              </a:tr>
              <a:tr h="899097">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Cation</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Anion</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Formula of compound</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Name of compound</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0"/>
                  </a:ext>
                </a:extLst>
              </a:tr>
              <a:tr h="98268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BeF</a:t>
                      </a:r>
                      <a:r>
                        <a:rPr kumimoji="0" lang="en-US" altLang="en-US" sz="40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Beryllium fluoride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1"/>
                  </a:ext>
                </a:extLst>
              </a:tr>
              <a:tr h="98708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Sr</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Cl</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SrCl</a:t>
                      </a:r>
                      <a:r>
                        <a:rPr kumimoji="0" lang="en-US" altLang="en-US" sz="4000" b="0" i="0" u="none" strike="noStrike" cap="none" normalizeH="0" baseline="-25000" dirty="0">
                          <a:ln>
                            <a:noFill/>
                          </a:ln>
                          <a:solidFill>
                            <a:srgbClr val="FF0000"/>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Strontium chloride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2"/>
                  </a:ext>
                </a:extLst>
              </a:tr>
              <a:tr h="98708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Ba</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3"/>
                  </a:ext>
                </a:extLst>
              </a:tr>
              <a:tr h="98268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4"/>
                  </a:ext>
                </a:extLst>
              </a:tr>
              <a:tr h="98708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Al</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2500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5"/>
                  </a:ext>
                </a:extLst>
              </a:tr>
            </a:tbl>
          </a:graphicData>
        </a:graphic>
      </p:graphicFrame>
      <p:sp>
        <p:nvSpPr>
          <p:cNvPr id="43047" name="Text Box 39"/>
          <p:cNvSpPr txBox="1">
            <a:spLocks noChangeArrowheads="1"/>
          </p:cNvSpPr>
          <p:nvPr/>
        </p:nvSpPr>
        <p:spPr bwMode="auto">
          <a:xfrm>
            <a:off x="517525" y="5141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Tree>
    <p:extLst>
      <p:ext uri="{BB962C8B-B14F-4D97-AF65-F5344CB8AC3E}">
        <p14:creationId xmlns:p14="http://schemas.microsoft.com/office/powerpoint/2010/main" val="2819267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0" y="0"/>
            <a:ext cx="9144000"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514350" indent="-514350" eaLnBrk="1" hangingPunct="1">
              <a:spcBef>
                <a:spcPct val="50000"/>
              </a:spcBef>
              <a:buFontTx/>
              <a:buAutoNum type="arabicPeriod" startAt="5"/>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An ion is an atom that is no longer </a:t>
            </a:r>
            <a:r>
              <a:rPr lang="en-US" altLang="en-US" sz="2800" u="sng" dirty="0">
                <a:solidFill>
                  <a:schemeClr val="tx1">
                    <a:lumMod val="95000"/>
                    <a:lumOff val="5000"/>
                  </a:schemeClr>
                </a:solidFill>
                <a:latin typeface="Times New Roman" panose="02020603050405020304" pitchFamily="18" charset="0"/>
                <a:cs typeface="Times New Roman" panose="02020603050405020304" pitchFamily="18" charset="0"/>
              </a:rPr>
              <a:t>neutral</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p>
          <a:p>
            <a:pPr marL="514350" indent="-514350" eaLnBrk="1" hangingPunct="1">
              <a:spcBef>
                <a:spcPct val="50000"/>
              </a:spcBef>
              <a:buFontTx/>
              <a:buAutoNum type="arabicPeriod" startAt="5"/>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 metal atom can lose one electron, which makes it have a net charge of </a:t>
            </a:r>
            <a:r>
              <a:rPr lang="en-US" altLang="en-US" sz="2800" u="sng"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p>
          <a:p>
            <a:pPr marL="514350" indent="-514350" eaLnBrk="1" hangingPunct="1">
              <a:spcBef>
                <a:spcPct val="50000"/>
              </a:spcBef>
              <a:buFontTx/>
              <a:buAutoNum type="arabicPeriod" startAt="5"/>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It’s still a metal, it’s still the same metal, but now it is the </a:t>
            </a:r>
            <a:r>
              <a:rPr lang="en-US" altLang="en-US" sz="2800" u="sng" dirty="0">
                <a:solidFill>
                  <a:srgbClr val="FF0000"/>
                </a:solidFill>
                <a:latin typeface="Times New Roman" panose="02020603050405020304" pitchFamily="18" charset="0"/>
                <a:cs typeface="Times New Roman" panose="02020603050405020304" pitchFamily="18" charset="0"/>
              </a:rPr>
              <a:t>LITHIUM ION</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it has a charge of +1, and it can bond.  </a:t>
            </a:r>
          </a:p>
          <a:p>
            <a:pPr marL="514350" indent="-514350" eaLnBrk="1" hangingPunct="1">
              <a:spcBef>
                <a:spcPct val="50000"/>
              </a:spcBef>
              <a:buFontTx/>
              <a:buAutoNum type="arabicPeriod" startAt="5"/>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For example….</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Lithium atoms have </a:t>
            </a:r>
            <a:r>
              <a:rPr lang="en-US" altLang="en-US" sz="2800" u="sng" dirty="0">
                <a:solidFill>
                  <a:schemeClr val="tx1">
                    <a:lumMod val="95000"/>
                    <a:lumOff val="5000"/>
                  </a:schemeClr>
                </a:solidFill>
                <a:latin typeface="Times New Roman" panose="02020603050405020304" pitchFamily="18" charset="0"/>
                <a:cs typeface="Times New Roman" panose="02020603050405020304" pitchFamily="18" charset="0"/>
              </a:rPr>
              <a:t>3 p</a:t>
            </a:r>
            <a:r>
              <a:rPr lang="en-US" altLang="en-US" sz="2800" u="sng" baseline="300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and  </a:t>
            </a:r>
            <a:r>
              <a:rPr lang="en-US" altLang="en-US" sz="2800" u="sng" dirty="0">
                <a:solidFill>
                  <a:schemeClr val="tx1">
                    <a:lumMod val="95000"/>
                    <a:lumOff val="5000"/>
                  </a:schemeClr>
                </a:solidFill>
                <a:latin typeface="Times New Roman" panose="02020603050405020304" pitchFamily="18" charset="0"/>
                <a:cs typeface="Times New Roman" panose="02020603050405020304" pitchFamily="18" charset="0"/>
              </a:rPr>
              <a:t>3 e</a:t>
            </a:r>
            <a:r>
              <a:rPr lang="en-US" altLang="en-US" sz="2800" u="sng" baseline="300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(it’s neutral)</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3977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Group 2"/>
          <p:cNvGraphicFramePr>
            <a:graphicFrameLocks noGrp="1"/>
          </p:cNvGraphicFramePr>
          <p:nvPr>
            <p:extLst>
              <p:ext uri="{D42A27DB-BD31-4B8C-83A1-F6EECF244321}">
                <p14:modId xmlns:p14="http://schemas.microsoft.com/office/powerpoint/2010/main" val="2052154557"/>
              </p:ext>
            </p:extLst>
          </p:nvPr>
        </p:nvGraphicFramePr>
        <p:xfrm>
          <a:off x="0" y="1"/>
          <a:ext cx="9144000" cy="6857997"/>
        </p:xfrm>
        <a:graphic>
          <a:graphicData uri="http://schemas.openxmlformats.org/drawingml/2006/table">
            <a:tbl>
              <a:tblPr/>
              <a:tblGrid>
                <a:gridCol w="1669774">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87826">
                  <a:extLst>
                    <a:ext uri="{9D8B030D-6E8A-4147-A177-3AD203B41FA5}">
                      <a16:colId xmlns:a16="http://schemas.microsoft.com/office/drawing/2014/main" val="20002"/>
                    </a:ext>
                  </a:extLst>
                </a:gridCol>
                <a:gridCol w="3657600">
                  <a:extLst>
                    <a:ext uri="{9D8B030D-6E8A-4147-A177-3AD203B41FA5}">
                      <a16:colId xmlns:a16="http://schemas.microsoft.com/office/drawing/2014/main" val="20003"/>
                    </a:ext>
                  </a:extLst>
                </a:gridCol>
              </a:tblGrid>
              <a:tr h="1032297">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53.  Here, 3 Ba’s, and 2 N’s in a 3:2 ratio.  Naming is easy.  </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BDD9"/>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4276792606"/>
                  </a:ext>
                </a:extLst>
              </a:tr>
              <a:tr h="899097">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Cation</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Anion</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Formula of compound</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Name of compound</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0"/>
                  </a:ext>
                </a:extLst>
              </a:tr>
              <a:tr h="98268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BeF</a:t>
                      </a:r>
                      <a:r>
                        <a:rPr kumimoji="0" lang="en-US" altLang="en-US" sz="40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Beryllium fluoride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1"/>
                  </a:ext>
                </a:extLst>
              </a:tr>
              <a:tr h="98708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Sr</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Cl</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SrCl</a:t>
                      </a:r>
                      <a:r>
                        <a:rPr kumimoji="0" lang="en-US" altLang="en-US" sz="4000" b="0" i="0" u="none" strike="noStrike" cap="none" normalizeH="0" baseline="-25000" dirty="0">
                          <a:ln>
                            <a:noFill/>
                          </a:ln>
                          <a:solidFill>
                            <a:srgbClr val="FF0000"/>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Strontium chloride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2"/>
                  </a:ext>
                </a:extLst>
              </a:tr>
              <a:tr h="98708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Ba</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Ba</a:t>
                      </a:r>
                      <a:r>
                        <a:rPr kumimoji="0" lang="en-US" altLang="en-US" sz="4000" b="0" i="0" u="none" strike="noStrike" cap="none" normalizeH="0" baseline="-25000" dirty="0">
                          <a:ln>
                            <a:noFill/>
                          </a:ln>
                          <a:solidFill>
                            <a:srgbClr val="0000CC"/>
                          </a:solidFill>
                          <a:effectLst/>
                          <a:latin typeface="Times New Roman" panose="02020603050405020304" pitchFamily="18" charset="0"/>
                          <a:cs typeface="Times New Roman" panose="02020603050405020304" pitchFamily="18" charset="0"/>
                        </a:rPr>
                        <a:t>3</a:t>
                      </a:r>
                      <a:r>
                        <a:rPr kumimoji="0" lang="en-US" altLang="en-US" sz="40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N</a:t>
                      </a:r>
                      <a:r>
                        <a:rPr kumimoji="0" lang="en-US" altLang="en-US" sz="4000" b="0" i="0" u="none" strike="noStrike" cap="none" normalizeH="0" baseline="-25000" dirty="0">
                          <a:ln>
                            <a:noFill/>
                          </a:ln>
                          <a:solidFill>
                            <a:srgbClr val="0000CC"/>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Barium nitride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3"/>
                  </a:ext>
                </a:extLst>
              </a:tr>
              <a:tr h="98268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4"/>
                  </a:ext>
                </a:extLst>
              </a:tr>
              <a:tr h="98708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Al</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2500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5"/>
                  </a:ext>
                </a:extLst>
              </a:tr>
            </a:tbl>
          </a:graphicData>
        </a:graphic>
      </p:graphicFrame>
      <p:sp>
        <p:nvSpPr>
          <p:cNvPr id="43047" name="Text Box 39"/>
          <p:cNvSpPr txBox="1">
            <a:spLocks noChangeArrowheads="1"/>
          </p:cNvSpPr>
          <p:nvPr/>
        </p:nvSpPr>
        <p:spPr bwMode="auto">
          <a:xfrm>
            <a:off x="517525" y="5141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Tree>
    <p:extLst>
      <p:ext uri="{BB962C8B-B14F-4D97-AF65-F5344CB8AC3E}">
        <p14:creationId xmlns:p14="http://schemas.microsoft.com/office/powerpoint/2010/main" val="26763461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Group 2"/>
          <p:cNvGraphicFramePr>
            <a:graphicFrameLocks noGrp="1"/>
          </p:cNvGraphicFramePr>
          <p:nvPr>
            <p:extLst>
              <p:ext uri="{D42A27DB-BD31-4B8C-83A1-F6EECF244321}">
                <p14:modId xmlns:p14="http://schemas.microsoft.com/office/powerpoint/2010/main" val="632322386"/>
              </p:ext>
            </p:extLst>
          </p:nvPr>
        </p:nvGraphicFramePr>
        <p:xfrm>
          <a:off x="0" y="1"/>
          <a:ext cx="9144000" cy="6857997"/>
        </p:xfrm>
        <a:graphic>
          <a:graphicData uri="http://schemas.openxmlformats.org/drawingml/2006/table">
            <a:tbl>
              <a:tblPr/>
              <a:tblGrid>
                <a:gridCol w="1669774">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87826">
                  <a:extLst>
                    <a:ext uri="{9D8B030D-6E8A-4147-A177-3AD203B41FA5}">
                      <a16:colId xmlns:a16="http://schemas.microsoft.com/office/drawing/2014/main" val="20002"/>
                    </a:ext>
                  </a:extLst>
                </a:gridCol>
                <a:gridCol w="3657600">
                  <a:extLst>
                    <a:ext uri="{9D8B030D-6E8A-4147-A177-3AD203B41FA5}">
                      <a16:colId xmlns:a16="http://schemas.microsoft.com/office/drawing/2014/main" val="20003"/>
                    </a:ext>
                  </a:extLst>
                </a:gridCol>
              </a:tblGrid>
              <a:tr h="1032297">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53.  Nothing is easier than a 1:1 ratio, right John Dalton?</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4276792606"/>
                  </a:ext>
                </a:extLst>
              </a:tr>
              <a:tr h="899097">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Cation</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Anion</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Formula of compound</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Name of compound</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0"/>
                  </a:ext>
                </a:extLst>
              </a:tr>
              <a:tr h="98268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BeF</a:t>
                      </a:r>
                      <a:r>
                        <a:rPr kumimoji="0" lang="en-US" altLang="en-US" sz="40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Beryllium fluoride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1"/>
                  </a:ext>
                </a:extLst>
              </a:tr>
              <a:tr h="98708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Sr</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Cl</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SrCl</a:t>
                      </a:r>
                      <a:r>
                        <a:rPr kumimoji="0" lang="en-US" altLang="en-US" sz="4000" b="0" i="0" u="none" strike="noStrike" cap="none" normalizeH="0" baseline="-25000" dirty="0">
                          <a:ln>
                            <a:noFill/>
                          </a:ln>
                          <a:solidFill>
                            <a:srgbClr val="FF0000"/>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Strontium chloride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2"/>
                  </a:ext>
                </a:extLst>
              </a:tr>
              <a:tr h="98708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Ba</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Ba</a:t>
                      </a:r>
                      <a:r>
                        <a:rPr kumimoji="0" lang="en-US" altLang="en-US" sz="4000" b="0" i="0" u="none" strike="noStrike" cap="none" normalizeH="0" baseline="-25000" dirty="0">
                          <a:ln>
                            <a:noFill/>
                          </a:ln>
                          <a:solidFill>
                            <a:srgbClr val="0000CC"/>
                          </a:solidFill>
                          <a:effectLst/>
                          <a:latin typeface="Times New Roman" panose="02020603050405020304" pitchFamily="18" charset="0"/>
                          <a:cs typeface="Times New Roman" panose="02020603050405020304" pitchFamily="18" charset="0"/>
                        </a:rPr>
                        <a:t>3</a:t>
                      </a:r>
                      <a:r>
                        <a:rPr kumimoji="0" lang="en-US" altLang="en-US" sz="40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N</a:t>
                      </a:r>
                      <a:r>
                        <a:rPr kumimoji="0" lang="en-US" altLang="en-US" sz="4000" b="0" i="0" u="none" strike="noStrike" cap="none" normalizeH="0" baseline="-25000" dirty="0">
                          <a:ln>
                            <a:noFill/>
                          </a:ln>
                          <a:solidFill>
                            <a:srgbClr val="0000CC"/>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Barium nitride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3"/>
                  </a:ext>
                </a:extLst>
              </a:tr>
              <a:tr h="98268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KI</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Potassium iodide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4"/>
                  </a:ext>
                </a:extLst>
              </a:tr>
              <a:tr h="98708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Al</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2500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5"/>
                  </a:ext>
                </a:extLst>
              </a:tr>
            </a:tbl>
          </a:graphicData>
        </a:graphic>
      </p:graphicFrame>
      <p:sp>
        <p:nvSpPr>
          <p:cNvPr id="43047" name="Text Box 39"/>
          <p:cNvSpPr txBox="1">
            <a:spLocks noChangeArrowheads="1"/>
          </p:cNvSpPr>
          <p:nvPr/>
        </p:nvSpPr>
        <p:spPr bwMode="auto">
          <a:xfrm>
            <a:off x="517525" y="5141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Tree>
    <p:extLst>
      <p:ext uri="{BB962C8B-B14F-4D97-AF65-F5344CB8AC3E}">
        <p14:creationId xmlns:p14="http://schemas.microsoft.com/office/powerpoint/2010/main" val="29126863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Group 2"/>
          <p:cNvGraphicFramePr>
            <a:graphicFrameLocks noGrp="1"/>
          </p:cNvGraphicFramePr>
          <p:nvPr>
            <p:extLst>
              <p:ext uri="{D42A27DB-BD31-4B8C-83A1-F6EECF244321}">
                <p14:modId xmlns:p14="http://schemas.microsoft.com/office/powerpoint/2010/main" val="2707095939"/>
              </p:ext>
            </p:extLst>
          </p:nvPr>
        </p:nvGraphicFramePr>
        <p:xfrm>
          <a:off x="0" y="1"/>
          <a:ext cx="9144000" cy="6857997"/>
        </p:xfrm>
        <a:graphic>
          <a:graphicData uri="http://schemas.openxmlformats.org/drawingml/2006/table">
            <a:tbl>
              <a:tblPr/>
              <a:tblGrid>
                <a:gridCol w="1669774">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87826">
                  <a:extLst>
                    <a:ext uri="{9D8B030D-6E8A-4147-A177-3AD203B41FA5}">
                      <a16:colId xmlns:a16="http://schemas.microsoft.com/office/drawing/2014/main" val="20002"/>
                    </a:ext>
                  </a:extLst>
                </a:gridCol>
                <a:gridCol w="3657600">
                  <a:extLst>
                    <a:ext uri="{9D8B030D-6E8A-4147-A177-3AD203B41FA5}">
                      <a16:colId xmlns:a16="http://schemas.microsoft.com/office/drawing/2014/main" val="20003"/>
                    </a:ext>
                  </a:extLst>
                </a:gridCol>
              </a:tblGrid>
              <a:tr h="1032297">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53.  Criss cross, then using simple naming rules!  (easy)  </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D5D5"/>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4276792606"/>
                  </a:ext>
                </a:extLst>
              </a:tr>
              <a:tr h="899097">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Cation</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Anion</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Formula of compound</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Name of compound</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0"/>
                  </a:ext>
                </a:extLst>
              </a:tr>
              <a:tr h="98268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BeF</a:t>
                      </a:r>
                      <a:r>
                        <a:rPr kumimoji="0" lang="en-US" altLang="en-US" sz="40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Beryllium fluoride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1"/>
                  </a:ext>
                </a:extLst>
              </a:tr>
              <a:tr h="98708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Sr</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Cl</a:t>
                      </a:r>
                      <a:r>
                        <a:rPr kumimoji="0" lang="en-US" altLang="en-US" sz="2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SrCl</a:t>
                      </a:r>
                      <a:r>
                        <a:rPr kumimoji="0" lang="en-US" altLang="en-US" sz="4000" b="0" i="0" u="none" strike="noStrike" cap="none" normalizeH="0" baseline="-25000" dirty="0">
                          <a:ln>
                            <a:noFill/>
                          </a:ln>
                          <a:solidFill>
                            <a:srgbClr val="FF0000"/>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Strontium chloride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2"/>
                  </a:ext>
                </a:extLst>
              </a:tr>
              <a:tr h="98708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Ba</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Ba</a:t>
                      </a:r>
                      <a:r>
                        <a:rPr kumimoji="0" lang="en-US" altLang="en-US" sz="4000" b="0" i="0" u="none" strike="noStrike" cap="none" normalizeH="0" baseline="-25000" dirty="0">
                          <a:ln>
                            <a:noFill/>
                          </a:ln>
                          <a:solidFill>
                            <a:srgbClr val="0000CC"/>
                          </a:solidFill>
                          <a:effectLst/>
                          <a:latin typeface="Times New Roman" panose="02020603050405020304" pitchFamily="18" charset="0"/>
                          <a:cs typeface="Times New Roman" panose="02020603050405020304" pitchFamily="18" charset="0"/>
                        </a:rPr>
                        <a:t>3</a:t>
                      </a:r>
                      <a:r>
                        <a:rPr kumimoji="0" lang="en-US" altLang="en-US" sz="40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N</a:t>
                      </a:r>
                      <a:r>
                        <a:rPr kumimoji="0" lang="en-US" altLang="en-US" sz="4000" b="0" i="0" u="none" strike="noStrike" cap="none" normalizeH="0" baseline="-25000" dirty="0">
                          <a:ln>
                            <a:noFill/>
                          </a:ln>
                          <a:solidFill>
                            <a:srgbClr val="0000CC"/>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Barium nitride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3"/>
                  </a:ext>
                </a:extLst>
              </a:tr>
              <a:tr h="98268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KI</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Potassium iodide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4"/>
                  </a:ext>
                </a:extLst>
              </a:tr>
              <a:tr h="98708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Al</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a:t>
                      </a:r>
                      <a:r>
                        <a:rPr kumimoji="0" lang="en-US" altLang="en-US" sz="2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Al</a:t>
                      </a:r>
                      <a:r>
                        <a:rPr kumimoji="0" lang="en-US" altLang="en-US" sz="4000" b="0" i="0" u="none" strike="noStrike" cap="none" normalizeH="0" baseline="-25000" dirty="0">
                          <a:ln>
                            <a:noFill/>
                          </a:ln>
                          <a:solidFill>
                            <a:srgbClr val="FF0000"/>
                          </a:solidFill>
                          <a:effectLst/>
                          <a:latin typeface="Times New Roman" panose="02020603050405020304" pitchFamily="18" charset="0"/>
                          <a:cs typeface="Times New Roman" panose="02020603050405020304" pitchFamily="18" charset="0"/>
                        </a:rPr>
                        <a:t>2</a:t>
                      </a:r>
                      <a:r>
                        <a:rPr kumimoji="0" lang="en-US" altLang="en-US" sz="4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O</a:t>
                      </a:r>
                      <a:r>
                        <a:rPr kumimoji="0" lang="en-US" altLang="en-US" sz="4000" b="0" i="0" u="none" strike="noStrike" cap="none" normalizeH="0" baseline="-25000" dirty="0">
                          <a:ln>
                            <a:noFill/>
                          </a:ln>
                          <a:solidFill>
                            <a:srgbClr val="FF0000"/>
                          </a:solidFill>
                          <a:effectLst/>
                          <a:latin typeface="Times New Roman" panose="02020603050405020304" pitchFamily="18" charset="0"/>
                          <a:cs typeface="Times New Roman" panose="02020603050405020304" pitchFamily="18" charset="0"/>
                        </a:rPr>
                        <a:t>3</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Aluminum oxide</a:t>
                      </a:r>
                    </a:p>
                  </a:txBody>
                  <a:tcPr anchor="ctr" horzOverflow="overflow">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a:noFill/>
                    </a:lnTlToBr>
                    <a:lnBlToTr>
                      <a:noFill/>
                    </a:lnBlToTr>
                    <a:solidFill>
                      <a:srgbClr val="FFFFE5"/>
                    </a:solidFill>
                  </a:tcPr>
                </a:tc>
                <a:extLst>
                  <a:ext uri="{0D108BD9-81ED-4DB2-BD59-A6C34878D82A}">
                    <a16:rowId xmlns:a16="http://schemas.microsoft.com/office/drawing/2014/main" val="10005"/>
                  </a:ext>
                </a:extLst>
              </a:tr>
            </a:tbl>
          </a:graphicData>
        </a:graphic>
      </p:graphicFrame>
      <p:sp>
        <p:nvSpPr>
          <p:cNvPr id="43047" name="Text Box 39"/>
          <p:cNvSpPr txBox="1">
            <a:spLocks noChangeArrowheads="1"/>
          </p:cNvSpPr>
          <p:nvPr/>
        </p:nvSpPr>
        <p:spPr bwMode="auto">
          <a:xfrm>
            <a:off x="517525" y="5141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Tree>
    <p:extLst>
      <p:ext uri="{BB962C8B-B14F-4D97-AF65-F5344CB8AC3E}">
        <p14:creationId xmlns:p14="http://schemas.microsoft.com/office/powerpoint/2010/main" val="24525674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C0BE93F-141F-2871-0131-75683754B869}"/>
              </a:ext>
            </a:extLst>
          </p:cNvPr>
          <p:cNvGraphicFramePr>
            <a:graphicFrameLocks noGrp="1"/>
          </p:cNvGraphicFramePr>
          <p:nvPr>
            <p:extLst>
              <p:ext uri="{D42A27DB-BD31-4B8C-83A1-F6EECF244321}">
                <p14:modId xmlns:p14="http://schemas.microsoft.com/office/powerpoint/2010/main" val="1841787601"/>
              </p:ext>
            </p:extLst>
          </p:nvPr>
        </p:nvGraphicFramePr>
        <p:xfrm>
          <a:off x="0" y="0"/>
          <a:ext cx="9144000" cy="693908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3786958036"/>
                    </a:ext>
                  </a:extLst>
                </a:gridCol>
                <a:gridCol w="7010400">
                  <a:extLst>
                    <a:ext uri="{9D8B030D-6E8A-4147-A177-3AD203B41FA5}">
                      <a16:colId xmlns:a16="http://schemas.microsoft.com/office/drawing/2014/main" val="68479636"/>
                    </a:ext>
                  </a:extLst>
                </a:gridCol>
              </a:tblGrid>
              <a:tr h="741881">
                <a:tc gridSpan="2">
                  <a:txBody>
                    <a:bodyPr/>
                    <a:lstStyle/>
                    <a:p>
                      <a:pPr algn="l"/>
                      <a:r>
                        <a:rPr lang="en-US" sz="2400" b="0" dirty="0">
                          <a:solidFill>
                            <a:srgbClr val="0000CC"/>
                          </a:solidFill>
                          <a:latin typeface="Times New Roman" panose="02020603050405020304" pitchFamily="18" charset="0"/>
                          <a:cs typeface="Times New Roman" panose="02020603050405020304" pitchFamily="18" charset="0"/>
                        </a:rPr>
                        <a:t>54.  Name these monoatomic ionic compounds with proper names, </a:t>
                      </a:r>
                      <a:br>
                        <a:rPr lang="en-US" sz="2400" b="0" dirty="0">
                          <a:solidFill>
                            <a:srgbClr val="0000CC"/>
                          </a:solidFill>
                          <a:latin typeface="Times New Roman" panose="02020603050405020304" pitchFamily="18" charset="0"/>
                          <a:cs typeface="Times New Roman" panose="02020603050405020304" pitchFamily="18" charset="0"/>
                        </a:rPr>
                      </a:br>
                      <a:r>
                        <a:rPr lang="en-US" sz="2400" b="0" dirty="0">
                          <a:solidFill>
                            <a:srgbClr val="0000CC"/>
                          </a:solidFill>
                          <a:latin typeface="Times New Roman" panose="02020603050405020304" pitchFamily="18" charset="0"/>
                          <a:cs typeface="Times New Roman" panose="02020603050405020304" pitchFamily="18" charset="0"/>
                        </a:rPr>
                        <a:t>        two at a time because you are so good at this already (</a:t>
                      </a:r>
                      <a:r>
                        <a:rPr lang="en-US" sz="2400" b="0" dirty="0">
                          <a:solidFill>
                            <a:srgbClr val="0000CC"/>
                          </a:solidFill>
                          <a:latin typeface="Wingdings" panose="05000000000000000000" pitchFamily="2" charset="2"/>
                          <a:cs typeface="Times New Roman" panose="02020603050405020304" pitchFamily="18" charset="0"/>
                        </a:rPr>
                        <a:t>J</a:t>
                      </a:r>
                      <a:r>
                        <a:rPr lang="en-US" sz="2400" b="0" dirty="0">
                          <a:solidFill>
                            <a:srgbClr val="0000CC"/>
                          </a:solidFill>
                          <a:latin typeface="Times New Roman" panose="02020603050405020304" pitchFamily="18" charset="0"/>
                          <a:cs typeface="Times New Roman" panose="02020603050405020304" pitchFamily="18" charset="0"/>
                        </a:rPr>
                        <a:t>) </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rgbClr val="EFEFFF"/>
                    </a:solidFill>
                  </a:tcPr>
                </a:tc>
                <a:tc hMerge="1">
                  <a:txBody>
                    <a:bodyPr/>
                    <a:lstStyle/>
                    <a:p>
                      <a:endParaRPr lang="en-US" dirty="0"/>
                    </a:p>
                  </a:txBody>
                  <a:tcPr/>
                </a:tc>
                <a:extLst>
                  <a:ext uri="{0D108BD9-81ED-4DB2-BD59-A6C34878D82A}">
                    <a16:rowId xmlns:a16="http://schemas.microsoft.com/office/drawing/2014/main" val="2177004475"/>
                  </a:ext>
                </a:extLst>
              </a:tr>
              <a:tr h="764515">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NaF</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8939555"/>
                  </a:ext>
                </a:extLst>
              </a:tr>
              <a:tr h="764515">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Sr</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N</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994446298"/>
                  </a:ext>
                </a:extLst>
              </a:tr>
              <a:tr h="764515">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Al</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S</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758959449"/>
                  </a:ext>
                </a:extLst>
              </a:tr>
              <a:tr h="764515">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BeO</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ctr"/>
                      <a:endParaRPr lang="en-US" sz="3200" b="0" dirty="0">
                        <a:solidFill>
                          <a:srgbClr val="FF0000"/>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2884951789"/>
                  </a:ext>
                </a:extLst>
              </a:tr>
              <a:tr h="764515">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Ba</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N</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82079985"/>
                  </a:ext>
                </a:extLst>
              </a:tr>
              <a:tr h="764515">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Rb</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Se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008771314"/>
                  </a:ext>
                </a:extLst>
              </a:tr>
              <a:tr h="764515">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K</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P</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2393619907"/>
                  </a:ext>
                </a:extLst>
              </a:tr>
              <a:tr h="764515">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CsI</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826251545"/>
                  </a:ext>
                </a:extLst>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C0BE93F-141F-2871-0131-75683754B869}"/>
              </a:ext>
            </a:extLst>
          </p:cNvPr>
          <p:cNvGraphicFramePr>
            <a:graphicFrameLocks noGrp="1"/>
          </p:cNvGraphicFramePr>
          <p:nvPr>
            <p:extLst>
              <p:ext uri="{D42A27DB-BD31-4B8C-83A1-F6EECF244321}">
                <p14:modId xmlns:p14="http://schemas.microsoft.com/office/powerpoint/2010/main" val="1151313883"/>
              </p:ext>
            </p:extLst>
          </p:nvPr>
        </p:nvGraphicFramePr>
        <p:xfrm>
          <a:off x="0" y="0"/>
          <a:ext cx="9144000" cy="6858001"/>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3786958036"/>
                    </a:ext>
                  </a:extLst>
                </a:gridCol>
                <a:gridCol w="7010400">
                  <a:extLst>
                    <a:ext uri="{9D8B030D-6E8A-4147-A177-3AD203B41FA5}">
                      <a16:colId xmlns:a16="http://schemas.microsoft.com/office/drawing/2014/main" val="68479636"/>
                    </a:ext>
                  </a:extLst>
                </a:gridCol>
              </a:tblGrid>
              <a:tr h="741881">
                <a:tc gridSpan="2">
                  <a:txBody>
                    <a:bodyPr/>
                    <a:lstStyle/>
                    <a:p>
                      <a:pPr algn="l"/>
                      <a:r>
                        <a:rPr lang="en-US" sz="2400" b="0" dirty="0">
                          <a:solidFill>
                            <a:srgbClr val="0000CC"/>
                          </a:solidFill>
                          <a:latin typeface="Times New Roman" panose="02020603050405020304" pitchFamily="18" charset="0"/>
                          <a:cs typeface="Times New Roman" panose="02020603050405020304" pitchFamily="18" charset="0"/>
                        </a:rPr>
                        <a:t>54.  Use the 1</a:t>
                      </a:r>
                      <a:r>
                        <a:rPr lang="en-US" sz="2400" b="0" baseline="30000" dirty="0">
                          <a:solidFill>
                            <a:srgbClr val="0000CC"/>
                          </a:solidFill>
                          <a:latin typeface="Times New Roman" panose="02020603050405020304" pitchFamily="18" charset="0"/>
                          <a:cs typeface="Times New Roman" panose="02020603050405020304" pitchFamily="18" charset="0"/>
                        </a:rPr>
                        <a:t>st</a:t>
                      </a:r>
                      <a:r>
                        <a:rPr lang="en-US" sz="2400" b="0" dirty="0">
                          <a:solidFill>
                            <a:srgbClr val="0000CC"/>
                          </a:solidFill>
                          <a:latin typeface="Times New Roman" panose="02020603050405020304" pitchFamily="18" charset="0"/>
                          <a:cs typeface="Times New Roman" panose="02020603050405020304" pitchFamily="18" charset="0"/>
                        </a:rPr>
                        <a:t> name rule, then the 2</a:t>
                      </a:r>
                      <a:r>
                        <a:rPr lang="en-US" sz="2400" b="0" baseline="30000" dirty="0">
                          <a:solidFill>
                            <a:srgbClr val="0000CC"/>
                          </a:solidFill>
                          <a:latin typeface="Times New Roman" panose="02020603050405020304" pitchFamily="18" charset="0"/>
                          <a:cs typeface="Times New Roman" panose="02020603050405020304" pitchFamily="18" charset="0"/>
                        </a:rPr>
                        <a:t>nd</a:t>
                      </a:r>
                      <a:r>
                        <a:rPr lang="en-US" sz="2400" b="0" dirty="0">
                          <a:solidFill>
                            <a:srgbClr val="0000CC"/>
                          </a:solidFill>
                          <a:latin typeface="Times New Roman" panose="02020603050405020304" pitchFamily="18" charset="0"/>
                          <a:cs typeface="Times New Roman" panose="02020603050405020304" pitchFamily="18" charset="0"/>
                        </a:rPr>
                        <a:t> name rule every time.  </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rgbClr val="EFEFFF"/>
                    </a:solidFill>
                  </a:tcPr>
                </a:tc>
                <a:tc hMerge="1">
                  <a:txBody>
                    <a:bodyPr/>
                    <a:lstStyle/>
                    <a:p>
                      <a:endParaRPr lang="en-US" dirty="0"/>
                    </a:p>
                  </a:txBody>
                  <a:tcPr/>
                </a:tc>
                <a:extLst>
                  <a:ext uri="{0D108BD9-81ED-4DB2-BD59-A6C34878D82A}">
                    <a16:rowId xmlns:a16="http://schemas.microsoft.com/office/drawing/2014/main" val="2177004475"/>
                  </a:ext>
                </a:extLst>
              </a:tr>
              <a:tr h="764515">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NaF</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sodium fluoride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8939555"/>
                  </a:ext>
                </a:extLst>
              </a:tr>
              <a:tr h="764515">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Sr</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N</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strontium nitride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994446298"/>
                  </a:ext>
                </a:extLst>
              </a:tr>
              <a:tr h="764515">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Al</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S</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758959449"/>
                  </a:ext>
                </a:extLst>
              </a:tr>
              <a:tr h="764515">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BeO</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2884951789"/>
                  </a:ext>
                </a:extLst>
              </a:tr>
              <a:tr h="764515">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Ba</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N</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82079985"/>
                  </a:ext>
                </a:extLst>
              </a:tr>
              <a:tr h="764515">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Rb</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Se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008771314"/>
                  </a:ext>
                </a:extLst>
              </a:tr>
              <a:tr h="764515">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K</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P</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2393619907"/>
                  </a:ext>
                </a:extLst>
              </a:tr>
              <a:tr h="764515">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CsI</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826251545"/>
                  </a:ext>
                </a:extLst>
              </a:tr>
            </a:tbl>
          </a:graphicData>
        </a:graphic>
      </p:graphicFrame>
    </p:spTree>
    <p:extLst>
      <p:ext uri="{BB962C8B-B14F-4D97-AF65-F5344CB8AC3E}">
        <p14:creationId xmlns:p14="http://schemas.microsoft.com/office/powerpoint/2010/main" val="30875610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C0BE93F-141F-2871-0131-75683754B869}"/>
              </a:ext>
            </a:extLst>
          </p:cNvPr>
          <p:cNvGraphicFramePr>
            <a:graphicFrameLocks noGrp="1"/>
          </p:cNvGraphicFramePr>
          <p:nvPr>
            <p:extLst>
              <p:ext uri="{D42A27DB-BD31-4B8C-83A1-F6EECF244321}">
                <p14:modId xmlns:p14="http://schemas.microsoft.com/office/powerpoint/2010/main" val="1230739536"/>
              </p:ext>
            </p:extLst>
          </p:nvPr>
        </p:nvGraphicFramePr>
        <p:xfrm>
          <a:off x="0" y="0"/>
          <a:ext cx="9144000" cy="6858001"/>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3786958036"/>
                    </a:ext>
                  </a:extLst>
                </a:gridCol>
                <a:gridCol w="7010400">
                  <a:extLst>
                    <a:ext uri="{9D8B030D-6E8A-4147-A177-3AD203B41FA5}">
                      <a16:colId xmlns:a16="http://schemas.microsoft.com/office/drawing/2014/main" val="68479636"/>
                    </a:ext>
                  </a:extLst>
                </a:gridCol>
              </a:tblGrid>
              <a:tr h="741881">
                <a:tc gridSpan="2">
                  <a:txBody>
                    <a:bodyPr/>
                    <a:lstStyle/>
                    <a:p>
                      <a:pPr algn="l"/>
                      <a:r>
                        <a:rPr lang="en-US" sz="2400" b="0" dirty="0">
                          <a:solidFill>
                            <a:srgbClr val="0000CC"/>
                          </a:solidFill>
                          <a:latin typeface="Times New Roman" panose="02020603050405020304" pitchFamily="18" charset="0"/>
                          <a:cs typeface="Times New Roman" panose="02020603050405020304" pitchFamily="18" charset="0"/>
                        </a:rPr>
                        <a:t>54.  Do it again.  Watch the ratios do not matter for naming.  </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rgbClr val="FFD5D5"/>
                    </a:solidFill>
                  </a:tcPr>
                </a:tc>
                <a:tc hMerge="1">
                  <a:txBody>
                    <a:bodyPr/>
                    <a:lstStyle/>
                    <a:p>
                      <a:endParaRPr lang="en-US" dirty="0"/>
                    </a:p>
                  </a:txBody>
                  <a:tcPr/>
                </a:tc>
                <a:extLst>
                  <a:ext uri="{0D108BD9-81ED-4DB2-BD59-A6C34878D82A}">
                    <a16:rowId xmlns:a16="http://schemas.microsoft.com/office/drawing/2014/main" val="2177004475"/>
                  </a:ext>
                </a:extLst>
              </a:tr>
              <a:tr h="764515">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NaF</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sodium fluoride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8939555"/>
                  </a:ext>
                </a:extLst>
              </a:tr>
              <a:tr h="764515">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Sr</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N</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strontium nitride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994446298"/>
                  </a:ext>
                </a:extLst>
              </a:tr>
              <a:tr h="764515">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Al</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S</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rgbClr val="0000CC"/>
                          </a:solidFill>
                          <a:latin typeface="Times New Roman" panose="02020603050405020304" pitchFamily="18" charset="0"/>
                          <a:cs typeface="Times New Roman" panose="02020603050405020304" pitchFamily="18" charset="0"/>
                        </a:rPr>
                        <a:t>  aluminum sulfide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758959449"/>
                  </a:ext>
                </a:extLst>
              </a:tr>
              <a:tr h="764515">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BeO</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rgbClr val="0000CC"/>
                          </a:solidFill>
                          <a:latin typeface="Times New Roman" panose="02020603050405020304" pitchFamily="18" charset="0"/>
                          <a:cs typeface="Times New Roman" panose="02020603050405020304" pitchFamily="18" charset="0"/>
                        </a:rPr>
                        <a:t>  beryllium oxide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2884951789"/>
                  </a:ext>
                </a:extLst>
              </a:tr>
              <a:tr h="764515">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Ba</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N</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82079985"/>
                  </a:ext>
                </a:extLst>
              </a:tr>
              <a:tr h="764515">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Rb</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Se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008771314"/>
                  </a:ext>
                </a:extLst>
              </a:tr>
              <a:tr h="764515">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K</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P</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2393619907"/>
                  </a:ext>
                </a:extLst>
              </a:tr>
              <a:tr h="764515">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CsI</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826251545"/>
                  </a:ext>
                </a:extLst>
              </a:tr>
            </a:tbl>
          </a:graphicData>
        </a:graphic>
      </p:graphicFrame>
    </p:spTree>
    <p:extLst>
      <p:ext uri="{BB962C8B-B14F-4D97-AF65-F5344CB8AC3E}">
        <p14:creationId xmlns:p14="http://schemas.microsoft.com/office/powerpoint/2010/main" val="2423862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C0BE93F-141F-2871-0131-75683754B869}"/>
              </a:ext>
            </a:extLst>
          </p:cNvPr>
          <p:cNvGraphicFramePr>
            <a:graphicFrameLocks noGrp="1"/>
          </p:cNvGraphicFramePr>
          <p:nvPr>
            <p:extLst>
              <p:ext uri="{D42A27DB-BD31-4B8C-83A1-F6EECF244321}">
                <p14:modId xmlns:p14="http://schemas.microsoft.com/office/powerpoint/2010/main" val="3080273241"/>
              </p:ext>
            </p:extLst>
          </p:nvPr>
        </p:nvGraphicFramePr>
        <p:xfrm>
          <a:off x="0" y="0"/>
          <a:ext cx="9144000" cy="6858001"/>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3786958036"/>
                    </a:ext>
                  </a:extLst>
                </a:gridCol>
                <a:gridCol w="7010400">
                  <a:extLst>
                    <a:ext uri="{9D8B030D-6E8A-4147-A177-3AD203B41FA5}">
                      <a16:colId xmlns:a16="http://schemas.microsoft.com/office/drawing/2014/main" val="68479636"/>
                    </a:ext>
                  </a:extLst>
                </a:gridCol>
              </a:tblGrid>
              <a:tr h="741881">
                <a:tc gridSpan="2">
                  <a:txBody>
                    <a:bodyPr/>
                    <a:lstStyle/>
                    <a:p>
                      <a:pPr algn="l"/>
                      <a:r>
                        <a:rPr lang="en-US" sz="2400" b="0" dirty="0">
                          <a:solidFill>
                            <a:srgbClr val="FF0000"/>
                          </a:solidFill>
                          <a:latin typeface="Times New Roman" panose="02020603050405020304" pitchFamily="18" charset="0"/>
                          <a:cs typeface="Times New Roman" panose="02020603050405020304" pitchFamily="18" charset="0"/>
                        </a:rPr>
                        <a:t>54.  You’re getting to be champs at this, are you feeling it?  </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rgbClr val="EFEFFF"/>
                    </a:solidFill>
                  </a:tcPr>
                </a:tc>
                <a:tc hMerge="1">
                  <a:txBody>
                    <a:bodyPr/>
                    <a:lstStyle/>
                    <a:p>
                      <a:endParaRPr lang="en-US" dirty="0"/>
                    </a:p>
                  </a:txBody>
                  <a:tcPr/>
                </a:tc>
                <a:extLst>
                  <a:ext uri="{0D108BD9-81ED-4DB2-BD59-A6C34878D82A}">
                    <a16:rowId xmlns:a16="http://schemas.microsoft.com/office/drawing/2014/main" val="2177004475"/>
                  </a:ext>
                </a:extLst>
              </a:tr>
              <a:tr h="764515">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NaF</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sodium fluoride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8939555"/>
                  </a:ext>
                </a:extLst>
              </a:tr>
              <a:tr h="764515">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Sr</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N</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strontium nitride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994446298"/>
                  </a:ext>
                </a:extLst>
              </a:tr>
              <a:tr h="764515">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Al</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S</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rgbClr val="0000CC"/>
                          </a:solidFill>
                          <a:latin typeface="Times New Roman" panose="02020603050405020304" pitchFamily="18" charset="0"/>
                          <a:cs typeface="Times New Roman" panose="02020603050405020304" pitchFamily="18" charset="0"/>
                        </a:rPr>
                        <a:t>  aluminum sulfide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758959449"/>
                  </a:ext>
                </a:extLst>
              </a:tr>
              <a:tr h="764515">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BeO</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rgbClr val="0000CC"/>
                          </a:solidFill>
                          <a:latin typeface="Times New Roman" panose="02020603050405020304" pitchFamily="18" charset="0"/>
                          <a:cs typeface="Times New Roman" panose="02020603050405020304" pitchFamily="18" charset="0"/>
                        </a:rPr>
                        <a:t>  beryllium oxide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2884951789"/>
                  </a:ext>
                </a:extLst>
              </a:tr>
              <a:tr h="764515">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Ba</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N</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rgbClr val="FF0000"/>
                          </a:solidFill>
                          <a:latin typeface="Times New Roman" panose="02020603050405020304" pitchFamily="18" charset="0"/>
                          <a:cs typeface="Times New Roman" panose="02020603050405020304" pitchFamily="18" charset="0"/>
                        </a:rPr>
                        <a:t>  barium nitride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82079985"/>
                  </a:ext>
                </a:extLst>
              </a:tr>
              <a:tr h="764515">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Rb</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Se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rgbClr val="FF0000"/>
                          </a:solidFill>
                          <a:latin typeface="Times New Roman" panose="02020603050405020304" pitchFamily="18" charset="0"/>
                          <a:cs typeface="Times New Roman" panose="02020603050405020304" pitchFamily="18" charset="0"/>
                        </a:rPr>
                        <a:t>  rubidium selenide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008771314"/>
                  </a:ext>
                </a:extLst>
              </a:tr>
              <a:tr h="764515">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K</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P</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2393619907"/>
                  </a:ext>
                </a:extLst>
              </a:tr>
              <a:tr h="764515">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CsI</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826251545"/>
                  </a:ext>
                </a:extLst>
              </a:tr>
            </a:tbl>
          </a:graphicData>
        </a:graphic>
      </p:graphicFrame>
    </p:spTree>
    <p:extLst>
      <p:ext uri="{BB962C8B-B14F-4D97-AF65-F5344CB8AC3E}">
        <p14:creationId xmlns:p14="http://schemas.microsoft.com/office/powerpoint/2010/main" val="28922345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C0BE93F-141F-2871-0131-75683754B869}"/>
              </a:ext>
            </a:extLst>
          </p:cNvPr>
          <p:cNvGraphicFramePr>
            <a:graphicFrameLocks noGrp="1"/>
          </p:cNvGraphicFramePr>
          <p:nvPr>
            <p:extLst>
              <p:ext uri="{D42A27DB-BD31-4B8C-83A1-F6EECF244321}">
                <p14:modId xmlns:p14="http://schemas.microsoft.com/office/powerpoint/2010/main" val="703842498"/>
              </p:ext>
            </p:extLst>
          </p:nvPr>
        </p:nvGraphicFramePr>
        <p:xfrm>
          <a:off x="0" y="0"/>
          <a:ext cx="9144000" cy="6858001"/>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3786958036"/>
                    </a:ext>
                  </a:extLst>
                </a:gridCol>
                <a:gridCol w="7010400">
                  <a:extLst>
                    <a:ext uri="{9D8B030D-6E8A-4147-A177-3AD203B41FA5}">
                      <a16:colId xmlns:a16="http://schemas.microsoft.com/office/drawing/2014/main" val="68479636"/>
                    </a:ext>
                  </a:extLst>
                </a:gridCol>
              </a:tblGrid>
              <a:tr h="741881">
                <a:tc gridSpan="2">
                  <a:txBody>
                    <a:bodyPr/>
                    <a:lstStyle/>
                    <a:p>
                      <a:pPr algn="l"/>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54.  Perfect, it’s going well, give yourselves a quick round of applause!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rgbClr val="EFEFFF"/>
                    </a:solidFill>
                  </a:tcPr>
                </a:tc>
                <a:tc hMerge="1">
                  <a:txBody>
                    <a:bodyPr/>
                    <a:lstStyle/>
                    <a:p>
                      <a:endParaRPr lang="en-US" dirty="0"/>
                    </a:p>
                  </a:txBody>
                  <a:tcPr/>
                </a:tc>
                <a:extLst>
                  <a:ext uri="{0D108BD9-81ED-4DB2-BD59-A6C34878D82A}">
                    <a16:rowId xmlns:a16="http://schemas.microsoft.com/office/drawing/2014/main" val="2177004475"/>
                  </a:ext>
                </a:extLst>
              </a:tr>
              <a:tr h="764515">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NaF</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sodium fluoride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8939555"/>
                  </a:ext>
                </a:extLst>
              </a:tr>
              <a:tr h="764515">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Sr</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N</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strontium nitride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994446298"/>
                  </a:ext>
                </a:extLst>
              </a:tr>
              <a:tr h="764515">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Al</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S</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rgbClr val="0000CC"/>
                          </a:solidFill>
                          <a:latin typeface="Times New Roman" panose="02020603050405020304" pitchFamily="18" charset="0"/>
                          <a:cs typeface="Times New Roman" panose="02020603050405020304" pitchFamily="18" charset="0"/>
                        </a:rPr>
                        <a:t>  aluminum sulfide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758959449"/>
                  </a:ext>
                </a:extLst>
              </a:tr>
              <a:tr h="764515">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BeO</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rgbClr val="0000CC"/>
                          </a:solidFill>
                          <a:latin typeface="Times New Roman" panose="02020603050405020304" pitchFamily="18" charset="0"/>
                          <a:cs typeface="Times New Roman" panose="02020603050405020304" pitchFamily="18" charset="0"/>
                        </a:rPr>
                        <a:t>  beryllium oxide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2884951789"/>
                  </a:ext>
                </a:extLst>
              </a:tr>
              <a:tr h="764515">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Ba</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N</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rgbClr val="FF0000"/>
                          </a:solidFill>
                          <a:latin typeface="Times New Roman" panose="02020603050405020304" pitchFamily="18" charset="0"/>
                          <a:cs typeface="Times New Roman" panose="02020603050405020304" pitchFamily="18" charset="0"/>
                        </a:rPr>
                        <a:t>  barium nitride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82079985"/>
                  </a:ext>
                </a:extLst>
              </a:tr>
              <a:tr h="764515">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Rb</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Se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rgbClr val="FF0000"/>
                          </a:solidFill>
                          <a:latin typeface="Times New Roman" panose="02020603050405020304" pitchFamily="18" charset="0"/>
                          <a:cs typeface="Times New Roman" panose="02020603050405020304" pitchFamily="18" charset="0"/>
                        </a:rPr>
                        <a:t>  rubidium selenide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008771314"/>
                  </a:ext>
                </a:extLst>
              </a:tr>
              <a:tr h="764515">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K</a:t>
                      </a:r>
                      <a:r>
                        <a:rPr lang="en-US" sz="3200" b="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P</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potassium phosphide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2393619907"/>
                  </a:ext>
                </a:extLst>
              </a:tr>
              <a:tr h="764515">
                <a:tc>
                  <a:txBody>
                    <a:bodyPr/>
                    <a:lstStyle/>
                    <a:p>
                      <a:pPr algn="ctr"/>
                      <a:r>
                        <a:rPr lang="en-US" sz="3200" b="0" dirty="0" err="1">
                          <a:solidFill>
                            <a:schemeClr val="tx1">
                              <a:lumMod val="95000"/>
                              <a:lumOff val="5000"/>
                            </a:schemeClr>
                          </a:solidFill>
                          <a:latin typeface="Times New Roman" panose="02020603050405020304" pitchFamily="18" charset="0"/>
                          <a:cs typeface="Times New Roman" panose="02020603050405020304" pitchFamily="18" charset="0"/>
                        </a:rPr>
                        <a:t>CsI</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cesium iodide</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826251545"/>
                  </a:ext>
                </a:extLst>
              </a:tr>
            </a:tbl>
          </a:graphicData>
        </a:graphic>
      </p:graphicFrame>
    </p:spTree>
    <p:extLst>
      <p:ext uri="{BB962C8B-B14F-4D97-AF65-F5344CB8AC3E}">
        <p14:creationId xmlns:p14="http://schemas.microsoft.com/office/powerpoint/2010/main" val="18036437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FFFF3"/>
        </a:solidFill>
        <a:effectLst/>
      </p:bgPr>
    </p:bg>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0" y="0"/>
            <a:ext cx="9144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55.  The compounds formed when ions bond</a:t>
            </a: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together are called </a:t>
            </a:r>
            <a:r>
              <a:rPr lang="en-US" altLang="en-US" sz="3600" i="1" dirty="0">
                <a:solidFill>
                  <a:srgbClr val="0000CC"/>
                </a:solidFill>
                <a:latin typeface="Times New Roman" panose="02020603050405020304" pitchFamily="18" charset="0"/>
                <a:cs typeface="Times New Roman" panose="02020603050405020304" pitchFamily="18" charset="0"/>
              </a:rPr>
              <a:t>Ionic Compounds</a:t>
            </a:r>
          </a:p>
          <a:p>
            <a:pPr eaLnBrk="1" hangingPunct="1">
              <a:spcBef>
                <a:spcPct val="50000"/>
              </a:spcBef>
              <a:buNone/>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56.  </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The bonds that form are called </a:t>
            </a:r>
            <a:r>
              <a:rPr lang="en-US" sz="3600" i="1" dirty="0">
                <a:solidFill>
                  <a:srgbClr val="0000CC"/>
                </a:solidFill>
                <a:latin typeface="Times New Roman" panose="02020603050405020304" pitchFamily="18" charset="0"/>
                <a:cs typeface="Times New Roman" panose="02020603050405020304" pitchFamily="18" charset="0"/>
              </a:rPr>
              <a:t>Ionic Bonds</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None/>
            </a:pP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57.  They are so strong, ionic compounds always</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have </a:t>
            </a:r>
            <a:r>
              <a:rPr lang="en-US" sz="3600" i="1" dirty="0">
                <a:solidFill>
                  <a:srgbClr val="FF0000"/>
                </a:solidFill>
                <a:latin typeface="Times New Roman" panose="02020603050405020304" pitchFamily="18" charset="0"/>
                <a:cs typeface="Times New Roman" panose="02020603050405020304" pitchFamily="18" charset="0"/>
              </a:rPr>
              <a:t>HIGH MELTING POINTS</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and </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i="1" dirty="0">
                <a:solidFill>
                  <a:srgbClr val="7030A0"/>
                </a:solidFill>
                <a:latin typeface="Times New Roman" panose="02020603050405020304" pitchFamily="18" charset="0"/>
                <a:cs typeface="Times New Roman" panose="02020603050405020304" pitchFamily="18" charset="0"/>
              </a:rPr>
              <a:t>very high boiling points</a:t>
            </a:r>
            <a:endParaRPr lang="en-US" altLang="en-US" sz="4400"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11723" y="36342"/>
            <a:ext cx="9144000" cy="4154658"/>
          </a:xfrm>
        </p:spPr>
        <p:txBody>
          <a:bodyPr/>
          <a:lstStyle/>
          <a:p>
            <a:pPr algn="l" eaLnBrk="1" hangingPunct="1"/>
            <a:r>
              <a:rPr lang="en-US" altLang="en-US" dirty="0">
                <a:latin typeface="Times New Roman" panose="02020603050405020304" pitchFamily="18" charset="0"/>
                <a:cs typeface="Times New Roman" panose="02020603050405020304" pitchFamily="18" charset="0"/>
              </a:rPr>
              <a:t>Naming Class #3</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Objective:</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Transitional Metals become ions too.  The rules for ionic bonding and naming ionic compounds from the middle of the periodic table.  </a:t>
            </a:r>
            <a:r>
              <a:rPr lang="en-US" altLang="en-US" sz="4000" i="1" dirty="0">
                <a:solidFill>
                  <a:srgbClr val="FF0000"/>
                </a:solidFill>
                <a:latin typeface="Times New Roman" panose="02020603050405020304" pitchFamily="18" charset="0"/>
                <a:cs typeface="Times New Roman" panose="02020603050405020304" pitchFamily="18" charset="0"/>
              </a:rPr>
              <a:t> </a:t>
            </a:r>
            <a:endParaRPr lang="en-US" altLang="en-US" i="1" dirty="0">
              <a:solidFill>
                <a:srgbClr val="FF0000"/>
              </a:solidFill>
              <a:latin typeface="Times New Roman" panose="02020603050405020304" pitchFamily="18" charset="0"/>
              <a:cs typeface="Times New Roman" panose="02020603050405020304" pitchFamily="18" charset="0"/>
            </a:endParaRPr>
          </a:p>
        </p:txBody>
      </p:sp>
      <p:sp>
        <p:nvSpPr>
          <p:cNvPr id="50179" name="Rectangle 3"/>
          <p:cNvSpPr>
            <a:spLocks noGrp="1" noChangeArrowheads="1"/>
          </p:cNvSpPr>
          <p:nvPr>
            <p:ph type="subTitle" idx="1"/>
          </p:nvPr>
        </p:nvSpPr>
        <p:spPr>
          <a:xfrm>
            <a:off x="30480" y="4876800"/>
            <a:ext cx="9132277" cy="1752600"/>
          </a:xfrm>
        </p:spPr>
        <p:txBody>
          <a:bodyPr/>
          <a:lstStyle/>
          <a:p>
            <a:pPr eaLnBrk="1" hangingPunct="1"/>
            <a:r>
              <a:rPr lang="en-US" altLang="en-US" dirty="0">
                <a:solidFill>
                  <a:srgbClr val="FF0000"/>
                </a:solidFill>
                <a:latin typeface="Comic Sans MS" panose="030F0702030302020204" pitchFamily="66" charset="0"/>
              </a:rPr>
              <a:t>You must have periodic table open on your desk.  You need your own, no sharing now.</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3183</TotalTime>
  <Words>14096</Words>
  <Application>Microsoft Office PowerPoint</Application>
  <PresentationFormat>On-screen Show (4:3)</PresentationFormat>
  <Paragraphs>3378</Paragraphs>
  <Slides>276</Slides>
  <Notes>6</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276</vt:i4>
      </vt:variant>
    </vt:vector>
  </HeadingPairs>
  <TitlesOfParts>
    <vt:vector size="289" baseType="lpstr">
      <vt:lpstr>Arial</vt:lpstr>
      <vt:lpstr>Calibri</vt:lpstr>
      <vt:lpstr>Cavolini</vt:lpstr>
      <vt:lpstr>Century Schoolbook</vt:lpstr>
      <vt:lpstr>Comic Sans MS</vt:lpstr>
      <vt:lpstr>Consolas</vt:lpstr>
      <vt:lpstr>Ink Free</vt:lpstr>
      <vt:lpstr>Tahoma</vt:lpstr>
      <vt:lpstr>Times New Roman</vt:lpstr>
      <vt:lpstr>Wingdings</vt:lpstr>
      <vt:lpstr>Default Design</vt:lpstr>
      <vt:lpstr>Office Theme</vt:lpstr>
      <vt:lpstr>Packager Shell Object</vt:lpstr>
      <vt:lpstr>Objective: What are ions,  how and why do they form,  what can they do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Naming class 2:  Notes 40 to 57 Objective:  naming simple                  monoatomic ionic compounds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Naming Class #3 Objective: Transitional Metals become ions too.  The rules for ionic bonding and naming ionic compounds from the middle of the periodic table.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Naming Class #4 Objective: Table E, the polyatomic ions, making more ionic compounds!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  Naming molecular compounds,                      writing molecular formulas,                    and determining how for form                    molecular compounds using the                   selected oxidation states.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Class for Naming Compounds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  What are ions, how do they form, why do they form, what happens once they form?</dc:title>
  <dc:creator>charlie b</dc:creator>
  <cp:lastModifiedBy>ARBUISO, CHARLES B</cp:lastModifiedBy>
  <cp:revision>262</cp:revision>
  <dcterms:created xsi:type="dcterms:W3CDTF">2011-10-16T22:11:33Z</dcterms:created>
  <dcterms:modified xsi:type="dcterms:W3CDTF">2023-11-02T20:30:27Z</dcterms:modified>
</cp:coreProperties>
</file>