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Lst>
  <p:sldIdLst>
    <p:sldId id="258" r:id="rId14"/>
    <p:sldId id="257" r:id="rId15"/>
    <p:sldId id="259" r:id="rId16"/>
    <p:sldId id="271" r:id="rId17"/>
    <p:sldId id="260" r:id="rId18"/>
    <p:sldId id="272" r:id="rId19"/>
    <p:sldId id="273" r:id="rId20"/>
    <p:sldId id="261" r:id="rId21"/>
    <p:sldId id="262" r:id="rId22"/>
    <p:sldId id="274" r:id="rId23"/>
    <p:sldId id="275" r:id="rId24"/>
    <p:sldId id="276" r:id="rId25"/>
    <p:sldId id="277" r:id="rId26"/>
    <p:sldId id="264" r:id="rId27"/>
    <p:sldId id="265" r:id="rId28"/>
    <p:sldId id="266" r:id="rId29"/>
    <p:sldId id="278" r:id="rId30"/>
    <p:sldId id="267" r:id="rId31"/>
    <p:sldId id="279" r:id="rId32"/>
    <p:sldId id="280" r:id="rId33"/>
    <p:sldId id="281" r:id="rId34"/>
    <p:sldId id="283" r:id="rId35"/>
    <p:sldId id="284" r:id="rId36"/>
    <p:sldId id="285" r:id="rId37"/>
    <p:sldId id="282" r:id="rId38"/>
    <p:sldId id="286" r:id="rId39"/>
    <p:sldId id="287" r:id="rId40"/>
    <p:sldId id="293" r:id="rId41"/>
    <p:sldId id="288" r:id="rId42"/>
    <p:sldId id="294" r:id="rId43"/>
    <p:sldId id="289" r:id="rId44"/>
    <p:sldId id="290" r:id="rId45"/>
    <p:sldId id="291" r:id="rId46"/>
    <p:sldId id="295" r:id="rId47"/>
    <p:sldId id="292" r:id="rId48"/>
    <p:sldId id="296" r:id="rId49"/>
    <p:sldId id="297" r:id="rId50"/>
    <p:sldId id="302" r:id="rId51"/>
    <p:sldId id="303" r:id="rId52"/>
    <p:sldId id="298" r:id="rId53"/>
    <p:sldId id="304" r:id="rId54"/>
    <p:sldId id="305" r:id="rId55"/>
    <p:sldId id="306" r:id="rId56"/>
    <p:sldId id="315" r:id="rId57"/>
    <p:sldId id="299" r:id="rId58"/>
    <p:sldId id="300" r:id="rId59"/>
    <p:sldId id="307" r:id="rId60"/>
    <p:sldId id="317" r:id="rId61"/>
    <p:sldId id="318" r:id="rId62"/>
    <p:sldId id="321" r:id="rId63"/>
    <p:sldId id="323" r:id="rId64"/>
    <p:sldId id="301" r:id="rId65"/>
    <p:sldId id="308" r:id="rId66"/>
    <p:sldId id="325" r:id="rId67"/>
    <p:sldId id="309" r:id="rId68"/>
    <p:sldId id="326" r:id="rId69"/>
    <p:sldId id="327" r:id="rId70"/>
    <p:sldId id="328" r:id="rId71"/>
    <p:sldId id="329" r:id="rId72"/>
    <p:sldId id="310" r:id="rId73"/>
    <p:sldId id="330" r:id="rId74"/>
    <p:sldId id="311" r:id="rId75"/>
    <p:sldId id="331" r:id="rId76"/>
    <p:sldId id="332" r:id="rId77"/>
    <p:sldId id="333" r:id="rId78"/>
    <p:sldId id="312" r:id="rId79"/>
    <p:sldId id="334" r:id="rId80"/>
    <p:sldId id="313" r:id="rId81"/>
    <p:sldId id="335" r:id="rId82"/>
    <p:sldId id="336" r:id="rId83"/>
    <p:sldId id="341" r:id="rId84"/>
    <p:sldId id="337" r:id="rId85"/>
    <p:sldId id="342" r:id="rId86"/>
    <p:sldId id="343" r:id="rId87"/>
    <p:sldId id="344" r:id="rId88"/>
    <p:sldId id="338" r:id="rId89"/>
    <p:sldId id="345" r:id="rId90"/>
    <p:sldId id="339" r:id="rId91"/>
    <p:sldId id="340" r:id="rId92"/>
    <p:sldId id="346" r:id="rId93"/>
    <p:sldId id="347" r:id="rId94"/>
    <p:sldId id="348" r:id="rId95"/>
    <p:sldId id="349" r:id="rId96"/>
    <p:sldId id="352" r:id="rId97"/>
    <p:sldId id="353" r:id="rId98"/>
    <p:sldId id="350" r:id="rId99"/>
    <p:sldId id="351" r:id="rId100"/>
    <p:sldId id="269" r:id="rId101"/>
    <p:sldId id="270" r:id="rId102"/>
    <p:sldId id="354" r:id="rId103"/>
    <p:sldId id="355" r:id="rId104"/>
    <p:sldId id="357" r:id="rId105"/>
    <p:sldId id="356" r:id="rId106"/>
    <p:sldId id="358" r:id="rId107"/>
    <p:sldId id="359" r:id="rId108"/>
    <p:sldId id="360" r:id="rId109"/>
    <p:sldId id="361" r:id="rId110"/>
    <p:sldId id="362" r:id="rId111"/>
    <p:sldId id="363" r:id="rId112"/>
    <p:sldId id="367" r:id="rId113"/>
    <p:sldId id="368" r:id="rId114"/>
    <p:sldId id="369" r:id="rId115"/>
    <p:sldId id="370" r:id="rId116"/>
    <p:sldId id="371" r:id="rId117"/>
    <p:sldId id="372" r:id="rId118"/>
    <p:sldId id="373" r:id="rId119"/>
    <p:sldId id="375" r:id="rId120"/>
    <p:sldId id="376" r:id="rId121"/>
    <p:sldId id="377" r:id="rId122"/>
    <p:sldId id="378" r:id="rId123"/>
    <p:sldId id="379" r:id="rId124"/>
    <p:sldId id="374" r:id="rId125"/>
    <p:sldId id="380" r:id="rId126"/>
    <p:sldId id="381" r:id="rId127"/>
    <p:sldId id="382" r:id="rId128"/>
    <p:sldId id="383" r:id="rId129"/>
    <p:sldId id="384" r:id="rId130"/>
    <p:sldId id="385" r:id="rId131"/>
    <p:sldId id="386" r:id="rId132"/>
    <p:sldId id="387" r:id="rId133"/>
    <p:sldId id="388" r:id="rId134"/>
    <p:sldId id="389" r:id="rId135"/>
    <p:sldId id="390" r:id="rId136"/>
    <p:sldId id="364" r:id="rId137"/>
    <p:sldId id="365" r:id="rId138"/>
    <p:sldId id="366"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D1"/>
    <a:srgbClr val="0000FF"/>
    <a:srgbClr val="0066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9834" autoAdjust="0"/>
  </p:normalViewPr>
  <p:slideViewPr>
    <p:cSldViewPr>
      <p:cViewPr varScale="1">
        <p:scale>
          <a:sx n="79" d="100"/>
          <a:sy n="79" d="100"/>
        </p:scale>
        <p:origin x="-600" y="-90"/>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slide" Target="slides/slide125.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124" Type="http://schemas.openxmlformats.org/officeDocument/2006/relationships/slide" Target="slides/slide111.xml"/><Relationship Id="rId129" Type="http://schemas.openxmlformats.org/officeDocument/2006/relationships/slide" Target="slides/slide116.xml"/><Relationship Id="rId137" Type="http://schemas.openxmlformats.org/officeDocument/2006/relationships/slide" Target="slides/slide12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32" Type="http://schemas.openxmlformats.org/officeDocument/2006/relationships/slide" Target="slides/slide119.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slide" Target="slides/slide122.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14080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7684946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70998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1026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50274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21388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635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4902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9347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19256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292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40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0065023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25752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44377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33121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50655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6407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0454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87848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6664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05185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109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615EDED0-D4A1-4FD9-84E0-8B63D2403435}" type="datetimeFigureOut">
              <a:rPr lang="en-US"/>
              <a:pPr>
                <a:defRPr/>
              </a:pPr>
              <a:t>1/11/2017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6767E500-FBF7-4A3E-8215-7575A5755E48}" type="slidenum">
              <a:rPr lang="en-US" altLang="en-US"/>
              <a:pPr/>
              <a:t>‹#›</a:t>
            </a:fld>
            <a:endParaRPr lang="en-US" altLang="en-US" dirty="0"/>
          </a:p>
        </p:txBody>
      </p:sp>
    </p:spTree>
    <p:extLst>
      <p:ext uri="{BB962C8B-B14F-4D97-AF65-F5344CB8AC3E}">
        <p14:creationId xmlns:p14="http://schemas.microsoft.com/office/powerpoint/2010/main" val="3925530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91612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69789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5922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3731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6694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6364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8397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40703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48052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96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3FE76BD3-2407-4CFD-B031-E27AF07837C5}" type="datetimeFigureOut">
              <a:rPr lang="en-US"/>
              <a:pPr>
                <a:defRPr/>
              </a:pPr>
              <a:t>1/11/2017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81738483-B093-45DB-8990-A1A4DD1110D4}" type="slidenum">
              <a:rPr lang="en-US" altLang="en-US"/>
              <a:pPr/>
              <a:t>‹#›</a:t>
            </a:fld>
            <a:endParaRPr lang="en-US" altLang="en-US" dirty="0"/>
          </a:p>
        </p:txBody>
      </p:sp>
    </p:spTree>
    <p:extLst>
      <p:ext uri="{BB962C8B-B14F-4D97-AF65-F5344CB8AC3E}">
        <p14:creationId xmlns:p14="http://schemas.microsoft.com/office/powerpoint/2010/main" val="696832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86574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433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17968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4567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829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29173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01402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71754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4944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592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B1E86413-7326-40A2-BB6F-30201819107F}" type="datetimeFigureOut">
              <a:rPr lang="en-US"/>
              <a:pPr>
                <a:defRPr/>
              </a:pPr>
              <a:t>1/11/2017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17301DC1-67E2-47A5-8FD8-FF7D29F40B3A}" type="slidenum">
              <a:rPr lang="en-US" altLang="en-US"/>
              <a:pPr/>
              <a:t>‹#›</a:t>
            </a:fld>
            <a:endParaRPr lang="en-US" altLang="en-US" dirty="0"/>
          </a:p>
        </p:txBody>
      </p:sp>
    </p:spTree>
    <p:extLst>
      <p:ext uri="{BB962C8B-B14F-4D97-AF65-F5344CB8AC3E}">
        <p14:creationId xmlns:p14="http://schemas.microsoft.com/office/powerpoint/2010/main" val="16161771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00117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05212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8325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24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89F455E-1808-4711-81FF-5238436EA6D3}" type="datetimeFigureOut">
              <a:rPr lang="en-US"/>
              <a:pPr>
                <a:defRPr/>
              </a:pPr>
              <a:t>1/11/2017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84A7659B-D716-4ED1-B662-62F2722EEBC5}" type="slidenum">
              <a:rPr lang="en-US" altLang="en-US"/>
              <a:pPr/>
              <a:t>‹#›</a:t>
            </a:fld>
            <a:endParaRPr lang="en-US" altLang="en-US" dirty="0"/>
          </a:p>
        </p:txBody>
      </p:sp>
    </p:spTree>
    <p:extLst>
      <p:ext uri="{BB962C8B-B14F-4D97-AF65-F5344CB8AC3E}">
        <p14:creationId xmlns:p14="http://schemas.microsoft.com/office/powerpoint/2010/main" val="3704610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E295122-762B-426D-B5AC-C494D29AECD0}" type="datetimeFigureOut">
              <a:rPr lang="en-US"/>
              <a:pPr>
                <a:defRPr/>
              </a:pPr>
              <a:t>1/11/2017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pitchFamily="34" charset="0"/>
              </a:defRPr>
            </a:lvl1pPr>
          </a:lstStyle>
          <a:p>
            <a:fld id="{0955FFD6-9E38-44F4-929F-26AF06375DF9}" type="slidenum">
              <a:rPr lang="en-US" altLang="en-US"/>
              <a:pPr/>
              <a:t>‹#›</a:t>
            </a:fld>
            <a:endParaRPr lang="en-US" altLang="en-US" dirty="0"/>
          </a:p>
        </p:txBody>
      </p:sp>
    </p:spTree>
    <p:extLst>
      <p:ext uri="{BB962C8B-B14F-4D97-AF65-F5344CB8AC3E}">
        <p14:creationId xmlns:p14="http://schemas.microsoft.com/office/powerpoint/2010/main" val="250044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BEB1AE4E-C60E-4E89-968A-8D3BFFC90AD2}" type="datetimeFigureOut">
              <a:rPr lang="en-US"/>
              <a:pPr>
                <a:defRPr/>
              </a:pPr>
              <a:t>1/11/2017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5F8E0583-4679-410C-9A71-D6C1CF1FD1EC}" type="slidenum">
              <a:rPr lang="en-US" altLang="en-US"/>
              <a:pPr/>
              <a:t>‹#›</a:t>
            </a:fld>
            <a:endParaRPr lang="en-US" altLang="en-US" dirty="0"/>
          </a:p>
        </p:txBody>
      </p:sp>
    </p:spTree>
    <p:extLst>
      <p:ext uri="{BB962C8B-B14F-4D97-AF65-F5344CB8AC3E}">
        <p14:creationId xmlns:p14="http://schemas.microsoft.com/office/powerpoint/2010/main" val="1241760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8C061356-57BB-447E-87B5-7245F4754F7E}" type="datetimeFigureOut">
              <a:rPr lang="en-US"/>
              <a:pPr>
                <a:defRPr/>
              </a:pPr>
              <a:t>1/11/2017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pitchFamily="34" charset="0"/>
              </a:defRPr>
            </a:lvl1pPr>
          </a:lstStyle>
          <a:p>
            <a:fld id="{D0305E95-7392-416A-A4E3-EBA4C13C9036}" type="slidenum">
              <a:rPr lang="en-US" altLang="en-US"/>
              <a:pPr/>
              <a:t>‹#›</a:t>
            </a:fld>
            <a:endParaRPr lang="en-US" altLang="en-US" dirty="0"/>
          </a:p>
        </p:txBody>
      </p:sp>
    </p:spTree>
    <p:extLst>
      <p:ext uri="{BB962C8B-B14F-4D97-AF65-F5344CB8AC3E}">
        <p14:creationId xmlns:p14="http://schemas.microsoft.com/office/powerpoint/2010/main" val="3821149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A2E736E-CF93-45C6-A3B4-CDBAEB80E68B}" type="datetimeFigureOut">
              <a:rPr lang="en-US"/>
              <a:pPr>
                <a:defRPr/>
              </a:pPr>
              <a:t>1/11/2017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E4F44DD-04BE-4780-9A07-54EED4E98541}" type="slidenum">
              <a:rPr lang="en-US" altLang="en-US"/>
              <a:pPr/>
              <a:t>‹#›</a:t>
            </a:fld>
            <a:endParaRPr lang="en-US" altLang="en-US" dirty="0"/>
          </a:p>
        </p:txBody>
      </p:sp>
    </p:spTree>
    <p:extLst>
      <p:ext uri="{BB962C8B-B14F-4D97-AF65-F5344CB8AC3E}">
        <p14:creationId xmlns:p14="http://schemas.microsoft.com/office/powerpoint/2010/main" val="413769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40185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1B19887-4A75-4254-BCA2-F6A34A22BA3E}" type="datetimeFigureOut">
              <a:rPr lang="en-US"/>
              <a:pPr>
                <a:defRPr/>
              </a:pPr>
              <a:t>1/11/2017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D93963B2-3F0B-498A-842C-D7EB682E3D32}" type="slidenum">
              <a:rPr lang="en-US" altLang="en-US"/>
              <a:pPr/>
              <a:t>‹#›</a:t>
            </a:fld>
            <a:endParaRPr lang="en-US" altLang="en-US" dirty="0"/>
          </a:p>
        </p:txBody>
      </p:sp>
    </p:spTree>
    <p:extLst>
      <p:ext uri="{BB962C8B-B14F-4D97-AF65-F5344CB8AC3E}">
        <p14:creationId xmlns:p14="http://schemas.microsoft.com/office/powerpoint/2010/main" val="3835734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14C04432-D79F-4DEB-8FEB-79EB0584E177}" type="datetimeFigureOut">
              <a:rPr lang="en-US"/>
              <a:pPr>
                <a:defRPr/>
              </a:pPr>
              <a:t>1/11/2017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EB54CC31-6C27-4158-876D-612900948DCF}" type="slidenum">
              <a:rPr lang="en-US" altLang="en-US"/>
              <a:pPr/>
              <a:t>‹#›</a:t>
            </a:fld>
            <a:endParaRPr lang="en-US" altLang="en-US" dirty="0"/>
          </a:p>
        </p:txBody>
      </p:sp>
    </p:spTree>
    <p:extLst>
      <p:ext uri="{BB962C8B-B14F-4D97-AF65-F5344CB8AC3E}">
        <p14:creationId xmlns:p14="http://schemas.microsoft.com/office/powerpoint/2010/main" val="139618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5E63753-52A3-4112-9A0E-F4251ADE3836}" type="datetimeFigureOut">
              <a:rPr lang="en-US"/>
              <a:pPr>
                <a:defRPr/>
              </a:pPr>
              <a:t>1/11/2017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876650F1-A394-4B13-B23E-1B1FDB410CFF}" type="slidenum">
              <a:rPr lang="en-US" altLang="en-US"/>
              <a:pPr/>
              <a:t>‹#›</a:t>
            </a:fld>
            <a:endParaRPr lang="en-US" altLang="en-US" dirty="0"/>
          </a:p>
        </p:txBody>
      </p:sp>
    </p:spTree>
    <p:extLst>
      <p:ext uri="{BB962C8B-B14F-4D97-AF65-F5344CB8AC3E}">
        <p14:creationId xmlns:p14="http://schemas.microsoft.com/office/powerpoint/2010/main" val="67146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183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92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5911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103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1359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118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872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740923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1719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0314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8013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298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37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4140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2186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1877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67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190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931882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9029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6902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261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765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0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6870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280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911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56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544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901842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5754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9149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657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6369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23796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4159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7139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696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18291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01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966559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54422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8761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8950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3137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3546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0162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1919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3441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8937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581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3956777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280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5403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496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47705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899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1644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4188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0956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9201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030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222855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92884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89485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27106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135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3353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37650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6736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71114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7092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79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820352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4453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02577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78311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73627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46236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7550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6747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04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5681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276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96D3-B091-44C6-A152-9503B8691B01}" type="datetimeFigureOut">
              <a:rPr lang="en-US" smtClean="0"/>
              <a:t>1/11/2017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6E503-8A2F-4673-8AC6-A9342E52247D}" type="slidenum">
              <a:rPr lang="en-US" smtClean="0"/>
              <a:t>‹#›</a:t>
            </a:fld>
            <a:endParaRPr lang="en-US" dirty="0"/>
          </a:p>
        </p:txBody>
      </p:sp>
    </p:spTree>
    <p:extLst>
      <p:ext uri="{BB962C8B-B14F-4D97-AF65-F5344CB8AC3E}">
        <p14:creationId xmlns:p14="http://schemas.microsoft.com/office/powerpoint/2010/main" val="504787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8541342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394519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1895954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7787976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5712A5E9-7D6D-4CE4-A32F-6A41D68C95CF}" type="datetimeFigureOut">
              <a:rPr lang="en-US"/>
              <a:pPr>
                <a:defRPr/>
              </a:pPr>
              <a:t>1/11/2017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5A1C2100-E4E6-43AE-B51F-DB6F09524A5C}" type="slidenum">
              <a:rPr lang="en-US" altLang="en-US"/>
              <a:pPr fontAlgn="base">
                <a:spcBef>
                  <a:spcPct val="0"/>
                </a:spcBef>
                <a:spcAft>
                  <a:spcPct val="0"/>
                </a:spcAft>
              </a:pPr>
              <a:t>‹#›</a:t>
            </a:fld>
            <a:endParaRPr lang="en-US" altLang="en-US" dirty="0"/>
          </a:p>
        </p:txBody>
      </p:sp>
    </p:spTree>
    <p:extLst>
      <p:ext uri="{BB962C8B-B14F-4D97-AF65-F5344CB8AC3E}">
        <p14:creationId xmlns:p14="http://schemas.microsoft.com/office/powerpoint/2010/main" val="33673645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082020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299681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202665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436198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949518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0357152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46328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9.xml"/></Relationships>
</file>

<file path=ppt/slides/_rels/slide1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9067800" cy="6555641"/>
          </a:xfrm>
          <a:prstGeom prst="rect">
            <a:avLst/>
          </a:prstGeom>
          <a:noFill/>
        </p:spPr>
        <p:txBody>
          <a:bodyPr wrap="square" rtlCol="0">
            <a:spAutoFit/>
          </a:bodyPr>
          <a:lstStyle/>
          <a:p>
            <a:pPr algn="ctr"/>
            <a:r>
              <a:rPr lang="en-US" sz="6600" dirty="0" smtClean="0"/>
              <a:t>Thermochemistry</a:t>
            </a:r>
          </a:p>
          <a:p>
            <a:endParaRPr lang="en-US" dirty="0"/>
          </a:p>
          <a:p>
            <a:r>
              <a:rPr lang="en-US" sz="2800" dirty="0" smtClean="0"/>
              <a:t>1.  The chemistry that measures the energy (HEAT) released or absorbed in a chemical reaction, or during melting or freezing, or condensing or vaporizing of substances, or even in the formation of solutions.</a:t>
            </a:r>
          </a:p>
          <a:p>
            <a:endParaRPr lang="en-US" sz="2800" dirty="0"/>
          </a:p>
          <a:p>
            <a:pPr>
              <a:spcBef>
                <a:spcPct val="0"/>
              </a:spcBef>
            </a:pPr>
            <a:r>
              <a:rPr lang="en-US" altLang="en-US" sz="2800" dirty="0" smtClean="0"/>
              <a:t>2.  </a:t>
            </a:r>
            <a:r>
              <a:rPr lang="en-US" altLang="en-US" sz="2800" b="1" dirty="0" err="1"/>
              <a:t>Thermo</a:t>
            </a:r>
            <a:r>
              <a:rPr lang="en-US" altLang="en-US" sz="2800" b="1" dirty="0"/>
              <a:t> =  heat</a:t>
            </a:r>
            <a:r>
              <a:rPr lang="en-US" altLang="en-US" sz="2800" dirty="0"/>
              <a:t>, the energy changes that happen in a chemical reaction.  </a:t>
            </a:r>
            <a:br>
              <a:rPr lang="en-US" altLang="en-US" sz="2800" dirty="0"/>
            </a:br>
            <a:endParaRPr lang="en-US" altLang="en-US" sz="2800" dirty="0"/>
          </a:p>
          <a:p>
            <a:pPr>
              <a:spcBef>
                <a:spcPct val="0"/>
              </a:spcBef>
            </a:pPr>
            <a:r>
              <a:rPr lang="en-US" altLang="en-US" sz="2800" dirty="0" smtClean="0"/>
              <a:t>3.  </a:t>
            </a:r>
            <a:r>
              <a:rPr lang="en-US" altLang="en-US" sz="2800" dirty="0"/>
              <a:t>Sometimes heat is given off which is </a:t>
            </a:r>
            <a:r>
              <a:rPr lang="en-US" altLang="en-US" sz="2800" b="1" dirty="0"/>
              <a:t>exothermic</a:t>
            </a:r>
            <a:r>
              <a:rPr lang="en-US" altLang="en-US" sz="2800" dirty="0"/>
              <a:t/>
            </a:r>
            <a:br>
              <a:rPr lang="en-US" altLang="en-US" sz="2800" dirty="0"/>
            </a:br>
            <a:endParaRPr lang="en-US" altLang="en-US" sz="2800" dirty="0"/>
          </a:p>
          <a:p>
            <a:pPr>
              <a:spcBef>
                <a:spcPct val="0"/>
              </a:spcBef>
            </a:pPr>
            <a:r>
              <a:rPr lang="en-US" altLang="en-US" sz="2800" dirty="0" smtClean="0"/>
              <a:t>4.  </a:t>
            </a:r>
            <a:r>
              <a:rPr lang="en-US" altLang="en-US" sz="2800" dirty="0"/>
              <a:t>Sometimes energy is absorbed to make the reaction happen, this is </a:t>
            </a:r>
            <a:r>
              <a:rPr lang="en-US" altLang="en-US" sz="2800" b="1" dirty="0"/>
              <a:t>endothermic</a:t>
            </a:r>
            <a:r>
              <a:rPr lang="en-US" altLang="en-US" sz="2800" dirty="0"/>
              <a:t>.  </a:t>
            </a:r>
            <a:endParaRPr lang="en-US" dirty="0"/>
          </a:p>
        </p:txBody>
      </p:sp>
    </p:spTree>
    <p:extLst>
      <p:ext uri="{BB962C8B-B14F-4D97-AF65-F5344CB8AC3E}">
        <p14:creationId xmlns:p14="http://schemas.microsoft.com/office/powerpoint/2010/main" val="18255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6001643"/>
          </a:xfrm>
          <a:prstGeom prst="rect">
            <a:avLst/>
          </a:prstGeom>
          <a:noFill/>
        </p:spPr>
        <p:txBody>
          <a:bodyPr wrap="square" rtlCol="0">
            <a:spAutoFit/>
          </a:bodyPr>
          <a:lstStyle/>
          <a:p>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26.  H</a:t>
            </a:r>
            <a:r>
              <a:rPr lang="en-US" sz="2400" baseline="-25000" dirty="0" smtClean="0"/>
              <a:t>V</a:t>
            </a:r>
            <a:r>
              <a:rPr lang="en-US" sz="2400" dirty="0" smtClean="0"/>
              <a:t> is the heat of vaporization constant. </a:t>
            </a:r>
            <a:r>
              <a:rPr lang="en-US" sz="2400" dirty="0"/>
              <a:t>This is the energy that must </a:t>
            </a:r>
            <a:r>
              <a:rPr lang="en-US" sz="2400" dirty="0" smtClean="0"/>
              <a:t>be </a:t>
            </a:r>
            <a:r>
              <a:rPr lang="en-US" sz="2400" b="1" dirty="0">
                <a:solidFill>
                  <a:srgbClr val="0000FF"/>
                </a:solidFill>
              </a:rPr>
              <a:t>REMOVED to </a:t>
            </a:r>
            <a:r>
              <a:rPr lang="en-US" sz="2400" b="1" dirty="0" smtClean="0">
                <a:solidFill>
                  <a:srgbClr val="0000FF"/>
                </a:solidFill>
              </a:rPr>
              <a:t>condense </a:t>
            </a:r>
            <a:r>
              <a:rPr lang="en-US" sz="2400" dirty="0" smtClean="0"/>
              <a:t>1 </a:t>
            </a:r>
            <a:r>
              <a:rPr lang="en-US" sz="2400" dirty="0"/>
              <a:t>gram of </a:t>
            </a:r>
            <a:r>
              <a:rPr lang="en-US" sz="2400" dirty="0" smtClean="0"/>
              <a:t>steam </a:t>
            </a:r>
            <a:r>
              <a:rPr lang="en-US" sz="2400" dirty="0"/>
              <a:t>at </a:t>
            </a:r>
            <a:r>
              <a:rPr lang="en-US" sz="2400" dirty="0" smtClean="0"/>
              <a:t>373 </a:t>
            </a:r>
            <a:r>
              <a:rPr lang="en-US" sz="2400" dirty="0"/>
              <a:t>K  </a:t>
            </a:r>
            <a:r>
              <a:rPr lang="en-US" sz="2400" b="1" dirty="0">
                <a:solidFill>
                  <a:srgbClr val="00B050"/>
                </a:solidFill>
              </a:rPr>
              <a:t>or</a:t>
            </a:r>
            <a:r>
              <a:rPr lang="en-US" sz="2400" dirty="0"/>
              <a:t>  </a:t>
            </a:r>
            <a:r>
              <a:rPr lang="en-US" sz="2400" dirty="0" smtClean="0"/>
              <a:t>100</a:t>
            </a:r>
            <a:r>
              <a:rPr lang="en-US" sz="2400" dirty="0" smtClean="0">
                <a:cs typeface="Calibri"/>
              </a:rPr>
              <a:t>°</a:t>
            </a:r>
            <a:r>
              <a:rPr lang="en-US" sz="2400" dirty="0" smtClean="0"/>
              <a:t>C</a:t>
            </a:r>
            <a:r>
              <a:rPr lang="en-US" sz="2400" dirty="0"/>
              <a:t/>
            </a:r>
            <a:br>
              <a:rPr lang="en-US" sz="2400" dirty="0"/>
            </a:br>
            <a:r>
              <a:rPr lang="en-US" sz="2400" dirty="0"/>
              <a:t>or to be </a:t>
            </a:r>
            <a:r>
              <a:rPr lang="en-US" sz="2400" b="1" dirty="0">
                <a:solidFill>
                  <a:srgbClr val="FF0000"/>
                </a:solidFill>
              </a:rPr>
              <a:t>ADDED to </a:t>
            </a:r>
            <a:r>
              <a:rPr lang="en-US" sz="2400" b="1" dirty="0" smtClean="0">
                <a:solidFill>
                  <a:srgbClr val="FF0000"/>
                </a:solidFill>
              </a:rPr>
              <a:t>vaporize </a:t>
            </a:r>
            <a:r>
              <a:rPr lang="en-US" sz="2400" dirty="0" smtClean="0"/>
              <a:t>1 </a:t>
            </a:r>
            <a:r>
              <a:rPr lang="en-US" sz="2400" dirty="0"/>
              <a:t>gram of </a:t>
            </a:r>
            <a:r>
              <a:rPr lang="en-US" sz="2400" dirty="0" smtClean="0"/>
              <a:t>water. </a:t>
            </a:r>
            <a:endParaRPr lang="en-US" sz="2400" dirty="0" smtClean="0"/>
          </a:p>
          <a:p>
            <a:endParaRPr lang="en-US" sz="2400" dirty="0"/>
          </a:p>
          <a:p>
            <a:r>
              <a:rPr lang="en-US" sz="2400" dirty="0" smtClean="0"/>
              <a:t>27.  Every substance has its own H</a:t>
            </a:r>
            <a:r>
              <a:rPr lang="en-US" sz="2400" baseline="-25000" dirty="0"/>
              <a:t>V</a:t>
            </a:r>
            <a:r>
              <a:rPr lang="en-US" sz="2400" dirty="0"/>
              <a:t/>
            </a:r>
            <a:br>
              <a:rPr lang="en-US" sz="2400" dirty="0"/>
            </a:br>
            <a:endParaRPr lang="en-US" sz="2400" dirty="0" smtClean="0"/>
          </a:p>
          <a:p>
            <a:r>
              <a:rPr lang="en-US" sz="2400" dirty="0" smtClean="0"/>
              <a:t>28.  The 2260 Joules/gram is the constant for H</a:t>
            </a:r>
            <a:r>
              <a:rPr lang="en-US" sz="2400" baseline="-25000" dirty="0" smtClean="0"/>
              <a:t>2</a:t>
            </a:r>
            <a:r>
              <a:rPr lang="en-US" sz="2400" dirty="0" smtClean="0"/>
              <a:t>O.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38257976"/>
              </p:ext>
            </p:extLst>
          </p:nvPr>
        </p:nvGraphicFramePr>
        <p:xfrm>
          <a:off x="438150" y="228600"/>
          <a:ext cx="8343899" cy="3016863"/>
        </p:xfrm>
        <a:graphic>
          <a:graphicData uri="http://schemas.openxmlformats.org/drawingml/2006/table">
            <a:tbl>
              <a:tblPr firstRow="1" bandRow="1">
                <a:tableStyleId>{5C22544A-7EE6-4342-B048-85BDC9FD1C3A}</a:tableStyleId>
              </a:tblPr>
              <a:tblGrid>
                <a:gridCol w="5791200"/>
                <a:gridCol w="2552699"/>
              </a:tblGrid>
              <a:tr h="304800">
                <a:tc gridSpan="2">
                  <a:txBody>
                    <a:bodyPr/>
                    <a:lstStyle/>
                    <a:p>
                      <a:pPr algn="ctr"/>
                      <a:r>
                        <a:rPr lang="en-US" sz="2400" dirty="0" smtClean="0">
                          <a:solidFill>
                            <a:srgbClr val="0000FF"/>
                          </a:solidFill>
                        </a:rPr>
                        <a:t>Table B</a:t>
                      </a:r>
                      <a:endParaRPr lang="en-US" sz="240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609600">
                <a:tc gridSpan="2">
                  <a:txBody>
                    <a:bodyPr/>
                    <a:lstStyle/>
                    <a:p>
                      <a:pPr algn="ctr"/>
                      <a:r>
                        <a:rPr lang="en-US" sz="3200" dirty="0" smtClean="0"/>
                        <a:t>Physical Constants</a:t>
                      </a:r>
                      <a:r>
                        <a:rPr lang="en-US" sz="3200" baseline="0" dirty="0" smtClean="0"/>
                        <a:t> for Water</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nchor="ctr"/>
                </a:tc>
              </a:tr>
              <a:tr h="650021">
                <a:tc>
                  <a:txBody>
                    <a:bodyPr/>
                    <a:lstStyle/>
                    <a:p>
                      <a:r>
                        <a:rPr lang="en-US" sz="2800" dirty="0" smtClean="0">
                          <a:latin typeface="Times New Roman" panose="02020603050405020304" pitchFamily="18" charset="0"/>
                          <a:cs typeface="Times New Roman" panose="02020603050405020304" pitchFamily="18" charset="0"/>
                        </a:rPr>
                        <a:t>Heat of Fusion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latin typeface="Times New Roman" panose="02020603050405020304" pitchFamily="18" charset="0"/>
                          <a:cs typeface="Times New Roman" panose="02020603050405020304" pitchFamily="18" charset="0"/>
                        </a:rPr>
                        <a:t>334 J/g</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0021">
                <a:tc>
                  <a:txBody>
                    <a:bodyPr/>
                    <a:lstStyle/>
                    <a:p>
                      <a:r>
                        <a:rPr lang="en-US" sz="2800" dirty="0" smtClean="0">
                          <a:latin typeface="Times New Roman" panose="02020603050405020304" pitchFamily="18" charset="0"/>
                          <a:cs typeface="Times New Roman" panose="02020603050405020304" pitchFamily="18" charset="0"/>
                        </a:rPr>
                        <a:t>Heat of Vaporization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800" dirty="0" smtClean="0">
                          <a:latin typeface="Times New Roman" panose="02020603050405020304" pitchFamily="18" charset="0"/>
                          <a:cs typeface="Times New Roman" panose="02020603050405020304" pitchFamily="18" charset="0"/>
                        </a:rPr>
                        <a:t>2260 J/g</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50021">
                <a:tc>
                  <a:txBody>
                    <a:bodyPr/>
                    <a:lstStyle/>
                    <a:p>
                      <a:r>
                        <a:rPr lang="en-US" sz="2800" dirty="0" smtClean="0">
                          <a:latin typeface="Times New Roman" panose="02020603050405020304" pitchFamily="18" charset="0"/>
                          <a:cs typeface="Times New Roman" panose="02020603050405020304" pitchFamily="18" charset="0"/>
                        </a:rPr>
                        <a:t>Specific</a:t>
                      </a:r>
                      <a:r>
                        <a:rPr lang="en-US" sz="2800" baseline="0" dirty="0" smtClean="0">
                          <a:latin typeface="Times New Roman" panose="02020603050405020304" pitchFamily="18" charset="0"/>
                          <a:cs typeface="Times New Roman" panose="02020603050405020304" pitchFamily="18" charset="0"/>
                        </a:rPr>
                        <a:t> Heat Capacity of H</a:t>
                      </a:r>
                      <a:r>
                        <a:rPr lang="en-US" sz="2800" baseline="-25000" dirty="0" smtClean="0">
                          <a:latin typeface="Times New Roman" panose="02020603050405020304" pitchFamily="18" charset="0"/>
                          <a:cs typeface="Times New Roman" panose="02020603050405020304" pitchFamily="18" charset="0"/>
                        </a:rPr>
                        <a:t>2</a:t>
                      </a:r>
                      <a:r>
                        <a:rPr lang="en-US" sz="2800" baseline="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(L) </a:t>
                      </a:r>
                      <a:endParaRPr lang="en-US" sz="28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latin typeface="Times New Roman" panose="02020603050405020304" pitchFamily="18" charset="0"/>
                          <a:cs typeface="Times New Roman" panose="02020603050405020304" pitchFamily="18" charset="0"/>
                        </a:rPr>
                        <a:t>4.18 J/</a:t>
                      </a:r>
                      <a:r>
                        <a:rPr lang="en-US" sz="2800" dirty="0" err="1" smtClean="0">
                          <a:latin typeface="Times New Roman" panose="02020603050405020304" pitchFamily="18" charset="0"/>
                          <a:cs typeface="Times New Roman" panose="02020603050405020304" pitchFamily="18" charset="0"/>
                        </a:rPr>
                        <a:t>g·K</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316512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152400" y="228600"/>
            <a:ext cx="8991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dirty="0" smtClean="0">
                <a:solidFill>
                  <a:srgbClr val="FF0000"/>
                </a:solidFill>
                <a:latin typeface="Comic Sans MS" pitchFamily="66" charset="0"/>
              </a:rPr>
              <a:t>108.  </a:t>
            </a:r>
            <a:r>
              <a:rPr lang="en-US" altLang="en-US" sz="2800" dirty="0" smtClean="0">
                <a:solidFill>
                  <a:srgbClr val="000099"/>
                </a:solidFill>
                <a:latin typeface="Comic Sans MS" pitchFamily="66" charset="0"/>
              </a:rPr>
              <a:t>You </a:t>
            </a:r>
            <a:r>
              <a:rPr lang="en-US" altLang="en-US" sz="2800" dirty="0">
                <a:solidFill>
                  <a:srgbClr val="000099"/>
                </a:solidFill>
                <a:latin typeface="Comic Sans MS" pitchFamily="66" charset="0"/>
              </a:rPr>
              <a:t>obtain a </a:t>
            </a:r>
            <a:r>
              <a:rPr lang="en-US" altLang="en-US" sz="2800" dirty="0" smtClean="0">
                <a:solidFill>
                  <a:srgbClr val="000099"/>
                </a:solidFill>
                <a:latin typeface="Comic Sans MS" pitchFamily="66" charset="0"/>
              </a:rPr>
              <a:t>snowball (255 </a:t>
            </a:r>
            <a:r>
              <a:rPr lang="en-US" altLang="en-US" sz="2800" dirty="0">
                <a:solidFill>
                  <a:srgbClr val="000099"/>
                </a:solidFill>
                <a:latin typeface="Comic Sans MS" pitchFamily="66" charset="0"/>
              </a:rPr>
              <a:t>g) at </a:t>
            </a:r>
            <a:r>
              <a:rPr lang="en-US" altLang="en-US" sz="2800" dirty="0" smtClean="0">
                <a:solidFill>
                  <a:srgbClr val="000099"/>
                </a:solidFill>
                <a:latin typeface="Comic Sans MS" pitchFamily="66" charset="0"/>
              </a:rPr>
              <a:t>-</a:t>
            </a:r>
            <a:r>
              <a:rPr lang="en-US" altLang="en-US" sz="2800" dirty="0">
                <a:solidFill>
                  <a:srgbClr val="000099"/>
                </a:solidFill>
                <a:latin typeface="Comic Sans MS" pitchFamily="66" charset="0"/>
              </a:rPr>
              <a:t>5.00°C and </a:t>
            </a:r>
            <a:r>
              <a:rPr lang="en-US" altLang="en-US" sz="2800" dirty="0" smtClean="0">
                <a:solidFill>
                  <a:srgbClr val="000099"/>
                </a:solidFill>
                <a:latin typeface="Comic Sans MS" pitchFamily="66" charset="0"/>
              </a:rPr>
              <a:t>put it in the back of your friend’s shirt. </a:t>
            </a:r>
            <a:r>
              <a:rPr lang="en-US" altLang="en-US" sz="2800" dirty="0" smtClean="0">
                <a:solidFill>
                  <a:srgbClr val="000099"/>
                </a:solidFill>
                <a:latin typeface="Comic Sans MS" pitchFamily="66" charset="0"/>
              </a:rPr>
              <a:t> It </a:t>
            </a:r>
            <a:r>
              <a:rPr lang="en-US" altLang="en-US" sz="2800" dirty="0" smtClean="0">
                <a:solidFill>
                  <a:srgbClr val="000099"/>
                </a:solidFill>
                <a:latin typeface="Comic Sans MS" pitchFamily="66" charset="0"/>
              </a:rPr>
              <a:t>melts then warms up </a:t>
            </a:r>
            <a:r>
              <a:rPr lang="en-US" altLang="en-US" sz="2800" dirty="0" smtClean="0">
                <a:solidFill>
                  <a:srgbClr val="000099"/>
                </a:solidFill>
                <a:latin typeface="Comic Sans MS" pitchFamily="66" charset="0"/>
              </a:rPr>
              <a:t>to </a:t>
            </a:r>
            <a:r>
              <a:rPr lang="en-US" altLang="en-US" sz="2800" dirty="0">
                <a:solidFill>
                  <a:srgbClr val="000099"/>
                </a:solidFill>
                <a:latin typeface="Comic Sans MS" pitchFamily="66" charset="0"/>
              </a:rPr>
              <a:t>body temperature of 36.0°C.  </a:t>
            </a:r>
            <a:r>
              <a:rPr lang="en-US" altLang="en-US" sz="2800" dirty="0" smtClean="0">
                <a:solidFill>
                  <a:srgbClr val="000099"/>
                </a:solidFill>
                <a:latin typeface="Comic Sans MS" pitchFamily="66" charset="0"/>
              </a:rPr>
              <a:t/>
            </a:r>
            <a:br>
              <a:rPr lang="en-US" altLang="en-US" sz="2800" dirty="0" smtClean="0">
                <a:solidFill>
                  <a:srgbClr val="000099"/>
                </a:solidFill>
                <a:latin typeface="Comic Sans MS" pitchFamily="66" charset="0"/>
              </a:rPr>
            </a:br>
            <a:r>
              <a:rPr lang="en-US" altLang="en-US" sz="2800" dirty="0" smtClean="0">
                <a:solidFill>
                  <a:srgbClr val="000099"/>
                </a:solidFill>
                <a:latin typeface="Comic Sans MS" pitchFamily="66" charset="0"/>
              </a:rPr>
              <a:t>How </a:t>
            </a:r>
            <a:r>
              <a:rPr lang="en-US" altLang="en-US" sz="2800" dirty="0">
                <a:solidFill>
                  <a:srgbClr val="000099"/>
                </a:solidFill>
                <a:latin typeface="Comic Sans MS" pitchFamily="66" charset="0"/>
              </a:rPr>
              <a:t>much </a:t>
            </a:r>
            <a:r>
              <a:rPr lang="en-US" altLang="en-US" sz="2800" dirty="0" smtClean="0">
                <a:solidFill>
                  <a:srgbClr val="000099"/>
                </a:solidFill>
                <a:latin typeface="Comic Sans MS" pitchFamily="66" charset="0"/>
              </a:rPr>
              <a:t>energy does </a:t>
            </a:r>
            <a:r>
              <a:rPr lang="en-US" altLang="en-US" sz="2800" dirty="0">
                <a:solidFill>
                  <a:srgbClr val="000099"/>
                </a:solidFill>
                <a:latin typeface="Comic Sans MS" pitchFamily="66" charset="0"/>
              </a:rPr>
              <a:t>that take?</a:t>
            </a:r>
            <a:r>
              <a:rPr lang="en-US" altLang="en-US" sz="1800" dirty="0">
                <a:solidFill>
                  <a:srgbClr val="000099"/>
                </a:solidFill>
                <a:latin typeface="Verdana" pitchFamily="34" charset="0"/>
              </a:rPr>
              <a:t> </a:t>
            </a:r>
            <a:r>
              <a:rPr lang="en-US" altLang="en-US" sz="1800" i="1" dirty="0">
                <a:solidFill>
                  <a:srgbClr val="000000"/>
                </a:solidFill>
                <a:latin typeface="Verdana" pitchFamily="34" charset="0"/>
              </a:rPr>
              <a:t>(do math on next slide)</a:t>
            </a:r>
            <a:br>
              <a:rPr lang="en-US" altLang="en-US" sz="1800" i="1" dirty="0">
                <a:solidFill>
                  <a:srgbClr val="000000"/>
                </a:solidFill>
                <a:latin typeface="Verdana" pitchFamily="34" charset="0"/>
              </a:rPr>
            </a:br>
            <a:r>
              <a:rPr lang="en-US" altLang="en-US" sz="1800" dirty="0">
                <a:solidFill>
                  <a:srgbClr val="FF3300"/>
                </a:solidFill>
                <a:latin typeface="Verdana" pitchFamily="34" charset="0"/>
              </a:rPr>
              <a:t> </a:t>
            </a:r>
          </a:p>
        </p:txBody>
      </p:sp>
      <p:sp>
        <p:nvSpPr>
          <p:cNvPr id="78851" name="Line 7"/>
          <p:cNvSpPr>
            <a:spLocks noChangeShapeType="1"/>
          </p:cNvSpPr>
          <p:nvPr/>
        </p:nvSpPr>
        <p:spPr bwMode="auto">
          <a:xfrm>
            <a:off x="152400" y="3976688"/>
            <a:ext cx="8839200" cy="0"/>
          </a:xfrm>
          <a:prstGeom prst="line">
            <a:avLst/>
          </a:prstGeom>
          <a:noFill/>
          <a:ln w="508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8852" name="Line 8"/>
          <p:cNvSpPr>
            <a:spLocks noChangeShapeType="1"/>
          </p:cNvSpPr>
          <p:nvPr/>
        </p:nvSpPr>
        <p:spPr bwMode="auto">
          <a:xfrm>
            <a:off x="2438400" y="2986088"/>
            <a:ext cx="533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8853" name="Line 9"/>
          <p:cNvSpPr>
            <a:spLocks noChangeShapeType="1"/>
          </p:cNvSpPr>
          <p:nvPr/>
        </p:nvSpPr>
        <p:spPr bwMode="auto">
          <a:xfrm flipV="1">
            <a:off x="2971800" y="2986088"/>
            <a:ext cx="6096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8854" name="Line 10"/>
          <p:cNvSpPr>
            <a:spLocks noChangeShapeType="1"/>
          </p:cNvSpPr>
          <p:nvPr/>
        </p:nvSpPr>
        <p:spPr bwMode="auto">
          <a:xfrm>
            <a:off x="1066800" y="367188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8855" name="Line 11"/>
          <p:cNvSpPr>
            <a:spLocks noChangeShapeType="1"/>
          </p:cNvSpPr>
          <p:nvPr/>
        </p:nvSpPr>
        <p:spPr bwMode="auto">
          <a:xfrm>
            <a:off x="7391400" y="374808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8856" name="Text Box 12"/>
          <p:cNvSpPr txBox="1">
            <a:spLocks noChangeArrowheads="1"/>
          </p:cNvSpPr>
          <p:nvPr/>
        </p:nvSpPr>
        <p:spPr bwMode="auto">
          <a:xfrm>
            <a:off x="1371600" y="35194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CC"/>
                </a:solidFill>
                <a:latin typeface="Comic Sans MS" pitchFamily="66" charset="0"/>
              </a:rPr>
              <a:t>q=mC</a:t>
            </a:r>
            <a:r>
              <a:rPr lang="el-GR" altLang="en-US" sz="1800">
                <a:solidFill>
                  <a:srgbClr val="0000CC"/>
                </a:solidFill>
                <a:latin typeface="Comic Sans MS" pitchFamily="66" charset="0"/>
              </a:rPr>
              <a:t>Δ</a:t>
            </a:r>
            <a:r>
              <a:rPr lang="en-US" altLang="en-US" sz="1800">
                <a:solidFill>
                  <a:srgbClr val="0000CC"/>
                </a:solidFill>
                <a:latin typeface="Comic Sans MS" pitchFamily="66" charset="0"/>
              </a:rPr>
              <a:t>T</a:t>
            </a:r>
            <a:endParaRPr lang="el-GR" altLang="en-US" sz="1800">
              <a:solidFill>
                <a:srgbClr val="0000CC"/>
              </a:solidFill>
              <a:latin typeface="Comic Sans MS" pitchFamily="66" charset="0"/>
            </a:endParaRPr>
          </a:p>
        </p:txBody>
      </p:sp>
      <p:sp>
        <p:nvSpPr>
          <p:cNvPr id="78857" name="Text Box 13"/>
          <p:cNvSpPr txBox="1">
            <a:spLocks noChangeArrowheads="1"/>
          </p:cNvSpPr>
          <p:nvPr/>
        </p:nvSpPr>
        <p:spPr bwMode="auto">
          <a:xfrm>
            <a:off x="1143000" y="5957888"/>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CC"/>
                </a:solidFill>
                <a:latin typeface="Comic Sans MS" pitchFamily="66" charset="0"/>
              </a:rPr>
              <a:t>C = 2.10 J/g·K</a:t>
            </a:r>
          </a:p>
        </p:txBody>
      </p:sp>
      <p:sp>
        <p:nvSpPr>
          <p:cNvPr id="78858" name="Text Box 14"/>
          <p:cNvSpPr txBox="1">
            <a:spLocks noChangeArrowheads="1"/>
          </p:cNvSpPr>
          <p:nvPr/>
        </p:nvSpPr>
        <p:spPr bwMode="auto">
          <a:xfrm>
            <a:off x="2438400" y="27574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6600"/>
                </a:solidFill>
                <a:latin typeface="Comic Sans MS" pitchFamily="66" charset="0"/>
              </a:rPr>
              <a:t> q = mH</a:t>
            </a:r>
            <a:r>
              <a:rPr lang="en-US" altLang="en-US" sz="1800" baseline="-25000">
                <a:solidFill>
                  <a:srgbClr val="006600"/>
                </a:solidFill>
                <a:latin typeface="Comic Sans MS" pitchFamily="66" charset="0"/>
              </a:rPr>
              <a:t>F</a:t>
            </a:r>
          </a:p>
        </p:txBody>
      </p:sp>
      <p:sp>
        <p:nvSpPr>
          <p:cNvPr id="78859" name="Text Box 15"/>
          <p:cNvSpPr txBox="1">
            <a:spLocks noChangeArrowheads="1"/>
          </p:cNvSpPr>
          <p:nvPr/>
        </p:nvSpPr>
        <p:spPr bwMode="auto">
          <a:xfrm>
            <a:off x="4572000" y="35194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0000"/>
                </a:solidFill>
              </a:rPr>
              <a:t>q=mC</a:t>
            </a:r>
            <a:r>
              <a:rPr lang="el-GR" altLang="en-US" sz="1800">
                <a:solidFill>
                  <a:srgbClr val="FF0000"/>
                </a:solidFill>
              </a:rPr>
              <a:t>Δ</a:t>
            </a:r>
            <a:r>
              <a:rPr lang="en-US" altLang="en-US" sz="1800">
                <a:solidFill>
                  <a:srgbClr val="FF0000"/>
                </a:solidFill>
              </a:rPr>
              <a:t>T</a:t>
            </a:r>
          </a:p>
        </p:txBody>
      </p:sp>
      <p:sp>
        <p:nvSpPr>
          <p:cNvPr id="78860" name="Text Box 16"/>
          <p:cNvSpPr txBox="1">
            <a:spLocks noChangeArrowheads="1"/>
          </p:cNvSpPr>
          <p:nvPr/>
        </p:nvSpPr>
        <p:spPr bwMode="auto">
          <a:xfrm>
            <a:off x="5105400" y="5819775"/>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0000"/>
                </a:solidFill>
                <a:latin typeface="Comic Sans MS" pitchFamily="66" charset="0"/>
              </a:rPr>
              <a:t>C = 4.18 J/g·K</a:t>
            </a:r>
          </a:p>
        </p:txBody>
      </p:sp>
      <p:sp>
        <p:nvSpPr>
          <p:cNvPr id="78861" name="Text Box 17"/>
          <p:cNvSpPr txBox="1">
            <a:spLocks noChangeArrowheads="1"/>
          </p:cNvSpPr>
          <p:nvPr/>
        </p:nvSpPr>
        <p:spPr bwMode="auto">
          <a:xfrm>
            <a:off x="685800" y="32908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268 K</a:t>
            </a:r>
          </a:p>
        </p:txBody>
      </p:sp>
      <p:sp>
        <p:nvSpPr>
          <p:cNvPr id="78862" name="Text Box 18"/>
          <p:cNvSpPr txBox="1">
            <a:spLocks noChangeArrowheads="1"/>
          </p:cNvSpPr>
          <p:nvPr/>
        </p:nvSpPr>
        <p:spPr bwMode="auto">
          <a:xfrm>
            <a:off x="7086600" y="3367088"/>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309 K</a:t>
            </a:r>
          </a:p>
        </p:txBody>
      </p:sp>
      <p:sp>
        <p:nvSpPr>
          <p:cNvPr id="78863" name="Line 19"/>
          <p:cNvSpPr>
            <a:spLocks noChangeShapeType="1"/>
          </p:cNvSpPr>
          <p:nvPr/>
        </p:nvSpPr>
        <p:spPr bwMode="auto">
          <a:xfrm flipV="1">
            <a:off x="1447800" y="4205288"/>
            <a:ext cx="457200" cy="16764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8864" name="Line 20"/>
          <p:cNvSpPr>
            <a:spLocks noChangeShapeType="1"/>
          </p:cNvSpPr>
          <p:nvPr/>
        </p:nvSpPr>
        <p:spPr bwMode="auto">
          <a:xfrm flipV="1">
            <a:off x="5181600" y="3824288"/>
            <a:ext cx="0" cy="2057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8865" name="Text Box 21"/>
          <p:cNvSpPr txBox="1">
            <a:spLocks noChangeArrowheads="1"/>
          </p:cNvSpPr>
          <p:nvPr/>
        </p:nvSpPr>
        <p:spPr bwMode="auto">
          <a:xfrm>
            <a:off x="2743200" y="41290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0</a:t>
            </a:r>
            <a:r>
              <a:rPr lang="en-US" altLang="en-US" sz="1800">
                <a:solidFill>
                  <a:srgbClr val="000000"/>
                </a:solidFill>
                <a:latin typeface="Verdana" pitchFamily="34" charset="0"/>
              </a:rPr>
              <a:t>°C</a:t>
            </a:r>
          </a:p>
        </p:txBody>
      </p:sp>
      <p:sp>
        <p:nvSpPr>
          <p:cNvPr id="78866" name="Line 22"/>
          <p:cNvSpPr>
            <a:spLocks noChangeShapeType="1"/>
          </p:cNvSpPr>
          <p:nvPr/>
        </p:nvSpPr>
        <p:spPr bwMode="auto">
          <a:xfrm>
            <a:off x="2971800" y="359568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8867" name="Text Box 23"/>
          <p:cNvSpPr txBox="1">
            <a:spLocks noChangeArrowheads="1"/>
          </p:cNvSpPr>
          <p:nvPr/>
        </p:nvSpPr>
        <p:spPr bwMode="auto">
          <a:xfrm>
            <a:off x="609600" y="42052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-5.00</a:t>
            </a:r>
            <a:r>
              <a:rPr lang="en-US" altLang="en-US" sz="1800">
                <a:solidFill>
                  <a:srgbClr val="000000"/>
                </a:solidFill>
                <a:latin typeface="Verdana" pitchFamily="34" charset="0"/>
              </a:rPr>
              <a:t>°C</a:t>
            </a:r>
          </a:p>
        </p:txBody>
      </p:sp>
      <p:sp>
        <p:nvSpPr>
          <p:cNvPr id="78868" name="Text Box 24"/>
          <p:cNvSpPr txBox="1">
            <a:spLocks noChangeArrowheads="1"/>
          </p:cNvSpPr>
          <p:nvPr/>
        </p:nvSpPr>
        <p:spPr bwMode="auto">
          <a:xfrm>
            <a:off x="7086600" y="4433888"/>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36.0</a:t>
            </a:r>
            <a:r>
              <a:rPr lang="en-US" altLang="en-US" sz="1800">
                <a:solidFill>
                  <a:srgbClr val="000000"/>
                </a:solidFill>
                <a:latin typeface="Verdana" pitchFamily="34" charset="0"/>
              </a:rPr>
              <a:t>°C</a:t>
            </a:r>
          </a:p>
        </p:txBody>
      </p:sp>
    </p:spTree>
    <p:extLst>
      <p:ext uri="{BB962C8B-B14F-4D97-AF65-F5344CB8AC3E}">
        <p14:creationId xmlns:p14="http://schemas.microsoft.com/office/powerpoint/2010/main" val="5227164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0" y="3048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400" dirty="0" smtClean="0">
                <a:solidFill>
                  <a:srgbClr val="000000"/>
                </a:solidFill>
                <a:latin typeface="Comic Sans MS" pitchFamily="66" charset="0"/>
              </a:rPr>
              <a:t>108. </a:t>
            </a:r>
            <a:r>
              <a:rPr lang="en-US" altLang="en-US" sz="2000" dirty="0">
                <a:solidFill>
                  <a:srgbClr val="000000"/>
                </a:solidFill>
                <a:latin typeface="Comic Sans MS" pitchFamily="66" charset="0"/>
              </a:rPr>
              <a:t>For fun, you obtain a snowball (255 g) at -5.00°C and put it in the back of your friend’s shirt. </a:t>
            </a:r>
            <a:r>
              <a:rPr lang="en-US" altLang="en-US" sz="2000" dirty="0">
                <a:solidFill>
                  <a:srgbClr val="000000"/>
                </a:solidFill>
                <a:latin typeface="Comic Sans MS" pitchFamily="66" charset="0"/>
              </a:rPr>
              <a:t>It melts then warms up to </a:t>
            </a:r>
            <a:r>
              <a:rPr lang="en-US" altLang="en-US" sz="2000" dirty="0" smtClean="0">
                <a:solidFill>
                  <a:srgbClr val="000000"/>
                </a:solidFill>
                <a:latin typeface="Comic Sans MS" pitchFamily="66" charset="0"/>
              </a:rPr>
              <a:t>body </a:t>
            </a:r>
            <a:r>
              <a:rPr lang="en-US" altLang="en-US" sz="2000" dirty="0">
                <a:solidFill>
                  <a:srgbClr val="000000"/>
                </a:solidFill>
                <a:latin typeface="Comic Sans MS" pitchFamily="66" charset="0"/>
              </a:rPr>
              <a:t>temperature of 36.0°C.  </a:t>
            </a:r>
            <a:r>
              <a:rPr lang="en-US" altLang="en-US" sz="2000" dirty="0">
                <a:solidFill>
                  <a:srgbClr val="000000"/>
                </a:solidFill>
                <a:latin typeface="Comic Sans MS" pitchFamily="66" charset="0"/>
              </a:rPr>
              <a:t>How much energy does that take?</a:t>
            </a:r>
          </a:p>
        </p:txBody>
      </p:sp>
      <p:sp>
        <p:nvSpPr>
          <p:cNvPr id="80899" name="Text Box 5"/>
          <p:cNvSpPr txBox="1">
            <a:spLocks noChangeArrowheads="1"/>
          </p:cNvSpPr>
          <p:nvPr/>
        </p:nvSpPr>
        <p:spPr bwMode="auto">
          <a:xfrm>
            <a:off x="0" y="1752600"/>
            <a:ext cx="7772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fontAlgn="base">
              <a:spcBef>
                <a:spcPct val="50000"/>
              </a:spcBef>
              <a:spcAft>
                <a:spcPct val="0"/>
              </a:spcAft>
              <a:buFontTx/>
              <a:buNone/>
            </a:pPr>
            <a:r>
              <a:rPr lang="en-US" altLang="en-US" sz="2000" dirty="0">
                <a:solidFill>
                  <a:srgbClr val="0000CC"/>
                </a:solidFill>
                <a:latin typeface="Comic Sans MS" pitchFamily="66" charset="0"/>
              </a:rPr>
              <a:t>q=</a:t>
            </a:r>
            <a:r>
              <a:rPr lang="en-US" altLang="en-US" sz="2000" dirty="0" err="1">
                <a:solidFill>
                  <a:srgbClr val="0000CC"/>
                </a:solidFill>
                <a:latin typeface="Comic Sans MS" pitchFamily="66" charset="0"/>
              </a:rPr>
              <a:t>mC</a:t>
            </a:r>
            <a:r>
              <a:rPr lang="el-GR" altLang="en-US" sz="2000" dirty="0">
                <a:solidFill>
                  <a:srgbClr val="0000CC"/>
                </a:solidFill>
                <a:latin typeface="Comic Sans MS" pitchFamily="66" charset="0"/>
              </a:rPr>
              <a:t>Δ</a:t>
            </a:r>
            <a:r>
              <a:rPr lang="en-US" altLang="en-US" sz="2000" dirty="0">
                <a:solidFill>
                  <a:srgbClr val="0000CC"/>
                </a:solidFill>
                <a:latin typeface="Comic Sans MS" pitchFamily="66" charset="0"/>
              </a:rPr>
              <a:t>T  =  (</a:t>
            </a:r>
            <a:r>
              <a:rPr lang="en-US" altLang="en-US" sz="2000" dirty="0" smtClean="0">
                <a:solidFill>
                  <a:srgbClr val="0000CC"/>
                </a:solidFill>
                <a:latin typeface="Comic Sans MS" pitchFamily="66" charset="0"/>
              </a:rPr>
              <a:t>255g</a:t>
            </a:r>
            <a:r>
              <a:rPr lang="en-US" altLang="en-US" sz="2000" dirty="0">
                <a:solidFill>
                  <a:srgbClr val="0000CC"/>
                </a:solidFill>
                <a:latin typeface="Comic Sans MS" pitchFamily="66" charset="0"/>
              </a:rPr>
              <a:t>)(2.10J/</a:t>
            </a:r>
            <a:r>
              <a:rPr lang="en-US" altLang="en-US" sz="2000" dirty="0" err="1">
                <a:solidFill>
                  <a:srgbClr val="0000CC"/>
                </a:solidFill>
                <a:latin typeface="Comic Sans MS" pitchFamily="66" charset="0"/>
              </a:rPr>
              <a:t>g·K</a:t>
            </a:r>
            <a:r>
              <a:rPr lang="en-US" altLang="en-US" sz="2000" dirty="0">
                <a:solidFill>
                  <a:srgbClr val="0000CC"/>
                </a:solidFill>
                <a:latin typeface="Comic Sans MS" pitchFamily="66" charset="0"/>
              </a:rPr>
              <a:t>)(5.00 K)  =  </a:t>
            </a:r>
            <a:r>
              <a:rPr lang="en-US" altLang="en-US" sz="2000" dirty="0" smtClean="0">
                <a:solidFill>
                  <a:srgbClr val="0000CC"/>
                </a:solidFill>
                <a:latin typeface="Comic Sans MS" pitchFamily="66" charset="0"/>
              </a:rPr>
              <a:t>2677.5 </a:t>
            </a:r>
            <a:r>
              <a:rPr lang="en-US" altLang="en-US" sz="2000" dirty="0">
                <a:solidFill>
                  <a:srgbClr val="0000CC"/>
                </a:solidFill>
                <a:latin typeface="Comic Sans MS" pitchFamily="66" charset="0"/>
              </a:rPr>
              <a:t>J  </a:t>
            </a:r>
          </a:p>
          <a:p>
            <a:pPr algn="r" fontAlgn="base">
              <a:spcBef>
                <a:spcPct val="50000"/>
              </a:spcBef>
              <a:spcAft>
                <a:spcPct val="0"/>
              </a:spcAft>
              <a:buFontTx/>
              <a:buNone/>
            </a:pPr>
            <a:endParaRPr lang="en-US" altLang="en-US" sz="2000" dirty="0">
              <a:solidFill>
                <a:srgbClr val="0000CC"/>
              </a:solidFill>
              <a:latin typeface="Comic Sans MS" pitchFamily="66" charset="0"/>
            </a:endParaRPr>
          </a:p>
          <a:p>
            <a:pPr algn="r" fontAlgn="base">
              <a:spcBef>
                <a:spcPct val="50000"/>
              </a:spcBef>
              <a:spcAft>
                <a:spcPct val="0"/>
              </a:spcAft>
              <a:buFontTx/>
              <a:buNone/>
            </a:pPr>
            <a:r>
              <a:rPr lang="en-US" altLang="en-US" sz="2000" dirty="0">
                <a:solidFill>
                  <a:srgbClr val="006600"/>
                </a:solidFill>
                <a:latin typeface="Comic Sans MS" pitchFamily="66" charset="0"/>
              </a:rPr>
              <a:t>q = </a:t>
            </a:r>
            <a:r>
              <a:rPr lang="en-US" altLang="en-US" sz="2000" dirty="0" err="1">
                <a:solidFill>
                  <a:srgbClr val="006600"/>
                </a:solidFill>
                <a:latin typeface="Comic Sans MS" pitchFamily="66" charset="0"/>
              </a:rPr>
              <a:t>mH</a:t>
            </a:r>
            <a:r>
              <a:rPr lang="en-US" altLang="en-US" sz="2000" baseline="-25000" dirty="0" err="1">
                <a:solidFill>
                  <a:srgbClr val="006600"/>
                </a:solidFill>
                <a:latin typeface="Comic Sans MS" pitchFamily="66" charset="0"/>
              </a:rPr>
              <a:t>F</a:t>
            </a:r>
            <a:r>
              <a:rPr lang="en-US" altLang="en-US" sz="2000" dirty="0">
                <a:solidFill>
                  <a:srgbClr val="006600"/>
                </a:solidFill>
                <a:latin typeface="Comic Sans MS" pitchFamily="66" charset="0"/>
              </a:rPr>
              <a:t>  =    (</a:t>
            </a:r>
            <a:r>
              <a:rPr lang="en-US" altLang="en-US" sz="2000" dirty="0" smtClean="0">
                <a:solidFill>
                  <a:srgbClr val="006600"/>
                </a:solidFill>
                <a:latin typeface="Comic Sans MS" pitchFamily="66" charset="0"/>
              </a:rPr>
              <a:t>255g</a:t>
            </a:r>
            <a:r>
              <a:rPr lang="en-US" altLang="en-US" sz="2000" dirty="0">
                <a:solidFill>
                  <a:srgbClr val="006600"/>
                </a:solidFill>
                <a:latin typeface="Comic Sans MS" pitchFamily="66" charset="0"/>
              </a:rPr>
              <a:t>)(334J/g)  =  </a:t>
            </a:r>
            <a:r>
              <a:rPr lang="en-US" altLang="en-US" sz="2000" dirty="0" smtClean="0">
                <a:solidFill>
                  <a:srgbClr val="006600"/>
                </a:solidFill>
                <a:latin typeface="Comic Sans MS" pitchFamily="66" charset="0"/>
              </a:rPr>
              <a:t>85,170 </a:t>
            </a:r>
            <a:r>
              <a:rPr lang="en-US" altLang="en-US" sz="2000" dirty="0">
                <a:solidFill>
                  <a:srgbClr val="006600"/>
                </a:solidFill>
                <a:latin typeface="Comic Sans MS" pitchFamily="66" charset="0"/>
              </a:rPr>
              <a:t>J  </a:t>
            </a:r>
          </a:p>
          <a:p>
            <a:pPr algn="r" fontAlgn="base">
              <a:spcBef>
                <a:spcPct val="50000"/>
              </a:spcBef>
              <a:spcAft>
                <a:spcPct val="0"/>
              </a:spcAft>
              <a:buFontTx/>
              <a:buNone/>
            </a:pPr>
            <a:endParaRPr lang="en-US" altLang="en-US" sz="2000" dirty="0">
              <a:solidFill>
                <a:srgbClr val="006600"/>
              </a:solidFill>
              <a:latin typeface="Comic Sans MS" pitchFamily="66" charset="0"/>
            </a:endParaRPr>
          </a:p>
          <a:p>
            <a:pPr algn="r" fontAlgn="base">
              <a:spcBef>
                <a:spcPct val="50000"/>
              </a:spcBef>
              <a:spcAft>
                <a:spcPct val="0"/>
              </a:spcAft>
              <a:buFontTx/>
              <a:buNone/>
            </a:pPr>
            <a:r>
              <a:rPr lang="en-US" altLang="en-US" sz="2000" dirty="0">
                <a:solidFill>
                  <a:srgbClr val="FF0000"/>
                </a:solidFill>
                <a:latin typeface="Comic Sans MS" pitchFamily="66" charset="0"/>
              </a:rPr>
              <a:t>q=</a:t>
            </a:r>
            <a:r>
              <a:rPr lang="en-US" altLang="en-US" sz="2000" dirty="0" err="1">
                <a:solidFill>
                  <a:srgbClr val="FF0000"/>
                </a:solidFill>
                <a:latin typeface="Comic Sans MS" pitchFamily="66" charset="0"/>
              </a:rPr>
              <a:t>mC</a:t>
            </a:r>
            <a:r>
              <a:rPr lang="el-GR" altLang="en-US" sz="2000" dirty="0">
                <a:solidFill>
                  <a:srgbClr val="FF0000"/>
                </a:solidFill>
                <a:latin typeface="Comic Sans MS" pitchFamily="66" charset="0"/>
              </a:rPr>
              <a:t>Δ</a:t>
            </a:r>
            <a:r>
              <a:rPr lang="en-US" altLang="en-US" sz="2000" dirty="0">
                <a:solidFill>
                  <a:srgbClr val="FF0000"/>
                </a:solidFill>
                <a:latin typeface="Comic Sans MS" pitchFamily="66" charset="0"/>
              </a:rPr>
              <a:t>T  =  (</a:t>
            </a:r>
            <a:r>
              <a:rPr lang="en-US" altLang="en-US" sz="2000" dirty="0" smtClean="0">
                <a:solidFill>
                  <a:srgbClr val="FF0000"/>
                </a:solidFill>
                <a:latin typeface="Comic Sans MS" pitchFamily="66" charset="0"/>
              </a:rPr>
              <a:t>255g</a:t>
            </a:r>
            <a:r>
              <a:rPr lang="en-US" altLang="en-US" sz="2000" dirty="0">
                <a:solidFill>
                  <a:srgbClr val="FF0000"/>
                </a:solidFill>
                <a:latin typeface="Comic Sans MS" pitchFamily="66" charset="0"/>
              </a:rPr>
              <a:t>)(4.18J/</a:t>
            </a:r>
            <a:r>
              <a:rPr lang="en-US" altLang="en-US" sz="2000" dirty="0" err="1">
                <a:solidFill>
                  <a:srgbClr val="FF0000"/>
                </a:solidFill>
                <a:latin typeface="Comic Sans MS" pitchFamily="66" charset="0"/>
              </a:rPr>
              <a:t>g·K</a:t>
            </a:r>
            <a:r>
              <a:rPr lang="en-US" altLang="en-US" sz="2000" dirty="0">
                <a:solidFill>
                  <a:srgbClr val="FF0000"/>
                </a:solidFill>
                <a:latin typeface="Comic Sans MS" pitchFamily="66" charset="0"/>
              </a:rPr>
              <a:t>)(36.0K)  =  </a:t>
            </a:r>
            <a:r>
              <a:rPr lang="en-US" altLang="en-US" sz="2000" dirty="0" smtClean="0">
                <a:solidFill>
                  <a:srgbClr val="FF0000"/>
                </a:solidFill>
                <a:latin typeface="Comic Sans MS" pitchFamily="66" charset="0"/>
              </a:rPr>
              <a:t>38,372.4 </a:t>
            </a:r>
            <a:r>
              <a:rPr lang="en-US" altLang="en-US" sz="2000" dirty="0">
                <a:solidFill>
                  <a:srgbClr val="FF0000"/>
                </a:solidFill>
                <a:latin typeface="Comic Sans MS" pitchFamily="66" charset="0"/>
              </a:rPr>
              <a:t>J</a:t>
            </a:r>
          </a:p>
        </p:txBody>
      </p:sp>
      <p:sp>
        <p:nvSpPr>
          <p:cNvPr id="80900" name="Line 6"/>
          <p:cNvSpPr>
            <a:spLocks noChangeShapeType="1"/>
          </p:cNvSpPr>
          <p:nvPr/>
        </p:nvSpPr>
        <p:spPr bwMode="auto">
          <a:xfrm>
            <a:off x="6019800" y="4191000"/>
            <a:ext cx="2667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0901" name="Text Box 7"/>
          <p:cNvSpPr txBox="1">
            <a:spLocks noChangeArrowheads="1"/>
          </p:cNvSpPr>
          <p:nvPr/>
        </p:nvSpPr>
        <p:spPr bwMode="auto">
          <a:xfrm>
            <a:off x="4267200" y="4343400"/>
            <a:ext cx="38862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fontAlgn="base">
              <a:spcBef>
                <a:spcPct val="50000"/>
              </a:spcBef>
              <a:spcAft>
                <a:spcPct val="0"/>
              </a:spcAft>
              <a:buFontTx/>
              <a:buNone/>
            </a:pPr>
            <a:r>
              <a:rPr lang="en-US" altLang="en-US" dirty="0" smtClean="0">
                <a:solidFill>
                  <a:srgbClr val="000000"/>
                </a:solidFill>
              </a:rPr>
              <a:t>126,219.9 </a:t>
            </a:r>
            <a:r>
              <a:rPr lang="en-US" altLang="en-US" dirty="0">
                <a:solidFill>
                  <a:srgbClr val="000000"/>
                </a:solidFill>
              </a:rPr>
              <a:t>J</a:t>
            </a:r>
          </a:p>
          <a:p>
            <a:pPr algn="r" fontAlgn="base">
              <a:spcBef>
                <a:spcPct val="50000"/>
              </a:spcBef>
              <a:spcAft>
                <a:spcPct val="0"/>
              </a:spcAft>
              <a:buFontTx/>
              <a:buNone/>
            </a:pPr>
            <a:r>
              <a:rPr lang="en-US" altLang="en-US" dirty="0">
                <a:solidFill>
                  <a:srgbClr val="000000"/>
                </a:solidFill>
              </a:rPr>
              <a:t>1,260,000 J </a:t>
            </a:r>
            <a:br>
              <a:rPr lang="en-US" altLang="en-US" dirty="0">
                <a:solidFill>
                  <a:srgbClr val="000000"/>
                </a:solidFill>
              </a:rPr>
            </a:br>
            <a:r>
              <a:rPr lang="en-US" altLang="en-US" sz="1800" dirty="0">
                <a:solidFill>
                  <a:srgbClr val="FF0000"/>
                </a:solidFill>
              </a:rPr>
              <a:t>with 3 SF</a:t>
            </a:r>
          </a:p>
        </p:txBody>
      </p:sp>
      <p:sp>
        <p:nvSpPr>
          <p:cNvPr id="80902" name="Text Box 8"/>
          <p:cNvSpPr txBox="1">
            <a:spLocks noChangeArrowheads="1"/>
          </p:cNvSpPr>
          <p:nvPr/>
        </p:nvSpPr>
        <p:spPr bwMode="auto">
          <a:xfrm>
            <a:off x="152400" y="4724400"/>
            <a:ext cx="4648200" cy="1477963"/>
          </a:xfrm>
          <a:prstGeom prst="rect">
            <a:avLst/>
          </a:prstGeom>
          <a:solidFill>
            <a:srgbClr val="92D050"/>
          </a:solidFill>
          <a:ln w="25400">
            <a:solidFill>
              <a:srgbClr val="FF3300"/>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2000">
                <a:solidFill>
                  <a:srgbClr val="000000"/>
                </a:solidFill>
                <a:latin typeface="Tahoma" pitchFamily="34" charset="0"/>
                <a:cs typeface="Tahoma" pitchFamily="34" charset="0"/>
              </a:rPr>
              <a:t>Thermochem is like eating out in</a:t>
            </a:r>
            <a:br>
              <a:rPr lang="en-US" altLang="en-US" sz="2000">
                <a:solidFill>
                  <a:srgbClr val="000000"/>
                </a:solidFill>
                <a:latin typeface="Tahoma" pitchFamily="34" charset="0"/>
                <a:cs typeface="Tahoma" pitchFamily="34" charset="0"/>
              </a:rPr>
            </a:br>
            <a:r>
              <a:rPr lang="en-US" altLang="en-US" sz="2000">
                <a:solidFill>
                  <a:srgbClr val="000000"/>
                </a:solidFill>
                <a:latin typeface="Tahoma" pitchFamily="34" charset="0"/>
                <a:cs typeface="Tahoma" pitchFamily="34" charset="0"/>
              </a:rPr>
              <a:t>a fancy restaurant, multi courses </a:t>
            </a:r>
            <a:br>
              <a:rPr lang="en-US" altLang="en-US" sz="2000">
                <a:solidFill>
                  <a:srgbClr val="000000"/>
                </a:solidFill>
                <a:latin typeface="Tahoma" pitchFamily="34" charset="0"/>
                <a:cs typeface="Tahoma" pitchFamily="34" charset="0"/>
              </a:rPr>
            </a:br>
            <a:r>
              <a:rPr lang="en-US" altLang="en-US" sz="2000">
                <a:solidFill>
                  <a:srgbClr val="000000"/>
                </a:solidFill>
                <a:latin typeface="Tahoma" pitchFamily="34" charset="0"/>
                <a:cs typeface="Tahoma" pitchFamily="34" charset="0"/>
              </a:rPr>
              <a:t>with ONE total bill.  </a:t>
            </a:r>
          </a:p>
          <a:p>
            <a:pPr algn="ctr" fontAlgn="base">
              <a:spcBef>
                <a:spcPct val="50000"/>
              </a:spcBef>
              <a:spcAft>
                <a:spcPct val="0"/>
              </a:spcAft>
              <a:buFontTx/>
              <a:buNone/>
            </a:pPr>
            <a:r>
              <a:rPr lang="en-US" altLang="en-US" sz="2000">
                <a:solidFill>
                  <a:srgbClr val="000000"/>
                </a:solidFill>
                <a:latin typeface="Tahoma" pitchFamily="34" charset="0"/>
                <a:cs typeface="Tahoma" pitchFamily="34" charset="0"/>
              </a:rPr>
              <a:t>Add up the parts - sum.for total</a:t>
            </a:r>
          </a:p>
        </p:txBody>
      </p:sp>
    </p:spTree>
    <p:extLst>
      <p:ext uri="{BB962C8B-B14F-4D97-AF65-F5344CB8AC3E}">
        <p14:creationId xmlns:p14="http://schemas.microsoft.com/office/powerpoint/2010/main" val="38999261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4" name="Line 6"/>
          <p:cNvSpPr>
            <a:spLocks noChangeShapeType="1"/>
          </p:cNvSpPr>
          <p:nvPr/>
        </p:nvSpPr>
        <p:spPr bwMode="auto">
          <a:xfrm>
            <a:off x="1371600" y="6858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5" name="Line 7"/>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6" name="Line 8"/>
          <p:cNvSpPr>
            <a:spLocks noChangeShapeType="1"/>
          </p:cNvSpPr>
          <p:nvPr/>
        </p:nvSpPr>
        <p:spPr bwMode="auto">
          <a:xfrm>
            <a:off x="5257800" y="1524000"/>
            <a:ext cx="2286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7" name="Line 9"/>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8" name="Line 10"/>
          <p:cNvSpPr>
            <a:spLocks noChangeShapeType="1"/>
          </p:cNvSpPr>
          <p:nvPr/>
        </p:nvSpPr>
        <p:spPr bwMode="auto">
          <a:xfrm>
            <a:off x="8153400" y="48006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9" name="Text Box 11"/>
          <p:cNvSpPr txBox="1">
            <a:spLocks noChangeArrowheads="1"/>
          </p:cNvSpPr>
          <p:nvPr/>
        </p:nvSpPr>
        <p:spPr bwMode="auto">
          <a:xfrm>
            <a:off x="1743075" y="2618783"/>
            <a:ext cx="5372100"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b="1" i="1" dirty="0" smtClean="0">
                <a:solidFill>
                  <a:srgbClr val="0000CC"/>
                </a:solidFill>
              </a:rPr>
              <a:t>109.</a:t>
            </a:r>
            <a:r>
              <a:rPr lang="en-US" altLang="en-US" sz="1800" i="1" dirty="0" smtClean="0">
                <a:solidFill>
                  <a:srgbClr val="0000CC"/>
                </a:solidFill>
              </a:rPr>
              <a:t/>
            </a:r>
            <a:br>
              <a:rPr lang="en-US" altLang="en-US" sz="1800" i="1" dirty="0" smtClean="0">
                <a:solidFill>
                  <a:srgbClr val="0000CC"/>
                </a:solidFill>
              </a:rPr>
            </a:br>
            <a:r>
              <a:rPr lang="en-US" altLang="en-US" sz="1800" i="1" dirty="0" smtClean="0">
                <a:solidFill>
                  <a:srgbClr val="0000CC"/>
                </a:solidFill>
              </a:rPr>
              <a:t>A</a:t>
            </a:r>
            <a:r>
              <a:rPr lang="en-US" altLang="en-US" sz="1800" i="1" dirty="0">
                <a:solidFill>
                  <a:srgbClr val="0000CC"/>
                </a:solidFill>
              </a:rPr>
              <a:t>. What temps are 1 + 2?</a:t>
            </a:r>
          </a:p>
          <a:p>
            <a:pPr fontAlgn="base">
              <a:spcBef>
                <a:spcPct val="50000"/>
              </a:spcBef>
              <a:spcAft>
                <a:spcPct val="0"/>
              </a:spcAft>
              <a:buFontTx/>
              <a:buNone/>
            </a:pPr>
            <a:r>
              <a:rPr lang="en-US" altLang="en-US" sz="1800" i="1" dirty="0">
                <a:solidFill>
                  <a:srgbClr val="0000CC"/>
                </a:solidFill>
              </a:rPr>
              <a:t>B. What’s PE doing BC and CD?</a:t>
            </a:r>
          </a:p>
          <a:p>
            <a:pPr fontAlgn="base">
              <a:spcBef>
                <a:spcPct val="50000"/>
              </a:spcBef>
              <a:spcAft>
                <a:spcPct val="0"/>
              </a:spcAft>
              <a:buFontTx/>
              <a:buNone/>
            </a:pPr>
            <a:r>
              <a:rPr lang="en-US" altLang="en-US" sz="1800" i="1" dirty="0">
                <a:solidFill>
                  <a:srgbClr val="0000CC"/>
                </a:solidFill>
              </a:rPr>
              <a:t>C. What’s KE doing AB and DE</a:t>
            </a:r>
          </a:p>
          <a:p>
            <a:pPr fontAlgn="base">
              <a:spcBef>
                <a:spcPct val="50000"/>
              </a:spcBef>
              <a:spcAft>
                <a:spcPct val="0"/>
              </a:spcAft>
              <a:buFontTx/>
              <a:buNone/>
            </a:pPr>
            <a:r>
              <a:rPr lang="en-US" altLang="en-US" sz="1800" i="1" dirty="0">
                <a:solidFill>
                  <a:srgbClr val="0000CC"/>
                </a:solidFill>
              </a:rPr>
              <a:t>D. Why is BC longer than DE?</a:t>
            </a:r>
          </a:p>
          <a:p>
            <a:pPr fontAlgn="base">
              <a:spcBef>
                <a:spcPct val="50000"/>
              </a:spcBef>
              <a:spcAft>
                <a:spcPct val="0"/>
              </a:spcAft>
              <a:buFontTx/>
              <a:buNone/>
            </a:pPr>
            <a:r>
              <a:rPr lang="en-US" altLang="en-US" sz="1800" i="1" dirty="0">
                <a:solidFill>
                  <a:srgbClr val="0000CC"/>
                </a:solidFill>
              </a:rPr>
              <a:t>E. Which </a:t>
            </a:r>
            <a:r>
              <a:rPr lang="en-US" altLang="en-US" sz="1800" i="1" dirty="0" err="1">
                <a:solidFill>
                  <a:srgbClr val="0000CC"/>
                </a:solidFill>
              </a:rPr>
              <a:t>thermochem</a:t>
            </a:r>
            <a:r>
              <a:rPr lang="en-US" altLang="en-US" sz="1800" i="1" dirty="0">
                <a:solidFill>
                  <a:srgbClr val="0000CC"/>
                </a:solidFill>
              </a:rPr>
              <a:t> formula do you use for BC?</a:t>
            </a:r>
          </a:p>
          <a:p>
            <a:pPr fontAlgn="base">
              <a:spcBef>
                <a:spcPct val="50000"/>
              </a:spcBef>
              <a:spcAft>
                <a:spcPct val="0"/>
              </a:spcAft>
              <a:buFontTx/>
              <a:buNone/>
            </a:pPr>
            <a:r>
              <a:rPr lang="en-US" altLang="en-US" sz="1800" i="1" dirty="0">
                <a:solidFill>
                  <a:srgbClr val="0000CC"/>
                </a:solidFill>
              </a:rPr>
              <a:t>F. How about for EF?</a:t>
            </a:r>
          </a:p>
        </p:txBody>
      </p:sp>
      <p:sp>
        <p:nvSpPr>
          <p:cNvPr id="8705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A</a:t>
            </a:r>
          </a:p>
        </p:txBody>
      </p:sp>
      <p:sp>
        <p:nvSpPr>
          <p:cNvPr id="8705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B</a:t>
            </a:r>
          </a:p>
        </p:txBody>
      </p:sp>
      <p:sp>
        <p:nvSpPr>
          <p:cNvPr id="8705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C</a:t>
            </a:r>
          </a:p>
        </p:txBody>
      </p:sp>
      <p:sp>
        <p:nvSpPr>
          <p:cNvPr id="8705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D</a:t>
            </a:r>
          </a:p>
        </p:txBody>
      </p:sp>
      <p:sp>
        <p:nvSpPr>
          <p:cNvPr id="8705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E</a:t>
            </a:r>
          </a:p>
        </p:txBody>
      </p:sp>
      <p:sp>
        <p:nvSpPr>
          <p:cNvPr id="87055" name="Text Box 17"/>
          <p:cNvSpPr txBox="1">
            <a:spLocks noChangeArrowheads="1"/>
          </p:cNvSpPr>
          <p:nvPr/>
        </p:nvSpPr>
        <p:spPr bwMode="auto">
          <a:xfrm>
            <a:off x="1676400" y="5867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3300"/>
                </a:solidFill>
              </a:rPr>
              <a:t>Heat removed at a constant rate (time)</a:t>
            </a:r>
          </a:p>
        </p:txBody>
      </p:sp>
      <p:sp>
        <p:nvSpPr>
          <p:cNvPr id="8705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1800">
                <a:solidFill>
                  <a:srgbClr val="FF3300"/>
                </a:solidFill>
              </a:rPr>
              <a:t>K</a:t>
            </a:r>
            <a:br>
              <a:rPr lang="en-US" altLang="en-US" sz="1800">
                <a:solidFill>
                  <a:srgbClr val="FF3300"/>
                </a:solidFill>
              </a:rPr>
            </a:br>
            <a:r>
              <a:rPr lang="en-US" altLang="en-US" sz="1800">
                <a:solidFill>
                  <a:srgbClr val="FF3300"/>
                </a:solidFill>
              </a:rPr>
              <a:t>E</a:t>
            </a:r>
            <a:br>
              <a:rPr lang="en-US" altLang="en-US" sz="1800">
                <a:solidFill>
                  <a:srgbClr val="FF3300"/>
                </a:solidFill>
              </a:rPr>
            </a:br>
            <a:r>
              <a:rPr lang="en-US" altLang="en-US" sz="1800">
                <a:solidFill>
                  <a:srgbClr val="FF3300"/>
                </a:solidFill>
              </a:rPr>
              <a:t>L</a:t>
            </a:r>
            <a:br>
              <a:rPr lang="en-US" altLang="en-US" sz="1800">
                <a:solidFill>
                  <a:srgbClr val="FF3300"/>
                </a:solidFill>
              </a:rPr>
            </a:br>
            <a:r>
              <a:rPr lang="en-US" altLang="en-US" sz="1800">
                <a:solidFill>
                  <a:srgbClr val="FF3300"/>
                </a:solidFill>
              </a:rPr>
              <a:t>V</a:t>
            </a:r>
            <a:br>
              <a:rPr lang="en-US" altLang="en-US" sz="1800">
                <a:solidFill>
                  <a:srgbClr val="FF3300"/>
                </a:solidFill>
              </a:rPr>
            </a:br>
            <a:r>
              <a:rPr lang="en-US" altLang="en-US" sz="1800">
                <a:solidFill>
                  <a:srgbClr val="FF3300"/>
                </a:solidFill>
              </a:rPr>
              <a:t>I</a:t>
            </a:r>
            <a:br>
              <a:rPr lang="en-US" altLang="en-US" sz="1800">
                <a:solidFill>
                  <a:srgbClr val="FF3300"/>
                </a:solidFill>
              </a:rPr>
            </a:br>
            <a:r>
              <a:rPr lang="en-US" altLang="en-US" sz="1800">
                <a:solidFill>
                  <a:srgbClr val="FF3300"/>
                </a:solidFill>
              </a:rPr>
              <a:t>N</a:t>
            </a:r>
          </a:p>
        </p:txBody>
      </p:sp>
      <p:sp>
        <p:nvSpPr>
          <p:cNvPr id="8705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5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59" name="Text Box 21"/>
          <p:cNvSpPr txBox="1">
            <a:spLocks noChangeArrowheads="1"/>
          </p:cNvSpPr>
          <p:nvPr/>
        </p:nvSpPr>
        <p:spPr bwMode="auto">
          <a:xfrm>
            <a:off x="609600" y="1371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1</a:t>
            </a:r>
          </a:p>
        </p:txBody>
      </p:sp>
      <p:sp>
        <p:nvSpPr>
          <p:cNvPr id="87060" name="Text Box 22"/>
          <p:cNvSpPr txBox="1">
            <a:spLocks noChangeArrowheads="1"/>
          </p:cNvSpPr>
          <p:nvPr/>
        </p:nvSpPr>
        <p:spPr bwMode="auto">
          <a:xfrm>
            <a:off x="609600" y="464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2</a:t>
            </a:r>
          </a:p>
        </p:txBody>
      </p:sp>
      <p:sp>
        <p:nvSpPr>
          <p:cNvPr id="87061" name="Text Box 23"/>
          <p:cNvSpPr txBox="1">
            <a:spLocks noChangeArrowheads="1"/>
          </p:cNvSpPr>
          <p:nvPr/>
        </p:nvSpPr>
        <p:spPr bwMode="auto">
          <a:xfrm>
            <a:off x="2362200" y="335339"/>
            <a:ext cx="563721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dirty="0">
                <a:solidFill>
                  <a:srgbClr val="000000"/>
                </a:solidFill>
              </a:rPr>
              <a:t>Cooling curve for Chromium metal</a:t>
            </a:r>
          </a:p>
          <a:p>
            <a:pPr fontAlgn="base">
              <a:spcBef>
                <a:spcPct val="50000"/>
              </a:spcBef>
              <a:spcAft>
                <a:spcPct val="0"/>
              </a:spcAft>
              <a:buFontTx/>
              <a:buNone/>
            </a:pPr>
            <a:r>
              <a:rPr lang="en-US" altLang="en-US" sz="1800" dirty="0">
                <a:solidFill>
                  <a:srgbClr val="000000"/>
                </a:solidFill>
              </a:rPr>
              <a:t>                                     </a:t>
            </a:r>
          </a:p>
        </p:txBody>
      </p:sp>
      <p:sp>
        <p:nvSpPr>
          <p:cNvPr id="8706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7069" name="TextBox 28"/>
          <p:cNvSpPr txBox="1">
            <a:spLocks noChangeArrowheads="1"/>
          </p:cNvSpPr>
          <p:nvPr/>
        </p:nvSpPr>
        <p:spPr bwMode="auto">
          <a:xfrm>
            <a:off x="0" y="152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en-US" altLang="en-US" sz="1800">
                <a:solidFill>
                  <a:srgbClr val="000000"/>
                </a:solidFill>
              </a:rPr>
              <a:t>66. </a:t>
            </a:r>
          </a:p>
        </p:txBody>
      </p:sp>
    </p:spTree>
    <p:extLst>
      <p:ext uri="{BB962C8B-B14F-4D97-AF65-F5344CB8AC3E}">
        <p14:creationId xmlns:p14="http://schemas.microsoft.com/office/powerpoint/2010/main" val="28112245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67" name="Line 3"/>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68" name="Line 4"/>
          <p:cNvSpPr>
            <a:spLocks noChangeShapeType="1"/>
          </p:cNvSpPr>
          <p:nvPr/>
        </p:nvSpPr>
        <p:spPr bwMode="auto">
          <a:xfrm>
            <a:off x="1371600" y="6858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69" name="Line 5"/>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70" name="Line 6"/>
          <p:cNvSpPr>
            <a:spLocks noChangeShapeType="1"/>
          </p:cNvSpPr>
          <p:nvPr/>
        </p:nvSpPr>
        <p:spPr bwMode="auto">
          <a:xfrm>
            <a:off x="5257800" y="1524000"/>
            <a:ext cx="2286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71" name="Line 7"/>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72" name="Line 8"/>
          <p:cNvSpPr>
            <a:spLocks noChangeShapeType="1"/>
          </p:cNvSpPr>
          <p:nvPr/>
        </p:nvSpPr>
        <p:spPr bwMode="auto">
          <a:xfrm>
            <a:off x="8153400" y="48006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73" name="Text Box 9"/>
          <p:cNvSpPr txBox="1">
            <a:spLocks noChangeArrowheads="1"/>
          </p:cNvSpPr>
          <p:nvPr/>
        </p:nvSpPr>
        <p:spPr bwMode="auto">
          <a:xfrm>
            <a:off x="1676400" y="2895600"/>
            <a:ext cx="5105400" cy="210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b="1" i="1" dirty="0">
                <a:solidFill>
                  <a:srgbClr val="0000CC"/>
                </a:solidFill>
              </a:rPr>
              <a:t>109. </a:t>
            </a:r>
            <a:r>
              <a:rPr lang="en-US" altLang="en-US" sz="1800" b="1" i="1" dirty="0" smtClean="0">
                <a:solidFill>
                  <a:srgbClr val="0000CC"/>
                </a:solidFill>
              </a:rPr>
              <a:t/>
            </a:r>
            <a:br>
              <a:rPr lang="en-US" altLang="en-US" sz="1800" b="1" i="1" dirty="0" smtClean="0">
                <a:solidFill>
                  <a:srgbClr val="0000CC"/>
                </a:solidFill>
              </a:rPr>
            </a:br>
            <a:r>
              <a:rPr lang="en-US" altLang="en-US" sz="1800" i="1" dirty="0" smtClean="0">
                <a:solidFill>
                  <a:srgbClr val="0000CC"/>
                </a:solidFill>
              </a:rPr>
              <a:t>Why </a:t>
            </a:r>
            <a:r>
              <a:rPr lang="en-US" altLang="en-US" sz="1800" i="1" dirty="0">
                <a:solidFill>
                  <a:srgbClr val="0000CC"/>
                </a:solidFill>
              </a:rPr>
              <a:t>is BC longer than DE?</a:t>
            </a:r>
          </a:p>
          <a:p>
            <a:pPr fontAlgn="base">
              <a:spcBef>
                <a:spcPct val="50000"/>
              </a:spcBef>
              <a:spcAft>
                <a:spcPct val="0"/>
              </a:spcAft>
              <a:buFontTx/>
              <a:buNone/>
            </a:pPr>
            <a:r>
              <a:rPr lang="en-US" altLang="en-US" sz="1800" i="1" dirty="0">
                <a:solidFill>
                  <a:srgbClr val="0000CC"/>
                </a:solidFill>
              </a:rPr>
              <a:t>BC represents the condensation phase</a:t>
            </a:r>
            <a:br>
              <a:rPr lang="en-US" altLang="en-US" sz="1800" i="1" dirty="0">
                <a:solidFill>
                  <a:srgbClr val="0000CC"/>
                </a:solidFill>
              </a:rPr>
            </a:br>
            <a:r>
              <a:rPr lang="en-US" altLang="en-US" sz="1800" i="1" dirty="0">
                <a:solidFill>
                  <a:srgbClr val="0000CC"/>
                </a:solidFill>
              </a:rPr>
              <a:t>change for chromium gas to liquid, </a:t>
            </a:r>
            <a:br>
              <a:rPr lang="en-US" altLang="en-US" sz="1800" i="1" dirty="0">
                <a:solidFill>
                  <a:srgbClr val="0000CC"/>
                </a:solidFill>
              </a:rPr>
            </a:br>
            <a:r>
              <a:rPr lang="en-US" altLang="en-US" sz="1800" i="1" dirty="0">
                <a:solidFill>
                  <a:srgbClr val="0000CC"/>
                </a:solidFill>
              </a:rPr>
              <a:t>which is a “bigger” energy event that the freezing of chromium.  </a:t>
            </a:r>
          </a:p>
        </p:txBody>
      </p:sp>
      <p:sp>
        <p:nvSpPr>
          <p:cNvPr id="88074" name="Text Box 10"/>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A</a:t>
            </a:r>
          </a:p>
        </p:txBody>
      </p:sp>
      <p:sp>
        <p:nvSpPr>
          <p:cNvPr id="88075" name="Text Box 11"/>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B</a:t>
            </a:r>
          </a:p>
        </p:txBody>
      </p:sp>
      <p:sp>
        <p:nvSpPr>
          <p:cNvPr id="88076" name="Text Box 12"/>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C</a:t>
            </a:r>
          </a:p>
        </p:txBody>
      </p:sp>
      <p:sp>
        <p:nvSpPr>
          <p:cNvPr id="88077" name="Text Box 13"/>
          <p:cNvSpPr txBox="1">
            <a:spLocks noChangeArrowheads="1"/>
          </p:cNvSpPr>
          <p:nvPr/>
        </p:nvSpPr>
        <p:spPr bwMode="auto">
          <a:xfrm>
            <a:off x="7239000" y="4724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D</a:t>
            </a:r>
          </a:p>
        </p:txBody>
      </p:sp>
      <p:sp>
        <p:nvSpPr>
          <p:cNvPr id="88078" name="Text Box 14"/>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E</a:t>
            </a:r>
          </a:p>
        </p:txBody>
      </p:sp>
      <p:sp>
        <p:nvSpPr>
          <p:cNvPr id="88079" name="Text Box 15"/>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F</a:t>
            </a:r>
          </a:p>
        </p:txBody>
      </p:sp>
      <p:sp>
        <p:nvSpPr>
          <p:cNvPr id="88080" name="Text Box 16"/>
          <p:cNvSpPr txBox="1">
            <a:spLocks noChangeArrowheads="1"/>
          </p:cNvSpPr>
          <p:nvPr/>
        </p:nvSpPr>
        <p:spPr bwMode="auto">
          <a:xfrm>
            <a:off x="1676400" y="5867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3300"/>
                </a:solidFill>
              </a:rPr>
              <a:t>Heat removed at a constant rate (time)</a:t>
            </a:r>
          </a:p>
        </p:txBody>
      </p:sp>
      <p:sp>
        <p:nvSpPr>
          <p:cNvPr id="88081" name="Text Box 17"/>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1800">
                <a:solidFill>
                  <a:srgbClr val="FF3300"/>
                </a:solidFill>
              </a:rPr>
              <a:t>K</a:t>
            </a:r>
            <a:br>
              <a:rPr lang="en-US" altLang="en-US" sz="1800">
                <a:solidFill>
                  <a:srgbClr val="FF3300"/>
                </a:solidFill>
              </a:rPr>
            </a:br>
            <a:r>
              <a:rPr lang="en-US" altLang="en-US" sz="1800">
                <a:solidFill>
                  <a:srgbClr val="FF3300"/>
                </a:solidFill>
              </a:rPr>
              <a:t>E</a:t>
            </a:r>
            <a:br>
              <a:rPr lang="en-US" altLang="en-US" sz="1800">
                <a:solidFill>
                  <a:srgbClr val="FF3300"/>
                </a:solidFill>
              </a:rPr>
            </a:br>
            <a:r>
              <a:rPr lang="en-US" altLang="en-US" sz="1800">
                <a:solidFill>
                  <a:srgbClr val="FF3300"/>
                </a:solidFill>
              </a:rPr>
              <a:t>L</a:t>
            </a:r>
            <a:br>
              <a:rPr lang="en-US" altLang="en-US" sz="1800">
                <a:solidFill>
                  <a:srgbClr val="FF3300"/>
                </a:solidFill>
              </a:rPr>
            </a:br>
            <a:r>
              <a:rPr lang="en-US" altLang="en-US" sz="1800">
                <a:solidFill>
                  <a:srgbClr val="FF3300"/>
                </a:solidFill>
              </a:rPr>
              <a:t>V</a:t>
            </a:r>
            <a:br>
              <a:rPr lang="en-US" altLang="en-US" sz="1800">
                <a:solidFill>
                  <a:srgbClr val="FF3300"/>
                </a:solidFill>
              </a:rPr>
            </a:br>
            <a:r>
              <a:rPr lang="en-US" altLang="en-US" sz="1800">
                <a:solidFill>
                  <a:srgbClr val="FF3300"/>
                </a:solidFill>
              </a:rPr>
              <a:t>I</a:t>
            </a:r>
            <a:br>
              <a:rPr lang="en-US" altLang="en-US" sz="1800">
                <a:solidFill>
                  <a:srgbClr val="FF3300"/>
                </a:solidFill>
              </a:rPr>
            </a:br>
            <a:r>
              <a:rPr lang="en-US" altLang="en-US" sz="1800">
                <a:solidFill>
                  <a:srgbClr val="FF3300"/>
                </a:solidFill>
              </a:rPr>
              <a:t>N</a:t>
            </a:r>
          </a:p>
        </p:txBody>
      </p:sp>
      <p:sp>
        <p:nvSpPr>
          <p:cNvPr id="88082" name="Line 18"/>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83" name="Line 19"/>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84" name="Text Box 20"/>
          <p:cNvSpPr txBox="1">
            <a:spLocks noChangeArrowheads="1"/>
          </p:cNvSpPr>
          <p:nvPr/>
        </p:nvSpPr>
        <p:spPr bwMode="auto">
          <a:xfrm>
            <a:off x="304800" y="1371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2944</a:t>
            </a:r>
          </a:p>
        </p:txBody>
      </p:sp>
      <p:sp>
        <p:nvSpPr>
          <p:cNvPr id="88085" name="Text Box 21"/>
          <p:cNvSpPr txBox="1">
            <a:spLocks noChangeArrowheads="1"/>
          </p:cNvSpPr>
          <p:nvPr/>
        </p:nvSpPr>
        <p:spPr bwMode="auto">
          <a:xfrm>
            <a:off x="228600" y="4648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2180</a:t>
            </a:r>
          </a:p>
        </p:txBody>
      </p:sp>
      <p:sp>
        <p:nvSpPr>
          <p:cNvPr id="88086" name="Text Box 23"/>
          <p:cNvSpPr txBox="1">
            <a:spLocks noChangeArrowheads="1"/>
          </p:cNvSpPr>
          <p:nvPr/>
        </p:nvSpPr>
        <p:spPr bwMode="auto">
          <a:xfrm>
            <a:off x="2519363" y="134938"/>
            <a:ext cx="38100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Cooling curve for Chromium metal</a:t>
            </a:r>
          </a:p>
          <a:p>
            <a:pPr fontAlgn="base">
              <a:spcBef>
                <a:spcPct val="50000"/>
              </a:spcBef>
              <a:spcAft>
                <a:spcPct val="0"/>
              </a:spcAft>
              <a:buFontTx/>
              <a:buNone/>
            </a:pPr>
            <a:r>
              <a:rPr lang="en-US" altLang="en-US" sz="1800">
                <a:solidFill>
                  <a:srgbClr val="000000"/>
                </a:solidFill>
              </a:rPr>
              <a:t>                                     </a:t>
            </a:r>
          </a:p>
        </p:txBody>
      </p:sp>
      <p:sp>
        <p:nvSpPr>
          <p:cNvPr id="88087" name="Text Box 24"/>
          <p:cNvSpPr txBox="1">
            <a:spLocks noChangeArrowheads="1"/>
          </p:cNvSpPr>
          <p:nvPr/>
        </p:nvSpPr>
        <p:spPr bwMode="auto">
          <a:xfrm>
            <a:off x="3200400" y="1066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PE</a:t>
            </a:r>
          </a:p>
        </p:txBody>
      </p:sp>
      <p:sp>
        <p:nvSpPr>
          <p:cNvPr id="88088" name="Line 25"/>
          <p:cNvSpPr>
            <a:spLocks noChangeShapeType="1"/>
          </p:cNvSpPr>
          <p:nvPr/>
        </p:nvSpPr>
        <p:spPr bwMode="auto">
          <a:xfrm>
            <a:off x="3733800" y="1066800"/>
            <a:ext cx="0" cy="30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89" name="Text Box 26"/>
          <p:cNvSpPr txBox="1">
            <a:spLocks noChangeArrowheads="1"/>
          </p:cNvSpPr>
          <p:nvPr/>
        </p:nvSpPr>
        <p:spPr bwMode="auto">
          <a:xfrm>
            <a:off x="6096000" y="2314575"/>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PE</a:t>
            </a:r>
          </a:p>
        </p:txBody>
      </p:sp>
      <p:sp>
        <p:nvSpPr>
          <p:cNvPr id="88090" name="Line 27"/>
          <p:cNvSpPr>
            <a:spLocks noChangeShapeType="1"/>
          </p:cNvSpPr>
          <p:nvPr/>
        </p:nvSpPr>
        <p:spPr bwMode="auto">
          <a:xfrm>
            <a:off x="6592888" y="2506663"/>
            <a:ext cx="533400" cy="0"/>
          </a:xfrm>
          <a:prstGeom prst="line">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91" name="Text Box 28"/>
          <p:cNvSpPr txBox="1">
            <a:spLocks noChangeArrowheads="1"/>
          </p:cNvSpPr>
          <p:nvPr/>
        </p:nvSpPr>
        <p:spPr bwMode="auto">
          <a:xfrm>
            <a:off x="1701800" y="7381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KE</a:t>
            </a:r>
          </a:p>
        </p:txBody>
      </p:sp>
      <p:sp>
        <p:nvSpPr>
          <p:cNvPr id="88092" name="Line 29"/>
          <p:cNvSpPr>
            <a:spLocks noChangeShapeType="1"/>
          </p:cNvSpPr>
          <p:nvPr/>
        </p:nvSpPr>
        <p:spPr bwMode="auto">
          <a:xfrm>
            <a:off x="2209800" y="762000"/>
            <a:ext cx="0" cy="30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93" name="Text Box 30"/>
          <p:cNvSpPr txBox="1">
            <a:spLocks noChangeArrowheads="1"/>
          </p:cNvSpPr>
          <p:nvPr/>
        </p:nvSpPr>
        <p:spPr bwMode="auto">
          <a:xfrm>
            <a:off x="7543800" y="4343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00"/>
                </a:solidFill>
              </a:rPr>
              <a:t>KE</a:t>
            </a:r>
          </a:p>
        </p:txBody>
      </p:sp>
      <p:sp>
        <p:nvSpPr>
          <p:cNvPr id="88094" name="Line 31"/>
          <p:cNvSpPr>
            <a:spLocks noChangeShapeType="1"/>
          </p:cNvSpPr>
          <p:nvPr/>
        </p:nvSpPr>
        <p:spPr bwMode="auto">
          <a:xfrm>
            <a:off x="7543800" y="4343400"/>
            <a:ext cx="533400" cy="0"/>
          </a:xfrm>
          <a:prstGeom prst="line">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95" name="Text Box 32"/>
          <p:cNvSpPr txBox="1">
            <a:spLocks noChangeArrowheads="1"/>
          </p:cNvSpPr>
          <p:nvPr/>
        </p:nvSpPr>
        <p:spPr bwMode="auto">
          <a:xfrm>
            <a:off x="2965450" y="1571625"/>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000000"/>
                </a:solidFill>
              </a:rPr>
              <a:t>q = mH</a:t>
            </a:r>
            <a:r>
              <a:rPr lang="en-US" altLang="en-US" sz="1800" baseline="-25000">
                <a:solidFill>
                  <a:srgbClr val="000000"/>
                </a:solidFill>
              </a:rPr>
              <a:t>V</a:t>
            </a:r>
          </a:p>
        </p:txBody>
      </p:sp>
      <p:sp>
        <p:nvSpPr>
          <p:cNvPr id="88096" name="Text Box 33"/>
          <p:cNvSpPr txBox="1">
            <a:spLocks noChangeArrowheads="1"/>
          </p:cNvSpPr>
          <p:nvPr/>
        </p:nvSpPr>
        <p:spPr bwMode="auto">
          <a:xfrm>
            <a:off x="5029200" y="5181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fontAlgn="base">
              <a:spcBef>
                <a:spcPct val="50000"/>
              </a:spcBef>
              <a:spcAft>
                <a:spcPct val="0"/>
              </a:spcAft>
              <a:buFontTx/>
              <a:buNone/>
            </a:pPr>
            <a:r>
              <a:rPr lang="en-US" altLang="en-US" sz="1800">
                <a:solidFill>
                  <a:srgbClr val="000000"/>
                </a:solidFill>
              </a:rPr>
              <a:t>q = mC</a:t>
            </a:r>
            <a:r>
              <a:rPr lang="el-GR" altLang="en-US" sz="1800">
                <a:solidFill>
                  <a:srgbClr val="000000"/>
                </a:solidFill>
                <a:latin typeface="Verdana" pitchFamily="34" charset="0"/>
              </a:rPr>
              <a:t>Δ</a:t>
            </a:r>
            <a:r>
              <a:rPr lang="en-US" altLang="en-US" sz="1800">
                <a:solidFill>
                  <a:srgbClr val="000000"/>
                </a:solidFill>
                <a:latin typeface="Verdana" pitchFamily="34" charset="0"/>
              </a:rPr>
              <a:t>T</a:t>
            </a:r>
            <a:endParaRPr lang="el-GR" altLang="en-US" sz="1800">
              <a:solidFill>
                <a:srgbClr val="000000"/>
              </a:solidFill>
              <a:latin typeface="Verdana" pitchFamily="34" charset="0"/>
            </a:endParaRPr>
          </a:p>
        </p:txBody>
      </p:sp>
      <p:sp>
        <p:nvSpPr>
          <p:cNvPr id="88097" name="Line 34"/>
          <p:cNvSpPr>
            <a:spLocks noChangeShapeType="1"/>
          </p:cNvSpPr>
          <p:nvPr/>
        </p:nvSpPr>
        <p:spPr bwMode="auto">
          <a:xfrm flipV="1">
            <a:off x="6553200" y="5181600"/>
            <a:ext cx="1828800" cy="1524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8098" name="TextBox 33"/>
          <p:cNvSpPr txBox="1">
            <a:spLocks noChangeArrowheads="1"/>
          </p:cNvSpPr>
          <p:nvPr/>
        </p:nvSpPr>
        <p:spPr bwMode="auto">
          <a:xfrm>
            <a:off x="0" y="152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en-US" altLang="en-US" sz="1800">
                <a:solidFill>
                  <a:srgbClr val="000000"/>
                </a:solidFill>
              </a:rPr>
              <a:t>66. </a:t>
            </a:r>
          </a:p>
        </p:txBody>
      </p:sp>
      <p:sp>
        <p:nvSpPr>
          <p:cNvPr id="35" name="Oval 34"/>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6" name="Oval 35"/>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7" name="Oval 36"/>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8" name="Oval 37"/>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9" name="Oval 38"/>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0" name="Oval 39"/>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6582680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228600" y="228600"/>
            <a:ext cx="87630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defRPr/>
            </a:pPr>
            <a:r>
              <a:rPr lang="en-US" altLang="en-US" sz="1800" dirty="0" smtClean="0">
                <a:solidFill>
                  <a:srgbClr val="000000"/>
                </a:solidFill>
              </a:rPr>
              <a:t>Converting balanced chemical equations into balanced thermochemical equations.</a:t>
            </a:r>
          </a:p>
          <a:p>
            <a:pPr fontAlgn="base">
              <a:spcBef>
                <a:spcPct val="50000"/>
              </a:spcBef>
              <a:spcAft>
                <a:spcPct val="0"/>
              </a:spcAft>
              <a:buFontTx/>
              <a:buNone/>
              <a:defRPr/>
            </a:pPr>
            <a:endParaRPr lang="en-US" altLang="en-US" sz="1800" dirty="0" smtClean="0">
              <a:solidFill>
                <a:srgbClr val="000000"/>
              </a:solidFill>
            </a:endParaRPr>
          </a:p>
          <a:p>
            <a:pPr fontAlgn="base">
              <a:spcBef>
                <a:spcPct val="50000"/>
              </a:spcBef>
              <a:spcAft>
                <a:spcPct val="0"/>
              </a:spcAft>
              <a:buFontTx/>
              <a:buNone/>
              <a:defRPr/>
            </a:pPr>
            <a:r>
              <a:rPr lang="en-US" altLang="en-US" sz="1800" dirty="0" smtClean="0">
                <a:solidFill>
                  <a:srgbClr val="000000"/>
                </a:solidFill>
              </a:rPr>
              <a:t>110.  </a:t>
            </a:r>
            <a:r>
              <a:rPr lang="en-US" altLang="en-US" sz="1800" dirty="0" smtClean="0">
                <a:solidFill>
                  <a:srgbClr val="000000"/>
                </a:solidFill>
              </a:rPr>
              <a:t>Look at table I, choose the second equation: propane combusts. </a:t>
            </a:r>
            <a:br>
              <a:rPr lang="en-US" altLang="en-US" sz="1800" dirty="0" smtClean="0">
                <a:solidFill>
                  <a:srgbClr val="000000"/>
                </a:solidFill>
              </a:rPr>
            </a:br>
            <a:r>
              <a:rPr lang="en-US" altLang="en-US" sz="1800" dirty="0" smtClean="0">
                <a:solidFill>
                  <a:srgbClr val="000000"/>
                </a:solidFill>
              </a:rPr>
              <a:t>       </a:t>
            </a:r>
            <a:r>
              <a:rPr lang="en-US" altLang="en-US" sz="1800" dirty="0" smtClean="0">
                <a:solidFill>
                  <a:srgbClr val="000000"/>
                </a:solidFill>
              </a:rPr>
              <a:t>  Write </a:t>
            </a:r>
            <a:r>
              <a:rPr lang="en-US" altLang="en-US" sz="1800" dirty="0" smtClean="0">
                <a:solidFill>
                  <a:srgbClr val="000000"/>
                </a:solidFill>
              </a:rPr>
              <a:t>the balanced chemical equation with the </a:t>
            </a:r>
            <a:r>
              <a:rPr lang="el-GR" altLang="en-US" sz="1800" dirty="0" smtClean="0">
                <a:solidFill>
                  <a:srgbClr val="000000"/>
                </a:solidFill>
                <a:latin typeface="Verdana" panose="020B0604030504040204" pitchFamily="34" charset="0"/>
              </a:rPr>
              <a:t>Δ</a:t>
            </a:r>
            <a:r>
              <a:rPr lang="en-US" altLang="en-US" sz="1800" dirty="0" smtClean="0">
                <a:solidFill>
                  <a:srgbClr val="000000"/>
                </a:solidFill>
                <a:latin typeface="Verdana" panose="020B0604030504040204" pitchFamily="34" charset="0"/>
              </a:rPr>
              <a:t>H</a:t>
            </a:r>
            <a:br>
              <a:rPr lang="en-US" altLang="en-US" sz="1800" dirty="0" smtClean="0">
                <a:solidFill>
                  <a:srgbClr val="000000"/>
                </a:solidFill>
                <a:latin typeface="Verdana" panose="020B0604030504040204" pitchFamily="34" charset="0"/>
              </a:rPr>
            </a:br>
            <a:endParaRPr lang="en-US" altLang="en-US" sz="1800" dirty="0" smtClean="0">
              <a:solidFill>
                <a:srgbClr val="000000"/>
              </a:solidFill>
              <a:latin typeface="Verdana" panose="020B0604030504040204" pitchFamily="34" charset="0"/>
            </a:endParaRPr>
          </a:p>
          <a:p>
            <a:pPr fontAlgn="base">
              <a:spcBef>
                <a:spcPct val="50000"/>
              </a:spcBef>
              <a:spcAft>
                <a:spcPct val="0"/>
              </a:spcAft>
              <a:buFontTx/>
              <a:buNone/>
              <a:defRPr/>
            </a:pPr>
            <a:r>
              <a:rPr lang="en-US" altLang="en-US" sz="1800" dirty="0" smtClean="0">
                <a:solidFill>
                  <a:srgbClr val="000000"/>
                </a:solidFill>
                <a:latin typeface="Verdana" panose="020B0604030504040204" pitchFamily="34" charset="0"/>
              </a:rPr>
              <a:t>111.  </a:t>
            </a:r>
            <a:r>
              <a:rPr lang="en-US" altLang="en-US" sz="1800" dirty="0" smtClean="0">
                <a:solidFill>
                  <a:srgbClr val="000000"/>
                </a:solidFill>
                <a:latin typeface="Verdana" panose="020B0604030504040204" pitchFamily="34" charset="0"/>
              </a:rPr>
              <a:t>Write a balanced thermochemical equation  </a:t>
            </a:r>
          </a:p>
          <a:p>
            <a:pPr fontAlgn="base">
              <a:spcBef>
                <a:spcPct val="50000"/>
              </a:spcBef>
              <a:spcAft>
                <a:spcPct val="0"/>
              </a:spcAft>
              <a:buFontTx/>
              <a:buNone/>
              <a:defRPr/>
            </a:pPr>
            <a:endParaRPr lang="en-US" altLang="en-US" sz="1800" dirty="0" smtClean="0">
              <a:solidFill>
                <a:srgbClr val="000000"/>
              </a:solidFill>
              <a:latin typeface="Verdana" panose="020B0604030504040204" pitchFamily="34" charset="0"/>
            </a:endParaRPr>
          </a:p>
          <a:p>
            <a:pPr fontAlgn="base">
              <a:spcBef>
                <a:spcPct val="50000"/>
              </a:spcBef>
              <a:spcAft>
                <a:spcPct val="0"/>
              </a:spcAft>
              <a:buFontTx/>
              <a:buNone/>
              <a:defRPr/>
            </a:pPr>
            <a:endParaRPr lang="en-US" altLang="en-US" sz="1800" dirty="0" smtClean="0">
              <a:solidFill>
                <a:srgbClr val="000000"/>
              </a:solidFill>
              <a:latin typeface="Verdana" panose="020B0604030504040204" pitchFamily="34" charset="0"/>
            </a:endParaRPr>
          </a:p>
          <a:p>
            <a:pPr fontAlgn="base">
              <a:spcBef>
                <a:spcPct val="50000"/>
              </a:spcBef>
              <a:spcAft>
                <a:spcPct val="0"/>
              </a:spcAft>
              <a:buNone/>
              <a:defRPr/>
            </a:pPr>
            <a:r>
              <a:rPr lang="en-US" altLang="en-US" sz="1800" dirty="0" smtClean="0">
                <a:solidFill>
                  <a:srgbClr val="000000"/>
                </a:solidFill>
                <a:latin typeface="Verdana" panose="020B0604030504040204" pitchFamily="34" charset="0"/>
              </a:rPr>
              <a:t>112.  Find </a:t>
            </a:r>
            <a:r>
              <a:rPr lang="en-US" altLang="en-US" sz="1800" dirty="0" smtClean="0">
                <a:solidFill>
                  <a:srgbClr val="000000"/>
                </a:solidFill>
                <a:latin typeface="Verdana" panose="020B0604030504040204" pitchFamily="34" charset="0"/>
              </a:rPr>
              <a:t>the most endothermic equation on Table I, write the </a:t>
            </a:r>
            <a:r>
              <a:rPr lang="en-US" altLang="en-US" sz="1800" dirty="0" smtClean="0">
                <a:solidFill>
                  <a:srgbClr val="000000"/>
                </a:solidFill>
                <a:latin typeface="Verdana" panose="020B0604030504040204" pitchFamily="34" charset="0"/>
              </a:rPr>
              <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         balanced chemical </a:t>
            </a:r>
            <a:r>
              <a:rPr lang="en-US" altLang="en-US" sz="1800" dirty="0" smtClean="0">
                <a:solidFill>
                  <a:srgbClr val="000000"/>
                </a:solidFill>
                <a:latin typeface="Verdana" panose="020B0604030504040204" pitchFamily="34" charset="0"/>
              </a:rPr>
              <a:t>equation with the </a:t>
            </a:r>
            <a:r>
              <a:rPr lang="el-GR" altLang="en-US" sz="1800" dirty="0" smtClean="0">
                <a:solidFill>
                  <a:srgbClr val="000000"/>
                </a:solidFill>
                <a:latin typeface="Verdana" panose="020B0604030504040204" pitchFamily="34" charset="0"/>
              </a:rPr>
              <a:t>Δ</a:t>
            </a:r>
            <a:r>
              <a:rPr lang="en-US" altLang="en-US" sz="1800" dirty="0" smtClean="0">
                <a:solidFill>
                  <a:srgbClr val="000000"/>
                </a:solidFill>
                <a:latin typeface="Verdana" panose="020B0604030504040204" pitchFamily="34" charset="0"/>
              </a:rPr>
              <a:t>H</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
            </a:r>
            <a:br>
              <a:rPr lang="en-US" altLang="en-US" sz="1800" dirty="0" smtClean="0">
                <a:solidFill>
                  <a:srgbClr val="000000"/>
                </a:solidFill>
                <a:latin typeface="Verdana" panose="020B0604030504040204" pitchFamily="34" charset="0"/>
              </a:rPr>
            </a:br>
            <a:endParaRPr lang="en-US" altLang="en-US" sz="1800" dirty="0" smtClean="0">
              <a:solidFill>
                <a:srgbClr val="000000"/>
              </a:solidFill>
              <a:latin typeface="Verdana" panose="020B0604030504040204" pitchFamily="34" charset="0"/>
            </a:endParaRPr>
          </a:p>
          <a:p>
            <a:pPr fontAlgn="base">
              <a:spcBef>
                <a:spcPct val="50000"/>
              </a:spcBef>
              <a:spcAft>
                <a:spcPct val="0"/>
              </a:spcAft>
              <a:buNone/>
              <a:defRPr/>
            </a:pPr>
            <a:r>
              <a:rPr lang="en-US" altLang="en-US" sz="1800" dirty="0" smtClean="0">
                <a:solidFill>
                  <a:srgbClr val="000000"/>
                </a:solidFill>
                <a:latin typeface="Verdana" panose="020B0604030504040204" pitchFamily="34" charset="0"/>
              </a:rPr>
              <a:t>114.  Write </a:t>
            </a:r>
            <a:r>
              <a:rPr lang="en-US" altLang="en-US" sz="1800" dirty="0" smtClean="0">
                <a:solidFill>
                  <a:srgbClr val="000000"/>
                </a:solidFill>
                <a:latin typeface="Verdana" panose="020B0604030504040204" pitchFamily="34" charset="0"/>
              </a:rPr>
              <a:t>the balanced thermochemical equation for this </a:t>
            </a:r>
            <a:r>
              <a:rPr lang="en-US" altLang="en-US" sz="1800" dirty="0" smtClean="0">
                <a:solidFill>
                  <a:srgbClr val="000000"/>
                </a:solidFill>
                <a:latin typeface="Verdana" panose="020B0604030504040204" pitchFamily="34" charset="0"/>
              </a:rPr>
              <a:t>reaction too.</a:t>
            </a:r>
            <a:endParaRPr lang="el-GR" altLang="en-US" sz="1800" dirty="0"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34344664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D1"/>
        </a:solidFill>
        <a:effectLst/>
      </p:bgPr>
    </p:bg>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28600" y="152400"/>
            <a:ext cx="86106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00"/>
                </a:solidFill>
              </a:rPr>
              <a:t>Converting balanced chemical equations into balanced thermochemical equations</a:t>
            </a:r>
            <a:r>
              <a:rPr lang="en-US" altLang="en-US" sz="1800" dirty="0" smtClean="0">
                <a:solidFill>
                  <a:srgbClr val="000000"/>
                </a:solidFill>
              </a:rPr>
              <a:t>.</a:t>
            </a:r>
            <a:endParaRPr lang="en-US" altLang="en-US" sz="1800" dirty="0">
              <a:solidFill>
                <a:srgbClr val="000000"/>
              </a:solidFill>
            </a:endParaRPr>
          </a:p>
          <a:p>
            <a:pPr fontAlgn="base">
              <a:spcBef>
                <a:spcPct val="50000"/>
              </a:spcBef>
              <a:spcAft>
                <a:spcPct val="0"/>
              </a:spcAft>
              <a:buFontTx/>
              <a:buNone/>
            </a:pPr>
            <a:r>
              <a:rPr lang="en-US" altLang="en-US" sz="1800" dirty="0">
                <a:solidFill>
                  <a:srgbClr val="000000"/>
                </a:solidFill>
              </a:rPr>
              <a:t>Look at table I, choose the second equation, propane combusts.  Write the balanced chemical equation with the </a:t>
            </a:r>
            <a:r>
              <a:rPr lang="el-GR" altLang="en-US" sz="1800" dirty="0">
                <a:solidFill>
                  <a:srgbClr val="000000"/>
                </a:solidFill>
                <a:latin typeface="Verdana" pitchFamily="34" charset="0"/>
              </a:rPr>
              <a:t>Δ</a:t>
            </a:r>
            <a:r>
              <a:rPr lang="en-US" altLang="en-US" sz="1800" dirty="0">
                <a:solidFill>
                  <a:srgbClr val="000000"/>
                </a:solidFill>
                <a:latin typeface="Verdana" pitchFamily="34" charset="0"/>
              </a:rPr>
              <a:t>H, then, write a balanced thermochemical equation below it (properly).  </a:t>
            </a:r>
          </a:p>
          <a:p>
            <a:pPr fontAlgn="base">
              <a:spcBef>
                <a:spcPct val="5000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110.   </a:t>
            </a:r>
            <a:r>
              <a:rPr lang="en-US" altLang="en-US" sz="2400" dirty="0">
                <a:solidFill>
                  <a:srgbClr val="000000"/>
                </a:solidFill>
                <a:latin typeface="Times New Roman" panose="02020603050405020304" pitchFamily="18" charset="0"/>
                <a:cs typeface="Times New Roman" panose="02020603050405020304" pitchFamily="18" charset="0"/>
              </a:rPr>
              <a:t>C</a:t>
            </a:r>
            <a:r>
              <a:rPr lang="en-US" altLang="en-US" sz="2400" baseline="-25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H</a:t>
            </a:r>
            <a:r>
              <a:rPr lang="en-US" altLang="en-US" sz="2400" baseline="-25000" dirty="0">
                <a:solidFill>
                  <a:srgbClr val="000000"/>
                </a:solidFill>
                <a:latin typeface="Times New Roman" panose="02020603050405020304" pitchFamily="18" charset="0"/>
                <a:cs typeface="Times New Roman" panose="02020603050405020304" pitchFamily="18" charset="0"/>
              </a:rPr>
              <a:t>8</a:t>
            </a:r>
            <a:r>
              <a:rPr lang="en-US" altLang="en-US" sz="2400" dirty="0">
                <a:solidFill>
                  <a:srgbClr val="000000"/>
                </a:solidFill>
                <a:latin typeface="Times New Roman" panose="02020603050405020304" pitchFamily="18" charset="0"/>
                <a:cs typeface="Times New Roman" panose="02020603050405020304" pitchFamily="18" charset="0"/>
              </a:rPr>
              <a:t>  + 5O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smtClean="0">
                <a:solidFill>
                  <a:srgbClr val="000000"/>
                </a:solidFill>
                <a:latin typeface="Times New Roman" panose="02020603050405020304" pitchFamily="18" charset="0"/>
                <a:cs typeface="Times New Roman" panose="02020603050405020304" pitchFamily="18" charset="0"/>
              </a:rPr>
              <a:t> →  </a:t>
            </a:r>
            <a:r>
              <a:rPr lang="en-US" altLang="en-US" sz="2400" dirty="0">
                <a:solidFill>
                  <a:srgbClr val="000000"/>
                </a:solidFill>
                <a:latin typeface="Times New Roman" panose="02020603050405020304" pitchFamily="18" charset="0"/>
                <a:cs typeface="Times New Roman" panose="02020603050405020304" pitchFamily="18" charset="0"/>
              </a:rPr>
              <a:t>3CO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+ 4H</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0       </a:t>
            </a:r>
            <a:r>
              <a:rPr lang="el-GR" altLang="en-US" sz="2400" dirty="0">
                <a:solidFill>
                  <a:srgbClr val="000000"/>
                </a:solidFill>
                <a:latin typeface="Times New Roman" panose="02020603050405020304" pitchFamily="18" charset="0"/>
                <a:cs typeface="Times New Roman" panose="02020603050405020304" pitchFamily="18" charset="0"/>
              </a:rPr>
              <a:t>Δ</a:t>
            </a:r>
            <a:r>
              <a:rPr lang="en-US" altLang="en-US" sz="2400" dirty="0">
                <a:solidFill>
                  <a:srgbClr val="000000"/>
                </a:solidFill>
                <a:latin typeface="Times New Roman" panose="02020603050405020304" pitchFamily="18" charset="0"/>
                <a:cs typeface="Times New Roman" panose="02020603050405020304" pitchFamily="18" charset="0"/>
              </a:rPr>
              <a:t>H= -2219.2 kJ</a:t>
            </a:r>
          </a:p>
          <a:p>
            <a:pPr fontAlgn="base">
              <a:spcBef>
                <a:spcPct val="50000"/>
              </a:spcBef>
              <a:spcAft>
                <a:spcPct val="0"/>
              </a:spcAft>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buFontTx/>
              <a:buNone/>
            </a:pPr>
            <a:r>
              <a:rPr lang="en-US" altLang="en-US" sz="2400" dirty="0" smtClean="0">
                <a:solidFill>
                  <a:srgbClr val="000000"/>
                </a:solidFill>
                <a:latin typeface="Times New Roman" panose="02020603050405020304" pitchFamily="18" charset="0"/>
                <a:cs typeface="Times New Roman" panose="02020603050405020304" pitchFamily="18" charset="0"/>
              </a:rPr>
              <a:t>111.   </a:t>
            </a:r>
            <a:r>
              <a:rPr lang="en-US" altLang="en-US" sz="2400" dirty="0">
                <a:solidFill>
                  <a:srgbClr val="000000"/>
                </a:solidFill>
                <a:latin typeface="Times New Roman" panose="02020603050405020304" pitchFamily="18" charset="0"/>
                <a:cs typeface="Times New Roman" panose="02020603050405020304" pitchFamily="18" charset="0"/>
              </a:rPr>
              <a:t>C</a:t>
            </a:r>
            <a:r>
              <a:rPr lang="en-US" altLang="en-US" sz="2400" baseline="-25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H</a:t>
            </a:r>
            <a:r>
              <a:rPr lang="en-US" altLang="en-US" sz="2400" baseline="-25000" dirty="0">
                <a:solidFill>
                  <a:srgbClr val="000000"/>
                </a:solidFill>
                <a:latin typeface="Times New Roman" panose="02020603050405020304" pitchFamily="18" charset="0"/>
                <a:cs typeface="Times New Roman" panose="02020603050405020304" pitchFamily="18" charset="0"/>
              </a:rPr>
              <a:t>8</a:t>
            </a:r>
            <a:r>
              <a:rPr lang="en-US" altLang="en-US" sz="2400" dirty="0">
                <a:solidFill>
                  <a:srgbClr val="000000"/>
                </a:solidFill>
                <a:latin typeface="Times New Roman" panose="02020603050405020304" pitchFamily="18" charset="0"/>
                <a:cs typeface="Times New Roman" panose="02020603050405020304" pitchFamily="18" charset="0"/>
              </a:rPr>
              <a:t>  + 5O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smtClean="0">
                <a:solidFill>
                  <a:srgbClr val="000000"/>
                </a:solidFill>
                <a:latin typeface="Times New Roman" panose="02020603050405020304" pitchFamily="18" charset="0"/>
                <a:cs typeface="Times New Roman" panose="02020603050405020304" pitchFamily="18" charset="0"/>
              </a:rPr>
              <a:t> →   </a:t>
            </a:r>
            <a:r>
              <a:rPr lang="en-US" altLang="en-US" sz="2400" dirty="0">
                <a:solidFill>
                  <a:srgbClr val="000000"/>
                </a:solidFill>
                <a:latin typeface="Times New Roman" panose="02020603050405020304" pitchFamily="18" charset="0"/>
                <a:cs typeface="Times New Roman" panose="02020603050405020304" pitchFamily="18" charset="0"/>
              </a:rPr>
              <a:t>3CO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+ 4H</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0  +  2219.2 kJ</a:t>
            </a:r>
          </a:p>
          <a:p>
            <a:pPr fontAlgn="base">
              <a:spcBef>
                <a:spcPct val="50000"/>
              </a:spcBef>
              <a:spcAft>
                <a:spcPct val="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         Energy is a PRODUCT in an exothermic </a:t>
            </a:r>
            <a:r>
              <a:rPr lang="en-US" altLang="en-US" sz="2400" dirty="0" smtClean="0">
                <a:solidFill>
                  <a:srgbClr val="000000"/>
                </a:solidFill>
                <a:latin typeface="Times New Roman" panose="02020603050405020304" pitchFamily="18" charset="0"/>
                <a:cs typeface="Times New Roman" panose="02020603050405020304" pitchFamily="18" charset="0"/>
              </a:rPr>
              <a:t>reaction</a:t>
            </a:r>
            <a:endParaRPr lang="en-US" altLang="en-US" sz="2000" dirty="0">
              <a:solidFill>
                <a:srgbClr val="000000"/>
              </a:solidFill>
              <a:latin typeface="Verdana" pitchFamily="34" charset="0"/>
            </a:endParaRPr>
          </a:p>
          <a:p>
            <a:pPr fontAlgn="base">
              <a:spcBef>
                <a:spcPct val="50000"/>
              </a:spcBef>
              <a:spcAft>
                <a:spcPct val="0"/>
              </a:spcAft>
              <a:buFontTx/>
              <a:buNone/>
            </a:pPr>
            <a:r>
              <a:rPr lang="en-US" altLang="en-US" sz="1800" dirty="0">
                <a:solidFill>
                  <a:srgbClr val="000099"/>
                </a:solidFill>
                <a:latin typeface="Verdana" pitchFamily="34" charset="0"/>
              </a:rPr>
              <a:t>Then, write the most endothermic equation of all, with the </a:t>
            </a:r>
            <a:r>
              <a:rPr lang="el-GR" altLang="en-US" sz="1800" dirty="0">
                <a:solidFill>
                  <a:srgbClr val="000099"/>
                </a:solidFill>
                <a:latin typeface="Verdana" pitchFamily="34" charset="0"/>
              </a:rPr>
              <a:t>Δ</a:t>
            </a:r>
            <a:r>
              <a:rPr lang="en-US" altLang="en-US" sz="1800" dirty="0">
                <a:solidFill>
                  <a:srgbClr val="000099"/>
                </a:solidFill>
                <a:latin typeface="Verdana" pitchFamily="34" charset="0"/>
              </a:rPr>
              <a:t>H, then below that one, the balanced thermochemical equation properly.</a:t>
            </a:r>
          </a:p>
          <a:p>
            <a:pPr fontAlgn="base">
              <a:spcBef>
                <a:spcPct val="50000"/>
              </a:spcBef>
              <a:spcAft>
                <a:spcPct val="0"/>
              </a:spcAft>
              <a:buFontTx/>
              <a:buNone/>
            </a:pPr>
            <a:r>
              <a:rPr lang="en-US" altLang="en-US" sz="2800" dirty="0" smtClean="0">
                <a:solidFill>
                  <a:srgbClr val="000099"/>
                </a:solidFill>
                <a:latin typeface="Times New Roman" panose="02020603050405020304" pitchFamily="18" charset="0"/>
                <a:cs typeface="Times New Roman" panose="02020603050405020304" pitchFamily="18" charset="0"/>
              </a:rPr>
              <a:t>112.    </a:t>
            </a:r>
            <a:r>
              <a:rPr lang="en-US" altLang="en-US" sz="2800" dirty="0">
                <a:solidFill>
                  <a:srgbClr val="000099"/>
                </a:solidFill>
                <a:latin typeface="Times New Roman" panose="02020603050405020304" pitchFamily="18" charset="0"/>
                <a:cs typeface="Times New Roman" panose="02020603050405020304" pitchFamily="18" charset="0"/>
              </a:rPr>
              <a:t>2C  +  H</a:t>
            </a:r>
            <a:r>
              <a:rPr lang="en-US" altLang="en-US" sz="2800" baseline="-25000" dirty="0">
                <a:solidFill>
                  <a:srgbClr val="000099"/>
                </a:solidFill>
                <a:latin typeface="Times New Roman" panose="02020603050405020304" pitchFamily="18" charset="0"/>
                <a:cs typeface="Times New Roman" panose="02020603050405020304" pitchFamily="18" charset="0"/>
              </a:rPr>
              <a:t>2 </a:t>
            </a:r>
            <a:r>
              <a:rPr lang="en-US" altLang="en-US" sz="2800" baseline="-25000" dirty="0" smtClean="0">
                <a:solidFill>
                  <a:srgbClr val="000099"/>
                </a:solidFill>
                <a:latin typeface="Times New Roman" panose="02020603050405020304" pitchFamily="18" charset="0"/>
                <a:cs typeface="Times New Roman" panose="02020603050405020304" pitchFamily="18" charset="0"/>
              </a:rPr>
              <a:t>  </a:t>
            </a:r>
            <a:r>
              <a:rPr lang="en-US" altLang="en-US" sz="2800" dirty="0" smtClean="0">
                <a:solidFill>
                  <a:srgbClr val="000099"/>
                </a:solidFill>
                <a:latin typeface="Times New Roman" panose="02020603050405020304" pitchFamily="18" charset="0"/>
                <a:cs typeface="Times New Roman" panose="02020603050405020304" pitchFamily="18" charset="0"/>
              </a:rPr>
              <a:t>→   </a:t>
            </a:r>
            <a:r>
              <a:rPr lang="en-US" altLang="en-US" sz="2800" dirty="0">
                <a:solidFill>
                  <a:srgbClr val="000099"/>
                </a:solidFill>
                <a:latin typeface="Times New Roman" panose="02020603050405020304" pitchFamily="18" charset="0"/>
                <a:cs typeface="Times New Roman" panose="02020603050405020304" pitchFamily="18" charset="0"/>
              </a:rPr>
              <a:t>C</a:t>
            </a:r>
            <a:r>
              <a:rPr lang="en-US" altLang="en-US" sz="2800" baseline="-25000" dirty="0">
                <a:solidFill>
                  <a:srgbClr val="000099"/>
                </a:solidFill>
                <a:latin typeface="Times New Roman" panose="02020603050405020304" pitchFamily="18" charset="0"/>
                <a:cs typeface="Times New Roman" panose="02020603050405020304" pitchFamily="18" charset="0"/>
              </a:rPr>
              <a:t>2</a:t>
            </a:r>
            <a:r>
              <a:rPr lang="en-US" altLang="en-US" sz="2800" dirty="0">
                <a:solidFill>
                  <a:srgbClr val="000099"/>
                </a:solidFill>
                <a:latin typeface="Times New Roman" panose="02020603050405020304" pitchFamily="18" charset="0"/>
                <a:cs typeface="Times New Roman" panose="02020603050405020304" pitchFamily="18" charset="0"/>
              </a:rPr>
              <a:t>H</a:t>
            </a:r>
            <a:r>
              <a:rPr lang="en-US" altLang="en-US" sz="2800" baseline="-25000" dirty="0">
                <a:solidFill>
                  <a:srgbClr val="000099"/>
                </a:solidFill>
                <a:latin typeface="Times New Roman" panose="02020603050405020304" pitchFamily="18" charset="0"/>
                <a:cs typeface="Times New Roman" panose="02020603050405020304" pitchFamily="18" charset="0"/>
              </a:rPr>
              <a:t>2</a:t>
            </a:r>
            <a:r>
              <a:rPr lang="en-US" altLang="en-US" sz="2800" dirty="0">
                <a:solidFill>
                  <a:srgbClr val="000099"/>
                </a:solidFill>
                <a:latin typeface="Times New Roman" panose="02020603050405020304" pitchFamily="18" charset="0"/>
                <a:cs typeface="Times New Roman" panose="02020603050405020304" pitchFamily="18" charset="0"/>
              </a:rPr>
              <a:t>       </a:t>
            </a:r>
            <a:r>
              <a:rPr lang="el-GR" altLang="en-US" sz="2800" dirty="0">
                <a:solidFill>
                  <a:srgbClr val="000099"/>
                </a:solidFill>
                <a:latin typeface="Times New Roman" panose="02020603050405020304" pitchFamily="18" charset="0"/>
                <a:cs typeface="Times New Roman" panose="02020603050405020304" pitchFamily="18" charset="0"/>
              </a:rPr>
              <a:t>Δ</a:t>
            </a:r>
            <a:r>
              <a:rPr lang="en-US" altLang="en-US" sz="2800" dirty="0">
                <a:solidFill>
                  <a:srgbClr val="000099"/>
                </a:solidFill>
                <a:latin typeface="Times New Roman" panose="02020603050405020304" pitchFamily="18" charset="0"/>
                <a:cs typeface="Times New Roman" panose="02020603050405020304" pitchFamily="18" charset="0"/>
              </a:rPr>
              <a:t>H = +227.4 kJ</a:t>
            </a:r>
          </a:p>
          <a:p>
            <a:pPr fontAlgn="base">
              <a:spcBef>
                <a:spcPct val="50000"/>
              </a:spcBef>
              <a:spcAft>
                <a:spcPct val="0"/>
              </a:spcAft>
              <a:buFontTx/>
              <a:buNone/>
            </a:pPr>
            <a:endParaRPr lang="en-US" altLang="en-US" sz="1600" dirty="0">
              <a:solidFill>
                <a:srgbClr val="000099"/>
              </a:solidFill>
              <a:latin typeface="Times New Roman" panose="02020603050405020304" pitchFamily="18" charset="0"/>
              <a:cs typeface="Times New Roman" panose="02020603050405020304" pitchFamily="18" charset="0"/>
            </a:endParaRPr>
          </a:p>
          <a:p>
            <a:pPr fontAlgn="base">
              <a:spcBef>
                <a:spcPct val="50000"/>
              </a:spcBef>
              <a:spcAft>
                <a:spcPct val="0"/>
              </a:spcAft>
              <a:buFontTx/>
              <a:buNone/>
            </a:pPr>
            <a:r>
              <a:rPr lang="en-US" altLang="en-US" sz="2800" dirty="0" smtClean="0">
                <a:solidFill>
                  <a:srgbClr val="000099"/>
                </a:solidFill>
                <a:latin typeface="Times New Roman" panose="02020603050405020304" pitchFamily="18" charset="0"/>
                <a:cs typeface="Times New Roman" panose="02020603050405020304" pitchFamily="18" charset="0"/>
              </a:rPr>
              <a:t>114.    </a:t>
            </a:r>
            <a:r>
              <a:rPr lang="en-US" altLang="en-US" sz="2800" dirty="0">
                <a:solidFill>
                  <a:srgbClr val="000099"/>
                </a:solidFill>
                <a:latin typeface="Times New Roman" panose="02020603050405020304" pitchFamily="18" charset="0"/>
                <a:cs typeface="Times New Roman" panose="02020603050405020304" pitchFamily="18" charset="0"/>
              </a:rPr>
              <a:t>2C  +  H</a:t>
            </a:r>
            <a:r>
              <a:rPr lang="en-US" altLang="en-US" sz="2800" baseline="-25000" dirty="0">
                <a:solidFill>
                  <a:srgbClr val="000099"/>
                </a:solidFill>
                <a:latin typeface="Times New Roman" panose="02020603050405020304" pitchFamily="18" charset="0"/>
                <a:cs typeface="Times New Roman" panose="02020603050405020304" pitchFamily="18" charset="0"/>
              </a:rPr>
              <a:t>2 </a:t>
            </a:r>
            <a:r>
              <a:rPr lang="en-US" altLang="en-US" sz="2800" dirty="0">
                <a:solidFill>
                  <a:srgbClr val="000099"/>
                </a:solidFill>
                <a:latin typeface="Times New Roman" panose="02020603050405020304" pitchFamily="18" charset="0"/>
                <a:cs typeface="Times New Roman" panose="02020603050405020304" pitchFamily="18" charset="0"/>
              </a:rPr>
              <a:t>+ 227.4 </a:t>
            </a:r>
            <a:r>
              <a:rPr lang="en-US" altLang="en-US" sz="2800" dirty="0" smtClean="0">
                <a:solidFill>
                  <a:srgbClr val="000099"/>
                </a:solidFill>
                <a:latin typeface="Times New Roman" panose="02020603050405020304" pitchFamily="18" charset="0"/>
                <a:cs typeface="Times New Roman" panose="02020603050405020304" pitchFamily="18" charset="0"/>
              </a:rPr>
              <a:t>kJ  →    </a:t>
            </a:r>
            <a:r>
              <a:rPr lang="en-US" altLang="en-US" sz="2800" dirty="0">
                <a:solidFill>
                  <a:srgbClr val="000099"/>
                </a:solidFill>
                <a:latin typeface="Times New Roman" panose="02020603050405020304" pitchFamily="18" charset="0"/>
                <a:cs typeface="Times New Roman" panose="02020603050405020304" pitchFamily="18" charset="0"/>
              </a:rPr>
              <a:t>C</a:t>
            </a:r>
            <a:r>
              <a:rPr lang="en-US" altLang="en-US" sz="2800" baseline="-25000" dirty="0">
                <a:solidFill>
                  <a:srgbClr val="000099"/>
                </a:solidFill>
                <a:latin typeface="Times New Roman" panose="02020603050405020304" pitchFamily="18" charset="0"/>
                <a:cs typeface="Times New Roman" panose="02020603050405020304" pitchFamily="18" charset="0"/>
              </a:rPr>
              <a:t>2</a:t>
            </a:r>
            <a:r>
              <a:rPr lang="en-US" altLang="en-US" sz="2800" dirty="0">
                <a:solidFill>
                  <a:srgbClr val="000099"/>
                </a:solidFill>
                <a:latin typeface="Times New Roman" panose="02020603050405020304" pitchFamily="18" charset="0"/>
                <a:cs typeface="Times New Roman" panose="02020603050405020304" pitchFamily="18" charset="0"/>
              </a:rPr>
              <a:t>H</a:t>
            </a:r>
            <a:r>
              <a:rPr lang="en-US" altLang="en-US" sz="2800" baseline="-25000" dirty="0">
                <a:solidFill>
                  <a:srgbClr val="000099"/>
                </a:solidFill>
                <a:latin typeface="Times New Roman" panose="02020603050405020304" pitchFamily="18" charset="0"/>
                <a:cs typeface="Times New Roman" panose="02020603050405020304" pitchFamily="18" charset="0"/>
              </a:rPr>
              <a:t>2</a:t>
            </a:r>
          </a:p>
          <a:p>
            <a:pPr fontAlgn="base">
              <a:spcBef>
                <a:spcPct val="50000"/>
              </a:spcBef>
              <a:spcAft>
                <a:spcPct val="0"/>
              </a:spcAft>
              <a:buFontTx/>
              <a:buNone/>
            </a:pPr>
            <a:r>
              <a:rPr lang="en-US" altLang="en-US" sz="2800" dirty="0">
                <a:solidFill>
                  <a:srgbClr val="000099"/>
                </a:solidFill>
                <a:latin typeface="Times New Roman" panose="02020603050405020304" pitchFamily="18" charset="0"/>
                <a:cs typeface="Times New Roman" panose="02020603050405020304" pitchFamily="18" charset="0"/>
              </a:rPr>
              <a:t>          Energy is a REACTANT in an endothermic reaction</a:t>
            </a:r>
            <a:endParaRPr lang="el-GR" altLang="en-US" sz="2800" dirty="0">
              <a:solidFill>
                <a:srgbClr val="000099"/>
              </a:solidFill>
              <a:latin typeface="Times New Roman" panose="02020603050405020304" pitchFamily="18" charset="0"/>
              <a:cs typeface="Times New Roman" panose="02020603050405020304" pitchFamily="18" charset="0"/>
            </a:endParaRPr>
          </a:p>
        </p:txBody>
      </p:sp>
      <p:sp>
        <p:nvSpPr>
          <p:cNvPr id="90117" name="Line 5"/>
          <p:cNvSpPr>
            <a:spLocks noChangeShapeType="1"/>
          </p:cNvSpPr>
          <p:nvPr/>
        </p:nvSpPr>
        <p:spPr bwMode="auto">
          <a:xfrm>
            <a:off x="0" y="3657600"/>
            <a:ext cx="91440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0301288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358" y="228600"/>
            <a:ext cx="8839200" cy="2831544"/>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115. </a:t>
            </a:r>
            <a:r>
              <a:rPr lang="en-US" altLang="en-US" sz="3200" dirty="0">
                <a:solidFill>
                  <a:srgbClr val="000099"/>
                </a:solidFill>
                <a:latin typeface="Times New Roman" panose="02020603050405020304" pitchFamily="18" charset="0"/>
                <a:cs typeface="Times New Roman" panose="02020603050405020304" pitchFamily="18" charset="0"/>
              </a:rPr>
              <a:t>You decide to  warm up some water for oatmeal.  How much energy does it take to warm up 354 mL of water from 24.5°C to the boiling point and to let 7.50 grams vaporize making the teapot whistle.  </a:t>
            </a:r>
            <a:r>
              <a:rPr lang="en-US" altLang="en-US" sz="3200" dirty="0" smtClean="0">
                <a:solidFill>
                  <a:srgbClr val="000099"/>
                </a:solidFill>
                <a:latin typeface="Times New Roman" panose="02020603050405020304" pitchFamily="18" charset="0"/>
                <a:cs typeface="Times New Roman" panose="02020603050405020304" pitchFamily="18" charset="0"/>
              </a:rPr>
              <a:t>Be </a:t>
            </a:r>
            <a:r>
              <a:rPr lang="en-US" altLang="en-US" sz="3200" dirty="0">
                <a:solidFill>
                  <a:srgbClr val="000099"/>
                </a:solidFill>
                <a:latin typeface="Times New Roman" panose="02020603050405020304" pitchFamily="18" charset="0"/>
                <a:cs typeface="Times New Roman" panose="02020603050405020304" pitchFamily="18" charset="0"/>
              </a:rPr>
              <a:t>careful and do good calculations.  </a:t>
            </a:r>
          </a:p>
          <a:p>
            <a:endParaRPr lang="en-US" dirty="0"/>
          </a:p>
        </p:txBody>
      </p:sp>
    </p:spTree>
    <p:extLst>
      <p:ext uri="{BB962C8B-B14F-4D97-AF65-F5344CB8AC3E}">
        <p14:creationId xmlns:p14="http://schemas.microsoft.com/office/powerpoint/2010/main" val="5949475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358" y="228600"/>
            <a:ext cx="9007642" cy="5970865"/>
          </a:xfrm>
          <a:prstGeom prst="rect">
            <a:avLst/>
          </a:prstGeom>
          <a:noFill/>
        </p:spPr>
        <p:txBody>
          <a:bodyPr wrap="square" rtlCol="0">
            <a:spAutoFit/>
          </a:bodyPr>
          <a:lstStyle/>
          <a:p>
            <a:pPr>
              <a:spcBef>
                <a:spcPct val="0"/>
              </a:spcBef>
            </a:pPr>
            <a:r>
              <a:rPr lang="en-US" sz="2400" dirty="0" smtClean="0">
                <a:latin typeface="Times New Roman" panose="02020603050405020304" pitchFamily="18" charset="0"/>
                <a:cs typeface="Times New Roman" panose="02020603050405020304" pitchFamily="18" charset="0"/>
              </a:rPr>
              <a:t>115. </a:t>
            </a:r>
            <a:r>
              <a:rPr lang="en-US" altLang="en-US" sz="2400" dirty="0">
                <a:solidFill>
                  <a:srgbClr val="000099"/>
                </a:solidFill>
                <a:latin typeface="Times New Roman" panose="02020603050405020304" pitchFamily="18" charset="0"/>
                <a:cs typeface="Times New Roman" panose="02020603050405020304" pitchFamily="18" charset="0"/>
              </a:rPr>
              <a:t>You decide to  warm up some water for oatmeal.  How much energy does it take to warm up 354 mL of water from 24.5°C to the boiling point and to let 7.50 grams vaporize making the teapot whistle.  </a:t>
            </a:r>
            <a:r>
              <a:rPr lang="en-US" altLang="en-US" sz="2400" dirty="0" smtClean="0">
                <a:solidFill>
                  <a:srgbClr val="000099"/>
                </a:solidFill>
                <a:latin typeface="Times New Roman" panose="02020603050405020304" pitchFamily="18" charset="0"/>
                <a:cs typeface="Times New Roman" panose="02020603050405020304" pitchFamily="18" charset="0"/>
              </a:rPr>
              <a:t>Be </a:t>
            </a:r>
            <a:r>
              <a:rPr lang="en-US" altLang="en-US" sz="2400" dirty="0">
                <a:solidFill>
                  <a:srgbClr val="000099"/>
                </a:solidFill>
                <a:latin typeface="Times New Roman" panose="02020603050405020304" pitchFamily="18" charset="0"/>
                <a:cs typeface="Times New Roman" panose="02020603050405020304" pitchFamily="18" charset="0"/>
              </a:rPr>
              <a:t>careful and do good calculations.  </a:t>
            </a:r>
            <a:r>
              <a:rPr lang="en-US" altLang="en-US" sz="2400" dirty="0" smtClean="0">
                <a:solidFill>
                  <a:srgbClr val="000099"/>
                </a:solidFill>
                <a:latin typeface="Times New Roman" panose="02020603050405020304" pitchFamily="18" charset="0"/>
                <a:cs typeface="Times New Roman" panose="02020603050405020304" pitchFamily="18" charset="0"/>
              </a:rPr>
              <a:t/>
            </a:r>
            <a:br>
              <a:rPr lang="en-US" altLang="en-US" sz="2400" dirty="0" smtClean="0">
                <a:solidFill>
                  <a:srgbClr val="000099"/>
                </a:solidFill>
                <a:latin typeface="Times New Roman" panose="02020603050405020304" pitchFamily="18" charset="0"/>
                <a:cs typeface="Times New Roman" panose="02020603050405020304" pitchFamily="18" charset="0"/>
              </a:rPr>
            </a:br>
            <a:r>
              <a:rPr lang="en-US" altLang="en-US" sz="2400" dirty="0" smtClean="0">
                <a:solidFill>
                  <a:srgbClr val="000099"/>
                </a:solidFill>
                <a:latin typeface="Times New Roman" panose="02020603050405020304" pitchFamily="18" charset="0"/>
                <a:cs typeface="Times New Roman" panose="02020603050405020304" pitchFamily="18" charset="0"/>
              </a:rPr>
              <a:t/>
            </a:r>
            <a:br>
              <a:rPr lang="en-US" altLang="en-US" sz="2400" dirty="0" smtClean="0">
                <a:solidFill>
                  <a:srgbClr val="000099"/>
                </a:solidFill>
                <a:latin typeface="Times New Roman" panose="02020603050405020304" pitchFamily="18" charset="0"/>
                <a:cs typeface="Times New Roman" panose="02020603050405020304" pitchFamily="18" charset="0"/>
              </a:rPr>
            </a:br>
            <a:r>
              <a:rPr lang="en-US" altLang="en-US" sz="2400" dirty="0" smtClean="0">
                <a:solidFill>
                  <a:srgbClr val="000099"/>
                </a:solidFill>
                <a:latin typeface="Times New Roman" panose="02020603050405020304" pitchFamily="18" charset="0"/>
                <a:cs typeface="Times New Roman" panose="02020603050405020304" pitchFamily="18" charset="0"/>
              </a:rPr>
              <a:t/>
            </a:r>
            <a:br>
              <a:rPr lang="en-US" altLang="en-US" sz="2400" dirty="0" smtClean="0">
                <a:solidFill>
                  <a:srgbClr val="000099"/>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q = </a:t>
            </a:r>
            <a:r>
              <a:rPr lang="en-US" altLang="en-US" sz="2800" dirty="0" err="1">
                <a:solidFill>
                  <a:srgbClr val="FF0000"/>
                </a:solidFill>
                <a:latin typeface="Times New Roman" panose="02020603050405020304" pitchFamily="18" charset="0"/>
                <a:cs typeface="Times New Roman" panose="02020603050405020304" pitchFamily="18" charset="0"/>
              </a:rPr>
              <a:t>mC</a:t>
            </a:r>
            <a:r>
              <a:rPr lang="el-GR" altLang="en-US" sz="2800" dirty="0">
                <a:solidFill>
                  <a:srgbClr val="FF0000"/>
                </a:solidFill>
                <a:latin typeface="Times New Roman" panose="02020603050405020304" pitchFamily="18" charset="0"/>
                <a:cs typeface="Times New Roman" panose="02020603050405020304" pitchFamily="18" charset="0"/>
              </a:rPr>
              <a:t>Δ</a:t>
            </a:r>
            <a:r>
              <a:rPr lang="en-US" altLang="en-US" sz="2800" dirty="0">
                <a:solidFill>
                  <a:srgbClr val="FF0000"/>
                </a:solidFill>
                <a:latin typeface="Times New Roman" panose="02020603050405020304" pitchFamily="18" charset="0"/>
                <a:cs typeface="Times New Roman" panose="02020603050405020304" pitchFamily="18" charset="0"/>
              </a:rPr>
              <a:t>T  =  (354 g)(4.18 J/</a:t>
            </a:r>
            <a:r>
              <a:rPr lang="en-US" altLang="en-US" sz="2800" dirty="0" err="1">
                <a:solidFill>
                  <a:srgbClr val="FF0000"/>
                </a:solidFill>
                <a:latin typeface="Times New Roman" panose="02020603050405020304" pitchFamily="18" charset="0"/>
                <a:cs typeface="Times New Roman" panose="02020603050405020304" pitchFamily="18" charset="0"/>
              </a:rPr>
              <a:t>g·K</a:t>
            </a:r>
            <a:r>
              <a:rPr lang="en-US" altLang="en-US" sz="2800" dirty="0">
                <a:solidFill>
                  <a:srgbClr val="FF0000"/>
                </a:solidFill>
                <a:latin typeface="Times New Roman" panose="02020603050405020304" pitchFamily="18" charset="0"/>
                <a:cs typeface="Times New Roman" panose="02020603050405020304" pitchFamily="18" charset="0"/>
              </a:rPr>
              <a:t>)(75.5 K)  =  111,718.86 J</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q = mH</a:t>
            </a:r>
            <a:r>
              <a:rPr lang="en-US" altLang="en-US" sz="3200" baseline="-25000" dirty="0">
                <a:solidFill>
                  <a:srgbClr val="FF0000"/>
                </a:solidFill>
                <a:latin typeface="Times New Roman" panose="02020603050405020304" pitchFamily="18" charset="0"/>
                <a:cs typeface="Times New Roman" panose="02020603050405020304" pitchFamily="18" charset="0"/>
              </a:rPr>
              <a:t>V</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7.50 g)(2260 J/g) = 16950 J</a:t>
            </a:r>
          </a:p>
          <a:p>
            <a:pPr>
              <a:spcBef>
                <a:spcPct val="0"/>
              </a:spcBef>
            </a:pPr>
            <a:endParaRPr lang="en-US" altLang="en-US" sz="3200" dirty="0">
              <a:solidFill>
                <a:srgbClr val="FF0000"/>
              </a:solidFill>
              <a:latin typeface="Times New Roman" panose="02020603050405020304" pitchFamily="18" charset="0"/>
              <a:cs typeface="Times New Roman" panose="02020603050405020304" pitchFamily="18" charset="0"/>
            </a:endParaRPr>
          </a:p>
          <a:p>
            <a:pPr>
              <a:spcBef>
                <a:spcPct val="0"/>
              </a:spcBef>
            </a:pPr>
            <a:r>
              <a:rPr lang="en-US" altLang="en-US" sz="3200" dirty="0">
                <a:solidFill>
                  <a:srgbClr val="FF0000"/>
                </a:solidFill>
                <a:latin typeface="Times New Roman" panose="02020603050405020304" pitchFamily="18" charset="0"/>
                <a:cs typeface="Times New Roman" panose="02020603050405020304" pitchFamily="18" charset="0"/>
              </a:rPr>
              <a:t>111,718.86 J  +  16960J  = 128,668.86 J</a:t>
            </a:r>
          </a:p>
          <a:p>
            <a:pPr>
              <a:spcBef>
                <a:spcPct val="0"/>
              </a:spcBef>
            </a:pPr>
            <a:endParaRPr lang="en-US" altLang="en-US" sz="3200" dirty="0">
              <a:solidFill>
                <a:srgbClr val="FF0000"/>
              </a:solidFill>
              <a:latin typeface="Times New Roman" panose="02020603050405020304" pitchFamily="18" charset="0"/>
              <a:cs typeface="Times New Roman" panose="02020603050405020304" pitchFamily="18" charset="0"/>
            </a:endParaRPr>
          </a:p>
          <a:p>
            <a:pPr>
              <a:spcBef>
                <a:spcPct val="0"/>
              </a:spcBef>
            </a:pPr>
            <a:r>
              <a:rPr lang="en-US" altLang="en-US" sz="3200" dirty="0">
                <a:solidFill>
                  <a:srgbClr val="FF0000"/>
                </a:solidFill>
                <a:latin typeface="Times New Roman" panose="02020603050405020304" pitchFamily="18" charset="0"/>
                <a:cs typeface="Times New Roman" panose="02020603050405020304" pitchFamily="18" charset="0"/>
              </a:rPr>
              <a:t>129,000 Joules with </a:t>
            </a:r>
            <a:r>
              <a:rPr lang="en-US" altLang="en-US" sz="3200" dirty="0" smtClean="0">
                <a:solidFill>
                  <a:srgbClr val="FF0000"/>
                </a:solidFill>
                <a:latin typeface="Times New Roman" panose="02020603050405020304" pitchFamily="18" charset="0"/>
                <a:cs typeface="Times New Roman" panose="02020603050405020304" pitchFamily="18" charset="0"/>
              </a:rPr>
              <a:t>3SF</a:t>
            </a:r>
            <a:endParaRPr lang="en-US" altLang="en-US" sz="2400" dirty="0">
              <a:solidFill>
                <a:srgbClr val="000099"/>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78853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228600" y="228600"/>
            <a:ext cx="8534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400" dirty="0" smtClean="0">
                <a:solidFill>
                  <a:srgbClr val="FF0000"/>
                </a:solidFill>
                <a:latin typeface="Comic Sans MS" pitchFamily="66" charset="0"/>
              </a:rPr>
              <a:t>116.  </a:t>
            </a:r>
            <a:r>
              <a:rPr lang="en-US" altLang="en-US" sz="2400" dirty="0">
                <a:solidFill>
                  <a:srgbClr val="006600"/>
                </a:solidFill>
                <a:latin typeface="Comic Sans MS" pitchFamily="66" charset="0"/>
              </a:rPr>
              <a:t>Write the balanced thermochemical equation for the synthesis of aluminum oxide, then calculate how much energy is released (or absorbed) when you form 21.0 moles of Al</a:t>
            </a:r>
            <a:r>
              <a:rPr lang="en-US" altLang="en-US" sz="2400" baseline="-25000" dirty="0">
                <a:solidFill>
                  <a:srgbClr val="006600"/>
                </a:solidFill>
                <a:latin typeface="Comic Sans MS" pitchFamily="66" charset="0"/>
              </a:rPr>
              <a:t>2</a:t>
            </a:r>
            <a:r>
              <a:rPr lang="en-US" altLang="en-US" sz="2400" dirty="0">
                <a:solidFill>
                  <a:srgbClr val="006600"/>
                </a:solidFill>
                <a:latin typeface="Comic Sans MS" pitchFamily="66" charset="0"/>
              </a:rPr>
              <a:t>O</a:t>
            </a:r>
            <a:r>
              <a:rPr lang="en-US" altLang="en-US" sz="2400" baseline="-25000" dirty="0">
                <a:solidFill>
                  <a:srgbClr val="006600"/>
                </a:solidFill>
                <a:latin typeface="Comic Sans MS" pitchFamily="66" charset="0"/>
              </a:rPr>
              <a:t>3</a:t>
            </a:r>
            <a:r>
              <a:rPr lang="en-US" altLang="en-US" sz="2400" dirty="0">
                <a:solidFill>
                  <a:srgbClr val="006600"/>
                </a:solidFill>
                <a:latin typeface="Comic Sans MS" pitchFamily="66" charset="0"/>
              </a:rPr>
              <a:t>.  </a:t>
            </a:r>
          </a:p>
        </p:txBody>
      </p:sp>
    </p:spTree>
    <p:extLst>
      <p:ext uri="{BB962C8B-B14F-4D97-AF65-F5344CB8AC3E}">
        <p14:creationId xmlns:p14="http://schemas.microsoft.com/office/powerpoint/2010/main" val="20832829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228600" y="228600"/>
            <a:ext cx="85344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400" dirty="0" smtClean="0">
                <a:solidFill>
                  <a:srgbClr val="FF0000"/>
                </a:solidFill>
                <a:latin typeface="Comic Sans MS" pitchFamily="66" charset="0"/>
              </a:rPr>
              <a:t>116.</a:t>
            </a:r>
            <a:r>
              <a:rPr lang="en-US" altLang="en-US" sz="2400" dirty="0" smtClean="0">
                <a:solidFill>
                  <a:srgbClr val="006600"/>
                </a:solidFill>
                <a:latin typeface="Comic Sans MS" pitchFamily="66" charset="0"/>
              </a:rPr>
              <a:t>  </a:t>
            </a:r>
            <a:r>
              <a:rPr lang="en-US" altLang="en-US" sz="2400" dirty="0">
                <a:solidFill>
                  <a:srgbClr val="006600"/>
                </a:solidFill>
                <a:latin typeface="Comic Sans MS" pitchFamily="66" charset="0"/>
              </a:rPr>
              <a:t>Write the balanced thermochemical equation for the synthesis of aluminum oxide, then calculate how much energy is released (or absorbed) when you form 21.0 moles of Al</a:t>
            </a:r>
            <a:r>
              <a:rPr lang="en-US" altLang="en-US" sz="2400" baseline="-25000" dirty="0">
                <a:solidFill>
                  <a:srgbClr val="006600"/>
                </a:solidFill>
                <a:latin typeface="Comic Sans MS" pitchFamily="66" charset="0"/>
              </a:rPr>
              <a:t>2</a:t>
            </a:r>
            <a:r>
              <a:rPr lang="en-US" altLang="en-US" sz="2400" dirty="0">
                <a:solidFill>
                  <a:srgbClr val="006600"/>
                </a:solidFill>
                <a:latin typeface="Comic Sans MS" pitchFamily="66" charset="0"/>
              </a:rPr>
              <a:t>O</a:t>
            </a:r>
            <a:r>
              <a:rPr lang="en-US" altLang="en-US" sz="2400" baseline="-25000" dirty="0">
                <a:solidFill>
                  <a:srgbClr val="006600"/>
                </a:solidFill>
                <a:latin typeface="Comic Sans MS" pitchFamily="66" charset="0"/>
              </a:rPr>
              <a:t>3</a:t>
            </a:r>
            <a:r>
              <a:rPr lang="en-US" altLang="en-US" sz="2400" dirty="0">
                <a:solidFill>
                  <a:srgbClr val="006600"/>
                </a:solidFill>
                <a:latin typeface="Comic Sans MS" pitchFamily="66" charset="0"/>
              </a:rPr>
              <a:t>.  </a:t>
            </a:r>
          </a:p>
          <a:p>
            <a:pPr fontAlgn="base">
              <a:spcBef>
                <a:spcPct val="50000"/>
              </a:spcBef>
              <a:spcAft>
                <a:spcPct val="0"/>
              </a:spcAft>
              <a:buFontTx/>
              <a:buNone/>
            </a:pPr>
            <a:endParaRPr lang="en-US" altLang="en-US" sz="2400" dirty="0">
              <a:solidFill>
                <a:srgbClr val="006600"/>
              </a:solidFill>
              <a:latin typeface="Comic Sans MS" pitchFamily="66" charset="0"/>
            </a:endParaRPr>
          </a:p>
          <a:p>
            <a:pPr fontAlgn="base">
              <a:spcBef>
                <a:spcPct val="50000"/>
              </a:spcBef>
              <a:spcAft>
                <a:spcPct val="0"/>
              </a:spcAft>
              <a:buFontTx/>
              <a:buNone/>
            </a:pPr>
            <a:r>
              <a:rPr lang="en-US" altLang="en-US" sz="3600" dirty="0">
                <a:solidFill>
                  <a:srgbClr val="000066"/>
                </a:solidFill>
                <a:latin typeface="Verdana" pitchFamily="34" charset="0"/>
                <a:ea typeface="Verdana" pitchFamily="34" charset="0"/>
                <a:cs typeface="Verdana" pitchFamily="34" charset="0"/>
              </a:rPr>
              <a:t>4Al + 3O</a:t>
            </a:r>
            <a:r>
              <a:rPr lang="en-US" altLang="en-US" sz="3600" baseline="-25000" dirty="0">
                <a:solidFill>
                  <a:srgbClr val="000066"/>
                </a:solidFill>
                <a:latin typeface="Verdana" pitchFamily="34" charset="0"/>
                <a:ea typeface="Verdana" pitchFamily="34" charset="0"/>
                <a:cs typeface="Verdana" pitchFamily="34" charset="0"/>
              </a:rPr>
              <a:t>2</a:t>
            </a:r>
            <a:r>
              <a:rPr lang="en-US" altLang="en-US" sz="3600" dirty="0">
                <a:solidFill>
                  <a:srgbClr val="000066"/>
                </a:solidFill>
                <a:latin typeface="Verdana" pitchFamily="34" charset="0"/>
                <a:ea typeface="Verdana" pitchFamily="34" charset="0"/>
                <a:cs typeface="Verdana" pitchFamily="34" charset="0"/>
              </a:rPr>
              <a:t> →  2Al</a:t>
            </a:r>
            <a:r>
              <a:rPr lang="en-US" altLang="en-US" sz="3600" baseline="-25000" dirty="0">
                <a:solidFill>
                  <a:srgbClr val="000066"/>
                </a:solidFill>
                <a:latin typeface="Verdana" pitchFamily="34" charset="0"/>
                <a:ea typeface="Verdana" pitchFamily="34" charset="0"/>
                <a:cs typeface="Verdana" pitchFamily="34" charset="0"/>
              </a:rPr>
              <a:t>2</a:t>
            </a:r>
            <a:r>
              <a:rPr lang="en-US" altLang="en-US" sz="3600" dirty="0">
                <a:solidFill>
                  <a:srgbClr val="000066"/>
                </a:solidFill>
                <a:latin typeface="Verdana" pitchFamily="34" charset="0"/>
                <a:ea typeface="Verdana" pitchFamily="34" charset="0"/>
                <a:cs typeface="Verdana" pitchFamily="34" charset="0"/>
              </a:rPr>
              <a:t>O</a:t>
            </a:r>
            <a:r>
              <a:rPr lang="en-US" altLang="en-US" sz="3600" baseline="-25000" dirty="0">
                <a:solidFill>
                  <a:srgbClr val="000066"/>
                </a:solidFill>
                <a:latin typeface="Verdana" pitchFamily="34" charset="0"/>
                <a:ea typeface="Verdana" pitchFamily="34" charset="0"/>
                <a:cs typeface="Verdana" pitchFamily="34" charset="0"/>
              </a:rPr>
              <a:t>3</a:t>
            </a:r>
            <a:r>
              <a:rPr lang="en-US" altLang="en-US" sz="3600" dirty="0">
                <a:solidFill>
                  <a:srgbClr val="000066"/>
                </a:solidFill>
                <a:latin typeface="Verdana" pitchFamily="34" charset="0"/>
                <a:ea typeface="Verdana" pitchFamily="34" charset="0"/>
                <a:cs typeface="Verdana" pitchFamily="34" charset="0"/>
              </a:rPr>
              <a:t> + 3351 kJ</a:t>
            </a:r>
          </a:p>
        </p:txBody>
      </p:sp>
      <p:sp>
        <p:nvSpPr>
          <p:cNvPr id="95235" name="TextBox 1"/>
          <p:cNvSpPr txBox="1">
            <a:spLocks noChangeArrowheads="1"/>
          </p:cNvSpPr>
          <p:nvPr/>
        </p:nvSpPr>
        <p:spPr bwMode="auto">
          <a:xfrm>
            <a:off x="381000" y="391795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4000">
                <a:solidFill>
                  <a:srgbClr val="FF0000"/>
                </a:solidFill>
              </a:rPr>
              <a:t>MR  </a:t>
            </a:r>
          </a:p>
        </p:txBody>
      </p:sp>
      <p:sp>
        <p:nvSpPr>
          <p:cNvPr id="95236" name="TextBox 2"/>
          <p:cNvSpPr txBox="1">
            <a:spLocks noChangeArrowheads="1"/>
          </p:cNvSpPr>
          <p:nvPr/>
        </p:nvSpPr>
        <p:spPr bwMode="auto">
          <a:xfrm>
            <a:off x="1181100" y="3733800"/>
            <a:ext cx="1943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en-US" altLang="en-US" u="sng">
                <a:solidFill>
                  <a:srgbClr val="FF0000"/>
                </a:solidFill>
                <a:latin typeface="Comic Sans MS" pitchFamily="66" charset="0"/>
              </a:rPr>
              <a:t>Energy</a:t>
            </a:r>
          </a:p>
          <a:p>
            <a:pPr algn="ctr" fontAlgn="base">
              <a:spcBef>
                <a:spcPct val="0"/>
              </a:spcBef>
              <a:spcAft>
                <a:spcPct val="0"/>
              </a:spcAft>
              <a:buFontTx/>
              <a:buNone/>
            </a:pPr>
            <a:r>
              <a:rPr lang="en-US" altLang="en-US">
                <a:solidFill>
                  <a:srgbClr val="FF0000"/>
                </a:solidFill>
                <a:latin typeface="Comic Sans MS" pitchFamily="66" charset="0"/>
              </a:rPr>
              <a:t>Al</a:t>
            </a:r>
            <a:r>
              <a:rPr lang="en-US" altLang="en-US" baseline="-25000">
                <a:solidFill>
                  <a:srgbClr val="FF0000"/>
                </a:solidFill>
                <a:latin typeface="Comic Sans MS" pitchFamily="66" charset="0"/>
              </a:rPr>
              <a:t>2</a:t>
            </a:r>
            <a:r>
              <a:rPr lang="en-US" altLang="en-US">
                <a:solidFill>
                  <a:srgbClr val="FF0000"/>
                </a:solidFill>
                <a:latin typeface="Comic Sans MS" pitchFamily="66" charset="0"/>
              </a:rPr>
              <a:t>O</a:t>
            </a:r>
            <a:r>
              <a:rPr lang="en-US" altLang="en-US" baseline="-25000">
                <a:solidFill>
                  <a:srgbClr val="FF0000"/>
                </a:solidFill>
                <a:latin typeface="Comic Sans MS" pitchFamily="66" charset="0"/>
              </a:rPr>
              <a:t>3</a:t>
            </a:r>
            <a:r>
              <a:rPr lang="en-US" altLang="en-US">
                <a:solidFill>
                  <a:srgbClr val="FF0000"/>
                </a:solidFill>
                <a:latin typeface="Comic Sans MS" pitchFamily="66" charset="0"/>
              </a:rPr>
              <a:t> </a:t>
            </a:r>
          </a:p>
        </p:txBody>
      </p:sp>
      <p:sp>
        <p:nvSpPr>
          <p:cNvPr id="95237" name="TextBox 3"/>
          <p:cNvSpPr txBox="1">
            <a:spLocks noChangeArrowheads="1"/>
          </p:cNvSpPr>
          <p:nvPr/>
        </p:nvSpPr>
        <p:spPr bwMode="auto">
          <a:xfrm>
            <a:off x="3178175" y="3757613"/>
            <a:ext cx="1981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en-US" altLang="en-US" u="sng">
                <a:solidFill>
                  <a:srgbClr val="FF0000"/>
                </a:solidFill>
                <a:latin typeface="Comic Sans MS" pitchFamily="66" charset="0"/>
              </a:rPr>
              <a:t>3351 kJ</a:t>
            </a:r>
          </a:p>
          <a:p>
            <a:pPr algn="ctr" fontAlgn="base">
              <a:spcBef>
                <a:spcPct val="0"/>
              </a:spcBef>
              <a:spcAft>
                <a:spcPct val="0"/>
              </a:spcAft>
              <a:buFontTx/>
              <a:buNone/>
            </a:pPr>
            <a:r>
              <a:rPr lang="en-US" altLang="en-US">
                <a:solidFill>
                  <a:srgbClr val="FF0000"/>
                </a:solidFill>
                <a:latin typeface="Comic Sans MS" pitchFamily="66" charset="0"/>
              </a:rPr>
              <a:t>2 </a:t>
            </a:r>
          </a:p>
        </p:txBody>
      </p:sp>
      <p:sp>
        <p:nvSpPr>
          <p:cNvPr id="95238" name="TextBox 4"/>
          <p:cNvSpPr txBox="1">
            <a:spLocks noChangeArrowheads="1"/>
          </p:cNvSpPr>
          <p:nvPr/>
        </p:nvSpPr>
        <p:spPr bwMode="auto">
          <a:xfrm>
            <a:off x="5562600" y="391795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5239" name="TextBox 5"/>
          <p:cNvSpPr txBox="1">
            <a:spLocks noChangeArrowheads="1"/>
          </p:cNvSpPr>
          <p:nvPr/>
        </p:nvSpPr>
        <p:spPr bwMode="auto">
          <a:xfrm>
            <a:off x="4648200" y="3729038"/>
            <a:ext cx="2514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en-US" altLang="en-US" u="sng">
                <a:solidFill>
                  <a:srgbClr val="FF0000"/>
                </a:solidFill>
                <a:latin typeface="Comic Sans MS" pitchFamily="66" charset="0"/>
              </a:rPr>
              <a:t>X kJ</a:t>
            </a:r>
          </a:p>
          <a:p>
            <a:pPr algn="ctr" fontAlgn="base">
              <a:spcBef>
                <a:spcPct val="0"/>
              </a:spcBef>
              <a:spcAft>
                <a:spcPct val="0"/>
              </a:spcAft>
              <a:buFontTx/>
              <a:buNone/>
            </a:pPr>
            <a:r>
              <a:rPr lang="en-US" altLang="en-US">
                <a:solidFill>
                  <a:srgbClr val="FF0000"/>
                </a:solidFill>
                <a:latin typeface="Comic Sans MS" pitchFamily="66" charset="0"/>
              </a:rPr>
              <a:t>21.0 </a:t>
            </a:r>
          </a:p>
        </p:txBody>
      </p:sp>
      <p:sp>
        <p:nvSpPr>
          <p:cNvPr id="95240" name="TextBox 6"/>
          <p:cNvSpPr txBox="1">
            <a:spLocks noChangeArrowheads="1"/>
          </p:cNvSpPr>
          <p:nvPr/>
        </p:nvSpPr>
        <p:spPr bwMode="auto">
          <a:xfrm>
            <a:off x="114300" y="52578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800">
                <a:solidFill>
                  <a:srgbClr val="006600"/>
                </a:solidFill>
              </a:rPr>
              <a:t>2x = 70371       x = 35,185.5 kJ     </a:t>
            </a:r>
            <a:r>
              <a:rPr lang="en-US" altLang="en-US" sz="2800" u="sng">
                <a:solidFill>
                  <a:srgbClr val="006600"/>
                </a:solidFill>
              </a:rPr>
              <a:t>35,200 kJ</a:t>
            </a:r>
            <a:r>
              <a:rPr lang="en-US" altLang="en-US" sz="2800">
                <a:solidFill>
                  <a:srgbClr val="006600"/>
                </a:solidFill>
              </a:rPr>
              <a:t> with 3 SF</a:t>
            </a:r>
          </a:p>
        </p:txBody>
      </p:sp>
    </p:spTree>
    <p:extLst>
      <p:ext uri="{BB962C8B-B14F-4D97-AF65-F5344CB8AC3E}">
        <p14:creationId xmlns:p14="http://schemas.microsoft.com/office/powerpoint/2010/main" val="234919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389" y="119943"/>
            <a:ext cx="8843211" cy="6432530"/>
          </a:xfrm>
          <a:prstGeom prst="rect">
            <a:avLst/>
          </a:prstGeom>
          <a:noFill/>
        </p:spPr>
        <p:txBody>
          <a:bodyPr wrap="square" rtlCol="0">
            <a:spAutoFit/>
          </a:bodyPr>
          <a:lstStyle/>
          <a:p>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800" dirty="0" smtClean="0">
                <a:latin typeface="+mj-lt"/>
              </a:rPr>
              <a:t>29.  Capital “C” is the specific heat capacity constant </a:t>
            </a:r>
            <a:r>
              <a:rPr lang="en-US" sz="2800" dirty="0" smtClean="0">
                <a:latin typeface="+mj-lt"/>
              </a:rPr>
              <a:t/>
            </a:r>
            <a:br>
              <a:rPr lang="en-US" sz="2800" dirty="0" smtClean="0">
                <a:latin typeface="+mj-lt"/>
              </a:rPr>
            </a:br>
            <a:r>
              <a:rPr lang="en-US" sz="2800" dirty="0" smtClean="0">
                <a:latin typeface="+mj-lt"/>
              </a:rPr>
              <a:t>        for water</a:t>
            </a:r>
            <a:r>
              <a:rPr lang="en-US" sz="2800" dirty="0" smtClean="0">
                <a:latin typeface="+mj-lt"/>
              </a:rPr>
              <a:t>.  This is the energy required to </a:t>
            </a:r>
            <a:r>
              <a:rPr lang="en-US" sz="2800" b="1" dirty="0" smtClean="0">
                <a:solidFill>
                  <a:srgbClr val="00B050"/>
                </a:solidFill>
                <a:latin typeface="+mj-lt"/>
              </a:rPr>
              <a:t>change the </a:t>
            </a:r>
            <a:br>
              <a:rPr lang="en-US" sz="2800" b="1" dirty="0" smtClean="0">
                <a:solidFill>
                  <a:srgbClr val="00B050"/>
                </a:solidFill>
                <a:latin typeface="+mj-lt"/>
              </a:rPr>
            </a:br>
            <a:r>
              <a:rPr lang="en-US" sz="2800" b="1" dirty="0" smtClean="0">
                <a:solidFill>
                  <a:srgbClr val="00B050"/>
                </a:solidFill>
                <a:latin typeface="+mj-lt"/>
              </a:rPr>
              <a:t>        temperature of 1 gram of LIQUID water </a:t>
            </a:r>
            <a:r>
              <a:rPr lang="en-US" sz="2800" dirty="0" smtClean="0">
                <a:latin typeface="+mj-lt"/>
              </a:rPr>
              <a:t>by 1 K </a:t>
            </a:r>
            <a:r>
              <a:rPr lang="en-US" sz="2800" dirty="0" smtClean="0">
                <a:latin typeface="+mj-lt"/>
              </a:rPr>
              <a:t>or 1</a:t>
            </a:r>
            <a:r>
              <a:rPr lang="en-US" sz="2800" dirty="0" smtClean="0">
                <a:latin typeface="+mj-lt"/>
                <a:cs typeface="Calibri"/>
              </a:rPr>
              <a:t>°</a:t>
            </a:r>
            <a:r>
              <a:rPr lang="en-US" sz="2800" dirty="0" smtClean="0">
                <a:latin typeface="+mj-lt"/>
              </a:rPr>
              <a:t>C</a:t>
            </a:r>
            <a:endParaRPr lang="en-US" sz="2800" dirty="0" smtClean="0">
              <a:latin typeface="+mj-lt"/>
            </a:endParaRPr>
          </a:p>
          <a:p>
            <a:endParaRPr lang="en-US" sz="2800" dirty="0">
              <a:latin typeface="+mj-lt"/>
            </a:endParaRPr>
          </a:p>
          <a:p>
            <a:r>
              <a:rPr lang="en-US" sz="2800" dirty="0" smtClean="0">
                <a:latin typeface="+mj-lt"/>
              </a:rPr>
              <a:t>30.  Every substance has its own </a:t>
            </a:r>
            <a:r>
              <a:rPr lang="en-US" sz="2800" dirty="0" smtClean="0">
                <a:latin typeface="+mj-lt"/>
              </a:rPr>
              <a:t>“C” </a:t>
            </a:r>
            <a:r>
              <a:rPr lang="en-US" sz="2800" dirty="0" smtClean="0">
                <a:latin typeface="+mj-lt"/>
              </a:rPr>
              <a:t>value</a:t>
            </a:r>
            <a:r>
              <a:rPr lang="en-US" sz="2800" dirty="0">
                <a:latin typeface="+mj-lt"/>
              </a:rPr>
              <a:t/>
            </a:r>
            <a:br>
              <a:rPr lang="en-US" sz="2800" dirty="0">
                <a:latin typeface="+mj-lt"/>
              </a:rPr>
            </a:br>
            <a:endParaRPr lang="en-US" sz="2800" dirty="0" smtClean="0">
              <a:latin typeface="+mj-lt"/>
            </a:endParaRPr>
          </a:p>
          <a:p>
            <a:r>
              <a:rPr lang="en-US" sz="2800" dirty="0" smtClean="0">
                <a:latin typeface="+mj-lt"/>
              </a:rPr>
              <a:t>31.  The 4.18 J/</a:t>
            </a:r>
            <a:r>
              <a:rPr lang="en-US" sz="2800" dirty="0" err="1" smtClean="0">
                <a:latin typeface="+mj-lt"/>
              </a:rPr>
              <a:t>g·K</a:t>
            </a:r>
            <a:r>
              <a:rPr lang="en-US" sz="2800" dirty="0" smtClean="0">
                <a:latin typeface="+mj-lt"/>
              </a:rPr>
              <a:t> is the constant for </a:t>
            </a:r>
            <a:r>
              <a:rPr lang="en-US" sz="2800" b="1" dirty="0" smtClean="0">
                <a:solidFill>
                  <a:srgbClr val="00B050"/>
                </a:solidFill>
                <a:latin typeface="+mj-lt"/>
              </a:rPr>
              <a:t>Liquid</a:t>
            </a:r>
            <a:r>
              <a:rPr lang="en-US" sz="2800" dirty="0" smtClean="0">
                <a:latin typeface="+mj-lt"/>
              </a:rPr>
              <a:t> H</a:t>
            </a:r>
            <a:r>
              <a:rPr lang="en-US" sz="2800" baseline="-25000" dirty="0" smtClean="0">
                <a:latin typeface="+mj-lt"/>
              </a:rPr>
              <a:t>2</a:t>
            </a:r>
            <a:r>
              <a:rPr lang="en-US" sz="2800" dirty="0" smtClean="0">
                <a:latin typeface="+mj-lt"/>
              </a:rPr>
              <a:t>O. </a:t>
            </a:r>
            <a:endParaRPr lang="en-US" sz="20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99657127"/>
              </p:ext>
            </p:extLst>
          </p:nvPr>
        </p:nvGraphicFramePr>
        <p:xfrm>
          <a:off x="438150" y="228600"/>
          <a:ext cx="8343899" cy="3016863"/>
        </p:xfrm>
        <a:graphic>
          <a:graphicData uri="http://schemas.openxmlformats.org/drawingml/2006/table">
            <a:tbl>
              <a:tblPr firstRow="1" bandRow="1">
                <a:tableStyleId>{5C22544A-7EE6-4342-B048-85BDC9FD1C3A}</a:tableStyleId>
              </a:tblPr>
              <a:tblGrid>
                <a:gridCol w="5791200"/>
                <a:gridCol w="2552699"/>
              </a:tblGrid>
              <a:tr h="304800">
                <a:tc gridSpan="2">
                  <a:txBody>
                    <a:bodyPr/>
                    <a:lstStyle/>
                    <a:p>
                      <a:pPr algn="ctr"/>
                      <a:r>
                        <a:rPr lang="en-US" sz="2400" dirty="0" smtClean="0">
                          <a:solidFill>
                            <a:srgbClr val="0000FF"/>
                          </a:solidFill>
                        </a:rPr>
                        <a:t>Table B</a:t>
                      </a:r>
                      <a:endParaRPr lang="en-US" sz="240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609600">
                <a:tc gridSpan="2">
                  <a:txBody>
                    <a:bodyPr/>
                    <a:lstStyle/>
                    <a:p>
                      <a:pPr algn="ctr"/>
                      <a:r>
                        <a:rPr lang="en-US" sz="3200" dirty="0" smtClean="0"/>
                        <a:t>Physical Constants</a:t>
                      </a:r>
                      <a:r>
                        <a:rPr lang="en-US" sz="3200" baseline="0" dirty="0" smtClean="0"/>
                        <a:t> for Water</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nchor="ctr"/>
                </a:tc>
              </a:tr>
              <a:tr h="650021">
                <a:tc>
                  <a:txBody>
                    <a:bodyPr/>
                    <a:lstStyle/>
                    <a:p>
                      <a:r>
                        <a:rPr lang="en-US" sz="2800" dirty="0" smtClean="0">
                          <a:latin typeface="Times New Roman" panose="02020603050405020304" pitchFamily="18" charset="0"/>
                          <a:cs typeface="Times New Roman" panose="02020603050405020304" pitchFamily="18" charset="0"/>
                        </a:rPr>
                        <a:t>Heat of Fusion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latin typeface="Times New Roman" panose="02020603050405020304" pitchFamily="18" charset="0"/>
                          <a:cs typeface="Times New Roman" panose="02020603050405020304" pitchFamily="18" charset="0"/>
                        </a:rPr>
                        <a:t>334 J/g</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0021">
                <a:tc>
                  <a:txBody>
                    <a:bodyPr/>
                    <a:lstStyle/>
                    <a:p>
                      <a:r>
                        <a:rPr lang="en-US" sz="2800" dirty="0" smtClean="0">
                          <a:latin typeface="Times New Roman" panose="02020603050405020304" pitchFamily="18" charset="0"/>
                          <a:cs typeface="Times New Roman" panose="02020603050405020304" pitchFamily="18" charset="0"/>
                        </a:rPr>
                        <a:t>Heat of Vaporization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latin typeface="Times New Roman" panose="02020603050405020304" pitchFamily="18" charset="0"/>
                          <a:cs typeface="Times New Roman" panose="02020603050405020304" pitchFamily="18" charset="0"/>
                        </a:rPr>
                        <a:t>2260 J/g</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0021">
                <a:tc>
                  <a:txBody>
                    <a:bodyPr/>
                    <a:lstStyle/>
                    <a:p>
                      <a:r>
                        <a:rPr lang="en-US" sz="2800" dirty="0" smtClean="0">
                          <a:latin typeface="Times New Roman" panose="02020603050405020304" pitchFamily="18" charset="0"/>
                          <a:cs typeface="Times New Roman" panose="02020603050405020304" pitchFamily="18" charset="0"/>
                        </a:rPr>
                        <a:t>Specific</a:t>
                      </a:r>
                      <a:r>
                        <a:rPr lang="en-US" sz="2800" baseline="0" dirty="0" smtClean="0">
                          <a:latin typeface="Times New Roman" panose="02020603050405020304" pitchFamily="18" charset="0"/>
                          <a:cs typeface="Times New Roman" panose="02020603050405020304" pitchFamily="18" charset="0"/>
                        </a:rPr>
                        <a:t> Heat Capacity of H</a:t>
                      </a:r>
                      <a:r>
                        <a:rPr lang="en-US" sz="2800" baseline="-25000" dirty="0" smtClean="0">
                          <a:latin typeface="Times New Roman" panose="02020603050405020304" pitchFamily="18" charset="0"/>
                          <a:cs typeface="Times New Roman" panose="02020603050405020304" pitchFamily="18" charset="0"/>
                        </a:rPr>
                        <a:t>2</a:t>
                      </a:r>
                      <a:r>
                        <a:rPr lang="en-US" sz="2800" baseline="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(L) </a:t>
                      </a:r>
                      <a:endParaRPr lang="en-US" sz="28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800" dirty="0" smtClean="0">
                          <a:latin typeface="Times New Roman" panose="02020603050405020304" pitchFamily="18" charset="0"/>
                          <a:cs typeface="Times New Roman" panose="02020603050405020304" pitchFamily="18" charset="0"/>
                        </a:rPr>
                        <a:t>4.18 J/</a:t>
                      </a:r>
                      <a:r>
                        <a:rPr lang="en-US" sz="2800" dirty="0" err="1" smtClean="0">
                          <a:latin typeface="Times New Roman" panose="02020603050405020304" pitchFamily="18" charset="0"/>
                          <a:cs typeface="Times New Roman" panose="02020603050405020304" pitchFamily="18" charset="0"/>
                        </a:rPr>
                        <a:t>g·K</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14516475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4"/>
          <p:cNvSpPr>
            <a:spLocks noChangeShapeType="1"/>
          </p:cNvSpPr>
          <p:nvPr/>
        </p:nvSpPr>
        <p:spPr bwMode="auto">
          <a:xfrm>
            <a:off x="1295400" y="7620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96259" name="Line 5"/>
          <p:cNvSpPr>
            <a:spLocks noChangeShapeType="1"/>
          </p:cNvSpPr>
          <p:nvPr/>
        </p:nvSpPr>
        <p:spPr bwMode="auto">
          <a:xfrm>
            <a:off x="1295400" y="52578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99332" name="Text Box 6"/>
          <p:cNvSpPr txBox="1">
            <a:spLocks noChangeArrowheads="1"/>
          </p:cNvSpPr>
          <p:nvPr/>
        </p:nvSpPr>
        <p:spPr bwMode="auto">
          <a:xfrm>
            <a:off x="1828800" y="228600"/>
            <a:ext cx="6781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defRPr/>
            </a:pPr>
            <a:r>
              <a:rPr lang="en-US" altLang="en-US" sz="2400" dirty="0" smtClean="0">
                <a:solidFill>
                  <a:srgbClr val="000000">
                    <a:lumMod val="95000"/>
                    <a:lumOff val="5000"/>
                  </a:srgbClr>
                </a:solidFill>
                <a:latin typeface="Comic Sans MS" panose="030F0702030302020204" pitchFamily="66" charset="0"/>
              </a:rPr>
              <a:t>117.</a:t>
            </a:r>
            <a:r>
              <a:rPr lang="en-US" altLang="en-US" sz="2400" dirty="0" smtClean="0">
                <a:solidFill>
                  <a:srgbClr val="FF0000"/>
                </a:solidFill>
                <a:latin typeface="Comic Sans MS" panose="030F0702030302020204" pitchFamily="66" charset="0"/>
              </a:rPr>
              <a:t>  </a:t>
            </a:r>
            <a:r>
              <a:rPr lang="en-US" altLang="en-US" sz="2400" dirty="0" smtClean="0">
                <a:solidFill>
                  <a:srgbClr val="FF0000"/>
                </a:solidFill>
                <a:latin typeface="Comic Sans MS" panose="030F0702030302020204" pitchFamily="66" charset="0"/>
              </a:rPr>
              <a:t>Draw the heating curve for phosphorous.  Indicate the actual MP and BP.  Label graph points ABCDEF left to right.  </a:t>
            </a:r>
          </a:p>
          <a:p>
            <a:pPr fontAlgn="base">
              <a:spcBef>
                <a:spcPct val="50000"/>
              </a:spcBef>
              <a:spcAft>
                <a:spcPct val="0"/>
              </a:spcAft>
              <a:buFontTx/>
              <a:buNone/>
              <a:defRPr/>
            </a:pPr>
            <a:r>
              <a:rPr lang="en-US" altLang="en-US" sz="2400" dirty="0" smtClean="0">
                <a:solidFill>
                  <a:srgbClr val="FF0000"/>
                </a:solidFill>
                <a:latin typeface="Comic Sans MS" panose="030F0702030302020204" pitchFamily="66" charset="0"/>
              </a:rPr>
              <a:t>What formula would you use </a:t>
            </a:r>
          </a:p>
          <a:p>
            <a:pPr fontAlgn="base">
              <a:spcBef>
                <a:spcPct val="50000"/>
              </a:spcBef>
              <a:spcAft>
                <a:spcPct val="0"/>
              </a:spcAft>
              <a:buFontTx/>
              <a:buNone/>
              <a:defRPr/>
            </a:pPr>
            <a:r>
              <a:rPr lang="en-US" altLang="en-US" sz="2400" dirty="0" smtClean="0">
                <a:solidFill>
                  <a:srgbClr val="FF0000"/>
                </a:solidFill>
                <a:latin typeface="Comic Sans MS" panose="030F0702030302020204" pitchFamily="66" charset="0"/>
              </a:rPr>
              <a:t>For BC</a:t>
            </a:r>
          </a:p>
          <a:p>
            <a:pPr fontAlgn="base">
              <a:spcBef>
                <a:spcPct val="50000"/>
              </a:spcBef>
              <a:spcAft>
                <a:spcPct val="0"/>
              </a:spcAft>
              <a:buFontTx/>
              <a:buNone/>
              <a:defRPr/>
            </a:pPr>
            <a:r>
              <a:rPr lang="en-US" altLang="en-US" sz="2400" dirty="0" smtClean="0">
                <a:solidFill>
                  <a:srgbClr val="FF0000"/>
                </a:solidFill>
                <a:latin typeface="Comic Sans MS" panose="030F0702030302020204" pitchFamily="66" charset="0"/>
              </a:rPr>
              <a:t>For CD</a:t>
            </a:r>
          </a:p>
          <a:p>
            <a:pPr fontAlgn="base">
              <a:spcBef>
                <a:spcPct val="50000"/>
              </a:spcBef>
              <a:spcAft>
                <a:spcPct val="0"/>
              </a:spcAft>
              <a:buFontTx/>
              <a:buNone/>
              <a:defRPr/>
            </a:pPr>
            <a:r>
              <a:rPr lang="en-US" altLang="en-US" sz="2400" dirty="0" smtClean="0">
                <a:solidFill>
                  <a:srgbClr val="FF0000"/>
                </a:solidFill>
                <a:latin typeface="Comic Sans MS" panose="030F0702030302020204" pitchFamily="66" charset="0"/>
              </a:rPr>
              <a:t>For DE</a:t>
            </a:r>
          </a:p>
          <a:p>
            <a:pPr fontAlgn="base">
              <a:spcBef>
                <a:spcPct val="50000"/>
              </a:spcBef>
              <a:spcAft>
                <a:spcPct val="0"/>
              </a:spcAft>
              <a:buFontTx/>
              <a:buNone/>
              <a:defRPr/>
            </a:pPr>
            <a:endParaRPr lang="en-US" altLang="en-US" sz="2400" dirty="0" smtClean="0">
              <a:solidFill>
                <a:srgbClr val="FF0000"/>
              </a:solidFill>
              <a:latin typeface="Comic Sans MS" panose="030F0702030302020204" pitchFamily="66" charset="0"/>
            </a:endParaRPr>
          </a:p>
          <a:p>
            <a:pPr fontAlgn="base">
              <a:spcBef>
                <a:spcPct val="50000"/>
              </a:spcBef>
              <a:spcAft>
                <a:spcPct val="0"/>
              </a:spcAft>
              <a:buFontTx/>
              <a:buNone/>
              <a:defRPr/>
            </a:pPr>
            <a:r>
              <a:rPr lang="en-US" altLang="en-US" sz="2400" dirty="0" smtClean="0">
                <a:solidFill>
                  <a:srgbClr val="FF0000"/>
                </a:solidFill>
                <a:latin typeface="Comic Sans MS" panose="030F0702030302020204" pitchFamily="66" charset="0"/>
              </a:rPr>
              <a:t>What happens to PE + KE at BC and CD?</a:t>
            </a:r>
          </a:p>
        </p:txBody>
      </p:sp>
    </p:spTree>
    <p:extLst>
      <p:ext uri="{BB962C8B-B14F-4D97-AF65-F5344CB8AC3E}">
        <p14:creationId xmlns:p14="http://schemas.microsoft.com/office/powerpoint/2010/main" val="36678486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Line 4"/>
          <p:cNvSpPr>
            <a:spLocks noChangeShapeType="1"/>
          </p:cNvSpPr>
          <p:nvPr/>
        </p:nvSpPr>
        <p:spPr bwMode="auto">
          <a:xfrm>
            <a:off x="1295400" y="7620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97283" name="Line 5"/>
          <p:cNvSpPr>
            <a:spLocks noChangeShapeType="1"/>
          </p:cNvSpPr>
          <p:nvPr/>
        </p:nvSpPr>
        <p:spPr bwMode="auto">
          <a:xfrm>
            <a:off x="1295400" y="52578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97284" name="TextBox 1"/>
          <p:cNvSpPr txBox="1">
            <a:spLocks noChangeArrowheads="1"/>
          </p:cNvSpPr>
          <p:nvPr/>
        </p:nvSpPr>
        <p:spPr bwMode="auto">
          <a:xfrm>
            <a:off x="2246313" y="598488"/>
            <a:ext cx="5145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b="1" dirty="0" smtClean="0">
                <a:solidFill>
                  <a:srgbClr val="006600"/>
                </a:solidFill>
              </a:rPr>
              <a:t>117.  </a:t>
            </a:r>
            <a:r>
              <a:rPr lang="en-US" altLang="en-US" sz="1800" dirty="0">
                <a:solidFill>
                  <a:srgbClr val="000000"/>
                </a:solidFill>
              </a:rPr>
              <a:t>Heating Curve for Phosphorous</a:t>
            </a:r>
          </a:p>
        </p:txBody>
      </p:sp>
      <p:cxnSp>
        <p:nvCxnSpPr>
          <p:cNvPr id="4" name="Straight Connector 3"/>
          <p:cNvCxnSpPr/>
          <p:nvPr/>
        </p:nvCxnSpPr>
        <p:spPr>
          <a:xfrm flipV="1">
            <a:off x="1273175" y="4419600"/>
            <a:ext cx="609600" cy="6873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5000" y="44196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743200" y="2514600"/>
            <a:ext cx="129540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38600" y="2514600"/>
            <a:ext cx="266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705600" y="914400"/>
            <a:ext cx="1143000" cy="1600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290" name="TextBox 10"/>
          <p:cNvSpPr txBox="1">
            <a:spLocks noChangeArrowheads="1"/>
          </p:cNvSpPr>
          <p:nvPr/>
        </p:nvSpPr>
        <p:spPr bwMode="auto">
          <a:xfrm>
            <a:off x="977900" y="4935538"/>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000000"/>
                </a:solidFill>
              </a:rPr>
              <a:t>A</a:t>
            </a:r>
          </a:p>
        </p:txBody>
      </p:sp>
      <p:sp>
        <p:nvSpPr>
          <p:cNvPr id="97291" name="TextBox 12"/>
          <p:cNvSpPr txBox="1">
            <a:spLocks noChangeArrowheads="1"/>
          </p:cNvSpPr>
          <p:nvPr/>
        </p:nvSpPr>
        <p:spPr bwMode="auto">
          <a:xfrm>
            <a:off x="1752600" y="3962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000000"/>
                </a:solidFill>
              </a:rPr>
              <a:t>B</a:t>
            </a:r>
          </a:p>
        </p:txBody>
      </p:sp>
      <p:sp>
        <p:nvSpPr>
          <p:cNvPr id="97292" name="TextBox 14"/>
          <p:cNvSpPr txBox="1">
            <a:spLocks noChangeArrowheads="1"/>
          </p:cNvSpPr>
          <p:nvPr/>
        </p:nvSpPr>
        <p:spPr bwMode="auto">
          <a:xfrm>
            <a:off x="2603500" y="44196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000000"/>
                </a:solidFill>
              </a:rPr>
              <a:t>C</a:t>
            </a:r>
          </a:p>
        </p:txBody>
      </p:sp>
      <p:sp>
        <p:nvSpPr>
          <p:cNvPr id="97293" name="TextBox 15"/>
          <p:cNvSpPr txBox="1">
            <a:spLocks noChangeArrowheads="1"/>
          </p:cNvSpPr>
          <p:nvPr/>
        </p:nvSpPr>
        <p:spPr bwMode="auto">
          <a:xfrm>
            <a:off x="3810000" y="2079625"/>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000000"/>
                </a:solidFill>
              </a:rPr>
              <a:t>D</a:t>
            </a:r>
          </a:p>
        </p:txBody>
      </p:sp>
      <p:sp>
        <p:nvSpPr>
          <p:cNvPr id="97294" name="TextBox 16"/>
          <p:cNvSpPr txBox="1">
            <a:spLocks noChangeArrowheads="1"/>
          </p:cNvSpPr>
          <p:nvPr/>
        </p:nvSpPr>
        <p:spPr bwMode="auto">
          <a:xfrm>
            <a:off x="6705600" y="2514600"/>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000000"/>
                </a:solidFill>
              </a:rPr>
              <a:t>E</a:t>
            </a:r>
          </a:p>
        </p:txBody>
      </p:sp>
      <p:sp>
        <p:nvSpPr>
          <p:cNvPr id="97295" name="TextBox 17"/>
          <p:cNvSpPr txBox="1">
            <a:spLocks noChangeArrowheads="1"/>
          </p:cNvSpPr>
          <p:nvPr/>
        </p:nvSpPr>
        <p:spPr bwMode="auto">
          <a:xfrm>
            <a:off x="7937500" y="914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000000"/>
                </a:solidFill>
              </a:rPr>
              <a:t>F</a:t>
            </a:r>
          </a:p>
        </p:txBody>
      </p:sp>
      <p:cxnSp>
        <p:nvCxnSpPr>
          <p:cNvPr id="20" name="Straight Connector 19"/>
          <p:cNvCxnSpPr/>
          <p:nvPr/>
        </p:nvCxnSpPr>
        <p:spPr>
          <a:xfrm>
            <a:off x="825500" y="44196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77900" y="2487613"/>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298" name="TextBox 20"/>
          <p:cNvSpPr txBox="1">
            <a:spLocks noChangeArrowheads="1"/>
          </p:cNvSpPr>
          <p:nvPr/>
        </p:nvSpPr>
        <p:spPr bwMode="auto">
          <a:xfrm>
            <a:off x="76200" y="4332288"/>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FF0000"/>
                </a:solidFill>
              </a:rPr>
              <a:t>317 K</a:t>
            </a:r>
          </a:p>
        </p:txBody>
      </p:sp>
      <p:sp>
        <p:nvSpPr>
          <p:cNvPr id="97299" name="TextBox 21"/>
          <p:cNvSpPr txBox="1">
            <a:spLocks noChangeArrowheads="1"/>
          </p:cNvSpPr>
          <p:nvPr/>
        </p:nvSpPr>
        <p:spPr bwMode="auto">
          <a:xfrm>
            <a:off x="76200" y="2263775"/>
            <a:ext cx="90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FF0000"/>
                </a:solidFill>
              </a:rPr>
              <a:t>554 K</a:t>
            </a:r>
          </a:p>
        </p:txBody>
      </p:sp>
      <p:sp>
        <p:nvSpPr>
          <p:cNvPr id="97300" name="TextBox 22"/>
          <p:cNvSpPr txBox="1">
            <a:spLocks noChangeArrowheads="1"/>
          </p:cNvSpPr>
          <p:nvPr/>
        </p:nvSpPr>
        <p:spPr bwMode="auto">
          <a:xfrm>
            <a:off x="4546934" y="3208172"/>
            <a:ext cx="23622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000" dirty="0">
                <a:solidFill>
                  <a:srgbClr val="FF0000"/>
                </a:solidFill>
                <a:latin typeface="Comic Sans MS" pitchFamily="66" charset="0"/>
              </a:rPr>
              <a:t>BC use: q = </a:t>
            </a:r>
            <a:r>
              <a:rPr lang="en-US" altLang="en-US" sz="2000" dirty="0" err="1">
                <a:solidFill>
                  <a:srgbClr val="FF0000"/>
                </a:solidFill>
                <a:latin typeface="Comic Sans MS" pitchFamily="66" charset="0"/>
              </a:rPr>
              <a:t>mH</a:t>
            </a:r>
            <a:r>
              <a:rPr lang="en-US" altLang="en-US" sz="2000" baseline="-25000" dirty="0" err="1">
                <a:solidFill>
                  <a:srgbClr val="FF0000"/>
                </a:solidFill>
                <a:latin typeface="Comic Sans MS" pitchFamily="66" charset="0"/>
              </a:rPr>
              <a:t>F</a:t>
            </a:r>
            <a:endParaRPr lang="en-US" altLang="en-US" sz="2000" baseline="-25000" dirty="0">
              <a:solidFill>
                <a:srgbClr val="FF0000"/>
              </a:solidFill>
              <a:latin typeface="Comic Sans MS" pitchFamily="66" charset="0"/>
            </a:endParaRPr>
          </a:p>
          <a:p>
            <a:pPr fontAlgn="base">
              <a:spcBef>
                <a:spcPct val="0"/>
              </a:spcBef>
              <a:spcAft>
                <a:spcPct val="0"/>
              </a:spcAft>
              <a:buFontTx/>
              <a:buNone/>
            </a:pPr>
            <a:endParaRPr lang="en-US" altLang="en-US" sz="2000" dirty="0">
              <a:solidFill>
                <a:srgbClr val="FF0000"/>
              </a:solidFill>
              <a:latin typeface="Comic Sans MS" pitchFamily="66" charset="0"/>
            </a:endParaRPr>
          </a:p>
          <a:p>
            <a:pPr fontAlgn="base">
              <a:spcBef>
                <a:spcPct val="0"/>
              </a:spcBef>
              <a:spcAft>
                <a:spcPct val="0"/>
              </a:spcAft>
              <a:buFontTx/>
              <a:buNone/>
            </a:pPr>
            <a:r>
              <a:rPr lang="en-US" altLang="en-US" sz="2000" dirty="0">
                <a:solidFill>
                  <a:srgbClr val="FF0000"/>
                </a:solidFill>
                <a:latin typeface="Comic Sans MS" pitchFamily="66" charset="0"/>
              </a:rPr>
              <a:t>CD use: q = </a:t>
            </a:r>
            <a:r>
              <a:rPr lang="en-US" altLang="en-US" sz="2000" dirty="0" err="1">
                <a:solidFill>
                  <a:srgbClr val="FF0000"/>
                </a:solidFill>
                <a:latin typeface="Comic Sans MS" pitchFamily="66" charset="0"/>
              </a:rPr>
              <a:t>mC</a:t>
            </a:r>
            <a:r>
              <a:rPr lang="el-GR" altLang="en-US" sz="2000" dirty="0">
                <a:solidFill>
                  <a:srgbClr val="FF0000"/>
                </a:solidFill>
                <a:latin typeface="Comic Sans MS" pitchFamily="66" charset="0"/>
                <a:cs typeface="Calibri" pitchFamily="34" charset="0"/>
              </a:rPr>
              <a:t>Δ</a:t>
            </a:r>
            <a:r>
              <a:rPr lang="en-US" altLang="en-US" sz="2000" dirty="0">
                <a:solidFill>
                  <a:srgbClr val="FF0000"/>
                </a:solidFill>
                <a:latin typeface="Comic Sans MS" pitchFamily="66" charset="0"/>
                <a:cs typeface="Calibri" pitchFamily="34" charset="0"/>
              </a:rPr>
              <a:t>T</a:t>
            </a:r>
          </a:p>
          <a:p>
            <a:pPr fontAlgn="base">
              <a:spcBef>
                <a:spcPct val="0"/>
              </a:spcBef>
              <a:spcAft>
                <a:spcPct val="0"/>
              </a:spcAft>
              <a:buFontTx/>
              <a:buNone/>
            </a:pPr>
            <a:endParaRPr lang="en-US" altLang="en-US" sz="2000" dirty="0">
              <a:solidFill>
                <a:srgbClr val="FF0000"/>
              </a:solidFill>
              <a:latin typeface="Comic Sans MS" pitchFamily="66" charset="0"/>
              <a:cs typeface="Calibri" pitchFamily="34" charset="0"/>
            </a:endParaRPr>
          </a:p>
          <a:p>
            <a:pPr fontAlgn="base">
              <a:spcBef>
                <a:spcPct val="0"/>
              </a:spcBef>
              <a:spcAft>
                <a:spcPct val="0"/>
              </a:spcAft>
              <a:buFontTx/>
              <a:buNone/>
            </a:pPr>
            <a:r>
              <a:rPr lang="en-US" altLang="en-US" sz="2000" dirty="0">
                <a:solidFill>
                  <a:srgbClr val="FF0000"/>
                </a:solidFill>
                <a:latin typeface="Comic Sans MS" pitchFamily="66" charset="0"/>
                <a:cs typeface="Calibri" pitchFamily="34" charset="0"/>
              </a:rPr>
              <a:t>DE use: q = mH</a:t>
            </a:r>
            <a:r>
              <a:rPr lang="en-US" altLang="en-US" sz="2000" baseline="-25000" dirty="0">
                <a:solidFill>
                  <a:srgbClr val="FF0000"/>
                </a:solidFill>
                <a:latin typeface="Comic Sans MS" pitchFamily="66" charset="0"/>
                <a:cs typeface="Calibri" pitchFamily="34" charset="0"/>
              </a:rPr>
              <a:t>V</a:t>
            </a:r>
            <a:endParaRPr lang="en-US" altLang="en-US" sz="2000" baseline="-25000" dirty="0">
              <a:solidFill>
                <a:srgbClr val="FF0000"/>
              </a:solidFill>
              <a:latin typeface="Comic Sans MS" pitchFamily="66" charset="0"/>
            </a:endParaRPr>
          </a:p>
        </p:txBody>
      </p:sp>
      <p:sp>
        <p:nvSpPr>
          <p:cNvPr id="97301" name="TextBox 24"/>
          <p:cNvSpPr txBox="1">
            <a:spLocks noChangeArrowheads="1"/>
          </p:cNvSpPr>
          <p:nvPr/>
        </p:nvSpPr>
        <p:spPr bwMode="auto">
          <a:xfrm>
            <a:off x="1663700" y="5791200"/>
            <a:ext cx="627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800" i="1">
                <a:solidFill>
                  <a:srgbClr val="000099"/>
                </a:solidFill>
                <a:latin typeface="Comic Sans MS" pitchFamily="66" charset="0"/>
              </a:rPr>
              <a:t>BC:  KE steady, PE increases</a:t>
            </a:r>
          </a:p>
          <a:p>
            <a:pPr fontAlgn="base">
              <a:spcBef>
                <a:spcPct val="0"/>
              </a:spcBef>
              <a:spcAft>
                <a:spcPct val="0"/>
              </a:spcAft>
              <a:buFontTx/>
              <a:buNone/>
            </a:pPr>
            <a:r>
              <a:rPr lang="en-US" altLang="en-US" sz="2800" i="1">
                <a:solidFill>
                  <a:srgbClr val="000099"/>
                </a:solidFill>
                <a:latin typeface="Comic Sans MS" pitchFamily="66" charset="0"/>
              </a:rPr>
              <a:t>CD:  KE increases, PE steady</a:t>
            </a:r>
          </a:p>
        </p:txBody>
      </p:sp>
      <p:sp>
        <p:nvSpPr>
          <p:cNvPr id="97302" name="TextBox 1"/>
          <p:cNvSpPr txBox="1">
            <a:spLocks noChangeArrowheads="1"/>
          </p:cNvSpPr>
          <p:nvPr/>
        </p:nvSpPr>
        <p:spPr bwMode="auto">
          <a:xfrm>
            <a:off x="1752600" y="5297488"/>
            <a:ext cx="552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1800">
                <a:solidFill>
                  <a:srgbClr val="000000"/>
                </a:solidFill>
              </a:rPr>
              <a:t>Heat added at a constant rate →</a:t>
            </a:r>
          </a:p>
        </p:txBody>
      </p:sp>
      <p:sp>
        <p:nvSpPr>
          <p:cNvPr id="2" name="Oval 1"/>
          <p:cNvSpPr/>
          <p:nvPr/>
        </p:nvSpPr>
        <p:spPr>
          <a:xfrm>
            <a:off x="4002881" y="2476500"/>
            <a:ext cx="76200" cy="762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88931" y="2471738"/>
            <a:ext cx="76200" cy="762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810500" y="876300"/>
            <a:ext cx="76200" cy="762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05100" y="4381500"/>
            <a:ext cx="76200" cy="762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66900" y="4381500"/>
            <a:ext cx="76200" cy="762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56506" y="5049838"/>
            <a:ext cx="76200" cy="762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3868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10600" cy="2339102"/>
          </a:xfrm>
          <a:prstGeom prst="rect">
            <a:avLst/>
          </a:prstGeom>
          <a:noFill/>
        </p:spPr>
        <p:txBody>
          <a:bodyPr wrap="square" rtlCol="0">
            <a:spAutoFit/>
          </a:bodyPr>
          <a:lstStyle/>
          <a:p>
            <a:r>
              <a:rPr lang="en-US" sz="3200" b="1" dirty="0" smtClean="0">
                <a:solidFill>
                  <a:srgbClr val="92D050"/>
                </a:solidFill>
                <a:latin typeface="Times New Roman" panose="02020603050405020304" pitchFamily="18" charset="0"/>
                <a:cs typeface="Times New Roman" panose="02020603050405020304" pitchFamily="18" charset="0"/>
              </a:rPr>
              <a:t>118.</a:t>
            </a:r>
            <a:r>
              <a:rPr lang="en-US" sz="3200" dirty="0" smtClean="0">
                <a:latin typeface="Times New Roman" panose="02020603050405020304" pitchFamily="18" charset="0"/>
                <a:cs typeface="Times New Roman" panose="02020603050405020304" pitchFamily="18" charset="0"/>
              </a:rPr>
              <a:t> </a:t>
            </a:r>
            <a:r>
              <a:rPr lang="en-US" altLang="en-US" sz="3200" dirty="0">
                <a:solidFill>
                  <a:srgbClr val="000066"/>
                </a:solidFill>
                <a:latin typeface="Times New Roman" panose="02020603050405020304" pitchFamily="18" charset="0"/>
                <a:cs typeface="Times New Roman" panose="02020603050405020304" pitchFamily="18" charset="0"/>
              </a:rPr>
              <a:t>45.0 g of an unknown metal absorbs 1.51 </a:t>
            </a:r>
            <a:r>
              <a:rPr lang="en-US" altLang="en-US" sz="3200" dirty="0" smtClean="0">
                <a:solidFill>
                  <a:srgbClr val="000066"/>
                </a:solidFill>
                <a:latin typeface="Times New Roman" panose="02020603050405020304" pitchFamily="18" charset="0"/>
                <a:cs typeface="Times New Roman" panose="02020603050405020304" pitchFamily="18" charset="0"/>
              </a:rPr>
              <a:t>kJ</a:t>
            </a:r>
            <a:br>
              <a:rPr lang="en-US" altLang="en-US" sz="3200" dirty="0" smtClean="0">
                <a:solidFill>
                  <a:srgbClr val="000066"/>
                </a:solidFill>
                <a:latin typeface="Times New Roman" panose="02020603050405020304" pitchFamily="18" charset="0"/>
                <a:cs typeface="Times New Roman" panose="02020603050405020304" pitchFamily="18" charset="0"/>
              </a:rPr>
            </a:br>
            <a:r>
              <a:rPr lang="en-US" altLang="en-US" sz="3200" dirty="0" smtClean="0">
                <a:solidFill>
                  <a:srgbClr val="000066"/>
                </a:solidFill>
                <a:latin typeface="Times New Roman" panose="02020603050405020304" pitchFamily="18" charset="0"/>
                <a:cs typeface="Times New Roman" panose="02020603050405020304" pitchFamily="18" charset="0"/>
              </a:rPr>
              <a:t>of </a:t>
            </a:r>
            <a:r>
              <a:rPr lang="en-US" altLang="en-US" sz="3200" dirty="0">
                <a:solidFill>
                  <a:srgbClr val="000066"/>
                </a:solidFill>
                <a:latin typeface="Times New Roman" panose="02020603050405020304" pitchFamily="18" charset="0"/>
                <a:cs typeface="Times New Roman" panose="02020603050405020304" pitchFamily="18" charset="0"/>
              </a:rPr>
              <a:t>heat.  The temperature changes from 268 K to 345 K.  What is the specific heat capacity constant for this metal?</a:t>
            </a:r>
          </a:p>
          <a:p>
            <a:endParaRPr lang="en-US" dirty="0"/>
          </a:p>
        </p:txBody>
      </p:sp>
    </p:spTree>
    <p:extLst>
      <p:ext uri="{BB962C8B-B14F-4D97-AF65-F5344CB8AC3E}">
        <p14:creationId xmlns:p14="http://schemas.microsoft.com/office/powerpoint/2010/main" val="42155828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10600" cy="2339102"/>
          </a:xfrm>
          <a:prstGeom prst="rect">
            <a:avLst/>
          </a:prstGeom>
          <a:noFill/>
        </p:spPr>
        <p:txBody>
          <a:bodyPr wrap="square" rtlCol="0">
            <a:spAutoFit/>
          </a:bodyPr>
          <a:lstStyle/>
          <a:p>
            <a:r>
              <a:rPr lang="en-US" sz="3200" b="1" dirty="0" smtClean="0">
                <a:solidFill>
                  <a:srgbClr val="92D050"/>
                </a:solidFill>
                <a:latin typeface="Times New Roman" panose="02020603050405020304" pitchFamily="18" charset="0"/>
                <a:cs typeface="Times New Roman" panose="02020603050405020304" pitchFamily="18" charset="0"/>
              </a:rPr>
              <a:t>118.</a:t>
            </a:r>
            <a:r>
              <a:rPr lang="en-US" sz="3200" dirty="0" smtClean="0">
                <a:latin typeface="Times New Roman" panose="02020603050405020304" pitchFamily="18" charset="0"/>
                <a:cs typeface="Times New Roman" panose="02020603050405020304" pitchFamily="18" charset="0"/>
              </a:rPr>
              <a:t> </a:t>
            </a:r>
            <a:r>
              <a:rPr lang="en-US" altLang="en-US" sz="3200" dirty="0">
                <a:solidFill>
                  <a:srgbClr val="000066"/>
                </a:solidFill>
                <a:latin typeface="Times New Roman" panose="02020603050405020304" pitchFamily="18" charset="0"/>
                <a:cs typeface="Times New Roman" panose="02020603050405020304" pitchFamily="18" charset="0"/>
              </a:rPr>
              <a:t>45.0 g of an unknown metal absorbs 1.51 </a:t>
            </a:r>
            <a:r>
              <a:rPr lang="en-US" altLang="en-US" sz="3200" dirty="0" smtClean="0">
                <a:solidFill>
                  <a:srgbClr val="000066"/>
                </a:solidFill>
                <a:latin typeface="Times New Roman" panose="02020603050405020304" pitchFamily="18" charset="0"/>
                <a:cs typeface="Times New Roman" panose="02020603050405020304" pitchFamily="18" charset="0"/>
              </a:rPr>
              <a:t>kJ</a:t>
            </a:r>
            <a:br>
              <a:rPr lang="en-US" altLang="en-US" sz="3200" dirty="0" smtClean="0">
                <a:solidFill>
                  <a:srgbClr val="000066"/>
                </a:solidFill>
                <a:latin typeface="Times New Roman" panose="02020603050405020304" pitchFamily="18" charset="0"/>
                <a:cs typeface="Times New Roman" panose="02020603050405020304" pitchFamily="18" charset="0"/>
              </a:rPr>
            </a:br>
            <a:r>
              <a:rPr lang="en-US" altLang="en-US" sz="3200" dirty="0" smtClean="0">
                <a:solidFill>
                  <a:srgbClr val="000066"/>
                </a:solidFill>
                <a:latin typeface="Times New Roman" panose="02020603050405020304" pitchFamily="18" charset="0"/>
                <a:cs typeface="Times New Roman" panose="02020603050405020304" pitchFamily="18" charset="0"/>
              </a:rPr>
              <a:t>of </a:t>
            </a:r>
            <a:r>
              <a:rPr lang="en-US" altLang="en-US" sz="3200" dirty="0">
                <a:solidFill>
                  <a:srgbClr val="000066"/>
                </a:solidFill>
                <a:latin typeface="Times New Roman" panose="02020603050405020304" pitchFamily="18" charset="0"/>
                <a:cs typeface="Times New Roman" panose="02020603050405020304" pitchFamily="18" charset="0"/>
              </a:rPr>
              <a:t>heat.  The temperature changes from 268 K to 345 K.  What is the specific heat capacity constant for this metal?</a:t>
            </a:r>
          </a:p>
          <a:p>
            <a:endParaRPr lang="en-US" dirty="0"/>
          </a:p>
        </p:txBody>
      </p:sp>
      <p:sp>
        <p:nvSpPr>
          <p:cNvPr id="3" name="TextBox 1"/>
          <p:cNvSpPr txBox="1">
            <a:spLocks noChangeArrowheads="1"/>
          </p:cNvSpPr>
          <p:nvPr/>
        </p:nvSpPr>
        <p:spPr bwMode="auto">
          <a:xfrm>
            <a:off x="685800" y="243840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5400">
                <a:solidFill>
                  <a:srgbClr val="FF0000"/>
                </a:solidFill>
              </a:rPr>
              <a:t>q = mC</a:t>
            </a:r>
            <a:r>
              <a:rPr lang="el-GR" altLang="en-US" sz="5400">
                <a:solidFill>
                  <a:srgbClr val="FF0000"/>
                </a:solidFill>
                <a:latin typeface="Calibri" pitchFamily="34" charset="0"/>
                <a:cs typeface="Calibri" pitchFamily="34" charset="0"/>
              </a:rPr>
              <a:t>Δ</a:t>
            </a:r>
            <a:r>
              <a:rPr lang="en-US" altLang="en-US" sz="5400">
                <a:solidFill>
                  <a:srgbClr val="FF0000"/>
                </a:solidFill>
                <a:latin typeface="Calibri" pitchFamily="34" charset="0"/>
                <a:cs typeface="Calibri" pitchFamily="34" charset="0"/>
              </a:rPr>
              <a:t>T</a:t>
            </a:r>
          </a:p>
          <a:p>
            <a:pPr algn="ctr" eaLnBrk="1" hangingPunct="1">
              <a:spcBef>
                <a:spcPct val="0"/>
              </a:spcBef>
              <a:buFontTx/>
              <a:buNone/>
            </a:pPr>
            <a:r>
              <a:rPr lang="en-US" altLang="en-US" sz="5400">
                <a:solidFill>
                  <a:srgbClr val="FF0000"/>
                </a:solidFill>
                <a:latin typeface="Calibri" pitchFamily="34" charset="0"/>
                <a:cs typeface="Calibri" pitchFamily="34" charset="0"/>
              </a:rPr>
              <a:t>1510 J = (45.0g)(C)(77.0K)</a:t>
            </a:r>
            <a:endParaRPr lang="en-US" altLang="en-US" sz="5400">
              <a:solidFill>
                <a:srgbClr val="FF0000"/>
              </a:solidFill>
            </a:endParaRPr>
          </a:p>
        </p:txBody>
      </p:sp>
      <p:sp>
        <p:nvSpPr>
          <p:cNvPr id="4" name="TextBox 2"/>
          <p:cNvSpPr txBox="1">
            <a:spLocks noChangeArrowheads="1"/>
          </p:cNvSpPr>
          <p:nvPr/>
        </p:nvSpPr>
        <p:spPr bwMode="auto">
          <a:xfrm>
            <a:off x="228600" y="4876800"/>
            <a:ext cx="2971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u="sng">
                <a:solidFill>
                  <a:srgbClr val="FF0000"/>
                </a:solidFill>
              </a:rPr>
              <a:t>1510J</a:t>
            </a:r>
            <a:r>
              <a:rPr lang="en-US" altLang="en-US" sz="2800">
                <a:solidFill>
                  <a:srgbClr val="FF0000"/>
                </a:solidFill>
              </a:rPr>
              <a:t/>
            </a:r>
            <a:br>
              <a:rPr lang="en-US" altLang="en-US" sz="2800">
                <a:solidFill>
                  <a:srgbClr val="FF0000"/>
                </a:solidFill>
              </a:rPr>
            </a:br>
            <a:r>
              <a:rPr lang="en-US" altLang="en-US" sz="2800">
                <a:solidFill>
                  <a:srgbClr val="FF0000"/>
                </a:solidFill>
              </a:rPr>
              <a:t>(45.0g)(77.0K)</a:t>
            </a:r>
          </a:p>
        </p:txBody>
      </p:sp>
      <p:sp>
        <p:nvSpPr>
          <p:cNvPr id="5" name="TextBox 3"/>
          <p:cNvSpPr txBox="1">
            <a:spLocks noChangeArrowheads="1"/>
          </p:cNvSpPr>
          <p:nvPr/>
        </p:nvSpPr>
        <p:spPr bwMode="auto">
          <a:xfrm>
            <a:off x="2895600" y="5000625"/>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rgbClr val="FF0000"/>
                </a:solidFill>
              </a:rPr>
              <a:t>= C  </a:t>
            </a:r>
            <a:r>
              <a:rPr lang="en-US" altLang="en-US" sz="4800" b="1">
                <a:solidFill>
                  <a:srgbClr val="FF0000"/>
                </a:solidFill>
                <a:latin typeface="Comic Sans MS" pitchFamily="66" charset="0"/>
              </a:rPr>
              <a:t>= 0.436 J/g</a:t>
            </a:r>
            <a:r>
              <a:rPr lang="en-US" altLang="en-US" sz="4800" b="1">
                <a:solidFill>
                  <a:srgbClr val="FF0000"/>
                </a:solidFill>
                <a:latin typeface="Comic Sans MS" pitchFamily="66" charset="0"/>
                <a:cs typeface="Calibri" pitchFamily="34" charset="0"/>
              </a:rPr>
              <a:t>·K</a:t>
            </a:r>
            <a:endParaRPr lang="en-US" altLang="en-US" sz="4800" b="1">
              <a:solidFill>
                <a:srgbClr val="FF0000"/>
              </a:solidFill>
              <a:latin typeface="Comic Sans MS" pitchFamily="66" charset="0"/>
            </a:endParaRPr>
          </a:p>
        </p:txBody>
      </p:sp>
      <p:sp>
        <p:nvSpPr>
          <p:cNvPr id="6" name="TextBox 4"/>
          <p:cNvSpPr txBox="1">
            <a:spLocks noChangeArrowheads="1"/>
          </p:cNvSpPr>
          <p:nvPr/>
        </p:nvSpPr>
        <p:spPr bwMode="auto">
          <a:xfrm>
            <a:off x="1143000" y="58308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3465g</a:t>
            </a:r>
            <a:r>
              <a:rPr lang="en-US" altLang="en-US" sz="1800">
                <a:solidFill>
                  <a:srgbClr val="000000"/>
                </a:solidFill>
                <a:latin typeface="Calibri" pitchFamily="34" charset="0"/>
                <a:cs typeface="Calibri" pitchFamily="34" charset="0"/>
              </a:rPr>
              <a:t>·K</a:t>
            </a:r>
            <a:endParaRPr lang="en-US" altLang="en-US" sz="1800">
              <a:solidFill>
                <a:srgbClr val="000000"/>
              </a:solidFill>
            </a:endParaRPr>
          </a:p>
        </p:txBody>
      </p:sp>
    </p:spTree>
    <p:extLst>
      <p:ext uri="{BB962C8B-B14F-4D97-AF65-F5344CB8AC3E}">
        <p14:creationId xmlns:p14="http://schemas.microsoft.com/office/powerpoint/2010/main" val="25169197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304800" y="304800"/>
            <a:ext cx="88392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000" dirty="0" smtClean="0">
                <a:solidFill>
                  <a:srgbClr val="FF0000"/>
                </a:solidFill>
                <a:latin typeface="Comic Sans MS" pitchFamily="66" charset="0"/>
              </a:rPr>
              <a:t>119.</a:t>
            </a:r>
            <a:r>
              <a:rPr lang="en-US" altLang="en-US" sz="2000" dirty="0" smtClean="0">
                <a:solidFill>
                  <a:srgbClr val="000000"/>
                </a:solidFill>
                <a:latin typeface="Comic Sans MS" pitchFamily="66" charset="0"/>
              </a:rPr>
              <a:t>  </a:t>
            </a:r>
            <a:r>
              <a:rPr lang="en-US" altLang="en-US" sz="2000" dirty="0">
                <a:solidFill>
                  <a:srgbClr val="000000"/>
                </a:solidFill>
                <a:latin typeface="Comic Sans MS" pitchFamily="66" charset="0"/>
              </a:rPr>
              <a:t>Which takes more energy? </a:t>
            </a:r>
          </a:p>
          <a:p>
            <a:pPr fontAlgn="base">
              <a:spcBef>
                <a:spcPct val="50000"/>
              </a:spcBef>
              <a:spcAft>
                <a:spcPct val="0"/>
              </a:spcAft>
              <a:buFontTx/>
              <a:buNone/>
            </a:pPr>
            <a:endParaRPr lang="en-US" altLang="en-US" sz="2000" dirty="0">
              <a:solidFill>
                <a:srgbClr val="000000"/>
              </a:solidFill>
              <a:latin typeface="Comic Sans MS" pitchFamily="66" charset="0"/>
            </a:endParaRPr>
          </a:p>
          <a:p>
            <a:pPr fontAlgn="base">
              <a:spcBef>
                <a:spcPct val="50000"/>
              </a:spcBef>
              <a:spcAft>
                <a:spcPct val="0"/>
              </a:spcAft>
              <a:buFontTx/>
              <a:buNone/>
            </a:pPr>
            <a:r>
              <a:rPr lang="en-US" altLang="en-US" sz="2800" dirty="0">
                <a:solidFill>
                  <a:srgbClr val="000000"/>
                </a:solidFill>
                <a:latin typeface="Comic Sans MS" pitchFamily="66" charset="0"/>
              </a:rPr>
              <a:t>Melting 50.0 g of ice </a:t>
            </a:r>
            <a:r>
              <a:rPr lang="en-US" altLang="en-US" sz="2800" dirty="0" smtClean="0">
                <a:solidFill>
                  <a:srgbClr val="000000"/>
                </a:solidFill>
                <a:latin typeface="Comic Sans MS" pitchFamily="66" charset="0"/>
              </a:rPr>
              <a:t>or </a:t>
            </a:r>
            <a:endParaRPr lang="en-US" altLang="en-US" sz="2800" dirty="0">
              <a:solidFill>
                <a:srgbClr val="000000"/>
              </a:solidFill>
              <a:latin typeface="Comic Sans MS" pitchFamily="66" charset="0"/>
            </a:endParaRPr>
          </a:p>
          <a:p>
            <a:pPr fontAlgn="base">
              <a:spcBef>
                <a:spcPct val="50000"/>
              </a:spcBef>
              <a:spcAft>
                <a:spcPct val="0"/>
              </a:spcAft>
              <a:buFontTx/>
              <a:buNone/>
            </a:pPr>
            <a:r>
              <a:rPr lang="en-US" altLang="en-US" sz="2800" dirty="0">
                <a:solidFill>
                  <a:srgbClr val="000000"/>
                </a:solidFill>
                <a:latin typeface="Comic Sans MS" pitchFamily="66" charset="0"/>
              </a:rPr>
              <a:t>                    vaporizing 50.0 g of water into steam?</a:t>
            </a:r>
          </a:p>
          <a:p>
            <a:pPr fontAlgn="base">
              <a:spcBef>
                <a:spcPct val="50000"/>
              </a:spcBef>
              <a:spcAft>
                <a:spcPct val="0"/>
              </a:spcAft>
              <a:buFontTx/>
              <a:buNone/>
            </a:pPr>
            <a:endParaRPr lang="en-US" altLang="en-US" sz="2000" dirty="0">
              <a:solidFill>
                <a:srgbClr val="000000"/>
              </a:solidFill>
              <a:latin typeface="Comic Sans MS" pitchFamily="66" charset="0"/>
            </a:endParaRPr>
          </a:p>
          <a:p>
            <a:pPr fontAlgn="base">
              <a:spcBef>
                <a:spcPct val="50000"/>
              </a:spcBef>
              <a:spcAft>
                <a:spcPct val="0"/>
              </a:spcAft>
              <a:buFontTx/>
              <a:buNone/>
            </a:pPr>
            <a:r>
              <a:rPr lang="en-US" altLang="en-US" sz="2000" dirty="0">
                <a:solidFill>
                  <a:srgbClr val="000066"/>
                </a:solidFill>
                <a:latin typeface="Comic Sans MS" pitchFamily="66" charset="0"/>
              </a:rPr>
              <a:t> </a:t>
            </a:r>
            <a:endParaRPr lang="en-US" altLang="en-US" sz="2000" dirty="0">
              <a:solidFill>
                <a:srgbClr val="FF0000"/>
              </a:solidFill>
              <a:latin typeface="Comic Sans MS" pitchFamily="66" charset="0"/>
            </a:endParaRPr>
          </a:p>
        </p:txBody>
      </p:sp>
    </p:spTree>
    <p:extLst>
      <p:ext uri="{BB962C8B-B14F-4D97-AF65-F5344CB8AC3E}">
        <p14:creationId xmlns:p14="http://schemas.microsoft.com/office/powerpoint/2010/main" val="29656949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304800" y="304800"/>
            <a:ext cx="8458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000" dirty="0" smtClean="0">
                <a:solidFill>
                  <a:srgbClr val="FF0000"/>
                </a:solidFill>
                <a:latin typeface="Comic Sans MS" pitchFamily="66" charset="0"/>
              </a:rPr>
              <a:t>119.</a:t>
            </a:r>
            <a:r>
              <a:rPr lang="en-US" altLang="en-US" sz="2000" dirty="0" smtClean="0">
                <a:solidFill>
                  <a:srgbClr val="000000"/>
                </a:solidFill>
                <a:latin typeface="Comic Sans MS" pitchFamily="66" charset="0"/>
              </a:rPr>
              <a:t>  </a:t>
            </a:r>
            <a:r>
              <a:rPr lang="en-US" altLang="en-US" sz="2000" dirty="0">
                <a:solidFill>
                  <a:srgbClr val="000000"/>
                </a:solidFill>
                <a:latin typeface="Comic Sans MS" pitchFamily="66" charset="0"/>
              </a:rPr>
              <a:t>Which takes more energy?</a:t>
            </a:r>
          </a:p>
          <a:p>
            <a:pPr fontAlgn="base">
              <a:spcBef>
                <a:spcPct val="50000"/>
              </a:spcBef>
              <a:spcAft>
                <a:spcPct val="0"/>
              </a:spcAft>
              <a:buFontTx/>
              <a:buNone/>
            </a:pPr>
            <a:endParaRPr lang="en-US" altLang="en-US" sz="2000" dirty="0">
              <a:solidFill>
                <a:srgbClr val="000000"/>
              </a:solidFill>
              <a:latin typeface="Comic Sans MS" pitchFamily="66" charset="0"/>
            </a:endParaRPr>
          </a:p>
          <a:p>
            <a:pPr fontAlgn="base">
              <a:spcBef>
                <a:spcPct val="50000"/>
              </a:spcBef>
              <a:spcAft>
                <a:spcPct val="0"/>
              </a:spcAft>
              <a:buFontTx/>
              <a:buNone/>
            </a:pPr>
            <a:r>
              <a:rPr lang="en-US" altLang="en-US" sz="2000" dirty="0">
                <a:solidFill>
                  <a:srgbClr val="000000"/>
                </a:solidFill>
                <a:latin typeface="Comic Sans MS" pitchFamily="66" charset="0"/>
              </a:rPr>
              <a:t>Melting 50.0 g of ice </a:t>
            </a:r>
            <a:r>
              <a:rPr lang="en-US" altLang="en-US" sz="2000" dirty="0" smtClean="0">
                <a:solidFill>
                  <a:srgbClr val="000000"/>
                </a:solidFill>
                <a:latin typeface="Comic Sans MS" pitchFamily="66" charset="0"/>
              </a:rPr>
              <a:t>or vaporizing </a:t>
            </a:r>
            <a:r>
              <a:rPr lang="en-US" altLang="en-US" sz="2000" dirty="0">
                <a:solidFill>
                  <a:srgbClr val="000000"/>
                </a:solidFill>
                <a:latin typeface="Comic Sans MS" pitchFamily="66" charset="0"/>
              </a:rPr>
              <a:t>50.0 g of water into steam?</a:t>
            </a:r>
          </a:p>
          <a:p>
            <a:pPr fontAlgn="base">
              <a:spcBef>
                <a:spcPct val="50000"/>
              </a:spcBef>
              <a:spcAft>
                <a:spcPct val="0"/>
              </a:spcAft>
              <a:buFontTx/>
              <a:buNone/>
            </a:pPr>
            <a:endParaRPr lang="en-US" altLang="en-US" sz="2000" dirty="0">
              <a:solidFill>
                <a:srgbClr val="000000"/>
              </a:solidFill>
              <a:latin typeface="Comic Sans MS" pitchFamily="66" charset="0"/>
            </a:endParaRPr>
          </a:p>
          <a:p>
            <a:pPr fontAlgn="base">
              <a:spcBef>
                <a:spcPct val="50000"/>
              </a:spcBef>
              <a:spcAft>
                <a:spcPct val="0"/>
              </a:spcAft>
              <a:buFontTx/>
              <a:buNone/>
            </a:pPr>
            <a:r>
              <a:rPr lang="en-US" altLang="en-US" sz="2000" dirty="0">
                <a:solidFill>
                  <a:srgbClr val="000066"/>
                </a:solidFill>
                <a:latin typeface="Comic Sans MS" pitchFamily="66" charset="0"/>
              </a:rPr>
              <a:t> </a:t>
            </a:r>
            <a:endParaRPr lang="en-US" altLang="en-US" sz="2000" dirty="0">
              <a:solidFill>
                <a:srgbClr val="FF0000"/>
              </a:solidFill>
              <a:latin typeface="Comic Sans MS" pitchFamily="66" charset="0"/>
            </a:endParaRPr>
          </a:p>
        </p:txBody>
      </p:sp>
      <p:sp>
        <p:nvSpPr>
          <p:cNvPr id="101379" name="TextBox 1"/>
          <p:cNvSpPr txBox="1">
            <a:spLocks noChangeArrowheads="1"/>
          </p:cNvSpPr>
          <p:nvPr/>
        </p:nvSpPr>
        <p:spPr bwMode="auto">
          <a:xfrm>
            <a:off x="304800" y="2438400"/>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800">
                <a:solidFill>
                  <a:srgbClr val="FF0000"/>
                </a:solidFill>
                <a:latin typeface="Comic Sans MS" pitchFamily="66" charset="0"/>
              </a:rPr>
              <a:t>No math needed, just think…</a:t>
            </a:r>
          </a:p>
          <a:p>
            <a:pPr fontAlgn="base">
              <a:spcBef>
                <a:spcPct val="0"/>
              </a:spcBef>
              <a:spcAft>
                <a:spcPct val="0"/>
              </a:spcAft>
              <a:buFontTx/>
              <a:buNone/>
            </a:pPr>
            <a:endParaRPr lang="en-US" altLang="en-US" sz="2800">
              <a:solidFill>
                <a:srgbClr val="FF0000"/>
              </a:solidFill>
              <a:latin typeface="Comic Sans MS" pitchFamily="66" charset="0"/>
            </a:endParaRPr>
          </a:p>
          <a:p>
            <a:pPr fontAlgn="base">
              <a:spcBef>
                <a:spcPct val="0"/>
              </a:spcBef>
              <a:spcAft>
                <a:spcPct val="0"/>
              </a:spcAft>
              <a:buFontTx/>
              <a:buNone/>
            </a:pPr>
            <a:r>
              <a:rPr lang="en-US" altLang="en-US" sz="2800">
                <a:solidFill>
                  <a:srgbClr val="FF0000"/>
                </a:solidFill>
                <a:latin typeface="Comic Sans MS" pitchFamily="66" charset="0"/>
              </a:rPr>
              <a:t>H</a:t>
            </a:r>
            <a:r>
              <a:rPr lang="en-US" altLang="en-US" sz="2800" baseline="-25000">
                <a:solidFill>
                  <a:srgbClr val="FF0000"/>
                </a:solidFill>
                <a:latin typeface="Comic Sans MS" pitchFamily="66" charset="0"/>
              </a:rPr>
              <a:t>F</a:t>
            </a:r>
            <a:r>
              <a:rPr lang="en-US" altLang="en-US" sz="2800">
                <a:solidFill>
                  <a:srgbClr val="FF0000"/>
                </a:solidFill>
                <a:latin typeface="Comic Sans MS" pitchFamily="66" charset="0"/>
              </a:rPr>
              <a:t> constant for water is 334 J/g</a:t>
            </a:r>
          </a:p>
          <a:p>
            <a:pPr fontAlgn="base">
              <a:spcBef>
                <a:spcPct val="0"/>
              </a:spcBef>
              <a:spcAft>
                <a:spcPct val="0"/>
              </a:spcAft>
              <a:buFontTx/>
              <a:buNone/>
            </a:pPr>
            <a:endParaRPr lang="en-US" altLang="en-US" sz="2800">
              <a:solidFill>
                <a:srgbClr val="FF0000"/>
              </a:solidFill>
              <a:latin typeface="Comic Sans MS" pitchFamily="66" charset="0"/>
            </a:endParaRPr>
          </a:p>
          <a:p>
            <a:pPr fontAlgn="base">
              <a:spcBef>
                <a:spcPct val="0"/>
              </a:spcBef>
              <a:spcAft>
                <a:spcPct val="0"/>
              </a:spcAft>
              <a:buFontTx/>
              <a:buNone/>
            </a:pPr>
            <a:r>
              <a:rPr lang="en-US" altLang="en-US" sz="2800">
                <a:solidFill>
                  <a:srgbClr val="FF0000"/>
                </a:solidFill>
                <a:latin typeface="Comic Sans MS" pitchFamily="66" charset="0"/>
              </a:rPr>
              <a:t>H</a:t>
            </a:r>
            <a:r>
              <a:rPr lang="en-US" altLang="en-US" sz="2800" baseline="-25000">
                <a:solidFill>
                  <a:srgbClr val="FF0000"/>
                </a:solidFill>
                <a:latin typeface="Comic Sans MS" pitchFamily="66" charset="0"/>
              </a:rPr>
              <a:t>V</a:t>
            </a:r>
            <a:r>
              <a:rPr lang="en-US" altLang="en-US" sz="2800">
                <a:solidFill>
                  <a:srgbClr val="FF0000"/>
                </a:solidFill>
                <a:latin typeface="Comic Sans MS" pitchFamily="66" charset="0"/>
              </a:rPr>
              <a:t> constant for water is 2260 J/g</a:t>
            </a:r>
          </a:p>
          <a:p>
            <a:pPr fontAlgn="base">
              <a:spcBef>
                <a:spcPct val="0"/>
              </a:spcBef>
              <a:spcAft>
                <a:spcPct val="0"/>
              </a:spcAft>
              <a:buFontTx/>
              <a:buNone/>
            </a:pPr>
            <a:endParaRPr lang="en-US" altLang="en-US" sz="2800">
              <a:solidFill>
                <a:srgbClr val="FF0000"/>
              </a:solidFill>
              <a:latin typeface="Comic Sans MS" pitchFamily="66" charset="0"/>
            </a:endParaRPr>
          </a:p>
          <a:p>
            <a:pPr algn="ctr" fontAlgn="base">
              <a:spcBef>
                <a:spcPct val="0"/>
              </a:spcBef>
              <a:spcAft>
                <a:spcPct val="0"/>
              </a:spcAft>
              <a:buFontTx/>
              <a:buNone/>
            </a:pPr>
            <a:r>
              <a:rPr lang="en-US" altLang="en-US" sz="2800">
                <a:solidFill>
                  <a:srgbClr val="000099"/>
                </a:solidFill>
                <a:latin typeface="Comic Sans MS" pitchFamily="66" charset="0"/>
              </a:rPr>
              <a:t>It will take more than 7X the energy </a:t>
            </a:r>
            <a:br>
              <a:rPr lang="en-US" altLang="en-US" sz="2800">
                <a:solidFill>
                  <a:srgbClr val="000099"/>
                </a:solidFill>
                <a:latin typeface="Comic Sans MS" pitchFamily="66" charset="0"/>
              </a:rPr>
            </a:br>
            <a:r>
              <a:rPr lang="en-US" altLang="en-US" sz="2800">
                <a:solidFill>
                  <a:srgbClr val="000099"/>
                </a:solidFill>
                <a:latin typeface="Comic Sans MS" pitchFamily="66" charset="0"/>
              </a:rPr>
              <a:t>to vaporize than melt</a:t>
            </a:r>
          </a:p>
        </p:txBody>
      </p:sp>
    </p:spTree>
    <p:extLst>
      <p:ext uri="{BB962C8B-B14F-4D97-AF65-F5344CB8AC3E}">
        <p14:creationId xmlns:p14="http://schemas.microsoft.com/office/powerpoint/2010/main" val="26331860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04800" y="304800"/>
            <a:ext cx="84582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000" dirty="0" smtClean="0">
                <a:solidFill>
                  <a:srgbClr val="FF0000"/>
                </a:solidFill>
                <a:latin typeface="Comic Sans MS" pitchFamily="66" charset="0"/>
              </a:rPr>
              <a:t>120.</a:t>
            </a:r>
            <a:r>
              <a:rPr lang="en-US" altLang="en-US" sz="2000" dirty="0" smtClean="0">
                <a:solidFill>
                  <a:srgbClr val="000000"/>
                </a:solidFill>
                <a:latin typeface="Comic Sans MS" pitchFamily="66" charset="0"/>
              </a:rPr>
              <a:t>  </a:t>
            </a:r>
            <a:r>
              <a:rPr lang="en-US" altLang="en-US" sz="2000" dirty="0">
                <a:solidFill>
                  <a:srgbClr val="000000"/>
                </a:solidFill>
                <a:latin typeface="Comic Sans MS" pitchFamily="66" charset="0"/>
              </a:rPr>
              <a:t>Which takes more energy?</a:t>
            </a:r>
          </a:p>
          <a:p>
            <a:pPr fontAlgn="base">
              <a:spcBef>
                <a:spcPct val="50000"/>
              </a:spcBef>
              <a:spcAft>
                <a:spcPct val="0"/>
              </a:spcAft>
              <a:buFontTx/>
              <a:buNone/>
            </a:pPr>
            <a:endParaRPr lang="en-US" altLang="en-US" sz="2000" dirty="0">
              <a:solidFill>
                <a:srgbClr val="000000"/>
              </a:solidFill>
              <a:latin typeface="Comic Sans MS" pitchFamily="66" charset="0"/>
            </a:endParaRPr>
          </a:p>
          <a:p>
            <a:pPr fontAlgn="base">
              <a:spcBef>
                <a:spcPct val="50000"/>
              </a:spcBef>
              <a:spcAft>
                <a:spcPct val="0"/>
              </a:spcAft>
              <a:buFontTx/>
              <a:buNone/>
            </a:pPr>
            <a:r>
              <a:rPr lang="en-US" altLang="en-US" sz="2000" dirty="0">
                <a:solidFill>
                  <a:srgbClr val="000000"/>
                </a:solidFill>
                <a:latin typeface="Comic Sans MS" pitchFamily="66" charset="0"/>
              </a:rPr>
              <a:t> </a:t>
            </a:r>
          </a:p>
          <a:p>
            <a:pPr fontAlgn="base">
              <a:spcBef>
                <a:spcPct val="50000"/>
              </a:spcBef>
              <a:spcAft>
                <a:spcPct val="0"/>
              </a:spcAft>
              <a:buFontTx/>
              <a:buNone/>
            </a:pPr>
            <a:r>
              <a:rPr lang="en-US" altLang="en-US" sz="2400" b="1" dirty="0">
                <a:solidFill>
                  <a:srgbClr val="000066"/>
                </a:solidFill>
                <a:latin typeface="Comic Sans MS" pitchFamily="66" charset="0"/>
              </a:rPr>
              <a:t>Heating 23.0 mL of water from 274 K to 299 </a:t>
            </a:r>
            <a:r>
              <a:rPr lang="en-US" altLang="en-US" sz="2400" b="1" dirty="0" smtClean="0">
                <a:solidFill>
                  <a:srgbClr val="000066"/>
                </a:solidFill>
                <a:latin typeface="Comic Sans MS" pitchFamily="66" charset="0"/>
              </a:rPr>
              <a:t>K</a:t>
            </a:r>
          </a:p>
          <a:p>
            <a:pPr fontAlgn="base">
              <a:spcBef>
                <a:spcPct val="50000"/>
              </a:spcBef>
              <a:spcAft>
                <a:spcPct val="0"/>
              </a:spcAft>
              <a:buFontTx/>
              <a:buNone/>
            </a:pPr>
            <a:r>
              <a:rPr lang="en-US" altLang="en-US" sz="2400" b="1" dirty="0">
                <a:solidFill>
                  <a:srgbClr val="000066"/>
                </a:solidFill>
                <a:latin typeface="Comic Sans MS" pitchFamily="66" charset="0"/>
              </a:rPr>
              <a:t> </a:t>
            </a:r>
            <a:r>
              <a:rPr lang="en-US" altLang="en-US" sz="2400" b="1" dirty="0" smtClean="0">
                <a:solidFill>
                  <a:srgbClr val="000066"/>
                </a:solidFill>
                <a:latin typeface="Comic Sans MS" pitchFamily="66" charset="0"/>
              </a:rPr>
              <a:t>                         or</a:t>
            </a:r>
            <a:endParaRPr lang="en-US" altLang="en-US" sz="2400" b="1" dirty="0">
              <a:solidFill>
                <a:srgbClr val="000066"/>
              </a:solidFill>
              <a:latin typeface="Comic Sans MS" pitchFamily="66" charset="0"/>
            </a:endParaRPr>
          </a:p>
          <a:p>
            <a:pPr fontAlgn="base">
              <a:spcBef>
                <a:spcPct val="50000"/>
              </a:spcBef>
              <a:spcAft>
                <a:spcPct val="0"/>
              </a:spcAft>
              <a:buFontTx/>
              <a:buNone/>
            </a:pPr>
            <a:r>
              <a:rPr lang="en-US" altLang="en-US" sz="2400" b="1" dirty="0" smtClean="0">
                <a:solidFill>
                  <a:srgbClr val="000066"/>
                </a:solidFill>
                <a:latin typeface="Comic Sans MS" pitchFamily="66" charset="0"/>
              </a:rPr>
              <a:t>Heating 23.0 </a:t>
            </a:r>
            <a:r>
              <a:rPr lang="en-US" altLang="en-US" sz="2400" b="1" dirty="0">
                <a:solidFill>
                  <a:srgbClr val="000066"/>
                </a:solidFill>
                <a:latin typeface="Comic Sans MS" pitchFamily="66" charset="0"/>
              </a:rPr>
              <a:t>mL of water from 299 K to 323 K?</a:t>
            </a:r>
          </a:p>
          <a:p>
            <a:pPr fontAlgn="base">
              <a:spcBef>
                <a:spcPct val="50000"/>
              </a:spcBef>
              <a:spcAft>
                <a:spcPct val="0"/>
              </a:spcAft>
              <a:buFontTx/>
              <a:buNone/>
            </a:pPr>
            <a:endParaRPr lang="en-US" altLang="en-US" sz="2000" dirty="0">
              <a:solidFill>
                <a:srgbClr val="000066"/>
              </a:solidFill>
              <a:latin typeface="Comic Sans MS" pitchFamily="66" charset="0"/>
            </a:endParaRPr>
          </a:p>
          <a:p>
            <a:pPr fontAlgn="base">
              <a:spcBef>
                <a:spcPct val="50000"/>
              </a:spcBef>
              <a:spcAft>
                <a:spcPct val="0"/>
              </a:spcAft>
              <a:buFontTx/>
              <a:buNone/>
            </a:pPr>
            <a:r>
              <a:rPr lang="en-US" altLang="en-US" sz="2000" dirty="0">
                <a:solidFill>
                  <a:srgbClr val="FF0000"/>
                </a:solidFill>
                <a:latin typeface="Comic Sans MS" pitchFamily="66" charset="0"/>
              </a:rPr>
              <a:t> </a:t>
            </a:r>
          </a:p>
          <a:p>
            <a:pPr fontAlgn="base">
              <a:spcBef>
                <a:spcPct val="50000"/>
              </a:spcBef>
              <a:spcAft>
                <a:spcPct val="0"/>
              </a:spcAft>
              <a:buFontTx/>
              <a:buNone/>
            </a:pPr>
            <a:endParaRPr lang="en-US" altLang="en-US" sz="2000" dirty="0">
              <a:solidFill>
                <a:srgbClr val="FF0000"/>
              </a:solidFill>
              <a:latin typeface="Comic Sans MS" pitchFamily="66" charset="0"/>
            </a:endParaRPr>
          </a:p>
        </p:txBody>
      </p:sp>
    </p:spTree>
    <p:extLst>
      <p:ext uri="{BB962C8B-B14F-4D97-AF65-F5344CB8AC3E}">
        <p14:creationId xmlns:p14="http://schemas.microsoft.com/office/powerpoint/2010/main" val="12705206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304800" y="304800"/>
            <a:ext cx="8458200"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000" dirty="0" smtClean="0">
                <a:solidFill>
                  <a:srgbClr val="FF0000"/>
                </a:solidFill>
                <a:latin typeface="Comic Sans MS" pitchFamily="66" charset="0"/>
              </a:rPr>
              <a:t>120.  </a:t>
            </a:r>
            <a:r>
              <a:rPr lang="en-US" altLang="en-US" sz="2000" dirty="0">
                <a:solidFill>
                  <a:srgbClr val="000000"/>
                </a:solidFill>
                <a:latin typeface="Comic Sans MS" pitchFamily="66" charset="0"/>
              </a:rPr>
              <a:t>Which takes more energy?</a:t>
            </a:r>
          </a:p>
          <a:p>
            <a:pPr fontAlgn="base">
              <a:spcBef>
                <a:spcPct val="50000"/>
              </a:spcBef>
              <a:spcAft>
                <a:spcPct val="0"/>
              </a:spcAft>
              <a:buFontTx/>
              <a:buNone/>
            </a:pPr>
            <a:endParaRPr lang="en-US" altLang="en-US" sz="2000" dirty="0">
              <a:solidFill>
                <a:srgbClr val="000000"/>
              </a:solidFill>
              <a:latin typeface="Comic Sans MS" pitchFamily="66" charset="0"/>
            </a:endParaRPr>
          </a:p>
          <a:p>
            <a:pPr fontAlgn="base">
              <a:spcBef>
                <a:spcPct val="50000"/>
              </a:spcBef>
              <a:spcAft>
                <a:spcPct val="0"/>
              </a:spcAft>
              <a:buFontTx/>
              <a:buNone/>
            </a:pPr>
            <a:r>
              <a:rPr lang="en-US" altLang="en-US" sz="2000" dirty="0">
                <a:solidFill>
                  <a:srgbClr val="000000"/>
                </a:solidFill>
                <a:latin typeface="Comic Sans MS" pitchFamily="66" charset="0"/>
              </a:rPr>
              <a:t> </a:t>
            </a:r>
          </a:p>
          <a:p>
            <a:pPr fontAlgn="base">
              <a:spcBef>
                <a:spcPct val="50000"/>
              </a:spcBef>
              <a:spcAft>
                <a:spcPct val="0"/>
              </a:spcAft>
              <a:buFontTx/>
              <a:buNone/>
            </a:pPr>
            <a:r>
              <a:rPr lang="en-US" altLang="en-US" sz="2000" dirty="0">
                <a:solidFill>
                  <a:srgbClr val="000066"/>
                </a:solidFill>
                <a:latin typeface="Comic Sans MS" pitchFamily="66" charset="0"/>
              </a:rPr>
              <a:t>Heating 23.0 mL of water from 274 K to 299 K, or, </a:t>
            </a:r>
          </a:p>
          <a:p>
            <a:pPr fontAlgn="base">
              <a:spcBef>
                <a:spcPct val="50000"/>
              </a:spcBef>
              <a:spcAft>
                <a:spcPct val="0"/>
              </a:spcAft>
              <a:buFontTx/>
              <a:buNone/>
            </a:pPr>
            <a:r>
              <a:rPr lang="en-US" altLang="en-US" sz="2000" dirty="0">
                <a:solidFill>
                  <a:srgbClr val="000066"/>
                </a:solidFill>
                <a:latin typeface="Comic Sans MS" pitchFamily="66" charset="0"/>
              </a:rPr>
              <a:t> </a:t>
            </a:r>
            <a:r>
              <a:rPr lang="en-US" altLang="en-US" sz="2000" dirty="0" smtClean="0">
                <a:solidFill>
                  <a:srgbClr val="000066"/>
                </a:solidFill>
                <a:latin typeface="Comic Sans MS" pitchFamily="66" charset="0"/>
              </a:rPr>
              <a:t>Heating 23.0 </a:t>
            </a:r>
            <a:r>
              <a:rPr lang="en-US" altLang="en-US" sz="2000" dirty="0">
                <a:solidFill>
                  <a:srgbClr val="000066"/>
                </a:solidFill>
                <a:latin typeface="Comic Sans MS" pitchFamily="66" charset="0"/>
              </a:rPr>
              <a:t>mL of water from 299 K to 323 K?</a:t>
            </a:r>
          </a:p>
          <a:p>
            <a:pPr fontAlgn="base">
              <a:spcBef>
                <a:spcPct val="50000"/>
              </a:spcBef>
              <a:spcAft>
                <a:spcPct val="0"/>
              </a:spcAft>
              <a:buFontTx/>
              <a:buNone/>
            </a:pPr>
            <a:r>
              <a:rPr lang="en-US" altLang="en-US" sz="2800" dirty="0">
                <a:solidFill>
                  <a:srgbClr val="FF0000"/>
                </a:solidFill>
                <a:latin typeface="Comic Sans MS" pitchFamily="66" charset="0"/>
              </a:rPr>
              <a:t>Think.   The </a:t>
            </a:r>
            <a:r>
              <a:rPr lang="el-GR" altLang="en-US" sz="2800" dirty="0">
                <a:solidFill>
                  <a:srgbClr val="FF0000"/>
                </a:solidFill>
                <a:latin typeface="Comic Sans MS" pitchFamily="66" charset="0"/>
                <a:cs typeface="Calibri" pitchFamily="34" charset="0"/>
              </a:rPr>
              <a:t>Δ</a:t>
            </a:r>
            <a:r>
              <a:rPr lang="en-US" altLang="en-US" sz="2800" dirty="0">
                <a:solidFill>
                  <a:srgbClr val="FF0000"/>
                </a:solidFill>
                <a:latin typeface="Comic Sans MS" pitchFamily="66" charset="0"/>
                <a:cs typeface="Calibri" pitchFamily="34" charset="0"/>
              </a:rPr>
              <a:t>T for the first one is 25.0 K</a:t>
            </a:r>
          </a:p>
          <a:p>
            <a:pPr fontAlgn="base">
              <a:spcBef>
                <a:spcPct val="50000"/>
              </a:spcBef>
              <a:spcAft>
                <a:spcPct val="0"/>
              </a:spcAft>
              <a:buFontTx/>
              <a:buNone/>
            </a:pPr>
            <a:endParaRPr lang="en-US" altLang="en-US" sz="2800" dirty="0">
              <a:solidFill>
                <a:srgbClr val="FF0000"/>
              </a:solidFill>
              <a:latin typeface="Comic Sans MS" pitchFamily="66" charset="0"/>
              <a:cs typeface="Calibri" pitchFamily="34" charset="0"/>
            </a:endParaRPr>
          </a:p>
          <a:p>
            <a:pPr fontAlgn="base">
              <a:spcBef>
                <a:spcPct val="50000"/>
              </a:spcBef>
              <a:spcAft>
                <a:spcPct val="0"/>
              </a:spcAft>
              <a:buFontTx/>
              <a:buNone/>
            </a:pPr>
            <a:r>
              <a:rPr lang="en-US" altLang="en-US" sz="2800" dirty="0">
                <a:solidFill>
                  <a:srgbClr val="FF0000"/>
                </a:solidFill>
                <a:latin typeface="Comic Sans MS" pitchFamily="66" charset="0"/>
                <a:cs typeface="Calibri" pitchFamily="34" charset="0"/>
              </a:rPr>
              <a:t>The </a:t>
            </a:r>
            <a:r>
              <a:rPr lang="el-GR" altLang="en-US" sz="2800" dirty="0">
                <a:solidFill>
                  <a:srgbClr val="FF0000"/>
                </a:solidFill>
                <a:latin typeface="Comic Sans MS" pitchFamily="66" charset="0"/>
                <a:cs typeface="Calibri" pitchFamily="34" charset="0"/>
              </a:rPr>
              <a:t>Δ</a:t>
            </a:r>
            <a:r>
              <a:rPr lang="en-US" altLang="en-US" sz="2800" dirty="0">
                <a:solidFill>
                  <a:srgbClr val="FF0000"/>
                </a:solidFill>
                <a:latin typeface="Comic Sans MS" pitchFamily="66" charset="0"/>
                <a:cs typeface="Calibri" pitchFamily="34" charset="0"/>
              </a:rPr>
              <a:t>T for the second one is only 24.0 K</a:t>
            </a:r>
          </a:p>
          <a:p>
            <a:pPr fontAlgn="base">
              <a:spcBef>
                <a:spcPct val="50000"/>
              </a:spcBef>
              <a:spcAft>
                <a:spcPct val="0"/>
              </a:spcAft>
              <a:buFontTx/>
              <a:buNone/>
            </a:pPr>
            <a:endParaRPr lang="en-US" altLang="en-US" sz="2800" dirty="0">
              <a:solidFill>
                <a:srgbClr val="FF0000"/>
              </a:solidFill>
              <a:latin typeface="Comic Sans MS" pitchFamily="66" charset="0"/>
              <a:cs typeface="Calibri" pitchFamily="34" charset="0"/>
            </a:endParaRPr>
          </a:p>
          <a:p>
            <a:pPr fontAlgn="base">
              <a:spcBef>
                <a:spcPct val="50000"/>
              </a:spcBef>
              <a:spcAft>
                <a:spcPct val="0"/>
              </a:spcAft>
              <a:buFontTx/>
              <a:buNone/>
            </a:pPr>
            <a:r>
              <a:rPr lang="en-US" altLang="en-US" sz="2400" b="1" dirty="0">
                <a:solidFill>
                  <a:srgbClr val="0D0D0D"/>
                </a:solidFill>
                <a:latin typeface="Comic Sans MS" pitchFamily="66" charset="0"/>
                <a:cs typeface="Calibri" pitchFamily="34" charset="0"/>
              </a:rPr>
              <a:t>NO PHASE CHANGES to think about, so the first one requires slightly more energy (4.18 J/g because it’s one more temperature unit of </a:t>
            </a:r>
            <a:r>
              <a:rPr lang="el-GR" altLang="en-US" sz="2400" b="1" dirty="0">
                <a:solidFill>
                  <a:srgbClr val="0D0D0D"/>
                </a:solidFill>
                <a:latin typeface="Comic Sans MS" pitchFamily="66" charset="0"/>
                <a:cs typeface="Calibri" pitchFamily="34" charset="0"/>
              </a:rPr>
              <a:t>Δ</a:t>
            </a:r>
            <a:r>
              <a:rPr lang="en-US" altLang="en-US" sz="2400" b="1" dirty="0">
                <a:solidFill>
                  <a:srgbClr val="0D0D0D"/>
                </a:solidFill>
                <a:latin typeface="Comic Sans MS" pitchFamily="66" charset="0"/>
                <a:cs typeface="Calibri" pitchFamily="34" charset="0"/>
              </a:rPr>
              <a:t>T)</a:t>
            </a:r>
            <a:endParaRPr lang="en-US" altLang="en-US" sz="2400" b="1" dirty="0">
              <a:solidFill>
                <a:srgbClr val="0D0D0D"/>
              </a:solidFill>
              <a:latin typeface="Comic Sans MS" pitchFamily="66" charset="0"/>
            </a:endParaRPr>
          </a:p>
        </p:txBody>
      </p:sp>
    </p:spTree>
    <p:extLst>
      <p:ext uri="{BB962C8B-B14F-4D97-AF65-F5344CB8AC3E}">
        <p14:creationId xmlns:p14="http://schemas.microsoft.com/office/powerpoint/2010/main" val="201129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28074" y="228600"/>
            <a:ext cx="9144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4000" dirty="0" smtClean="0">
                <a:solidFill>
                  <a:srgbClr val="000099"/>
                </a:solidFill>
                <a:latin typeface="Comic Sans MS" pitchFamily="66" charset="0"/>
              </a:rPr>
              <a:t>121.  </a:t>
            </a:r>
            <a:r>
              <a:rPr lang="en-US" altLang="en-US" sz="4000" dirty="0">
                <a:solidFill>
                  <a:srgbClr val="000099"/>
                </a:solidFill>
                <a:latin typeface="Comic Sans MS" pitchFamily="66" charset="0"/>
              </a:rPr>
              <a:t>Which takes more energy?</a:t>
            </a:r>
          </a:p>
          <a:p>
            <a:pPr fontAlgn="base">
              <a:spcBef>
                <a:spcPct val="50000"/>
              </a:spcBef>
              <a:spcAft>
                <a:spcPct val="0"/>
              </a:spcAft>
              <a:buFontTx/>
              <a:buNone/>
            </a:pPr>
            <a:endParaRPr lang="en-US" altLang="en-US" sz="2000" dirty="0">
              <a:solidFill>
                <a:srgbClr val="000066"/>
              </a:solidFill>
              <a:latin typeface="Comic Sans MS" pitchFamily="66" charset="0"/>
            </a:endParaRPr>
          </a:p>
          <a:p>
            <a:pPr fontAlgn="base">
              <a:spcBef>
                <a:spcPct val="50000"/>
              </a:spcBef>
              <a:spcAft>
                <a:spcPct val="0"/>
              </a:spcAft>
              <a:buFontTx/>
              <a:buNone/>
            </a:pPr>
            <a:r>
              <a:rPr lang="en-US" altLang="en-US" sz="2800" b="1" dirty="0">
                <a:solidFill>
                  <a:srgbClr val="FF0000"/>
                </a:solidFill>
                <a:latin typeface="Comic Sans MS" pitchFamily="66" charset="0"/>
              </a:rPr>
              <a:t>Vaporizing 21.0 g water from 373 K liquid to gas</a:t>
            </a:r>
            <a:br>
              <a:rPr lang="en-US" altLang="en-US" sz="2800" b="1" dirty="0">
                <a:solidFill>
                  <a:srgbClr val="FF0000"/>
                </a:solidFill>
                <a:latin typeface="Comic Sans MS" pitchFamily="66" charset="0"/>
              </a:rPr>
            </a:br>
            <a:r>
              <a:rPr lang="en-US" altLang="en-US" sz="2800" b="1" dirty="0">
                <a:solidFill>
                  <a:srgbClr val="FF0000"/>
                </a:solidFill>
                <a:latin typeface="Comic Sans MS" pitchFamily="66" charset="0"/>
              </a:rPr>
              <a:t/>
            </a:r>
            <a:br>
              <a:rPr lang="en-US" altLang="en-US" sz="2800" b="1" dirty="0">
                <a:solidFill>
                  <a:srgbClr val="FF0000"/>
                </a:solidFill>
                <a:latin typeface="Comic Sans MS" pitchFamily="66" charset="0"/>
              </a:rPr>
            </a:br>
            <a:r>
              <a:rPr lang="en-US" altLang="en-US" sz="2800" b="1" dirty="0">
                <a:solidFill>
                  <a:srgbClr val="FF0000"/>
                </a:solidFill>
                <a:latin typeface="Comic Sans MS" pitchFamily="66" charset="0"/>
              </a:rPr>
              <a:t>  </a:t>
            </a:r>
            <a:r>
              <a:rPr lang="en-US" altLang="en-US" sz="2800" b="1" dirty="0" smtClean="0">
                <a:solidFill>
                  <a:srgbClr val="FF0000"/>
                </a:solidFill>
                <a:latin typeface="Comic Sans MS" pitchFamily="66" charset="0"/>
              </a:rPr>
              <a:t>                        or</a:t>
            </a:r>
            <a:endParaRPr lang="en-US" altLang="en-US" sz="2800" b="1" dirty="0">
              <a:solidFill>
                <a:srgbClr val="FF0000"/>
              </a:solidFill>
              <a:latin typeface="Comic Sans MS" pitchFamily="66" charset="0"/>
            </a:endParaRPr>
          </a:p>
          <a:p>
            <a:pPr fontAlgn="base">
              <a:spcBef>
                <a:spcPct val="50000"/>
              </a:spcBef>
              <a:spcAft>
                <a:spcPct val="0"/>
              </a:spcAft>
              <a:buFontTx/>
              <a:buNone/>
            </a:pPr>
            <a:r>
              <a:rPr lang="en-US" altLang="en-US" sz="2800" b="1" dirty="0" smtClean="0">
                <a:solidFill>
                  <a:srgbClr val="FF0000"/>
                </a:solidFill>
                <a:latin typeface="Comic Sans MS" pitchFamily="66" charset="0"/>
              </a:rPr>
              <a:t>Changing </a:t>
            </a:r>
            <a:r>
              <a:rPr lang="en-US" altLang="en-US" sz="2800" b="1" dirty="0">
                <a:solidFill>
                  <a:srgbClr val="FF0000"/>
                </a:solidFill>
                <a:latin typeface="Comic Sans MS" pitchFamily="66" charset="0"/>
              </a:rPr>
              <a:t>the temp of </a:t>
            </a:r>
            <a:r>
              <a:rPr lang="en-US" altLang="en-US" sz="2800" b="1" dirty="0" smtClean="0">
                <a:solidFill>
                  <a:srgbClr val="FF0000"/>
                </a:solidFill>
                <a:latin typeface="Comic Sans MS" pitchFamily="66" charset="0"/>
              </a:rPr>
              <a:t>100.0 </a:t>
            </a:r>
            <a:r>
              <a:rPr lang="en-US" altLang="en-US" sz="2800" b="1" dirty="0">
                <a:solidFill>
                  <a:srgbClr val="FF0000"/>
                </a:solidFill>
                <a:latin typeface="Comic Sans MS" pitchFamily="66" charset="0"/>
              </a:rPr>
              <a:t>g H</a:t>
            </a:r>
            <a:r>
              <a:rPr lang="en-US" altLang="en-US" sz="2800" b="1" baseline="-25000" dirty="0">
                <a:solidFill>
                  <a:srgbClr val="FF0000"/>
                </a:solidFill>
                <a:latin typeface="Comic Sans MS" pitchFamily="66" charset="0"/>
              </a:rPr>
              <a:t>2</a:t>
            </a:r>
            <a:r>
              <a:rPr lang="en-US" altLang="en-US" sz="2800" b="1" dirty="0">
                <a:solidFill>
                  <a:srgbClr val="FF0000"/>
                </a:solidFill>
                <a:latin typeface="Comic Sans MS" pitchFamily="66" charset="0"/>
              </a:rPr>
              <a:t>O by 97.0 K?   </a:t>
            </a:r>
          </a:p>
          <a:p>
            <a:pPr fontAlgn="base">
              <a:spcBef>
                <a:spcPct val="50000"/>
              </a:spcBef>
              <a:spcAft>
                <a:spcPct val="0"/>
              </a:spcAft>
              <a:buFontTx/>
              <a:buNone/>
            </a:pPr>
            <a:endParaRPr lang="en-US" altLang="en-US" sz="2000" dirty="0">
              <a:solidFill>
                <a:srgbClr val="FF0000"/>
              </a:solidFill>
              <a:latin typeface="Comic Sans MS" pitchFamily="66" charset="0"/>
            </a:endParaRPr>
          </a:p>
          <a:p>
            <a:pPr fontAlgn="base">
              <a:spcBef>
                <a:spcPct val="50000"/>
              </a:spcBef>
              <a:spcAft>
                <a:spcPct val="0"/>
              </a:spcAft>
              <a:buFontTx/>
              <a:buNone/>
            </a:pPr>
            <a:endParaRPr lang="en-US" altLang="en-US" sz="2000" dirty="0">
              <a:solidFill>
                <a:srgbClr val="FF0000"/>
              </a:solidFill>
              <a:latin typeface="Comic Sans MS" pitchFamily="66" charset="0"/>
            </a:endParaRPr>
          </a:p>
        </p:txBody>
      </p:sp>
    </p:spTree>
    <p:extLst>
      <p:ext uri="{BB962C8B-B14F-4D97-AF65-F5344CB8AC3E}">
        <p14:creationId xmlns:p14="http://schemas.microsoft.com/office/powerpoint/2010/main" val="7565197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304800" y="304800"/>
            <a:ext cx="86868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fontAlgn="base">
              <a:spcBef>
                <a:spcPct val="50000"/>
              </a:spcBef>
              <a:spcAft>
                <a:spcPct val="0"/>
              </a:spcAft>
              <a:buNone/>
            </a:pPr>
            <a:r>
              <a:rPr lang="en-US" altLang="en-US" sz="4000" dirty="0">
                <a:solidFill>
                  <a:srgbClr val="000099"/>
                </a:solidFill>
                <a:latin typeface="Comic Sans MS" pitchFamily="66" charset="0"/>
              </a:rPr>
              <a:t>121.  Which takes more energy?</a:t>
            </a:r>
          </a:p>
          <a:p>
            <a:pPr fontAlgn="base">
              <a:spcBef>
                <a:spcPct val="50000"/>
              </a:spcBef>
              <a:spcAft>
                <a:spcPct val="0"/>
              </a:spcAft>
              <a:buFontTx/>
              <a:buNone/>
            </a:pPr>
            <a:endParaRPr lang="en-US" altLang="en-US" sz="2000" dirty="0">
              <a:solidFill>
                <a:srgbClr val="000066"/>
              </a:solidFill>
              <a:latin typeface="Comic Sans MS" pitchFamily="66" charset="0"/>
            </a:endParaRPr>
          </a:p>
          <a:p>
            <a:pPr fontAlgn="base">
              <a:spcBef>
                <a:spcPct val="50000"/>
              </a:spcBef>
              <a:spcAft>
                <a:spcPct val="0"/>
              </a:spcAft>
              <a:buFontTx/>
              <a:buNone/>
            </a:pPr>
            <a:r>
              <a:rPr lang="en-US" altLang="en-US" sz="2400" dirty="0">
                <a:solidFill>
                  <a:srgbClr val="FF0000"/>
                </a:solidFill>
                <a:latin typeface="Comic Sans MS" pitchFamily="66" charset="0"/>
              </a:rPr>
              <a:t>Vaporizing 21.0 g water from 373 K liquid to gas, or,  </a:t>
            </a:r>
          </a:p>
          <a:p>
            <a:pPr fontAlgn="base">
              <a:spcBef>
                <a:spcPct val="50000"/>
              </a:spcBef>
              <a:spcAft>
                <a:spcPct val="0"/>
              </a:spcAft>
              <a:buFontTx/>
              <a:buNone/>
            </a:pPr>
            <a:r>
              <a:rPr lang="en-US" altLang="en-US" sz="2400" dirty="0">
                <a:solidFill>
                  <a:srgbClr val="FF0000"/>
                </a:solidFill>
                <a:latin typeface="Comic Sans MS" pitchFamily="66" charset="0"/>
              </a:rPr>
              <a:t>                            100 g water from 274 K to 371 K?  </a:t>
            </a:r>
          </a:p>
          <a:p>
            <a:pPr fontAlgn="base">
              <a:spcBef>
                <a:spcPct val="50000"/>
              </a:spcBef>
              <a:spcAft>
                <a:spcPct val="0"/>
              </a:spcAft>
              <a:buFontTx/>
              <a:buNone/>
            </a:pPr>
            <a:endParaRPr lang="en-US" altLang="en-US" sz="2400" dirty="0">
              <a:solidFill>
                <a:srgbClr val="FF0000"/>
              </a:solidFill>
              <a:latin typeface="Comic Sans MS" pitchFamily="66" charset="0"/>
            </a:endParaRPr>
          </a:p>
          <a:p>
            <a:pPr fontAlgn="base">
              <a:spcBef>
                <a:spcPct val="50000"/>
              </a:spcBef>
              <a:spcAft>
                <a:spcPct val="0"/>
              </a:spcAft>
              <a:buFontTx/>
              <a:buNone/>
            </a:pPr>
            <a:r>
              <a:rPr lang="en-US" altLang="en-US" sz="2400" dirty="0">
                <a:solidFill>
                  <a:srgbClr val="FF0000"/>
                </a:solidFill>
                <a:latin typeface="Comic Sans MS" pitchFamily="66" charset="0"/>
              </a:rPr>
              <a:t>q = mH</a:t>
            </a:r>
            <a:r>
              <a:rPr lang="en-US" altLang="en-US" sz="2400" baseline="-25000" dirty="0">
                <a:solidFill>
                  <a:srgbClr val="FF0000"/>
                </a:solidFill>
                <a:latin typeface="Comic Sans MS" pitchFamily="66" charset="0"/>
              </a:rPr>
              <a:t>V</a:t>
            </a:r>
            <a:r>
              <a:rPr lang="en-US" altLang="en-US" sz="2400" dirty="0">
                <a:solidFill>
                  <a:srgbClr val="FF0000"/>
                </a:solidFill>
                <a:latin typeface="Comic Sans MS" pitchFamily="66" charset="0"/>
              </a:rPr>
              <a:t>   =  (21.0g)(2260J/g) = 47,460 J  =  47,500 J  </a:t>
            </a:r>
            <a:r>
              <a:rPr lang="en-US" altLang="en-US" sz="2400" dirty="0">
                <a:solidFill>
                  <a:srgbClr val="000000"/>
                </a:solidFill>
                <a:latin typeface="Comic Sans MS" pitchFamily="66" charset="0"/>
              </a:rPr>
              <a:t>3SF</a:t>
            </a:r>
          </a:p>
          <a:p>
            <a:pPr fontAlgn="base">
              <a:spcBef>
                <a:spcPct val="50000"/>
              </a:spcBef>
              <a:spcAft>
                <a:spcPct val="0"/>
              </a:spcAft>
              <a:buFontTx/>
              <a:buNone/>
            </a:pPr>
            <a:endParaRPr lang="en-US" altLang="en-US" sz="2400" dirty="0">
              <a:solidFill>
                <a:srgbClr val="FF0000"/>
              </a:solidFill>
              <a:latin typeface="Comic Sans MS" pitchFamily="66" charset="0"/>
            </a:endParaRPr>
          </a:p>
          <a:p>
            <a:pPr fontAlgn="base">
              <a:spcBef>
                <a:spcPct val="50000"/>
              </a:spcBef>
              <a:spcAft>
                <a:spcPct val="0"/>
              </a:spcAft>
              <a:buFontTx/>
              <a:buNone/>
            </a:pPr>
            <a:r>
              <a:rPr lang="en-US" altLang="en-US" sz="2400" dirty="0">
                <a:solidFill>
                  <a:srgbClr val="FF0000"/>
                </a:solidFill>
                <a:latin typeface="Comic Sans MS" pitchFamily="66" charset="0"/>
              </a:rPr>
              <a:t>q = </a:t>
            </a:r>
            <a:r>
              <a:rPr lang="en-US" altLang="en-US" sz="2400" dirty="0" err="1">
                <a:solidFill>
                  <a:srgbClr val="FF0000"/>
                </a:solidFill>
                <a:latin typeface="Comic Sans MS" pitchFamily="66" charset="0"/>
              </a:rPr>
              <a:t>mC</a:t>
            </a:r>
            <a:r>
              <a:rPr lang="el-GR" altLang="en-US" sz="2400" dirty="0">
                <a:solidFill>
                  <a:srgbClr val="FF0000"/>
                </a:solidFill>
                <a:latin typeface="Comic Sans MS" pitchFamily="66" charset="0"/>
                <a:cs typeface="Calibri" pitchFamily="34" charset="0"/>
              </a:rPr>
              <a:t>Δ</a:t>
            </a:r>
            <a:r>
              <a:rPr lang="en-US" altLang="en-US" sz="2400" dirty="0">
                <a:solidFill>
                  <a:srgbClr val="FF0000"/>
                </a:solidFill>
                <a:latin typeface="Comic Sans MS" pitchFamily="66" charset="0"/>
                <a:cs typeface="Calibri" pitchFamily="34" charset="0"/>
              </a:rPr>
              <a:t>T = </a:t>
            </a:r>
            <a:r>
              <a:rPr lang="en-US" altLang="en-US" sz="2400" dirty="0" smtClean="0">
                <a:solidFill>
                  <a:srgbClr val="FF0000"/>
                </a:solidFill>
                <a:latin typeface="Comic Sans MS" pitchFamily="66" charset="0"/>
                <a:cs typeface="Calibri" pitchFamily="34" charset="0"/>
              </a:rPr>
              <a:t>(100.0g</a:t>
            </a:r>
            <a:r>
              <a:rPr lang="en-US" altLang="en-US" sz="2400" dirty="0">
                <a:solidFill>
                  <a:srgbClr val="FF0000"/>
                </a:solidFill>
                <a:latin typeface="Comic Sans MS" pitchFamily="66" charset="0"/>
                <a:cs typeface="Calibri" pitchFamily="34" charset="0"/>
              </a:rPr>
              <a:t>)(4.18J/</a:t>
            </a:r>
            <a:r>
              <a:rPr lang="en-US" altLang="en-US" sz="2400" dirty="0" err="1">
                <a:solidFill>
                  <a:srgbClr val="FF0000"/>
                </a:solidFill>
                <a:latin typeface="Comic Sans MS" pitchFamily="66" charset="0"/>
                <a:cs typeface="Calibri" pitchFamily="34" charset="0"/>
              </a:rPr>
              <a:t>g·K</a:t>
            </a:r>
            <a:r>
              <a:rPr lang="en-US" altLang="en-US" sz="2400" dirty="0">
                <a:solidFill>
                  <a:srgbClr val="FF0000"/>
                </a:solidFill>
                <a:latin typeface="Comic Sans MS" pitchFamily="66" charset="0"/>
                <a:cs typeface="Calibri" pitchFamily="34" charset="0"/>
              </a:rPr>
              <a:t>)(97.0K)</a:t>
            </a:r>
            <a:r>
              <a:rPr lang="en-US" altLang="en-US" sz="2400" dirty="0">
                <a:solidFill>
                  <a:srgbClr val="FF0000"/>
                </a:solidFill>
                <a:latin typeface="Comic Sans MS" pitchFamily="66" charset="0"/>
              </a:rPr>
              <a:t> = </a:t>
            </a:r>
            <a:r>
              <a:rPr lang="en-US" altLang="en-US" sz="2400" dirty="0" smtClean="0">
                <a:solidFill>
                  <a:srgbClr val="FF0000"/>
                </a:solidFill>
                <a:latin typeface="Comic Sans MS" pitchFamily="66" charset="0"/>
              </a:rPr>
              <a:t>40,500 </a:t>
            </a:r>
            <a:r>
              <a:rPr lang="en-US" altLang="en-US" sz="2400" dirty="0">
                <a:solidFill>
                  <a:srgbClr val="FF0000"/>
                </a:solidFill>
                <a:latin typeface="Comic Sans MS" pitchFamily="66" charset="0"/>
              </a:rPr>
              <a:t>J </a:t>
            </a:r>
            <a:r>
              <a:rPr lang="en-US" altLang="en-US" sz="2400" dirty="0" smtClean="0">
                <a:solidFill>
                  <a:srgbClr val="000000"/>
                </a:solidFill>
                <a:latin typeface="Comic Sans MS" pitchFamily="66" charset="0"/>
              </a:rPr>
              <a:t> </a:t>
            </a:r>
            <a:r>
              <a:rPr lang="en-US" altLang="en-US" sz="2400" dirty="0">
                <a:solidFill>
                  <a:srgbClr val="000000"/>
                </a:solidFill>
                <a:latin typeface="Comic Sans MS" pitchFamily="66" charset="0"/>
              </a:rPr>
              <a:t>3SF</a:t>
            </a:r>
          </a:p>
          <a:p>
            <a:pPr fontAlgn="base">
              <a:spcBef>
                <a:spcPct val="50000"/>
              </a:spcBef>
              <a:spcAft>
                <a:spcPct val="0"/>
              </a:spcAft>
              <a:buFontTx/>
              <a:buNone/>
            </a:pPr>
            <a:endParaRPr lang="en-US" altLang="en-US" sz="2000" dirty="0">
              <a:solidFill>
                <a:srgbClr val="FF0000"/>
              </a:solidFill>
              <a:latin typeface="Comic Sans MS" pitchFamily="66" charset="0"/>
            </a:endParaRPr>
          </a:p>
          <a:p>
            <a:pPr fontAlgn="base">
              <a:spcBef>
                <a:spcPct val="50000"/>
              </a:spcBef>
              <a:spcAft>
                <a:spcPct val="0"/>
              </a:spcAft>
              <a:buFontTx/>
              <a:buNone/>
            </a:pPr>
            <a:r>
              <a:rPr lang="en-US" altLang="en-US" sz="3600" i="1" dirty="0">
                <a:solidFill>
                  <a:srgbClr val="000099"/>
                </a:solidFill>
                <a:latin typeface="Comic Sans MS" pitchFamily="66" charset="0"/>
              </a:rPr>
              <a:t>The first one takes more energy!</a:t>
            </a:r>
          </a:p>
        </p:txBody>
      </p:sp>
    </p:spTree>
    <p:extLst>
      <p:ext uri="{BB962C8B-B14F-4D97-AF65-F5344CB8AC3E}">
        <p14:creationId xmlns:p14="http://schemas.microsoft.com/office/powerpoint/2010/main" val="244595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389" y="119943"/>
            <a:ext cx="8843211" cy="6063198"/>
          </a:xfrm>
          <a:prstGeom prst="rect">
            <a:avLst/>
          </a:prstGeom>
          <a:noFill/>
        </p:spPr>
        <p:txBody>
          <a:bodyPr wrap="square" rtlCol="0">
            <a:spAutoFit/>
          </a:bodyPr>
          <a:lstStyle/>
          <a:p>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800" dirty="0" smtClean="0">
                <a:latin typeface="+mj-lt"/>
              </a:rPr>
              <a:t>32.  Liquid water has a rather HIGH C value.  It’s hard to change the temperature of water because it requires a lot of joules per gram.  For example, metals like IRON have a </a:t>
            </a:r>
            <a:br>
              <a:rPr lang="en-US" sz="2800" dirty="0" smtClean="0">
                <a:latin typeface="+mj-lt"/>
              </a:rPr>
            </a:br>
            <a:r>
              <a:rPr lang="en-US" sz="2800" dirty="0" smtClean="0">
                <a:latin typeface="+mj-lt"/>
              </a:rPr>
              <a:t>C = 0.45</a:t>
            </a:r>
            <a:r>
              <a:rPr lang="en-US" sz="2800" dirty="0">
                <a:solidFill>
                  <a:prstClr val="black"/>
                </a:solidFill>
              </a:rPr>
              <a:t> </a:t>
            </a:r>
            <a:r>
              <a:rPr lang="en-US" sz="2800" dirty="0" smtClean="0">
                <a:solidFill>
                  <a:prstClr val="black"/>
                </a:solidFill>
              </a:rPr>
              <a:t> </a:t>
            </a:r>
            <a:r>
              <a:rPr lang="en-US" sz="2800" dirty="0">
                <a:solidFill>
                  <a:prstClr val="black"/>
                </a:solidFill>
              </a:rPr>
              <a:t>J/</a:t>
            </a:r>
            <a:r>
              <a:rPr lang="en-US" sz="2800" dirty="0" err="1">
                <a:solidFill>
                  <a:prstClr val="black"/>
                </a:solidFill>
              </a:rPr>
              <a:t>g·K</a:t>
            </a:r>
            <a:r>
              <a:rPr lang="en-US" sz="2800" dirty="0">
                <a:solidFill>
                  <a:prstClr val="black"/>
                </a:solidFill>
              </a:rPr>
              <a:t> </a:t>
            </a:r>
            <a:endParaRPr lang="en-US" sz="2800" dirty="0" smtClean="0">
              <a:solidFill>
                <a:prstClr val="black"/>
              </a:solidFill>
            </a:endParaRPr>
          </a:p>
          <a:p>
            <a:endParaRPr lang="en-US" sz="2800" dirty="0">
              <a:solidFill>
                <a:prstClr val="black"/>
              </a:solidFill>
              <a:latin typeface="+mj-lt"/>
            </a:endParaRPr>
          </a:p>
          <a:p>
            <a:r>
              <a:rPr lang="en-US" sz="2800" dirty="0" smtClean="0">
                <a:solidFill>
                  <a:prstClr val="black"/>
                </a:solidFill>
                <a:latin typeface="+mj-lt"/>
              </a:rPr>
              <a:t>That is why a swimming pool (around here) needs a heater, the Sun just can’t warm it up quickly.</a:t>
            </a:r>
            <a:endParaRPr lang="en-US" sz="20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655576875"/>
              </p:ext>
            </p:extLst>
          </p:nvPr>
        </p:nvGraphicFramePr>
        <p:xfrm>
          <a:off x="381000" y="228601"/>
          <a:ext cx="8401049" cy="2347554"/>
        </p:xfrm>
        <a:graphic>
          <a:graphicData uri="http://schemas.openxmlformats.org/drawingml/2006/table">
            <a:tbl>
              <a:tblPr firstRow="1" bandRow="1">
                <a:tableStyleId>{5C22544A-7EE6-4342-B048-85BDC9FD1C3A}</a:tableStyleId>
              </a:tblPr>
              <a:tblGrid>
                <a:gridCol w="5830866"/>
                <a:gridCol w="2570183"/>
              </a:tblGrid>
              <a:tr h="243247">
                <a:tc gridSpan="2">
                  <a:txBody>
                    <a:bodyPr/>
                    <a:lstStyle/>
                    <a:p>
                      <a:pPr algn="ctr"/>
                      <a:r>
                        <a:rPr lang="en-US" sz="1400" dirty="0" smtClean="0">
                          <a:solidFill>
                            <a:srgbClr val="0000FF"/>
                          </a:solidFill>
                        </a:rPr>
                        <a:t>Table B</a:t>
                      </a:r>
                      <a:endParaRPr lang="en-US" sz="140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86495">
                <a:tc gridSpan="2">
                  <a:txBody>
                    <a:bodyPr/>
                    <a:lstStyle/>
                    <a:p>
                      <a:pPr algn="ctr"/>
                      <a:r>
                        <a:rPr lang="en-US" sz="1800" dirty="0" smtClean="0"/>
                        <a:t>Physical Constants</a:t>
                      </a:r>
                      <a:r>
                        <a:rPr lang="en-US" sz="1800" baseline="0" dirty="0" smtClean="0"/>
                        <a:t> for Water</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nchor="ctr"/>
                </a:tc>
              </a:tr>
              <a:tr h="518753">
                <a:tc>
                  <a:txBody>
                    <a:bodyPr/>
                    <a:lstStyle/>
                    <a:p>
                      <a:r>
                        <a:rPr lang="en-US" sz="1600" dirty="0" smtClean="0">
                          <a:latin typeface="Times New Roman" panose="02020603050405020304" pitchFamily="18" charset="0"/>
                          <a:cs typeface="Times New Roman" panose="02020603050405020304" pitchFamily="18" charset="0"/>
                        </a:rPr>
                        <a:t>Heat of Fusion</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Times New Roman" panose="02020603050405020304" pitchFamily="18" charset="0"/>
                          <a:cs typeface="Times New Roman" panose="02020603050405020304" pitchFamily="18" charset="0"/>
                        </a:rPr>
                        <a:t>334 J/g</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8753">
                <a:tc>
                  <a:txBody>
                    <a:bodyPr/>
                    <a:lstStyle/>
                    <a:p>
                      <a:r>
                        <a:rPr lang="en-US" sz="1600" dirty="0" smtClean="0">
                          <a:latin typeface="Times New Roman" panose="02020603050405020304" pitchFamily="18" charset="0"/>
                          <a:cs typeface="Times New Roman" panose="02020603050405020304" pitchFamily="18" charset="0"/>
                        </a:rPr>
                        <a:t>Heat of Vaporization</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Times New Roman" panose="02020603050405020304" pitchFamily="18" charset="0"/>
                          <a:cs typeface="Times New Roman" panose="02020603050405020304" pitchFamily="18" charset="0"/>
                        </a:rPr>
                        <a:t>2260 J/g</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8753">
                <a:tc>
                  <a:txBody>
                    <a:bodyPr/>
                    <a:lstStyle/>
                    <a:p>
                      <a:r>
                        <a:rPr lang="en-US" sz="1600" dirty="0" smtClean="0">
                          <a:latin typeface="Times New Roman" panose="02020603050405020304" pitchFamily="18" charset="0"/>
                          <a:cs typeface="Times New Roman" panose="02020603050405020304" pitchFamily="18" charset="0"/>
                        </a:rPr>
                        <a:t>Specific</a:t>
                      </a:r>
                      <a:r>
                        <a:rPr lang="en-US" sz="1600" baseline="0" dirty="0" smtClean="0">
                          <a:latin typeface="Times New Roman" panose="02020603050405020304" pitchFamily="18" charset="0"/>
                          <a:cs typeface="Times New Roman" panose="02020603050405020304" pitchFamily="18" charset="0"/>
                        </a:rPr>
                        <a:t> Heat Capacity of H</a:t>
                      </a:r>
                      <a:r>
                        <a:rPr lang="en-US" sz="1600" baseline="-25000" dirty="0" smtClean="0">
                          <a:latin typeface="Times New Roman" panose="02020603050405020304" pitchFamily="18" charset="0"/>
                          <a:cs typeface="Times New Roman" panose="02020603050405020304" pitchFamily="18" charset="0"/>
                        </a:rPr>
                        <a:t>2</a:t>
                      </a:r>
                      <a:r>
                        <a:rPr lang="en-US" sz="1600" baseline="0" dirty="0" smtClean="0">
                          <a:latin typeface="Times New Roman" panose="02020603050405020304" pitchFamily="18" charset="0"/>
                          <a:cs typeface="Times New Roman" panose="02020603050405020304" pitchFamily="18" charset="0"/>
                        </a:rPr>
                        <a:t>O</a:t>
                      </a:r>
                      <a:r>
                        <a:rPr lang="en-US" sz="1600" baseline="-25000" dirty="0" smtClean="0">
                          <a:latin typeface="Times New Roman" panose="02020603050405020304" pitchFamily="18" charset="0"/>
                          <a:cs typeface="Times New Roman" panose="02020603050405020304" pitchFamily="18" charset="0"/>
                        </a:rPr>
                        <a:t>(L) </a:t>
                      </a:r>
                      <a:endParaRPr lang="en-US" sz="16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1600" dirty="0" smtClean="0">
                          <a:latin typeface="Times New Roman" panose="02020603050405020304" pitchFamily="18" charset="0"/>
                          <a:cs typeface="Times New Roman" panose="02020603050405020304" pitchFamily="18" charset="0"/>
                        </a:rPr>
                        <a:t>4.18 J/</a:t>
                      </a:r>
                      <a:r>
                        <a:rPr lang="en-US" sz="1600" dirty="0" err="1" smtClean="0">
                          <a:latin typeface="Times New Roman" panose="02020603050405020304" pitchFamily="18" charset="0"/>
                          <a:cs typeface="Times New Roman" panose="02020603050405020304" pitchFamily="18" charset="0"/>
                        </a:rPr>
                        <a:t>g·K</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11359232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
          <p:cNvSpPr txBox="1">
            <a:spLocks noChangeArrowheads="1"/>
          </p:cNvSpPr>
          <p:nvPr/>
        </p:nvSpPr>
        <p:spPr bwMode="auto">
          <a:xfrm>
            <a:off x="457200" y="304800"/>
            <a:ext cx="82296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800" b="1" dirty="0" smtClean="0">
                <a:solidFill>
                  <a:srgbClr val="000099"/>
                </a:solidFill>
              </a:rPr>
              <a:t>122.  </a:t>
            </a:r>
            <a:r>
              <a:rPr lang="en-US" altLang="en-US" sz="2800" b="1" dirty="0">
                <a:solidFill>
                  <a:srgbClr val="000099"/>
                </a:solidFill>
              </a:rPr>
              <a:t>Which has the </a:t>
            </a:r>
            <a:r>
              <a:rPr lang="en-US" altLang="en-US" sz="2800" b="1" dirty="0" smtClean="0">
                <a:solidFill>
                  <a:srgbClr val="000099"/>
                </a:solidFill>
              </a:rPr>
              <a:t/>
            </a:r>
            <a:br>
              <a:rPr lang="en-US" altLang="en-US" sz="2800" b="1" dirty="0" smtClean="0">
                <a:solidFill>
                  <a:srgbClr val="000099"/>
                </a:solidFill>
              </a:rPr>
            </a:br>
            <a:r>
              <a:rPr lang="en-US" altLang="en-US" sz="2800" b="1" dirty="0" smtClean="0">
                <a:solidFill>
                  <a:srgbClr val="000099"/>
                </a:solidFill>
              </a:rPr>
              <a:t>         LOWEST </a:t>
            </a:r>
            <a:r>
              <a:rPr lang="en-US" altLang="en-US" sz="2800" b="1" dirty="0">
                <a:solidFill>
                  <a:srgbClr val="000099"/>
                </a:solidFill>
              </a:rPr>
              <a:t>AVERAGE KINETIC ENERGY?</a:t>
            </a:r>
          </a:p>
          <a:p>
            <a:pPr fontAlgn="base">
              <a:spcBef>
                <a:spcPct val="0"/>
              </a:spcBef>
              <a:spcAft>
                <a:spcPct val="0"/>
              </a:spcAft>
              <a:buFontTx/>
              <a:buNone/>
            </a:pPr>
            <a:endParaRPr lang="en-US" altLang="en-US" sz="1800" dirty="0">
              <a:solidFill>
                <a:srgbClr val="000000"/>
              </a:solidFill>
            </a:endParaRPr>
          </a:p>
          <a:p>
            <a:pPr fontAlgn="base">
              <a:spcBef>
                <a:spcPct val="0"/>
              </a:spcBef>
              <a:spcAft>
                <a:spcPct val="0"/>
              </a:spcAft>
              <a:buFontTx/>
              <a:buNone/>
            </a:pPr>
            <a:r>
              <a:rPr lang="en-US" altLang="en-US" dirty="0">
                <a:solidFill>
                  <a:srgbClr val="000000"/>
                </a:solidFill>
                <a:latin typeface="Comic Sans MS" pitchFamily="66" charset="0"/>
              </a:rPr>
              <a:t>100 mL water at 51.0°C</a:t>
            </a:r>
          </a:p>
          <a:p>
            <a:pPr fontAlgn="base">
              <a:spcBef>
                <a:spcPct val="0"/>
              </a:spcBef>
              <a:spcAft>
                <a:spcPct val="0"/>
              </a:spcAft>
              <a:buFontTx/>
              <a:buNone/>
            </a:pPr>
            <a:endParaRPr lang="en-US" altLang="en-US" dirty="0">
              <a:solidFill>
                <a:srgbClr val="000000"/>
              </a:solidFill>
              <a:latin typeface="Comic Sans MS" pitchFamily="66" charset="0"/>
            </a:endParaRPr>
          </a:p>
          <a:p>
            <a:pPr fontAlgn="base">
              <a:spcBef>
                <a:spcPct val="0"/>
              </a:spcBef>
              <a:spcAft>
                <a:spcPct val="0"/>
              </a:spcAft>
              <a:buFontTx/>
              <a:buNone/>
            </a:pPr>
            <a:r>
              <a:rPr lang="en-US" altLang="en-US" dirty="0">
                <a:solidFill>
                  <a:srgbClr val="000000"/>
                </a:solidFill>
                <a:latin typeface="Comic Sans MS" pitchFamily="66" charset="0"/>
              </a:rPr>
              <a:t>100 mL water at 50.0°C</a:t>
            </a:r>
          </a:p>
          <a:p>
            <a:pPr fontAlgn="base">
              <a:spcBef>
                <a:spcPct val="0"/>
              </a:spcBef>
              <a:spcAft>
                <a:spcPct val="0"/>
              </a:spcAft>
              <a:buFontTx/>
              <a:buNone/>
            </a:pPr>
            <a:endParaRPr lang="en-US" altLang="en-US" dirty="0">
              <a:solidFill>
                <a:srgbClr val="000000"/>
              </a:solidFill>
              <a:latin typeface="Comic Sans MS" pitchFamily="66" charset="0"/>
            </a:endParaRPr>
          </a:p>
          <a:p>
            <a:pPr fontAlgn="base">
              <a:spcBef>
                <a:spcPct val="0"/>
              </a:spcBef>
              <a:spcAft>
                <a:spcPct val="0"/>
              </a:spcAft>
              <a:buFontTx/>
              <a:buNone/>
            </a:pPr>
            <a:r>
              <a:rPr lang="en-US" altLang="en-US" dirty="0">
                <a:solidFill>
                  <a:srgbClr val="000000"/>
                </a:solidFill>
                <a:latin typeface="Comic Sans MS" pitchFamily="66" charset="0"/>
              </a:rPr>
              <a:t>175 mL water at 49.0°C</a:t>
            </a:r>
          </a:p>
          <a:p>
            <a:pPr fontAlgn="base">
              <a:spcBef>
                <a:spcPct val="0"/>
              </a:spcBef>
              <a:spcAft>
                <a:spcPct val="0"/>
              </a:spcAft>
              <a:buFontTx/>
              <a:buNone/>
            </a:pPr>
            <a:endParaRPr lang="en-US" altLang="en-US" dirty="0">
              <a:solidFill>
                <a:srgbClr val="000000"/>
              </a:solidFill>
              <a:latin typeface="Comic Sans MS" pitchFamily="66" charset="0"/>
            </a:endParaRPr>
          </a:p>
          <a:p>
            <a:pPr fontAlgn="base">
              <a:spcBef>
                <a:spcPct val="0"/>
              </a:spcBef>
              <a:spcAft>
                <a:spcPct val="0"/>
              </a:spcAft>
              <a:buFontTx/>
              <a:buNone/>
            </a:pPr>
            <a:r>
              <a:rPr lang="en-US" altLang="en-US" dirty="0" smtClean="0">
                <a:solidFill>
                  <a:srgbClr val="000000"/>
                </a:solidFill>
                <a:latin typeface="Comic Sans MS" pitchFamily="66" charset="0"/>
              </a:rPr>
              <a:t>175 </a:t>
            </a:r>
            <a:r>
              <a:rPr lang="en-US" altLang="en-US" dirty="0">
                <a:solidFill>
                  <a:srgbClr val="000000"/>
                </a:solidFill>
                <a:latin typeface="Comic Sans MS" pitchFamily="66" charset="0"/>
              </a:rPr>
              <a:t>mL water at 23.0°C</a:t>
            </a:r>
          </a:p>
          <a:p>
            <a:pPr fontAlgn="base">
              <a:spcBef>
                <a:spcPct val="0"/>
              </a:spcBef>
              <a:spcAft>
                <a:spcPct val="0"/>
              </a:spcAft>
              <a:buFontTx/>
              <a:buNone/>
            </a:pPr>
            <a:endParaRPr lang="en-US" altLang="en-US" dirty="0">
              <a:solidFill>
                <a:srgbClr val="000000"/>
              </a:solidFill>
              <a:latin typeface="Comic Sans MS" pitchFamily="66" charset="0"/>
            </a:endParaRPr>
          </a:p>
          <a:p>
            <a:pPr fontAlgn="base">
              <a:spcBef>
                <a:spcPct val="0"/>
              </a:spcBef>
              <a:spcAft>
                <a:spcPct val="0"/>
              </a:spcAft>
              <a:buFontTx/>
              <a:buNone/>
            </a:pPr>
            <a:endParaRPr lang="en-US" altLang="en-US" sz="1800" dirty="0">
              <a:solidFill>
                <a:srgbClr val="000000"/>
              </a:solidFill>
            </a:endParaRPr>
          </a:p>
        </p:txBody>
      </p:sp>
    </p:spTree>
    <p:extLst>
      <p:ext uri="{BB962C8B-B14F-4D97-AF65-F5344CB8AC3E}">
        <p14:creationId xmlns:p14="http://schemas.microsoft.com/office/powerpoint/2010/main" val="31322889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1"/>
          <p:cNvSpPr txBox="1">
            <a:spLocks noChangeArrowheads="1"/>
          </p:cNvSpPr>
          <p:nvPr/>
        </p:nvSpPr>
        <p:spPr bwMode="auto">
          <a:xfrm>
            <a:off x="152400" y="228600"/>
            <a:ext cx="85344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fontAlgn="base">
              <a:spcBef>
                <a:spcPct val="0"/>
              </a:spcBef>
              <a:spcAft>
                <a:spcPct val="0"/>
              </a:spcAft>
              <a:buNone/>
            </a:pPr>
            <a:r>
              <a:rPr lang="en-US" altLang="en-US" sz="2800" b="1" dirty="0">
                <a:solidFill>
                  <a:srgbClr val="000099"/>
                </a:solidFill>
                <a:latin typeface="Arial"/>
              </a:rPr>
              <a:t>122.  Which has the </a:t>
            </a:r>
            <a:br>
              <a:rPr lang="en-US" altLang="en-US" sz="2800" b="1" dirty="0">
                <a:solidFill>
                  <a:srgbClr val="000099"/>
                </a:solidFill>
                <a:latin typeface="Arial"/>
              </a:rPr>
            </a:br>
            <a:r>
              <a:rPr lang="en-US" altLang="en-US" sz="2800" b="1" dirty="0">
                <a:solidFill>
                  <a:srgbClr val="000099"/>
                </a:solidFill>
                <a:latin typeface="Arial"/>
              </a:rPr>
              <a:t>         LOWEST AVERAGE KINETIC ENERGY</a:t>
            </a:r>
            <a:r>
              <a:rPr lang="en-US" altLang="en-US" sz="2800" b="1" dirty="0" smtClean="0">
                <a:solidFill>
                  <a:srgbClr val="000099"/>
                </a:solidFill>
                <a:latin typeface="Arial"/>
              </a:rPr>
              <a:t>?</a:t>
            </a:r>
            <a:br>
              <a:rPr lang="en-US" altLang="en-US" sz="2800" b="1" dirty="0" smtClean="0">
                <a:solidFill>
                  <a:srgbClr val="000099"/>
                </a:solidFill>
                <a:latin typeface="Arial"/>
              </a:rPr>
            </a:br>
            <a:endParaRPr lang="en-US" altLang="en-US" sz="2800" b="1" dirty="0">
              <a:solidFill>
                <a:srgbClr val="000099"/>
              </a:solidFill>
              <a:latin typeface="Arial"/>
            </a:endParaRPr>
          </a:p>
          <a:p>
            <a:pPr fontAlgn="base">
              <a:spcBef>
                <a:spcPct val="0"/>
              </a:spcBef>
              <a:spcAft>
                <a:spcPct val="0"/>
              </a:spcAft>
              <a:buFontTx/>
              <a:buNone/>
            </a:pPr>
            <a:r>
              <a:rPr lang="en-US" altLang="en-US" sz="1800" dirty="0" smtClean="0">
                <a:solidFill>
                  <a:srgbClr val="000000"/>
                </a:solidFill>
                <a:latin typeface="Comic Sans MS" pitchFamily="66" charset="0"/>
              </a:rPr>
              <a:t>100 </a:t>
            </a:r>
            <a:r>
              <a:rPr lang="en-US" altLang="en-US" sz="1800" dirty="0">
                <a:solidFill>
                  <a:srgbClr val="000000"/>
                </a:solidFill>
                <a:latin typeface="Comic Sans MS" pitchFamily="66" charset="0"/>
              </a:rPr>
              <a:t>mL water at 50.0°C</a:t>
            </a:r>
          </a:p>
          <a:p>
            <a:pPr fontAlgn="base">
              <a:spcBef>
                <a:spcPct val="0"/>
              </a:spcBef>
              <a:spcAft>
                <a:spcPct val="0"/>
              </a:spcAft>
              <a:buFontTx/>
              <a:buNone/>
            </a:pPr>
            <a:endParaRPr lang="en-US" altLang="en-US" sz="1800" dirty="0">
              <a:solidFill>
                <a:srgbClr val="000000"/>
              </a:solidFill>
              <a:latin typeface="Comic Sans MS" pitchFamily="66" charset="0"/>
            </a:endParaRPr>
          </a:p>
          <a:p>
            <a:pPr fontAlgn="base">
              <a:spcBef>
                <a:spcPct val="0"/>
              </a:spcBef>
              <a:spcAft>
                <a:spcPct val="0"/>
              </a:spcAft>
              <a:buFontTx/>
              <a:buNone/>
            </a:pPr>
            <a:r>
              <a:rPr lang="en-US" altLang="en-US" sz="1800" dirty="0">
                <a:solidFill>
                  <a:srgbClr val="000000"/>
                </a:solidFill>
                <a:latin typeface="Comic Sans MS" pitchFamily="66" charset="0"/>
              </a:rPr>
              <a:t>100 mL water at 50.0°C</a:t>
            </a:r>
          </a:p>
          <a:p>
            <a:pPr fontAlgn="base">
              <a:spcBef>
                <a:spcPct val="0"/>
              </a:spcBef>
              <a:spcAft>
                <a:spcPct val="0"/>
              </a:spcAft>
              <a:buFontTx/>
              <a:buNone/>
            </a:pPr>
            <a:endParaRPr lang="en-US" altLang="en-US" sz="1800" dirty="0">
              <a:solidFill>
                <a:srgbClr val="000000"/>
              </a:solidFill>
              <a:latin typeface="Comic Sans MS" pitchFamily="66" charset="0"/>
            </a:endParaRPr>
          </a:p>
          <a:p>
            <a:pPr fontAlgn="base">
              <a:spcBef>
                <a:spcPct val="0"/>
              </a:spcBef>
              <a:spcAft>
                <a:spcPct val="0"/>
              </a:spcAft>
              <a:buFontTx/>
              <a:buNone/>
            </a:pPr>
            <a:r>
              <a:rPr lang="en-US" altLang="en-US" sz="1800" dirty="0">
                <a:solidFill>
                  <a:srgbClr val="000000"/>
                </a:solidFill>
                <a:latin typeface="Comic Sans MS" pitchFamily="66" charset="0"/>
              </a:rPr>
              <a:t>175 mL water at 49.0°C</a:t>
            </a:r>
          </a:p>
          <a:p>
            <a:pPr fontAlgn="base">
              <a:spcBef>
                <a:spcPct val="0"/>
              </a:spcBef>
              <a:spcAft>
                <a:spcPct val="0"/>
              </a:spcAft>
              <a:buFontTx/>
              <a:buNone/>
            </a:pPr>
            <a:endParaRPr lang="en-US" altLang="en-US" dirty="0">
              <a:solidFill>
                <a:srgbClr val="000000"/>
              </a:solidFill>
              <a:latin typeface="Comic Sans MS" pitchFamily="66" charset="0"/>
            </a:endParaRPr>
          </a:p>
          <a:p>
            <a:pPr fontAlgn="base">
              <a:spcBef>
                <a:spcPct val="0"/>
              </a:spcBef>
              <a:spcAft>
                <a:spcPct val="0"/>
              </a:spcAft>
              <a:buFontTx/>
              <a:buNone/>
            </a:pPr>
            <a:r>
              <a:rPr lang="en-US" altLang="en-US" b="1" dirty="0" smtClean="0">
                <a:solidFill>
                  <a:srgbClr val="FF0000"/>
                </a:solidFill>
                <a:latin typeface="Comic Sans MS" pitchFamily="66" charset="0"/>
              </a:rPr>
              <a:t>1750 </a:t>
            </a:r>
            <a:r>
              <a:rPr lang="en-US" altLang="en-US" b="1" dirty="0">
                <a:solidFill>
                  <a:srgbClr val="FF0000"/>
                </a:solidFill>
                <a:latin typeface="Comic Sans MS" pitchFamily="66" charset="0"/>
              </a:rPr>
              <a:t>mL water at 23.0°C</a:t>
            </a:r>
          </a:p>
          <a:p>
            <a:pPr fontAlgn="base">
              <a:spcBef>
                <a:spcPct val="0"/>
              </a:spcBef>
              <a:spcAft>
                <a:spcPct val="0"/>
              </a:spcAft>
              <a:buFontTx/>
              <a:buNone/>
            </a:pPr>
            <a:endParaRPr lang="en-US" altLang="en-US" b="1" dirty="0">
              <a:solidFill>
                <a:srgbClr val="FF0000"/>
              </a:solidFill>
              <a:latin typeface="Comic Sans MS" pitchFamily="66" charset="0"/>
            </a:endParaRPr>
          </a:p>
          <a:p>
            <a:pPr fontAlgn="base">
              <a:spcBef>
                <a:spcPct val="0"/>
              </a:spcBef>
              <a:spcAft>
                <a:spcPct val="0"/>
              </a:spcAft>
              <a:buFontTx/>
              <a:buNone/>
            </a:pPr>
            <a:r>
              <a:rPr lang="en-US" altLang="en-US" b="1" dirty="0">
                <a:solidFill>
                  <a:srgbClr val="000099"/>
                </a:solidFill>
                <a:latin typeface="Comic Sans MS" pitchFamily="66" charset="0"/>
              </a:rPr>
              <a:t>Lowest temp = lowest average KE always.</a:t>
            </a:r>
          </a:p>
          <a:p>
            <a:pPr fontAlgn="base">
              <a:spcBef>
                <a:spcPct val="0"/>
              </a:spcBef>
              <a:spcAft>
                <a:spcPct val="0"/>
              </a:spcAft>
              <a:buFontTx/>
              <a:buNone/>
            </a:pPr>
            <a:endParaRPr lang="en-US" altLang="en-US" dirty="0">
              <a:solidFill>
                <a:srgbClr val="000099"/>
              </a:solidFill>
              <a:latin typeface="Comic Sans MS" pitchFamily="66" charset="0"/>
            </a:endParaRPr>
          </a:p>
          <a:p>
            <a:pPr fontAlgn="base">
              <a:spcBef>
                <a:spcPct val="0"/>
              </a:spcBef>
              <a:spcAft>
                <a:spcPct val="0"/>
              </a:spcAft>
              <a:buFontTx/>
              <a:buNone/>
            </a:pPr>
            <a:r>
              <a:rPr lang="en-US" altLang="en-US" b="1" dirty="0">
                <a:solidFill>
                  <a:srgbClr val="0D0D0D"/>
                </a:solidFill>
                <a:latin typeface="Times New Roman" panose="02020603050405020304" pitchFamily="18" charset="0"/>
                <a:cs typeface="Times New Roman" panose="02020603050405020304" pitchFamily="18" charset="0"/>
              </a:rPr>
              <a:t>Same in reverse: </a:t>
            </a:r>
            <a:br>
              <a:rPr lang="en-US" altLang="en-US" b="1" dirty="0">
                <a:solidFill>
                  <a:srgbClr val="0D0D0D"/>
                </a:solidFill>
                <a:latin typeface="Times New Roman" panose="02020603050405020304" pitchFamily="18" charset="0"/>
                <a:cs typeface="Times New Roman" panose="02020603050405020304" pitchFamily="18" charset="0"/>
              </a:rPr>
            </a:br>
            <a:r>
              <a:rPr lang="en-US" altLang="en-US" b="1" dirty="0">
                <a:solidFill>
                  <a:srgbClr val="0D0D0D"/>
                </a:solidFill>
                <a:latin typeface="Times New Roman" panose="02020603050405020304" pitchFamily="18" charset="0"/>
                <a:cs typeface="Times New Roman" panose="02020603050405020304" pitchFamily="18" charset="0"/>
              </a:rPr>
              <a:t>Highest temp = Highest Average KE</a:t>
            </a:r>
          </a:p>
        </p:txBody>
      </p:sp>
    </p:spTree>
    <p:extLst>
      <p:ext uri="{BB962C8B-B14F-4D97-AF65-F5344CB8AC3E}">
        <p14:creationId xmlns:p14="http://schemas.microsoft.com/office/powerpoint/2010/main" val="10389846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214313"/>
            <a:ext cx="45545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2575" y="1066800"/>
            <a:ext cx="8613775" cy="5478423"/>
          </a:xfrm>
          <a:prstGeom prst="rect">
            <a:avLst/>
          </a:prstGeom>
          <a:noFill/>
        </p:spPr>
        <p:txBody>
          <a:bodyPr>
            <a:spAutoFit/>
          </a:bodyPr>
          <a:lstStyle/>
          <a:p>
            <a:pPr fontAlgn="base">
              <a:spcBef>
                <a:spcPct val="0"/>
              </a:spcBef>
              <a:spcAft>
                <a:spcPct val="0"/>
              </a:spcAft>
              <a:defRPr/>
            </a:pPr>
            <a:r>
              <a:rPr lang="en-US" sz="3600" dirty="0">
                <a:solidFill>
                  <a:srgbClr val="FF0000"/>
                </a:solidFill>
                <a:latin typeface="Times New Roman" panose="02020603050405020304" pitchFamily="18" charset="0"/>
                <a:cs typeface="Times New Roman" panose="02020603050405020304" pitchFamily="18" charset="0"/>
              </a:rPr>
              <a:t>This horse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has a boo </a:t>
            </a:r>
            <a:r>
              <a:rPr lang="en-US" sz="3600" dirty="0" err="1">
                <a:solidFill>
                  <a:srgbClr val="FF0000"/>
                </a:solidFill>
                <a:latin typeface="Times New Roman" panose="02020603050405020304" pitchFamily="18" charset="0"/>
                <a:cs typeface="Times New Roman" panose="02020603050405020304" pitchFamily="18" charset="0"/>
              </a:rPr>
              <a:t>boo</a:t>
            </a:r>
            <a:r>
              <a:rPr lang="en-US" sz="3600" dirty="0">
                <a:solidFill>
                  <a:srgbClr val="FF0000"/>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en-US" sz="2800" b="1" dirty="0">
                <a:solidFill>
                  <a:srgbClr val="000099"/>
                </a:solidFill>
                <a:latin typeface="Times New Roman" panose="02020603050405020304" pitchFamily="18" charset="0"/>
                <a:cs typeface="Times New Roman" panose="02020603050405020304" pitchFamily="18" charset="0"/>
              </a:rPr>
              <a:t>That’s an </a:t>
            </a:r>
            <a:r>
              <a:rPr lang="en-US" sz="2800" b="1" dirty="0" smtClean="0">
                <a:solidFill>
                  <a:srgbClr val="000099"/>
                </a:solidFill>
                <a:latin typeface="Times New Roman" panose="02020603050405020304" pitchFamily="18" charset="0"/>
                <a:cs typeface="Times New Roman" panose="02020603050405020304" pitchFamily="18" charset="0"/>
              </a:rPr>
              <a:t/>
            </a:r>
            <a:br>
              <a:rPr lang="en-US" sz="2800" b="1" dirty="0" smtClean="0">
                <a:solidFill>
                  <a:srgbClr val="000099"/>
                </a:solidFill>
                <a:latin typeface="Times New Roman" panose="02020603050405020304" pitchFamily="18" charset="0"/>
                <a:cs typeface="Times New Roman" panose="02020603050405020304" pitchFamily="18" charset="0"/>
              </a:rPr>
            </a:br>
            <a:r>
              <a:rPr lang="en-US" sz="2800" b="1" dirty="0" smtClean="0">
                <a:solidFill>
                  <a:srgbClr val="000099"/>
                </a:solidFill>
                <a:latin typeface="Times New Roman" panose="02020603050405020304" pitchFamily="18" charset="0"/>
                <a:cs typeface="Times New Roman" panose="02020603050405020304" pitchFamily="18" charset="0"/>
              </a:rPr>
              <a:t>ICE </a:t>
            </a:r>
            <a:r>
              <a:rPr lang="en-US" sz="2800" b="1" dirty="0">
                <a:solidFill>
                  <a:srgbClr val="000099"/>
                </a:solidFill>
                <a:latin typeface="Times New Roman" panose="02020603050405020304" pitchFamily="18" charset="0"/>
                <a:cs typeface="Times New Roman" panose="02020603050405020304" pitchFamily="18" charset="0"/>
              </a:rPr>
              <a:t>PACK </a:t>
            </a:r>
            <a:br>
              <a:rPr lang="en-US" sz="2800" b="1" dirty="0">
                <a:solidFill>
                  <a:srgbClr val="000099"/>
                </a:solidFill>
                <a:latin typeface="Times New Roman" panose="02020603050405020304" pitchFamily="18" charset="0"/>
                <a:cs typeface="Times New Roman" panose="02020603050405020304" pitchFamily="18" charset="0"/>
              </a:rPr>
            </a:br>
            <a:r>
              <a:rPr lang="en-US" sz="2800" b="1" dirty="0">
                <a:solidFill>
                  <a:srgbClr val="000099"/>
                </a:solidFill>
                <a:latin typeface="Times New Roman" panose="02020603050405020304" pitchFamily="18" charset="0"/>
                <a:cs typeface="Times New Roman" panose="02020603050405020304" pitchFamily="18" charset="0"/>
              </a:rPr>
              <a:t>on his leg.</a:t>
            </a:r>
          </a:p>
          <a:p>
            <a:pPr fontAlgn="base">
              <a:spcBef>
                <a:spcPct val="0"/>
              </a:spcBef>
              <a:spcAft>
                <a:spcPct val="0"/>
              </a:spcAft>
              <a:defRPr/>
            </a:pPr>
            <a:endParaRPr lang="en-US" dirty="0">
              <a:solidFill>
                <a:srgbClr val="000000"/>
              </a:solidFill>
            </a:endParaRPr>
          </a:p>
          <a:p>
            <a:pPr fontAlgn="base">
              <a:spcBef>
                <a:spcPct val="0"/>
              </a:spcBef>
              <a:spcAft>
                <a:spcPct val="0"/>
              </a:spcAft>
              <a:defRPr/>
            </a:pPr>
            <a:endParaRPr lang="en-US" dirty="0">
              <a:solidFill>
                <a:srgbClr val="000000"/>
              </a:solidFill>
            </a:endParaRPr>
          </a:p>
          <a:p>
            <a:pPr fontAlgn="base">
              <a:spcBef>
                <a:spcPct val="0"/>
              </a:spcBef>
              <a:spcAft>
                <a:spcPct val="0"/>
              </a:spcAft>
              <a:defRPr/>
            </a:pPr>
            <a:r>
              <a:rPr lang="en-US" sz="3200" b="1" dirty="0" smtClean="0">
                <a:solidFill>
                  <a:srgbClr val="FF0000"/>
                </a:solidFill>
              </a:rPr>
              <a:t>123.</a:t>
            </a:r>
            <a:r>
              <a:rPr lang="en-US" sz="3200" dirty="0" smtClean="0">
                <a:solidFill>
                  <a:srgbClr val="000000"/>
                </a:solidFill>
              </a:rPr>
              <a:t>  </a:t>
            </a:r>
            <a:r>
              <a:rPr lang="en-US" sz="3200" dirty="0">
                <a:solidFill>
                  <a:srgbClr val="000000"/>
                </a:solidFill>
              </a:rPr>
              <a:t>Describe the</a:t>
            </a:r>
            <a:br>
              <a:rPr lang="en-US" sz="3200" dirty="0">
                <a:solidFill>
                  <a:srgbClr val="000000"/>
                </a:solidFill>
              </a:rPr>
            </a:br>
            <a:r>
              <a:rPr lang="en-US" sz="3200" dirty="0" err="1">
                <a:solidFill>
                  <a:srgbClr val="000000"/>
                </a:solidFill>
              </a:rPr>
              <a:t>thermochem</a:t>
            </a:r>
            <a:r>
              <a:rPr lang="en-US" sz="3200" dirty="0">
                <a:solidFill>
                  <a:srgbClr val="000000"/>
                </a:solidFill>
              </a:rPr>
              <a:t>:</a:t>
            </a:r>
            <a:endParaRPr lang="en-US" dirty="0">
              <a:solidFill>
                <a:srgbClr val="000000"/>
              </a:solidFill>
            </a:endParaRPr>
          </a:p>
          <a:p>
            <a:pPr fontAlgn="base">
              <a:spcBef>
                <a:spcPct val="0"/>
              </a:spcBef>
              <a:spcAft>
                <a:spcPct val="0"/>
              </a:spcAft>
              <a:defRPr/>
            </a:pPr>
            <a:endParaRPr lang="en-US" dirty="0">
              <a:solidFill>
                <a:srgbClr val="000000"/>
              </a:solidFill>
            </a:endParaRPr>
          </a:p>
          <a:p>
            <a:pPr fontAlgn="base">
              <a:spcBef>
                <a:spcPct val="0"/>
              </a:spcBef>
              <a:spcAft>
                <a:spcPct val="0"/>
              </a:spcAft>
              <a:defRPr/>
            </a:pPr>
            <a:endParaRPr lang="en-US" dirty="0">
              <a:solidFill>
                <a:srgbClr val="000000"/>
              </a:solidFill>
            </a:endParaRPr>
          </a:p>
          <a:p>
            <a:pPr marL="342900" indent="-342900" fontAlgn="base">
              <a:spcBef>
                <a:spcPct val="0"/>
              </a:spcBef>
              <a:spcAft>
                <a:spcPct val="0"/>
              </a:spcAft>
              <a:buFontTx/>
              <a:buAutoNum type="alphaUcPeriod"/>
              <a:defRPr/>
            </a:pPr>
            <a:r>
              <a:rPr lang="en-US" sz="2000" dirty="0">
                <a:solidFill>
                  <a:srgbClr val="000000"/>
                </a:solidFill>
              </a:rPr>
              <a:t>Heat flows from ice pack → leg         C. Heat flows from leg → ice pack</a:t>
            </a:r>
          </a:p>
          <a:p>
            <a:pPr marL="342900" indent="-342900" fontAlgn="base">
              <a:spcBef>
                <a:spcPct val="0"/>
              </a:spcBef>
              <a:spcAft>
                <a:spcPct val="0"/>
              </a:spcAft>
              <a:buFontTx/>
              <a:buAutoNum type="alphaUcPeriod"/>
              <a:defRPr/>
            </a:pPr>
            <a:r>
              <a:rPr lang="en-US" sz="2000" dirty="0">
                <a:solidFill>
                  <a:srgbClr val="000000"/>
                </a:solidFill>
              </a:rPr>
              <a:t>Cold flows from ice pack → leg         D. Cold flows from leg → ice pack</a:t>
            </a:r>
          </a:p>
        </p:txBody>
      </p:sp>
    </p:spTree>
    <p:extLst>
      <p:ext uri="{BB962C8B-B14F-4D97-AF65-F5344CB8AC3E}">
        <p14:creationId xmlns:p14="http://schemas.microsoft.com/office/powerpoint/2010/main" val="3971773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914400"/>
            <a:ext cx="2571750" cy="262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2"/>
          <p:cNvSpPr txBox="1">
            <a:spLocks noChangeArrowheads="1"/>
          </p:cNvSpPr>
          <p:nvPr/>
        </p:nvSpPr>
        <p:spPr bwMode="auto">
          <a:xfrm>
            <a:off x="76200" y="152400"/>
            <a:ext cx="904875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800" b="1" dirty="0">
                <a:solidFill>
                  <a:srgbClr val="FF0000"/>
                </a:solidFill>
                <a:latin typeface="Times New Roman" panose="02020603050405020304" pitchFamily="18" charset="0"/>
                <a:cs typeface="Times New Roman" panose="02020603050405020304" pitchFamily="18" charset="0"/>
              </a:rPr>
              <a:t>Energy can be transferred.  </a:t>
            </a:r>
            <a:r>
              <a:rPr lang="en-US" altLang="en-US" sz="2800" b="1" dirty="0" smtClean="0">
                <a:solidFill>
                  <a:srgbClr val="FF0000"/>
                </a:solidFill>
                <a:latin typeface="Times New Roman" panose="02020603050405020304" pitchFamily="18" charset="0"/>
                <a:cs typeface="Times New Roman" panose="02020603050405020304" pitchFamily="18" charset="0"/>
              </a:rPr>
              <a:t>Heat </a:t>
            </a:r>
            <a:r>
              <a:rPr lang="en-US" altLang="en-US" sz="2800" b="1" dirty="0">
                <a:solidFill>
                  <a:srgbClr val="FF0000"/>
                </a:solidFill>
                <a:latin typeface="Times New Roman" panose="02020603050405020304" pitchFamily="18" charset="0"/>
                <a:cs typeface="Times New Roman" panose="02020603050405020304" pitchFamily="18" charset="0"/>
              </a:rPr>
              <a:t>is energy, </a:t>
            </a:r>
            <a:br>
              <a:rPr lang="en-US" altLang="en-US" sz="2800" b="1" dirty="0">
                <a:solidFill>
                  <a:srgbClr val="FF0000"/>
                </a:solidFill>
                <a:latin typeface="Times New Roman" panose="02020603050405020304" pitchFamily="18" charset="0"/>
                <a:cs typeface="Times New Roman" panose="02020603050405020304" pitchFamily="18" charset="0"/>
              </a:rPr>
            </a:br>
            <a:r>
              <a:rPr lang="en-US" altLang="en-US" sz="2800" b="1" dirty="0">
                <a:solidFill>
                  <a:srgbClr val="000099"/>
                </a:solidFill>
                <a:latin typeface="Times New Roman" panose="02020603050405020304" pitchFamily="18" charset="0"/>
                <a:cs typeface="Times New Roman" panose="02020603050405020304" pitchFamily="18" charset="0"/>
              </a:rPr>
              <a:t>cold is THE LACK OF ENERGY.</a:t>
            </a:r>
          </a:p>
          <a:p>
            <a:pPr fontAlgn="base">
              <a:spcBef>
                <a:spcPct val="0"/>
              </a:spcBef>
              <a:spcAft>
                <a:spcPct val="0"/>
              </a:spcAft>
              <a:buNone/>
            </a:pPr>
            <a:r>
              <a:rPr lang="en-US" altLang="en-US" sz="2800" b="1" dirty="0" smtClean="0">
                <a:solidFill>
                  <a:srgbClr val="FF0000"/>
                </a:solidFill>
              </a:rPr>
              <a:t>123.</a:t>
            </a:r>
            <a:r>
              <a:rPr lang="en-US" altLang="en-US" sz="2800" b="1" dirty="0" smtClean="0">
                <a:solidFill>
                  <a:srgbClr val="000000"/>
                </a:solidFill>
              </a:rPr>
              <a:t>  </a:t>
            </a:r>
            <a:br>
              <a:rPr lang="en-US" altLang="en-US" sz="2800" b="1" dirty="0" smtClean="0">
                <a:solidFill>
                  <a:srgbClr val="000000"/>
                </a:solidFill>
              </a:rPr>
            </a:br>
            <a:r>
              <a:rPr lang="en-US" altLang="en-US" sz="2800" b="1" dirty="0" smtClean="0">
                <a:solidFill>
                  <a:srgbClr val="000000"/>
                </a:solidFill>
              </a:rPr>
              <a:t>C</a:t>
            </a:r>
            <a:r>
              <a:rPr lang="en-US" altLang="en-US" sz="2800" b="1" dirty="0">
                <a:solidFill>
                  <a:srgbClr val="000000"/>
                </a:solidFill>
              </a:rPr>
              <a:t>. Heat flows from leg → ice pack</a:t>
            </a:r>
          </a:p>
          <a:p>
            <a:pPr fontAlgn="base">
              <a:spcBef>
                <a:spcPct val="0"/>
              </a:spcBef>
              <a:spcAft>
                <a:spcPct val="0"/>
              </a:spcAft>
              <a:buFontTx/>
              <a:buNone/>
            </a:pPr>
            <a:r>
              <a:rPr lang="en-US" altLang="en-US" sz="2800" b="1" dirty="0">
                <a:solidFill>
                  <a:srgbClr val="FF0000"/>
                </a:solidFill>
                <a:latin typeface="Times New Roman" panose="02020603050405020304" pitchFamily="18" charset="0"/>
                <a:cs typeface="Times New Roman" panose="02020603050405020304" pitchFamily="18" charset="0"/>
              </a:rPr>
              <a:t/>
            </a:r>
            <a:br>
              <a:rPr lang="en-US" altLang="en-US" sz="2800" b="1" dirty="0">
                <a:solidFill>
                  <a:srgbClr val="FF0000"/>
                </a:solidFill>
                <a:latin typeface="Times New Roman" panose="02020603050405020304" pitchFamily="18" charset="0"/>
                <a:cs typeface="Times New Roman" panose="02020603050405020304" pitchFamily="18" charset="0"/>
              </a:rPr>
            </a:br>
            <a:r>
              <a:rPr lang="en-US" altLang="en-US" sz="2800" b="1" dirty="0">
                <a:solidFill>
                  <a:srgbClr val="FF0000"/>
                </a:solidFill>
                <a:latin typeface="Times New Roman" panose="02020603050405020304" pitchFamily="18" charset="0"/>
                <a:cs typeface="Times New Roman" panose="02020603050405020304" pitchFamily="18" charset="0"/>
              </a:rPr>
              <a:t>Cold cannot flow.</a:t>
            </a:r>
          </a:p>
          <a:p>
            <a:pPr fontAlgn="base">
              <a:spcBef>
                <a:spcPct val="0"/>
              </a:spcBef>
              <a:spcAft>
                <a:spcPct val="0"/>
              </a:spcAft>
              <a:buFontTx/>
              <a:buNone/>
            </a:pPr>
            <a:endParaRPr lang="en-US" altLang="en-US" sz="2400" dirty="0">
              <a:solidFill>
                <a:srgbClr val="FF0000"/>
              </a:solidFill>
            </a:endParaRPr>
          </a:p>
          <a:p>
            <a:pPr fontAlgn="base">
              <a:spcBef>
                <a:spcPct val="0"/>
              </a:spcBef>
              <a:spcAft>
                <a:spcPct val="0"/>
              </a:spcAft>
              <a:buFontTx/>
              <a:buNone/>
            </a:pPr>
            <a:r>
              <a:rPr lang="en-US" altLang="en-US" sz="1800" dirty="0" smtClean="0">
                <a:solidFill>
                  <a:srgbClr val="000099"/>
                </a:solidFill>
              </a:rPr>
              <a:t/>
            </a:r>
            <a:br>
              <a:rPr lang="en-US" altLang="en-US" sz="1800" dirty="0" smtClean="0">
                <a:solidFill>
                  <a:srgbClr val="000099"/>
                </a:solidFill>
              </a:rPr>
            </a:br>
            <a:r>
              <a:rPr lang="en-US" altLang="en-US" sz="1800" dirty="0" smtClean="0">
                <a:solidFill>
                  <a:srgbClr val="000099"/>
                </a:solidFill>
              </a:rPr>
              <a:t/>
            </a:r>
            <a:br>
              <a:rPr lang="en-US" altLang="en-US" sz="1800" dirty="0" smtClean="0">
                <a:solidFill>
                  <a:srgbClr val="000099"/>
                </a:solidFill>
              </a:rPr>
            </a:br>
            <a:r>
              <a:rPr lang="en-US" altLang="en-US" sz="2800" dirty="0" smtClean="0">
                <a:solidFill>
                  <a:srgbClr val="000099"/>
                </a:solidFill>
                <a:latin typeface="Times New Roman" panose="02020603050405020304" pitchFamily="18" charset="0"/>
                <a:cs typeface="Times New Roman" panose="02020603050405020304" pitchFamily="18" charset="0"/>
              </a:rPr>
              <a:t>Think:</a:t>
            </a:r>
          </a:p>
          <a:p>
            <a:pPr fontAlgn="base">
              <a:spcBef>
                <a:spcPct val="0"/>
              </a:spcBef>
              <a:spcAft>
                <a:spcPct val="0"/>
              </a:spcAft>
              <a:buFontTx/>
              <a:buNone/>
            </a:pPr>
            <a:r>
              <a:rPr lang="en-US" altLang="en-US" sz="2800" dirty="0" smtClean="0">
                <a:solidFill>
                  <a:srgbClr val="000099"/>
                </a:solidFill>
                <a:latin typeface="Times New Roman" panose="02020603050405020304" pitchFamily="18" charset="0"/>
                <a:cs typeface="Times New Roman" panose="02020603050405020304" pitchFamily="18" charset="0"/>
              </a:rPr>
              <a:t>What </a:t>
            </a:r>
            <a:r>
              <a:rPr lang="en-US" altLang="en-US" sz="2800" dirty="0">
                <a:solidFill>
                  <a:srgbClr val="000099"/>
                </a:solidFill>
                <a:latin typeface="Times New Roman" panose="02020603050405020304" pitchFamily="18" charset="0"/>
                <a:cs typeface="Times New Roman" panose="02020603050405020304" pitchFamily="18" charset="0"/>
              </a:rPr>
              <a:t>happens to you when </a:t>
            </a:r>
            <a:r>
              <a:rPr lang="en-US" altLang="en-US" sz="2800" dirty="0" smtClean="0">
                <a:solidFill>
                  <a:srgbClr val="000099"/>
                </a:solidFill>
                <a:latin typeface="Times New Roman" panose="02020603050405020304" pitchFamily="18" charset="0"/>
                <a:cs typeface="Times New Roman" panose="02020603050405020304" pitchFamily="18" charset="0"/>
              </a:rPr>
              <a:t>you </a:t>
            </a:r>
            <a:r>
              <a:rPr lang="en-US" altLang="en-US" sz="2800" dirty="0">
                <a:solidFill>
                  <a:srgbClr val="000099"/>
                </a:solidFill>
                <a:latin typeface="Times New Roman" panose="02020603050405020304" pitchFamily="18" charset="0"/>
                <a:cs typeface="Times New Roman" panose="02020603050405020304" pitchFamily="18" charset="0"/>
              </a:rPr>
              <a:t>jump into a cold pool?</a:t>
            </a:r>
            <a:br>
              <a:rPr lang="en-US" altLang="en-US" sz="2800" dirty="0">
                <a:solidFill>
                  <a:srgbClr val="000099"/>
                </a:solidFill>
                <a:latin typeface="Times New Roman" panose="02020603050405020304" pitchFamily="18" charset="0"/>
                <a:cs typeface="Times New Roman" panose="02020603050405020304" pitchFamily="18" charset="0"/>
              </a:rPr>
            </a:br>
            <a:endParaRPr lang="en-US" altLang="en-US" sz="2800" dirty="0">
              <a:solidFill>
                <a:srgbClr val="000099"/>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Heat leaves your body and </a:t>
            </a:r>
            <a:r>
              <a:rPr lang="en-US" altLang="en-US" sz="2800" dirty="0" smtClean="0">
                <a:solidFill>
                  <a:srgbClr val="FF0000"/>
                </a:solidFill>
                <a:latin typeface="Times New Roman" panose="02020603050405020304" pitchFamily="18" charset="0"/>
                <a:cs typeface="Times New Roman" panose="02020603050405020304" pitchFamily="18" charset="0"/>
              </a:rPr>
              <a:t>you </a:t>
            </a:r>
            <a:r>
              <a:rPr lang="en-US" altLang="en-US" sz="2800" dirty="0">
                <a:solidFill>
                  <a:srgbClr val="FF0000"/>
                </a:solidFill>
                <a:latin typeface="Times New Roman" panose="02020603050405020304" pitchFamily="18" charset="0"/>
                <a:cs typeface="Times New Roman" panose="02020603050405020304" pitchFamily="18" charset="0"/>
              </a:rPr>
              <a:t>get chilly.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The COLD </a:t>
            </a:r>
            <a:r>
              <a:rPr lang="en-US" altLang="en-US" sz="3600" b="1" dirty="0" smtClean="0">
                <a:solidFill>
                  <a:srgbClr val="FF0000"/>
                </a:solidFill>
                <a:latin typeface="Times New Roman" panose="02020603050405020304" pitchFamily="18" charset="0"/>
                <a:cs typeface="Times New Roman" panose="02020603050405020304" pitchFamily="18" charset="0"/>
              </a:rPr>
              <a:t>DOES </a:t>
            </a:r>
            <a:r>
              <a:rPr lang="en-US" altLang="en-US" sz="3600" b="1" dirty="0">
                <a:solidFill>
                  <a:srgbClr val="FF0000"/>
                </a:solidFill>
                <a:latin typeface="Times New Roman" panose="02020603050405020304" pitchFamily="18" charset="0"/>
                <a:cs typeface="Times New Roman" panose="02020603050405020304" pitchFamily="18" charset="0"/>
              </a:rPr>
              <a:t>NOT FLOW </a:t>
            </a:r>
            <a:r>
              <a:rPr lang="en-US" altLang="en-US" sz="3600" b="1" dirty="0" smtClean="0">
                <a:solidFill>
                  <a:srgbClr val="FF0000"/>
                </a:solidFill>
                <a:latin typeface="Times New Roman" panose="02020603050405020304" pitchFamily="18" charset="0"/>
                <a:cs typeface="Times New Roman" panose="02020603050405020304" pitchFamily="18" charset="0"/>
              </a:rPr>
              <a:t>INTO </a:t>
            </a:r>
            <a:r>
              <a:rPr lang="en-US" altLang="en-US" sz="3600" b="1" smtClean="0">
                <a:solidFill>
                  <a:srgbClr val="FF0000"/>
                </a:solidFill>
                <a:latin typeface="Times New Roman" panose="02020603050405020304" pitchFamily="18" charset="0"/>
                <a:cs typeface="Times New Roman" panose="02020603050405020304" pitchFamily="18" charset="0"/>
              </a:rPr>
              <a:t>YOU.</a:t>
            </a:r>
            <a:endParaRPr lang="en-US" altLang="en-US" sz="1800" dirty="0">
              <a:solidFill>
                <a:srgbClr val="000000"/>
              </a:solidFill>
            </a:endParaRPr>
          </a:p>
        </p:txBody>
      </p:sp>
    </p:spTree>
    <p:extLst>
      <p:ext uri="{BB962C8B-B14F-4D97-AF65-F5344CB8AC3E}">
        <p14:creationId xmlns:p14="http://schemas.microsoft.com/office/powerpoint/2010/main" val="1580577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8958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7735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55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866274" y="653256"/>
            <a:ext cx="0" cy="41584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 name="Line 5"/>
          <p:cNvSpPr>
            <a:spLocks noChangeShapeType="1"/>
          </p:cNvSpPr>
          <p:nvPr/>
        </p:nvSpPr>
        <p:spPr bwMode="auto">
          <a:xfrm>
            <a:off x="866274" y="4811712"/>
            <a:ext cx="42391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 name="TextBox 1"/>
          <p:cNvSpPr txBox="1">
            <a:spLocks noChangeArrowheads="1"/>
          </p:cNvSpPr>
          <p:nvPr/>
        </p:nvSpPr>
        <p:spPr bwMode="auto">
          <a:xfrm>
            <a:off x="1104901" y="495926"/>
            <a:ext cx="58573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b="1" dirty="0" smtClean="0">
                <a:solidFill>
                  <a:srgbClr val="000000"/>
                </a:solidFill>
              </a:rPr>
              <a:t>Heating Curve for 1 gram H</a:t>
            </a:r>
            <a:r>
              <a:rPr lang="en-US" altLang="en-US" sz="2800" b="1" baseline="-25000" dirty="0" smtClean="0">
                <a:solidFill>
                  <a:srgbClr val="000000"/>
                </a:solidFill>
              </a:rPr>
              <a:t>2</a:t>
            </a:r>
            <a:r>
              <a:rPr lang="en-US" altLang="en-US" sz="2800" b="1" dirty="0" smtClean="0">
                <a:solidFill>
                  <a:srgbClr val="000000"/>
                </a:solidFill>
              </a:rPr>
              <a:t>O</a:t>
            </a:r>
            <a:endParaRPr lang="en-US" altLang="en-US" sz="2800" b="1" dirty="0">
              <a:solidFill>
                <a:srgbClr val="000000"/>
              </a:solidFill>
            </a:endParaRPr>
          </a:p>
        </p:txBody>
      </p:sp>
      <p:cxnSp>
        <p:nvCxnSpPr>
          <p:cNvPr id="5" name="Straight Connector 4"/>
          <p:cNvCxnSpPr/>
          <p:nvPr/>
        </p:nvCxnSpPr>
        <p:spPr>
          <a:xfrm flipV="1">
            <a:off x="854242" y="3973512"/>
            <a:ext cx="621632" cy="66035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75874" y="3973512"/>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314074" y="2068512"/>
            <a:ext cx="1295400" cy="19050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09474" y="2068512"/>
            <a:ext cx="266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76474" y="1019146"/>
            <a:ext cx="810126" cy="104936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TextBox 10"/>
          <p:cNvSpPr txBox="1">
            <a:spLocks noChangeArrowheads="1"/>
          </p:cNvSpPr>
          <p:nvPr/>
        </p:nvSpPr>
        <p:spPr bwMode="auto">
          <a:xfrm>
            <a:off x="510674" y="4496051"/>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solidFill>
                  <a:srgbClr val="000000"/>
                </a:solidFill>
              </a:rPr>
              <a:t>A</a:t>
            </a:r>
          </a:p>
        </p:txBody>
      </p:sp>
      <p:sp>
        <p:nvSpPr>
          <p:cNvPr id="11" name="TextBox 12"/>
          <p:cNvSpPr txBox="1">
            <a:spLocks noChangeArrowheads="1"/>
          </p:cNvSpPr>
          <p:nvPr/>
        </p:nvSpPr>
        <p:spPr bwMode="auto">
          <a:xfrm>
            <a:off x="1323474" y="3516312"/>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solidFill>
                  <a:srgbClr val="000000"/>
                </a:solidFill>
              </a:rPr>
              <a:t>B</a:t>
            </a:r>
          </a:p>
        </p:txBody>
      </p:sp>
      <p:sp>
        <p:nvSpPr>
          <p:cNvPr id="12" name="TextBox 14"/>
          <p:cNvSpPr txBox="1">
            <a:spLocks noChangeArrowheads="1"/>
          </p:cNvSpPr>
          <p:nvPr/>
        </p:nvSpPr>
        <p:spPr bwMode="auto">
          <a:xfrm>
            <a:off x="2174374" y="3973512"/>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solidFill>
                  <a:srgbClr val="000000"/>
                </a:solidFill>
              </a:rPr>
              <a:t>C</a:t>
            </a:r>
          </a:p>
        </p:txBody>
      </p:sp>
      <p:sp>
        <p:nvSpPr>
          <p:cNvPr id="13" name="TextBox 15"/>
          <p:cNvSpPr txBox="1">
            <a:spLocks noChangeArrowheads="1"/>
          </p:cNvSpPr>
          <p:nvPr/>
        </p:nvSpPr>
        <p:spPr bwMode="auto">
          <a:xfrm>
            <a:off x="3380874" y="1633537"/>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solidFill>
                  <a:srgbClr val="000000"/>
                </a:solidFill>
              </a:rPr>
              <a:t>D</a:t>
            </a:r>
          </a:p>
        </p:txBody>
      </p:sp>
      <p:sp>
        <p:nvSpPr>
          <p:cNvPr id="14" name="TextBox 16"/>
          <p:cNvSpPr txBox="1">
            <a:spLocks noChangeArrowheads="1"/>
          </p:cNvSpPr>
          <p:nvPr/>
        </p:nvSpPr>
        <p:spPr bwMode="auto">
          <a:xfrm>
            <a:off x="6276474" y="2068512"/>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solidFill>
                  <a:srgbClr val="000000"/>
                </a:solidFill>
              </a:rPr>
              <a:t>E</a:t>
            </a:r>
          </a:p>
        </p:txBody>
      </p:sp>
      <p:sp>
        <p:nvSpPr>
          <p:cNvPr id="15" name="TextBox 17"/>
          <p:cNvSpPr txBox="1">
            <a:spLocks noChangeArrowheads="1"/>
          </p:cNvSpPr>
          <p:nvPr/>
        </p:nvSpPr>
        <p:spPr bwMode="auto">
          <a:xfrm>
            <a:off x="7279774" y="8382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solidFill>
                  <a:srgbClr val="000000"/>
                </a:solidFill>
              </a:rPr>
              <a:t>F</a:t>
            </a:r>
          </a:p>
        </p:txBody>
      </p:sp>
      <p:cxnSp>
        <p:nvCxnSpPr>
          <p:cNvPr id="16" name="Straight Connector 15"/>
          <p:cNvCxnSpPr/>
          <p:nvPr/>
        </p:nvCxnSpPr>
        <p:spPr>
          <a:xfrm>
            <a:off x="685800" y="3973512"/>
            <a:ext cx="4792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5800" y="2041525"/>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20"/>
          <p:cNvSpPr txBox="1">
            <a:spLocks noChangeArrowheads="1"/>
          </p:cNvSpPr>
          <p:nvPr/>
        </p:nvSpPr>
        <p:spPr bwMode="auto">
          <a:xfrm>
            <a:off x="0" y="3762333"/>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en-US" altLang="en-US" sz="1800" dirty="0" smtClean="0">
                <a:solidFill>
                  <a:srgbClr val="FF0000"/>
                </a:solidFill>
              </a:rPr>
              <a:t>MP</a:t>
            </a:r>
            <a:endParaRPr lang="en-US" altLang="en-US" sz="1800" dirty="0">
              <a:solidFill>
                <a:srgbClr val="FF0000"/>
              </a:solidFill>
            </a:endParaRPr>
          </a:p>
        </p:txBody>
      </p:sp>
      <p:sp>
        <p:nvSpPr>
          <p:cNvPr id="19" name="TextBox 21"/>
          <p:cNvSpPr txBox="1">
            <a:spLocks noChangeArrowheads="1"/>
          </p:cNvSpPr>
          <p:nvPr/>
        </p:nvSpPr>
        <p:spPr bwMode="auto">
          <a:xfrm>
            <a:off x="60826" y="1817687"/>
            <a:ext cx="54877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en-US" altLang="en-US" sz="1800" dirty="0" smtClean="0">
                <a:solidFill>
                  <a:srgbClr val="FF0000"/>
                </a:solidFill>
              </a:rPr>
              <a:t>BP</a:t>
            </a:r>
            <a:endParaRPr lang="en-US" altLang="en-US" sz="1800" dirty="0">
              <a:solidFill>
                <a:srgbClr val="FF0000"/>
              </a:solidFill>
            </a:endParaRPr>
          </a:p>
        </p:txBody>
      </p:sp>
      <p:sp>
        <p:nvSpPr>
          <p:cNvPr id="21" name="TextBox 1"/>
          <p:cNvSpPr txBox="1">
            <a:spLocks noChangeArrowheads="1"/>
          </p:cNvSpPr>
          <p:nvPr/>
        </p:nvSpPr>
        <p:spPr bwMode="auto">
          <a:xfrm>
            <a:off x="979906" y="4893236"/>
            <a:ext cx="3963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000" dirty="0">
                <a:solidFill>
                  <a:srgbClr val="000000"/>
                </a:solidFill>
              </a:rPr>
              <a:t>Heat added at a constant rate →</a:t>
            </a:r>
          </a:p>
        </p:txBody>
      </p:sp>
      <p:sp>
        <p:nvSpPr>
          <p:cNvPr id="24" name="Oval 23"/>
          <p:cNvSpPr/>
          <p:nvPr/>
        </p:nvSpPr>
        <p:spPr>
          <a:xfrm>
            <a:off x="828174" y="4508459"/>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1412374" y="3893344"/>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2237874" y="3893344"/>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6206624" y="1978819"/>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3539624" y="2022392"/>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7016750" y="956440"/>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569693337"/>
              </p:ext>
            </p:extLst>
          </p:nvPr>
        </p:nvGraphicFramePr>
        <p:xfrm>
          <a:off x="4849060" y="2891730"/>
          <a:ext cx="4226427" cy="1988940"/>
        </p:xfrm>
        <a:graphic>
          <a:graphicData uri="http://schemas.openxmlformats.org/drawingml/2006/table">
            <a:tbl>
              <a:tblPr firstRow="1" bandRow="1">
                <a:tableStyleId>{5C22544A-7EE6-4342-B048-85BDC9FD1C3A}</a:tableStyleId>
              </a:tblPr>
              <a:tblGrid>
                <a:gridCol w="1408809"/>
                <a:gridCol w="1408809"/>
                <a:gridCol w="1408809"/>
              </a:tblGrid>
              <a:tr h="662980">
                <a:tc>
                  <a:txBody>
                    <a:bodyPr/>
                    <a:lstStyle/>
                    <a:p>
                      <a:pPr algn="ctr"/>
                      <a:r>
                        <a:rPr lang="en-US" b="0" dirty="0" smtClean="0">
                          <a:solidFill>
                            <a:schemeClr val="tx1">
                              <a:lumMod val="95000"/>
                              <a:lumOff val="5000"/>
                            </a:schemeClr>
                          </a:solidFill>
                          <a:latin typeface="Comic Sans MS" panose="030F0702030302020204" pitchFamily="66" charset="0"/>
                        </a:rPr>
                        <a:t>BC</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melting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334 J/g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2980">
                <a:tc>
                  <a:txBody>
                    <a:bodyPr/>
                    <a:lstStyle/>
                    <a:p>
                      <a:pPr algn="ctr"/>
                      <a:r>
                        <a:rPr lang="en-US" b="0" dirty="0" smtClean="0">
                          <a:solidFill>
                            <a:schemeClr val="tx1">
                              <a:lumMod val="95000"/>
                              <a:lumOff val="5000"/>
                            </a:schemeClr>
                          </a:solidFill>
                          <a:latin typeface="Comic Sans MS" panose="030F0702030302020204" pitchFamily="66" charset="0"/>
                        </a:rPr>
                        <a:t>CD</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warming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4.18</a:t>
                      </a:r>
                      <a:r>
                        <a:rPr lang="en-US" b="0" baseline="0" dirty="0" smtClean="0">
                          <a:solidFill>
                            <a:schemeClr val="tx1">
                              <a:lumMod val="95000"/>
                              <a:lumOff val="5000"/>
                            </a:schemeClr>
                          </a:solidFill>
                          <a:latin typeface="Comic Sans MS" panose="030F0702030302020204" pitchFamily="66" charset="0"/>
                        </a:rPr>
                        <a:t> J/</a:t>
                      </a:r>
                      <a:r>
                        <a:rPr lang="en-US" b="0" baseline="0" dirty="0" err="1" smtClean="0">
                          <a:solidFill>
                            <a:schemeClr val="tx1">
                              <a:lumMod val="95000"/>
                              <a:lumOff val="5000"/>
                            </a:schemeClr>
                          </a:solidFill>
                          <a:latin typeface="Comic Sans MS" panose="030F0702030302020204" pitchFamily="66" charset="0"/>
                        </a:rPr>
                        <a:t>g</a:t>
                      </a:r>
                      <a:r>
                        <a:rPr lang="en-US" b="0" baseline="0" dirty="0" err="1" smtClean="0">
                          <a:solidFill>
                            <a:schemeClr val="tx1">
                              <a:lumMod val="95000"/>
                              <a:lumOff val="5000"/>
                            </a:schemeClr>
                          </a:solidFill>
                          <a:latin typeface="Comic Sans MS"/>
                        </a:rPr>
                        <a:t>·</a:t>
                      </a:r>
                      <a:r>
                        <a:rPr lang="en-US" b="0" baseline="0" dirty="0" err="1" smtClean="0">
                          <a:solidFill>
                            <a:schemeClr val="tx1">
                              <a:lumMod val="95000"/>
                              <a:lumOff val="5000"/>
                            </a:schemeClr>
                          </a:solidFill>
                          <a:latin typeface="Comic Sans MS" panose="030F0702030302020204" pitchFamily="66" charset="0"/>
                        </a:rPr>
                        <a:t>K</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2980">
                <a:tc>
                  <a:txBody>
                    <a:bodyPr/>
                    <a:lstStyle/>
                    <a:p>
                      <a:pPr algn="ctr"/>
                      <a:r>
                        <a:rPr lang="en-US" b="0" dirty="0" smtClean="0">
                          <a:solidFill>
                            <a:schemeClr val="tx1">
                              <a:lumMod val="95000"/>
                              <a:lumOff val="5000"/>
                            </a:schemeClr>
                          </a:solidFill>
                          <a:latin typeface="Comic Sans MS" panose="030F0702030302020204" pitchFamily="66" charset="0"/>
                        </a:rPr>
                        <a:t>DE</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vaporizing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2260 J/g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TextBox 22"/>
          <p:cNvSpPr txBox="1"/>
          <p:nvPr/>
        </p:nvSpPr>
        <p:spPr>
          <a:xfrm>
            <a:off x="228600" y="5562600"/>
            <a:ext cx="8534400" cy="1200329"/>
          </a:xfrm>
          <a:prstGeom prst="rect">
            <a:avLst/>
          </a:prstGeom>
          <a:noFill/>
        </p:spPr>
        <p:txBody>
          <a:bodyPr wrap="square" rtlCol="0">
            <a:spAutoFit/>
          </a:bodyPr>
          <a:lstStyle/>
          <a:p>
            <a:r>
              <a:rPr lang="en-US" sz="2400" b="1" dirty="0" smtClean="0"/>
              <a:t>34.  The reason BC &lt; DE is because if heat is being added AT A CONSTANT RATE, then it takes less time to add 334 J/g than it does to add 2260 J/g.  (obviously!)</a:t>
            </a:r>
            <a:endParaRPr lang="en-US" sz="2400" b="1" dirty="0"/>
          </a:p>
        </p:txBody>
      </p:sp>
      <p:sp>
        <p:nvSpPr>
          <p:cNvPr id="32" name="TextBox 31"/>
          <p:cNvSpPr txBox="1"/>
          <p:nvPr/>
        </p:nvSpPr>
        <p:spPr>
          <a:xfrm>
            <a:off x="6717632" y="2314929"/>
            <a:ext cx="2310063" cy="461665"/>
          </a:xfrm>
          <a:prstGeom prst="rect">
            <a:avLst/>
          </a:prstGeom>
          <a:noFill/>
        </p:spPr>
        <p:txBody>
          <a:bodyPr wrap="square" rtlCol="0">
            <a:spAutoFit/>
          </a:bodyPr>
          <a:lstStyle/>
          <a:p>
            <a:r>
              <a:rPr lang="en-US" sz="2400" b="1" dirty="0" smtClean="0"/>
              <a:t>33.  Fill in table</a:t>
            </a:r>
            <a:endParaRPr lang="en-US" sz="2400" b="1" dirty="0"/>
          </a:p>
        </p:txBody>
      </p:sp>
    </p:spTree>
    <p:extLst>
      <p:ext uri="{BB962C8B-B14F-4D97-AF65-F5344CB8AC3E}">
        <p14:creationId xmlns:p14="http://schemas.microsoft.com/office/powerpoint/2010/main" val="3232250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1143000" y="467380"/>
            <a:ext cx="0" cy="4419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5"/>
          <p:cNvSpPr>
            <a:spLocks noChangeShapeType="1"/>
          </p:cNvSpPr>
          <p:nvPr/>
        </p:nvSpPr>
        <p:spPr bwMode="auto">
          <a:xfrm>
            <a:off x="1143000" y="488698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6"/>
          <p:cNvSpPr>
            <a:spLocks noChangeShapeType="1"/>
          </p:cNvSpPr>
          <p:nvPr/>
        </p:nvSpPr>
        <p:spPr bwMode="auto">
          <a:xfrm>
            <a:off x="1143000" y="772180"/>
            <a:ext cx="914400" cy="946666"/>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7"/>
          <p:cNvSpPr>
            <a:spLocks noChangeShapeType="1"/>
          </p:cNvSpPr>
          <p:nvPr/>
        </p:nvSpPr>
        <p:spPr bwMode="auto">
          <a:xfrm>
            <a:off x="2057400" y="1738899"/>
            <a:ext cx="306003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8"/>
          <p:cNvSpPr>
            <a:spLocks noChangeShapeType="1"/>
          </p:cNvSpPr>
          <p:nvPr/>
        </p:nvSpPr>
        <p:spPr bwMode="auto">
          <a:xfrm>
            <a:off x="5155532" y="1738898"/>
            <a:ext cx="2388268" cy="2233681"/>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9"/>
          <p:cNvSpPr>
            <a:spLocks noChangeShapeType="1"/>
          </p:cNvSpPr>
          <p:nvPr/>
        </p:nvSpPr>
        <p:spPr bwMode="auto">
          <a:xfrm>
            <a:off x="7543800" y="397258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p:cNvSpPr>
            <a:spLocks noChangeShapeType="1"/>
          </p:cNvSpPr>
          <p:nvPr/>
        </p:nvSpPr>
        <p:spPr bwMode="auto">
          <a:xfrm>
            <a:off x="8153400" y="3972580"/>
            <a:ext cx="609600" cy="6096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2"/>
          <p:cNvSpPr txBox="1">
            <a:spLocks noChangeArrowheads="1"/>
          </p:cNvSpPr>
          <p:nvPr/>
        </p:nvSpPr>
        <p:spPr bwMode="auto">
          <a:xfrm>
            <a:off x="1219200" y="405467"/>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a:t>
            </a:r>
          </a:p>
        </p:txBody>
      </p:sp>
      <p:sp>
        <p:nvSpPr>
          <p:cNvPr id="10" name="Text Box 13"/>
          <p:cNvSpPr txBox="1">
            <a:spLocks noChangeArrowheads="1"/>
          </p:cNvSpPr>
          <p:nvPr/>
        </p:nvSpPr>
        <p:spPr bwMode="auto">
          <a:xfrm>
            <a:off x="2057400" y="1314033"/>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B</a:t>
            </a:r>
          </a:p>
        </p:txBody>
      </p:sp>
      <p:sp>
        <p:nvSpPr>
          <p:cNvPr id="11" name="Text Box 14"/>
          <p:cNvSpPr txBox="1">
            <a:spLocks noChangeArrowheads="1"/>
          </p:cNvSpPr>
          <p:nvPr/>
        </p:nvSpPr>
        <p:spPr bwMode="auto">
          <a:xfrm>
            <a:off x="5055435" y="1334086"/>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C</a:t>
            </a:r>
          </a:p>
        </p:txBody>
      </p:sp>
      <p:sp>
        <p:nvSpPr>
          <p:cNvPr id="12" name="Text Box 15"/>
          <p:cNvSpPr txBox="1">
            <a:spLocks noChangeArrowheads="1"/>
          </p:cNvSpPr>
          <p:nvPr/>
        </p:nvSpPr>
        <p:spPr bwMode="auto">
          <a:xfrm>
            <a:off x="7239000" y="397258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D</a:t>
            </a:r>
          </a:p>
        </p:txBody>
      </p:sp>
      <p:sp>
        <p:nvSpPr>
          <p:cNvPr id="13" name="Text Box 16"/>
          <p:cNvSpPr txBox="1">
            <a:spLocks noChangeArrowheads="1"/>
          </p:cNvSpPr>
          <p:nvPr/>
        </p:nvSpPr>
        <p:spPr bwMode="auto">
          <a:xfrm>
            <a:off x="8077200" y="359158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E</a:t>
            </a:r>
          </a:p>
        </p:txBody>
      </p:sp>
      <p:sp>
        <p:nvSpPr>
          <p:cNvPr id="14" name="Text Box 17"/>
          <p:cNvSpPr txBox="1">
            <a:spLocks noChangeArrowheads="1"/>
          </p:cNvSpPr>
          <p:nvPr/>
        </p:nvSpPr>
        <p:spPr bwMode="auto">
          <a:xfrm>
            <a:off x="1676400" y="5039380"/>
            <a:ext cx="685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000" dirty="0">
                <a:solidFill>
                  <a:schemeClr val="tx1">
                    <a:lumMod val="95000"/>
                    <a:lumOff val="5000"/>
                  </a:schemeClr>
                </a:solidFill>
              </a:rPr>
              <a:t>Heat removed at a constant rate (time)</a:t>
            </a:r>
          </a:p>
        </p:txBody>
      </p:sp>
      <p:sp>
        <p:nvSpPr>
          <p:cNvPr id="16" name="Line 19"/>
          <p:cNvSpPr>
            <a:spLocks noChangeShapeType="1"/>
          </p:cNvSpPr>
          <p:nvPr/>
        </p:nvSpPr>
        <p:spPr bwMode="auto">
          <a:xfrm>
            <a:off x="914400" y="1718846"/>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0"/>
          <p:cNvSpPr>
            <a:spLocks noChangeShapeType="1"/>
          </p:cNvSpPr>
          <p:nvPr/>
        </p:nvSpPr>
        <p:spPr bwMode="auto">
          <a:xfrm flipH="1">
            <a:off x="914400" y="397258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1"/>
          <p:cNvSpPr txBox="1">
            <a:spLocks noChangeArrowheads="1"/>
          </p:cNvSpPr>
          <p:nvPr/>
        </p:nvSpPr>
        <p:spPr bwMode="auto">
          <a:xfrm>
            <a:off x="188495" y="153418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dirty="0" smtClean="0">
                <a:solidFill>
                  <a:srgbClr val="000000"/>
                </a:solidFill>
              </a:rPr>
              <a:t>CP</a:t>
            </a:r>
            <a:endParaRPr lang="en-US" altLang="en-US" sz="1800" dirty="0">
              <a:solidFill>
                <a:srgbClr val="000000"/>
              </a:solidFill>
            </a:endParaRPr>
          </a:p>
        </p:txBody>
      </p:sp>
      <p:sp>
        <p:nvSpPr>
          <p:cNvPr id="19" name="Text Box 22"/>
          <p:cNvSpPr txBox="1">
            <a:spLocks noChangeArrowheads="1"/>
          </p:cNvSpPr>
          <p:nvPr/>
        </p:nvSpPr>
        <p:spPr bwMode="auto">
          <a:xfrm>
            <a:off x="457200" y="382018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smtClean="0">
                <a:solidFill>
                  <a:srgbClr val="000000"/>
                </a:solidFill>
              </a:rPr>
              <a:t>FP</a:t>
            </a:r>
            <a:endParaRPr lang="en-US" altLang="en-US" sz="1800" dirty="0">
              <a:solidFill>
                <a:srgbClr val="000000"/>
              </a:solidFill>
            </a:endParaRPr>
          </a:p>
        </p:txBody>
      </p:sp>
      <p:sp>
        <p:nvSpPr>
          <p:cNvPr id="20" name="Text Box 23"/>
          <p:cNvSpPr txBox="1">
            <a:spLocks noChangeArrowheads="1"/>
          </p:cNvSpPr>
          <p:nvPr/>
        </p:nvSpPr>
        <p:spPr bwMode="auto">
          <a:xfrm>
            <a:off x="1600200" y="107477"/>
            <a:ext cx="6213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b="1" dirty="0">
                <a:solidFill>
                  <a:srgbClr val="000000"/>
                </a:solidFill>
              </a:rPr>
              <a:t>Cooling </a:t>
            </a:r>
            <a:r>
              <a:rPr lang="en-US" altLang="en-US" sz="2400" b="1" dirty="0" smtClean="0">
                <a:solidFill>
                  <a:srgbClr val="000000"/>
                </a:solidFill>
              </a:rPr>
              <a:t>curve for 1 gram of H</a:t>
            </a:r>
            <a:r>
              <a:rPr lang="en-US" altLang="en-US" sz="2400" b="1" baseline="-25000" dirty="0" smtClean="0">
                <a:solidFill>
                  <a:srgbClr val="000000"/>
                </a:solidFill>
              </a:rPr>
              <a:t>2</a:t>
            </a:r>
            <a:r>
              <a:rPr lang="en-US" altLang="en-US" sz="2400" b="1" dirty="0" smtClean="0">
                <a:solidFill>
                  <a:srgbClr val="000000"/>
                </a:solidFill>
              </a:rPr>
              <a:t>O</a:t>
            </a:r>
            <a:endParaRPr lang="en-US" altLang="en-US" sz="2400" b="1" dirty="0">
              <a:solidFill>
                <a:srgbClr val="000000"/>
              </a:solidFill>
            </a:endParaRPr>
          </a:p>
        </p:txBody>
      </p:sp>
      <p:sp>
        <p:nvSpPr>
          <p:cNvPr id="21" name="Text Box 17"/>
          <p:cNvSpPr txBox="1">
            <a:spLocks noChangeArrowheads="1"/>
          </p:cNvSpPr>
          <p:nvPr/>
        </p:nvSpPr>
        <p:spPr bwMode="auto">
          <a:xfrm>
            <a:off x="8763000" y="435358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F</a:t>
            </a:r>
          </a:p>
        </p:txBody>
      </p:sp>
      <p:sp>
        <p:nvSpPr>
          <p:cNvPr id="22" name="Oval 21"/>
          <p:cNvSpPr/>
          <p:nvPr/>
        </p:nvSpPr>
        <p:spPr>
          <a:xfrm>
            <a:off x="7505700" y="393924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3" name="Oval 22"/>
          <p:cNvSpPr/>
          <p:nvPr/>
        </p:nvSpPr>
        <p:spPr>
          <a:xfrm>
            <a:off x="8691563" y="450598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4" name="Oval 23"/>
          <p:cNvSpPr/>
          <p:nvPr/>
        </p:nvSpPr>
        <p:spPr>
          <a:xfrm>
            <a:off x="8115300" y="393924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5" name="Oval 24"/>
          <p:cNvSpPr/>
          <p:nvPr/>
        </p:nvSpPr>
        <p:spPr>
          <a:xfrm>
            <a:off x="5117432" y="1700799"/>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6" name="Oval 25"/>
          <p:cNvSpPr/>
          <p:nvPr/>
        </p:nvSpPr>
        <p:spPr>
          <a:xfrm>
            <a:off x="2036595" y="168644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7" name="Oval 26"/>
          <p:cNvSpPr/>
          <p:nvPr/>
        </p:nvSpPr>
        <p:spPr>
          <a:xfrm>
            <a:off x="1126331" y="748367"/>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1783983624"/>
              </p:ext>
            </p:extLst>
          </p:nvPr>
        </p:nvGraphicFramePr>
        <p:xfrm>
          <a:off x="1600200" y="2677180"/>
          <a:ext cx="4226427" cy="2001580"/>
        </p:xfrm>
        <a:graphic>
          <a:graphicData uri="http://schemas.openxmlformats.org/drawingml/2006/table">
            <a:tbl>
              <a:tblPr firstRow="1" bandRow="1">
                <a:tableStyleId>{5C22544A-7EE6-4342-B048-85BDC9FD1C3A}</a:tableStyleId>
              </a:tblPr>
              <a:tblGrid>
                <a:gridCol w="1408809"/>
                <a:gridCol w="1408809"/>
                <a:gridCol w="1408809"/>
              </a:tblGrid>
              <a:tr h="728552">
                <a:tc>
                  <a:txBody>
                    <a:bodyPr/>
                    <a:lstStyle/>
                    <a:p>
                      <a:pPr algn="ctr"/>
                      <a:r>
                        <a:rPr lang="en-US" b="0" dirty="0" smtClean="0">
                          <a:solidFill>
                            <a:schemeClr val="tx1">
                              <a:lumMod val="95000"/>
                              <a:lumOff val="5000"/>
                            </a:schemeClr>
                          </a:solidFill>
                          <a:latin typeface="Comic Sans MS" panose="030F0702030302020204" pitchFamily="66" charset="0"/>
                        </a:rPr>
                        <a:t>BC</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condensing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2260 J/g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6514">
                <a:tc>
                  <a:txBody>
                    <a:bodyPr/>
                    <a:lstStyle/>
                    <a:p>
                      <a:pPr algn="ctr"/>
                      <a:r>
                        <a:rPr lang="en-US" b="0" dirty="0" smtClean="0">
                          <a:solidFill>
                            <a:schemeClr val="tx1">
                              <a:lumMod val="95000"/>
                              <a:lumOff val="5000"/>
                            </a:schemeClr>
                          </a:solidFill>
                          <a:latin typeface="Comic Sans MS" panose="030F0702030302020204" pitchFamily="66" charset="0"/>
                        </a:rPr>
                        <a:t>CD</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cooling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4.18</a:t>
                      </a:r>
                      <a:r>
                        <a:rPr lang="en-US" b="0" baseline="0" dirty="0" smtClean="0">
                          <a:solidFill>
                            <a:schemeClr val="tx1">
                              <a:lumMod val="95000"/>
                              <a:lumOff val="5000"/>
                            </a:schemeClr>
                          </a:solidFill>
                          <a:latin typeface="Comic Sans MS" panose="030F0702030302020204" pitchFamily="66" charset="0"/>
                        </a:rPr>
                        <a:t> J/</a:t>
                      </a:r>
                      <a:r>
                        <a:rPr lang="en-US" b="0" baseline="0" dirty="0" err="1" smtClean="0">
                          <a:solidFill>
                            <a:schemeClr val="tx1">
                              <a:lumMod val="95000"/>
                              <a:lumOff val="5000"/>
                            </a:schemeClr>
                          </a:solidFill>
                          <a:latin typeface="Comic Sans MS" panose="030F0702030302020204" pitchFamily="66" charset="0"/>
                        </a:rPr>
                        <a:t>g</a:t>
                      </a:r>
                      <a:r>
                        <a:rPr lang="en-US" b="0" baseline="0" dirty="0" err="1" smtClean="0">
                          <a:solidFill>
                            <a:schemeClr val="tx1">
                              <a:lumMod val="95000"/>
                              <a:lumOff val="5000"/>
                            </a:schemeClr>
                          </a:solidFill>
                          <a:latin typeface="Comic Sans MS"/>
                        </a:rPr>
                        <a:t>·</a:t>
                      </a:r>
                      <a:r>
                        <a:rPr lang="en-US" b="0" baseline="0" dirty="0" err="1" smtClean="0">
                          <a:solidFill>
                            <a:schemeClr val="tx1">
                              <a:lumMod val="95000"/>
                              <a:lumOff val="5000"/>
                            </a:schemeClr>
                          </a:solidFill>
                          <a:latin typeface="Comic Sans MS" panose="030F0702030302020204" pitchFamily="66" charset="0"/>
                        </a:rPr>
                        <a:t>K</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6514">
                <a:tc>
                  <a:txBody>
                    <a:bodyPr/>
                    <a:lstStyle/>
                    <a:p>
                      <a:pPr algn="ctr"/>
                      <a:r>
                        <a:rPr lang="en-US" b="0" dirty="0" smtClean="0">
                          <a:solidFill>
                            <a:schemeClr val="tx1">
                              <a:lumMod val="95000"/>
                              <a:lumOff val="5000"/>
                            </a:schemeClr>
                          </a:solidFill>
                          <a:latin typeface="Comic Sans MS" panose="030F0702030302020204" pitchFamily="66" charset="0"/>
                        </a:rPr>
                        <a:t>DE</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freezing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lumMod val="95000"/>
                              <a:lumOff val="5000"/>
                            </a:schemeClr>
                          </a:solidFill>
                          <a:latin typeface="Comic Sans MS" panose="030F0702030302020204" pitchFamily="66" charset="0"/>
                        </a:rPr>
                        <a:t>334 J/g</a:t>
                      </a:r>
                      <a:endParaRPr lang="en-US"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0" name="TextBox 29"/>
          <p:cNvSpPr txBox="1"/>
          <p:nvPr/>
        </p:nvSpPr>
        <p:spPr>
          <a:xfrm>
            <a:off x="439237" y="5562599"/>
            <a:ext cx="8252326" cy="1200329"/>
          </a:xfrm>
          <a:prstGeom prst="rect">
            <a:avLst/>
          </a:prstGeom>
          <a:noFill/>
        </p:spPr>
        <p:txBody>
          <a:bodyPr wrap="square" rtlCol="0">
            <a:spAutoFit/>
          </a:bodyPr>
          <a:lstStyle/>
          <a:p>
            <a:r>
              <a:rPr lang="en-US" sz="2400" b="1" dirty="0" smtClean="0"/>
              <a:t>36.  The reason BC &gt; DE is because if heat is being removed </a:t>
            </a:r>
            <a:br>
              <a:rPr lang="en-US" sz="2400" b="1" dirty="0" smtClean="0"/>
            </a:br>
            <a:r>
              <a:rPr lang="en-US" sz="2400" b="1" dirty="0" smtClean="0"/>
              <a:t>AT A CONSTANT RATE, then it takes more time to remove </a:t>
            </a:r>
            <a:br>
              <a:rPr lang="en-US" sz="2400" b="1" dirty="0" smtClean="0"/>
            </a:br>
            <a:r>
              <a:rPr lang="en-US" sz="2400" b="1" dirty="0" smtClean="0"/>
              <a:t>2260 J/g than it does to remove 334 J/g.  (obviously!)</a:t>
            </a:r>
            <a:endParaRPr lang="en-US" sz="2400" b="1" dirty="0"/>
          </a:p>
        </p:txBody>
      </p:sp>
      <p:sp>
        <p:nvSpPr>
          <p:cNvPr id="31" name="TextBox 30"/>
          <p:cNvSpPr txBox="1"/>
          <p:nvPr/>
        </p:nvSpPr>
        <p:spPr>
          <a:xfrm>
            <a:off x="2277395" y="2103225"/>
            <a:ext cx="2310063" cy="461665"/>
          </a:xfrm>
          <a:prstGeom prst="rect">
            <a:avLst/>
          </a:prstGeom>
          <a:noFill/>
        </p:spPr>
        <p:txBody>
          <a:bodyPr wrap="square" rtlCol="0">
            <a:spAutoFit/>
          </a:bodyPr>
          <a:lstStyle/>
          <a:p>
            <a:r>
              <a:rPr lang="en-US" sz="2400" b="1" dirty="0" smtClean="0"/>
              <a:t>35.  Fill in table</a:t>
            </a:r>
            <a:endParaRPr lang="en-US" sz="2400" b="1" dirty="0"/>
          </a:p>
        </p:txBody>
      </p:sp>
    </p:spTree>
    <p:extLst>
      <p:ext uri="{BB962C8B-B14F-4D97-AF65-F5344CB8AC3E}">
        <p14:creationId xmlns:p14="http://schemas.microsoft.com/office/powerpoint/2010/main" val="1069737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067800" cy="5940088"/>
          </a:xfrm>
          <a:prstGeom prst="rect">
            <a:avLst/>
          </a:prstGeom>
          <a:noFill/>
        </p:spPr>
        <p:txBody>
          <a:bodyPr wrap="square" rtlCol="0">
            <a:spAutoFit/>
          </a:bodyPr>
          <a:lstStyle/>
          <a:p>
            <a:r>
              <a:rPr lang="en-US" sz="8000" dirty="0" smtClean="0"/>
              <a:t>ENERGY UNIT CONVERSIONS</a:t>
            </a:r>
            <a:endParaRPr lang="en-US" sz="4000" dirty="0" smtClean="0"/>
          </a:p>
          <a:p>
            <a:r>
              <a:rPr lang="en-US" sz="4400" b="1" dirty="0" smtClean="0">
                <a:solidFill>
                  <a:schemeClr val="tx1">
                    <a:lumMod val="95000"/>
                    <a:lumOff val="5000"/>
                  </a:schemeClr>
                </a:solidFill>
                <a:latin typeface="Comic Sans MS" panose="030F0702030302020204" pitchFamily="66" charset="0"/>
              </a:rPr>
              <a:t> </a:t>
            </a:r>
            <a:r>
              <a:rPr lang="en-US" sz="4400" b="1" dirty="0" smtClean="0">
                <a:solidFill>
                  <a:srgbClr val="00B050"/>
                </a:solidFill>
                <a:latin typeface="Comic Sans MS" panose="030F0702030302020204" pitchFamily="66" charset="0"/>
              </a:rPr>
              <a:t>37.</a:t>
            </a:r>
            <a:r>
              <a:rPr lang="en-US" sz="4400" dirty="0" smtClean="0">
                <a:solidFill>
                  <a:srgbClr val="0000FF"/>
                </a:solidFill>
                <a:latin typeface="Comic Sans MS" panose="030F0702030302020204" pitchFamily="66" charset="0"/>
              </a:rPr>
              <a:t> There are 4 units for energy </a:t>
            </a:r>
            <a:br>
              <a:rPr lang="en-US" sz="4400" dirty="0" smtClean="0">
                <a:solidFill>
                  <a:srgbClr val="0000FF"/>
                </a:solidFill>
                <a:latin typeface="Comic Sans MS" panose="030F0702030302020204" pitchFamily="66" charset="0"/>
              </a:rPr>
            </a:br>
            <a:r>
              <a:rPr lang="en-US" sz="4400" dirty="0" smtClean="0">
                <a:solidFill>
                  <a:srgbClr val="0000FF"/>
                </a:solidFill>
                <a:latin typeface="Comic Sans MS" panose="030F0702030302020204" pitchFamily="66" charset="0"/>
              </a:rPr>
              <a:t> in our class.  Joules we have  </a:t>
            </a:r>
            <a:br>
              <a:rPr lang="en-US" sz="4400" dirty="0" smtClean="0">
                <a:solidFill>
                  <a:srgbClr val="0000FF"/>
                </a:solidFill>
                <a:latin typeface="Comic Sans MS" panose="030F0702030302020204" pitchFamily="66" charset="0"/>
              </a:rPr>
            </a:br>
            <a:r>
              <a:rPr lang="en-US" sz="4400" dirty="0" smtClean="0">
                <a:solidFill>
                  <a:srgbClr val="0000FF"/>
                </a:solidFill>
                <a:latin typeface="Comic Sans MS" panose="030F0702030302020204" pitchFamily="66" charset="0"/>
              </a:rPr>
              <a:t> noticed in our constants so </a:t>
            </a:r>
            <a:br>
              <a:rPr lang="en-US" sz="4400" dirty="0" smtClean="0">
                <a:solidFill>
                  <a:srgbClr val="0000FF"/>
                </a:solidFill>
                <a:latin typeface="Comic Sans MS" panose="030F0702030302020204" pitchFamily="66" charset="0"/>
              </a:rPr>
            </a:br>
            <a:r>
              <a:rPr lang="en-US" sz="4400" dirty="0" smtClean="0">
                <a:solidFill>
                  <a:srgbClr val="0000FF"/>
                </a:solidFill>
                <a:latin typeface="Comic Sans MS" panose="030F0702030302020204" pitchFamily="66" charset="0"/>
              </a:rPr>
              <a:t> we’ll get to them second.  </a:t>
            </a:r>
          </a:p>
          <a:p>
            <a:r>
              <a:rPr lang="en-US" sz="4400" dirty="0" smtClean="0">
                <a:solidFill>
                  <a:srgbClr val="FF0000"/>
                </a:solidFill>
                <a:latin typeface="Comic Sans MS" panose="030F0702030302020204" pitchFamily="66" charset="0"/>
              </a:rPr>
              <a:t> (did that make sense?)</a:t>
            </a:r>
            <a:r>
              <a:rPr lang="en-US" sz="4400" dirty="0" smtClean="0">
                <a:solidFill>
                  <a:srgbClr val="0000FF"/>
                </a:solidFill>
                <a:latin typeface="Comic Sans MS" panose="030F0702030302020204" pitchFamily="66" charset="0"/>
              </a:rPr>
              <a:t>(ha!)</a:t>
            </a:r>
            <a:endParaRPr lang="en-US" sz="88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03621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lorie the amount of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313612"/>
            <a:ext cx="8839200" cy="2953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1" y="228600"/>
            <a:ext cx="8839200" cy="584775"/>
          </a:xfrm>
          <a:prstGeom prst="rect">
            <a:avLst/>
          </a:prstGeom>
          <a:noFill/>
        </p:spPr>
        <p:txBody>
          <a:bodyPr wrap="square" rtlCol="0">
            <a:spAutoFit/>
          </a:bodyPr>
          <a:lstStyle/>
          <a:p>
            <a:r>
              <a:rPr lang="en-US" sz="3200" b="1" dirty="0" smtClean="0">
                <a:solidFill>
                  <a:srgbClr val="7030A0"/>
                </a:solidFill>
              </a:rPr>
              <a:t>We’ll start at the beginning to make it easy…</a:t>
            </a:r>
            <a:endParaRPr lang="en-US" sz="3200" b="1" dirty="0">
              <a:solidFill>
                <a:srgbClr val="7030A0"/>
              </a:solidFill>
            </a:endParaRPr>
          </a:p>
        </p:txBody>
      </p:sp>
      <p:pic>
        <p:nvPicPr>
          <p:cNvPr id="2052" name="Picture 4" descr="Image result for laugh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24600" y="3810000"/>
            <a:ext cx="2386264"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5715000"/>
            <a:ext cx="4648200" cy="523220"/>
          </a:xfrm>
          <a:prstGeom prst="rect">
            <a:avLst/>
          </a:prstGeom>
          <a:noFill/>
        </p:spPr>
        <p:txBody>
          <a:bodyPr wrap="square" rtlCol="0">
            <a:spAutoFit/>
          </a:bodyPr>
          <a:lstStyle/>
          <a:p>
            <a:pPr algn="r"/>
            <a:r>
              <a:rPr lang="en-US" sz="2800" b="1" dirty="0" smtClean="0">
                <a:solidFill>
                  <a:srgbClr val="7030A0"/>
                </a:solidFill>
              </a:rPr>
              <a:t>Kidding!</a:t>
            </a:r>
            <a:endParaRPr lang="en-US" sz="2800" b="1" dirty="0">
              <a:solidFill>
                <a:srgbClr val="7030A0"/>
              </a:solidFill>
            </a:endParaRPr>
          </a:p>
        </p:txBody>
      </p:sp>
    </p:spTree>
    <p:extLst>
      <p:ext uri="{BB962C8B-B14F-4D97-AF65-F5344CB8AC3E}">
        <p14:creationId xmlns:p14="http://schemas.microsoft.com/office/powerpoint/2010/main" val="132461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555641"/>
          </a:xfrm>
          <a:prstGeom prst="rect">
            <a:avLst/>
          </a:prstGeom>
          <a:noFill/>
        </p:spPr>
        <p:txBody>
          <a:bodyPr wrap="square" rtlCol="0">
            <a:spAutoFit/>
          </a:bodyPr>
          <a:lstStyle/>
          <a:p>
            <a:pPr lvl="0" fontAlgn="base">
              <a:spcBef>
                <a:spcPct val="50000"/>
              </a:spcBef>
              <a:spcAft>
                <a:spcPct val="0"/>
              </a:spcAft>
            </a:pPr>
            <a:r>
              <a:rPr lang="en-US" altLang="en-US" sz="4000" dirty="0" smtClean="0">
                <a:solidFill>
                  <a:srgbClr val="FF0000"/>
                </a:solidFill>
                <a:latin typeface="Comic Sans MS" pitchFamily="66" charset="0"/>
              </a:rPr>
              <a:t>38.  A </a:t>
            </a:r>
            <a:r>
              <a:rPr lang="en-US" altLang="en-US" sz="4000" dirty="0">
                <a:solidFill>
                  <a:srgbClr val="FF0000"/>
                </a:solidFill>
                <a:latin typeface="Comic Sans MS" pitchFamily="66" charset="0"/>
              </a:rPr>
              <a:t>calorie is the amount of </a:t>
            </a:r>
            <a:r>
              <a:rPr lang="en-US" altLang="en-US" sz="4000" dirty="0" smtClean="0">
                <a:solidFill>
                  <a:srgbClr val="FF0000"/>
                </a:solidFill>
                <a:latin typeface="Comic Sans MS" pitchFamily="66" charset="0"/>
              </a:rPr>
              <a:t>  </a:t>
            </a:r>
            <a:br>
              <a:rPr lang="en-US" altLang="en-US" sz="4000" dirty="0" smtClean="0">
                <a:solidFill>
                  <a:srgbClr val="FF0000"/>
                </a:solidFill>
                <a:latin typeface="Comic Sans MS" pitchFamily="66" charset="0"/>
              </a:rPr>
            </a:br>
            <a:r>
              <a:rPr lang="en-US" altLang="en-US" sz="4000" dirty="0" smtClean="0">
                <a:solidFill>
                  <a:srgbClr val="FF0000"/>
                </a:solidFill>
                <a:latin typeface="Comic Sans MS" pitchFamily="66" charset="0"/>
              </a:rPr>
              <a:t>       energy required to </a:t>
            </a:r>
            <a:r>
              <a:rPr lang="en-US" altLang="en-US" sz="4000" dirty="0">
                <a:solidFill>
                  <a:srgbClr val="FF0000"/>
                </a:solidFill>
                <a:latin typeface="Comic Sans MS" pitchFamily="66" charset="0"/>
              </a:rPr>
              <a:t>raise the </a:t>
            </a:r>
            <a:r>
              <a:rPr lang="en-US" altLang="en-US" sz="4000" dirty="0" smtClean="0">
                <a:solidFill>
                  <a:srgbClr val="FF0000"/>
                </a:solidFill>
                <a:latin typeface="Comic Sans MS" pitchFamily="66" charset="0"/>
              </a:rPr>
              <a:t/>
            </a:r>
            <a:br>
              <a:rPr lang="en-US" altLang="en-US" sz="4000" dirty="0" smtClean="0">
                <a:solidFill>
                  <a:srgbClr val="FF0000"/>
                </a:solidFill>
                <a:latin typeface="Comic Sans MS" pitchFamily="66" charset="0"/>
              </a:rPr>
            </a:br>
            <a:r>
              <a:rPr lang="en-US" altLang="en-US" sz="4000" dirty="0" smtClean="0">
                <a:solidFill>
                  <a:srgbClr val="FF0000"/>
                </a:solidFill>
                <a:latin typeface="Comic Sans MS" pitchFamily="66" charset="0"/>
              </a:rPr>
              <a:t>       temperature </a:t>
            </a:r>
            <a:r>
              <a:rPr lang="en-US" altLang="en-US" sz="4000" dirty="0">
                <a:solidFill>
                  <a:srgbClr val="FF0000"/>
                </a:solidFill>
                <a:latin typeface="Comic Sans MS" pitchFamily="66" charset="0"/>
              </a:rPr>
              <a:t>of one gram </a:t>
            </a:r>
            <a:r>
              <a:rPr lang="en-US" altLang="en-US" sz="4000" dirty="0" smtClean="0">
                <a:solidFill>
                  <a:srgbClr val="FF0000"/>
                </a:solidFill>
                <a:latin typeface="Comic Sans MS" pitchFamily="66" charset="0"/>
              </a:rPr>
              <a:t>of </a:t>
            </a:r>
            <a:br>
              <a:rPr lang="en-US" altLang="en-US" sz="4000" dirty="0" smtClean="0">
                <a:solidFill>
                  <a:srgbClr val="FF0000"/>
                </a:solidFill>
                <a:latin typeface="Comic Sans MS" pitchFamily="66" charset="0"/>
              </a:rPr>
            </a:br>
            <a:r>
              <a:rPr lang="en-US" altLang="en-US" sz="4000" dirty="0" smtClean="0">
                <a:solidFill>
                  <a:srgbClr val="FF0000"/>
                </a:solidFill>
                <a:latin typeface="Comic Sans MS" pitchFamily="66" charset="0"/>
              </a:rPr>
              <a:t>       pure </a:t>
            </a:r>
            <a:r>
              <a:rPr lang="en-US" altLang="en-US" sz="4000" dirty="0">
                <a:solidFill>
                  <a:srgbClr val="FF0000"/>
                </a:solidFill>
                <a:latin typeface="Comic Sans MS" pitchFamily="66" charset="0"/>
              </a:rPr>
              <a:t>water by exactly 1 Kelvin </a:t>
            </a:r>
            <a:r>
              <a:rPr lang="en-US" altLang="en-US" sz="4000" dirty="0" smtClean="0">
                <a:solidFill>
                  <a:srgbClr val="FF0000"/>
                </a:solidFill>
                <a:latin typeface="Comic Sans MS" pitchFamily="66" charset="0"/>
              </a:rPr>
              <a:t/>
            </a:r>
            <a:br>
              <a:rPr lang="en-US" altLang="en-US" sz="4000" dirty="0" smtClean="0">
                <a:solidFill>
                  <a:srgbClr val="FF0000"/>
                </a:solidFill>
                <a:latin typeface="Comic Sans MS" pitchFamily="66" charset="0"/>
              </a:rPr>
            </a:br>
            <a:r>
              <a:rPr lang="en-US" altLang="en-US" sz="4000" dirty="0" smtClean="0">
                <a:solidFill>
                  <a:srgbClr val="FF0000"/>
                </a:solidFill>
                <a:latin typeface="Comic Sans MS" pitchFamily="66" charset="0"/>
              </a:rPr>
              <a:t>       or 1.0°Centigrade.  </a:t>
            </a:r>
            <a:br>
              <a:rPr lang="en-US" altLang="en-US" sz="4000" dirty="0" smtClean="0">
                <a:solidFill>
                  <a:srgbClr val="FF0000"/>
                </a:solidFill>
                <a:latin typeface="Comic Sans MS" pitchFamily="66" charset="0"/>
              </a:rPr>
            </a:br>
            <a:endParaRPr lang="en-US" altLang="en-US" sz="4000" dirty="0" smtClean="0">
              <a:solidFill>
                <a:srgbClr val="FF0000"/>
              </a:solidFill>
              <a:latin typeface="Comic Sans MS" pitchFamily="66" charset="0"/>
            </a:endParaRPr>
          </a:p>
          <a:p>
            <a:pPr lvl="0" fontAlgn="base">
              <a:spcBef>
                <a:spcPct val="50000"/>
              </a:spcBef>
              <a:spcAft>
                <a:spcPct val="0"/>
              </a:spcAft>
            </a:pPr>
            <a:r>
              <a:rPr lang="en-US" altLang="en-US" sz="4000" dirty="0" smtClean="0">
                <a:solidFill>
                  <a:srgbClr val="FF0000"/>
                </a:solidFill>
                <a:latin typeface="Comic Sans MS" pitchFamily="66" charset="0"/>
              </a:rPr>
              <a:t>39.  This is a lower case “c” calorie. </a:t>
            </a:r>
            <a:br>
              <a:rPr lang="en-US" altLang="en-US" sz="4000" dirty="0" smtClean="0">
                <a:solidFill>
                  <a:srgbClr val="FF0000"/>
                </a:solidFill>
                <a:latin typeface="Comic Sans MS" pitchFamily="66" charset="0"/>
              </a:rPr>
            </a:br>
            <a:r>
              <a:rPr lang="en-US" altLang="en-US" sz="4000" dirty="0" smtClean="0">
                <a:solidFill>
                  <a:srgbClr val="FF0000"/>
                </a:solidFill>
                <a:latin typeface="Comic Sans MS" pitchFamily="66" charset="0"/>
              </a:rPr>
              <a:t>       A FOOD CALORIE sounds like </a:t>
            </a:r>
            <a:br>
              <a:rPr lang="en-US" altLang="en-US" sz="4000" dirty="0" smtClean="0">
                <a:solidFill>
                  <a:srgbClr val="FF0000"/>
                </a:solidFill>
                <a:latin typeface="Comic Sans MS" pitchFamily="66" charset="0"/>
              </a:rPr>
            </a:br>
            <a:r>
              <a:rPr lang="en-US" altLang="en-US" sz="4000" dirty="0" smtClean="0">
                <a:solidFill>
                  <a:srgbClr val="FF0000"/>
                </a:solidFill>
                <a:latin typeface="Comic Sans MS" pitchFamily="66" charset="0"/>
              </a:rPr>
              <a:t>       a calorie, but it is different   </a:t>
            </a:r>
            <a:br>
              <a:rPr lang="en-US" altLang="en-US" sz="4000" dirty="0" smtClean="0">
                <a:solidFill>
                  <a:srgbClr val="FF0000"/>
                </a:solidFill>
                <a:latin typeface="Comic Sans MS" pitchFamily="66" charset="0"/>
              </a:rPr>
            </a:br>
            <a:r>
              <a:rPr lang="en-US" altLang="en-US" sz="4000" dirty="0" smtClean="0">
                <a:solidFill>
                  <a:srgbClr val="FF0000"/>
                </a:solidFill>
                <a:latin typeface="Comic Sans MS" pitchFamily="66" charset="0"/>
              </a:rPr>
              <a:t>       </a:t>
            </a:r>
            <a:r>
              <a:rPr lang="en-US" altLang="en-US" sz="2800" dirty="0" smtClean="0">
                <a:solidFill>
                  <a:schemeClr val="tx1">
                    <a:lumMod val="95000"/>
                    <a:lumOff val="5000"/>
                  </a:schemeClr>
                </a:solidFill>
                <a:latin typeface="Comic Sans MS" pitchFamily="66" charset="0"/>
              </a:rPr>
              <a:t>(sorry).</a:t>
            </a:r>
            <a:r>
              <a:rPr lang="en-US" altLang="en-US" dirty="0">
                <a:solidFill>
                  <a:srgbClr val="000000"/>
                </a:solidFill>
                <a:latin typeface="Tahoma" pitchFamily="34" charset="0"/>
              </a:rPr>
              <a:t> </a:t>
            </a:r>
          </a:p>
        </p:txBody>
      </p:sp>
    </p:spTree>
    <p:extLst>
      <p:ext uri="{BB962C8B-B14F-4D97-AF65-F5344CB8AC3E}">
        <p14:creationId xmlns:p14="http://schemas.microsoft.com/office/powerpoint/2010/main" val="2981146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494085"/>
          </a:xfrm>
          <a:prstGeom prst="rect">
            <a:avLst/>
          </a:prstGeom>
          <a:noFill/>
        </p:spPr>
        <p:txBody>
          <a:bodyPr wrap="square" rtlCol="0">
            <a:spAutoFit/>
          </a:bodyPr>
          <a:lstStyle/>
          <a:p>
            <a:pPr marL="342900" indent="-342900">
              <a:buAutoNum type="arabicPeriod" startAt="40"/>
            </a:pPr>
            <a:r>
              <a:rPr lang="en-US" sz="2800" dirty="0" smtClean="0">
                <a:latin typeface="Times New Roman" panose="02020603050405020304" pitchFamily="18" charset="0"/>
                <a:cs typeface="Times New Roman" panose="02020603050405020304" pitchFamily="18" charset="0"/>
              </a:rPr>
              <a:t>  A calorie is a small amount of energy.  Imagine, one gram of water, about 5 droplets, and the amount of energy required to make it go from 294 K to just 295 K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is one calorie.  </a:t>
            </a:r>
            <a:br>
              <a:rPr lang="en-US" sz="2800" dirty="0" smtClean="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pPr marL="342900" indent="-342900">
              <a:buAutoNum type="arabicPeriod" startAt="40"/>
            </a:pPr>
            <a:r>
              <a:rPr lang="en-US" sz="2800" dirty="0" smtClean="0">
                <a:latin typeface="Times New Roman" panose="02020603050405020304" pitchFamily="18" charset="0"/>
                <a:cs typeface="Times New Roman" panose="02020603050405020304" pitchFamily="18" charset="0"/>
              </a:rPr>
              <a:t>  That’s really the same as it changing from 21</a:t>
            </a:r>
            <a:r>
              <a:rPr lang="en-US" sz="2800" dirty="0" smtClean="0">
                <a:latin typeface="Calibri"/>
                <a:cs typeface="Calibri"/>
              </a:rPr>
              <a:t>°</a:t>
            </a:r>
            <a:r>
              <a:rPr lang="en-US" sz="2800" dirty="0" smtClean="0">
                <a:latin typeface="Times New Roman" panose="02020603050405020304" pitchFamily="18" charset="0"/>
                <a:cs typeface="Times New Roman" panose="02020603050405020304" pitchFamily="18" charset="0"/>
              </a:rPr>
              <a:t>C to 22</a:t>
            </a:r>
            <a:r>
              <a:rPr lang="en-US" sz="2800" dirty="0" smtClean="0">
                <a:latin typeface="Calibri"/>
                <a:cs typeface="Calibri"/>
              </a:rPr>
              <a:t>°</a:t>
            </a:r>
            <a:r>
              <a:rPr lang="en-US" sz="2800" dirty="0" smtClean="0">
                <a:latin typeface="Times New Roman" panose="02020603050405020304" pitchFamily="18" charset="0"/>
                <a:cs typeface="Times New Roman" panose="02020603050405020304" pitchFamily="18" charset="0"/>
              </a:rPr>
              <a:t>C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(you can do the math if you don’t believe me.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pPr marL="342900" indent="-342900">
              <a:buAutoNum type="arabicPeriod" startAt="40"/>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 FOOD CALORIE is really a </a:t>
            </a:r>
            <a:r>
              <a:rPr lang="en-US" sz="2800" dirty="0" smtClean="0">
                <a:latin typeface="Times New Roman" panose="02020603050405020304" pitchFamily="18" charset="0"/>
                <a:cs typeface="Times New Roman" panose="02020603050405020304" pitchFamily="18" charset="0"/>
              </a:rPr>
              <a:t>kilo-calorie</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4000" dirty="0" smtClean="0">
                <a:solidFill>
                  <a:srgbClr val="00B050"/>
                </a:solidFill>
                <a:latin typeface="Times New Roman" panose="02020603050405020304" pitchFamily="18" charset="0"/>
                <a:cs typeface="Times New Roman" panose="02020603050405020304" pitchFamily="18" charset="0"/>
              </a:rPr>
              <a:t>1 Calorie </a:t>
            </a:r>
            <a:r>
              <a:rPr lang="en-US" sz="4000" dirty="0" smtClean="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rPr>
              <a:t>1000 calories</a:t>
            </a:r>
            <a:r>
              <a:rPr lang="en-US" sz="2800" dirty="0" smtClean="0">
                <a:solidFill>
                  <a:srgbClr val="FF0000"/>
                </a:solidFill>
                <a:latin typeface="Times New Roman" panose="02020603050405020304" pitchFamily="18" charset="0"/>
                <a:cs typeface="Times New Roman" panose="02020603050405020304" pitchFamily="18" charset="0"/>
              </a:rPr>
              <a:t/>
            </a:r>
            <a:br>
              <a:rPr lang="en-US" sz="2800" dirty="0" smtClean="0">
                <a:solidFill>
                  <a:srgbClr val="FF0000"/>
                </a:solidFill>
                <a:latin typeface="Times New Roman" panose="02020603050405020304" pitchFamily="18" charset="0"/>
                <a:cs typeface="Times New Roman" panose="02020603050405020304" pitchFamily="18" charset="0"/>
              </a:rPr>
            </a:br>
            <a:endParaRPr lang="en-US" sz="2800" dirty="0" smtClean="0">
              <a:solidFill>
                <a:srgbClr val="FF0000"/>
              </a:solidFill>
              <a:latin typeface="Times New Roman" panose="02020603050405020304" pitchFamily="18" charset="0"/>
              <a:cs typeface="Times New Roman" panose="02020603050405020304" pitchFamily="18" charset="0"/>
            </a:endParaRPr>
          </a:p>
          <a:p>
            <a:pPr marL="342900" indent="-342900">
              <a:buAutoNum type="arabicPeriod" startAt="40"/>
            </a:pPr>
            <a:r>
              <a:rPr lang="en-US" sz="2800" dirty="0" smtClean="0">
                <a:latin typeface="Times New Roman" panose="02020603050405020304" pitchFamily="18" charset="0"/>
                <a:cs typeface="Times New Roman" panose="02020603050405020304" pitchFamily="18" charset="0"/>
              </a:rPr>
              <a:t>  We will use “</a:t>
            </a:r>
            <a:r>
              <a:rPr lang="en-US" sz="2800" dirty="0" err="1" smtClean="0">
                <a:latin typeface="Times New Roman" panose="02020603050405020304" pitchFamily="18" charset="0"/>
                <a:cs typeface="Times New Roman" panose="02020603050405020304" pitchFamily="18" charset="0"/>
              </a:rPr>
              <a:t>cal</a:t>
            </a:r>
            <a:r>
              <a:rPr lang="en-US" sz="2800" dirty="0" smtClean="0">
                <a:latin typeface="Times New Roman" panose="02020603050405020304" pitchFamily="18" charset="0"/>
                <a:cs typeface="Times New Roman" panose="02020603050405020304" pitchFamily="18" charset="0"/>
              </a:rPr>
              <a:t>” for calories, and Calories for </a:t>
            </a:r>
            <a:r>
              <a:rPr lang="en-US" sz="2800" dirty="0" smtClean="0">
                <a:latin typeface="Times New Roman" panose="02020603050405020304" pitchFamily="18" charset="0"/>
                <a:cs typeface="Times New Roman" panose="02020603050405020304" pitchFamily="18" charset="0"/>
              </a:rPr>
              <a:t>Calories</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4000" dirty="0" smtClean="0">
                <a:solidFill>
                  <a:srgbClr val="00B050"/>
                </a:solidFill>
                <a:latin typeface="Times New Roman" panose="02020603050405020304" pitchFamily="18" charset="0"/>
                <a:cs typeface="Times New Roman" panose="02020603050405020304" pitchFamily="18" charset="0"/>
              </a:rPr>
              <a:t>1 C </a:t>
            </a: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1000 </a:t>
            </a:r>
            <a:r>
              <a:rPr lang="en-US" sz="4000" dirty="0" err="1" smtClean="0">
                <a:solidFill>
                  <a:srgbClr val="FF0000"/>
                </a:solidFill>
                <a:latin typeface="Times New Roman" panose="02020603050405020304" pitchFamily="18" charset="0"/>
                <a:cs typeface="Times New Roman" panose="02020603050405020304" pitchFamily="18" charset="0"/>
              </a:rPr>
              <a:t>cal</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237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8915400" cy="5509200"/>
          </a:xfrm>
          <a:prstGeom prst="rect">
            <a:avLst/>
          </a:prstGeom>
          <a:noFill/>
        </p:spPr>
        <p:txBody>
          <a:bodyPr wrap="square" rtlCol="0">
            <a:spAutoFit/>
          </a:bodyPr>
          <a:lstStyle/>
          <a:p>
            <a:pPr marL="342900" indent="-342900">
              <a:buAutoNum type="arabicPeriod" startAt="44"/>
            </a:pPr>
            <a:r>
              <a:rPr lang="en-US" sz="3200" dirty="0" smtClean="0">
                <a:latin typeface="Times New Roman" panose="02020603050405020304" pitchFamily="18" charset="0"/>
                <a:cs typeface="Times New Roman" panose="02020603050405020304" pitchFamily="18" charset="0"/>
              </a:rPr>
              <a:t>  It takes 1000 </a:t>
            </a:r>
            <a:r>
              <a:rPr lang="en-US" sz="3200" dirty="0" err="1" smtClean="0">
                <a:latin typeface="Times New Roman" panose="02020603050405020304" pitchFamily="18" charset="0"/>
                <a:cs typeface="Times New Roman" panose="02020603050405020304" pitchFamily="18" charset="0"/>
              </a:rPr>
              <a:t>cal</a:t>
            </a:r>
            <a:r>
              <a:rPr lang="en-US" sz="3200" dirty="0" smtClean="0">
                <a:latin typeface="Times New Roman" panose="02020603050405020304" pitchFamily="18" charset="0"/>
                <a:cs typeface="Times New Roman" panose="02020603050405020304" pitchFamily="18" charset="0"/>
              </a:rPr>
              <a:t> = 1 Calorie</a:t>
            </a:r>
            <a:br>
              <a:rPr lang="en-US" sz="3200" dirty="0" smtClean="0">
                <a:latin typeface="Times New Roman" panose="02020603050405020304" pitchFamily="18" charset="0"/>
                <a:cs typeface="Times New Roman" panose="02020603050405020304" pitchFamily="18" charset="0"/>
              </a:rPr>
            </a:br>
            <a:endParaRPr lang="en-US" sz="3200" dirty="0" smtClean="0">
              <a:latin typeface="Times New Roman" panose="02020603050405020304" pitchFamily="18" charset="0"/>
              <a:cs typeface="Times New Roman" panose="02020603050405020304" pitchFamily="18" charset="0"/>
            </a:endParaRPr>
          </a:p>
          <a:p>
            <a:pPr marL="342900" indent="-342900">
              <a:buAutoNum type="arabicPeriod" startAt="44"/>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 joule is tiny.  It takes 4.18 Joules = 1 </a:t>
            </a:r>
            <a:r>
              <a:rPr lang="en-US" sz="3200" dirty="0" err="1" smtClean="0">
                <a:latin typeface="Times New Roman" panose="02020603050405020304" pitchFamily="18" charset="0"/>
                <a:cs typeface="Times New Roman" panose="02020603050405020304" pitchFamily="18" charset="0"/>
              </a:rPr>
              <a:t>cal</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endParaRPr lang="en-US" sz="3200" dirty="0" smtClean="0">
              <a:latin typeface="Times New Roman" panose="02020603050405020304" pitchFamily="18" charset="0"/>
              <a:cs typeface="Times New Roman" panose="02020603050405020304" pitchFamily="18" charset="0"/>
            </a:endParaRPr>
          </a:p>
          <a:p>
            <a:pPr marL="342900" indent="-342900">
              <a:buAutoNum type="arabicPeriod" startAt="44"/>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1000 joules is called a KILO-JOULE</a:t>
            </a:r>
            <a:br>
              <a:rPr lang="en-US" sz="3200" dirty="0" smtClean="0">
                <a:latin typeface="Times New Roman" panose="02020603050405020304" pitchFamily="18" charset="0"/>
                <a:cs typeface="Times New Roman" panose="02020603050405020304" pitchFamily="18" charset="0"/>
              </a:rPr>
            </a:br>
            <a:endParaRPr lang="en-US" sz="3200" dirty="0" smtClean="0">
              <a:latin typeface="Times New Roman" panose="02020603050405020304" pitchFamily="18" charset="0"/>
              <a:cs typeface="Times New Roman" panose="02020603050405020304" pitchFamily="18" charset="0"/>
            </a:endParaRPr>
          </a:p>
          <a:p>
            <a:pPr marL="342900" indent="-342900">
              <a:buAutoNum type="arabicPeriod" startAt="44"/>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Under Table B, in small ink, write these out:</a:t>
            </a:r>
            <a:br>
              <a:rPr lang="en-US" sz="3200" b="1" dirty="0" smtClean="0">
                <a:solidFill>
                  <a:srgbClr val="0000FF"/>
                </a:solidFill>
                <a:latin typeface="Times New Roman" panose="02020603050405020304" pitchFamily="18" charset="0"/>
                <a:cs typeface="Times New Roman" panose="02020603050405020304" pitchFamily="18" charset="0"/>
              </a:rPr>
            </a:br>
            <a:r>
              <a:rPr lang="en-US" sz="3200" b="1" dirty="0" smtClean="0">
                <a:solidFill>
                  <a:srgbClr val="0000FF"/>
                </a:solidFill>
                <a:latin typeface="Times New Roman" panose="02020603050405020304" pitchFamily="18" charset="0"/>
                <a:cs typeface="Times New Roman" panose="02020603050405020304" pitchFamily="18" charset="0"/>
              </a:rPr>
              <a:t/>
            </a:r>
            <a:br>
              <a:rPr lang="en-US" sz="3200" b="1" dirty="0" smtClean="0">
                <a:solidFill>
                  <a:srgbClr val="0000FF"/>
                </a:solidFill>
                <a:latin typeface="Times New Roman" panose="02020603050405020304" pitchFamily="18" charset="0"/>
                <a:cs typeface="Times New Roman" panose="02020603050405020304" pitchFamily="18" charset="0"/>
              </a:rPr>
            </a:br>
            <a:r>
              <a:rPr lang="en-US" sz="3200" b="1" dirty="0" smtClean="0">
                <a:solidFill>
                  <a:srgbClr val="0000FF"/>
                </a:solidFill>
                <a:latin typeface="Times New Roman" panose="02020603050405020304" pitchFamily="18" charset="0"/>
                <a:cs typeface="Times New Roman" panose="02020603050405020304" pitchFamily="18" charset="0"/>
              </a:rPr>
              <a:t>       4.18 J = 1 </a:t>
            </a:r>
            <a:r>
              <a:rPr lang="en-US" sz="3200" b="1" dirty="0" err="1" smtClean="0">
                <a:solidFill>
                  <a:srgbClr val="0000FF"/>
                </a:solidFill>
                <a:latin typeface="Times New Roman" panose="02020603050405020304" pitchFamily="18" charset="0"/>
                <a:cs typeface="Times New Roman" panose="02020603050405020304" pitchFamily="18" charset="0"/>
              </a:rPr>
              <a:t>cal</a:t>
            </a:r>
            <a:r>
              <a:rPr lang="en-US" sz="3200" b="1" dirty="0" smtClean="0">
                <a:solidFill>
                  <a:srgbClr val="0000FF"/>
                </a:solidFill>
                <a:latin typeface="Times New Roman" panose="02020603050405020304" pitchFamily="18" charset="0"/>
                <a:cs typeface="Times New Roman" panose="02020603050405020304" pitchFamily="18" charset="0"/>
              </a:rPr>
              <a:t>            1000 </a:t>
            </a:r>
            <a:r>
              <a:rPr lang="en-US" sz="3200" b="1" dirty="0" err="1" smtClean="0">
                <a:solidFill>
                  <a:srgbClr val="0000FF"/>
                </a:solidFill>
                <a:latin typeface="Times New Roman" panose="02020603050405020304" pitchFamily="18" charset="0"/>
                <a:cs typeface="Times New Roman" panose="02020603050405020304" pitchFamily="18" charset="0"/>
              </a:rPr>
              <a:t>cal</a:t>
            </a:r>
            <a:r>
              <a:rPr lang="en-US" sz="3200" b="1" dirty="0" smtClean="0">
                <a:solidFill>
                  <a:srgbClr val="0000FF"/>
                </a:solidFill>
                <a:latin typeface="Times New Roman" panose="02020603050405020304" pitchFamily="18" charset="0"/>
                <a:cs typeface="Times New Roman" panose="02020603050405020304" pitchFamily="18" charset="0"/>
              </a:rPr>
              <a:t> = 1 C           </a:t>
            </a:r>
            <a:br>
              <a:rPr lang="en-US" sz="3200" b="1" dirty="0" smtClean="0">
                <a:solidFill>
                  <a:srgbClr val="0000FF"/>
                </a:solidFill>
                <a:latin typeface="Times New Roman" panose="02020603050405020304" pitchFamily="18" charset="0"/>
                <a:cs typeface="Times New Roman" panose="02020603050405020304" pitchFamily="18" charset="0"/>
              </a:rPr>
            </a:br>
            <a:r>
              <a:rPr lang="en-US" sz="3200" b="1" dirty="0" smtClean="0">
                <a:solidFill>
                  <a:srgbClr val="0000FF"/>
                </a:solidFill>
                <a:latin typeface="Times New Roman" panose="02020603050405020304" pitchFamily="18" charset="0"/>
                <a:cs typeface="Times New Roman" panose="02020603050405020304" pitchFamily="18" charset="0"/>
              </a:rPr>
              <a:t/>
            </a:r>
            <a:br>
              <a:rPr lang="en-US" sz="3200" b="1" dirty="0" smtClean="0">
                <a:solidFill>
                  <a:srgbClr val="0000FF"/>
                </a:solidFill>
                <a:latin typeface="Times New Roman" panose="02020603050405020304" pitchFamily="18" charset="0"/>
                <a:cs typeface="Times New Roman" panose="02020603050405020304" pitchFamily="18" charset="0"/>
              </a:rPr>
            </a:br>
            <a:r>
              <a:rPr lang="en-US" sz="3200" b="1" dirty="0" smtClean="0">
                <a:solidFill>
                  <a:srgbClr val="0000FF"/>
                </a:solidFill>
                <a:latin typeface="Times New Roman" panose="02020603050405020304" pitchFamily="18" charset="0"/>
                <a:cs typeface="Times New Roman" panose="02020603050405020304" pitchFamily="18" charset="0"/>
              </a:rPr>
              <a:t>                      1000 joules = 1 kJ</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33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79305" cy="2246769"/>
          </a:xfrm>
          <a:prstGeom prst="rect">
            <a:avLst/>
          </a:prstGeom>
          <a:noFill/>
        </p:spPr>
        <p:txBody>
          <a:bodyPr wrap="square" rtlCol="0">
            <a:spAutoFit/>
          </a:bodyPr>
          <a:lstStyle/>
          <a:p>
            <a:pPr marL="342900" indent="-342900">
              <a:buAutoNum type="arabicPeriod" startAt="5"/>
            </a:pPr>
            <a:r>
              <a:rPr lang="en-US" sz="2000" b="1" dirty="0" smtClean="0">
                <a:solidFill>
                  <a:srgbClr val="FF0000"/>
                </a:solidFill>
                <a:latin typeface="Times New Roman" panose="02020603050405020304" pitchFamily="18" charset="0"/>
                <a:cs typeface="Times New Roman" panose="02020603050405020304" pitchFamily="18" charset="0"/>
              </a:rPr>
              <a:t>You must ADD energy to melt solids </a:t>
            </a: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smtClean="0">
                <a:solidFill>
                  <a:srgbClr val="FF0000"/>
                </a:solidFill>
                <a:latin typeface="Times New Roman" panose="02020603050405020304" pitchFamily="18" charset="0"/>
                <a:cs typeface="Times New Roman" panose="02020603050405020304" pitchFamily="18" charset="0"/>
              </a:rPr>
              <a:t> liquid  ex:  H</a:t>
            </a:r>
            <a:r>
              <a:rPr lang="en-US" sz="2000" b="1" baseline="-25000" dirty="0" smtClean="0">
                <a:solidFill>
                  <a:srgbClr val="FF0000"/>
                </a:solidFill>
                <a:latin typeface="Times New Roman" panose="02020603050405020304" pitchFamily="18" charset="0"/>
                <a:cs typeface="Times New Roman" panose="02020603050405020304" pitchFamily="18" charset="0"/>
              </a:rPr>
              <a:t>2</a:t>
            </a:r>
            <a:r>
              <a:rPr lang="en-US" sz="2000" b="1" dirty="0" smtClean="0">
                <a:solidFill>
                  <a:srgbClr val="FF0000"/>
                </a:solidFill>
                <a:latin typeface="Times New Roman" panose="02020603050405020304" pitchFamily="18" charset="0"/>
                <a:cs typeface="Times New Roman" panose="02020603050405020304" pitchFamily="18" charset="0"/>
              </a:rPr>
              <a:t>O</a:t>
            </a:r>
            <a:r>
              <a:rPr lang="en-US" sz="2000" b="1" baseline="-25000" dirty="0" smtClean="0">
                <a:solidFill>
                  <a:srgbClr val="FF0000"/>
                </a:solidFill>
                <a:latin typeface="Times New Roman" panose="02020603050405020304" pitchFamily="18" charset="0"/>
                <a:cs typeface="Times New Roman" panose="02020603050405020304" pitchFamily="18" charset="0"/>
              </a:rPr>
              <a:t>(S)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H</a:t>
            </a:r>
            <a:r>
              <a:rPr lang="en-US" sz="2000" b="1" baseline="-25000" dirty="0" smtClean="0">
                <a:solidFill>
                  <a:srgbClr val="FF0000"/>
                </a:solidFill>
                <a:latin typeface="Times New Roman" panose="02020603050405020304" pitchFamily="18" charset="0"/>
                <a:cs typeface="Times New Roman" panose="02020603050405020304" pitchFamily="18" charset="0"/>
              </a:rPr>
              <a:t>2</a:t>
            </a:r>
            <a:r>
              <a:rPr lang="en-US" sz="2000" b="1" dirty="0" smtClean="0">
                <a:solidFill>
                  <a:srgbClr val="FF0000"/>
                </a:solidFill>
                <a:latin typeface="Times New Roman" panose="02020603050405020304" pitchFamily="18" charset="0"/>
                <a:cs typeface="Times New Roman" panose="02020603050405020304" pitchFamily="18" charset="0"/>
              </a:rPr>
              <a:t>O</a:t>
            </a:r>
            <a:r>
              <a:rPr lang="en-US" sz="2000" b="1" baseline="-25000" dirty="0" smtClean="0">
                <a:solidFill>
                  <a:srgbClr val="FF0000"/>
                </a:solidFill>
                <a:latin typeface="Times New Roman" panose="02020603050405020304" pitchFamily="18" charset="0"/>
                <a:cs typeface="Times New Roman" panose="02020603050405020304" pitchFamily="18" charset="0"/>
              </a:rPr>
              <a:t>(L)</a:t>
            </a:r>
            <a:r>
              <a:rPr lang="en-US" sz="2000" b="1" dirty="0" smtClean="0">
                <a:solidFill>
                  <a:srgbClr val="FF0000"/>
                </a:solidFill>
                <a:latin typeface="Times New Roman" panose="02020603050405020304" pitchFamily="18" charset="0"/>
                <a:cs typeface="Times New Roman" panose="02020603050405020304" pitchFamily="18" charset="0"/>
              </a:rPr>
              <a:t/>
            </a:r>
            <a:br>
              <a:rPr lang="en-US" sz="2000" b="1" dirty="0" smtClean="0">
                <a:solidFill>
                  <a:srgbClr val="FF0000"/>
                </a:solidFill>
                <a:latin typeface="Times New Roman" panose="02020603050405020304" pitchFamily="18" charset="0"/>
                <a:cs typeface="Times New Roman" panose="02020603050405020304" pitchFamily="18" charset="0"/>
              </a:rPr>
            </a:br>
            <a:endParaRPr lang="en-US" sz="2000" b="1" dirty="0" smtClean="0">
              <a:solidFill>
                <a:srgbClr val="FF0000"/>
              </a:solidFill>
              <a:latin typeface="Times New Roman" panose="02020603050405020304" pitchFamily="18" charset="0"/>
              <a:cs typeface="Times New Roman" panose="02020603050405020304" pitchFamily="18" charset="0"/>
            </a:endParaRPr>
          </a:p>
          <a:p>
            <a:pPr marL="342900" indent="-342900">
              <a:buAutoNum type="arabicPeriod" startAt="5"/>
            </a:pPr>
            <a:r>
              <a:rPr lang="en-US" sz="2000" b="1" dirty="0" smtClean="0">
                <a:solidFill>
                  <a:srgbClr val="0000FF"/>
                </a:solidFill>
                <a:latin typeface="Times New Roman" panose="02020603050405020304" pitchFamily="18" charset="0"/>
                <a:cs typeface="Times New Roman" panose="02020603050405020304" pitchFamily="18" charset="0"/>
              </a:rPr>
              <a:t>You must REMOVE energy to freeze liquid </a:t>
            </a: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smtClean="0">
                <a:solidFill>
                  <a:srgbClr val="0000FF"/>
                </a:solidFill>
                <a:latin typeface="Times New Roman" panose="02020603050405020304" pitchFamily="18" charset="0"/>
                <a:cs typeface="Times New Roman" panose="02020603050405020304" pitchFamily="18" charset="0"/>
              </a:rPr>
              <a:t> solid  ex: </a:t>
            </a:r>
            <a:r>
              <a:rPr lang="en-US" sz="2000" b="1" dirty="0">
                <a:solidFill>
                  <a:srgbClr val="0000FF"/>
                </a:solidFill>
                <a:latin typeface="Times New Roman" panose="02020603050405020304" pitchFamily="18" charset="0"/>
                <a:cs typeface="Times New Roman" panose="02020603050405020304" pitchFamily="18" charset="0"/>
              </a:rPr>
              <a:t>H</a:t>
            </a:r>
            <a:r>
              <a:rPr lang="en-US" sz="2000" b="1" baseline="-25000" dirty="0">
                <a:solidFill>
                  <a:srgbClr val="0000FF"/>
                </a:solidFill>
                <a:latin typeface="Times New Roman" panose="02020603050405020304" pitchFamily="18" charset="0"/>
                <a:cs typeface="Times New Roman" panose="02020603050405020304" pitchFamily="18" charset="0"/>
              </a:rPr>
              <a:t>2</a:t>
            </a:r>
            <a:r>
              <a:rPr lang="en-US" sz="2000" b="1" dirty="0">
                <a:solidFill>
                  <a:srgbClr val="0000FF"/>
                </a:solidFill>
                <a:latin typeface="Times New Roman" panose="02020603050405020304" pitchFamily="18" charset="0"/>
                <a:cs typeface="Times New Roman" panose="02020603050405020304" pitchFamily="18" charset="0"/>
              </a:rPr>
              <a:t>O</a:t>
            </a:r>
            <a:r>
              <a:rPr lang="en-US" sz="2000" b="1" baseline="-25000" dirty="0">
                <a:solidFill>
                  <a:srgbClr val="0000FF"/>
                </a:solidFill>
                <a:latin typeface="Times New Roman" panose="02020603050405020304" pitchFamily="18" charset="0"/>
                <a:cs typeface="Times New Roman" panose="02020603050405020304" pitchFamily="18" charset="0"/>
              </a:rPr>
              <a:t>(L)</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H</a:t>
            </a:r>
            <a:r>
              <a:rPr lang="en-US" sz="2000" b="1" baseline="-25000" dirty="0">
                <a:solidFill>
                  <a:srgbClr val="0000FF"/>
                </a:solidFill>
                <a:latin typeface="Times New Roman" panose="02020603050405020304" pitchFamily="18" charset="0"/>
                <a:cs typeface="Times New Roman" panose="02020603050405020304" pitchFamily="18" charset="0"/>
              </a:rPr>
              <a:t>2</a:t>
            </a:r>
            <a:r>
              <a:rPr lang="en-US" sz="2000" b="1" dirty="0">
                <a:solidFill>
                  <a:srgbClr val="0000FF"/>
                </a:solidFill>
                <a:latin typeface="Times New Roman" panose="02020603050405020304" pitchFamily="18" charset="0"/>
                <a:cs typeface="Times New Roman" panose="02020603050405020304" pitchFamily="18" charset="0"/>
              </a:rPr>
              <a:t>O</a:t>
            </a:r>
            <a:r>
              <a:rPr lang="en-US" sz="2000" b="1" baseline="-25000" dirty="0">
                <a:solidFill>
                  <a:srgbClr val="0000FF"/>
                </a:solidFill>
                <a:latin typeface="Times New Roman" panose="02020603050405020304" pitchFamily="18" charset="0"/>
                <a:cs typeface="Times New Roman" panose="02020603050405020304" pitchFamily="18" charset="0"/>
              </a:rPr>
              <a:t>(S)</a:t>
            </a:r>
            <a:r>
              <a:rPr lang="en-US" sz="2000" b="1" dirty="0" smtClean="0">
                <a:solidFill>
                  <a:srgbClr val="0000FF"/>
                </a:solidFill>
                <a:latin typeface="Times New Roman" panose="02020603050405020304" pitchFamily="18" charset="0"/>
                <a:cs typeface="Times New Roman" panose="02020603050405020304" pitchFamily="18" charset="0"/>
              </a:rPr>
              <a:t/>
            </a:r>
            <a:br>
              <a:rPr lang="en-US" sz="2000" b="1" dirty="0" smtClean="0">
                <a:solidFill>
                  <a:srgbClr val="0000FF"/>
                </a:solidFill>
                <a:latin typeface="Times New Roman" panose="02020603050405020304" pitchFamily="18" charset="0"/>
                <a:cs typeface="Times New Roman" panose="02020603050405020304" pitchFamily="18" charset="0"/>
              </a:rPr>
            </a:br>
            <a:endParaRPr lang="en-US" sz="2000" b="1" dirty="0" smtClean="0">
              <a:solidFill>
                <a:srgbClr val="0000FF"/>
              </a:solidFill>
              <a:latin typeface="Times New Roman" panose="02020603050405020304" pitchFamily="18" charset="0"/>
              <a:cs typeface="Times New Roman" panose="02020603050405020304" pitchFamily="18" charset="0"/>
            </a:endParaRPr>
          </a:p>
          <a:p>
            <a:pPr marL="342900" indent="-342900">
              <a:buAutoNum type="arabicPeriod" startAt="5"/>
            </a:pPr>
            <a:r>
              <a:rPr lang="en-US" sz="2000" b="1" dirty="0" smtClean="0">
                <a:solidFill>
                  <a:srgbClr val="FF0000"/>
                </a:solidFill>
                <a:latin typeface="Times New Roman" panose="02020603050405020304" pitchFamily="18" charset="0"/>
                <a:cs typeface="Times New Roman" panose="02020603050405020304" pitchFamily="18" charset="0"/>
              </a:rPr>
              <a:t>You must ADD energy to vaporize liquid </a:t>
            </a: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smtClean="0">
                <a:solidFill>
                  <a:srgbClr val="FF0000"/>
                </a:solidFill>
                <a:latin typeface="Times New Roman" panose="02020603050405020304" pitchFamily="18" charset="0"/>
                <a:cs typeface="Times New Roman" panose="02020603050405020304" pitchFamily="18" charset="0"/>
              </a:rPr>
              <a:t> gas  ex: </a:t>
            </a:r>
            <a:r>
              <a:rPr lang="en-US" sz="2000" b="1" dirty="0">
                <a:solidFill>
                  <a:srgbClr val="FF0000"/>
                </a:solidFill>
                <a:latin typeface="Times New Roman" panose="02020603050405020304" pitchFamily="18" charset="0"/>
                <a:cs typeface="Times New Roman" panose="02020603050405020304" pitchFamily="18" charset="0"/>
              </a:rPr>
              <a:t>H</a:t>
            </a:r>
            <a:r>
              <a:rPr lang="en-US" sz="2000" b="1" baseline="-25000" dirty="0">
                <a:solidFill>
                  <a:srgbClr val="FF0000"/>
                </a:solidFill>
                <a:latin typeface="Times New Roman" panose="02020603050405020304" pitchFamily="18" charset="0"/>
                <a:cs typeface="Times New Roman" panose="02020603050405020304" pitchFamily="18" charset="0"/>
              </a:rPr>
              <a:t>2</a:t>
            </a:r>
            <a:r>
              <a:rPr lang="en-US" sz="2000" b="1" dirty="0">
                <a:solidFill>
                  <a:srgbClr val="FF0000"/>
                </a:solidFill>
                <a:latin typeface="Times New Roman" panose="02020603050405020304" pitchFamily="18" charset="0"/>
                <a:cs typeface="Times New Roman" panose="02020603050405020304" pitchFamily="18" charset="0"/>
              </a:rPr>
              <a:t>O</a:t>
            </a:r>
            <a:r>
              <a:rPr lang="en-US" sz="2000" b="1" baseline="-25000" dirty="0">
                <a:solidFill>
                  <a:srgbClr val="FF0000"/>
                </a:solidFill>
                <a:latin typeface="Times New Roman" panose="02020603050405020304" pitchFamily="18" charset="0"/>
                <a:cs typeface="Times New Roman" panose="02020603050405020304" pitchFamily="18" charset="0"/>
              </a:rPr>
              <a:t>(L)</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H</a:t>
            </a:r>
            <a:r>
              <a:rPr lang="en-US" sz="2000" b="1" baseline="-25000" dirty="0" smtClean="0">
                <a:solidFill>
                  <a:srgbClr val="FF0000"/>
                </a:solidFill>
                <a:latin typeface="Times New Roman" panose="02020603050405020304" pitchFamily="18" charset="0"/>
                <a:cs typeface="Times New Roman" panose="02020603050405020304" pitchFamily="18" charset="0"/>
              </a:rPr>
              <a:t>2</a:t>
            </a:r>
            <a:r>
              <a:rPr lang="en-US" sz="2000" b="1" dirty="0" smtClean="0">
                <a:solidFill>
                  <a:srgbClr val="FF0000"/>
                </a:solidFill>
                <a:latin typeface="Times New Roman" panose="02020603050405020304" pitchFamily="18" charset="0"/>
                <a:cs typeface="Times New Roman" panose="02020603050405020304" pitchFamily="18" charset="0"/>
              </a:rPr>
              <a:t>O</a:t>
            </a:r>
            <a:r>
              <a:rPr lang="en-US" sz="2000" b="1" baseline="-25000" dirty="0" smtClean="0">
                <a:solidFill>
                  <a:srgbClr val="FF0000"/>
                </a:solidFill>
                <a:latin typeface="Times New Roman" panose="02020603050405020304" pitchFamily="18" charset="0"/>
                <a:cs typeface="Times New Roman" panose="02020603050405020304" pitchFamily="18" charset="0"/>
              </a:rPr>
              <a:t>(G)</a:t>
            </a:r>
            <a:r>
              <a:rPr lang="en-US" sz="2000" b="1" dirty="0">
                <a:solidFill>
                  <a:srgbClr val="FF0000"/>
                </a:solidFill>
                <a:latin typeface="Times New Roman" panose="02020603050405020304" pitchFamily="18" charset="0"/>
                <a:cs typeface="Times New Roman" panose="02020603050405020304" pitchFamily="18" charset="0"/>
              </a:rPr>
              <a:t/>
            </a:r>
            <a:br>
              <a:rPr lang="en-US" sz="2000" b="1" dirty="0">
                <a:solidFill>
                  <a:srgbClr val="FF0000"/>
                </a:solidFill>
                <a:latin typeface="Times New Roman" panose="02020603050405020304" pitchFamily="18" charset="0"/>
                <a:cs typeface="Times New Roman" panose="02020603050405020304" pitchFamily="18" charset="0"/>
              </a:rPr>
            </a:br>
            <a:endParaRPr lang="en-US" sz="2000" b="1" dirty="0" smtClean="0">
              <a:solidFill>
                <a:srgbClr val="FF0000"/>
              </a:solidFill>
              <a:latin typeface="Times New Roman" panose="02020603050405020304" pitchFamily="18" charset="0"/>
              <a:cs typeface="Times New Roman" panose="02020603050405020304" pitchFamily="18" charset="0"/>
            </a:endParaRPr>
          </a:p>
          <a:p>
            <a:pPr marL="342900" indent="-342900">
              <a:buAutoNum type="arabicPeriod" startAt="5"/>
            </a:pPr>
            <a:r>
              <a:rPr lang="en-US" sz="2000" b="1" dirty="0" smtClean="0">
                <a:solidFill>
                  <a:srgbClr val="0000FF"/>
                </a:solidFill>
                <a:latin typeface="Times New Roman" panose="02020603050405020304" pitchFamily="18" charset="0"/>
                <a:cs typeface="Times New Roman" panose="02020603050405020304" pitchFamily="18" charset="0"/>
              </a:rPr>
              <a:t>You must REMOVE energy to condense gas </a:t>
            </a: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smtClean="0">
                <a:solidFill>
                  <a:srgbClr val="0000FF"/>
                </a:solidFill>
                <a:latin typeface="Times New Roman" panose="02020603050405020304" pitchFamily="18" charset="0"/>
                <a:cs typeface="Times New Roman" panose="02020603050405020304" pitchFamily="18" charset="0"/>
              </a:rPr>
              <a:t> liquid  ex: </a:t>
            </a:r>
            <a:r>
              <a:rPr lang="en-US" sz="2000" b="1" dirty="0">
                <a:solidFill>
                  <a:srgbClr val="0000FF"/>
                </a:solidFill>
                <a:latin typeface="Times New Roman" panose="02020603050405020304" pitchFamily="18" charset="0"/>
                <a:cs typeface="Times New Roman" panose="02020603050405020304" pitchFamily="18" charset="0"/>
              </a:rPr>
              <a:t>H</a:t>
            </a:r>
            <a:r>
              <a:rPr lang="en-US" sz="2000" b="1" baseline="-25000" dirty="0">
                <a:solidFill>
                  <a:srgbClr val="0000FF"/>
                </a:solidFill>
                <a:latin typeface="Times New Roman" panose="02020603050405020304" pitchFamily="18" charset="0"/>
                <a:cs typeface="Times New Roman" panose="02020603050405020304" pitchFamily="18" charset="0"/>
              </a:rPr>
              <a:t>2</a:t>
            </a:r>
            <a:r>
              <a:rPr lang="en-US" sz="2000" b="1" dirty="0">
                <a:solidFill>
                  <a:srgbClr val="0000FF"/>
                </a:solidFill>
                <a:latin typeface="Times New Roman" panose="02020603050405020304" pitchFamily="18" charset="0"/>
                <a:cs typeface="Times New Roman" panose="02020603050405020304" pitchFamily="18" charset="0"/>
              </a:rPr>
              <a:t>O</a:t>
            </a:r>
            <a:r>
              <a:rPr lang="en-US" sz="2000" b="1" baseline="-25000" dirty="0">
                <a:solidFill>
                  <a:srgbClr val="0000FF"/>
                </a:solidFill>
                <a:latin typeface="Times New Roman" panose="02020603050405020304" pitchFamily="18" charset="0"/>
                <a:cs typeface="Times New Roman" panose="02020603050405020304" pitchFamily="18" charset="0"/>
              </a:rPr>
              <a:t>(G)</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 H</a:t>
            </a:r>
            <a:r>
              <a:rPr lang="en-US" sz="2000" b="1" baseline="-25000" dirty="0">
                <a:solidFill>
                  <a:srgbClr val="0000FF"/>
                </a:solidFill>
                <a:latin typeface="Times New Roman" panose="02020603050405020304" pitchFamily="18" charset="0"/>
                <a:cs typeface="Times New Roman" panose="02020603050405020304" pitchFamily="18" charset="0"/>
              </a:rPr>
              <a:t>2</a:t>
            </a:r>
            <a:r>
              <a:rPr lang="en-US" sz="2000" b="1" dirty="0">
                <a:solidFill>
                  <a:srgbClr val="0000FF"/>
                </a:solidFill>
                <a:latin typeface="Times New Roman" panose="02020603050405020304" pitchFamily="18" charset="0"/>
                <a:cs typeface="Times New Roman" panose="02020603050405020304" pitchFamily="18" charset="0"/>
              </a:rPr>
              <a:t>O</a:t>
            </a:r>
            <a:r>
              <a:rPr lang="en-US" sz="2000" b="1" baseline="-25000" dirty="0">
                <a:solidFill>
                  <a:srgbClr val="0000FF"/>
                </a:solidFill>
                <a:latin typeface="Times New Roman" panose="02020603050405020304" pitchFamily="18" charset="0"/>
                <a:cs typeface="Times New Roman" panose="02020603050405020304" pitchFamily="18" charset="0"/>
              </a:rPr>
              <a:t>(L)</a:t>
            </a:r>
            <a:r>
              <a:rPr lang="en-US" sz="2000" b="1" dirty="0" smtClean="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Ice to S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7315200" cy="389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068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2739211"/>
          </a:xfrm>
          <a:prstGeom prst="rect">
            <a:avLst/>
          </a:prstGeom>
          <a:noFill/>
        </p:spPr>
        <p:txBody>
          <a:bodyPr wrap="square" rtlCol="0">
            <a:spAutoFit/>
          </a:bodyPr>
          <a:lstStyle/>
          <a:p>
            <a:r>
              <a:rPr lang="en-US" sz="3200" dirty="0" smtClean="0">
                <a:latin typeface="Comic Sans MS" panose="030F0702030302020204" pitchFamily="66" charset="0"/>
              </a:rPr>
              <a:t>48.  You will get used to these units.  In size order, from BIGGEST to smallest, here goes:</a:t>
            </a:r>
            <a:br>
              <a:rPr lang="en-US" sz="3200" dirty="0" smtClean="0">
                <a:latin typeface="Comic Sans MS" panose="030F0702030302020204" pitchFamily="66" charset="0"/>
              </a:rPr>
            </a:br>
            <a:r>
              <a:rPr lang="en-US" sz="3200" dirty="0" smtClean="0">
                <a:latin typeface="Comic Sans MS" panose="030F0702030302020204" pitchFamily="66" charset="0"/>
              </a:rPr>
              <a:t/>
            </a:r>
            <a:br>
              <a:rPr lang="en-US" sz="3200" dirty="0" smtClean="0">
                <a:latin typeface="Comic Sans MS" panose="030F0702030302020204" pitchFamily="66" charset="0"/>
              </a:rPr>
            </a:br>
            <a:r>
              <a:rPr lang="en-US" sz="3200" dirty="0" smtClean="0">
                <a:latin typeface="Comic Sans MS" panose="030F0702030302020204" pitchFamily="66" charset="0"/>
              </a:rPr>
              <a:t>      </a:t>
            </a:r>
            <a:r>
              <a:rPr lang="en-US" sz="4400" dirty="0" smtClean="0">
                <a:latin typeface="Times New Roman" panose="02020603050405020304" pitchFamily="18" charset="0"/>
                <a:cs typeface="Times New Roman" panose="02020603050405020304" pitchFamily="18" charset="0"/>
              </a:rPr>
              <a:t>1 C  </a:t>
            </a:r>
            <a:r>
              <a:rPr lang="en-US" sz="4400" b="1" dirty="0" smtClean="0">
                <a:latin typeface="Times New Roman" panose="02020603050405020304" pitchFamily="18" charset="0"/>
                <a:cs typeface="Times New Roman" panose="02020603050405020304" pitchFamily="18" charset="0"/>
              </a:rPr>
              <a:t>&gt;</a:t>
            </a:r>
            <a:r>
              <a:rPr lang="en-US" sz="4400" dirty="0" smtClean="0">
                <a:latin typeface="Times New Roman" panose="02020603050405020304" pitchFamily="18" charset="0"/>
                <a:cs typeface="Times New Roman" panose="02020603050405020304" pitchFamily="18" charset="0"/>
              </a:rPr>
              <a:t>  1 kJ  </a:t>
            </a:r>
            <a:r>
              <a:rPr lang="en-US" sz="4400" b="1" dirty="0" smtClean="0">
                <a:latin typeface="Times New Roman" panose="02020603050405020304" pitchFamily="18" charset="0"/>
                <a:cs typeface="Times New Roman" panose="02020603050405020304" pitchFamily="18" charset="0"/>
              </a:rPr>
              <a:t>&gt;</a:t>
            </a:r>
            <a:r>
              <a:rPr lang="en-US" sz="4400" dirty="0" smtClean="0">
                <a:latin typeface="Times New Roman" panose="02020603050405020304" pitchFamily="18" charset="0"/>
                <a:cs typeface="Times New Roman" panose="02020603050405020304" pitchFamily="18" charset="0"/>
              </a:rPr>
              <a:t>  1 </a:t>
            </a:r>
            <a:r>
              <a:rPr lang="en-US" sz="4400" dirty="0" err="1" smtClean="0">
                <a:latin typeface="Times New Roman" panose="02020603050405020304" pitchFamily="18" charset="0"/>
                <a:cs typeface="Times New Roman" panose="02020603050405020304" pitchFamily="18" charset="0"/>
              </a:rPr>
              <a:t>cal</a:t>
            </a:r>
            <a:r>
              <a:rPr lang="en-US" sz="4400" dirty="0" smtClean="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&gt;</a:t>
            </a:r>
            <a:r>
              <a:rPr lang="en-US" sz="4400" dirty="0" smtClean="0">
                <a:latin typeface="Times New Roman" panose="02020603050405020304" pitchFamily="18" charset="0"/>
                <a:cs typeface="Times New Roman" panose="02020603050405020304" pitchFamily="18" charset="0"/>
              </a:rPr>
              <a:t>  1 joule</a:t>
            </a:r>
          </a:p>
          <a:p>
            <a:endParaRPr lang="en-US" sz="3200" dirty="0">
              <a:latin typeface="Comic Sans MS" panose="030F0702030302020204" pitchFamily="66" charset="0"/>
            </a:endParaRPr>
          </a:p>
        </p:txBody>
      </p:sp>
      <p:sp>
        <p:nvSpPr>
          <p:cNvPr id="3" name="TextBox 2"/>
          <p:cNvSpPr txBox="1"/>
          <p:nvPr/>
        </p:nvSpPr>
        <p:spPr>
          <a:xfrm>
            <a:off x="304800" y="3276600"/>
            <a:ext cx="8534400" cy="2862322"/>
          </a:xfrm>
          <a:prstGeom prst="rect">
            <a:avLst/>
          </a:prstGeom>
          <a:noFill/>
        </p:spPr>
        <p:txBody>
          <a:bodyPr wrap="square" rtlCol="0">
            <a:spAutoFit/>
          </a:bodyPr>
          <a:lstStyle/>
          <a:p>
            <a:r>
              <a:rPr lang="en-US" sz="3600" b="1" dirty="0" smtClean="0">
                <a:solidFill>
                  <a:srgbClr val="FF0000"/>
                </a:solidFill>
              </a:rPr>
              <a:t>We will be doing some MATH practice now, converting units of energy to other units.  Get a calculator, go slowly, make conversion factors from your equalities under Table B, talk to your friends, cross your fingers.  </a:t>
            </a:r>
            <a:endParaRPr lang="en-US" sz="3600" b="1" dirty="0">
              <a:solidFill>
                <a:srgbClr val="FF0000"/>
              </a:solidFill>
            </a:endParaRPr>
          </a:p>
        </p:txBody>
      </p:sp>
    </p:spTree>
    <p:extLst>
      <p:ext uri="{BB962C8B-B14F-4D97-AF65-F5344CB8AC3E}">
        <p14:creationId xmlns:p14="http://schemas.microsoft.com/office/powerpoint/2010/main" val="1908663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915400"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49.  It takes 354 calories to make 354 g</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H</a:t>
            </a:r>
            <a:r>
              <a:rPr lang="en-US" sz="4000" baseline="-25000" dirty="0" smtClean="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O at 7°C to warm to 8°C.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How many joules is 354 </a:t>
            </a:r>
            <a:r>
              <a:rPr lang="en-US" sz="4000" dirty="0" err="1" smtClean="0">
                <a:latin typeface="Times New Roman" panose="02020603050405020304" pitchFamily="18" charset="0"/>
                <a:cs typeface="Times New Roman" panose="02020603050405020304" pitchFamily="18" charset="0"/>
              </a:rPr>
              <a:t>cal</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3" name="AutoShape 2" descr="Image result for beaker water with bunsen bur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beaker water with bunsen burn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beaker water with bunsen burn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098632" y="2319992"/>
            <a:ext cx="1752600" cy="41203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36782" y="3657600"/>
            <a:ext cx="876300" cy="646331"/>
          </a:xfrm>
          <a:prstGeom prst="rect">
            <a:avLst/>
          </a:prstGeom>
          <a:noFill/>
        </p:spPr>
        <p:txBody>
          <a:bodyPr wrap="square" rtlCol="0">
            <a:spAutoFit/>
          </a:bodyPr>
          <a:lstStyle/>
          <a:p>
            <a:pPr algn="r"/>
            <a:r>
              <a:rPr lang="en-US" b="1" dirty="0" smtClean="0">
                <a:solidFill>
                  <a:srgbClr val="0000FF"/>
                </a:solidFill>
              </a:rPr>
              <a:t>354 </a:t>
            </a:r>
            <a:br>
              <a:rPr lang="en-US" b="1" dirty="0" smtClean="0">
                <a:solidFill>
                  <a:srgbClr val="0000FF"/>
                </a:solidFill>
              </a:rPr>
            </a:br>
            <a:r>
              <a:rPr lang="en-US" b="1" dirty="0" smtClean="0">
                <a:solidFill>
                  <a:srgbClr val="0000FF"/>
                </a:solidFill>
              </a:rPr>
              <a:t>mL</a:t>
            </a:r>
            <a:endParaRPr lang="en-US" b="1" dirty="0">
              <a:solidFill>
                <a:srgbClr val="0000FF"/>
              </a:solidFill>
            </a:endParaRPr>
          </a:p>
        </p:txBody>
      </p:sp>
      <p:sp>
        <p:nvSpPr>
          <p:cNvPr id="6" name="TextBox 5"/>
          <p:cNvSpPr txBox="1"/>
          <p:nvPr/>
        </p:nvSpPr>
        <p:spPr>
          <a:xfrm>
            <a:off x="7536782" y="2109160"/>
            <a:ext cx="609600" cy="369332"/>
          </a:xfrm>
          <a:prstGeom prst="rect">
            <a:avLst/>
          </a:prstGeom>
          <a:noFill/>
        </p:spPr>
        <p:txBody>
          <a:bodyPr wrap="square" rtlCol="0">
            <a:spAutoFit/>
          </a:bodyPr>
          <a:lstStyle/>
          <a:p>
            <a:r>
              <a:rPr lang="en-US" b="1" dirty="0" smtClean="0">
                <a:solidFill>
                  <a:srgbClr val="0000FF"/>
                </a:solidFill>
              </a:rPr>
              <a:t>7</a:t>
            </a:r>
            <a:r>
              <a:rPr lang="en-US" b="1" dirty="0" smtClean="0">
                <a:solidFill>
                  <a:srgbClr val="0000FF"/>
                </a:solidFill>
                <a:latin typeface="Calibri"/>
                <a:cs typeface="Calibri"/>
              </a:rPr>
              <a:t>°</a:t>
            </a:r>
            <a:r>
              <a:rPr lang="en-US" b="1" dirty="0" smtClean="0">
                <a:solidFill>
                  <a:srgbClr val="0000FF"/>
                </a:solidFill>
              </a:rPr>
              <a:t>C</a:t>
            </a:r>
            <a:endParaRPr lang="en-US" b="1" dirty="0">
              <a:solidFill>
                <a:srgbClr val="0000FF"/>
              </a:solidFill>
            </a:endParaRPr>
          </a:p>
        </p:txBody>
      </p:sp>
      <p:cxnSp>
        <p:nvCxnSpPr>
          <p:cNvPr id="8" name="Straight Arrow Connector 7"/>
          <p:cNvCxnSpPr>
            <a:stCxn id="6" idx="2"/>
          </p:cNvCxnSpPr>
          <p:nvPr/>
        </p:nvCxnSpPr>
        <p:spPr>
          <a:xfrm>
            <a:off x="7841582" y="2478492"/>
            <a:ext cx="388018" cy="6457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96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915400" cy="378565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49.  It takes 354 calories to make 354 g</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H</a:t>
            </a:r>
            <a:r>
              <a:rPr lang="en-US" sz="4000" baseline="-25000" dirty="0" smtClean="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O at 7°C to warm to 8°C.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How many joules is 354 </a:t>
            </a:r>
            <a:r>
              <a:rPr lang="en-US" sz="4000" dirty="0" err="1" smtClean="0">
                <a:latin typeface="Times New Roman" panose="02020603050405020304" pitchFamily="18" charset="0"/>
                <a:cs typeface="Times New Roman" panose="02020603050405020304" pitchFamily="18" charset="0"/>
              </a:rPr>
              <a:t>cal</a:t>
            </a:r>
            <a:r>
              <a:rPr lang="en-US" sz="4000" dirty="0" smtClean="0">
                <a:latin typeface="Times New Roman" panose="02020603050405020304" pitchFamily="18" charset="0"/>
                <a:cs typeface="Times New Roman" panose="02020603050405020304" pitchFamily="18" charset="0"/>
              </a:rPr>
              <a:t>?</a:t>
            </a:r>
          </a:p>
          <a:p>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u="sng" dirty="0" smtClean="0">
                <a:latin typeface="Times New Roman" panose="02020603050405020304" pitchFamily="18" charset="0"/>
                <a:cs typeface="Times New Roman" panose="02020603050405020304" pitchFamily="18" charset="0"/>
              </a:rPr>
              <a:t>354 </a:t>
            </a:r>
            <a:r>
              <a:rPr lang="en-US" sz="4000" u="sng" dirty="0" err="1" smtClean="0">
                <a:latin typeface="Times New Roman" panose="02020603050405020304" pitchFamily="18" charset="0"/>
                <a:cs typeface="Times New Roman" panose="02020603050405020304" pitchFamily="18" charset="0"/>
              </a:rPr>
              <a:t>cal</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1</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981200" y="2971800"/>
            <a:ext cx="762000" cy="769441"/>
          </a:xfrm>
          <a:prstGeom prst="rect">
            <a:avLst/>
          </a:prstGeom>
          <a:noFill/>
        </p:spPr>
        <p:txBody>
          <a:bodyPr wrap="square" rtlCol="0">
            <a:spAutoFit/>
          </a:bodyPr>
          <a:lstStyle/>
          <a:p>
            <a:r>
              <a:rPr lang="en-US" sz="4400" dirty="0" smtClean="0"/>
              <a:t>X</a:t>
            </a:r>
            <a:endParaRPr lang="en-US" sz="4400" dirty="0"/>
          </a:p>
        </p:txBody>
      </p:sp>
      <p:sp>
        <p:nvSpPr>
          <p:cNvPr id="4" name="TextBox 3"/>
          <p:cNvSpPr txBox="1"/>
          <p:nvPr/>
        </p:nvSpPr>
        <p:spPr>
          <a:xfrm>
            <a:off x="2438400" y="2819400"/>
            <a:ext cx="2895600"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u="sng" dirty="0" smtClean="0">
                <a:latin typeface="Times New Roman" panose="02020603050405020304" pitchFamily="18" charset="0"/>
                <a:cs typeface="Times New Roman" panose="02020603050405020304" pitchFamily="18" charset="0"/>
              </a:rPr>
              <a:t>4.18 Joules</a:t>
            </a:r>
            <a:br>
              <a:rPr lang="en-US" sz="4000" u="sng"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1 </a:t>
            </a:r>
            <a:r>
              <a:rPr lang="en-US" sz="4000" dirty="0" err="1" smtClean="0">
                <a:latin typeface="Times New Roman" panose="02020603050405020304" pitchFamily="18" charset="0"/>
                <a:cs typeface="Times New Roman" panose="02020603050405020304" pitchFamily="18" charset="0"/>
              </a:rPr>
              <a:t>cal</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265820" y="2971800"/>
            <a:ext cx="3725779" cy="2123658"/>
          </a:xfrm>
          <a:prstGeom prst="rect">
            <a:avLst/>
          </a:prstGeom>
          <a:noFill/>
        </p:spPr>
        <p:txBody>
          <a:bodyPr wrap="square" rtlCol="0">
            <a:spAutoFit/>
          </a:bodyPr>
          <a:lstStyle/>
          <a:p>
            <a:r>
              <a:rPr lang="en-US" sz="4400" dirty="0" smtClean="0"/>
              <a:t>= 1479.72 </a:t>
            </a:r>
            <a:r>
              <a:rPr lang="en-US" sz="4400" dirty="0" err="1" smtClean="0"/>
              <a:t>cal</a:t>
            </a:r>
            <a:r>
              <a:rPr lang="en-US" sz="4400" dirty="0" smtClean="0"/>
              <a:t/>
            </a:r>
            <a:br>
              <a:rPr lang="en-US" sz="4400" dirty="0" smtClean="0"/>
            </a:br>
            <a:r>
              <a:rPr lang="en-US" sz="4400" dirty="0" smtClean="0"/>
              <a:t/>
            </a:r>
            <a:br>
              <a:rPr lang="en-US" sz="4400" dirty="0" smtClean="0"/>
            </a:br>
            <a:r>
              <a:rPr lang="en-US" sz="4400" dirty="0" smtClean="0"/>
              <a:t>= 1480 </a:t>
            </a:r>
            <a:r>
              <a:rPr lang="en-US" sz="4400" dirty="0" err="1" smtClean="0"/>
              <a:t>cal</a:t>
            </a:r>
            <a:r>
              <a:rPr lang="en-US" sz="4400" dirty="0" smtClean="0"/>
              <a:t>  </a:t>
            </a:r>
            <a:r>
              <a:rPr lang="en-US" sz="3200" dirty="0" smtClean="0">
                <a:solidFill>
                  <a:srgbClr val="FF0000"/>
                </a:solidFill>
              </a:rPr>
              <a:t>(3 SF)</a:t>
            </a:r>
            <a:endParaRPr lang="en-US" sz="4400" dirty="0">
              <a:solidFill>
                <a:srgbClr val="FF0000"/>
              </a:solidFill>
            </a:endParaRPr>
          </a:p>
        </p:txBody>
      </p:sp>
    </p:spTree>
    <p:extLst>
      <p:ext uri="{BB962C8B-B14F-4D97-AF65-F5344CB8AC3E}">
        <p14:creationId xmlns:p14="http://schemas.microsoft.com/office/powerpoint/2010/main" val="2806159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D1"/>
        </a:solidFill>
        <a:effectLst/>
      </p:bgPr>
    </p:bg>
    <p:spTree>
      <p:nvGrpSpPr>
        <p:cNvPr id="1" name=""/>
        <p:cNvGrpSpPr/>
        <p:nvPr/>
      </p:nvGrpSpPr>
      <p:grpSpPr>
        <a:xfrm>
          <a:off x="0" y="0"/>
          <a:ext cx="0" cy="0"/>
          <a:chOff x="0" y="0"/>
          <a:chExt cx="0" cy="0"/>
        </a:xfrm>
      </p:grpSpPr>
      <p:sp>
        <p:nvSpPr>
          <p:cNvPr id="2" name="TextBox 1"/>
          <p:cNvSpPr txBox="1"/>
          <p:nvPr/>
        </p:nvSpPr>
        <p:spPr>
          <a:xfrm>
            <a:off x="228600" y="381000"/>
            <a:ext cx="8915400" cy="2554545"/>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50.  If you remove 5675 </a:t>
            </a:r>
            <a:r>
              <a:rPr lang="en-US" sz="4000" dirty="0" err="1" smtClean="0">
                <a:latin typeface="Times New Roman" panose="02020603050405020304" pitchFamily="18" charset="0"/>
                <a:cs typeface="Times New Roman" panose="02020603050405020304" pitchFamily="18" charset="0"/>
              </a:rPr>
              <a:t>cal</a:t>
            </a:r>
            <a:r>
              <a:rPr lang="en-US" sz="4000" dirty="0" smtClean="0">
                <a:latin typeface="Times New Roman" panose="02020603050405020304" pitchFamily="18" charset="0"/>
                <a:cs typeface="Times New Roman" panose="02020603050405020304" pitchFamily="18" charset="0"/>
              </a:rPr>
              <a:t> from 5675 g</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of </a:t>
            </a:r>
            <a:r>
              <a:rPr lang="en-US" sz="4000" dirty="0">
                <a:latin typeface="Times New Roman" panose="02020603050405020304" pitchFamily="18" charset="0"/>
                <a:cs typeface="Times New Roman" panose="02020603050405020304" pitchFamily="18" charset="0"/>
              </a:rPr>
              <a:t>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O</a:t>
            </a:r>
            <a:r>
              <a:rPr lang="en-US" sz="4000" dirty="0" smtClean="0">
                <a:latin typeface="Times New Roman" panose="02020603050405020304" pitchFamily="18" charset="0"/>
                <a:cs typeface="Times New Roman" panose="02020603050405020304" pitchFamily="18" charset="0"/>
              </a:rPr>
              <a:t> at 297 K, it will cool to 296 K.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How many Food Calories is 5675 </a:t>
            </a:r>
            <a:r>
              <a:rPr lang="en-US" sz="4000" dirty="0" err="1" smtClean="0">
                <a:latin typeface="Times New Roman" panose="02020603050405020304" pitchFamily="18" charset="0"/>
                <a:cs typeface="Times New Roman" panose="02020603050405020304" pitchFamily="18" charset="0"/>
              </a:rPr>
              <a:t>cal</a:t>
            </a:r>
            <a:r>
              <a:rPr lang="en-US" sz="4000" dirty="0" smtClean="0">
                <a:latin typeface="Times New Roman" panose="02020603050405020304" pitchFamily="18" charset="0"/>
                <a:cs typeface="Times New Roman" panose="02020603050405020304" pitchFamily="18" charset="0"/>
              </a:rPr>
              <a:t>? </a:t>
            </a:r>
          </a:p>
          <a:p>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pic>
        <p:nvPicPr>
          <p:cNvPr id="2050" name="Picture 2" descr="Image result for water pitcher in frid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37630" y="2514600"/>
            <a:ext cx="2743199" cy="30753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630" y="5519440"/>
            <a:ext cx="2743200" cy="461665"/>
          </a:xfrm>
          <a:prstGeom prst="rect">
            <a:avLst/>
          </a:prstGeom>
          <a:solidFill>
            <a:schemeClr val="bg1"/>
          </a:solidFill>
        </p:spPr>
        <p:txBody>
          <a:bodyPr wrap="square" rtlCol="0">
            <a:spAutoFit/>
          </a:bodyPr>
          <a:lstStyle/>
          <a:p>
            <a:pPr algn="ctr"/>
            <a:r>
              <a:rPr lang="en-US" sz="2400" dirty="0" smtClean="0">
                <a:solidFill>
                  <a:schemeClr val="tx1">
                    <a:lumMod val="95000"/>
                    <a:lumOff val="5000"/>
                  </a:schemeClr>
                </a:solidFill>
              </a:rPr>
              <a:t>Put me in the fridge!</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31521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228600" y="381000"/>
            <a:ext cx="8915400" cy="440120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50.  If you remove 5675 </a:t>
            </a:r>
            <a:r>
              <a:rPr lang="en-US" sz="4000" dirty="0" err="1">
                <a:latin typeface="Times New Roman" panose="02020603050405020304" pitchFamily="18" charset="0"/>
                <a:cs typeface="Times New Roman" panose="02020603050405020304" pitchFamily="18" charset="0"/>
              </a:rPr>
              <a:t>cal</a:t>
            </a:r>
            <a:r>
              <a:rPr lang="en-US" sz="4000" dirty="0">
                <a:latin typeface="Times New Roman" panose="02020603050405020304" pitchFamily="18" charset="0"/>
                <a:cs typeface="Times New Roman" panose="02020603050405020304" pitchFamily="18" charset="0"/>
              </a:rPr>
              <a:t> from 5675 g</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of 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O at 297 K, it will cool to 296 K.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How many Food Calories is 5675 </a:t>
            </a:r>
            <a:r>
              <a:rPr lang="en-US" sz="4000" dirty="0" err="1">
                <a:latin typeface="Times New Roman" panose="02020603050405020304" pitchFamily="18" charset="0"/>
                <a:cs typeface="Times New Roman" panose="02020603050405020304" pitchFamily="18" charset="0"/>
              </a:rPr>
              <a:t>cal</a:t>
            </a:r>
            <a:r>
              <a:rPr lang="en-US" sz="4000" dirty="0">
                <a:latin typeface="Times New Roman" panose="02020603050405020304" pitchFamily="18" charset="0"/>
                <a:cs typeface="Times New Roman" panose="02020603050405020304" pitchFamily="18" charset="0"/>
              </a:rPr>
              <a:t>? </a:t>
            </a:r>
          </a:p>
          <a:p>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u="sng" dirty="0" smtClean="0">
                <a:latin typeface="Times New Roman" panose="02020603050405020304" pitchFamily="18" charset="0"/>
                <a:cs typeface="Times New Roman" panose="02020603050405020304" pitchFamily="18" charset="0"/>
              </a:rPr>
              <a:t>5675 </a:t>
            </a:r>
            <a:r>
              <a:rPr lang="en-US" sz="4000" u="sng" dirty="0" err="1" smtClean="0">
                <a:latin typeface="Times New Roman" panose="02020603050405020304" pitchFamily="18" charset="0"/>
                <a:cs typeface="Times New Roman" panose="02020603050405020304" pitchFamily="18" charset="0"/>
              </a:rPr>
              <a:t>cal</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1</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86000" y="3648908"/>
            <a:ext cx="762000" cy="769441"/>
          </a:xfrm>
          <a:prstGeom prst="rect">
            <a:avLst/>
          </a:prstGeom>
          <a:noFill/>
        </p:spPr>
        <p:txBody>
          <a:bodyPr wrap="square" rtlCol="0">
            <a:spAutoFit/>
          </a:bodyPr>
          <a:lstStyle/>
          <a:p>
            <a:r>
              <a:rPr lang="en-US" sz="4400" dirty="0" smtClean="0"/>
              <a:t>X</a:t>
            </a:r>
            <a:endParaRPr lang="en-US" sz="4400" dirty="0"/>
          </a:p>
        </p:txBody>
      </p:sp>
      <p:sp>
        <p:nvSpPr>
          <p:cNvPr id="4" name="TextBox 3"/>
          <p:cNvSpPr txBox="1"/>
          <p:nvPr/>
        </p:nvSpPr>
        <p:spPr>
          <a:xfrm>
            <a:off x="2743200" y="3371908"/>
            <a:ext cx="2895600"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u="sng" dirty="0" smtClean="0">
                <a:latin typeface="Times New Roman" panose="02020603050405020304" pitchFamily="18" charset="0"/>
                <a:cs typeface="Times New Roman" panose="02020603050405020304" pitchFamily="18" charset="0"/>
              </a:rPr>
              <a:t>1 C</a:t>
            </a:r>
            <a:br>
              <a:rPr lang="en-US" sz="4000" u="sng"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1000 </a:t>
            </a:r>
            <a:r>
              <a:rPr lang="en-US" sz="4000" dirty="0" err="1" smtClean="0">
                <a:latin typeface="Times New Roman" panose="02020603050405020304" pitchFamily="18" charset="0"/>
                <a:cs typeface="Times New Roman" panose="02020603050405020304" pitchFamily="18" charset="0"/>
              </a:rPr>
              <a:t>cal</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265819" y="3581400"/>
            <a:ext cx="3725779" cy="769441"/>
          </a:xfrm>
          <a:prstGeom prst="rect">
            <a:avLst/>
          </a:prstGeom>
          <a:noFill/>
        </p:spPr>
        <p:txBody>
          <a:bodyPr wrap="square" rtlCol="0">
            <a:spAutoFit/>
          </a:bodyPr>
          <a:lstStyle/>
          <a:p>
            <a:r>
              <a:rPr lang="en-US" sz="4400" dirty="0" smtClean="0"/>
              <a:t>= 5.675 C   </a:t>
            </a:r>
            <a:r>
              <a:rPr lang="en-US" sz="3200" dirty="0" smtClean="0">
                <a:solidFill>
                  <a:srgbClr val="FF0000"/>
                </a:solidFill>
              </a:rPr>
              <a:t>(</a:t>
            </a:r>
            <a:r>
              <a:rPr lang="en-US" sz="3200" dirty="0">
                <a:solidFill>
                  <a:srgbClr val="FF0000"/>
                </a:solidFill>
              </a:rPr>
              <a:t>4</a:t>
            </a:r>
            <a:r>
              <a:rPr lang="en-US" sz="3200" dirty="0" smtClean="0">
                <a:solidFill>
                  <a:srgbClr val="FF0000"/>
                </a:solidFill>
              </a:rPr>
              <a:t> SF)</a:t>
            </a:r>
            <a:endParaRPr lang="en-US" sz="4400" dirty="0">
              <a:solidFill>
                <a:srgbClr val="FF0000"/>
              </a:solidFill>
            </a:endParaRPr>
          </a:p>
        </p:txBody>
      </p:sp>
    </p:spTree>
    <p:extLst>
      <p:ext uri="{BB962C8B-B14F-4D97-AF65-F5344CB8AC3E}">
        <p14:creationId xmlns:p14="http://schemas.microsoft.com/office/powerpoint/2010/main" val="106626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51.  Convert 3429 </a:t>
            </a:r>
            <a:r>
              <a:rPr lang="en-US" sz="3600" dirty="0" err="1" smtClean="0">
                <a:latin typeface="Times New Roman" panose="02020603050405020304" pitchFamily="18" charset="0"/>
                <a:cs typeface="Times New Roman" panose="02020603050405020304" pitchFamily="18" charset="0"/>
              </a:rPr>
              <a:t>cal</a:t>
            </a:r>
            <a:r>
              <a:rPr lang="en-US" sz="3600" dirty="0" smtClean="0">
                <a:latin typeface="Times New Roman" panose="02020603050405020304" pitchFamily="18" charset="0"/>
                <a:cs typeface="Times New Roman" panose="02020603050405020304" pitchFamily="18" charset="0"/>
              </a:rPr>
              <a:t> into kilojoules.  (kJ)</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840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6063198"/>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51.  Convert 3429 </a:t>
            </a:r>
            <a:r>
              <a:rPr lang="en-US" sz="3600" dirty="0" err="1" smtClean="0">
                <a:latin typeface="Times New Roman" panose="02020603050405020304" pitchFamily="18" charset="0"/>
                <a:cs typeface="Times New Roman" panose="02020603050405020304" pitchFamily="18" charset="0"/>
              </a:rPr>
              <a:t>cal</a:t>
            </a:r>
            <a:r>
              <a:rPr lang="en-US" sz="3600" dirty="0" smtClean="0">
                <a:latin typeface="Times New Roman" panose="02020603050405020304" pitchFamily="18" charset="0"/>
                <a:cs typeface="Times New Roman" panose="02020603050405020304" pitchFamily="18" charset="0"/>
              </a:rPr>
              <a:t> into kilojoules.  (kJ)</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4000" u="sng" dirty="0" smtClean="0">
                <a:latin typeface="Times New Roman" panose="02020603050405020304" pitchFamily="18" charset="0"/>
                <a:cs typeface="Times New Roman" panose="02020603050405020304" pitchFamily="18" charset="0"/>
              </a:rPr>
              <a:t>3429 </a:t>
            </a:r>
            <a:r>
              <a:rPr lang="en-US" sz="4000" u="sng" dirty="0" err="1">
                <a:latin typeface="Times New Roman" panose="02020603050405020304" pitchFamily="18" charset="0"/>
                <a:cs typeface="Times New Roman" panose="02020603050405020304" pitchFamily="18" charset="0"/>
              </a:rPr>
              <a:t>cal</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1</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u="sng" dirty="0">
                <a:solidFill>
                  <a:srgbClr val="FF0000"/>
                </a:solidFill>
              </a:rPr>
              <a:t>14300 </a:t>
            </a:r>
            <a:r>
              <a:rPr lang="en-US" sz="4000" u="sng" dirty="0" smtClean="0">
                <a:solidFill>
                  <a:srgbClr val="FF0000"/>
                </a:solidFill>
              </a:rPr>
              <a:t>J</a:t>
            </a:r>
            <a:r>
              <a:rPr lang="en-US" sz="4000" dirty="0" smtClean="0">
                <a:solidFill>
                  <a:srgbClr val="FF0000"/>
                </a:solidFill>
              </a:rPr>
              <a:t/>
            </a:r>
            <a:br>
              <a:rPr lang="en-US" sz="4000" dirty="0" smtClean="0">
                <a:solidFill>
                  <a:srgbClr val="FF0000"/>
                </a:solidFill>
              </a:rPr>
            </a:br>
            <a:r>
              <a:rPr lang="en-US" sz="4000" dirty="0" smtClean="0">
                <a:solidFill>
                  <a:srgbClr val="FF0000"/>
                </a:solidFill>
              </a:rPr>
              <a:t>      1</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62200" y="2147812"/>
            <a:ext cx="762000" cy="769441"/>
          </a:xfrm>
          <a:prstGeom prst="rect">
            <a:avLst/>
          </a:prstGeom>
          <a:noFill/>
        </p:spPr>
        <p:txBody>
          <a:bodyPr wrap="square" rtlCol="0">
            <a:spAutoFit/>
          </a:bodyPr>
          <a:lstStyle/>
          <a:p>
            <a:r>
              <a:rPr lang="en-US" sz="4400" dirty="0" smtClean="0"/>
              <a:t>X</a:t>
            </a:r>
            <a:endParaRPr lang="en-US" sz="4400" dirty="0"/>
          </a:p>
        </p:txBody>
      </p:sp>
      <p:sp>
        <p:nvSpPr>
          <p:cNvPr id="4" name="TextBox 3"/>
          <p:cNvSpPr txBox="1"/>
          <p:nvPr/>
        </p:nvSpPr>
        <p:spPr>
          <a:xfrm>
            <a:off x="2743200" y="1870812"/>
            <a:ext cx="2895600"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u="sng" dirty="0" smtClean="0">
                <a:latin typeface="Times New Roman" panose="02020603050405020304" pitchFamily="18" charset="0"/>
                <a:cs typeface="Times New Roman" panose="02020603050405020304" pitchFamily="18" charset="0"/>
              </a:rPr>
              <a:t>4.18 J</a:t>
            </a:r>
            <a:br>
              <a:rPr lang="en-US" sz="4000" u="sng"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1 </a:t>
            </a:r>
            <a:r>
              <a:rPr lang="en-US" sz="4000" dirty="0" err="1" smtClean="0">
                <a:latin typeface="Times New Roman" panose="02020603050405020304" pitchFamily="18" charset="0"/>
                <a:cs typeface="Times New Roman" panose="02020603050405020304" pitchFamily="18" charset="0"/>
              </a:rPr>
              <a:t>cal</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265819" y="2080304"/>
            <a:ext cx="3725779" cy="2123658"/>
          </a:xfrm>
          <a:prstGeom prst="rect">
            <a:avLst/>
          </a:prstGeom>
          <a:noFill/>
        </p:spPr>
        <p:txBody>
          <a:bodyPr wrap="square" rtlCol="0">
            <a:spAutoFit/>
          </a:bodyPr>
          <a:lstStyle/>
          <a:p>
            <a:r>
              <a:rPr lang="en-US" sz="4400" dirty="0" smtClean="0"/>
              <a:t>= 14333.22 J</a:t>
            </a:r>
            <a:br>
              <a:rPr lang="en-US" sz="4400" dirty="0" smtClean="0"/>
            </a:br>
            <a:r>
              <a:rPr lang="en-US" sz="4400" dirty="0" smtClean="0"/>
              <a:t/>
            </a:r>
            <a:br>
              <a:rPr lang="en-US" sz="4400" dirty="0" smtClean="0"/>
            </a:br>
            <a:r>
              <a:rPr lang="en-US" sz="4400" dirty="0" smtClean="0"/>
              <a:t>= 14300 J</a:t>
            </a:r>
            <a:endParaRPr lang="en-US" sz="4400" dirty="0">
              <a:solidFill>
                <a:srgbClr val="FF0000"/>
              </a:solidFill>
            </a:endParaRPr>
          </a:p>
        </p:txBody>
      </p:sp>
      <p:sp>
        <p:nvSpPr>
          <p:cNvPr id="6" name="TextBox 5"/>
          <p:cNvSpPr txBox="1"/>
          <p:nvPr/>
        </p:nvSpPr>
        <p:spPr>
          <a:xfrm>
            <a:off x="2133600" y="5181600"/>
            <a:ext cx="762000" cy="769441"/>
          </a:xfrm>
          <a:prstGeom prst="rect">
            <a:avLst/>
          </a:prstGeom>
          <a:noFill/>
        </p:spPr>
        <p:txBody>
          <a:bodyPr wrap="square" rtlCol="0">
            <a:spAutoFit/>
          </a:bodyPr>
          <a:lstStyle/>
          <a:p>
            <a:r>
              <a:rPr lang="en-US" sz="4400" dirty="0" smtClean="0">
                <a:solidFill>
                  <a:srgbClr val="FF0000"/>
                </a:solidFill>
              </a:rPr>
              <a:t>X</a:t>
            </a:r>
            <a:endParaRPr lang="en-US" sz="4400" dirty="0">
              <a:solidFill>
                <a:srgbClr val="FF0000"/>
              </a:solidFill>
            </a:endParaRPr>
          </a:p>
        </p:txBody>
      </p:sp>
      <p:sp>
        <p:nvSpPr>
          <p:cNvPr id="7" name="TextBox 6"/>
          <p:cNvSpPr txBox="1"/>
          <p:nvPr/>
        </p:nvSpPr>
        <p:spPr>
          <a:xfrm>
            <a:off x="2743200" y="4904600"/>
            <a:ext cx="2895600"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u="sng" dirty="0" smtClean="0">
                <a:solidFill>
                  <a:srgbClr val="FF0000"/>
                </a:solidFill>
                <a:latin typeface="Times New Roman" panose="02020603050405020304" pitchFamily="18" charset="0"/>
                <a:cs typeface="Times New Roman" panose="02020603050405020304" pitchFamily="18" charset="0"/>
              </a:rPr>
              <a:t>1 kJ</a:t>
            </a:r>
            <a:br>
              <a:rPr lang="en-US" sz="4000" u="sng" dirty="0" smtClean="0">
                <a:solidFill>
                  <a:srgbClr val="FF0000"/>
                </a:solidFill>
                <a:latin typeface="Times New Roman" panose="02020603050405020304" pitchFamily="18" charset="0"/>
                <a:cs typeface="Times New Roman" panose="02020603050405020304" pitchFamily="18" charset="0"/>
              </a:rPr>
            </a:br>
            <a:r>
              <a:rPr lang="en-US" sz="4000" dirty="0" smtClean="0">
                <a:solidFill>
                  <a:srgbClr val="FF0000"/>
                </a:solidFill>
                <a:latin typeface="Times New Roman" panose="02020603050405020304" pitchFamily="18" charset="0"/>
                <a:cs typeface="Times New Roman" panose="02020603050405020304" pitchFamily="18" charset="0"/>
              </a:rPr>
              <a:t>  1000 J</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912895" y="5181600"/>
            <a:ext cx="3725779" cy="1446550"/>
          </a:xfrm>
          <a:prstGeom prst="rect">
            <a:avLst/>
          </a:prstGeom>
          <a:noFill/>
        </p:spPr>
        <p:txBody>
          <a:bodyPr wrap="square" rtlCol="0">
            <a:spAutoFit/>
          </a:bodyPr>
          <a:lstStyle/>
          <a:p>
            <a:r>
              <a:rPr lang="en-US" sz="4400" dirty="0" smtClean="0">
                <a:solidFill>
                  <a:srgbClr val="FF0000"/>
                </a:solidFill>
                <a:latin typeface="Times New Roman" panose="02020603050405020304" pitchFamily="18" charset="0"/>
                <a:cs typeface="Times New Roman" panose="02020603050405020304" pitchFamily="18" charset="0"/>
              </a:rPr>
              <a:t>= 14.3 kJ  </a:t>
            </a:r>
            <a:r>
              <a:rPr lang="en-US" sz="2800" dirty="0" smtClean="0">
                <a:solidFill>
                  <a:srgbClr val="0000FF"/>
                </a:solidFill>
                <a:latin typeface="Times New Roman" panose="02020603050405020304" pitchFamily="18" charset="0"/>
                <a:cs typeface="Times New Roman" panose="02020603050405020304" pitchFamily="18" charset="0"/>
              </a:rPr>
              <a:t>(3 SF)</a:t>
            </a:r>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030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2554545"/>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52.  When one mole of methane (CH</a:t>
            </a:r>
            <a:r>
              <a:rPr lang="en-US" sz="4000" baseline="-25000" dirty="0" smtClean="0">
                <a:latin typeface="Times New Roman" panose="02020603050405020304" pitchFamily="18" charset="0"/>
                <a:cs typeface="Times New Roman" panose="02020603050405020304" pitchFamily="18" charset="0"/>
              </a:rPr>
              <a:t>4</a:t>
            </a:r>
            <a:r>
              <a:rPr lang="en-US" sz="4000" dirty="0" smtClean="0">
                <a:latin typeface="Times New Roman" panose="02020603050405020304" pitchFamily="18" charset="0"/>
                <a:cs typeface="Times New Roman" panose="02020603050405020304" pitchFamily="18" charset="0"/>
              </a:rPr>
              <a:t>) combusts at room temperature, exactly 890.4 kJ are released in this exothermic reaction.  Convert 890.4 kJ into cal.  </a:t>
            </a:r>
            <a:endParaRPr lang="en-US" sz="4000" dirty="0">
              <a:latin typeface="Times New Roman" panose="02020603050405020304" pitchFamily="18" charset="0"/>
              <a:cs typeface="Times New Roman" panose="02020603050405020304" pitchFamily="18" charset="0"/>
            </a:endParaRPr>
          </a:p>
        </p:txBody>
      </p:sp>
      <p:pic>
        <p:nvPicPr>
          <p:cNvPr id="3074" name="Picture 2" descr="Image result for bunsen burn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96025" y="2767102"/>
            <a:ext cx="2619375" cy="22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12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124754"/>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52.  When one mole of methane (CH</a:t>
            </a:r>
            <a:r>
              <a:rPr lang="en-US" sz="3200" baseline="-25000" dirty="0" smtClean="0">
                <a:latin typeface="Times New Roman" panose="02020603050405020304" pitchFamily="18" charset="0"/>
                <a:cs typeface="Times New Roman" panose="02020603050405020304" pitchFamily="18" charset="0"/>
              </a:rPr>
              <a:t>4</a:t>
            </a:r>
            <a:r>
              <a:rPr lang="en-US" sz="3200" dirty="0" smtClean="0">
                <a:latin typeface="Times New Roman" panose="02020603050405020304" pitchFamily="18" charset="0"/>
                <a:cs typeface="Times New Roman" panose="02020603050405020304" pitchFamily="18" charset="0"/>
              </a:rPr>
              <a:t>) combusts at room temperature, exactly 890.4 kJ are released in this exothermic reaction.  Convert 890.4 kJ into cal.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3600" u="sng" dirty="0" smtClean="0">
                <a:latin typeface="Times New Roman" panose="02020603050405020304" pitchFamily="18" charset="0"/>
                <a:cs typeface="Times New Roman" panose="02020603050405020304" pitchFamily="18" charset="0"/>
              </a:rPr>
              <a:t>890.4 kJ</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1</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u="sng" dirty="0" smtClean="0">
                <a:latin typeface="Times New Roman" panose="02020603050405020304" pitchFamily="18" charset="0"/>
                <a:cs typeface="Times New Roman" panose="02020603050405020304" pitchFamily="18" charset="0"/>
              </a:rPr>
              <a:t>890,400 J</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1</a:t>
            </a:r>
            <a:endParaRPr lang="en-US" sz="3600" dirty="0">
              <a:latin typeface="Times New Roman" panose="02020603050405020304" pitchFamily="18" charset="0"/>
              <a:cs typeface="Times New Roman" panose="02020603050405020304" pitchFamily="18" charset="0"/>
            </a:endParaRPr>
          </a:p>
        </p:txBody>
      </p:sp>
      <p:pic>
        <p:nvPicPr>
          <p:cNvPr id="3074" name="Picture 2" descr="Image result for bunsen burn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96025" y="2767102"/>
            <a:ext cx="2619375" cy="2262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5230000"/>
            <a:ext cx="762000" cy="769441"/>
          </a:xfrm>
          <a:prstGeom prst="rect">
            <a:avLst/>
          </a:prstGeom>
          <a:noFill/>
        </p:spPr>
        <p:txBody>
          <a:bodyPr wrap="square" rtlCol="0">
            <a:spAutoFit/>
          </a:bodyPr>
          <a:lstStyle/>
          <a:p>
            <a:r>
              <a:rPr lang="en-US" sz="4400" dirty="0" smtClean="0"/>
              <a:t>X</a:t>
            </a:r>
            <a:endParaRPr lang="en-US" sz="4400" dirty="0"/>
          </a:p>
        </p:txBody>
      </p:sp>
      <p:sp>
        <p:nvSpPr>
          <p:cNvPr id="5" name="TextBox 4"/>
          <p:cNvSpPr txBox="1"/>
          <p:nvPr/>
        </p:nvSpPr>
        <p:spPr>
          <a:xfrm>
            <a:off x="2438400" y="4953000"/>
            <a:ext cx="1828800" cy="1261884"/>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3600" u="sng" dirty="0" smtClean="0">
                <a:latin typeface="Times New Roman" panose="02020603050405020304" pitchFamily="18" charset="0"/>
                <a:cs typeface="Times New Roman" panose="02020603050405020304" pitchFamily="18" charset="0"/>
              </a:rPr>
              <a:t>1 </a:t>
            </a:r>
            <a:r>
              <a:rPr lang="en-US" sz="3600" u="sng" dirty="0" err="1" smtClean="0">
                <a:latin typeface="Times New Roman" panose="02020603050405020304" pitchFamily="18" charset="0"/>
                <a:cs typeface="Times New Roman" panose="02020603050405020304" pitchFamily="18" charset="0"/>
              </a:rPr>
              <a:t>cal</a:t>
            </a:r>
            <a:r>
              <a:rPr lang="en-US" sz="3600" u="sng" dirty="0" smtClean="0">
                <a:latin typeface="Times New Roman" panose="02020603050405020304" pitchFamily="18" charset="0"/>
                <a:cs typeface="Times New Roman" panose="02020603050405020304" pitchFamily="18" charset="0"/>
              </a:rPr>
              <a:t/>
            </a:r>
            <a:br>
              <a:rPr lang="en-US" sz="3600" u="sng"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4.18 J</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62399" y="5199221"/>
            <a:ext cx="4648201"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21304 </a:t>
            </a:r>
            <a:r>
              <a:rPr lang="en-US" sz="3600" dirty="0" err="1" smtClean="0">
                <a:latin typeface="Times New Roman" panose="02020603050405020304" pitchFamily="18" charset="0"/>
                <a:cs typeface="Times New Roman" panose="02020603050405020304" pitchFamily="18" charset="0"/>
              </a:rPr>
              <a:t>cal</a:t>
            </a:r>
            <a:r>
              <a:rPr lang="en-US" sz="3600" dirty="0" smtClean="0">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(4 SF </a:t>
            </a:r>
            <a:r>
              <a:rPr lang="en-US" sz="2800" dirty="0" smtClean="0">
                <a:solidFill>
                  <a:srgbClr val="FF0000"/>
                </a:solidFill>
                <a:latin typeface="Wingdings" panose="05000000000000000000" pitchFamily="2" charset="2"/>
                <a:cs typeface="Times New Roman" panose="02020603050405020304" pitchFamily="18" charset="0"/>
              </a:rPr>
              <a:t>L</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828800" y="3020200"/>
            <a:ext cx="762000" cy="769441"/>
          </a:xfrm>
          <a:prstGeom prst="rect">
            <a:avLst/>
          </a:prstGeom>
          <a:noFill/>
        </p:spPr>
        <p:txBody>
          <a:bodyPr wrap="square" rtlCol="0">
            <a:spAutoFit/>
          </a:bodyPr>
          <a:lstStyle/>
          <a:p>
            <a:r>
              <a:rPr lang="en-US" sz="4400" dirty="0" smtClean="0"/>
              <a:t>X</a:t>
            </a:r>
            <a:endParaRPr lang="en-US" sz="4400" dirty="0"/>
          </a:p>
        </p:txBody>
      </p:sp>
      <p:sp>
        <p:nvSpPr>
          <p:cNvPr id="11" name="TextBox 10"/>
          <p:cNvSpPr txBox="1"/>
          <p:nvPr/>
        </p:nvSpPr>
        <p:spPr>
          <a:xfrm>
            <a:off x="2209800" y="2743200"/>
            <a:ext cx="1828800" cy="1261884"/>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3600" u="sng" dirty="0" smtClean="0">
                <a:latin typeface="Times New Roman" panose="02020603050405020304" pitchFamily="18" charset="0"/>
                <a:cs typeface="Times New Roman" panose="02020603050405020304" pitchFamily="18" charset="0"/>
              </a:rPr>
              <a:t>1000 J</a:t>
            </a:r>
            <a:br>
              <a:rPr lang="en-US" sz="3600" u="sng"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1 kJ</a:t>
            </a:r>
            <a:endParaRPr lang="en-US" sz="3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733799" y="2989421"/>
            <a:ext cx="2409825"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890,400 J</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11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53.  There are 225 Calories in a medium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sized Hershey bar.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Convert 225 C into joules.  </a:t>
            </a:r>
            <a:endParaRPr lang="en-US" sz="4000" dirty="0">
              <a:latin typeface="Times New Roman" panose="02020603050405020304" pitchFamily="18" charset="0"/>
              <a:cs typeface="Times New Roman" panose="02020603050405020304" pitchFamily="18" charset="0"/>
            </a:endParaRPr>
          </a:p>
        </p:txBody>
      </p:sp>
      <p:pic>
        <p:nvPicPr>
          <p:cNvPr id="4098" name="Picture 2" descr="Image result for hershey ba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4161621">
            <a:off x="6187250" y="1531812"/>
            <a:ext cx="2915653" cy="181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5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1295400" y="7620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5"/>
          <p:cNvSpPr>
            <a:spLocks noChangeShapeType="1"/>
          </p:cNvSpPr>
          <p:nvPr/>
        </p:nvSpPr>
        <p:spPr bwMode="auto">
          <a:xfrm>
            <a:off x="1295400" y="52578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1"/>
          <p:cNvSpPr txBox="1">
            <a:spLocks noChangeArrowheads="1"/>
          </p:cNvSpPr>
          <p:nvPr/>
        </p:nvSpPr>
        <p:spPr bwMode="auto">
          <a:xfrm>
            <a:off x="2246313" y="598488"/>
            <a:ext cx="5145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dirty="0" smtClean="0">
                <a:solidFill>
                  <a:srgbClr val="000000"/>
                </a:solidFill>
              </a:rPr>
              <a:t>Heating Curve</a:t>
            </a:r>
            <a:endParaRPr lang="en-US" altLang="en-US" dirty="0">
              <a:solidFill>
                <a:srgbClr val="000000"/>
              </a:solidFill>
            </a:endParaRPr>
          </a:p>
        </p:txBody>
      </p:sp>
      <p:cxnSp>
        <p:nvCxnSpPr>
          <p:cNvPr id="5" name="Straight Connector 4"/>
          <p:cNvCxnSpPr/>
          <p:nvPr/>
        </p:nvCxnSpPr>
        <p:spPr>
          <a:xfrm flipV="1">
            <a:off x="1283368" y="4419600"/>
            <a:ext cx="621632" cy="6603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05000" y="44196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43200" y="2514600"/>
            <a:ext cx="1295400" cy="19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2514600"/>
            <a:ext cx="266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705600" y="914400"/>
            <a:ext cx="1143000" cy="1600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10"/>
          <p:cNvSpPr txBox="1">
            <a:spLocks noChangeArrowheads="1"/>
          </p:cNvSpPr>
          <p:nvPr/>
        </p:nvSpPr>
        <p:spPr bwMode="auto">
          <a:xfrm>
            <a:off x="939800" y="4942139"/>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solidFill>
                  <a:srgbClr val="000000"/>
                </a:solidFill>
              </a:rPr>
              <a:t>A</a:t>
            </a:r>
          </a:p>
        </p:txBody>
      </p:sp>
      <p:sp>
        <p:nvSpPr>
          <p:cNvPr id="11" name="TextBox 12"/>
          <p:cNvSpPr txBox="1">
            <a:spLocks noChangeArrowheads="1"/>
          </p:cNvSpPr>
          <p:nvPr/>
        </p:nvSpPr>
        <p:spPr bwMode="auto">
          <a:xfrm>
            <a:off x="1752600" y="3962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B</a:t>
            </a:r>
          </a:p>
        </p:txBody>
      </p:sp>
      <p:sp>
        <p:nvSpPr>
          <p:cNvPr id="12" name="TextBox 14"/>
          <p:cNvSpPr txBox="1">
            <a:spLocks noChangeArrowheads="1"/>
          </p:cNvSpPr>
          <p:nvPr/>
        </p:nvSpPr>
        <p:spPr bwMode="auto">
          <a:xfrm>
            <a:off x="2603500" y="44196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C</a:t>
            </a:r>
          </a:p>
        </p:txBody>
      </p:sp>
      <p:sp>
        <p:nvSpPr>
          <p:cNvPr id="13" name="TextBox 15"/>
          <p:cNvSpPr txBox="1">
            <a:spLocks noChangeArrowheads="1"/>
          </p:cNvSpPr>
          <p:nvPr/>
        </p:nvSpPr>
        <p:spPr bwMode="auto">
          <a:xfrm>
            <a:off x="3810000" y="2079625"/>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D</a:t>
            </a:r>
          </a:p>
        </p:txBody>
      </p:sp>
      <p:sp>
        <p:nvSpPr>
          <p:cNvPr id="14" name="TextBox 16"/>
          <p:cNvSpPr txBox="1">
            <a:spLocks noChangeArrowheads="1"/>
          </p:cNvSpPr>
          <p:nvPr/>
        </p:nvSpPr>
        <p:spPr bwMode="auto">
          <a:xfrm>
            <a:off x="6705600" y="2514600"/>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E</a:t>
            </a:r>
          </a:p>
        </p:txBody>
      </p:sp>
      <p:sp>
        <p:nvSpPr>
          <p:cNvPr id="15" name="TextBox 17"/>
          <p:cNvSpPr txBox="1">
            <a:spLocks noChangeArrowheads="1"/>
          </p:cNvSpPr>
          <p:nvPr/>
        </p:nvSpPr>
        <p:spPr bwMode="auto">
          <a:xfrm>
            <a:off x="7937500" y="914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F</a:t>
            </a:r>
          </a:p>
        </p:txBody>
      </p:sp>
      <p:cxnSp>
        <p:nvCxnSpPr>
          <p:cNvPr id="16" name="Straight Connector 15"/>
          <p:cNvCxnSpPr/>
          <p:nvPr/>
        </p:nvCxnSpPr>
        <p:spPr>
          <a:xfrm>
            <a:off x="977900" y="44196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77900" y="2487613"/>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20"/>
          <p:cNvSpPr txBox="1">
            <a:spLocks noChangeArrowheads="1"/>
          </p:cNvSpPr>
          <p:nvPr/>
        </p:nvSpPr>
        <p:spPr bwMode="auto">
          <a:xfrm>
            <a:off x="48126" y="4208421"/>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dirty="0" smtClean="0">
                <a:solidFill>
                  <a:srgbClr val="FF0000"/>
                </a:solidFill>
              </a:rPr>
              <a:t>MP</a:t>
            </a:r>
            <a:endParaRPr lang="en-US" altLang="en-US" sz="1800" dirty="0">
              <a:solidFill>
                <a:srgbClr val="FF0000"/>
              </a:solidFill>
            </a:endParaRPr>
          </a:p>
        </p:txBody>
      </p:sp>
      <p:sp>
        <p:nvSpPr>
          <p:cNvPr id="19" name="TextBox 21"/>
          <p:cNvSpPr txBox="1">
            <a:spLocks noChangeArrowheads="1"/>
          </p:cNvSpPr>
          <p:nvPr/>
        </p:nvSpPr>
        <p:spPr bwMode="auto">
          <a:xfrm>
            <a:off x="76200" y="2263775"/>
            <a:ext cx="90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dirty="0" smtClean="0">
                <a:solidFill>
                  <a:srgbClr val="FF0000"/>
                </a:solidFill>
              </a:rPr>
              <a:t>BP</a:t>
            </a:r>
            <a:endParaRPr lang="en-US" altLang="en-US" sz="1800" dirty="0">
              <a:solidFill>
                <a:srgbClr val="FF0000"/>
              </a:solidFill>
            </a:endParaRPr>
          </a:p>
        </p:txBody>
      </p:sp>
      <p:sp>
        <p:nvSpPr>
          <p:cNvPr id="21" name="TextBox 1"/>
          <p:cNvSpPr txBox="1">
            <a:spLocks noChangeArrowheads="1"/>
          </p:cNvSpPr>
          <p:nvPr/>
        </p:nvSpPr>
        <p:spPr bwMode="auto">
          <a:xfrm>
            <a:off x="1752600" y="5297488"/>
            <a:ext cx="552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000000"/>
                </a:solidFill>
              </a:rPr>
              <a:t>Heat added at a constant rate →</a:t>
            </a:r>
          </a:p>
        </p:txBody>
      </p:sp>
      <p:sp>
        <p:nvSpPr>
          <p:cNvPr id="24" name="Oval 23"/>
          <p:cNvSpPr/>
          <p:nvPr/>
        </p:nvSpPr>
        <p:spPr>
          <a:xfrm>
            <a:off x="1257300" y="4954547"/>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41500" y="4339432"/>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67000" y="4339432"/>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35750" y="2424907"/>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68750" y="2468480"/>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778750" y="890875"/>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181600" y="3223839"/>
            <a:ext cx="3505200" cy="1569660"/>
          </a:xfrm>
          <a:prstGeom prst="rect">
            <a:avLst/>
          </a:prstGeom>
          <a:noFill/>
        </p:spPr>
        <p:txBody>
          <a:bodyPr wrap="square" rtlCol="0">
            <a:spAutoFit/>
          </a:bodyPr>
          <a:lstStyle/>
          <a:p>
            <a:r>
              <a:rPr lang="en-US" sz="2400" b="1" dirty="0" smtClean="0">
                <a:solidFill>
                  <a:srgbClr val="FF0000"/>
                </a:solidFill>
              </a:rPr>
              <a:t>9. On a heating curve, temperature goes up and so does the kinetic energy during AB, CD, and EF</a:t>
            </a:r>
            <a:endParaRPr lang="en-US" sz="2400" b="1" dirty="0">
              <a:solidFill>
                <a:srgbClr val="FF0000"/>
              </a:solidFill>
            </a:endParaRPr>
          </a:p>
        </p:txBody>
      </p:sp>
    </p:spTree>
    <p:extLst>
      <p:ext uri="{BB962C8B-B14F-4D97-AF65-F5344CB8AC3E}">
        <p14:creationId xmlns:p14="http://schemas.microsoft.com/office/powerpoint/2010/main" val="3685677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5324535"/>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53.  There are 226 Calories in a medium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sized Hershey bar.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Convert 225 C into joules.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3600" u="sng" dirty="0" smtClean="0">
                <a:latin typeface="Times New Roman" panose="02020603050405020304" pitchFamily="18" charset="0"/>
                <a:cs typeface="Times New Roman" panose="02020603050405020304" pitchFamily="18" charset="0"/>
              </a:rPr>
              <a:t>226 C</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1</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u="sng" dirty="0" smtClean="0">
                <a:latin typeface="Times New Roman" panose="02020603050405020304" pitchFamily="18" charset="0"/>
                <a:cs typeface="Times New Roman" panose="02020603050405020304" pitchFamily="18" charset="0"/>
              </a:rPr>
              <a:t>226,000 </a:t>
            </a:r>
            <a:r>
              <a:rPr lang="en-US" sz="3600" u="sng" dirty="0" err="1" smtClean="0">
                <a:latin typeface="Times New Roman" panose="02020603050405020304" pitchFamily="18" charset="0"/>
                <a:cs typeface="Times New Roman" panose="02020603050405020304" pitchFamily="18" charset="0"/>
              </a:rPr>
              <a:t>cal</a:t>
            </a:r>
            <a:r>
              <a:rPr lang="en-US" sz="3600" u="sng" dirty="0" smtClean="0">
                <a:latin typeface="Times New Roman" panose="02020603050405020304" pitchFamily="18" charset="0"/>
                <a:cs typeface="Times New Roman" panose="02020603050405020304" pitchFamily="18" charset="0"/>
              </a:rPr>
              <a:t/>
            </a:r>
            <a:br>
              <a:rPr lang="en-US" sz="3600" u="sng"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1</a:t>
            </a:r>
            <a:endParaRPr lang="en-US" sz="3600" dirty="0">
              <a:latin typeface="Times New Roman" panose="02020603050405020304" pitchFamily="18" charset="0"/>
              <a:cs typeface="Times New Roman" panose="02020603050405020304" pitchFamily="18" charset="0"/>
            </a:endParaRPr>
          </a:p>
        </p:txBody>
      </p:sp>
      <p:pic>
        <p:nvPicPr>
          <p:cNvPr id="4098" name="Picture 2" descr="Image result for hershey ba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4161621">
            <a:off x="6187250" y="1531812"/>
            <a:ext cx="2915653" cy="1819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2805577"/>
            <a:ext cx="762000" cy="769441"/>
          </a:xfrm>
          <a:prstGeom prst="rect">
            <a:avLst/>
          </a:prstGeom>
          <a:noFill/>
        </p:spPr>
        <p:txBody>
          <a:bodyPr wrap="square" rtlCol="0">
            <a:spAutoFit/>
          </a:bodyPr>
          <a:lstStyle/>
          <a:p>
            <a:r>
              <a:rPr lang="en-US" sz="4400" dirty="0" smtClean="0"/>
              <a:t>X</a:t>
            </a:r>
            <a:endParaRPr lang="en-US" sz="4400" dirty="0"/>
          </a:p>
        </p:txBody>
      </p:sp>
      <p:sp>
        <p:nvSpPr>
          <p:cNvPr id="5" name="TextBox 4"/>
          <p:cNvSpPr txBox="1"/>
          <p:nvPr/>
        </p:nvSpPr>
        <p:spPr>
          <a:xfrm>
            <a:off x="2057400" y="2563546"/>
            <a:ext cx="2209800" cy="1261884"/>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3600" u="sng" dirty="0" smtClean="0">
                <a:latin typeface="Times New Roman" panose="02020603050405020304" pitchFamily="18" charset="0"/>
                <a:cs typeface="Times New Roman" panose="02020603050405020304" pitchFamily="18" charset="0"/>
              </a:rPr>
              <a:t>1000 </a:t>
            </a:r>
            <a:r>
              <a:rPr lang="en-US" sz="3600" u="sng" dirty="0" err="1" smtClean="0">
                <a:latin typeface="Times New Roman" panose="02020603050405020304" pitchFamily="18" charset="0"/>
                <a:cs typeface="Times New Roman" panose="02020603050405020304" pitchFamily="18" charset="0"/>
              </a:rPr>
              <a:t>cal</a:t>
            </a:r>
            <a:r>
              <a:rPr lang="en-US" sz="3600" u="sng" dirty="0" smtClean="0">
                <a:latin typeface="Times New Roman" panose="02020603050405020304" pitchFamily="18" charset="0"/>
                <a:cs typeface="Times New Roman" panose="02020603050405020304" pitchFamily="18" charset="0"/>
              </a:rPr>
              <a:t/>
            </a:r>
            <a:br>
              <a:rPr lang="en-US" sz="3600" u="sng"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1 C</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90975" y="2819400"/>
            <a:ext cx="2867025"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226,000 </a:t>
            </a:r>
            <a:r>
              <a:rPr lang="en-US" sz="3600" dirty="0" err="1" smtClean="0">
                <a:latin typeface="Times New Roman" panose="02020603050405020304" pitchFamily="18" charset="0"/>
                <a:cs typeface="Times New Roman" panose="02020603050405020304" pitchFamily="18" charset="0"/>
              </a:rPr>
              <a:t>cal</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574758" y="4568251"/>
            <a:ext cx="762000" cy="769441"/>
          </a:xfrm>
          <a:prstGeom prst="rect">
            <a:avLst/>
          </a:prstGeom>
          <a:noFill/>
        </p:spPr>
        <p:txBody>
          <a:bodyPr wrap="square" rtlCol="0">
            <a:spAutoFit/>
          </a:bodyPr>
          <a:lstStyle/>
          <a:p>
            <a:r>
              <a:rPr lang="en-US" sz="4400" dirty="0" smtClean="0"/>
              <a:t>X</a:t>
            </a:r>
            <a:endParaRPr lang="en-US" sz="4400" dirty="0"/>
          </a:p>
        </p:txBody>
      </p:sp>
      <p:sp>
        <p:nvSpPr>
          <p:cNvPr id="8" name="TextBox 7"/>
          <p:cNvSpPr txBox="1"/>
          <p:nvPr/>
        </p:nvSpPr>
        <p:spPr>
          <a:xfrm>
            <a:off x="2955758" y="4291251"/>
            <a:ext cx="1828800" cy="1261884"/>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3600" u="sng" dirty="0" smtClean="0">
                <a:latin typeface="Times New Roman" panose="02020603050405020304" pitchFamily="18" charset="0"/>
                <a:cs typeface="Times New Roman" panose="02020603050405020304" pitchFamily="18" charset="0"/>
              </a:rPr>
              <a:t>4.18 J</a:t>
            </a:r>
            <a:br>
              <a:rPr lang="en-US" sz="3600" u="sng"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1 </a:t>
            </a:r>
            <a:r>
              <a:rPr lang="en-US" sz="3600" dirty="0" err="1" smtClean="0">
                <a:latin typeface="Times New Roman" panose="02020603050405020304" pitchFamily="18" charset="0"/>
                <a:cs typeface="Times New Roman" panose="02020603050405020304" pitchFamily="18" charset="0"/>
              </a:rPr>
              <a:t>cal</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479757" y="4537472"/>
            <a:ext cx="4283243" cy="1754326"/>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944,680 J</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945,000 J    </a:t>
            </a:r>
            <a:r>
              <a:rPr lang="en-US" sz="2800" dirty="0" smtClean="0">
                <a:solidFill>
                  <a:srgbClr val="0000FF"/>
                </a:solidFill>
                <a:latin typeface="Times New Roman" panose="02020603050405020304" pitchFamily="18" charset="0"/>
                <a:cs typeface="Times New Roman" panose="02020603050405020304" pitchFamily="18" charset="0"/>
              </a:rPr>
              <a:t>(3 SF)</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8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6247864"/>
          </a:xfrm>
          <a:prstGeom prst="rect">
            <a:avLst/>
          </a:prstGeom>
          <a:noFill/>
        </p:spPr>
        <p:txBody>
          <a:bodyPr wrap="square" rtlCol="0">
            <a:spAutoFit/>
          </a:bodyPr>
          <a:lstStyle/>
          <a:p>
            <a:pPr marL="742950" indent="-742950">
              <a:buAutoNum type="arabicPeriod" startAt="54"/>
            </a:pPr>
            <a:r>
              <a:rPr lang="en-US" sz="4000" dirty="0" smtClean="0">
                <a:latin typeface="Times New Roman" panose="02020603050405020304" pitchFamily="18" charset="0"/>
                <a:cs typeface="Times New Roman" panose="02020603050405020304" pitchFamily="18" charset="0"/>
              </a:rPr>
              <a:t>To melt ice it takes 334 Joules/gram.</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To melt lots of grams takes a formula and a calculator.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LOOK at the back of the reference table, find </a:t>
            </a:r>
            <a:r>
              <a:rPr lang="en-US" sz="4000" b="1" dirty="0" smtClean="0">
                <a:solidFill>
                  <a:srgbClr val="FF0000"/>
                </a:solidFill>
                <a:latin typeface="Times New Roman" panose="02020603050405020304" pitchFamily="18" charset="0"/>
                <a:cs typeface="Times New Roman" panose="02020603050405020304" pitchFamily="18" charset="0"/>
              </a:rPr>
              <a:t>HEAT.</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There are 3 heat (</a:t>
            </a:r>
            <a:r>
              <a:rPr lang="en-US" sz="4000" dirty="0" err="1" smtClean="0">
                <a:latin typeface="Times New Roman" panose="02020603050405020304" pitchFamily="18" charset="0"/>
                <a:cs typeface="Times New Roman" panose="02020603050405020304" pitchFamily="18" charset="0"/>
              </a:rPr>
              <a:t>thermochem</a:t>
            </a:r>
            <a:r>
              <a:rPr lang="en-US" sz="4000" dirty="0" smtClean="0">
                <a:latin typeface="Times New Roman" panose="02020603050405020304" pitchFamily="18" charset="0"/>
                <a:cs typeface="Times New Roman" panose="02020603050405020304" pitchFamily="18" charset="0"/>
              </a:rPr>
              <a:t>) formulas to review now.</a:t>
            </a:r>
          </a:p>
        </p:txBody>
      </p:sp>
    </p:spTree>
    <p:extLst>
      <p:ext uri="{BB962C8B-B14F-4D97-AF65-F5344CB8AC3E}">
        <p14:creationId xmlns:p14="http://schemas.microsoft.com/office/powerpoint/2010/main" val="2248215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8686800"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55. The three formulas are as follows:</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a:t>
            </a:r>
            <a:r>
              <a:rPr lang="en-US" sz="4000" dirty="0" err="1" smtClean="0">
                <a:latin typeface="Times New Roman" panose="02020603050405020304" pitchFamily="18" charset="0"/>
                <a:cs typeface="Times New Roman" panose="02020603050405020304" pitchFamily="18" charset="0"/>
              </a:rPr>
              <a:t>mC</a:t>
            </a:r>
            <a:r>
              <a:rPr lang="el-GR" sz="4000" dirty="0" smtClean="0">
                <a:latin typeface="Times New Roman" panose="02020603050405020304" pitchFamily="18" charset="0"/>
                <a:cs typeface="Times New Roman" panose="02020603050405020304" pitchFamily="18" charset="0"/>
              </a:rPr>
              <a:t>Δ</a:t>
            </a:r>
            <a:r>
              <a:rPr lang="en-US" sz="4000" dirty="0" smtClean="0">
                <a:latin typeface="Times New Roman" panose="02020603050405020304" pitchFamily="18" charset="0"/>
                <a:cs typeface="Times New Roman" panose="02020603050405020304" pitchFamily="18" charset="0"/>
              </a:rPr>
              <a:t>T         q = </a:t>
            </a:r>
            <a:r>
              <a:rPr lang="en-US" sz="4000" dirty="0" err="1" smtClean="0">
                <a:latin typeface="Times New Roman" panose="02020603050405020304" pitchFamily="18" charset="0"/>
                <a:cs typeface="Times New Roman" panose="02020603050405020304" pitchFamily="18" charset="0"/>
              </a:rPr>
              <a:t>mH</a:t>
            </a:r>
            <a:r>
              <a:rPr lang="en-US" sz="4000" baseline="-25000" dirty="0" err="1" smtClean="0">
                <a:latin typeface="Times New Roman" panose="02020603050405020304" pitchFamily="18" charset="0"/>
                <a:cs typeface="Times New Roman" panose="02020603050405020304" pitchFamily="18" charset="0"/>
              </a:rPr>
              <a:t>F</a:t>
            </a:r>
            <a:r>
              <a:rPr lang="en-US" sz="4000" baseline="-25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q = mH</a:t>
            </a:r>
            <a:r>
              <a:rPr lang="en-US" sz="4000" baseline="-25000" dirty="0" smtClean="0">
                <a:latin typeface="Times New Roman" panose="02020603050405020304" pitchFamily="18" charset="0"/>
                <a:cs typeface="Times New Roman" panose="02020603050405020304" pitchFamily="18" charset="0"/>
              </a:rPr>
              <a:t>V</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2667000"/>
            <a:ext cx="8534400" cy="353943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Comic Sans MS" panose="030F0702030302020204" pitchFamily="66" charset="0"/>
              </a:rPr>
              <a:t>FILL INTO your notes  </a:t>
            </a:r>
          </a:p>
          <a:p>
            <a:r>
              <a:rPr lang="en-US" sz="2800" dirty="0" smtClean="0">
                <a:solidFill>
                  <a:srgbClr val="FF0000"/>
                </a:solidFill>
                <a:latin typeface="Comic Sans MS" panose="030F0702030302020204" pitchFamily="66" charset="0"/>
              </a:rPr>
              <a:t/>
            </a:r>
            <a:br>
              <a:rPr lang="en-US" sz="2800" dirty="0" smtClean="0">
                <a:solidFill>
                  <a:srgbClr val="FF0000"/>
                </a:solidFill>
                <a:latin typeface="Comic Sans MS" panose="030F0702030302020204" pitchFamily="66" charset="0"/>
              </a:rPr>
            </a:br>
            <a:r>
              <a:rPr lang="en-US" sz="2800" dirty="0" smtClean="0">
                <a:solidFill>
                  <a:srgbClr val="FF0000"/>
                </a:solidFill>
                <a:latin typeface="Comic Sans MS" panose="030F0702030302020204" pitchFamily="66" charset="0"/>
              </a:rPr>
              <a:t>    </a:t>
            </a:r>
            <a:r>
              <a:rPr lang="en-US" sz="2800" dirty="0" smtClean="0">
                <a:solidFill>
                  <a:srgbClr val="FF0000"/>
                </a:solidFill>
                <a:latin typeface="Times New Roman" panose="02020603050405020304" pitchFamily="18" charset="0"/>
                <a:cs typeface="Times New Roman" panose="02020603050405020304" pitchFamily="18" charset="0"/>
              </a:rPr>
              <a:t>q  =  the HEAT in joules</a:t>
            </a:r>
          </a:p>
          <a:p>
            <a:r>
              <a:rPr lang="en-US" sz="2800" dirty="0" smtClean="0">
                <a:solidFill>
                  <a:srgbClr val="0000FF"/>
                </a:solidFill>
                <a:latin typeface="Times New Roman" panose="02020603050405020304" pitchFamily="18" charset="0"/>
                <a:cs typeface="Times New Roman" panose="02020603050405020304" pitchFamily="18" charset="0"/>
              </a:rPr>
              <a:t> </a:t>
            </a:r>
            <a:r>
              <a:rPr lang="en-US" sz="6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  m  =  the MASS in grams</a:t>
            </a:r>
          </a:p>
          <a:p>
            <a:r>
              <a:rPr lang="en-US" sz="2800" dirty="0" smtClean="0">
                <a:solidFill>
                  <a:srgbClr val="FF0000"/>
                </a:solidFill>
                <a:latin typeface="Times New Roman" panose="02020603050405020304" pitchFamily="18" charset="0"/>
                <a:cs typeface="Times New Roman" panose="02020603050405020304" pitchFamily="18" charset="0"/>
              </a:rPr>
              <a:t> </a:t>
            </a:r>
            <a:r>
              <a:rPr lang="en-US" sz="800"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C  =  the Specific Heat Capacity Constant</a:t>
            </a:r>
          </a:p>
          <a:p>
            <a:r>
              <a:rPr lang="en-US" sz="2800" dirty="0" smtClean="0">
                <a:solidFill>
                  <a:srgbClr val="0000FF"/>
                </a:solidFill>
                <a:latin typeface="Times New Roman" panose="02020603050405020304" pitchFamily="18" charset="0"/>
                <a:cs typeface="Times New Roman" panose="02020603050405020304" pitchFamily="18" charset="0"/>
              </a:rPr>
              <a:t>  </a:t>
            </a:r>
            <a:r>
              <a:rPr lang="el-GR" sz="2800" dirty="0" smtClean="0">
                <a:solidFill>
                  <a:srgbClr val="0000FF"/>
                </a:solidFill>
                <a:latin typeface="Times New Roman" panose="02020603050405020304" pitchFamily="18" charset="0"/>
                <a:cs typeface="Times New Roman" panose="02020603050405020304" pitchFamily="18" charset="0"/>
              </a:rPr>
              <a:t>Δ</a:t>
            </a:r>
            <a:r>
              <a:rPr lang="en-US" sz="2800" dirty="0" smtClean="0">
                <a:solidFill>
                  <a:srgbClr val="0000FF"/>
                </a:solidFill>
                <a:latin typeface="Times New Roman" panose="02020603050405020304" pitchFamily="18" charset="0"/>
                <a:cs typeface="Times New Roman" panose="02020603050405020304" pitchFamily="18" charset="0"/>
              </a:rPr>
              <a:t>T  =  the CHANGE IN TEMP</a:t>
            </a:r>
          </a:p>
          <a:p>
            <a:r>
              <a:rPr lang="en-US" sz="2800" dirty="0" smtClean="0">
                <a:solidFill>
                  <a:srgbClr val="FF0000"/>
                </a:solidFill>
                <a:latin typeface="Times New Roman" panose="02020603050405020304" pitchFamily="18" charset="0"/>
                <a:cs typeface="Times New Roman" panose="02020603050405020304" pitchFamily="18" charset="0"/>
              </a:rPr>
              <a:t>   H</a:t>
            </a:r>
            <a:r>
              <a:rPr lang="en-US" sz="2800" baseline="-25000" dirty="0" smtClean="0">
                <a:solidFill>
                  <a:srgbClr val="FF0000"/>
                </a:solidFill>
                <a:latin typeface="Times New Roman" panose="02020603050405020304" pitchFamily="18" charset="0"/>
                <a:cs typeface="Times New Roman" panose="02020603050405020304" pitchFamily="18" charset="0"/>
              </a:rPr>
              <a:t>F</a:t>
            </a:r>
            <a:r>
              <a:rPr lang="en-US" sz="2800" dirty="0" smtClean="0">
                <a:solidFill>
                  <a:srgbClr val="FF0000"/>
                </a:solidFill>
                <a:latin typeface="Times New Roman" panose="02020603050405020304" pitchFamily="18" charset="0"/>
                <a:cs typeface="Times New Roman" panose="02020603050405020304" pitchFamily="18" charset="0"/>
              </a:rPr>
              <a:t>  =  the Heat of Fusion Constant</a:t>
            </a:r>
          </a:p>
          <a:p>
            <a:r>
              <a:rPr lang="en-US" sz="2800" dirty="0" smtClean="0">
                <a:solidFill>
                  <a:srgbClr val="0000FF"/>
                </a:solidFill>
                <a:latin typeface="Times New Roman" panose="02020603050405020304" pitchFamily="18" charset="0"/>
                <a:cs typeface="Times New Roman" panose="02020603050405020304" pitchFamily="18" charset="0"/>
              </a:rPr>
              <a:t>   H</a:t>
            </a:r>
            <a:r>
              <a:rPr lang="en-US" sz="2800" baseline="-25000" dirty="0" smtClean="0">
                <a:solidFill>
                  <a:srgbClr val="0000FF"/>
                </a:solidFill>
                <a:latin typeface="Times New Roman" panose="02020603050405020304" pitchFamily="18" charset="0"/>
                <a:cs typeface="Times New Roman" panose="02020603050405020304" pitchFamily="18" charset="0"/>
              </a:rPr>
              <a:t>V</a:t>
            </a:r>
            <a:r>
              <a:rPr lang="en-US" sz="2800" dirty="0" smtClean="0">
                <a:solidFill>
                  <a:srgbClr val="0000FF"/>
                </a:solidFill>
                <a:latin typeface="Times New Roman" panose="02020603050405020304" pitchFamily="18" charset="0"/>
                <a:cs typeface="Times New Roman" panose="02020603050405020304" pitchFamily="18" charset="0"/>
              </a:rPr>
              <a:t>  =  the Heat of Vaporization Constant</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246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591956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56.  How many joules of energy does it take to melt an ice cube of 83.0 grams?</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q = </a:t>
            </a:r>
            <a:r>
              <a:rPr lang="en-US" sz="4000" dirty="0" err="1" smtClean="0">
                <a:latin typeface="Times New Roman" panose="02020603050405020304" pitchFamily="18" charset="0"/>
                <a:cs typeface="Times New Roman" panose="02020603050405020304" pitchFamily="18" charset="0"/>
              </a:rPr>
              <a:t>mH</a:t>
            </a:r>
            <a:r>
              <a:rPr lang="en-US" sz="4000" baseline="-25000" dirty="0" err="1" smtClean="0">
                <a:latin typeface="Times New Roman" panose="02020603050405020304" pitchFamily="18" charset="0"/>
                <a:cs typeface="Times New Roman" panose="02020603050405020304" pitchFamily="18" charset="0"/>
              </a:rPr>
              <a:t>F</a:t>
            </a:r>
            <a:r>
              <a:rPr lang="en-US" sz="4000" baseline="-25000" dirty="0" smtClean="0">
                <a:latin typeface="Times New Roman" panose="02020603050405020304" pitchFamily="18" charset="0"/>
                <a:cs typeface="Times New Roman" panose="02020603050405020304" pitchFamily="18" charset="0"/>
              </a:rPr>
              <a:t/>
            </a:r>
            <a:br>
              <a:rPr lang="en-US" sz="4000" baseline="-25000" dirty="0" smtClean="0">
                <a:latin typeface="Times New Roman" panose="02020603050405020304" pitchFamily="18" charset="0"/>
                <a:cs typeface="Times New Roman" panose="02020603050405020304" pitchFamily="18" charset="0"/>
              </a:rPr>
            </a:br>
            <a:r>
              <a:rPr lang="en-US" sz="4000" baseline="-25000" dirty="0" smtClean="0">
                <a:latin typeface="Times New Roman" panose="02020603050405020304" pitchFamily="18" charset="0"/>
                <a:cs typeface="Times New Roman" panose="02020603050405020304" pitchFamily="18" charset="0"/>
              </a:rPr>
              <a:t/>
            </a:r>
            <a:br>
              <a:rPr lang="en-US" sz="4000" baseline="-25000" dirty="0" smtClean="0">
                <a:latin typeface="Times New Roman" panose="02020603050405020304" pitchFamily="18" charset="0"/>
                <a:cs typeface="Times New Roman" panose="02020603050405020304" pitchFamily="18" charset="0"/>
              </a:rPr>
            </a:br>
            <a:r>
              <a:rPr lang="en-US" sz="4000" baseline="-25000" dirty="0" smtClean="0">
                <a:latin typeface="Times New Roman" panose="02020603050405020304" pitchFamily="18" charset="0"/>
                <a:cs typeface="Times New Roman" panose="02020603050405020304" pitchFamily="18" charset="0"/>
              </a:rPr>
              <a:t/>
            </a:r>
            <a:br>
              <a:rPr lang="en-US" sz="4000" baseline="-25000" dirty="0" smtClean="0">
                <a:latin typeface="Times New Roman" panose="02020603050405020304" pitchFamily="18" charset="0"/>
                <a:cs typeface="Times New Roman" panose="02020603050405020304" pitchFamily="18" charset="0"/>
              </a:rPr>
            </a:br>
            <a:r>
              <a:rPr lang="en-US" sz="4000" baseline="-25000" dirty="0" smtClean="0">
                <a:latin typeface="Times New Roman" panose="02020603050405020304" pitchFamily="18" charset="0"/>
                <a:cs typeface="Times New Roman" panose="02020603050405020304" pitchFamily="18" charset="0"/>
              </a:rPr>
              <a:t/>
            </a:r>
            <a:br>
              <a:rPr lang="en-US" sz="4000" baseline="-25000" dirty="0" smtClean="0">
                <a:latin typeface="Times New Roman" panose="02020603050405020304" pitchFamily="18" charset="0"/>
                <a:cs typeface="Times New Roman" panose="02020603050405020304" pitchFamily="18" charset="0"/>
              </a:rPr>
            </a:br>
            <a:r>
              <a:rPr lang="en-US" sz="4000" baseline="-25000" dirty="0" smtClean="0">
                <a:latin typeface="Times New Roman" panose="02020603050405020304" pitchFamily="18" charset="0"/>
                <a:cs typeface="Times New Roman" panose="02020603050405020304" pitchFamily="18" charset="0"/>
              </a:rPr>
              <a:t/>
            </a:r>
            <a:br>
              <a:rPr lang="en-US" sz="4000" baseline="-25000" dirty="0" smtClean="0">
                <a:latin typeface="Times New Roman" panose="02020603050405020304" pitchFamily="18" charset="0"/>
                <a:cs typeface="Times New Roman" panose="02020603050405020304" pitchFamily="18" charset="0"/>
              </a:rPr>
            </a:br>
            <a:r>
              <a:rPr lang="en-US" sz="2800" dirty="0" smtClean="0">
                <a:solidFill>
                  <a:srgbClr val="0000FF"/>
                </a:solidFill>
                <a:latin typeface="Times New Roman" panose="02020603050405020304" pitchFamily="18" charset="0"/>
                <a:cs typeface="Times New Roman" panose="02020603050405020304" pitchFamily="18" charset="0"/>
              </a:rPr>
              <a:t>This means that the energy (q) would be equal to the mass of the ice cube (83.0 g) times the heat of fusion constant (the amount of energy required to melt EACH gram of ice, which is 334 J/g).  </a:t>
            </a:r>
            <a:r>
              <a:rPr lang="en-US" sz="2800" b="1" dirty="0" smtClean="0">
                <a:solidFill>
                  <a:srgbClr val="FF0000"/>
                </a:solidFill>
                <a:latin typeface="Times New Roman" panose="02020603050405020304" pitchFamily="18" charset="0"/>
                <a:cs typeface="Times New Roman" panose="02020603050405020304" pitchFamily="18" charset="0"/>
              </a:rPr>
              <a:t>DO THE MATH NOW, 3 SF.  </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6148" name="Picture 4" descr="Image result for ice cube in the ha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1718" y="1752600"/>
            <a:ext cx="33401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14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915400" cy="6268383"/>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56.  How many joules of energy does it take to melt an ice cube of 83.0 grams?</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q = </a:t>
            </a:r>
            <a:r>
              <a:rPr lang="en-US" sz="4000" dirty="0" err="1" smtClean="0">
                <a:latin typeface="Times New Roman" panose="02020603050405020304" pitchFamily="18" charset="0"/>
                <a:cs typeface="Times New Roman" panose="02020603050405020304" pitchFamily="18" charset="0"/>
              </a:rPr>
              <a:t>mH</a:t>
            </a:r>
            <a:r>
              <a:rPr lang="en-US" sz="4000" baseline="-25000" dirty="0" err="1" smtClean="0">
                <a:latin typeface="Times New Roman" panose="02020603050405020304" pitchFamily="18" charset="0"/>
                <a:cs typeface="Times New Roman" panose="02020603050405020304" pitchFamily="18" charset="0"/>
              </a:rPr>
              <a:t>F</a:t>
            </a:r>
            <a:r>
              <a:rPr lang="en-US" sz="4000" baseline="-25000" dirty="0" smtClean="0">
                <a:latin typeface="Times New Roman" panose="02020603050405020304" pitchFamily="18" charset="0"/>
                <a:cs typeface="Times New Roman" panose="02020603050405020304" pitchFamily="18" charset="0"/>
              </a:rPr>
              <a:t/>
            </a:r>
            <a:br>
              <a:rPr lang="en-US" sz="4000" baseline="-25000" dirty="0" smtClean="0">
                <a:latin typeface="Times New Roman" panose="02020603050405020304" pitchFamily="18" charset="0"/>
                <a:cs typeface="Times New Roman" panose="02020603050405020304" pitchFamily="18" charset="0"/>
              </a:rPr>
            </a:br>
            <a:r>
              <a:rPr lang="en-US" sz="4000" baseline="-25000" dirty="0" smtClean="0">
                <a:latin typeface="Times New Roman" panose="02020603050405020304" pitchFamily="18" charset="0"/>
                <a:cs typeface="Times New Roman" panose="02020603050405020304" pitchFamily="18" charset="0"/>
              </a:rPr>
              <a:t/>
            </a:r>
            <a:br>
              <a:rPr lang="en-US" sz="4000" baseline="-25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q </a:t>
            </a:r>
            <a:r>
              <a:rPr lang="en-US" sz="4000" dirty="0" smtClean="0">
                <a:latin typeface="Times New Roman" panose="02020603050405020304" pitchFamily="18" charset="0"/>
                <a:cs typeface="Times New Roman" panose="02020603050405020304" pitchFamily="18" charset="0"/>
              </a:rPr>
              <a:t>= (83.0g)(334 J/g)</a:t>
            </a:r>
            <a:br>
              <a:rPr lang="en-US" sz="4000" dirty="0" smtClean="0">
                <a:latin typeface="Times New Roman" panose="02020603050405020304" pitchFamily="18" charset="0"/>
                <a:cs typeface="Times New Roman" panose="02020603050405020304" pitchFamily="18" charset="0"/>
              </a:rPr>
            </a:br>
            <a:r>
              <a:rPr lang="en-US" sz="4000" baseline="-25000" dirty="0" smtClean="0">
                <a:latin typeface="Times New Roman" panose="02020603050405020304" pitchFamily="18" charset="0"/>
                <a:cs typeface="Times New Roman" panose="02020603050405020304" pitchFamily="18" charset="0"/>
              </a:rPr>
              <a:t/>
            </a:r>
            <a:br>
              <a:rPr lang="en-US" sz="4000" baseline="-25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q = </a:t>
            </a:r>
            <a:r>
              <a:rPr lang="en-US" sz="4000" dirty="0" smtClean="0">
                <a:latin typeface="Times New Roman" panose="02020603050405020304" pitchFamily="18" charset="0"/>
                <a:cs typeface="Times New Roman" panose="02020603050405020304" pitchFamily="18" charset="0"/>
              </a:rPr>
              <a:t>27722 J</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q = 27,700 J  </a:t>
            </a:r>
            <a:r>
              <a:rPr lang="en-US" sz="2800" dirty="0" smtClean="0">
                <a:solidFill>
                  <a:srgbClr val="0000FF"/>
                </a:solidFill>
                <a:latin typeface="Times New Roman" panose="02020603050405020304" pitchFamily="18" charset="0"/>
                <a:cs typeface="Times New Roman" panose="02020603050405020304" pitchFamily="18" charset="0"/>
              </a:rPr>
              <a:t>(3 SF)   </a:t>
            </a:r>
            <a:br>
              <a:rPr lang="en-US" sz="2800" dirty="0" smtClean="0">
                <a:solidFill>
                  <a:srgbClr val="0000FF"/>
                </a:solidFill>
                <a:latin typeface="Times New Roman" panose="02020603050405020304" pitchFamily="18" charset="0"/>
                <a:cs typeface="Times New Roman" panose="02020603050405020304" pitchFamily="18" charset="0"/>
              </a:rPr>
            </a:b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Each gram gets the 334 J to melt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6148" name="Picture 4" descr="Image result for ice cube in the ha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1718" y="1752600"/>
            <a:ext cx="33401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66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686800"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57. How many joules of energy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are required to freeze </a:t>
            </a:r>
            <a:r>
              <a:rPr lang="en-US" sz="4000" u="sng" dirty="0" smtClean="0">
                <a:latin typeface="Times New Roman" panose="02020603050405020304" pitchFamily="18" charset="0"/>
                <a:cs typeface="Times New Roman" panose="02020603050405020304" pitchFamily="18" charset="0"/>
              </a:rPr>
              <a:t>355 mL</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of water at 273K?   </a:t>
            </a:r>
            <a:endParaRPr lang="en-US" sz="4000" dirty="0">
              <a:latin typeface="Times New Roman" panose="02020603050405020304" pitchFamily="18" charset="0"/>
              <a:cs typeface="Times New Roman" panose="02020603050405020304" pitchFamily="18" charset="0"/>
            </a:endParaRPr>
          </a:p>
        </p:txBody>
      </p:sp>
      <p:pic>
        <p:nvPicPr>
          <p:cNvPr id="8194" name="Picture 2" descr="Image result for wegmans seltz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097629" y="228600"/>
            <a:ext cx="1970171" cy="304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172200" y="1524000"/>
            <a:ext cx="1371600" cy="1295400"/>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750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686800" cy="6247864"/>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57. How many joules of energy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are required to freeze </a:t>
            </a:r>
            <a:r>
              <a:rPr lang="en-US" sz="4000" u="sng" dirty="0" smtClean="0">
                <a:latin typeface="Times New Roman" panose="02020603050405020304" pitchFamily="18" charset="0"/>
                <a:cs typeface="Times New Roman" panose="02020603050405020304" pitchFamily="18" charset="0"/>
              </a:rPr>
              <a:t>355 mL</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of water at 273K?</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a:t>
            </a:r>
            <a:r>
              <a:rPr lang="en-US" sz="4000" dirty="0" err="1" smtClean="0">
                <a:latin typeface="Times New Roman" panose="02020603050405020304" pitchFamily="18" charset="0"/>
                <a:cs typeface="Times New Roman" panose="02020603050405020304" pitchFamily="18" charset="0"/>
              </a:rPr>
              <a:t>mH</a:t>
            </a:r>
            <a:r>
              <a:rPr lang="en-US" sz="4000" baseline="-25000" dirty="0" err="1" smtClean="0">
                <a:latin typeface="Times New Roman" panose="02020603050405020304" pitchFamily="18" charset="0"/>
                <a:cs typeface="Times New Roman" panose="02020603050405020304" pitchFamily="18" charset="0"/>
              </a:rPr>
              <a:t>F</a:t>
            </a:r>
            <a:r>
              <a:rPr lang="en-US" sz="4000" dirty="0" smtClean="0">
                <a:latin typeface="Times New Roman" panose="02020603050405020304" pitchFamily="18" charset="0"/>
                <a:cs typeface="Times New Roman" panose="02020603050405020304" pitchFamily="18" charset="0"/>
              </a:rPr>
              <a:t>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(355 g)(334 J/g) = 118,570 J</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 119,000 J  </a:t>
            </a:r>
            <a:r>
              <a:rPr lang="en-US" sz="2800" dirty="0" smtClean="0">
                <a:solidFill>
                  <a:srgbClr val="0000FF"/>
                </a:solidFill>
                <a:latin typeface="Times New Roman" panose="02020603050405020304" pitchFamily="18" charset="0"/>
                <a:cs typeface="Times New Roman" panose="02020603050405020304" pitchFamily="18" charset="0"/>
              </a:rPr>
              <a:t>(3 SF)  </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8194" name="Picture 2" descr="Image result for wegmans seltz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097629" y="228600"/>
            <a:ext cx="1970171" cy="304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172200" y="1524000"/>
            <a:ext cx="1371600" cy="1295400"/>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73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58.  How many joules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required to melt a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snow ball of 415 g?</a:t>
            </a:r>
            <a:endParaRPr lang="en-US" sz="4000" dirty="0">
              <a:latin typeface="Times New Roman" panose="02020603050405020304" pitchFamily="18" charset="0"/>
              <a:cs typeface="Times New Roman" panose="02020603050405020304" pitchFamily="18" charset="0"/>
            </a:endParaRPr>
          </a:p>
        </p:txBody>
      </p:sp>
      <p:pic>
        <p:nvPicPr>
          <p:cNvPr id="10242" name="Picture 2" descr="Related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28600"/>
            <a:ext cx="3587750"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44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6494085"/>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58.  How many joules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required to melt a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snow ball of 415 g?</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q = </a:t>
            </a:r>
            <a:r>
              <a:rPr lang="en-US" sz="4000" dirty="0" err="1">
                <a:latin typeface="Times New Roman" panose="02020603050405020304" pitchFamily="18" charset="0"/>
                <a:cs typeface="Times New Roman" panose="02020603050405020304" pitchFamily="18" charset="0"/>
              </a:rPr>
              <a:t>mH</a:t>
            </a:r>
            <a:r>
              <a:rPr lang="en-US" sz="4000" baseline="-25000" dirty="0" err="1">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q = </a:t>
            </a:r>
            <a:r>
              <a:rPr lang="en-US" sz="4000" dirty="0" smtClean="0">
                <a:latin typeface="Times New Roman" panose="02020603050405020304" pitchFamily="18" charset="0"/>
                <a:cs typeface="Times New Roman" panose="02020603050405020304" pitchFamily="18" charset="0"/>
              </a:rPr>
              <a:t>(415 </a:t>
            </a:r>
            <a:r>
              <a:rPr lang="en-US" sz="4000" dirty="0">
                <a:latin typeface="Times New Roman" panose="02020603050405020304" pitchFamily="18" charset="0"/>
                <a:cs typeface="Times New Roman" panose="02020603050405020304" pitchFamily="18" charset="0"/>
              </a:rPr>
              <a:t>g)(334 J/g) = </a:t>
            </a:r>
            <a:r>
              <a:rPr lang="en-US" sz="4000" dirty="0" smtClean="0">
                <a:latin typeface="Times New Roman" panose="02020603050405020304" pitchFamily="18" charset="0"/>
                <a:cs typeface="Times New Roman" panose="02020603050405020304" pitchFamily="18" charset="0"/>
              </a:rPr>
              <a:t>138,610 </a:t>
            </a:r>
            <a:r>
              <a:rPr lang="en-US" sz="4000" dirty="0">
                <a:latin typeface="Times New Roman" panose="02020603050405020304" pitchFamily="18" charset="0"/>
                <a:cs typeface="Times New Roman" panose="02020603050405020304" pitchFamily="18" charset="0"/>
              </a:rPr>
              <a:t>J</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 </a:t>
            </a:r>
            <a:r>
              <a:rPr lang="en-US" sz="4000" dirty="0" smtClean="0">
                <a:latin typeface="Times New Roman" panose="02020603050405020304" pitchFamily="18" charset="0"/>
                <a:cs typeface="Times New Roman" panose="02020603050405020304" pitchFamily="18" charset="0"/>
              </a:rPr>
              <a:t>139,000 </a:t>
            </a:r>
            <a:r>
              <a:rPr lang="en-US" sz="4000" dirty="0">
                <a:latin typeface="Times New Roman" panose="02020603050405020304" pitchFamily="18" charset="0"/>
                <a:cs typeface="Times New Roman" panose="02020603050405020304" pitchFamily="18" charset="0"/>
              </a:rPr>
              <a:t>J  </a:t>
            </a:r>
            <a:r>
              <a:rPr lang="en-US" sz="2800" dirty="0">
                <a:solidFill>
                  <a:srgbClr val="0000FF"/>
                </a:solidFill>
                <a:latin typeface="Times New Roman" panose="02020603050405020304" pitchFamily="18" charset="0"/>
                <a:cs typeface="Times New Roman" panose="02020603050405020304" pitchFamily="18" charset="0"/>
              </a:rPr>
              <a:t>(3 SF</a:t>
            </a:r>
            <a:r>
              <a:rPr lang="en-US" sz="2800" dirty="0" smtClean="0">
                <a:solidFill>
                  <a:srgbClr val="0000FF"/>
                </a:solidFill>
                <a:latin typeface="Times New Roman" panose="02020603050405020304" pitchFamily="18" charset="0"/>
                <a:cs typeface="Times New Roman" panose="02020603050405020304" pitchFamily="18" charset="0"/>
              </a:rPr>
              <a:t>)</a:t>
            </a:r>
            <a:br>
              <a:rPr lang="en-US" sz="2800" dirty="0" smtClean="0">
                <a:solidFill>
                  <a:srgbClr val="0000FF"/>
                </a:solidFill>
                <a:latin typeface="Times New Roman" panose="02020603050405020304" pitchFamily="18" charset="0"/>
                <a:cs typeface="Times New Roman" panose="02020603050405020304" pitchFamily="18" charset="0"/>
              </a:rPr>
            </a:br>
            <a:r>
              <a:rPr lang="en-US" sz="2800" dirty="0" smtClean="0">
                <a:solidFill>
                  <a:srgbClr val="0000FF"/>
                </a:solidFill>
                <a:latin typeface="Times New Roman" panose="02020603050405020304" pitchFamily="18" charset="0"/>
                <a:cs typeface="Times New Roman" panose="02020603050405020304" pitchFamily="18" charset="0"/>
              </a:rPr>
              <a:t/>
            </a:r>
            <a:br>
              <a:rPr lang="en-US" sz="2800" dirty="0" smtClean="0">
                <a:solidFill>
                  <a:srgbClr val="0000FF"/>
                </a:solidFill>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This is just plain easy.  Use the correct formula.  </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10242" name="Picture 2" descr="Related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28600"/>
            <a:ext cx="3587750"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506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5570756"/>
          </a:xfrm>
          <a:prstGeom prst="rect">
            <a:avLst/>
          </a:prstGeom>
          <a:noFill/>
        </p:spPr>
        <p:txBody>
          <a:bodyPr wrap="square" rtlCol="0">
            <a:spAutoFit/>
          </a:bodyPr>
          <a:lstStyle/>
          <a:p>
            <a:r>
              <a:rPr lang="en-US" sz="4000" dirty="0" smtClean="0">
                <a:latin typeface="Comic Sans MS" panose="030F0702030302020204" pitchFamily="66" charset="0"/>
              </a:rPr>
              <a:t>59.  This is important:</a:t>
            </a:r>
            <a:br>
              <a:rPr lang="en-US" sz="4000" dirty="0" smtClean="0">
                <a:latin typeface="Comic Sans MS" panose="030F0702030302020204" pitchFamily="66" charset="0"/>
              </a:rPr>
            </a:br>
            <a:r>
              <a:rPr lang="en-US" dirty="0" smtClean="0">
                <a:latin typeface="Comic Sans MS" panose="030F0702030302020204" pitchFamily="66" charset="0"/>
              </a:rPr>
              <a:t> </a:t>
            </a:r>
            <a:r>
              <a:rPr lang="en-US" sz="4000" dirty="0" smtClean="0">
                <a:latin typeface="Comic Sans MS" panose="030F0702030302020204" pitchFamily="66" charset="0"/>
              </a:rPr>
              <a:t/>
            </a:r>
            <a:br>
              <a:rPr lang="en-US" sz="4000" dirty="0" smtClean="0">
                <a:latin typeface="Comic Sans MS" panose="030F0702030302020204" pitchFamily="66" charset="0"/>
              </a:rPr>
            </a:br>
            <a:r>
              <a:rPr lang="en-US" sz="4000" dirty="0" smtClean="0">
                <a:latin typeface="Comic Sans MS" panose="030F0702030302020204" pitchFamily="66" charset="0"/>
              </a:rPr>
              <a:t>Use the q = </a:t>
            </a:r>
            <a:r>
              <a:rPr lang="en-US" sz="4000" dirty="0" err="1" smtClean="0">
                <a:latin typeface="Comic Sans MS" panose="030F0702030302020204" pitchFamily="66" charset="0"/>
              </a:rPr>
              <a:t>mH</a:t>
            </a:r>
            <a:r>
              <a:rPr lang="en-US" sz="4000" baseline="-25000" dirty="0" err="1" smtClean="0">
                <a:latin typeface="Comic Sans MS" panose="030F0702030302020204" pitchFamily="66" charset="0"/>
              </a:rPr>
              <a:t>F</a:t>
            </a:r>
            <a:r>
              <a:rPr lang="en-US" sz="4000" dirty="0" smtClean="0">
                <a:latin typeface="Comic Sans MS" panose="030F0702030302020204" pitchFamily="66" charset="0"/>
              </a:rPr>
              <a:t> formula </a:t>
            </a:r>
            <a:r>
              <a:rPr lang="en-US" sz="4000" b="1" dirty="0" smtClean="0">
                <a:solidFill>
                  <a:srgbClr val="0000FF"/>
                </a:solidFill>
                <a:latin typeface="Comic Sans MS" panose="030F0702030302020204" pitchFamily="66" charset="0"/>
              </a:rPr>
              <a:t>ONLY</a:t>
            </a:r>
            <a:r>
              <a:rPr lang="en-US" sz="4000" dirty="0" smtClean="0">
                <a:latin typeface="Comic Sans MS" panose="030F0702030302020204" pitchFamily="66" charset="0"/>
              </a:rPr>
              <a:t> when stuff is melting or freezing.  For water, this is at 273 K or 0</a:t>
            </a:r>
            <a:r>
              <a:rPr lang="en-US" sz="4000" dirty="0" smtClean="0">
                <a:latin typeface="Calibri"/>
                <a:cs typeface="Calibri"/>
              </a:rPr>
              <a:t>°</a:t>
            </a:r>
            <a:r>
              <a:rPr lang="en-US" sz="4000" dirty="0" smtClean="0">
                <a:latin typeface="Comic Sans MS" panose="030F0702030302020204" pitchFamily="66" charset="0"/>
              </a:rPr>
              <a:t>C.  </a:t>
            </a:r>
            <a:br>
              <a:rPr lang="en-US" sz="4000" dirty="0" smtClean="0">
                <a:latin typeface="Comic Sans MS" panose="030F0702030302020204" pitchFamily="66" charset="0"/>
              </a:rPr>
            </a:br>
            <a:r>
              <a:rPr lang="en-US" dirty="0" smtClean="0">
                <a:latin typeface="Comic Sans MS" panose="030F0702030302020204" pitchFamily="66" charset="0"/>
              </a:rPr>
              <a:t> </a:t>
            </a:r>
            <a:r>
              <a:rPr lang="en-US" sz="4000" dirty="0" smtClean="0">
                <a:latin typeface="Comic Sans MS" panose="030F0702030302020204" pitchFamily="66" charset="0"/>
              </a:rPr>
              <a:t/>
            </a:r>
            <a:br>
              <a:rPr lang="en-US" sz="4000" dirty="0" smtClean="0">
                <a:latin typeface="Comic Sans MS" panose="030F0702030302020204" pitchFamily="66" charset="0"/>
              </a:rPr>
            </a:br>
            <a:r>
              <a:rPr lang="en-US" sz="4000" dirty="0" smtClean="0">
                <a:latin typeface="Times New Roman" panose="02020603050405020304" pitchFamily="18" charset="0"/>
                <a:cs typeface="Times New Roman" panose="02020603050405020304" pitchFamily="18" charset="0"/>
              </a:rPr>
              <a:t>If your stuff is </a:t>
            </a:r>
            <a:r>
              <a:rPr lang="en-US" sz="4000" b="1" dirty="0" smtClean="0">
                <a:solidFill>
                  <a:srgbClr val="FF0000"/>
                </a:solidFill>
                <a:latin typeface="Times New Roman" panose="02020603050405020304" pitchFamily="18" charset="0"/>
                <a:cs typeface="Times New Roman" panose="02020603050405020304" pitchFamily="18" charset="0"/>
              </a:rPr>
              <a:t>condensing</a:t>
            </a:r>
            <a:r>
              <a:rPr lang="en-US" sz="4000" dirty="0" smtClean="0">
                <a:latin typeface="Times New Roman" panose="02020603050405020304" pitchFamily="18" charset="0"/>
                <a:cs typeface="Times New Roman" panose="02020603050405020304" pitchFamily="18" charset="0"/>
              </a:rPr>
              <a:t>, or </a:t>
            </a:r>
            <a:r>
              <a:rPr lang="en-US" sz="4000" b="1" dirty="0" smtClean="0">
                <a:solidFill>
                  <a:srgbClr val="FF0000"/>
                </a:solidFill>
                <a:latin typeface="Times New Roman" panose="02020603050405020304" pitchFamily="18" charset="0"/>
                <a:cs typeface="Times New Roman" panose="02020603050405020304" pitchFamily="18" charset="0"/>
              </a:rPr>
              <a:t>vaporizing</a:t>
            </a:r>
            <a:r>
              <a:rPr lang="en-US" sz="4000" dirty="0" smtClean="0">
                <a:latin typeface="Times New Roman" panose="02020603050405020304" pitchFamily="18" charset="0"/>
                <a:cs typeface="Times New Roman" panose="02020603050405020304" pitchFamily="18" charset="0"/>
              </a:rPr>
              <a:t>, at the </a:t>
            </a:r>
            <a:r>
              <a:rPr lang="en-US" sz="4000" b="1" dirty="0" smtClean="0">
                <a:solidFill>
                  <a:srgbClr val="FF0000"/>
                </a:solidFill>
                <a:latin typeface="Times New Roman" panose="02020603050405020304" pitchFamily="18" charset="0"/>
                <a:cs typeface="Times New Roman" panose="02020603050405020304" pitchFamily="18" charset="0"/>
              </a:rPr>
              <a:t>HOT PHASE CHANGE TEMP</a:t>
            </a:r>
            <a:r>
              <a:rPr lang="en-US" sz="4000" dirty="0" smtClean="0">
                <a:latin typeface="Times New Roman" panose="02020603050405020304" pitchFamily="18" charset="0"/>
                <a:cs typeface="Times New Roman" panose="02020603050405020304" pitchFamily="18" charset="0"/>
              </a:rPr>
              <a:t>,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for water 373 K or 100°C,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then use the other formula:  </a:t>
            </a:r>
            <a:r>
              <a:rPr lang="en-US" sz="4000" b="1" dirty="0" smtClean="0">
                <a:solidFill>
                  <a:srgbClr val="FF0000"/>
                </a:solidFill>
                <a:latin typeface="Times New Roman" panose="02020603050405020304" pitchFamily="18" charset="0"/>
                <a:cs typeface="Times New Roman" panose="02020603050405020304" pitchFamily="18" charset="0"/>
              </a:rPr>
              <a:t>q = mH</a:t>
            </a:r>
            <a:r>
              <a:rPr lang="en-US" sz="4000" b="1" baseline="-25000" dirty="0" smtClean="0">
                <a:solidFill>
                  <a:srgbClr val="FF0000"/>
                </a:solidFill>
                <a:latin typeface="Times New Roman" panose="02020603050405020304" pitchFamily="18" charset="0"/>
                <a:cs typeface="Times New Roman" panose="02020603050405020304" pitchFamily="18" charset="0"/>
              </a:rPr>
              <a:t>V</a:t>
            </a:r>
            <a:endParaRPr lang="en-US" sz="4000" b="1"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19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1295400" y="7620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5"/>
          <p:cNvSpPr>
            <a:spLocks noChangeShapeType="1"/>
          </p:cNvSpPr>
          <p:nvPr/>
        </p:nvSpPr>
        <p:spPr bwMode="auto">
          <a:xfrm>
            <a:off x="1295400" y="52578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1"/>
          <p:cNvSpPr txBox="1">
            <a:spLocks noChangeArrowheads="1"/>
          </p:cNvSpPr>
          <p:nvPr/>
        </p:nvSpPr>
        <p:spPr bwMode="auto">
          <a:xfrm>
            <a:off x="2246313" y="598488"/>
            <a:ext cx="5145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dirty="0" smtClean="0">
                <a:solidFill>
                  <a:srgbClr val="000000"/>
                </a:solidFill>
              </a:rPr>
              <a:t>Heating Curve</a:t>
            </a:r>
            <a:endParaRPr lang="en-US" altLang="en-US" dirty="0">
              <a:solidFill>
                <a:srgbClr val="000000"/>
              </a:solidFill>
            </a:endParaRPr>
          </a:p>
        </p:txBody>
      </p:sp>
      <p:cxnSp>
        <p:nvCxnSpPr>
          <p:cNvPr id="5" name="Straight Connector 4"/>
          <p:cNvCxnSpPr/>
          <p:nvPr/>
        </p:nvCxnSpPr>
        <p:spPr>
          <a:xfrm flipV="1">
            <a:off x="1283368" y="4419600"/>
            <a:ext cx="621632" cy="66035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05000" y="4419600"/>
            <a:ext cx="838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43200" y="2514600"/>
            <a:ext cx="1295400" cy="19050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2514600"/>
            <a:ext cx="2667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705600" y="914400"/>
            <a:ext cx="1143000" cy="1600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TextBox 10"/>
          <p:cNvSpPr txBox="1">
            <a:spLocks noChangeArrowheads="1"/>
          </p:cNvSpPr>
          <p:nvPr/>
        </p:nvSpPr>
        <p:spPr bwMode="auto">
          <a:xfrm>
            <a:off x="939800" y="4942139"/>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solidFill>
                  <a:srgbClr val="000000"/>
                </a:solidFill>
              </a:rPr>
              <a:t>A</a:t>
            </a:r>
          </a:p>
        </p:txBody>
      </p:sp>
      <p:sp>
        <p:nvSpPr>
          <p:cNvPr id="11" name="TextBox 12"/>
          <p:cNvSpPr txBox="1">
            <a:spLocks noChangeArrowheads="1"/>
          </p:cNvSpPr>
          <p:nvPr/>
        </p:nvSpPr>
        <p:spPr bwMode="auto">
          <a:xfrm>
            <a:off x="1752600" y="3962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B</a:t>
            </a:r>
          </a:p>
        </p:txBody>
      </p:sp>
      <p:sp>
        <p:nvSpPr>
          <p:cNvPr id="12" name="TextBox 14"/>
          <p:cNvSpPr txBox="1">
            <a:spLocks noChangeArrowheads="1"/>
          </p:cNvSpPr>
          <p:nvPr/>
        </p:nvSpPr>
        <p:spPr bwMode="auto">
          <a:xfrm>
            <a:off x="2603500" y="44196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C</a:t>
            </a:r>
          </a:p>
        </p:txBody>
      </p:sp>
      <p:sp>
        <p:nvSpPr>
          <p:cNvPr id="13" name="TextBox 15"/>
          <p:cNvSpPr txBox="1">
            <a:spLocks noChangeArrowheads="1"/>
          </p:cNvSpPr>
          <p:nvPr/>
        </p:nvSpPr>
        <p:spPr bwMode="auto">
          <a:xfrm>
            <a:off x="3810000" y="2079625"/>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D</a:t>
            </a:r>
          </a:p>
        </p:txBody>
      </p:sp>
      <p:sp>
        <p:nvSpPr>
          <p:cNvPr id="14" name="TextBox 16"/>
          <p:cNvSpPr txBox="1">
            <a:spLocks noChangeArrowheads="1"/>
          </p:cNvSpPr>
          <p:nvPr/>
        </p:nvSpPr>
        <p:spPr bwMode="auto">
          <a:xfrm>
            <a:off x="6705600" y="2514600"/>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E</a:t>
            </a:r>
          </a:p>
        </p:txBody>
      </p:sp>
      <p:sp>
        <p:nvSpPr>
          <p:cNvPr id="15" name="TextBox 17"/>
          <p:cNvSpPr txBox="1">
            <a:spLocks noChangeArrowheads="1"/>
          </p:cNvSpPr>
          <p:nvPr/>
        </p:nvSpPr>
        <p:spPr bwMode="auto">
          <a:xfrm>
            <a:off x="7937500" y="914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F</a:t>
            </a:r>
          </a:p>
        </p:txBody>
      </p:sp>
      <p:cxnSp>
        <p:nvCxnSpPr>
          <p:cNvPr id="16" name="Straight Connector 15"/>
          <p:cNvCxnSpPr/>
          <p:nvPr/>
        </p:nvCxnSpPr>
        <p:spPr>
          <a:xfrm>
            <a:off x="977900" y="44196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77900" y="2487613"/>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20"/>
          <p:cNvSpPr txBox="1">
            <a:spLocks noChangeArrowheads="1"/>
          </p:cNvSpPr>
          <p:nvPr/>
        </p:nvSpPr>
        <p:spPr bwMode="auto">
          <a:xfrm>
            <a:off x="48126" y="4208421"/>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dirty="0" smtClean="0">
                <a:solidFill>
                  <a:srgbClr val="FF0000"/>
                </a:solidFill>
              </a:rPr>
              <a:t>MP</a:t>
            </a:r>
            <a:endParaRPr lang="en-US" altLang="en-US" sz="1800" dirty="0">
              <a:solidFill>
                <a:srgbClr val="FF0000"/>
              </a:solidFill>
            </a:endParaRPr>
          </a:p>
        </p:txBody>
      </p:sp>
      <p:sp>
        <p:nvSpPr>
          <p:cNvPr id="19" name="TextBox 21"/>
          <p:cNvSpPr txBox="1">
            <a:spLocks noChangeArrowheads="1"/>
          </p:cNvSpPr>
          <p:nvPr/>
        </p:nvSpPr>
        <p:spPr bwMode="auto">
          <a:xfrm>
            <a:off x="76200" y="2263775"/>
            <a:ext cx="90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dirty="0" smtClean="0">
                <a:solidFill>
                  <a:srgbClr val="FF0000"/>
                </a:solidFill>
              </a:rPr>
              <a:t>BP</a:t>
            </a:r>
            <a:endParaRPr lang="en-US" altLang="en-US" sz="1800" dirty="0">
              <a:solidFill>
                <a:srgbClr val="FF0000"/>
              </a:solidFill>
            </a:endParaRPr>
          </a:p>
        </p:txBody>
      </p:sp>
      <p:sp>
        <p:nvSpPr>
          <p:cNvPr id="21" name="TextBox 1"/>
          <p:cNvSpPr txBox="1">
            <a:spLocks noChangeArrowheads="1"/>
          </p:cNvSpPr>
          <p:nvPr/>
        </p:nvSpPr>
        <p:spPr bwMode="auto">
          <a:xfrm>
            <a:off x="1752600" y="5297488"/>
            <a:ext cx="552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000000"/>
                </a:solidFill>
              </a:rPr>
              <a:t>Heat added at a constant rate →</a:t>
            </a:r>
          </a:p>
        </p:txBody>
      </p:sp>
      <p:sp>
        <p:nvSpPr>
          <p:cNvPr id="24" name="Oval 23"/>
          <p:cNvSpPr/>
          <p:nvPr/>
        </p:nvSpPr>
        <p:spPr>
          <a:xfrm>
            <a:off x="1257300" y="4954547"/>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41500" y="4339432"/>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67000" y="4339432"/>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35750" y="2424907"/>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68750" y="2468480"/>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778750" y="890875"/>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166226" y="3113732"/>
            <a:ext cx="3505200" cy="1938992"/>
          </a:xfrm>
          <a:prstGeom prst="rect">
            <a:avLst/>
          </a:prstGeom>
          <a:noFill/>
        </p:spPr>
        <p:txBody>
          <a:bodyPr wrap="square" rtlCol="0">
            <a:spAutoFit/>
          </a:bodyPr>
          <a:lstStyle/>
          <a:p>
            <a:r>
              <a:rPr lang="en-US" sz="2400" b="1" dirty="0" smtClean="0">
                <a:solidFill>
                  <a:srgbClr val="0000FF"/>
                </a:solidFill>
              </a:rPr>
              <a:t>10. On a heating curve, temperature is steady, and so is the KE during BC and DE.  The POTENTIAL ENERGY RISES here.  </a:t>
            </a:r>
            <a:endParaRPr lang="en-US" sz="2400" b="1" dirty="0">
              <a:solidFill>
                <a:srgbClr val="0000FF"/>
              </a:solidFill>
            </a:endParaRPr>
          </a:p>
        </p:txBody>
      </p:sp>
    </p:spTree>
    <p:extLst>
      <p:ext uri="{BB962C8B-B14F-4D97-AF65-F5344CB8AC3E}">
        <p14:creationId xmlns:p14="http://schemas.microsoft.com/office/powerpoint/2010/main" val="2472424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915400" cy="5016758"/>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60.  When 12.5 grams of water at 373 K</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but still liquid - is vaporized,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how many joules does it take to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blow it apart into a gas?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Use the Heat of Vaporization formula</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mH</a:t>
            </a:r>
            <a:r>
              <a:rPr lang="en-US" sz="4000" baseline="-25000" dirty="0" smtClean="0">
                <a:latin typeface="Times New Roman" panose="02020603050405020304" pitchFamily="18" charset="0"/>
                <a:cs typeface="Times New Roman" panose="02020603050405020304" pitchFamily="18" charset="0"/>
              </a:rPr>
              <a:t>V</a:t>
            </a:r>
            <a:r>
              <a:rPr lang="en-US" sz="4000" dirty="0" smtClean="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rPr>
              <a:t>(do the math now)</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320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915400" cy="5016758"/>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60.  When 12.5 grams of water at 373 K</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but still liquid - is vaporized,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how many joules does it take to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blow it apart into a gas?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mH</a:t>
            </a:r>
            <a:r>
              <a:rPr lang="en-US" sz="4000" baseline="-25000" dirty="0" smtClean="0">
                <a:latin typeface="Times New Roman" panose="02020603050405020304" pitchFamily="18" charset="0"/>
                <a:cs typeface="Times New Roman" panose="02020603050405020304" pitchFamily="18" charset="0"/>
              </a:rPr>
              <a:t>V</a:t>
            </a:r>
            <a:r>
              <a:rPr lang="en-US" sz="4000" dirty="0" smtClean="0">
                <a:latin typeface="Times New Roman" panose="02020603050405020304" pitchFamily="18" charset="0"/>
                <a:cs typeface="Times New Roman" panose="02020603050405020304" pitchFamily="18" charset="0"/>
              </a:rPr>
              <a:t> = (12.5 g)(2260 J/g)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 28250 J  =  28300 J  </a:t>
            </a:r>
            <a:r>
              <a:rPr lang="en-US" sz="2800" dirty="0" smtClean="0">
                <a:solidFill>
                  <a:srgbClr val="0000FF"/>
                </a:solidFill>
                <a:latin typeface="Times New Roman" panose="02020603050405020304" pitchFamily="18" charset="0"/>
                <a:cs typeface="Times New Roman" panose="02020603050405020304" pitchFamily="18" charset="0"/>
              </a:rPr>
              <a:t>(3 SF)</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326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915400" cy="5016758"/>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61.   A big steam pipe breaks and releases</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625 grams of steam onto a wall.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How much energy is released when</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the steam condenses?</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Use q = mH</a:t>
            </a:r>
            <a:r>
              <a:rPr lang="en-US" sz="4000" baseline="-25000" dirty="0" smtClean="0">
                <a:latin typeface="Times New Roman" panose="02020603050405020304" pitchFamily="18" charset="0"/>
                <a:cs typeface="Times New Roman" panose="02020603050405020304" pitchFamily="18" charset="0"/>
              </a:rPr>
              <a:t>V</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solidFill>
                  <a:srgbClr val="FF0000"/>
                </a:solidFill>
                <a:latin typeface="Times New Roman" panose="02020603050405020304" pitchFamily="18" charset="0"/>
                <a:cs typeface="Times New Roman" panose="02020603050405020304" pitchFamily="18" charset="0"/>
              </a:rPr>
              <a:t>(do the math now)</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2290" name="Picture 2" descr="Image result for broken steam pip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0" y="3011745"/>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21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63094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61.   A big steam pipe breaks and releases 625 grams of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steam onto a wall.  How much energy is released when</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the steam condenses?</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mH</a:t>
            </a:r>
            <a:r>
              <a:rPr lang="en-US" sz="4000" baseline="-25000" dirty="0" smtClean="0">
                <a:latin typeface="Times New Roman" panose="02020603050405020304" pitchFamily="18" charset="0"/>
                <a:cs typeface="Times New Roman" panose="02020603050405020304" pitchFamily="18" charset="0"/>
              </a:rPr>
              <a:t>V</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(625 g)(2260 J/g) = 1,412,500 J</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 1,410,000 J   </a:t>
            </a:r>
            <a:r>
              <a:rPr lang="en-US" sz="2800" dirty="0" smtClean="0">
                <a:solidFill>
                  <a:srgbClr val="0000FF"/>
                </a:solidFill>
                <a:latin typeface="Times New Roman" panose="02020603050405020304" pitchFamily="18" charset="0"/>
                <a:cs typeface="Times New Roman" panose="02020603050405020304" pitchFamily="18" charset="0"/>
              </a:rPr>
              <a:t>(3 SF) </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12290" name="Picture 2" descr="Image result for broken steam pip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53263" y="15240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481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4401205"/>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62.  Making water change temperature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(or any substance really) is </a:t>
            </a:r>
            <a:r>
              <a:rPr lang="en-US" sz="4000" b="1" dirty="0" smtClean="0">
                <a:solidFill>
                  <a:srgbClr val="7030A0"/>
                </a:solidFill>
                <a:latin typeface="Times New Roman" panose="02020603050405020304" pitchFamily="18" charset="0"/>
                <a:cs typeface="Times New Roman" panose="02020603050405020304" pitchFamily="18" charset="0"/>
              </a:rPr>
              <a:t>DIFFERENT</a:t>
            </a:r>
            <a:r>
              <a:rPr lang="en-US" sz="4000" dirty="0" smtClean="0">
                <a:latin typeface="Times New Roman" panose="02020603050405020304" pitchFamily="18" charset="0"/>
                <a:cs typeface="Times New Roman" panose="02020603050405020304" pitchFamily="18" charset="0"/>
              </a:rPr>
              <a:t> than phase changing it.  There is a temperature change, and requires a formula that takes that temperature change into account.  The change in temperature is called the </a:t>
            </a:r>
            <a:r>
              <a:rPr lang="el-GR" sz="4000" b="1" dirty="0" smtClean="0">
                <a:solidFill>
                  <a:srgbClr val="7030A0"/>
                </a:solidFill>
                <a:latin typeface="Times New Roman" panose="02020603050405020304" pitchFamily="18" charset="0"/>
                <a:cs typeface="Times New Roman" panose="02020603050405020304" pitchFamily="18" charset="0"/>
              </a:rPr>
              <a:t>Δ</a:t>
            </a:r>
            <a:r>
              <a:rPr lang="en-US" sz="4000" b="1" dirty="0" smtClean="0">
                <a:solidFill>
                  <a:srgbClr val="7030A0"/>
                </a:solidFill>
                <a:latin typeface="Times New Roman" panose="02020603050405020304" pitchFamily="18" charset="0"/>
                <a:cs typeface="Times New Roman" panose="02020603050405020304" pitchFamily="18" charset="0"/>
              </a:rPr>
              <a:t>T</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193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228600"/>
            <a:ext cx="8915399" cy="1200329"/>
          </a:xfrm>
          <a:prstGeom prst="rect">
            <a:avLst/>
          </a:prstGeom>
          <a:noFill/>
        </p:spPr>
        <p:txBody>
          <a:bodyPr wrap="square" rtlCol="0">
            <a:spAutoFit/>
          </a:bodyPr>
          <a:lstStyle/>
          <a:p>
            <a:r>
              <a:rPr lang="en-US" sz="3600" b="1" dirty="0" smtClean="0">
                <a:solidFill>
                  <a:schemeClr val="tx1">
                    <a:lumMod val="95000"/>
                    <a:lumOff val="5000"/>
                  </a:schemeClr>
                </a:solidFill>
              </a:rPr>
              <a:t>63.  </a:t>
            </a:r>
            <a:br>
              <a:rPr lang="en-US" sz="3600" b="1" dirty="0" smtClean="0">
                <a:solidFill>
                  <a:schemeClr val="tx1">
                    <a:lumMod val="95000"/>
                    <a:lumOff val="5000"/>
                  </a:schemeClr>
                </a:solidFill>
              </a:rPr>
            </a:br>
            <a:r>
              <a:rPr lang="en-US" sz="3600" b="1" dirty="0" smtClean="0">
                <a:solidFill>
                  <a:srgbClr val="0000FF"/>
                </a:solidFill>
              </a:rPr>
              <a:t> FOR BC, use q = </a:t>
            </a:r>
            <a:r>
              <a:rPr lang="en-US" sz="3600" b="1" dirty="0" err="1" smtClean="0">
                <a:solidFill>
                  <a:srgbClr val="0000FF"/>
                </a:solidFill>
              </a:rPr>
              <a:t>mH</a:t>
            </a:r>
            <a:r>
              <a:rPr lang="en-US" sz="3600" b="1" baseline="-25000" dirty="0" err="1" smtClean="0">
                <a:solidFill>
                  <a:srgbClr val="0000FF"/>
                </a:solidFill>
              </a:rPr>
              <a:t>F</a:t>
            </a:r>
            <a:r>
              <a:rPr lang="en-US" sz="3600" b="1" baseline="-25000" dirty="0" smtClean="0">
                <a:solidFill>
                  <a:srgbClr val="0000FF"/>
                </a:solidFill>
              </a:rPr>
              <a:t>         </a:t>
            </a:r>
            <a:r>
              <a:rPr lang="en-US" sz="3600" b="1" dirty="0" smtClean="0">
                <a:solidFill>
                  <a:srgbClr val="FF0000"/>
                </a:solidFill>
              </a:rPr>
              <a:t>FOR DE, use q = mH</a:t>
            </a:r>
            <a:r>
              <a:rPr lang="en-US" sz="3600" b="1" baseline="-25000" dirty="0" smtClean="0">
                <a:solidFill>
                  <a:srgbClr val="FF0000"/>
                </a:solidFill>
              </a:rPr>
              <a:t>V</a:t>
            </a:r>
            <a:endParaRPr lang="en-US" sz="3600" b="1" baseline="-25000" dirty="0">
              <a:solidFill>
                <a:srgbClr val="FF0000"/>
              </a:solidFill>
            </a:endParaRPr>
          </a:p>
        </p:txBody>
      </p:sp>
      <p:sp>
        <p:nvSpPr>
          <p:cNvPr id="3" name="Line 4"/>
          <p:cNvSpPr>
            <a:spLocks noChangeShapeType="1"/>
          </p:cNvSpPr>
          <p:nvPr/>
        </p:nvSpPr>
        <p:spPr bwMode="auto">
          <a:xfrm>
            <a:off x="1319463" y="1611957"/>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5"/>
          <p:cNvSpPr>
            <a:spLocks noChangeShapeType="1"/>
          </p:cNvSpPr>
          <p:nvPr/>
        </p:nvSpPr>
        <p:spPr bwMode="auto">
          <a:xfrm>
            <a:off x="1319463" y="6107757"/>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Box 1"/>
          <p:cNvSpPr txBox="1">
            <a:spLocks noChangeArrowheads="1"/>
          </p:cNvSpPr>
          <p:nvPr/>
        </p:nvSpPr>
        <p:spPr bwMode="auto">
          <a:xfrm>
            <a:off x="1718719" y="1981946"/>
            <a:ext cx="5145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smtClean="0">
                <a:solidFill>
                  <a:srgbClr val="000000"/>
                </a:solidFill>
              </a:rPr>
              <a:t>Heating Curve</a:t>
            </a:r>
            <a:endParaRPr lang="en-US" altLang="en-US" sz="2400" dirty="0">
              <a:solidFill>
                <a:srgbClr val="000000"/>
              </a:solidFill>
            </a:endParaRPr>
          </a:p>
        </p:txBody>
      </p:sp>
      <p:cxnSp>
        <p:nvCxnSpPr>
          <p:cNvPr id="6" name="Straight Connector 5"/>
          <p:cNvCxnSpPr/>
          <p:nvPr/>
        </p:nvCxnSpPr>
        <p:spPr>
          <a:xfrm flipV="1">
            <a:off x="1307431" y="5269557"/>
            <a:ext cx="621632" cy="66035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29063" y="5269557"/>
            <a:ext cx="838200"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67263" y="3364557"/>
            <a:ext cx="1295400" cy="190500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62663" y="3364557"/>
            <a:ext cx="2667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729663" y="1764357"/>
            <a:ext cx="1143000" cy="1600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963863" y="5792096"/>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solidFill>
                  <a:srgbClr val="000000"/>
                </a:solidFill>
              </a:rPr>
              <a:t>A</a:t>
            </a:r>
          </a:p>
        </p:txBody>
      </p:sp>
      <p:sp>
        <p:nvSpPr>
          <p:cNvPr id="12" name="TextBox 12"/>
          <p:cNvSpPr txBox="1">
            <a:spLocks noChangeArrowheads="1"/>
          </p:cNvSpPr>
          <p:nvPr/>
        </p:nvSpPr>
        <p:spPr bwMode="auto">
          <a:xfrm>
            <a:off x="1776663" y="4812357"/>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B</a:t>
            </a:r>
          </a:p>
        </p:txBody>
      </p:sp>
      <p:sp>
        <p:nvSpPr>
          <p:cNvPr id="13" name="TextBox 14"/>
          <p:cNvSpPr txBox="1">
            <a:spLocks noChangeArrowheads="1"/>
          </p:cNvSpPr>
          <p:nvPr/>
        </p:nvSpPr>
        <p:spPr bwMode="auto">
          <a:xfrm>
            <a:off x="2627563" y="5269557"/>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C</a:t>
            </a:r>
          </a:p>
        </p:txBody>
      </p:sp>
      <p:sp>
        <p:nvSpPr>
          <p:cNvPr id="14" name="TextBox 15"/>
          <p:cNvSpPr txBox="1">
            <a:spLocks noChangeArrowheads="1"/>
          </p:cNvSpPr>
          <p:nvPr/>
        </p:nvSpPr>
        <p:spPr bwMode="auto">
          <a:xfrm>
            <a:off x="3834063" y="2929582"/>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D</a:t>
            </a:r>
          </a:p>
        </p:txBody>
      </p:sp>
      <p:sp>
        <p:nvSpPr>
          <p:cNvPr id="15" name="TextBox 16"/>
          <p:cNvSpPr txBox="1">
            <a:spLocks noChangeArrowheads="1"/>
          </p:cNvSpPr>
          <p:nvPr/>
        </p:nvSpPr>
        <p:spPr bwMode="auto">
          <a:xfrm>
            <a:off x="6729663" y="3364557"/>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E</a:t>
            </a:r>
          </a:p>
        </p:txBody>
      </p:sp>
      <p:sp>
        <p:nvSpPr>
          <p:cNvPr id="16" name="TextBox 17"/>
          <p:cNvSpPr txBox="1">
            <a:spLocks noChangeArrowheads="1"/>
          </p:cNvSpPr>
          <p:nvPr/>
        </p:nvSpPr>
        <p:spPr bwMode="auto">
          <a:xfrm>
            <a:off x="7961563" y="1764357"/>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0000"/>
                </a:solidFill>
              </a:rPr>
              <a:t>F</a:t>
            </a:r>
          </a:p>
        </p:txBody>
      </p:sp>
      <p:cxnSp>
        <p:nvCxnSpPr>
          <p:cNvPr id="17" name="Straight Connector 16"/>
          <p:cNvCxnSpPr/>
          <p:nvPr/>
        </p:nvCxnSpPr>
        <p:spPr>
          <a:xfrm>
            <a:off x="1001963" y="5269557"/>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1963" y="333757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20"/>
          <p:cNvSpPr txBox="1">
            <a:spLocks noChangeArrowheads="1"/>
          </p:cNvSpPr>
          <p:nvPr/>
        </p:nvSpPr>
        <p:spPr bwMode="auto">
          <a:xfrm>
            <a:off x="72189" y="5058378"/>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dirty="0" smtClean="0">
                <a:solidFill>
                  <a:srgbClr val="FF0000"/>
                </a:solidFill>
              </a:rPr>
              <a:t>MP</a:t>
            </a:r>
            <a:endParaRPr lang="en-US" altLang="en-US" sz="1800" dirty="0">
              <a:solidFill>
                <a:srgbClr val="FF0000"/>
              </a:solidFill>
            </a:endParaRPr>
          </a:p>
        </p:txBody>
      </p:sp>
      <p:sp>
        <p:nvSpPr>
          <p:cNvPr id="20" name="TextBox 21"/>
          <p:cNvSpPr txBox="1">
            <a:spLocks noChangeArrowheads="1"/>
          </p:cNvSpPr>
          <p:nvPr/>
        </p:nvSpPr>
        <p:spPr bwMode="auto">
          <a:xfrm>
            <a:off x="100263" y="3113732"/>
            <a:ext cx="90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dirty="0" smtClean="0">
                <a:solidFill>
                  <a:srgbClr val="FF0000"/>
                </a:solidFill>
              </a:rPr>
              <a:t>BP</a:t>
            </a:r>
            <a:endParaRPr lang="en-US" altLang="en-US" sz="1800" dirty="0">
              <a:solidFill>
                <a:srgbClr val="FF0000"/>
              </a:solidFill>
            </a:endParaRPr>
          </a:p>
        </p:txBody>
      </p:sp>
      <p:sp>
        <p:nvSpPr>
          <p:cNvPr id="21" name="TextBox 1"/>
          <p:cNvSpPr txBox="1">
            <a:spLocks noChangeArrowheads="1"/>
          </p:cNvSpPr>
          <p:nvPr/>
        </p:nvSpPr>
        <p:spPr bwMode="auto">
          <a:xfrm>
            <a:off x="1776663" y="6147445"/>
            <a:ext cx="5524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solidFill>
                  <a:srgbClr val="000000"/>
                </a:solidFill>
              </a:rPr>
              <a:t>Heat added at a constant rate →</a:t>
            </a:r>
          </a:p>
        </p:txBody>
      </p:sp>
      <p:sp>
        <p:nvSpPr>
          <p:cNvPr id="22" name="Oval 21"/>
          <p:cNvSpPr/>
          <p:nvPr/>
        </p:nvSpPr>
        <p:spPr>
          <a:xfrm>
            <a:off x="1281363" y="5804504"/>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65563" y="5189389"/>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691063" y="5189389"/>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59813" y="3274864"/>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92813" y="3318437"/>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02813" y="1740832"/>
            <a:ext cx="139700"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190288" y="3963689"/>
            <a:ext cx="3953711" cy="1815882"/>
          </a:xfrm>
          <a:prstGeom prst="rect">
            <a:avLst/>
          </a:prstGeom>
          <a:noFill/>
        </p:spPr>
        <p:txBody>
          <a:bodyPr wrap="square" rtlCol="0">
            <a:spAutoFit/>
          </a:bodyPr>
          <a:lstStyle/>
          <a:p>
            <a:r>
              <a:rPr lang="en-US" sz="2800" b="1" dirty="0" smtClean="0">
                <a:solidFill>
                  <a:schemeClr val="tx1">
                    <a:lumMod val="95000"/>
                    <a:lumOff val="5000"/>
                  </a:schemeClr>
                </a:solidFill>
              </a:rPr>
              <a:t>64.</a:t>
            </a:r>
            <a:r>
              <a:rPr lang="en-US" sz="2800" b="1" dirty="0" smtClean="0">
                <a:solidFill>
                  <a:srgbClr val="006600"/>
                </a:solidFill>
              </a:rPr>
              <a:t>  FOR CD, there is a temperature change, </a:t>
            </a:r>
            <a:br>
              <a:rPr lang="en-US" sz="2800" b="1" dirty="0" smtClean="0">
                <a:solidFill>
                  <a:srgbClr val="006600"/>
                </a:solidFill>
              </a:rPr>
            </a:br>
            <a:r>
              <a:rPr lang="en-US" sz="2800" b="1" dirty="0" smtClean="0">
                <a:solidFill>
                  <a:srgbClr val="006600"/>
                </a:solidFill>
              </a:rPr>
              <a:t>so we need to use the OTHER formula - with </a:t>
            </a:r>
            <a:r>
              <a:rPr lang="el-GR" sz="2800" b="1" dirty="0" smtClean="0">
                <a:solidFill>
                  <a:srgbClr val="006600"/>
                </a:solidFill>
              </a:rPr>
              <a:t>Δ</a:t>
            </a:r>
            <a:r>
              <a:rPr lang="en-US" sz="2800" b="1" dirty="0" smtClean="0">
                <a:solidFill>
                  <a:srgbClr val="006600"/>
                </a:solidFill>
              </a:rPr>
              <a:t>T</a:t>
            </a:r>
            <a:endParaRPr lang="en-US" sz="2800" b="1" dirty="0">
              <a:solidFill>
                <a:srgbClr val="006600"/>
              </a:solidFill>
            </a:endParaRPr>
          </a:p>
        </p:txBody>
      </p:sp>
      <p:cxnSp>
        <p:nvCxnSpPr>
          <p:cNvPr id="30" name="Straight Arrow Connector 29"/>
          <p:cNvCxnSpPr/>
          <p:nvPr/>
        </p:nvCxnSpPr>
        <p:spPr>
          <a:xfrm flipH="1" flipV="1">
            <a:off x="3992813" y="4419600"/>
            <a:ext cx="1112587" cy="328919"/>
          </a:xfrm>
          <a:prstGeom prst="straightConnector1">
            <a:avLst/>
          </a:prstGeom>
          <a:ln w="7620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887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D1"/>
        </a:solid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839200" cy="378565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65.  How much energy is needed to be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removed to cool a glass of water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(325 grams) from (room temp) 296 K</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down to “drinkable-cool” of 284 K?</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Use q = </a:t>
            </a:r>
            <a:r>
              <a:rPr lang="en-US" sz="4000" dirty="0" err="1" smtClean="0">
                <a:latin typeface="Times New Roman" panose="02020603050405020304" pitchFamily="18" charset="0"/>
                <a:cs typeface="Times New Roman" panose="02020603050405020304" pitchFamily="18" charset="0"/>
              </a:rPr>
              <a:t>mC</a:t>
            </a:r>
            <a:r>
              <a:rPr lang="en-US" sz="4000" dirty="0" err="1">
                <a:latin typeface="Times New Roman" panose="02020603050405020304" pitchFamily="18" charset="0"/>
                <a:cs typeface="Times New Roman" panose="02020603050405020304" pitchFamily="18" charset="0"/>
              </a:rPr>
              <a:t>Δ</a:t>
            </a:r>
            <a:r>
              <a:rPr lang="en-US" sz="4000" dirty="0" err="1" smtClean="0">
                <a:latin typeface="Times New Roman" panose="02020603050405020304" pitchFamily="18" charset="0"/>
                <a:cs typeface="Times New Roman" panose="02020603050405020304" pitchFamily="18" charset="0"/>
              </a:rPr>
              <a:t>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972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839200" cy="6247864"/>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65.  How much energy is needed to be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removed to cool a glass of water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(325 grams) from (room temp) 296 K</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down to “drinkable-cool” of 284 K?</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Use q = </a:t>
            </a:r>
            <a:r>
              <a:rPr lang="en-US" sz="4000" dirty="0" err="1" smtClean="0">
                <a:latin typeface="Times New Roman" panose="02020603050405020304" pitchFamily="18" charset="0"/>
                <a:cs typeface="Times New Roman" panose="02020603050405020304" pitchFamily="18" charset="0"/>
              </a:rPr>
              <a:t>mCΔT</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(325 g)(4.18 J/</a:t>
            </a:r>
            <a:r>
              <a:rPr lang="en-US" sz="4000" dirty="0" err="1" smtClean="0">
                <a:latin typeface="Times New Roman" panose="02020603050405020304" pitchFamily="18" charset="0"/>
                <a:cs typeface="Times New Roman" panose="02020603050405020304" pitchFamily="18" charset="0"/>
              </a:rPr>
              <a:t>g</a:t>
            </a:r>
            <a:r>
              <a:rPr lang="en-US" sz="4000" dirty="0" err="1" smtClean="0">
                <a:latin typeface="Comic Sans MS"/>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K</a:t>
            </a:r>
            <a:r>
              <a:rPr lang="en-US" sz="4000" dirty="0" smtClean="0">
                <a:latin typeface="Times New Roman" panose="02020603050405020304" pitchFamily="18" charset="0"/>
                <a:cs typeface="Times New Roman" panose="02020603050405020304" pitchFamily="18" charset="0"/>
              </a:rPr>
              <a:t>)(12.0 K)</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q = 16302 J  =  16300 J  </a:t>
            </a:r>
            <a:r>
              <a:rPr lang="en-US" sz="2800" dirty="0" smtClean="0">
                <a:solidFill>
                  <a:srgbClr val="0000FF"/>
                </a:solidFill>
                <a:latin typeface="Times New Roman" panose="02020603050405020304" pitchFamily="18" charset="0"/>
                <a:cs typeface="Times New Roman" panose="02020603050405020304" pitchFamily="18" charset="0"/>
              </a:rPr>
              <a:t>(3 SF)</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588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42" y="76200"/>
            <a:ext cx="8534400" cy="353943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66.  A pot holds 650. grams of water at room temperature (24.0°C)  You think to make some mac and cheese and turn on the stove to heat the water.  It heats up to 95.0°C when your BFF shows up with pizza and you turn off the stove.  How much energy would your Dad say you wasted heating up this water for nothing?</a:t>
            </a:r>
            <a:endParaRPr lang="en-US" sz="3200" dirty="0">
              <a:latin typeface="Times New Roman" panose="02020603050405020304" pitchFamily="18" charset="0"/>
              <a:cs typeface="Times New Roman" panose="02020603050405020304" pitchFamily="18" charset="0"/>
            </a:endParaRPr>
          </a:p>
        </p:txBody>
      </p:sp>
      <p:pic>
        <p:nvPicPr>
          <p:cNvPr id="16386" name="Picture 2" descr="Image result for macaroni and cheese box"/>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3615630"/>
            <a:ext cx="2257926" cy="225792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dominoes pizza box"/>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7344" y="3554226"/>
            <a:ext cx="3665603" cy="2380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0495" y="5867400"/>
            <a:ext cx="7279105" cy="769441"/>
          </a:xfrm>
          <a:prstGeom prst="rect">
            <a:avLst/>
          </a:prstGeom>
          <a:noFill/>
        </p:spPr>
        <p:txBody>
          <a:bodyPr wrap="square" rtlCol="0">
            <a:spAutoFit/>
          </a:bodyPr>
          <a:lstStyle/>
          <a:p>
            <a:r>
              <a:rPr lang="en-US" sz="4400" b="1" dirty="0" smtClean="0">
                <a:solidFill>
                  <a:srgbClr val="7030A0"/>
                </a:solidFill>
                <a:latin typeface="Times New Roman" panose="02020603050405020304" pitchFamily="18" charset="0"/>
                <a:cs typeface="Times New Roman" panose="02020603050405020304" pitchFamily="18" charset="0"/>
              </a:rPr>
              <a:t>Let’s find out:    q = </a:t>
            </a:r>
            <a:r>
              <a:rPr lang="en-US" sz="4400" b="1" dirty="0" err="1" smtClean="0">
                <a:solidFill>
                  <a:srgbClr val="7030A0"/>
                </a:solidFill>
                <a:latin typeface="Times New Roman" panose="02020603050405020304" pitchFamily="18" charset="0"/>
                <a:cs typeface="Times New Roman" panose="02020603050405020304" pitchFamily="18" charset="0"/>
              </a:rPr>
              <a:t>mC</a:t>
            </a:r>
            <a:r>
              <a:rPr lang="el-GR" sz="4400" b="1" dirty="0" smtClean="0">
                <a:solidFill>
                  <a:srgbClr val="7030A0"/>
                </a:solidFill>
                <a:latin typeface="Times New Roman" panose="02020603050405020304" pitchFamily="18" charset="0"/>
                <a:cs typeface="Times New Roman" panose="02020603050405020304" pitchFamily="18" charset="0"/>
              </a:rPr>
              <a:t>Δ</a:t>
            </a:r>
            <a:r>
              <a:rPr lang="en-US" sz="4400" b="1" dirty="0" smtClean="0">
                <a:solidFill>
                  <a:srgbClr val="7030A0"/>
                </a:solidFill>
                <a:latin typeface="Times New Roman" panose="02020603050405020304" pitchFamily="18" charset="0"/>
                <a:cs typeface="Times New Roman" panose="02020603050405020304" pitchFamily="18" charset="0"/>
              </a:rPr>
              <a:t>T</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861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42" y="76200"/>
            <a:ext cx="8534400" cy="163121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66.  A pot holds 650. grams of water at room temperature (</a:t>
            </a:r>
            <a:r>
              <a:rPr lang="en-US" sz="2000" b="1" dirty="0" smtClean="0">
                <a:solidFill>
                  <a:srgbClr val="FF0000"/>
                </a:solidFill>
                <a:latin typeface="Times New Roman" panose="02020603050405020304" pitchFamily="18" charset="0"/>
                <a:cs typeface="Times New Roman" panose="02020603050405020304" pitchFamily="18" charset="0"/>
              </a:rPr>
              <a:t>24.0°C</a:t>
            </a:r>
            <a:r>
              <a:rPr lang="en-US" sz="2000" b="1" dirty="0" smtClean="0">
                <a:latin typeface="Times New Roman" panose="02020603050405020304" pitchFamily="18" charset="0"/>
                <a:cs typeface="Times New Roman" panose="02020603050405020304" pitchFamily="18" charset="0"/>
              </a:rPr>
              <a:t>)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You think to make some mac and cheese and turn on the stove to heat the water.  It heats up to </a:t>
            </a:r>
            <a:r>
              <a:rPr lang="en-US" sz="2000" b="1" dirty="0" smtClean="0">
                <a:solidFill>
                  <a:srgbClr val="FF0000"/>
                </a:solidFill>
                <a:latin typeface="Times New Roman" panose="02020603050405020304" pitchFamily="18" charset="0"/>
                <a:cs typeface="Times New Roman" panose="02020603050405020304" pitchFamily="18" charset="0"/>
              </a:rPr>
              <a:t>95.0°C</a:t>
            </a:r>
            <a:r>
              <a:rPr lang="en-US" sz="2000" b="1" dirty="0" smtClean="0">
                <a:latin typeface="Times New Roman" panose="02020603050405020304" pitchFamily="18" charset="0"/>
                <a:cs typeface="Times New Roman" panose="02020603050405020304" pitchFamily="18" charset="0"/>
              </a:rPr>
              <a:t> when your BFF shows up with pizza and you turn off the stove.  How much energy would your Dad say you wasted heating up this water for nothing?</a:t>
            </a:r>
            <a:endParaRPr lang="en-US" sz="2000" b="1" dirty="0">
              <a:latin typeface="Times New Roman" panose="02020603050405020304" pitchFamily="18" charset="0"/>
              <a:cs typeface="Times New Roman" panose="02020603050405020304" pitchFamily="18" charset="0"/>
            </a:endParaRPr>
          </a:p>
        </p:txBody>
      </p:sp>
      <p:pic>
        <p:nvPicPr>
          <p:cNvPr id="16386" name="Picture 2" descr="Image result for macaroni and cheese box"/>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4642" y="1707416"/>
            <a:ext cx="1660358" cy="166035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dominoes pizza box"/>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1447801"/>
            <a:ext cx="3104146" cy="2016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3242" y="3399858"/>
            <a:ext cx="8305800" cy="3170099"/>
          </a:xfrm>
          <a:prstGeom prst="rect">
            <a:avLst/>
          </a:prstGeom>
          <a:noFill/>
        </p:spPr>
        <p:txBody>
          <a:bodyPr wrap="square" rtlCol="0">
            <a:spAutoFit/>
          </a:bodyPr>
          <a:lstStyle/>
          <a:p>
            <a:r>
              <a:rPr lang="en-US" sz="4000" b="1" dirty="0" smtClean="0">
                <a:solidFill>
                  <a:srgbClr val="7030A0"/>
                </a:solidFill>
                <a:latin typeface="Times New Roman" panose="02020603050405020304" pitchFamily="18" charset="0"/>
                <a:cs typeface="Times New Roman" panose="02020603050405020304" pitchFamily="18" charset="0"/>
              </a:rPr>
              <a:t>q = </a:t>
            </a:r>
            <a:r>
              <a:rPr lang="en-US" sz="4000" b="1" dirty="0" err="1" smtClean="0">
                <a:solidFill>
                  <a:srgbClr val="7030A0"/>
                </a:solidFill>
                <a:latin typeface="Times New Roman" panose="02020603050405020304" pitchFamily="18" charset="0"/>
                <a:cs typeface="Times New Roman" panose="02020603050405020304" pitchFamily="18" charset="0"/>
              </a:rPr>
              <a:t>mC</a:t>
            </a:r>
            <a:r>
              <a:rPr lang="el-GR" sz="4000" b="1" dirty="0" smtClean="0">
                <a:solidFill>
                  <a:srgbClr val="7030A0"/>
                </a:solidFill>
                <a:latin typeface="Times New Roman" panose="02020603050405020304" pitchFamily="18" charset="0"/>
                <a:cs typeface="Times New Roman" panose="02020603050405020304" pitchFamily="18" charset="0"/>
              </a:rPr>
              <a:t>Δ</a:t>
            </a:r>
            <a:r>
              <a:rPr lang="en-US" sz="4000" b="1" dirty="0" smtClean="0">
                <a:solidFill>
                  <a:srgbClr val="7030A0"/>
                </a:solidFill>
                <a:latin typeface="Times New Roman" panose="02020603050405020304" pitchFamily="18" charset="0"/>
                <a:cs typeface="Times New Roman" panose="02020603050405020304" pitchFamily="18" charset="0"/>
              </a:rPr>
              <a:t>T</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smtClean="0">
                <a:solidFill>
                  <a:srgbClr val="7030A0"/>
                </a:solidFill>
                <a:latin typeface="Times New Roman" panose="02020603050405020304" pitchFamily="18" charset="0"/>
                <a:cs typeface="Times New Roman" panose="02020603050405020304" pitchFamily="18" charset="0"/>
              </a:rPr>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smtClean="0">
                <a:solidFill>
                  <a:srgbClr val="7030A0"/>
                </a:solidFill>
                <a:latin typeface="Times New Roman" panose="02020603050405020304" pitchFamily="18" charset="0"/>
                <a:cs typeface="Times New Roman" panose="02020603050405020304" pitchFamily="18" charset="0"/>
              </a:rPr>
              <a:t>q = (650. g)(4.18 J/</a:t>
            </a:r>
            <a:r>
              <a:rPr lang="en-US" sz="4000" b="1" dirty="0" err="1" smtClean="0">
                <a:solidFill>
                  <a:srgbClr val="7030A0"/>
                </a:solidFill>
                <a:latin typeface="Times New Roman" panose="02020603050405020304" pitchFamily="18" charset="0"/>
                <a:cs typeface="Times New Roman" panose="02020603050405020304" pitchFamily="18" charset="0"/>
              </a:rPr>
              <a:t>g</a:t>
            </a:r>
            <a:r>
              <a:rPr lang="en-US" sz="4000" b="1" dirty="0" err="1" smtClean="0">
                <a:solidFill>
                  <a:srgbClr val="7030A0"/>
                </a:solidFill>
                <a:latin typeface="Comic Sans MS"/>
                <a:cs typeface="Times New Roman" panose="02020603050405020304" pitchFamily="18" charset="0"/>
              </a:rPr>
              <a:t>·</a:t>
            </a:r>
            <a:r>
              <a:rPr lang="en-US" sz="4000" b="1" dirty="0" err="1" smtClean="0">
                <a:solidFill>
                  <a:srgbClr val="7030A0"/>
                </a:solidFill>
                <a:latin typeface="Times New Roman" panose="02020603050405020304" pitchFamily="18" charset="0"/>
                <a:cs typeface="Times New Roman" panose="02020603050405020304" pitchFamily="18" charset="0"/>
              </a:rPr>
              <a:t>K</a:t>
            </a:r>
            <a:r>
              <a:rPr lang="en-US" sz="4000" b="1" dirty="0" smtClean="0">
                <a:solidFill>
                  <a:srgbClr val="7030A0"/>
                </a:solidFill>
                <a:latin typeface="Times New Roman" panose="02020603050405020304" pitchFamily="18" charset="0"/>
                <a:cs typeface="Times New Roman" panose="02020603050405020304" pitchFamily="18" charset="0"/>
              </a:rPr>
              <a:t>)(71.0K)</a:t>
            </a:r>
            <a:br>
              <a:rPr lang="en-US" sz="4000" b="1" dirty="0" smtClean="0">
                <a:solidFill>
                  <a:srgbClr val="7030A0"/>
                </a:solidFill>
                <a:latin typeface="Times New Roman" panose="02020603050405020304" pitchFamily="18" charset="0"/>
                <a:cs typeface="Times New Roman" panose="02020603050405020304" pitchFamily="18" charset="0"/>
              </a:rPr>
            </a:br>
            <a:endParaRPr lang="en-US" sz="4000" b="1" dirty="0" smtClean="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q = 192,907 J  =  193,000 J  </a:t>
            </a:r>
            <a:r>
              <a:rPr lang="en-US" sz="4000" b="1" dirty="0" smtClean="0">
                <a:solidFill>
                  <a:srgbClr val="0000FF"/>
                </a:solidFill>
                <a:latin typeface="Times New Roman" panose="02020603050405020304" pitchFamily="18" charset="0"/>
                <a:cs typeface="Times New Roman" panose="02020603050405020304" pitchFamily="18" charset="0"/>
              </a:rPr>
              <a:t>(3 SF)</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95600" y="1707416"/>
            <a:ext cx="2057400" cy="523220"/>
          </a:xfrm>
          <a:prstGeom prst="rect">
            <a:avLst/>
          </a:prstGeom>
          <a:noFill/>
        </p:spPr>
        <p:txBody>
          <a:bodyPr wrap="square" rtlCol="0">
            <a:spAutoFit/>
          </a:bodyPr>
          <a:lstStyle/>
          <a:p>
            <a:r>
              <a:rPr lang="en-US" sz="2800" dirty="0" smtClean="0">
                <a:solidFill>
                  <a:srgbClr val="FF0000"/>
                </a:solidFill>
                <a:latin typeface="Comic Sans MS" panose="030F0702030302020204" pitchFamily="66" charset="0"/>
              </a:rPr>
              <a:t>See that?</a:t>
            </a:r>
            <a:endParaRPr lang="en-US" sz="2800" dirty="0">
              <a:solidFill>
                <a:srgbClr val="FF0000"/>
              </a:solidFill>
              <a:latin typeface="Comic Sans MS" panose="030F0702030302020204" pitchFamily="66" charset="0"/>
            </a:endParaRPr>
          </a:p>
        </p:txBody>
      </p:sp>
      <p:cxnSp>
        <p:nvCxnSpPr>
          <p:cNvPr id="6" name="Straight Arrow Connector 5"/>
          <p:cNvCxnSpPr/>
          <p:nvPr/>
        </p:nvCxnSpPr>
        <p:spPr>
          <a:xfrm>
            <a:off x="4343400" y="2230636"/>
            <a:ext cx="2133600" cy="2417564"/>
          </a:xfrm>
          <a:prstGeom prst="straightConnector1">
            <a:avLst/>
          </a:prstGeom>
          <a:ln>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12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6"/>
          <p:cNvSpPr>
            <a:spLocks noChangeShapeType="1"/>
          </p:cNvSpPr>
          <p:nvPr/>
        </p:nvSpPr>
        <p:spPr bwMode="auto">
          <a:xfrm>
            <a:off x="1371600" y="685800"/>
            <a:ext cx="838200" cy="838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7"/>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8"/>
          <p:cNvSpPr>
            <a:spLocks noChangeShapeType="1"/>
          </p:cNvSpPr>
          <p:nvPr/>
        </p:nvSpPr>
        <p:spPr bwMode="auto">
          <a:xfrm>
            <a:off x="5257800" y="1524000"/>
            <a:ext cx="2286000" cy="3276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9"/>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p:cNvSpPr>
            <a:spLocks noChangeShapeType="1"/>
          </p:cNvSpPr>
          <p:nvPr/>
        </p:nvSpPr>
        <p:spPr bwMode="auto">
          <a:xfrm>
            <a:off x="8153400" y="4800600"/>
            <a:ext cx="609600" cy="609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A</a:t>
            </a:r>
          </a:p>
        </p:txBody>
      </p:sp>
      <p:sp>
        <p:nvSpPr>
          <p:cNvPr id="1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B</a:t>
            </a:r>
          </a:p>
        </p:txBody>
      </p:sp>
      <p:sp>
        <p:nvSpPr>
          <p:cNvPr id="1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C</a:t>
            </a:r>
          </a:p>
        </p:txBody>
      </p:sp>
      <p:sp>
        <p:nvSpPr>
          <p:cNvPr id="1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D</a:t>
            </a:r>
          </a:p>
        </p:txBody>
      </p:sp>
      <p:sp>
        <p:nvSpPr>
          <p:cNvPr id="1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E</a:t>
            </a:r>
          </a:p>
        </p:txBody>
      </p:sp>
      <p:sp>
        <p:nvSpPr>
          <p:cNvPr id="15" name="Text Box 17"/>
          <p:cNvSpPr txBox="1">
            <a:spLocks noChangeArrowheads="1"/>
          </p:cNvSpPr>
          <p:nvPr/>
        </p:nvSpPr>
        <p:spPr bwMode="auto">
          <a:xfrm>
            <a:off x="1676400" y="5867400"/>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dirty="0">
                <a:solidFill>
                  <a:schemeClr val="tx1">
                    <a:lumMod val="95000"/>
                    <a:lumOff val="5000"/>
                  </a:schemeClr>
                </a:solidFill>
              </a:rPr>
              <a:t>Heat removed at a constant rate (time)</a:t>
            </a:r>
          </a:p>
        </p:txBody>
      </p:sp>
      <p:sp>
        <p:nvSpPr>
          <p:cNvPr id="1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dirty="0">
                <a:solidFill>
                  <a:schemeClr val="tx1">
                    <a:lumMod val="95000"/>
                    <a:lumOff val="5000"/>
                  </a:schemeClr>
                </a:solidFill>
              </a:rPr>
              <a:t>K</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E</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L</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V</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I</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N</a:t>
            </a:r>
          </a:p>
        </p:txBody>
      </p:sp>
      <p:sp>
        <p:nvSpPr>
          <p:cNvPr id="1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1"/>
          <p:cNvSpPr txBox="1">
            <a:spLocks noChangeArrowheads="1"/>
          </p:cNvSpPr>
          <p:nvPr/>
        </p:nvSpPr>
        <p:spPr bwMode="auto">
          <a:xfrm>
            <a:off x="304800" y="1371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dirty="0" smtClean="0">
                <a:solidFill>
                  <a:srgbClr val="000000"/>
                </a:solidFill>
              </a:rPr>
              <a:t>CP</a:t>
            </a:r>
            <a:endParaRPr lang="en-US" altLang="en-US" sz="1800" dirty="0">
              <a:solidFill>
                <a:srgbClr val="000000"/>
              </a:solidFill>
            </a:endParaRPr>
          </a:p>
        </p:txBody>
      </p:sp>
      <p:sp>
        <p:nvSpPr>
          <p:cNvPr id="20" name="Text Box 22"/>
          <p:cNvSpPr txBox="1">
            <a:spLocks noChangeArrowheads="1"/>
          </p:cNvSpPr>
          <p:nvPr/>
        </p:nvSpPr>
        <p:spPr bwMode="auto">
          <a:xfrm>
            <a:off x="457200" y="464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smtClean="0">
                <a:solidFill>
                  <a:srgbClr val="000000"/>
                </a:solidFill>
              </a:rPr>
              <a:t>FP</a:t>
            </a:r>
            <a:endParaRPr lang="en-US" altLang="en-US" sz="1800" dirty="0">
              <a:solidFill>
                <a:srgbClr val="000000"/>
              </a:solidFill>
            </a:endParaRPr>
          </a:p>
        </p:txBody>
      </p:sp>
      <p:sp>
        <p:nvSpPr>
          <p:cNvPr id="21" name="Text Box 23"/>
          <p:cNvSpPr txBox="1">
            <a:spLocks noChangeArrowheads="1"/>
          </p:cNvSpPr>
          <p:nvPr/>
        </p:nvSpPr>
        <p:spPr bwMode="auto">
          <a:xfrm>
            <a:off x="2478088" y="312738"/>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solidFill>
                  <a:srgbClr val="000000"/>
                </a:solidFill>
              </a:rPr>
              <a:t>Cooling </a:t>
            </a:r>
            <a:r>
              <a:rPr lang="en-US" altLang="en-US" dirty="0" smtClean="0">
                <a:solidFill>
                  <a:srgbClr val="000000"/>
                </a:solidFill>
              </a:rPr>
              <a:t>curve</a:t>
            </a:r>
            <a:endParaRPr lang="en-US" altLang="en-US" dirty="0">
              <a:solidFill>
                <a:srgbClr val="000000"/>
              </a:solidFill>
            </a:endParaRPr>
          </a:p>
        </p:txBody>
      </p:sp>
      <p:sp>
        <p:nvSpPr>
          <p:cNvPr id="2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30" name="TextBox 29"/>
          <p:cNvSpPr txBox="1"/>
          <p:nvPr/>
        </p:nvSpPr>
        <p:spPr>
          <a:xfrm>
            <a:off x="1826794" y="3611940"/>
            <a:ext cx="4040606" cy="1569660"/>
          </a:xfrm>
          <a:prstGeom prst="rect">
            <a:avLst/>
          </a:prstGeom>
          <a:noFill/>
        </p:spPr>
        <p:txBody>
          <a:bodyPr wrap="square" rtlCol="0">
            <a:spAutoFit/>
          </a:bodyPr>
          <a:lstStyle/>
          <a:p>
            <a:r>
              <a:rPr lang="en-US" sz="2400" b="1" dirty="0" smtClean="0">
                <a:solidFill>
                  <a:srgbClr val="0000FF"/>
                </a:solidFill>
              </a:rPr>
              <a:t>11. On a cooling curve, temperature goes down and so does the kinetic energy during AB, CD, and EF</a:t>
            </a:r>
            <a:endParaRPr lang="en-US" sz="2400" b="1" dirty="0">
              <a:solidFill>
                <a:srgbClr val="0000FF"/>
              </a:solidFill>
            </a:endParaRPr>
          </a:p>
        </p:txBody>
      </p:sp>
    </p:spTree>
    <p:extLst>
      <p:ext uri="{BB962C8B-B14F-4D97-AF65-F5344CB8AC3E}">
        <p14:creationId xmlns:p14="http://schemas.microsoft.com/office/powerpoint/2010/main" val="31342275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649408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67.  In this problem, the water changes temperature from 24.0 to 95.0°C</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If we convert those temps first, the water changes from 297 K to 368 K.  The </a:t>
            </a:r>
            <a:r>
              <a:rPr lang="el-GR" sz="3200" dirty="0" smtClean="0">
                <a:latin typeface="Times New Roman" panose="02020603050405020304" pitchFamily="18" charset="0"/>
                <a:cs typeface="Times New Roman" panose="02020603050405020304" pitchFamily="18" charset="0"/>
              </a:rPr>
              <a:t>Δ</a:t>
            </a:r>
            <a:r>
              <a:rPr lang="en-US" sz="3200" dirty="0" smtClean="0">
                <a:latin typeface="Times New Roman" panose="02020603050405020304" pitchFamily="18" charset="0"/>
                <a:cs typeface="Times New Roman" panose="02020603050405020304" pitchFamily="18" charset="0"/>
              </a:rPr>
              <a:t>T = </a:t>
            </a:r>
            <a:r>
              <a:rPr lang="en-US" sz="3200" dirty="0" smtClean="0">
                <a:solidFill>
                  <a:srgbClr val="0000FF"/>
                </a:solidFill>
                <a:latin typeface="Times New Roman" panose="02020603050405020304" pitchFamily="18" charset="0"/>
                <a:cs typeface="Times New Roman" panose="02020603050405020304" pitchFamily="18" charset="0"/>
              </a:rPr>
              <a:t>71.0 Kelvin (3 SF)</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95.0 – 24.0°C = </a:t>
            </a:r>
            <a:r>
              <a:rPr lang="en-US" sz="3200" dirty="0" smtClean="0">
                <a:solidFill>
                  <a:srgbClr val="0000FF"/>
                </a:solidFill>
                <a:latin typeface="Times New Roman" panose="02020603050405020304" pitchFamily="18" charset="0"/>
                <a:cs typeface="Times New Roman" panose="02020603050405020304" pitchFamily="18" charset="0"/>
              </a:rPr>
              <a:t>71.0</a:t>
            </a:r>
            <a:r>
              <a:rPr lang="el-GR" sz="3200" dirty="0" smtClean="0">
                <a:solidFill>
                  <a:srgbClr val="0000FF"/>
                </a:solidFill>
                <a:latin typeface="Calibri"/>
                <a:cs typeface="Calibri"/>
              </a:rPr>
              <a:t>°</a:t>
            </a:r>
            <a:r>
              <a:rPr lang="en-US" sz="3200" dirty="0" smtClean="0">
                <a:solidFill>
                  <a:srgbClr val="0000FF"/>
                </a:solidFill>
                <a:latin typeface="Times New Roman" panose="02020603050405020304" pitchFamily="18" charset="0"/>
                <a:cs typeface="Times New Roman" panose="02020603050405020304" pitchFamily="18" charset="0"/>
              </a:rPr>
              <a:t>C  (3 SF)</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The change in temp is the same even though the actual numerals are different.</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Centigrade is NOT the same as Kelvin, but </a:t>
            </a:r>
            <a:br>
              <a:rPr lang="en-US" sz="3200" dirty="0" smtClean="0">
                <a:latin typeface="Times New Roman" panose="02020603050405020304" pitchFamily="18" charset="0"/>
                <a:cs typeface="Times New Roman" panose="02020603050405020304" pitchFamily="18" charset="0"/>
              </a:rPr>
            </a:br>
            <a:r>
              <a:rPr lang="en-US" sz="3200" b="1" dirty="0" smtClean="0">
                <a:solidFill>
                  <a:srgbClr val="0000FF"/>
                </a:solidFill>
                <a:latin typeface="Times New Roman" panose="02020603050405020304" pitchFamily="18" charset="0"/>
                <a:cs typeface="Times New Roman" panose="02020603050405020304" pitchFamily="18" charset="0"/>
              </a:rPr>
              <a:t>the change in C is equal to the change in K.</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187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kelvin centigrade"/>
          <p:cNvPicPr>
            <a:picLocks noChangeAspect="1" noChangeArrowheads="1"/>
          </p:cNvPicPr>
          <p:nvPr/>
        </p:nvPicPr>
        <p:blipFill rotWithShape="1">
          <a:blip r:embed="rId2">
            <a:extLst>
              <a:ext uri="{28A0092B-C50C-407E-A947-70E740481C1C}">
                <a14:useLocalDpi xmlns:a14="http://schemas.microsoft.com/office/drawing/2010/main" val="0"/>
              </a:ext>
            </a:extLst>
          </a:blip>
          <a:srcRect l="43184" t="-2941" b="-2464"/>
          <a:stretch/>
        </p:blipFill>
        <p:spPr bwMode="auto">
          <a:xfrm>
            <a:off x="5462337" y="910104"/>
            <a:ext cx="3192880" cy="4377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52400"/>
            <a:ext cx="8763000" cy="6463308"/>
          </a:xfrm>
          <a:prstGeom prst="rect">
            <a:avLst/>
          </a:prstGeom>
          <a:noFill/>
        </p:spPr>
        <p:txBody>
          <a:bodyPr wrap="square" rtlCol="0">
            <a:spAutoFit/>
          </a:bodyPr>
          <a:lstStyle/>
          <a:p>
            <a:r>
              <a:rPr lang="en-US" sz="2800" dirty="0" smtClean="0">
                <a:solidFill>
                  <a:prstClr val="black"/>
                </a:solidFill>
                <a:latin typeface="Times New Roman" panose="02020603050405020304" pitchFamily="18" charset="0"/>
                <a:cs typeface="Times New Roman" panose="02020603050405020304" pitchFamily="18" charset="0"/>
              </a:rPr>
              <a:t>68.  </a:t>
            </a:r>
            <a:r>
              <a:rPr lang="en-US" sz="2800" dirty="0">
                <a:solidFill>
                  <a:prstClr val="black"/>
                </a:solidFill>
                <a:latin typeface="Times New Roman" panose="02020603050405020304" pitchFamily="18" charset="0"/>
                <a:cs typeface="Times New Roman" panose="02020603050405020304" pitchFamily="18" charset="0"/>
              </a:rPr>
              <a:t>If water changes from 0</a:t>
            </a:r>
            <a:r>
              <a:rPr lang="en-US" sz="2800" dirty="0">
                <a:solidFill>
                  <a:prstClr val="black"/>
                </a:solidFill>
                <a:cs typeface="Calibri"/>
              </a:rPr>
              <a:t>°</a:t>
            </a:r>
            <a:r>
              <a:rPr lang="en-US" sz="2800" dirty="0">
                <a:solidFill>
                  <a:prstClr val="black"/>
                </a:solidFill>
                <a:latin typeface="Times New Roman" panose="02020603050405020304" pitchFamily="18" charset="0"/>
                <a:cs typeface="Times New Roman" panose="02020603050405020304" pitchFamily="18" charset="0"/>
              </a:rPr>
              <a:t> to </a:t>
            </a:r>
            <a:r>
              <a:rPr lang="en-US" sz="2800" dirty="0" smtClean="0">
                <a:solidFill>
                  <a:prstClr val="black"/>
                </a:solidFill>
                <a:latin typeface="Times New Roman" panose="02020603050405020304" pitchFamily="18" charset="0"/>
                <a:cs typeface="Times New Roman" panose="02020603050405020304" pitchFamily="18" charset="0"/>
              </a:rPr>
              <a:t>25</a:t>
            </a:r>
            <a:r>
              <a:rPr lang="en-US" sz="2800" dirty="0" smtClean="0">
                <a:solidFill>
                  <a:prstClr val="black"/>
                </a:solidFill>
                <a:cs typeface="Calibri"/>
              </a:rPr>
              <a:t>°</a:t>
            </a:r>
            <a:r>
              <a:rPr lang="en-US" sz="2800" dirty="0" smtClean="0">
                <a:solidFill>
                  <a:prstClr val="black"/>
                </a:solidFill>
                <a:latin typeface="Times New Roman" panose="02020603050405020304" pitchFamily="18" charset="0"/>
                <a:cs typeface="Times New Roman" panose="02020603050405020304" pitchFamily="18" charset="0"/>
              </a:rPr>
              <a:t>C, the </a:t>
            </a:r>
            <a:r>
              <a:rPr lang="el-GR" sz="2800" dirty="0">
                <a:solidFill>
                  <a:prstClr val="black"/>
                </a:solidFill>
                <a:latin typeface="Times New Roman" panose="02020603050405020304" pitchFamily="18" charset="0"/>
                <a:cs typeface="Times New Roman" panose="02020603050405020304" pitchFamily="18" charset="0"/>
              </a:rPr>
              <a:t>Δ</a:t>
            </a:r>
            <a:r>
              <a:rPr lang="en-US" sz="2800" dirty="0">
                <a:solidFill>
                  <a:prstClr val="black"/>
                </a:solidFill>
                <a:latin typeface="Times New Roman" panose="02020603050405020304" pitchFamily="18" charset="0"/>
                <a:cs typeface="Times New Roman" panose="02020603050405020304" pitchFamily="18" charset="0"/>
              </a:rPr>
              <a:t>T is </a:t>
            </a:r>
            <a:r>
              <a:rPr lang="en-US" sz="2800" dirty="0" smtClean="0">
                <a:solidFill>
                  <a:prstClr val="black"/>
                </a:solidFill>
                <a:latin typeface="Times New Roman" panose="02020603050405020304" pitchFamily="18" charset="0"/>
                <a:cs typeface="Times New Roman" panose="02020603050405020304" pitchFamily="18" charset="0"/>
              </a:rPr>
              <a:t>25</a:t>
            </a:r>
            <a:r>
              <a:rPr lang="en-US" sz="2800" dirty="0" smtClean="0">
                <a:solidFill>
                  <a:prstClr val="black"/>
                </a:solidFill>
                <a:cs typeface="Calibri"/>
              </a:rPr>
              <a:t>°</a:t>
            </a:r>
            <a:r>
              <a:rPr lang="en-US" sz="2800" dirty="0" smtClean="0">
                <a:solidFill>
                  <a:prstClr val="black"/>
                </a:solidFill>
                <a:latin typeface="Times New Roman" panose="02020603050405020304" pitchFamily="18" charset="0"/>
                <a:cs typeface="Times New Roman" panose="02020603050405020304" pitchFamily="18" charset="0"/>
              </a:rPr>
              <a:t>C (look)</a:t>
            </a:r>
            <a:br>
              <a:rPr lang="en-US" sz="2800" dirty="0" smtClean="0">
                <a:solidFill>
                  <a:prstClr val="black"/>
                </a:solidFill>
                <a:latin typeface="Times New Roman" panose="02020603050405020304" pitchFamily="18" charset="0"/>
                <a:cs typeface="Times New Roman" panose="02020603050405020304" pitchFamily="18" charset="0"/>
              </a:rPr>
            </a:br>
            <a:r>
              <a:rPr lang="en-US" sz="2800" dirty="0" smtClean="0">
                <a:solidFill>
                  <a:prstClr val="black"/>
                </a:solidFill>
                <a:latin typeface="Times New Roman" panose="02020603050405020304" pitchFamily="18" charset="0"/>
                <a:cs typeface="Times New Roman" panose="02020603050405020304" pitchFamily="18" charset="0"/>
              </a:rPr>
              <a:t/>
            </a:r>
            <a:br>
              <a:rPr lang="en-US" sz="2800" dirty="0" smtClean="0">
                <a:solidFill>
                  <a:prstClr val="black"/>
                </a:solidFill>
                <a:latin typeface="Times New Roman" panose="02020603050405020304" pitchFamily="18" charset="0"/>
                <a:cs typeface="Times New Roman" panose="02020603050405020304" pitchFamily="18" charset="0"/>
              </a:rPr>
            </a:b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69.  </a:t>
            </a:r>
            <a:r>
              <a:rPr lang="en-US" sz="2800" dirty="0" smtClean="0">
                <a:solidFill>
                  <a:srgbClr val="FF0000"/>
                </a:solidFill>
                <a:latin typeface="Times New Roman" panose="02020603050405020304" pitchFamily="18" charset="0"/>
                <a:cs typeface="Times New Roman" panose="02020603050405020304" pitchFamily="18" charset="0"/>
              </a:rPr>
              <a:t>If water changes from </a:t>
            </a:r>
            <a:br>
              <a:rPr lang="en-US" sz="2800" dirty="0" smtClean="0">
                <a:solidFill>
                  <a:srgbClr val="FF0000"/>
                </a:solidFill>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       273 to 298 K, </a:t>
            </a:r>
            <a:r>
              <a:rPr lang="en-US" sz="2800" dirty="0">
                <a:solidFill>
                  <a:srgbClr val="FF0000"/>
                </a:solidFill>
                <a:latin typeface="Times New Roman" panose="02020603050405020304" pitchFamily="18" charset="0"/>
                <a:cs typeface="Times New Roman" panose="02020603050405020304" pitchFamily="18" charset="0"/>
              </a:rPr>
              <a:t>the </a:t>
            </a:r>
            <a:r>
              <a:rPr lang="en-US" sz="2800" dirty="0" smtClean="0">
                <a:solidFill>
                  <a:srgbClr val="FF0000"/>
                </a:solidFill>
                <a:latin typeface="Times New Roman" panose="02020603050405020304" pitchFamily="18" charset="0"/>
                <a:cs typeface="Times New Roman" panose="02020603050405020304" pitchFamily="18" charset="0"/>
              </a:rPr>
              <a:t/>
            </a:r>
            <a:br>
              <a:rPr lang="en-US" sz="2800" dirty="0" smtClean="0">
                <a:solidFill>
                  <a:srgbClr val="FF0000"/>
                </a:solidFill>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       </a:t>
            </a:r>
            <a:r>
              <a:rPr lang="el-GR" sz="2800" dirty="0" smtClean="0">
                <a:solidFill>
                  <a:srgbClr val="FF0000"/>
                </a:solidFill>
                <a:latin typeface="Times New Roman" panose="02020603050405020304" pitchFamily="18" charset="0"/>
                <a:cs typeface="Times New Roman" panose="02020603050405020304" pitchFamily="18" charset="0"/>
              </a:rPr>
              <a:t>Δ</a:t>
            </a:r>
            <a:r>
              <a:rPr lang="en-US" sz="2800" dirty="0">
                <a:solidFill>
                  <a:srgbClr val="FF0000"/>
                </a:solidFill>
                <a:latin typeface="Times New Roman" panose="02020603050405020304" pitchFamily="18" charset="0"/>
                <a:cs typeface="Times New Roman" panose="02020603050405020304" pitchFamily="18" charset="0"/>
              </a:rPr>
              <a:t>T is </a:t>
            </a:r>
            <a:r>
              <a:rPr lang="en-US" sz="2800" dirty="0" smtClean="0">
                <a:solidFill>
                  <a:srgbClr val="FF0000"/>
                </a:solidFill>
                <a:latin typeface="Times New Roman" panose="02020603050405020304" pitchFamily="18" charset="0"/>
                <a:cs typeface="Times New Roman" panose="02020603050405020304" pitchFamily="18" charset="0"/>
              </a:rPr>
              <a:t>25</a:t>
            </a:r>
            <a:r>
              <a:rPr lang="en-US" sz="2800" dirty="0">
                <a:solidFill>
                  <a:srgbClr val="FF0000"/>
                </a:solidFill>
                <a:cs typeface="Calibri"/>
              </a:rPr>
              <a:t> </a:t>
            </a:r>
            <a:r>
              <a:rPr lang="en-US" sz="2800" dirty="0" smtClean="0">
                <a:solidFill>
                  <a:srgbClr val="FF0000"/>
                </a:solidFill>
                <a:cs typeface="Calibri"/>
              </a:rPr>
              <a:t>Kelvin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(look</a:t>
            </a: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smtClean="0">
                <a:solidFill>
                  <a:prstClr val="black"/>
                </a:solidFill>
                <a:latin typeface="Times New Roman" panose="02020603050405020304" pitchFamily="18" charset="0"/>
                <a:cs typeface="Times New Roman" panose="02020603050405020304" pitchFamily="18" charset="0"/>
              </a:rPr>
              <a:t/>
            </a:r>
            <a:br>
              <a:rPr lang="en-US" sz="2800" dirty="0" smtClean="0">
                <a:solidFill>
                  <a:prstClr val="black"/>
                </a:solidFill>
                <a:latin typeface="Times New Roman" panose="02020603050405020304" pitchFamily="18" charset="0"/>
                <a:cs typeface="Times New Roman" panose="02020603050405020304" pitchFamily="18" charset="0"/>
              </a:rPr>
            </a:br>
            <a:endParaRPr lang="en-US" sz="2800" dirty="0" smtClean="0">
              <a:solidFill>
                <a:srgbClr val="0000FF"/>
              </a:solidFill>
              <a:latin typeface="Times New Roman" panose="02020603050405020304" pitchFamily="18" charset="0"/>
              <a:cs typeface="Times New Roman" panose="02020603050405020304" pitchFamily="18" charset="0"/>
            </a:endParaRPr>
          </a:p>
          <a:p>
            <a:r>
              <a:rPr lang="en-US" sz="2800" dirty="0" smtClean="0">
                <a:solidFill>
                  <a:srgbClr val="0000FF"/>
                </a:solidFill>
                <a:latin typeface="Times New Roman" panose="02020603050405020304" pitchFamily="18" charset="0"/>
                <a:cs typeface="Times New Roman" panose="02020603050405020304" pitchFamily="18" charset="0"/>
              </a:rPr>
              <a:t>70.  </a:t>
            </a:r>
            <a:r>
              <a:rPr lang="en-US" sz="2800" dirty="0" smtClean="0">
                <a:solidFill>
                  <a:srgbClr val="0000FF"/>
                </a:solidFill>
                <a:latin typeface="Times New Roman" panose="02020603050405020304" pitchFamily="18" charset="0"/>
                <a:cs typeface="Times New Roman" panose="02020603050405020304" pitchFamily="18" charset="0"/>
              </a:rPr>
              <a:t>This is important!</a:t>
            </a:r>
            <a:br>
              <a:rPr lang="en-US" sz="2800" dirty="0" smtClean="0">
                <a:solidFill>
                  <a:srgbClr val="0000FF"/>
                </a:solidFill>
                <a:latin typeface="Times New Roman" panose="02020603050405020304" pitchFamily="18" charset="0"/>
                <a:cs typeface="Times New Roman" panose="02020603050405020304" pitchFamily="18" charset="0"/>
              </a:rPr>
            </a:br>
            <a:r>
              <a:rPr lang="en-US" sz="2800" dirty="0" smtClean="0">
                <a:solidFill>
                  <a:srgbClr val="0000FF"/>
                </a:solidFill>
                <a:latin typeface="Times New Roman" panose="02020603050405020304" pitchFamily="18" charset="0"/>
                <a:cs typeface="Times New Roman" panose="02020603050405020304" pitchFamily="18" charset="0"/>
              </a:rPr>
              <a:t>       273 </a:t>
            </a:r>
            <a:r>
              <a:rPr lang="en-US" sz="2800" dirty="0" smtClean="0">
                <a:solidFill>
                  <a:srgbClr val="0000FF"/>
                </a:solidFill>
                <a:cs typeface="Calibri"/>
              </a:rPr>
              <a:t>≠ 0 and 25 ≠ 298, but the </a:t>
            </a:r>
            <a:br>
              <a:rPr lang="en-US" sz="2800" dirty="0" smtClean="0">
                <a:solidFill>
                  <a:srgbClr val="0000FF"/>
                </a:solidFill>
                <a:cs typeface="Calibri"/>
              </a:rPr>
            </a:br>
            <a:r>
              <a:rPr lang="en-US" sz="2800" dirty="0" smtClean="0">
                <a:solidFill>
                  <a:srgbClr val="0000FF"/>
                </a:solidFill>
                <a:cs typeface="Calibri"/>
              </a:rPr>
              <a:t>        difference between 0 to 25 and </a:t>
            </a:r>
            <a:br>
              <a:rPr lang="en-US" sz="2800" dirty="0" smtClean="0">
                <a:solidFill>
                  <a:srgbClr val="0000FF"/>
                </a:solidFill>
                <a:cs typeface="Calibri"/>
              </a:rPr>
            </a:br>
            <a:r>
              <a:rPr lang="en-US" sz="2800" dirty="0" smtClean="0">
                <a:solidFill>
                  <a:srgbClr val="0000FF"/>
                </a:solidFill>
                <a:cs typeface="Calibri"/>
              </a:rPr>
              <a:t>        273 to 298 is 25 both times!</a:t>
            </a:r>
            <a:br>
              <a:rPr lang="en-US" sz="2800" dirty="0" smtClean="0">
                <a:solidFill>
                  <a:srgbClr val="0000FF"/>
                </a:solidFill>
                <a:cs typeface="Calibri"/>
              </a:rPr>
            </a:br>
            <a:endParaRPr lang="en-US" sz="4400" dirty="0" smtClean="0">
              <a:solidFill>
                <a:srgbClr val="0000FF"/>
              </a:solidFill>
              <a:latin typeface="Times New Roman" panose="02020603050405020304" pitchFamily="18" charset="0"/>
              <a:cs typeface="Times New Roman" panose="02020603050405020304" pitchFamily="18" charset="0"/>
            </a:endParaRPr>
          </a:p>
          <a:p>
            <a:r>
              <a:rPr lang="en-US" sz="4400" dirty="0" smtClean="0">
                <a:solidFill>
                  <a:prstClr val="black">
                    <a:lumMod val="95000"/>
                    <a:lumOff val="5000"/>
                  </a:prstClr>
                </a:solidFill>
                <a:latin typeface="Times New Roman" panose="02020603050405020304" pitchFamily="18" charset="0"/>
                <a:cs typeface="Times New Roman" panose="02020603050405020304" pitchFamily="18" charset="0"/>
              </a:rPr>
              <a:t>71.  </a:t>
            </a:r>
            <a:r>
              <a:rPr lang="en-US" sz="4400" dirty="0" smtClean="0">
                <a:solidFill>
                  <a:prstClr val="black">
                    <a:lumMod val="95000"/>
                    <a:lumOff val="5000"/>
                  </a:prstClr>
                </a:solidFill>
                <a:latin typeface="Times New Roman" panose="02020603050405020304" pitchFamily="18" charset="0"/>
                <a:cs typeface="Times New Roman" panose="02020603050405020304" pitchFamily="18" charset="0"/>
              </a:rPr>
              <a:t>The </a:t>
            </a:r>
            <a:r>
              <a:rPr lang="el-GR" sz="4400" dirty="0" smtClean="0">
                <a:solidFill>
                  <a:prstClr val="black">
                    <a:lumMod val="95000"/>
                    <a:lumOff val="5000"/>
                  </a:prstClr>
                </a:solidFill>
                <a:latin typeface="Times New Roman" panose="02020603050405020304" pitchFamily="18" charset="0"/>
                <a:cs typeface="Times New Roman" panose="02020603050405020304" pitchFamily="18" charset="0"/>
              </a:rPr>
              <a:t>Δ</a:t>
            </a:r>
            <a:r>
              <a:rPr lang="en-US" sz="4400" dirty="0" smtClean="0">
                <a:solidFill>
                  <a:prstClr val="black">
                    <a:lumMod val="95000"/>
                    <a:lumOff val="5000"/>
                  </a:prstClr>
                </a:solidFill>
                <a:latin typeface="Times New Roman" panose="02020603050405020304" pitchFamily="18" charset="0"/>
                <a:cs typeface="Times New Roman" panose="02020603050405020304" pitchFamily="18" charset="0"/>
              </a:rPr>
              <a:t>T Kelvin = </a:t>
            </a:r>
            <a:r>
              <a:rPr lang="el-GR" sz="4400" dirty="0" smtClean="0">
                <a:solidFill>
                  <a:prstClr val="black">
                    <a:lumMod val="95000"/>
                    <a:lumOff val="5000"/>
                  </a:prstClr>
                </a:solidFill>
                <a:latin typeface="Times New Roman" panose="02020603050405020304" pitchFamily="18" charset="0"/>
                <a:cs typeface="Times New Roman" panose="02020603050405020304" pitchFamily="18" charset="0"/>
              </a:rPr>
              <a:t>Δ</a:t>
            </a:r>
            <a:r>
              <a:rPr lang="en-US" sz="4400" dirty="0" err="1" smtClean="0">
                <a:solidFill>
                  <a:prstClr val="black">
                    <a:lumMod val="95000"/>
                    <a:lumOff val="5000"/>
                  </a:prstClr>
                </a:solidFill>
                <a:latin typeface="Times New Roman" panose="02020603050405020304" pitchFamily="18" charset="0"/>
                <a:cs typeface="Times New Roman" panose="02020603050405020304" pitchFamily="18" charset="0"/>
              </a:rPr>
              <a:t>T°Centigrade</a:t>
            </a:r>
            <a:endParaRPr lang="en-US" sz="2800"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3186601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5755422"/>
          </a:xfrm>
          <a:prstGeom prst="rect">
            <a:avLst/>
          </a:prstGeom>
          <a:noFill/>
        </p:spPr>
        <p:txBody>
          <a:bodyPr wrap="square" rtlCol="0">
            <a:spAutoFit/>
          </a:bodyPr>
          <a:lstStyle/>
          <a:p>
            <a:r>
              <a:rPr lang="en-US" dirty="0" smtClean="0"/>
              <a:t>72.   If there is a change of temperature, there is ONLY one formula to choose.</a:t>
            </a:r>
          </a:p>
          <a:p>
            <a:pPr marL="342900" indent="-342900">
              <a:buAutoNum type="arabicPeriod" startAt="65"/>
            </a:pPr>
            <a:endParaRPr lang="en-US" dirty="0"/>
          </a:p>
          <a:p>
            <a:r>
              <a:rPr lang="en-US" dirty="0" smtClean="0"/>
              <a:t>73.   If there is melting or freezing, there is ONLY one formula to choose.</a:t>
            </a:r>
            <a:br>
              <a:rPr lang="en-US" dirty="0" smtClean="0"/>
            </a:br>
            <a:endParaRPr lang="en-US" dirty="0" smtClean="0"/>
          </a:p>
          <a:p>
            <a:r>
              <a:rPr lang="en-US" dirty="0" smtClean="0"/>
              <a:t>74.   If there is condensing or vaporizing, there is ONLY one formula to choose.  </a:t>
            </a:r>
          </a:p>
          <a:p>
            <a:endParaRPr lang="en-US" dirty="0" smtClean="0"/>
          </a:p>
          <a:p>
            <a:r>
              <a:rPr lang="en-US" dirty="0" smtClean="0"/>
              <a:t>75.  Choose wisely, you must.</a:t>
            </a:r>
            <a:br>
              <a:rPr lang="en-US" dirty="0" smtClean="0"/>
            </a:br>
            <a:r>
              <a:rPr lang="en-US" dirty="0" smtClean="0"/>
              <a:t/>
            </a:r>
            <a:br>
              <a:rPr lang="en-US" dirty="0" smtClean="0"/>
            </a:br>
            <a:r>
              <a:rPr lang="en-US" sz="2800" dirty="0" smtClean="0"/>
              <a:t>Temperature change</a:t>
            </a:r>
            <a:br>
              <a:rPr lang="en-US" sz="2800" dirty="0" smtClean="0"/>
            </a:br>
            <a:r>
              <a:rPr lang="en-US" sz="2800" dirty="0" smtClean="0"/>
              <a:t>       q = </a:t>
            </a:r>
            <a:r>
              <a:rPr lang="en-US" sz="2800" dirty="0" err="1" smtClean="0"/>
              <a:t>mC</a:t>
            </a:r>
            <a:r>
              <a:rPr lang="el-GR" sz="2800" dirty="0" smtClean="0"/>
              <a:t>Δ</a:t>
            </a:r>
            <a:r>
              <a:rPr lang="en-US" sz="2800" dirty="0" smtClean="0"/>
              <a:t>T</a:t>
            </a:r>
            <a:br>
              <a:rPr lang="en-US" sz="2800" dirty="0" smtClean="0"/>
            </a:br>
            <a:r>
              <a:rPr lang="en-US" sz="2800" dirty="0" smtClean="0"/>
              <a:t/>
            </a:r>
            <a:br>
              <a:rPr lang="en-US" sz="2800" dirty="0" smtClean="0"/>
            </a:br>
            <a:r>
              <a:rPr lang="en-US" sz="2800" dirty="0" smtClean="0">
                <a:solidFill>
                  <a:srgbClr val="0000FF"/>
                </a:solidFill>
              </a:rPr>
              <a:t>Melting/Freezing</a:t>
            </a:r>
            <a:br>
              <a:rPr lang="en-US" sz="2800" dirty="0" smtClean="0">
                <a:solidFill>
                  <a:srgbClr val="0000FF"/>
                </a:solidFill>
              </a:rPr>
            </a:br>
            <a:r>
              <a:rPr lang="en-US" sz="2800" dirty="0" smtClean="0">
                <a:solidFill>
                  <a:srgbClr val="0000FF"/>
                </a:solidFill>
              </a:rPr>
              <a:t>        q = </a:t>
            </a:r>
            <a:r>
              <a:rPr lang="en-US" sz="2800" dirty="0" err="1" smtClean="0">
                <a:solidFill>
                  <a:srgbClr val="0000FF"/>
                </a:solidFill>
              </a:rPr>
              <a:t>mH</a:t>
            </a:r>
            <a:r>
              <a:rPr lang="en-US" sz="2800" baseline="-25000" dirty="0" err="1" smtClean="0">
                <a:solidFill>
                  <a:srgbClr val="0000FF"/>
                </a:solidFill>
              </a:rPr>
              <a:t>F</a:t>
            </a:r>
            <a:endParaRPr lang="en-US" sz="2800" baseline="-25000" dirty="0" smtClean="0">
              <a:solidFill>
                <a:srgbClr val="0000FF"/>
              </a:solidFill>
            </a:endParaRPr>
          </a:p>
          <a:p>
            <a:r>
              <a:rPr lang="en-US" sz="2800" dirty="0" smtClean="0"/>
              <a:t/>
            </a:r>
            <a:br>
              <a:rPr lang="en-US" sz="2800" dirty="0" smtClean="0"/>
            </a:br>
            <a:r>
              <a:rPr lang="en-US" sz="2800" dirty="0" smtClean="0">
                <a:solidFill>
                  <a:srgbClr val="FF0000"/>
                </a:solidFill>
              </a:rPr>
              <a:t>Condensing/Vaporizing</a:t>
            </a:r>
            <a:br>
              <a:rPr lang="en-US" sz="2800" dirty="0" smtClean="0">
                <a:solidFill>
                  <a:srgbClr val="FF0000"/>
                </a:solidFill>
              </a:rPr>
            </a:br>
            <a:r>
              <a:rPr lang="en-US" sz="2800" dirty="0" smtClean="0">
                <a:solidFill>
                  <a:srgbClr val="FF0000"/>
                </a:solidFill>
              </a:rPr>
              <a:t>         q = mH</a:t>
            </a:r>
            <a:r>
              <a:rPr lang="en-US" sz="2800" baseline="-25000" dirty="0" smtClean="0">
                <a:solidFill>
                  <a:srgbClr val="FF0000"/>
                </a:solidFill>
              </a:rPr>
              <a:t>V</a:t>
            </a:r>
            <a:endParaRPr lang="en-US" baseline="-25000" dirty="0">
              <a:solidFill>
                <a:srgbClr val="FF0000"/>
              </a:solidFill>
            </a:endParaRPr>
          </a:p>
        </p:txBody>
      </p:sp>
      <p:pic>
        <p:nvPicPr>
          <p:cNvPr id="14338" name="Picture 2" descr="Image result for yoda choose wisely"/>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267200" y="2057400"/>
            <a:ext cx="476250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18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624786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76.   When something like iron melts, it has its own melting point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which is sort of high compared to water.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It has its own heat of fusion constant too.  </a:t>
            </a:r>
            <a:br>
              <a:rPr lang="en-US" sz="2400" dirty="0" smtClean="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77.  When you warm up iron on the way to melting it, it takes a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certain amount of energy to make each gram get hotter by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1 Kelvin or by 1° centigrade.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Every substance has it’s own specific heat capacity constant.  </a:t>
            </a:r>
            <a:br>
              <a:rPr lang="en-US" sz="2400" dirty="0" smtClean="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78.  Every substance has a unique H</a:t>
            </a:r>
            <a:r>
              <a:rPr lang="en-US" sz="2400" baseline="-25000" dirty="0" smtClean="0">
                <a:solidFill>
                  <a:srgbClr val="FF0000"/>
                </a:solidFill>
                <a:latin typeface="Times New Roman" panose="02020603050405020304" pitchFamily="18" charset="0"/>
                <a:cs typeface="Times New Roman" panose="02020603050405020304" pitchFamily="18" charset="0"/>
              </a:rPr>
              <a:t>F</a:t>
            </a:r>
            <a:r>
              <a:rPr lang="en-US" sz="2400" dirty="0" smtClean="0">
                <a:solidFill>
                  <a:srgbClr val="FF0000"/>
                </a:solidFill>
                <a:latin typeface="Times New Roman" panose="02020603050405020304" pitchFamily="18" charset="0"/>
                <a:cs typeface="Times New Roman" panose="02020603050405020304" pitchFamily="18" charset="0"/>
              </a:rPr>
              <a:t>, H</a:t>
            </a:r>
            <a:r>
              <a:rPr lang="en-US" sz="2400" baseline="-25000" dirty="0" smtClean="0">
                <a:solidFill>
                  <a:srgbClr val="FF0000"/>
                </a:solidFill>
                <a:latin typeface="Times New Roman" panose="02020603050405020304" pitchFamily="18" charset="0"/>
                <a:cs typeface="Times New Roman" panose="02020603050405020304" pitchFamily="18" charset="0"/>
              </a:rPr>
              <a:t>V</a:t>
            </a:r>
            <a:r>
              <a:rPr lang="en-US" sz="2400" dirty="0" smtClean="0">
                <a:solidFill>
                  <a:srgbClr val="FF0000"/>
                </a:solidFill>
                <a:latin typeface="Times New Roman" panose="02020603050405020304" pitchFamily="18" charset="0"/>
                <a:cs typeface="Times New Roman" panose="02020603050405020304" pitchFamily="18" charset="0"/>
              </a:rPr>
              <a:t>, and a unique “C” constant.  </a:t>
            </a:r>
            <a:br>
              <a:rPr lang="en-US" sz="2400" dirty="0" smtClean="0">
                <a:solidFill>
                  <a:srgbClr val="FF0000"/>
                </a:solidFill>
                <a:latin typeface="Times New Roman" panose="02020603050405020304" pitchFamily="18" charset="0"/>
                <a:cs typeface="Times New Roman" panose="02020603050405020304" pitchFamily="18" charset="0"/>
              </a:rPr>
            </a:b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Even though we do not have a list of them in the reference tables, using our formulas, we can solve for them with the info inside of a problem, or if we are given them in the problem, use them in the proper formulas.  </a:t>
            </a:r>
            <a:r>
              <a:rPr lang="en-US" sz="3200" dirty="0" smtClean="0">
                <a:latin typeface="Times New Roman" panose="02020603050405020304" pitchFamily="18" charset="0"/>
                <a:cs typeface="Times New Roman" panose="02020603050405020304" pitchFamily="18" charset="0"/>
              </a:rPr>
              <a:t>We can also solve for m, H</a:t>
            </a:r>
            <a:r>
              <a:rPr lang="en-US" sz="3200" baseline="-25000" dirty="0" smtClean="0">
                <a:latin typeface="Times New Roman" panose="02020603050405020304" pitchFamily="18" charset="0"/>
                <a:cs typeface="Times New Roman" panose="02020603050405020304" pitchFamily="18" charset="0"/>
              </a:rPr>
              <a:t>F</a:t>
            </a:r>
            <a:r>
              <a:rPr lang="en-US" sz="3200" dirty="0" smtClean="0">
                <a:latin typeface="Times New Roman" panose="02020603050405020304" pitchFamily="18" charset="0"/>
                <a:cs typeface="Times New Roman" panose="02020603050405020304" pitchFamily="18" charset="0"/>
              </a:rPr>
              <a:t>, H</a:t>
            </a:r>
            <a:r>
              <a:rPr lang="en-US" sz="3200" baseline="-25000" dirty="0" smtClean="0">
                <a:latin typeface="Times New Roman" panose="02020603050405020304" pitchFamily="18" charset="0"/>
                <a:cs typeface="Times New Roman" panose="02020603050405020304" pitchFamily="18" charset="0"/>
              </a:rPr>
              <a:t>V</a:t>
            </a:r>
            <a:r>
              <a:rPr lang="en-US" sz="3200" dirty="0" smtClean="0">
                <a:latin typeface="Times New Roman" panose="02020603050405020304" pitchFamily="18" charset="0"/>
                <a:cs typeface="Times New Roman" panose="02020603050405020304" pitchFamily="18" charset="0"/>
              </a:rPr>
              <a:t>, C, and </a:t>
            </a:r>
            <a:r>
              <a:rPr lang="el-GR" sz="3200" dirty="0" smtClean="0">
                <a:latin typeface="Times New Roman" panose="02020603050405020304" pitchFamily="18" charset="0"/>
                <a:cs typeface="Times New Roman" panose="02020603050405020304" pitchFamily="18" charset="0"/>
              </a:rPr>
              <a:t>Δ</a:t>
            </a:r>
            <a:r>
              <a:rPr lang="en-US" sz="3200" dirty="0" smtClean="0">
                <a:latin typeface="Times New Roman" panose="02020603050405020304" pitchFamily="18" charset="0"/>
                <a:cs typeface="Times New Roman" panose="02020603050405020304" pitchFamily="18" charset="0"/>
              </a:rPr>
              <a:t>T.  </a:t>
            </a:r>
            <a:br>
              <a:rPr lang="en-US" sz="3200" dirty="0" smtClean="0">
                <a:latin typeface="Times New Roman" panose="02020603050405020304" pitchFamily="18" charset="0"/>
                <a:cs typeface="Times New Roman" panose="02020603050405020304" pitchFamily="18" charset="0"/>
              </a:rPr>
            </a:br>
            <a:r>
              <a:rPr lang="en-US" sz="3200" dirty="0" smtClean="0">
                <a:solidFill>
                  <a:srgbClr val="FF0000"/>
                </a:solidFill>
                <a:latin typeface="Times New Roman" panose="02020603050405020304" pitchFamily="18" charset="0"/>
                <a:cs typeface="Times New Roman" panose="02020603050405020304" pitchFamily="18" charset="0"/>
              </a:rPr>
              <a:t>Let’s practice that now.</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057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1754326"/>
          </a:xfrm>
          <a:prstGeom prst="rect">
            <a:avLst/>
          </a:prstGeom>
          <a:noFill/>
        </p:spPr>
        <p:txBody>
          <a:bodyPr wrap="square" rtlCol="0">
            <a:spAutoFit/>
          </a:bodyPr>
          <a:lstStyle/>
          <a:p>
            <a:r>
              <a:rPr lang="en-US" sz="3600" dirty="0" smtClean="0">
                <a:solidFill>
                  <a:prstClr val="black"/>
                </a:solidFill>
                <a:latin typeface="Times New Roman" panose="02020603050405020304" pitchFamily="18" charset="0"/>
                <a:cs typeface="Times New Roman" panose="02020603050405020304" pitchFamily="18" charset="0"/>
              </a:rPr>
              <a:t>79.  How many grams of water can be frozen when you remove 87,500 joules from it?</a:t>
            </a:r>
            <a:br>
              <a:rPr lang="en-US" sz="3600" dirty="0" smtClean="0">
                <a:solidFill>
                  <a:prstClr val="black"/>
                </a:solidFill>
                <a:latin typeface="Times New Roman" panose="02020603050405020304" pitchFamily="18" charset="0"/>
                <a:cs typeface="Times New Roman" panose="02020603050405020304" pitchFamily="18" charset="0"/>
              </a:rPr>
            </a:b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163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4524315"/>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79.  How many grams of water can be frozen when you remove 87,500 joules from it?</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q = </a:t>
            </a:r>
            <a:r>
              <a:rPr lang="en-US" sz="3600" dirty="0" err="1" smtClean="0">
                <a:latin typeface="Times New Roman" panose="02020603050405020304" pitchFamily="18" charset="0"/>
                <a:cs typeface="Times New Roman" panose="02020603050405020304" pitchFamily="18" charset="0"/>
              </a:rPr>
              <a:t>mH</a:t>
            </a:r>
            <a:r>
              <a:rPr lang="en-US" sz="3600" baseline="-25000" dirty="0" err="1" smtClean="0">
                <a:latin typeface="Times New Roman" panose="02020603050405020304" pitchFamily="18" charset="0"/>
                <a:cs typeface="Times New Roman" panose="02020603050405020304" pitchFamily="18" charset="0"/>
              </a:rPr>
              <a:t>F</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87,500 J = (m)(334 J/g)</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4340423"/>
            <a:ext cx="2667000" cy="1323439"/>
          </a:xfrm>
          <a:prstGeom prst="rect">
            <a:avLst/>
          </a:prstGeom>
          <a:noFill/>
        </p:spPr>
        <p:txBody>
          <a:bodyPr wrap="square" rtlCol="0">
            <a:spAutoFit/>
          </a:bodyPr>
          <a:lstStyle/>
          <a:p>
            <a:pPr algn="ctr"/>
            <a:r>
              <a:rPr lang="en-US" sz="4000" u="sng" dirty="0" smtClean="0">
                <a:latin typeface="Times New Roman" panose="02020603050405020304" pitchFamily="18" charset="0"/>
                <a:cs typeface="Times New Roman" panose="02020603050405020304" pitchFamily="18" charset="0"/>
              </a:rPr>
              <a:t>87,500 J</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334 J/g</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200400" y="4648200"/>
            <a:ext cx="5715000"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m           261.976 g</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 262 grams  </a:t>
            </a:r>
            <a:r>
              <a:rPr lang="en-US" sz="2800" dirty="0" smtClean="0">
                <a:solidFill>
                  <a:srgbClr val="0000FF"/>
                </a:solidFill>
                <a:latin typeface="Times New Roman" panose="02020603050405020304" pitchFamily="18" charset="0"/>
                <a:cs typeface="Times New Roman" panose="02020603050405020304" pitchFamily="18" charset="0"/>
              </a:rPr>
              <a:t>(3 SF)</a:t>
            </a:r>
            <a:endParaRPr lang="en-US" sz="2800"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4191000" y="5002142"/>
            <a:ext cx="1066800" cy="0"/>
          </a:xfrm>
          <a:prstGeom prst="straightConnector1">
            <a:avLst/>
          </a:prstGeom>
          <a:ln w="571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410200" y="5334000"/>
            <a:ext cx="647700" cy="6096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77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915400" cy="2308324"/>
          </a:xfrm>
          <a:prstGeom prst="rect">
            <a:avLst/>
          </a:prstGeom>
          <a:noFill/>
        </p:spPr>
        <p:txBody>
          <a:bodyPr wrap="square" rtlCol="0">
            <a:spAutoFit/>
          </a:bodyPr>
          <a:lstStyle/>
          <a:p>
            <a:r>
              <a:rPr lang="en-US" sz="3600" dirty="0" smtClean="0">
                <a:solidFill>
                  <a:srgbClr val="000099"/>
                </a:solidFill>
                <a:latin typeface="Times New Roman" panose="02020603050405020304" pitchFamily="18" charset="0"/>
                <a:cs typeface="Times New Roman" panose="02020603050405020304" pitchFamily="18" charset="0"/>
              </a:rPr>
              <a:t>80.  How many grams of water can be heated</a:t>
            </a:r>
            <a:br>
              <a:rPr lang="en-US" sz="3600" dirty="0" smtClean="0">
                <a:solidFill>
                  <a:srgbClr val="000099"/>
                </a:solidFill>
                <a:latin typeface="Times New Roman" panose="02020603050405020304" pitchFamily="18" charset="0"/>
                <a:cs typeface="Times New Roman" panose="02020603050405020304" pitchFamily="18" charset="0"/>
              </a:rPr>
            </a:br>
            <a:r>
              <a:rPr lang="en-US" sz="3600" dirty="0" smtClean="0">
                <a:solidFill>
                  <a:srgbClr val="000099"/>
                </a:solidFill>
                <a:latin typeface="Times New Roman" panose="02020603050405020304" pitchFamily="18" charset="0"/>
                <a:cs typeface="Times New Roman" panose="02020603050405020304" pitchFamily="18" charset="0"/>
              </a:rPr>
              <a:t>       by 25.5 K when it absorbs 17,500 joules?</a:t>
            </a:r>
            <a:br>
              <a:rPr lang="en-US" sz="3600" dirty="0" smtClean="0">
                <a:solidFill>
                  <a:srgbClr val="000099"/>
                </a:solidFill>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593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355860"/>
          </a:xfrm>
          <a:prstGeom prst="rect">
            <a:avLst/>
          </a:prstGeom>
          <a:noFill/>
        </p:spPr>
        <p:txBody>
          <a:bodyPr wrap="square" rtlCol="0">
            <a:spAutoFit/>
          </a:bodyPr>
          <a:lstStyle/>
          <a:p>
            <a:r>
              <a:rPr lang="en-US" sz="3600" dirty="0" smtClean="0">
                <a:solidFill>
                  <a:srgbClr val="000099"/>
                </a:solidFill>
                <a:latin typeface="Times New Roman" panose="02020603050405020304" pitchFamily="18" charset="0"/>
                <a:cs typeface="Times New Roman" panose="02020603050405020304" pitchFamily="18" charset="0"/>
              </a:rPr>
              <a:t>80.  How many grams of water can be heated</a:t>
            </a:r>
            <a:br>
              <a:rPr lang="en-US" sz="3600" dirty="0" smtClean="0">
                <a:solidFill>
                  <a:srgbClr val="000099"/>
                </a:solidFill>
                <a:latin typeface="Times New Roman" panose="02020603050405020304" pitchFamily="18" charset="0"/>
                <a:cs typeface="Times New Roman" panose="02020603050405020304" pitchFamily="18" charset="0"/>
              </a:rPr>
            </a:br>
            <a:r>
              <a:rPr lang="en-US" sz="3600" dirty="0" smtClean="0">
                <a:solidFill>
                  <a:srgbClr val="000099"/>
                </a:solidFill>
                <a:latin typeface="Times New Roman" panose="02020603050405020304" pitchFamily="18" charset="0"/>
                <a:cs typeface="Times New Roman" panose="02020603050405020304" pitchFamily="18" charset="0"/>
              </a:rPr>
              <a:t>       by 25.5 K when it absorbs 17,500 joules?</a:t>
            </a:r>
            <a:br>
              <a:rPr lang="en-US" sz="3600" dirty="0" smtClean="0">
                <a:solidFill>
                  <a:srgbClr val="000099"/>
                </a:solidFill>
                <a:latin typeface="Times New Roman" panose="02020603050405020304" pitchFamily="18" charset="0"/>
                <a:cs typeface="Times New Roman" panose="02020603050405020304" pitchFamily="18" charset="0"/>
              </a:rPr>
            </a:br>
            <a:endParaRPr lang="en-US" sz="4000" dirty="0" smtClean="0">
              <a:solidFill>
                <a:srgbClr val="000099"/>
              </a:solidFill>
              <a:latin typeface="Times New Roman" panose="02020603050405020304" pitchFamily="18" charset="0"/>
              <a:cs typeface="Times New Roman" panose="02020603050405020304" pitchFamily="18" charset="0"/>
            </a:endParaRPr>
          </a:p>
          <a:p>
            <a:r>
              <a:rPr lang="en-US" sz="4000" dirty="0" smtClean="0">
                <a:solidFill>
                  <a:srgbClr val="000099"/>
                </a:solidFill>
                <a:latin typeface="Times New Roman" panose="02020603050405020304" pitchFamily="18" charset="0"/>
                <a:cs typeface="Times New Roman" panose="02020603050405020304" pitchFamily="18" charset="0"/>
              </a:rPr>
              <a:t>                       q = </a:t>
            </a:r>
            <a:r>
              <a:rPr lang="en-US" sz="4000" dirty="0" err="1" smtClean="0">
                <a:solidFill>
                  <a:srgbClr val="000099"/>
                </a:solidFill>
                <a:latin typeface="Times New Roman" panose="02020603050405020304" pitchFamily="18" charset="0"/>
                <a:cs typeface="Times New Roman" panose="02020603050405020304" pitchFamily="18" charset="0"/>
              </a:rPr>
              <a:t>mC</a:t>
            </a:r>
            <a:r>
              <a:rPr lang="el-GR" sz="4000" dirty="0" smtClean="0">
                <a:solidFill>
                  <a:srgbClr val="000099"/>
                </a:solidFill>
                <a:latin typeface="Times New Roman" panose="02020603050405020304" pitchFamily="18" charset="0"/>
                <a:cs typeface="Times New Roman" panose="02020603050405020304" pitchFamily="18" charset="0"/>
              </a:rPr>
              <a:t>Δ</a:t>
            </a:r>
            <a:r>
              <a:rPr lang="en-US" sz="4000" dirty="0" smtClean="0">
                <a:solidFill>
                  <a:srgbClr val="000099"/>
                </a:solidFill>
                <a:latin typeface="Times New Roman" panose="02020603050405020304" pitchFamily="18" charset="0"/>
                <a:cs typeface="Times New Roman" panose="02020603050405020304" pitchFamily="18" charset="0"/>
              </a:rPr>
              <a:t>T</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17,500 J = (m)(4.18 J/</a:t>
            </a:r>
            <a:r>
              <a:rPr lang="en-US" sz="4000" dirty="0" err="1" smtClean="0">
                <a:solidFill>
                  <a:srgbClr val="000099"/>
                </a:solidFill>
                <a:latin typeface="Times New Roman" panose="02020603050405020304" pitchFamily="18" charset="0"/>
                <a:cs typeface="Times New Roman" panose="02020603050405020304" pitchFamily="18" charset="0"/>
              </a:rPr>
              <a:t>g</a:t>
            </a:r>
            <a:r>
              <a:rPr lang="en-US" sz="4000" dirty="0" err="1" smtClean="0">
                <a:solidFill>
                  <a:srgbClr val="000099"/>
                </a:solidFill>
                <a:latin typeface="Comic Sans MS"/>
                <a:cs typeface="Times New Roman" panose="02020603050405020304" pitchFamily="18" charset="0"/>
              </a:rPr>
              <a:t>·</a:t>
            </a:r>
            <a:r>
              <a:rPr lang="en-US" sz="4000" dirty="0" err="1" smtClean="0">
                <a:solidFill>
                  <a:srgbClr val="000099"/>
                </a:solidFill>
                <a:latin typeface="Times New Roman" panose="02020603050405020304" pitchFamily="18" charset="0"/>
                <a:cs typeface="Times New Roman" panose="02020603050405020304" pitchFamily="18" charset="0"/>
              </a:rPr>
              <a:t>K</a:t>
            </a:r>
            <a:r>
              <a:rPr lang="en-US" sz="4000" dirty="0" smtClean="0">
                <a:solidFill>
                  <a:srgbClr val="000099"/>
                </a:solidFill>
                <a:latin typeface="Times New Roman" panose="02020603050405020304" pitchFamily="18" charset="0"/>
                <a:cs typeface="Times New Roman" panose="02020603050405020304" pitchFamily="18" charset="0"/>
              </a:rPr>
              <a:t>)(25.5 K)</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a:t>
            </a:r>
            <a:r>
              <a:rPr lang="en-US" sz="3600" u="sng" dirty="0" smtClean="0">
                <a:solidFill>
                  <a:srgbClr val="000099"/>
                </a:solidFill>
                <a:latin typeface="Times New Roman" panose="02020603050405020304" pitchFamily="18" charset="0"/>
                <a:cs typeface="Times New Roman" panose="02020603050405020304" pitchFamily="18" charset="0"/>
              </a:rPr>
              <a:t>17,500 J</a:t>
            </a:r>
            <a:r>
              <a:rPr lang="en-US" sz="3600" dirty="0" smtClean="0">
                <a:solidFill>
                  <a:srgbClr val="000099"/>
                </a:solidFill>
                <a:latin typeface="Times New Roman" panose="02020603050405020304" pitchFamily="18" charset="0"/>
                <a:cs typeface="Times New Roman" panose="02020603050405020304" pitchFamily="18" charset="0"/>
              </a:rPr>
              <a:t/>
            </a:r>
            <a:br>
              <a:rPr lang="en-US" sz="3600" dirty="0" smtClean="0">
                <a:solidFill>
                  <a:srgbClr val="000099"/>
                </a:solidFill>
                <a:latin typeface="Times New Roman" panose="02020603050405020304" pitchFamily="18" charset="0"/>
                <a:cs typeface="Times New Roman" panose="02020603050405020304" pitchFamily="18" charset="0"/>
              </a:rPr>
            </a:br>
            <a:r>
              <a:rPr lang="en-US" sz="3600" dirty="0" smtClean="0">
                <a:solidFill>
                  <a:srgbClr val="000099"/>
                </a:solidFill>
                <a:latin typeface="Times New Roman" panose="02020603050405020304" pitchFamily="18" charset="0"/>
                <a:cs typeface="Times New Roman" panose="02020603050405020304" pitchFamily="18" charset="0"/>
              </a:rPr>
              <a:t>  (4.18 J/</a:t>
            </a:r>
            <a:r>
              <a:rPr lang="en-US" sz="3600" dirty="0" err="1" smtClean="0">
                <a:solidFill>
                  <a:srgbClr val="000099"/>
                </a:solidFill>
                <a:latin typeface="Times New Roman" panose="02020603050405020304" pitchFamily="18" charset="0"/>
                <a:cs typeface="Times New Roman" panose="02020603050405020304" pitchFamily="18" charset="0"/>
              </a:rPr>
              <a:t>g·K</a:t>
            </a:r>
            <a:r>
              <a:rPr lang="en-US" sz="3600" dirty="0" smtClean="0">
                <a:solidFill>
                  <a:srgbClr val="000099"/>
                </a:solidFill>
                <a:latin typeface="Times New Roman" panose="02020603050405020304" pitchFamily="18" charset="0"/>
                <a:cs typeface="Times New Roman" panose="02020603050405020304" pitchFamily="18" charset="0"/>
              </a:rPr>
              <a:t>)(25.5 K)</a:t>
            </a:r>
            <a:br>
              <a:rPr lang="en-US" sz="3600" dirty="0" smtClean="0">
                <a:solidFill>
                  <a:srgbClr val="000099"/>
                </a:solidFill>
                <a:latin typeface="Times New Roman" panose="02020603050405020304" pitchFamily="18" charset="0"/>
                <a:cs typeface="Times New Roman" panose="02020603050405020304" pitchFamily="18" charset="0"/>
              </a:rPr>
            </a:br>
            <a:r>
              <a:rPr lang="en-US" sz="2400" dirty="0" smtClean="0">
                <a:solidFill>
                  <a:srgbClr val="000099"/>
                </a:solidFill>
                <a:latin typeface="Times New Roman" panose="02020603050405020304" pitchFamily="18" charset="0"/>
                <a:cs typeface="Times New Roman" panose="02020603050405020304" pitchFamily="18" charset="0"/>
              </a:rPr>
              <a:t> </a:t>
            </a:r>
            <a:r>
              <a:rPr lang="en-US" sz="1200" dirty="0" smtClean="0">
                <a:solidFill>
                  <a:srgbClr val="000099"/>
                </a:solidFill>
                <a:latin typeface="Times New Roman" panose="02020603050405020304" pitchFamily="18" charset="0"/>
                <a:cs typeface="Times New Roman" panose="02020603050405020304" pitchFamily="18" charset="0"/>
              </a:rPr>
              <a:t> </a:t>
            </a:r>
            <a:r>
              <a:rPr lang="en-US" sz="3600" dirty="0" smtClean="0">
                <a:solidFill>
                  <a:srgbClr val="000099"/>
                </a:solidFill>
                <a:latin typeface="Times New Roman" panose="02020603050405020304" pitchFamily="18" charset="0"/>
                <a:cs typeface="Times New Roman" panose="02020603050405020304" pitchFamily="18" charset="0"/>
              </a:rPr>
              <a:t/>
            </a:r>
            <a:br>
              <a:rPr lang="en-US" sz="3600" dirty="0" smtClean="0">
                <a:solidFill>
                  <a:srgbClr val="000099"/>
                </a:solidFill>
                <a:latin typeface="Times New Roman" panose="02020603050405020304" pitchFamily="18" charset="0"/>
                <a:cs typeface="Times New Roman" panose="02020603050405020304" pitchFamily="18" charset="0"/>
              </a:rPr>
            </a:br>
            <a:r>
              <a:rPr lang="en-US" sz="3600" dirty="0" smtClean="0">
                <a:solidFill>
                  <a:srgbClr val="000099"/>
                </a:solidFill>
                <a:latin typeface="Times New Roman" panose="02020603050405020304" pitchFamily="18" charset="0"/>
                <a:cs typeface="Times New Roman" panose="02020603050405020304" pitchFamily="18" charset="0"/>
              </a:rPr>
              <a:t>                      </a:t>
            </a:r>
            <a:r>
              <a:rPr lang="en-US" sz="2800" u="sng" dirty="0" smtClean="0">
                <a:solidFill>
                  <a:srgbClr val="000099"/>
                </a:solidFill>
                <a:latin typeface="Times New Roman" panose="02020603050405020304" pitchFamily="18" charset="0"/>
                <a:cs typeface="Times New Roman" panose="02020603050405020304" pitchFamily="18" charset="0"/>
              </a:rPr>
              <a:t>17,500 </a:t>
            </a:r>
            <a:r>
              <a:rPr lang="en-US" sz="2800" u="sng" dirty="0">
                <a:solidFill>
                  <a:srgbClr val="000099"/>
                </a:solidFill>
                <a:latin typeface="Times New Roman" panose="02020603050405020304" pitchFamily="18" charset="0"/>
                <a:cs typeface="Times New Roman" panose="02020603050405020304" pitchFamily="18" charset="0"/>
              </a:rPr>
              <a:t>J</a:t>
            </a:r>
            <a:r>
              <a:rPr lang="en-US" sz="2800" dirty="0">
                <a:solidFill>
                  <a:srgbClr val="000099"/>
                </a:solidFill>
                <a:latin typeface="Times New Roman" panose="02020603050405020304" pitchFamily="18" charset="0"/>
                <a:cs typeface="Times New Roman" panose="02020603050405020304" pitchFamily="18" charset="0"/>
              </a:rPr>
              <a:t/>
            </a: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a:t>
            </a:r>
            <a:r>
              <a:rPr lang="en-US" sz="2800" dirty="0" smtClean="0">
                <a:solidFill>
                  <a:srgbClr val="000099"/>
                </a:solidFill>
                <a:latin typeface="Times New Roman" panose="02020603050405020304" pitchFamily="18" charset="0"/>
                <a:cs typeface="Times New Roman" panose="02020603050405020304" pitchFamily="18" charset="0"/>
              </a:rPr>
              <a:t>                          106.59J/g</a:t>
            </a:r>
            <a:r>
              <a:rPr lang="en-US" sz="2800" dirty="0">
                <a:solidFill>
                  <a:srgbClr val="000099"/>
                </a:solidFill>
                <a:latin typeface="Times New Roman" panose="02020603050405020304" pitchFamily="18" charset="0"/>
                <a:cs typeface="Times New Roman" panose="02020603050405020304" pitchFamily="18" charset="0"/>
              </a:rPr>
              <a:t/>
            </a:r>
            <a:br>
              <a:rPr lang="en-US" sz="2800" dirty="0">
                <a:solidFill>
                  <a:srgbClr val="000099"/>
                </a:solidFill>
                <a:latin typeface="Times New Roman" panose="02020603050405020304" pitchFamily="18" charset="0"/>
                <a:cs typeface="Times New Roman" panose="02020603050405020304" pitchFamily="18" charset="0"/>
              </a:rPr>
            </a:br>
            <a:r>
              <a:rPr lang="en-US" sz="3600" dirty="0" smtClean="0">
                <a:solidFill>
                  <a:srgbClr val="000099"/>
                </a:solidFill>
                <a:latin typeface="Times New Roman" panose="02020603050405020304" pitchFamily="18" charset="0"/>
                <a:cs typeface="Times New Roman" panose="02020603050405020304" pitchFamily="18" charset="0"/>
              </a:rPr>
              <a:t/>
            </a:r>
            <a:br>
              <a:rPr lang="en-US" sz="36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a:t>
            </a:r>
            <a:endParaRPr lang="en-US" sz="4000" dirty="0">
              <a:solidFill>
                <a:srgbClr val="0000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419600" y="4191000"/>
            <a:ext cx="4724400" cy="1938992"/>
          </a:xfrm>
          <a:prstGeom prst="rect">
            <a:avLst/>
          </a:prstGeom>
          <a:noFill/>
        </p:spPr>
        <p:txBody>
          <a:bodyPr wrap="square" rtlCol="0">
            <a:spAutoFit/>
          </a:bodyPr>
          <a:lstStyle/>
          <a:p>
            <a:r>
              <a:rPr lang="en-US" sz="4000" dirty="0" smtClean="0">
                <a:solidFill>
                  <a:srgbClr val="000099"/>
                </a:solidFill>
                <a:latin typeface="Times New Roman" panose="02020603050405020304" pitchFamily="18" charset="0"/>
                <a:cs typeface="Times New Roman" panose="02020603050405020304" pitchFamily="18" charset="0"/>
              </a:rPr>
              <a:t>= m</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m = 164 grams </a:t>
            </a:r>
            <a:r>
              <a:rPr lang="en-US" sz="2800" dirty="0" smtClean="0">
                <a:solidFill>
                  <a:srgbClr val="FF0000"/>
                </a:solidFill>
                <a:latin typeface="Times New Roman" panose="02020603050405020304" pitchFamily="18" charset="0"/>
                <a:cs typeface="Times New Roman" panose="02020603050405020304" pitchFamily="18" charset="0"/>
              </a:rPr>
              <a:t>(3 SF)</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417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156966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81.  What is the HEAT OF FUSION for candle wax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if it takes 3388 Joules to melt a whole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birthday candle with mass of 23.04 grams?</a:t>
            </a:r>
            <a:endParaRPr lang="en-US" sz="3200" dirty="0">
              <a:latin typeface="Times New Roman" panose="02020603050405020304" pitchFamily="18" charset="0"/>
              <a:cs typeface="Times New Roman" panose="02020603050405020304" pitchFamily="18" charset="0"/>
            </a:endParaRPr>
          </a:p>
        </p:txBody>
      </p:sp>
      <p:pic>
        <p:nvPicPr>
          <p:cNvPr id="17410" name="Picture 2" descr="Image result for lit birthday candl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277726" y="1041504"/>
            <a:ext cx="705853" cy="345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90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550920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81.  What is the HEAT OF FUSION for candle wax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if it takes 3388 Joules to melt a whole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birthday candle with mass of 23.04 grams?</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q = </a:t>
            </a:r>
            <a:r>
              <a:rPr lang="en-US" sz="3200" dirty="0" err="1" smtClean="0">
                <a:latin typeface="Times New Roman" panose="02020603050405020304" pitchFamily="18" charset="0"/>
                <a:cs typeface="Times New Roman" panose="02020603050405020304" pitchFamily="18" charset="0"/>
              </a:rPr>
              <a:t>mH</a:t>
            </a:r>
            <a:r>
              <a:rPr lang="en-US" sz="3200" baseline="-25000" dirty="0" err="1" smtClean="0">
                <a:latin typeface="Times New Roman" panose="02020603050405020304" pitchFamily="18" charset="0"/>
                <a:cs typeface="Times New Roman" panose="02020603050405020304" pitchFamily="18" charset="0"/>
              </a:rPr>
              <a:t>F</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3388 J = (23.04 g)(H</a:t>
            </a:r>
            <a:r>
              <a:rPr lang="en-US" sz="3200" baseline="-25000" dirty="0" smtClean="0">
                <a:latin typeface="Times New Roman" panose="02020603050405020304" pitchFamily="18" charset="0"/>
                <a:cs typeface="Times New Roman" panose="02020603050405020304" pitchFamily="18" charset="0"/>
              </a:rPr>
              <a:t>F</a:t>
            </a:r>
            <a:r>
              <a:rPr lang="en-US" sz="3200" dirty="0" smtClean="0">
                <a:latin typeface="Times New Roman" panose="02020603050405020304" pitchFamily="18" charset="0"/>
                <a:cs typeface="Times New Roman" panose="02020603050405020304" pitchFamily="18" charset="0"/>
              </a:rPr>
              <a:t>)</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r>
              <a:rPr lang="en-US" sz="3200" u="sng" dirty="0" smtClean="0">
                <a:latin typeface="Times New Roman" panose="02020603050405020304" pitchFamily="18" charset="0"/>
                <a:cs typeface="Times New Roman" panose="02020603050405020304" pitchFamily="18" charset="0"/>
              </a:rPr>
              <a:t>3366 J</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23.014 g</a:t>
            </a:r>
            <a:endParaRPr lang="en-US" sz="3200" dirty="0">
              <a:latin typeface="Times New Roman" panose="02020603050405020304" pitchFamily="18" charset="0"/>
              <a:cs typeface="Times New Roman" panose="02020603050405020304" pitchFamily="18" charset="0"/>
            </a:endParaRPr>
          </a:p>
        </p:txBody>
      </p:sp>
      <p:pic>
        <p:nvPicPr>
          <p:cNvPr id="17410" name="Picture 2" descr="Image result for lit birthday candl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277726" y="1041504"/>
            <a:ext cx="705853" cy="34595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200" y="4876800"/>
            <a:ext cx="41148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H</a:t>
            </a:r>
            <a:r>
              <a:rPr lang="en-US" sz="3200" baseline="-25000" dirty="0" smtClean="0">
                <a:latin typeface="Times New Roman" panose="02020603050405020304" pitchFamily="18" charset="0"/>
                <a:cs typeface="Times New Roman" panose="02020603050405020304" pitchFamily="18" charset="0"/>
              </a:rPr>
              <a:t>F </a:t>
            </a:r>
            <a:r>
              <a:rPr lang="en-US" sz="3200" dirty="0" smtClean="0">
                <a:latin typeface="Times New Roman" panose="02020603050405020304" pitchFamily="18" charset="0"/>
                <a:cs typeface="Times New Roman" panose="02020603050405020304" pitchFamily="18" charset="0"/>
              </a:rPr>
              <a:t> =  </a:t>
            </a:r>
            <a:r>
              <a:rPr lang="en-US" sz="3200" dirty="0" smtClean="0">
                <a:solidFill>
                  <a:srgbClr val="FF0000"/>
                </a:solidFill>
                <a:latin typeface="Times New Roman" panose="02020603050405020304" pitchFamily="18" charset="0"/>
                <a:cs typeface="Times New Roman" panose="02020603050405020304" pitchFamily="18" charset="0"/>
              </a:rPr>
              <a:t>147.0 J/g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35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6"/>
          <p:cNvSpPr>
            <a:spLocks noChangeShapeType="1"/>
          </p:cNvSpPr>
          <p:nvPr/>
        </p:nvSpPr>
        <p:spPr bwMode="auto">
          <a:xfrm>
            <a:off x="1371600" y="685800"/>
            <a:ext cx="838200" cy="838200"/>
          </a:xfrm>
          <a:prstGeom prst="line">
            <a:avLst/>
          </a:prstGeom>
          <a:noFill/>
          <a:ln w="127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7"/>
          <p:cNvSpPr>
            <a:spLocks noChangeShapeType="1"/>
          </p:cNvSpPr>
          <p:nvPr/>
        </p:nvSpPr>
        <p:spPr bwMode="auto">
          <a:xfrm>
            <a:off x="2209800" y="1524000"/>
            <a:ext cx="3048000" cy="0"/>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8"/>
          <p:cNvSpPr>
            <a:spLocks noChangeShapeType="1"/>
          </p:cNvSpPr>
          <p:nvPr/>
        </p:nvSpPr>
        <p:spPr bwMode="auto">
          <a:xfrm>
            <a:off x="5257800" y="1524000"/>
            <a:ext cx="2286000" cy="3276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9"/>
          <p:cNvSpPr>
            <a:spLocks noChangeShapeType="1"/>
          </p:cNvSpPr>
          <p:nvPr/>
        </p:nvSpPr>
        <p:spPr bwMode="auto">
          <a:xfrm>
            <a:off x="7543800" y="4800600"/>
            <a:ext cx="609600" cy="0"/>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p:cNvSpPr>
            <a:spLocks noChangeShapeType="1"/>
          </p:cNvSpPr>
          <p:nvPr/>
        </p:nvSpPr>
        <p:spPr bwMode="auto">
          <a:xfrm>
            <a:off x="8153400" y="4800600"/>
            <a:ext cx="60960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A</a:t>
            </a:r>
          </a:p>
        </p:txBody>
      </p:sp>
      <p:sp>
        <p:nvSpPr>
          <p:cNvPr id="1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B</a:t>
            </a:r>
          </a:p>
        </p:txBody>
      </p:sp>
      <p:sp>
        <p:nvSpPr>
          <p:cNvPr id="1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C</a:t>
            </a:r>
          </a:p>
        </p:txBody>
      </p:sp>
      <p:sp>
        <p:nvSpPr>
          <p:cNvPr id="1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D</a:t>
            </a:r>
          </a:p>
        </p:txBody>
      </p:sp>
      <p:sp>
        <p:nvSpPr>
          <p:cNvPr id="1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E</a:t>
            </a:r>
          </a:p>
        </p:txBody>
      </p:sp>
      <p:sp>
        <p:nvSpPr>
          <p:cNvPr id="15" name="Text Box 17"/>
          <p:cNvSpPr txBox="1">
            <a:spLocks noChangeArrowheads="1"/>
          </p:cNvSpPr>
          <p:nvPr/>
        </p:nvSpPr>
        <p:spPr bwMode="auto">
          <a:xfrm>
            <a:off x="1676400" y="5867400"/>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dirty="0">
                <a:solidFill>
                  <a:schemeClr val="tx1">
                    <a:lumMod val="95000"/>
                    <a:lumOff val="5000"/>
                  </a:schemeClr>
                </a:solidFill>
              </a:rPr>
              <a:t>Heat removed at a constant rate (time)</a:t>
            </a:r>
          </a:p>
        </p:txBody>
      </p:sp>
      <p:sp>
        <p:nvSpPr>
          <p:cNvPr id="1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dirty="0">
                <a:solidFill>
                  <a:schemeClr val="tx1">
                    <a:lumMod val="95000"/>
                    <a:lumOff val="5000"/>
                  </a:schemeClr>
                </a:solidFill>
              </a:rPr>
              <a:t>K</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E</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L</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V</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I</a:t>
            </a:r>
            <a:br>
              <a:rPr lang="en-US" altLang="en-US" sz="1800" b="1" dirty="0">
                <a:solidFill>
                  <a:schemeClr val="tx1">
                    <a:lumMod val="95000"/>
                    <a:lumOff val="5000"/>
                  </a:schemeClr>
                </a:solidFill>
              </a:rPr>
            </a:br>
            <a:r>
              <a:rPr lang="en-US" altLang="en-US" sz="1800" b="1" dirty="0">
                <a:solidFill>
                  <a:schemeClr val="tx1">
                    <a:lumMod val="95000"/>
                    <a:lumOff val="5000"/>
                  </a:schemeClr>
                </a:solidFill>
              </a:rPr>
              <a:t>N</a:t>
            </a:r>
          </a:p>
        </p:txBody>
      </p:sp>
      <p:sp>
        <p:nvSpPr>
          <p:cNvPr id="1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1"/>
          <p:cNvSpPr txBox="1">
            <a:spLocks noChangeArrowheads="1"/>
          </p:cNvSpPr>
          <p:nvPr/>
        </p:nvSpPr>
        <p:spPr bwMode="auto">
          <a:xfrm>
            <a:off x="304800" y="1371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dirty="0" smtClean="0">
                <a:solidFill>
                  <a:srgbClr val="000000"/>
                </a:solidFill>
              </a:rPr>
              <a:t>CP</a:t>
            </a:r>
            <a:endParaRPr lang="en-US" altLang="en-US" sz="1800" dirty="0">
              <a:solidFill>
                <a:srgbClr val="000000"/>
              </a:solidFill>
            </a:endParaRPr>
          </a:p>
        </p:txBody>
      </p:sp>
      <p:sp>
        <p:nvSpPr>
          <p:cNvPr id="20" name="Text Box 22"/>
          <p:cNvSpPr txBox="1">
            <a:spLocks noChangeArrowheads="1"/>
          </p:cNvSpPr>
          <p:nvPr/>
        </p:nvSpPr>
        <p:spPr bwMode="auto">
          <a:xfrm>
            <a:off x="457200" y="464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smtClean="0">
                <a:solidFill>
                  <a:srgbClr val="000000"/>
                </a:solidFill>
              </a:rPr>
              <a:t>FP</a:t>
            </a:r>
            <a:endParaRPr lang="en-US" altLang="en-US" sz="1800" dirty="0">
              <a:solidFill>
                <a:srgbClr val="000000"/>
              </a:solidFill>
            </a:endParaRPr>
          </a:p>
        </p:txBody>
      </p:sp>
      <p:sp>
        <p:nvSpPr>
          <p:cNvPr id="21" name="Text Box 23"/>
          <p:cNvSpPr txBox="1">
            <a:spLocks noChangeArrowheads="1"/>
          </p:cNvSpPr>
          <p:nvPr/>
        </p:nvSpPr>
        <p:spPr bwMode="auto">
          <a:xfrm>
            <a:off x="2478088" y="312738"/>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solidFill>
                  <a:srgbClr val="000000"/>
                </a:solidFill>
              </a:rPr>
              <a:t>Cooling </a:t>
            </a:r>
            <a:r>
              <a:rPr lang="en-US" altLang="en-US" dirty="0" smtClean="0">
                <a:solidFill>
                  <a:srgbClr val="000000"/>
                </a:solidFill>
              </a:rPr>
              <a:t>curve</a:t>
            </a:r>
            <a:endParaRPr lang="en-US" altLang="en-US" dirty="0">
              <a:solidFill>
                <a:srgbClr val="000000"/>
              </a:solidFill>
            </a:endParaRPr>
          </a:p>
        </p:txBody>
      </p:sp>
      <p:sp>
        <p:nvSpPr>
          <p:cNvPr id="2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solidFill>
                  <a:srgbClr val="000000"/>
                </a:solidFill>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srgbClr val="FFFFFF"/>
              </a:solidFill>
            </a:endParaRPr>
          </a:p>
        </p:txBody>
      </p:sp>
      <p:sp>
        <p:nvSpPr>
          <p:cNvPr id="30" name="TextBox 29"/>
          <p:cNvSpPr txBox="1"/>
          <p:nvPr/>
        </p:nvSpPr>
        <p:spPr>
          <a:xfrm>
            <a:off x="1487488" y="3770106"/>
            <a:ext cx="4800600" cy="1569660"/>
          </a:xfrm>
          <a:prstGeom prst="rect">
            <a:avLst/>
          </a:prstGeom>
          <a:noFill/>
        </p:spPr>
        <p:txBody>
          <a:bodyPr wrap="square" rtlCol="0">
            <a:spAutoFit/>
          </a:bodyPr>
          <a:lstStyle/>
          <a:p>
            <a:r>
              <a:rPr lang="en-US" sz="2400" b="1" dirty="0" smtClean="0">
                <a:solidFill>
                  <a:srgbClr val="7030A0"/>
                </a:solidFill>
              </a:rPr>
              <a:t>12. On a cooling curve, temperature is steady and so is the kinetic energy during BC and DE.  The POTENTIAL ENERGY decreases here.  </a:t>
            </a:r>
            <a:endParaRPr lang="en-US" sz="2400" b="1" dirty="0">
              <a:solidFill>
                <a:srgbClr val="7030A0"/>
              </a:solidFill>
            </a:endParaRPr>
          </a:p>
        </p:txBody>
      </p:sp>
    </p:spTree>
    <p:extLst>
      <p:ext uri="{BB962C8B-B14F-4D97-AF65-F5344CB8AC3E}">
        <p14:creationId xmlns:p14="http://schemas.microsoft.com/office/powerpoint/2010/main" val="31602244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1754326"/>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82.  What is the C of Cu, if it takes 951 joules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to warm up 41.63 grams of copper from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294.5 K up to 352.9 Kelvin? </a:t>
            </a:r>
            <a:endParaRPr lang="en-US" sz="3600" dirty="0">
              <a:latin typeface="Times New Roman" panose="02020603050405020304" pitchFamily="18" charset="0"/>
              <a:cs typeface="Times New Roman" panose="02020603050405020304" pitchFamily="18" charset="0"/>
            </a:endParaRPr>
          </a:p>
        </p:txBody>
      </p:sp>
      <p:pic>
        <p:nvPicPr>
          <p:cNvPr id="19458" name="Picture 2" descr="Image result for 1960 lincoln cen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3200" y="21336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383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563231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82.  What is the C of Cu, if it takes 951 joules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to warm up 41.63 grams of copper from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294.5 K up to 352.9 Kelvin?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q = </a:t>
            </a:r>
            <a:r>
              <a:rPr lang="en-US" sz="3600" dirty="0" err="1" smtClean="0">
                <a:latin typeface="Times New Roman" panose="02020603050405020304" pitchFamily="18" charset="0"/>
                <a:cs typeface="Times New Roman" panose="02020603050405020304" pitchFamily="18" charset="0"/>
              </a:rPr>
              <a:t>mC</a:t>
            </a:r>
            <a:r>
              <a:rPr lang="el-GR" sz="3600" dirty="0" smtClean="0">
                <a:latin typeface="Times New Roman" panose="02020603050405020304" pitchFamily="18" charset="0"/>
                <a:cs typeface="Times New Roman" panose="02020603050405020304" pitchFamily="18" charset="0"/>
              </a:rPr>
              <a:t>Δ</a:t>
            </a:r>
            <a:r>
              <a:rPr lang="en-US" sz="3600" dirty="0" smtClean="0">
                <a:latin typeface="Times New Roman" panose="02020603050405020304" pitchFamily="18" charset="0"/>
                <a:cs typeface="Times New Roman" panose="02020603050405020304" pitchFamily="18" charset="0"/>
              </a:rPr>
              <a:t>T</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951 J = (41.63 g)(C)(58.40 K)</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u="sng" dirty="0" smtClean="0">
                <a:latin typeface="Times New Roman" panose="02020603050405020304" pitchFamily="18" charset="0"/>
                <a:cs typeface="Times New Roman" panose="02020603050405020304" pitchFamily="18" charset="0"/>
              </a:rPr>
              <a:t>951 J</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(41.63 g)(58.40 K)</a:t>
            </a:r>
            <a:endParaRPr lang="en-US" sz="3600" dirty="0">
              <a:latin typeface="Times New Roman" panose="02020603050405020304" pitchFamily="18" charset="0"/>
              <a:cs typeface="Times New Roman" panose="02020603050405020304" pitchFamily="18" charset="0"/>
            </a:endParaRPr>
          </a:p>
        </p:txBody>
      </p:sp>
      <p:pic>
        <p:nvPicPr>
          <p:cNvPr id="19458" name="Picture 2" descr="Image result for 1960 lincoln cen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3200" y="21336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6200" y="4800600"/>
            <a:ext cx="5029200" cy="1569660"/>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  C  = 0.391 J/</a:t>
            </a:r>
            <a:r>
              <a:rPr lang="en-US" sz="4800" dirty="0" err="1" smtClean="0">
                <a:latin typeface="Times New Roman" panose="02020603050405020304" pitchFamily="18" charset="0"/>
                <a:cs typeface="Times New Roman" panose="02020603050405020304" pitchFamily="18" charset="0"/>
              </a:rPr>
              <a:t>g</a:t>
            </a:r>
            <a:r>
              <a:rPr lang="en-US" sz="4800" dirty="0" err="1" smtClean="0">
                <a:latin typeface="Comic Sans MS"/>
                <a:cs typeface="Times New Roman" panose="02020603050405020304" pitchFamily="18" charset="0"/>
              </a:rPr>
              <a:t>·</a:t>
            </a:r>
            <a:r>
              <a:rPr lang="en-US" sz="4800" dirty="0" err="1" smtClean="0">
                <a:latin typeface="Times New Roman" panose="02020603050405020304" pitchFamily="18" charset="0"/>
                <a:cs typeface="Times New Roman" panose="02020603050405020304" pitchFamily="18" charset="0"/>
              </a:rPr>
              <a:t>K</a:t>
            </a:r>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3 SF </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850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0105"/>
            <a:ext cx="8763000" cy="317009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83.  What is the specific heat capacity constant for GOLD if it takes 271 joules to warm up a ring with mass of 34.2 g from room temp (294.0 K) to a “too hot to wear” temperature of 355.5 Kelvin?</a:t>
            </a:r>
            <a:endParaRPr lang="en-US" sz="4000" dirty="0">
              <a:latin typeface="Times New Roman" panose="02020603050405020304" pitchFamily="18" charset="0"/>
              <a:cs typeface="Times New Roman" panose="02020603050405020304" pitchFamily="18" charset="0"/>
            </a:endParaRPr>
          </a:p>
        </p:txBody>
      </p:sp>
      <p:pic>
        <p:nvPicPr>
          <p:cNvPr id="21506" name="Picture 2" descr="Image result for gold wedding band ma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6211" y="3210204"/>
            <a:ext cx="2686050" cy="256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58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0105"/>
            <a:ext cx="8763000" cy="5201424"/>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83.  What is the specific heat capacity constant for GOLD if it takes 271 joules to warm up a ring with mass of 34.2 g from room temp (294.0 K) to a “too hot to wear” temperature of 355.5 Kelvin?</a:t>
            </a:r>
            <a:br>
              <a:rPr lang="en-US" sz="32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3600" dirty="0" smtClean="0">
                <a:solidFill>
                  <a:srgbClr val="000099"/>
                </a:solidFill>
                <a:latin typeface="Times New Roman" panose="02020603050405020304" pitchFamily="18" charset="0"/>
                <a:cs typeface="Times New Roman" panose="02020603050405020304" pitchFamily="18" charset="0"/>
              </a:rPr>
              <a:t>q = </a:t>
            </a:r>
            <a:r>
              <a:rPr lang="en-US" sz="3600" dirty="0" err="1" smtClean="0">
                <a:solidFill>
                  <a:srgbClr val="000099"/>
                </a:solidFill>
                <a:latin typeface="Times New Roman" panose="02020603050405020304" pitchFamily="18" charset="0"/>
                <a:cs typeface="Times New Roman" panose="02020603050405020304" pitchFamily="18" charset="0"/>
              </a:rPr>
              <a:t>mC</a:t>
            </a:r>
            <a:r>
              <a:rPr lang="el-GR" sz="3600" dirty="0" smtClean="0">
                <a:solidFill>
                  <a:srgbClr val="000099"/>
                </a:solidFill>
                <a:latin typeface="Times New Roman" panose="02020603050405020304" pitchFamily="18" charset="0"/>
                <a:cs typeface="Times New Roman" panose="02020603050405020304" pitchFamily="18" charset="0"/>
              </a:rPr>
              <a:t>Δ</a:t>
            </a:r>
            <a:r>
              <a:rPr lang="en-US" sz="3600" dirty="0" smtClean="0">
                <a:solidFill>
                  <a:srgbClr val="000099"/>
                </a:solidFill>
                <a:latin typeface="Times New Roman" panose="02020603050405020304" pitchFamily="18" charset="0"/>
                <a:cs typeface="Times New Roman" panose="02020603050405020304" pitchFamily="18" charset="0"/>
              </a:rPr>
              <a:t>T</a:t>
            </a:r>
            <a:br>
              <a:rPr lang="en-US" sz="3600" dirty="0" smtClean="0">
                <a:solidFill>
                  <a:srgbClr val="000099"/>
                </a:solidFill>
                <a:latin typeface="Times New Roman" panose="02020603050405020304" pitchFamily="18" charset="0"/>
                <a:cs typeface="Times New Roman" panose="02020603050405020304" pitchFamily="18" charset="0"/>
              </a:rPr>
            </a:br>
            <a:r>
              <a:rPr lang="en-US" sz="800" dirty="0" smtClean="0">
                <a:solidFill>
                  <a:srgbClr val="000099"/>
                </a:solidFill>
                <a:latin typeface="Times New Roman" panose="02020603050405020304" pitchFamily="18" charset="0"/>
                <a:cs typeface="Times New Roman" panose="02020603050405020304" pitchFamily="18" charset="0"/>
              </a:rPr>
              <a:t>     </a:t>
            </a:r>
            <a:r>
              <a:rPr lang="en-US" sz="3600" dirty="0" smtClean="0">
                <a:solidFill>
                  <a:srgbClr val="000099"/>
                </a:solidFill>
                <a:latin typeface="Times New Roman" panose="02020603050405020304" pitchFamily="18" charset="0"/>
                <a:cs typeface="Times New Roman" panose="02020603050405020304" pitchFamily="18" charset="0"/>
              </a:rPr>
              <a:t>271 J = (34.2 g)(C)(61.5 K)</a:t>
            </a:r>
            <a:br>
              <a:rPr lang="en-US" sz="3600" dirty="0" smtClean="0">
                <a:solidFill>
                  <a:srgbClr val="000099"/>
                </a:solidFill>
                <a:latin typeface="Times New Roman" panose="02020603050405020304" pitchFamily="18" charset="0"/>
                <a:cs typeface="Times New Roman" panose="02020603050405020304" pitchFamily="18" charset="0"/>
              </a:rPr>
            </a:br>
            <a:r>
              <a:rPr lang="en-US" sz="1600" dirty="0" smtClean="0">
                <a:solidFill>
                  <a:srgbClr val="000099"/>
                </a:solidFill>
                <a:latin typeface="Times New Roman" panose="02020603050405020304" pitchFamily="18" charset="0"/>
                <a:cs typeface="Times New Roman" panose="02020603050405020304" pitchFamily="18" charset="0"/>
              </a:rPr>
              <a:t> </a:t>
            </a:r>
            <a:r>
              <a:rPr lang="en-US" sz="3600" dirty="0" smtClean="0">
                <a:solidFill>
                  <a:srgbClr val="000099"/>
                </a:solidFill>
                <a:latin typeface="Times New Roman" panose="02020603050405020304" pitchFamily="18" charset="0"/>
                <a:cs typeface="Times New Roman" panose="02020603050405020304" pitchFamily="18" charset="0"/>
              </a:rPr>
              <a:t/>
            </a:r>
            <a:br>
              <a:rPr lang="en-US" sz="3600" dirty="0" smtClean="0">
                <a:solidFill>
                  <a:srgbClr val="000099"/>
                </a:solidFill>
                <a:latin typeface="Times New Roman" panose="02020603050405020304" pitchFamily="18" charset="0"/>
                <a:cs typeface="Times New Roman" panose="02020603050405020304" pitchFamily="18" charset="0"/>
              </a:rPr>
            </a:br>
            <a:r>
              <a:rPr lang="en-US" sz="3600" dirty="0" smtClean="0">
                <a:solidFill>
                  <a:srgbClr val="000099"/>
                </a:solidFill>
                <a:latin typeface="Times New Roman" panose="02020603050405020304" pitchFamily="18" charset="0"/>
                <a:cs typeface="Times New Roman" panose="02020603050405020304" pitchFamily="18" charset="0"/>
              </a:rPr>
              <a:t>       </a:t>
            </a:r>
            <a:r>
              <a:rPr lang="en-US" sz="3600" u="sng" dirty="0" smtClean="0">
                <a:solidFill>
                  <a:srgbClr val="000099"/>
                </a:solidFill>
                <a:latin typeface="Times New Roman" panose="02020603050405020304" pitchFamily="18" charset="0"/>
                <a:cs typeface="Times New Roman" panose="02020603050405020304" pitchFamily="18" charset="0"/>
              </a:rPr>
              <a:t>271 J</a:t>
            </a:r>
            <a:r>
              <a:rPr lang="en-US" sz="3600" dirty="0" smtClean="0">
                <a:solidFill>
                  <a:srgbClr val="000099"/>
                </a:solidFill>
                <a:latin typeface="Times New Roman" panose="02020603050405020304" pitchFamily="18" charset="0"/>
                <a:cs typeface="Times New Roman" panose="02020603050405020304" pitchFamily="18" charset="0"/>
              </a:rPr>
              <a:t/>
            </a:r>
            <a:br>
              <a:rPr lang="en-US" sz="3600" dirty="0" smtClean="0">
                <a:solidFill>
                  <a:srgbClr val="000099"/>
                </a:solidFill>
                <a:latin typeface="Times New Roman" panose="02020603050405020304" pitchFamily="18" charset="0"/>
                <a:cs typeface="Times New Roman" panose="02020603050405020304" pitchFamily="18" charset="0"/>
              </a:rPr>
            </a:br>
            <a:r>
              <a:rPr lang="en-US" sz="3600" dirty="0" smtClean="0">
                <a:solidFill>
                  <a:srgbClr val="000099"/>
                </a:solidFill>
                <a:latin typeface="Times New Roman" panose="02020603050405020304" pitchFamily="18" charset="0"/>
                <a:cs typeface="Times New Roman" panose="02020603050405020304" pitchFamily="18" charset="0"/>
              </a:rPr>
              <a:t>(34.2 g)(61.5 K)</a:t>
            </a:r>
            <a:endParaRPr lang="en-US" sz="3600" dirty="0">
              <a:latin typeface="Times New Roman" panose="02020603050405020304" pitchFamily="18" charset="0"/>
              <a:cs typeface="Times New Roman" panose="02020603050405020304" pitchFamily="18" charset="0"/>
            </a:endParaRPr>
          </a:p>
        </p:txBody>
      </p:sp>
      <p:pic>
        <p:nvPicPr>
          <p:cNvPr id="21506" name="Picture 2" descr="Image result for gold wedding band ma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5550" y="2209800"/>
            <a:ext cx="2686050" cy="25607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3800" y="4114800"/>
            <a:ext cx="2971800" cy="2585323"/>
          </a:xfrm>
          <a:prstGeom prst="rect">
            <a:avLst/>
          </a:prstGeom>
          <a:noFill/>
        </p:spPr>
        <p:txBody>
          <a:bodyPr wrap="square" rtlCol="0">
            <a:spAutoFit/>
          </a:bodyPr>
          <a:lstStyle/>
          <a:p>
            <a:r>
              <a:rPr lang="en-US" sz="5400" dirty="0" smtClean="0">
                <a:solidFill>
                  <a:srgbClr val="000099"/>
                </a:solidFill>
                <a:latin typeface="Times New Roman" panose="02020603050405020304" pitchFamily="18" charset="0"/>
                <a:cs typeface="Times New Roman" panose="02020603050405020304" pitchFamily="18" charset="0"/>
              </a:rPr>
              <a:t>= C</a:t>
            </a:r>
            <a:br>
              <a:rPr lang="en-US" sz="5400" dirty="0" smtClean="0">
                <a:solidFill>
                  <a:srgbClr val="000099"/>
                </a:solidFill>
                <a:latin typeface="Times New Roman" panose="02020603050405020304" pitchFamily="18" charset="0"/>
                <a:cs typeface="Times New Roman" panose="02020603050405020304" pitchFamily="18" charset="0"/>
              </a:rPr>
            </a:br>
            <a:r>
              <a:rPr lang="en-US" sz="5400" dirty="0" smtClean="0">
                <a:solidFill>
                  <a:srgbClr val="000099"/>
                </a:solidFill>
                <a:latin typeface="Times New Roman" panose="02020603050405020304" pitchFamily="18" charset="0"/>
                <a:cs typeface="Times New Roman" panose="02020603050405020304" pitchFamily="18" charset="0"/>
              </a:rPr>
              <a:t/>
            </a:r>
            <a:br>
              <a:rPr lang="en-US" sz="5400" dirty="0" smtClean="0">
                <a:solidFill>
                  <a:srgbClr val="000099"/>
                </a:solidFill>
                <a:latin typeface="Times New Roman" panose="02020603050405020304" pitchFamily="18" charset="0"/>
                <a:cs typeface="Times New Roman" panose="02020603050405020304" pitchFamily="18" charset="0"/>
              </a:rPr>
            </a:br>
            <a:r>
              <a:rPr lang="en-US" sz="5400" dirty="0">
                <a:solidFill>
                  <a:srgbClr val="000099"/>
                </a:solidFill>
                <a:latin typeface="Times New Roman" panose="02020603050405020304" pitchFamily="18" charset="0"/>
                <a:cs typeface="Times New Roman" panose="02020603050405020304" pitchFamily="18" charset="0"/>
              </a:rPr>
              <a:t>= </a:t>
            </a:r>
            <a:r>
              <a:rPr lang="en-US" sz="5400" dirty="0" smtClean="0">
                <a:solidFill>
                  <a:srgbClr val="000099"/>
                </a:solidFill>
                <a:latin typeface="Times New Roman" panose="02020603050405020304" pitchFamily="18" charset="0"/>
                <a:cs typeface="Times New Roman" panose="02020603050405020304" pitchFamily="18" charset="0"/>
              </a:rPr>
              <a:t>C  </a:t>
            </a:r>
            <a:r>
              <a:rPr lang="en-US" sz="2400" dirty="0" smtClean="0">
                <a:solidFill>
                  <a:srgbClr val="FF0000"/>
                </a:solidFill>
                <a:latin typeface="Times New Roman" panose="02020603050405020304" pitchFamily="18" charset="0"/>
                <a:cs typeface="Times New Roman" panose="02020603050405020304" pitchFamily="18" charset="0"/>
              </a:rPr>
              <a:t>(3 SF)</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200" y="5684460"/>
            <a:ext cx="3810000" cy="1015663"/>
          </a:xfrm>
          <a:prstGeom prst="rect">
            <a:avLst/>
          </a:prstGeom>
          <a:noFill/>
        </p:spPr>
        <p:txBody>
          <a:bodyPr wrap="square" rtlCol="0">
            <a:spAutoFit/>
          </a:bodyPr>
          <a:lstStyle/>
          <a:p>
            <a:r>
              <a:rPr lang="en-US" sz="6000" dirty="0" smtClean="0">
                <a:solidFill>
                  <a:srgbClr val="000099"/>
                </a:solidFill>
                <a:latin typeface="Times New Roman" panose="02020603050405020304" pitchFamily="18" charset="0"/>
                <a:cs typeface="Times New Roman" panose="02020603050405020304" pitchFamily="18" charset="0"/>
              </a:rPr>
              <a:t>0.129 J/</a:t>
            </a:r>
            <a:r>
              <a:rPr lang="en-US" sz="6000" dirty="0" err="1" smtClean="0">
                <a:solidFill>
                  <a:srgbClr val="000099"/>
                </a:solidFill>
                <a:latin typeface="Times New Roman" panose="02020603050405020304" pitchFamily="18" charset="0"/>
                <a:cs typeface="Times New Roman" panose="02020603050405020304" pitchFamily="18" charset="0"/>
              </a:rPr>
              <a:t>g·K</a:t>
            </a:r>
            <a:endParaRPr lang="en-US" sz="60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973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2862322"/>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84.  When a </a:t>
            </a:r>
            <a:r>
              <a:rPr lang="en-US" sz="3600" dirty="0">
                <a:latin typeface="Times New Roman" panose="02020603050405020304" pitchFamily="18" charset="0"/>
                <a:cs typeface="Times New Roman" panose="02020603050405020304" pitchFamily="18" charset="0"/>
              </a:rPr>
              <a:t>355 mL </a:t>
            </a:r>
            <a:r>
              <a:rPr lang="en-US" sz="3600" dirty="0" smtClean="0">
                <a:latin typeface="Times New Roman" panose="02020603050405020304" pitchFamily="18" charset="0"/>
                <a:cs typeface="Times New Roman" panose="02020603050405020304" pitchFamily="18" charset="0"/>
              </a:rPr>
              <a:t>can of seltzer, is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warmed from a temperature of 293 K</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by adding 64,000 Joules of energy to</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it, what is the final temperature?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Assume the seltzer is just water.  </a:t>
            </a:r>
            <a:endParaRPr lang="en-US" sz="3600" dirty="0">
              <a:latin typeface="Times New Roman" panose="02020603050405020304" pitchFamily="18" charset="0"/>
              <a:cs typeface="Times New Roman" panose="02020603050405020304" pitchFamily="18" charset="0"/>
            </a:endParaRPr>
          </a:p>
        </p:txBody>
      </p:sp>
      <p:pic>
        <p:nvPicPr>
          <p:cNvPr id="23554" name="Picture 2" descr="Image result for wegman's seltz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301163" y="1980006"/>
            <a:ext cx="1666374" cy="222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62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59400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84.  When a </a:t>
            </a:r>
            <a:r>
              <a:rPr lang="en-US" sz="2400" dirty="0">
                <a:latin typeface="Times New Roman" panose="02020603050405020304" pitchFamily="18" charset="0"/>
                <a:cs typeface="Times New Roman" panose="02020603050405020304" pitchFamily="18" charset="0"/>
              </a:rPr>
              <a:t>355 mL </a:t>
            </a:r>
            <a:r>
              <a:rPr lang="en-US" sz="2400" dirty="0" smtClean="0">
                <a:latin typeface="Times New Roman" panose="02020603050405020304" pitchFamily="18" charset="0"/>
                <a:cs typeface="Times New Roman" panose="02020603050405020304" pitchFamily="18" charset="0"/>
              </a:rPr>
              <a:t>can of seltzer, is warmed from a temperature of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293 K by adding 64,000 Joules of energy to it, what is the final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temperature?  Assume the seltzer is just water.  </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q = </a:t>
            </a:r>
            <a:r>
              <a:rPr lang="en-US" sz="3600" dirty="0" err="1" smtClean="0">
                <a:latin typeface="Times New Roman" panose="02020603050405020304" pitchFamily="18" charset="0"/>
                <a:cs typeface="Times New Roman" panose="02020603050405020304" pitchFamily="18" charset="0"/>
              </a:rPr>
              <a:t>mC</a:t>
            </a:r>
            <a:r>
              <a:rPr lang="el-GR" sz="3600" dirty="0" smtClean="0">
                <a:latin typeface="Times New Roman" panose="02020603050405020304" pitchFamily="18" charset="0"/>
                <a:cs typeface="Times New Roman" panose="02020603050405020304" pitchFamily="18" charset="0"/>
              </a:rPr>
              <a:t>Δ</a:t>
            </a:r>
            <a:r>
              <a:rPr lang="en-US" sz="3600" dirty="0" smtClean="0">
                <a:latin typeface="Times New Roman" panose="02020603050405020304" pitchFamily="18" charset="0"/>
                <a:cs typeface="Times New Roman" panose="02020603050405020304" pitchFamily="18" charset="0"/>
              </a:rPr>
              <a:t>T</a:t>
            </a:r>
            <a:br>
              <a:rPr lang="en-US" sz="3600" dirty="0" smtClean="0">
                <a:latin typeface="Times New Roman" panose="02020603050405020304" pitchFamily="18" charset="0"/>
                <a:cs typeface="Times New Roman" panose="02020603050405020304" pitchFamily="18" charset="0"/>
              </a:rPr>
            </a:br>
            <a:r>
              <a:rPr lang="en-US" sz="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64,000 J = (355 g)(4.18 J/</a:t>
            </a:r>
            <a:r>
              <a:rPr lang="en-US" sz="3600" dirty="0" err="1" smtClean="0">
                <a:latin typeface="Times New Roman" panose="02020603050405020304" pitchFamily="18" charset="0"/>
                <a:cs typeface="Times New Roman" panose="02020603050405020304" pitchFamily="18" charset="0"/>
              </a:rPr>
              <a:t>g</a:t>
            </a:r>
            <a:r>
              <a:rPr lang="en-US" sz="3600" dirty="0" err="1" smtClean="0">
                <a:latin typeface="Comic Sans MS"/>
                <a:cs typeface="Times New Roman" panose="02020603050405020304" pitchFamily="18" charset="0"/>
              </a:rPr>
              <a:t>·</a:t>
            </a:r>
            <a:r>
              <a:rPr lang="en-US" sz="3600" dirty="0" err="1" smtClean="0">
                <a:latin typeface="Times New Roman" panose="02020603050405020304" pitchFamily="18" charset="0"/>
                <a:cs typeface="Times New Roman" panose="02020603050405020304" pitchFamily="18" charset="0"/>
              </a:rPr>
              <a:t>K</a:t>
            </a:r>
            <a:r>
              <a:rPr lang="en-US" sz="3600" dirty="0" smtClean="0">
                <a:latin typeface="Times New Roman" panose="02020603050405020304" pitchFamily="18" charset="0"/>
                <a:cs typeface="Times New Roman" panose="02020603050405020304" pitchFamily="18" charset="0"/>
              </a:rPr>
              <a:t>)(</a:t>
            </a:r>
            <a:r>
              <a:rPr lang="el-GR" sz="3600" dirty="0" smtClean="0">
                <a:latin typeface="Times New Roman" panose="02020603050405020304" pitchFamily="18" charset="0"/>
                <a:cs typeface="Times New Roman" panose="02020603050405020304" pitchFamily="18" charset="0"/>
              </a:rPr>
              <a:t>Δ</a:t>
            </a:r>
            <a:r>
              <a:rPr lang="en-US" sz="3600" dirty="0" smtClean="0">
                <a:latin typeface="Times New Roman" panose="02020603050405020304" pitchFamily="18" charset="0"/>
                <a:cs typeface="Times New Roman" panose="02020603050405020304" pitchFamily="18" charset="0"/>
              </a:rPr>
              <a:t>T)</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200" u="sng" dirty="0" smtClean="0">
                <a:latin typeface="Times New Roman" panose="02020603050405020304" pitchFamily="18" charset="0"/>
                <a:cs typeface="Times New Roman" panose="02020603050405020304" pitchFamily="18" charset="0"/>
              </a:rPr>
              <a:t>64,000 J</a:t>
            </a:r>
            <a:br>
              <a:rPr lang="en-US" sz="3200" u="sng"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(355 g)(4.18 J/</a:t>
            </a:r>
            <a:r>
              <a:rPr lang="en-US" sz="3200" dirty="0" err="1" smtClean="0">
                <a:latin typeface="Times New Roman" panose="02020603050405020304" pitchFamily="18" charset="0"/>
                <a:cs typeface="Times New Roman" panose="02020603050405020304" pitchFamily="18" charset="0"/>
              </a:rPr>
              <a:t>g</a:t>
            </a:r>
            <a:r>
              <a:rPr lang="en-US" sz="3200" dirty="0" err="1" smtClean="0">
                <a:latin typeface="Comic Sans MS"/>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K</a:t>
            </a:r>
            <a:r>
              <a:rPr lang="en-US" sz="3200" dirty="0" smtClean="0">
                <a:latin typeface="Times New Roman" panose="02020603050405020304" pitchFamily="18" charset="0"/>
                <a:cs typeface="Times New Roman" panose="02020603050405020304" pitchFamily="18" charset="0"/>
              </a:rPr>
              <a:t>)</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r>
              <a:rPr lang="en-US" sz="3200" u="sng" dirty="0" smtClean="0">
                <a:latin typeface="Times New Roman" panose="02020603050405020304" pitchFamily="18" charset="0"/>
                <a:cs typeface="Times New Roman" panose="02020603050405020304" pitchFamily="18" charset="0"/>
              </a:rPr>
              <a:t>64,000 </a:t>
            </a:r>
            <a:r>
              <a:rPr lang="en-US" sz="3200" u="sng" dirty="0">
                <a:latin typeface="Times New Roman" panose="02020603050405020304" pitchFamily="18" charset="0"/>
                <a:cs typeface="Times New Roman" panose="02020603050405020304" pitchFamily="18" charset="0"/>
              </a:rPr>
              <a:t>J</a:t>
            </a:r>
            <a:br>
              <a:rPr lang="en-US" sz="3200" u="sng"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1483.9 J/K</a:t>
            </a:r>
            <a:endParaRPr lang="en-US" sz="3200" dirty="0">
              <a:latin typeface="Times New Roman" panose="02020603050405020304" pitchFamily="18" charset="0"/>
              <a:cs typeface="Times New Roman" panose="02020603050405020304" pitchFamily="18" charset="0"/>
            </a:endParaRPr>
          </a:p>
        </p:txBody>
      </p:sp>
      <p:pic>
        <p:nvPicPr>
          <p:cNvPr id="23554" name="Picture 2" descr="Image result for wegman's seltz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325226" y="1143000"/>
            <a:ext cx="1666374" cy="2221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3581400"/>
            <a:ext cx="5562600" cy="2308324"/>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 </a:t>
            </a:r>
            <a:r>
              <a:rPr lang="el-GR" sz="4800" dirty="0" smtClean="0">
                <a:latin typeface="Times New Roman" panose="02020603050405020304" pitchFamily="18" charset="0"/>
                <a:cs typeface="Times New Roman" panose="02020603050405020304" pitchFamily="18" charset="0"/>
              </a:rPr>
              <a:t>Δ</a:t>
            </a:r>
            <a:r>
              <a:rPr lang="en-US" sz="4800" dirty="0" smtClean="0">
                <a:latin typeface="Times New Roman" panose="02020603050405020304" pitchFamily="18" charset="0"/>
                <a:cs typeface="Times New Roman" panose="02020603050405020304" pitchFamily="18" charset="0"/>
              </a:rPr>
              <a:t>T</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l-GR" sz="4800" dirty="0">
                <a:latin typeface="Times New Roman" panose="02020603050405020304" pitchFamily="18" charset="0"/>
                <a:cs typeface="Times New Roman" panose="02020603050405020304" pitchFamily="18" charset="0"/>
              </a:rPr>
              <a:t>Δ</a:t>
            </a:r>
            <a:r>
              <a:rPr lang="en-US" sz="4800" dirty="0" smtClean="0">
                <a:latin typeface="Times New Roman" panose="02020603050405020304" pitchFamily="18" charset="0"/>
                <a:cs typeface="Times New Roman" panose="02020603050405020304" pitchFamily="18" charset="0"/>
              </a:rPr>
              <a:t>T = 43 K </a:t>
            </a:r>
            <a:endParaRPr lang="en-US" sz="4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934200" y="3810000"/>
            <a:ext cx="2057400" cy="2062103"/>
          </a:xfrm>
          <a:prstGeom prst="rect">
            <a:avLst/>
          </a:prstGeom>
          <a:noFill/>
        </p:spPr>
        <p:txBody>
          <a:bodyPr wrap="square" rtlCol="0">
            <a:spAutoFit/>
          </a:bodyPr>
          <a:lstStyle/>
          <a:p>
            <a:pPr algn="ctr"/>
            <a:r>
              <a:rPr lang="en-US" sz="3200" dirty="0" smtClean="0">
                <a:solidFill>
                  <a:srgbClr val="FF0000"/>
                </a:solidFill>
              </a:rPr>
              <a:t>293 K</a:t>
            </a:r>
            <a:br>
              <a:rPr lang="en-US" sz="3200" dirty="0" smtClean="0">
                <a:solidFill>
                  <a:srgbClr val="FF0000"/>
                </a:solidFill>
              </a:rPr>
            </a:br>
            <a:r>
              <a:rPr lang="en-US" sz="3200" dirty="0" smtClean="0">
                <a:solidFill>
                  <a:srgbClr val="FF0000"/>
                </a:solidFill>
              </a:rPr>
              <a:t>+ 43 K</a:t>
            </a:r>
            <a:br>
              <a:rPr lang="en-US" sz="3200" dirty="0" smtClean="0">
                <a:solidFill>
                  <a:srgbClr val="FF0000"/>
                </a:solidFill>
              </a:rPr>
            </a:br>
            <a:r>
              <a:rPr lang="en-US" sz="3200" dirty="0" smtClean="0">
                <a:solidFill>
                  <a:srgbClr val="FF0000"/>
                </a:solidFill>
              </a:rPr>
              <a:t>336 K  </a:t>
            </a:r>
            <a:br>
              <a:rPr lang="en-US" sz="3200" dirty="0" smtClean="0">
                <a:solidFill>
                  <a:srgbClr val="FF0000"/>
                </a:solidFill>
              </a:rPr>
            </a:br>
            <a:r>
              <a:rPr lang="en-US" sz="3200" dirty="0" smtClean="0">
                <a:solidFill>
                  <a:srgbClr val="FF0000"/>
                </a:solidFill>
              </a:rPr>
              <a:t> </a:t>
            </a:r>
            <a:r>
              <a:rPr lang="en-US" sz="3200" dirty="0" smtClean="0">
                <a:solidFill>
                  <a:srgbClr val="0000FF"/>
                </a:solidFill>
              </a:rPr>
              <a:t>SF </a:t>
            </a:r>
            <a:r>
              <a:rPr lang="en-US" sz="3200" b="1" dirty="0" smtClean="0">
                <a:solidFill>
                  <a:srgbClr val="0000FF"/>
                </a:solidFill>
                <a:latin typeface="Wingdings" panose="05000000000000000000" pitchFamily="2" charset="2"/>
              </a:rPr>
              <a:t>L</a:t>
            </a:r>
            <a:endParaRPr lang="en-US" sz="3200" b="1" dirty="0">
              <a:solidFill>
                <a:srgbClr val="0000FF"/>
              </a:solidFill>
            </a:endParaRPr>
          </a:p>
        </p:txBody>
      </p:sp>
      <p:cxnSp>
        <p:nvCxnSpPr>
          <p:cNvPr id="6" name="Straight Connector 5"/>
          <p:cNvCxnSpPr/>
          <p:nvPr/>
        </p:nvCxnSpPr>
        <p:spPr>
          <a:xfrm>
            <a:off x="7325226" y="4800600"/>
            <a:ext cx="128537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032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D1"/>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686800" cy="1938992"/>
          </a:xfrm>
          <a:prstGeom prst="rect">
            <a:avLst/>
          </a:prstGeom>
          <a:noFill/>
        </p:spPr>
        <p:txBody>
          <a:bodyPr wrap="square" rtlCol="0">
            <a:spAutoFit/>
          </a:bodyPr>
          <a:lstStyle/>
          <a:p>
            <a:r>
              <a:rPr lang="en-US" sz="4000" dirty="0" smtClean="0">
                <a:solidFill>
                  <a:srgbClr val="000099"/>
                </a:solidFill>
                <a:latin typeface="Times New Roman" panose="02020603050405020304" pitchFamily="18" charset="0"/>
                <a:cs typeface="Times New Roman" panose="02020603050405020304" pitchFamily="18" charset="0"/>
              </a:rPr>
              <a:t>85. When 51.1 g copper at 381.5 K emits</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1788 Joules, it cools down.   What is </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the final temp if  </a:t>
            </a:r>
            <a:r>
              <a:rPr lang="en-US" sz="4000" dirty="0" err="1" smtClean="0">
                <a:solidFill>
                  <a:srgbClr val="000099"/>
                </a:solidFill>
                <a:latin typeface="Times New Roman" panose="02020603050405020304" pitchFamily="18" charset="0"/>
                <a:cs typeface="Times New Roman" panose="02020603050405020304" pitchFamily="18" charset="0"/>
              </a:rPr>
              <a:t>C</a:t>
            </a:r>
            <a:r>
              <a:rPr lang="en-US" sz="4000" baseline="-25000" dirty="0" err="1" smtClean="0">
                <a:solidFill>
                  <a:srgbClr val="000099"/>
                </a:solidFill>
                <a:latin typeface="Times New Roman" panose="02020603050405020304" pitchFamily="18" charset="0"/>
                <a:cs typeface="Times New Roman" panose="02020603050405020304" pitchFamily="18" charset="0"/>
              </a:rPr>
              <a:t>Cu</a:t>
            </a:r>
            <a:r>
              <a:rPr lang="en-US" sz="4000" dirty="0" smtClean="0">
                <a:solidFill>
                  <a:srgbClr val="000099"/>
                </a:solidFill>
                <a:latin typeface="Times New Roman" panose="02020603050405020304" pitchFamily="18" charset="0"/>
                <a:cs typeface="Times New Roman" panose="02020603050405020304" pitchFamily="18" charset="0"/>
              </a:rPr>
              <a:t> = 0.391 J/</a:t>
            </a:r>
            <a:r>
              <a:rPr lang="en-US" sz="4000" dirty="0" err="1" smtClean="0">
                <a:solidFill>
                  <a:srgbClr val="000099"/>
                </a:solidFill>
                <a:latin typeface="Times New Roman" panose="02020603050405020304" pitchFamily="18" charset="0"/>
                <a:cs typeface="Times New Roman" panose="02020603050405020304" pitchFamily="18" charset="0"/>
              </a:rPr>
              <a:t>g</a:t>
            </a:r>
            <a:r>
              <a:rPr lang="en-US" sz="4000" dirty="0" err="1" smtClean="0">
                <a:solidFill>
                  <a:srgbClr val="000099"/>
                </a:solidFill>
                <a:latin typeface="Comic Sans MS"/>
                <a:cs typeface="Times New Roman" panose="02020603050405020304" pitchFamily="18" charset="0"/>
              </a:rPr>
              <a:t>·</a:t>
            </a:r>
            <a:r>
              <a:rPr lang="en-US" sz="4000" dirty="0" err="1" smtClean="0">
                <a:solidFill>
                  <a:srgbClr val="000099"/>
                </a:solidFill>
                <a:latin typeface="Times New Roman" panose="02020603050405020304" pitchFamily="18" charset="0"/>
                <a:cs typeface="Times New Roman" panose="02020603050405020304" pitchFamily="18" charset="0"/>
              </a:rPr>
              <a:t>K</a:t>
            </a:r>
            <a:r>
              <a:rPr lang="en-US" sz="4000" dirty="0" smtClean="0">
                <a:solidFill>
                  <a:srgbClr val="000099"/>
                </a:solidFill>
                <a:latin typeface="Times New Roman" panose="02020603050405020304" pitchFamily="18" charset="0"/>
                <a:cs typeface="Times New Roman" panose="02020603050405020304" pitchFamily="18" charset="0"/>
              </a:rPr>
              <a:t> ? </a:t>
            </a:r>
            <a:endParaRPr lang="en-US" sz="40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30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686800" cy="4193456"/>
          </a:xfrm>
          <a:prstGeom prst="rect">
            <a:avLst/>
          </a:prstGeom>
          <a:noFill/>
        </p:spPr>
        <p:txBody>
          <a:bodyPr wrap="square" rtlCol="0">
            <a:spAutoFit/>
          </a:bodyPr>
          <a:lstStyle/>
          <a:p>
            <a:r>
              <a:rPr lang="en-US" sz="2800" dirty="0" smtClean="0">
                <a:solidFill>
                  <a:srgbClr val="000099"/>
                </a:solidFill>
                <a:latin typeface="Times New Roman" panose="02020603050405020304" pitchFamily="18" charset="0"/>
                <a:cs typeface="Times New Roman" panose="02020603050405020304" pitchFamily="18" charset="0"/>
              </a:rPr>
              <a:t>85. When 51.1 g Cu at 381.5 K emits 1788 Joules, it cools</a:t>
            </a:r>
            <a:br>
              <a:rPr lang="en-US" sz="2800" dirty="0" smtClean="0">
                <a:solidFill>
                  <a:srgbClr val="000099"/>
                </a:solidFill>
                <a:latin typeface="Times New Roman" panose="02020603050405020304" pitchFamily="18" charset="0"/>
                <a:cs typeface="Times New Roman" panose="02020603050405020304" pitchFamily="18" charset="0"/>
              </a:rPr>
            </a:br>
            <a:r>
              <a:rPr lang="en-US" sz="2800" dirty="0" smtClean="0">
                <a:solidFill>
                  <a:srgbClr val="000099"/>
                </a:solidFill>
                <a:latin typeface="Times New Roman" panose="02020603050405020304" pitchFamily="18" charset="0"/>
                <a:cs typeface="Times New Roman" panose="02020603050405020304" pitchFamily="18" charset="0"/>
              </a:rPr>
              <a:t>       down.   What is the final temp if  </a:t>
            </a:r>
            <a:r>
              <a:rPr lang="en-US" sz="2800" dirty="0" err="1" smtClean="0">
                <a:solidFill>
                  <a:srgbClr val="000099"/>
                </a:solidFill>
                <a:latin typeface="Times New Roman" panose="02020603050405020304" pitchFamily="18" charset="0"/>
                <a:cs typeface="Times New Roman" panose="02020603050405020304" pitchFamily="18" charset="0"/>
              </a:rPr>
              <a:t>C</a:t>
            </a:r>
            <a:r>
              <a:rPr lang="en-US" sz="2800" baseline="-25000" dirty="0" err="1" smtClean="0">
                <a:solidFill>
                  <a:srgbClr val="000099"/>
                </a:solidFill>
                <a:latin typeface="Times New Roman" panose="02020603050405020304" pitchFamily="18" charset="0"/>
                <a:cs typeface="Times New Roman" panose="02020603050405020304" pitchFamily="18" charset="0"/>
              </a:rPr>
              <a:t>Cu</a:t>
            </a:r>
            <a:r>
              <a:rPr lang="en-US" sz="2800" dirty="0" smtClean="0">
                <a:solidFill>
                  <a:srgbClr val="000099"/>
                </a:solidFill>
                <a:latin typeface="Times New Roman" panose="02020603050405020304" pitchFamily="18" charset="0"/>
                <a:cs typeface="Times New Roman" panose="02020603050405020304" pitchFamily="18" charset="0"/>
              </a:rPr>
              <a:t> = 0.391 J/</a:t>
            </a:r>
            <a:r>
              <a:rPr lang="en-US" sz="2800" dirty="0" err="1" smtClean="0">
                <a:solidFill>
                  <a:srgbClr val="000099"/>
                </a:solidFill>
                <a:latin typeface="Times New Roman" panose="02020603050405020304" pitchFamily="18" charset="0"/>
                <a:cs typeface="Times New Roman" panose="02020603050405020304" pitchFamily="18" charset="0"/>
              </a:rPr>
              <a:t>g</a:t>
            </a:r>
            <a:r>
              <a:rPr lang="en-US" sz="2800" dirty="0" err="1" smtClean="0">
                <a:solidFill>
                  <a:srgbClr val="000099"/>
                </a:solidFill>
                <a:latin typeface="Comic Sans MS"/>
                <a:cs typeface="Times New Roman" panose="02020603050405020304" pitchFamily="18" charset="0"/>
              </a:rPr>
              <a:t>·</a:t>
            </a:r>
            <a:r>
              <a:rPr lang="en-US" sz="2800" dirty="0" err="1" smtClean="0">
                <a:solidFill>
                  <a:srgbClr val="000099"/>
                </a:solidFill>
                <a:latin typeface="Times New Roman" panose="02020603050405020304" pitchFamily="18" charset="0"/>
                <a:cs typeface="Times New Roman" panose="02020603050405020304" pitchFamily="18" charset="0"/>
              </a:rPr>
              <a:t>K</a:t>
            </a:r>
            <a:r>
              <a:rPr lang="en-US" sz="2800" dirty="0" smtClean="0">
                <a:solidFill>
                  <a:srgbClr val="000099"/>
                </a:solidFill>
                <a:latin typeface="Times New Roman" panose="02020603050405020304" pitchFamily="18" charset="0"/>
                <a:cs typeface="Times New Roman" panose="02020603050405020304" pitchFamily="18" charset="0"/>
              </a:rPr>
              <a:t> ? </a:t>
            </a:r>
            <a:r>
              <a:rPr lang="en-US" sz="4000" dirty="0" smtClean="0">
                <a:solidFill>
                  <a:srgbClr val="000099"/>
                </a:solidFill>
                <a:latin typeface="Times New Roman" panose="02020603050405020304" pitchFamily="18" charset="0"/>
                <a:cs typeface="Times New Roman" panose="02020603050405020304" pitchFamily="18" charset="0"/>
              </a:rPr>
              <a:t/>
            </a:r>
            <a:br>
              <a:rPr lang="en-US" sz="4000" dirty="0" smtClean="0">
                <a:solidFill>
                  <a:srgbClr val="000099"/>
                </a:solidFill>
                <a:latin typeface="Times New Roman" panose="02020603050405020304" pitchFamily="18" charset="0"/>
                <a:cs typeface="Times New Roman" panose="02020603050405020304" pitchFamily="18" charset="0"/>
              </a:rPr>
            </a:br>
            <a:r>
              <a:rPr lang="en-US" sz="1050" dirty="0">
                <a:solidFill>
                  <a:srgbClr val="000099"/>
                </a:solidFill>
                <a:latin typeface="Times New Roman" panose="02020603050405020304" pitchFamily="18" charset="0"/>
                <a:cs typeface="Times New Roman" panose="02020603050405020304" pitchFamily="18" charset="0"/>
              </a:rPr>
              <a:t> </a:t>
            </a:r>
            <a:r>
              <a:rPr lang="en-US" sz="4000" dirty="0" smtClean="0">
                <a:solidFill>
                  <a:srgbClr val="000099"/>
                </a:solidFill>
                <a:latin typeface="Times New Roman" panose="02020603050405020304" pitchFamily="18" charset="0"/>
                <a:cs typeface="Times New Roman" panose="02020603050405020304" pitchFamily="18" charset="0"/>
              </a:rPr>
              <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q = </a:t>
            </a:r>
            <a:r>
              <a:rPr lang="en-US" sz="4000" dirty="0" err="1" smtClean="0">
                <a:solidFill>
                  <a:srgbClr val="000099"/>
                </a:solidFill>
                <a:latin typeface="Times New Roman" panose="02020603050405020304" pitchFamily="18" charset="0"/>
                <a:cs typeface="Times New Roman" panose="02020603050405020304" pitchFamily="18" charset="0"/>
              </a:rPr>
              <a:t>mC</a:t>
            </a:r>
            <a:r>
              <a:rPr lang="el-GR" sz="4000" dirty="0" smtClean="0">
                <a:solidFill>
                  <a:srgbClr val="000099"/>
                </a:solidFill>
                <a:latin typeface="Times New Roman" panose="02020603050405020304" pitchFamily="18" charset="0"/>
                <a:cs typeface="Times New Roman" panose="02020603050405020304" pitchFamily="18" charset="0"/>
              </a:rPr>
              <a:t>Δ</a:t>
            </a:r>
            <a:r>
              <a:rPr lang="en-US" sz="4000" dirty="0" smtClean="0">
                <a:solidFill>
                  <a:srgbClr val="000099"/>
                </a:solidFill>
                <a:latin typeface="Times New Roman" panose="02020603050405020304" pitchFamily="18" charset="0"/>
                <a:cs typeface="Times New Roman" panose="02020603050405020304" pitchFamily="18" charset="0"/>
              </a:rPr>
              <a:t>T</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a:t>
            </a:r>
            <a:r>
              <a:rPr lang="en-US" sz="1050" dirty="0" smtClean="0">
                <a:solidFill>
                  <a:srgbClr val="000099"/>
                </a:solidFill>
                <a:latin typeface="Times New Roman" panose="02020603050405020304" pitchFamily="18" charset="0"/>
                <a:cs typeface="Times New Roman" panose="02020603050405020304" pitchFamily="18" charset="0"/>
              </a:rPr>
              <a:t>  </a:t>
            </a:r>
            <a:r>
              <a:rPr lang="en-US" sz="4000" dirty="0" smtClean="0">
                <a:solidFill>
                  <a:srgbClr val="000099"/>
                </a:solidFill>
                <a:latin typeface="Times New Roman" panose="02020603050405020304" pitchFamily="18" charset="0"/>
                <a:cs typeface="Times New Roman" panose="02020603050405020304" pitchFamily="18" charset="0"/>
              </a:rPr>
              <a:t>1788 J = (51.1 g)(0.391 J/</a:t>
            </a:r>
            <a:r>
              <a:rPr lang="en-US" sz="4000" dirty="0" err="1" smtClean="0">
                <a:solidFill>
                  <a:srgbClr val="000099"/>
                </a:solidFill>
                <a:latin typeface="Times New Roman" panose="02020603050405020304" pitchFamily="18" charset="0"/>
                <a:cs typeface="Times New Roman" panose="02020603050405020304" pitchFamily="18" charset="0"/>
              </a:rPr>
              <a:t>g</a:t>
            </a:r>
            <a:r>
              <a:rPr lang="en-US" sz="4000" dirty="0" err="1" smtClean="0">
                <a:solidFill>
                  <a:srgbClr val="000099"/>
                </a:solidFill>
                <a:latin typeface="Comic Sans MS"/>
                <a:cs typeface="Times New Roman" panose="02020603050405020304" pitchFamily="18" charset="0"/>
              </a:rPr>
              <a:t>·</a:t>
            </a:r>
            <a:r>
              <a:rPr lang="en-US" sz="4000" dirty="0" err="1" smtClean="0">
                <a:solidFill>
                  <a:srgbClr val="000099"/>
                </a:solidFill>
                <a:latin typeface="Times New Roman" panose="02020603050405020304" pitchFamily="18" charset="0"/>
                <a:cs typeface="Times New Roman" panose="02020603050405020304" pitchFamily="18" charset="0"/>
              </a:rPr>
              <a:t>K</a:t>
            </a:r>
            <a:r>
              <a:rPr lang="en-US" sz="4000" dirty="0" smtClean="0">
                <a:solidFill>
                  <a:srgbClr val="000099"/>
                </a:solidFill>
                <a:latin typeface="Times New Roman" panose="02020603050405020304" pitchFamily="18" charset="0"/>
                <a:cs typeface="Times New Roman" panose="02020603050405020304" pitchFamily="18" charset="0"/>
              </a:rPr>
              <a:t>)(</a:t>
            </a:r>
            <a:r>
              <a:rPr lang="el-GR" sz="4000" dirty="0" smtClean="0">
                <a:solidFill>
                  <a:srgbClr val="000099"/>
                </a:solidFill>
                <a:latin typeface="Times New Roman" panose="02020603050405020304" pitchFamily="18" charset="0"/>
                <a:cs typeface="Times New Roman" panose="02020603050405020304" pitchFamily="18" charset="0"/>
              </a:rPr>
              <a:t>Δ</a:t>
            </a:r>
            <a:r>
              <a:rPr lang="en-US" sz="4000" dirty="0" smtClean="0">
                <a:solidFill>
                  <a:srgbClr val="000099"/>
                </a:solidFill>
                <a:latin typeface="Times New Roman" panose="02020603050405020304" pitchFamily="18" charset="0"/>
                <a:cs typeface="Times New Roman" panose="02020603050405020304" pitchFamily="18" charset="0"/>
              </a:rPr>
              <a:t>T)</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a:t>
            </a:r>
            <a:r>
              <a:rPr lang="en-US" sz="4000" u="sng" dirty="0" smtClean="0">
                <a:solidFill>
                  <a:srgbClr val="000099"/>
                </a:solidFill>
                <a:latin typeface="Times New Roman" panose="02020603050405020304" pitchFamily="18" charset="0"/>
                <a:cs typeface="Times New Roman" panose="02020603050405020304" pitchFamily="18" charset="0"/>
              </a:rPr>
              <a:t>1788 J</a:t>
            </a:r>
            <a:r>
              <a:rPr lang="en-US" sz="4000" dirty="0" smtClean="0">
                <a:solidFill>
                  <a:srgbClr val="000099"/>
                </a:solidFill>
                <a:latin typeface="Times New Roman" panose="02020603050405020304" pitchFamily="18" charset="0"/>
                <a:cs typeface="Times New Roman" panose="02020603050405020304" pitchFamily="18" charset="0"/>
              </a:rPr>
              <a:t/>
            </a:r>
            <a:br>
              <a:rPr lang="en-US" sz="4000" dirty="0" smtClean="0">
                <a:solidFill>
                  <a:srgbClr val="000099"/>
                </a:solidFill>
                <a:latin typeface="Times New Roman" panose="02020603050405020304" pitchFamily="18" charset="0"/>
                <a:cs typeface="Times New Roman" panose="02020603050405020304" pitchFamily="18" charset="0"/>
              </a:rPr>
            </a:br>
            <a:r>
              <a:rPr lang="en-US" sz="4000" dirty="0" smtClean="0">
                <a:solidFill>
                  <a:srgbClr val="000099"/>
                </a:solidFill>
                <a:latin typeface="Times New Roman" panose="02020603050405020304" pitchFamily="18" charset="0"/>
                <a:cs typeface="Times New Roman" panose="02020603050405020304" pitchFamily="18" charset="0"/>
              </a:rPr>
              <a:t>    19.9801 J/</a:t>
            </a:r>
            <a:r>
              <a:rPr lang="en-US" sz="4000" dirty="0" err="1" smtClean="0">
                <a:solidFill>
                  <a:srgbClr val="000099"/>
                </a:solidFill>
                <a:latin typeface="Times New Roman" panose="02020603050405020304" pitchFamily="18" charset="0"/>
                <a:cs typeface="Times New Roman" panose="02020603050405020304" pitchFamily="18" charset="0"/>
              </a:rPr>
              <a:t>g</a:t>
            </a:r>
            <a:r>
              <a:rPr lang="en-US" sz="4000" dirty="0" err="1" smtClean="0">
                <a:solidFill>
                  <a:srgbClr val="000099"/>
                </a:solidFill>
                <a:latin typeface="Comic Sans MS"/>
                <a:cs typeface="Times New Roman" panose="02020603050405020304" pitchFamily="18" charset="0"/>
              </a:rPr>
              <a:t>·</a:t>
            </a:r>
            <a:r>
              <a:rPr lang="en-US" sz="4000" dirty="0" err="1" smtClean="0">
                <a:solidFill>
                  <a:srgbClr val="000099"/>
                </a:solidFill>
                <a:latin typeface="Times New Roman" panose="02020603050405020304" pitchFamily="18" charset="0"/>
                <a:cs typeface="Times New Roman" panose="02020603050405020304" pitchFamily="18" charset="0"/>
              </a:rPr>
              <a:t>K</a:t>
            </a:r>
            <a:endParaRPr lang="en-US" sz="4000" dirty="0">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86200" y="3352800"/>
            <a:ext cx="4495800" cy="707886"/>
          </a:xfrm>
          <a:prstGeom prst="rect">
            <a:avLst/>
          </a:prstGeom>
          <a:noFill/>
        </p:spPr>
        <p:txBody>
          <a:bodyPr wrap="square" rtlCol="0">
            <a:spAutoFit/>
          </a:bodyPr>
          <a:lstStyle/>
          <a:p>
            <a:r>
              <a:rPr lang="en-US" sz="4000" dirty="0" smtClean="0">
                <a:solidFill>
                  <a:srgbClr val="000099"/>
                </a:solidFill>
                <a:latin typeface="Times New Roman" panose="02020603050405020304" pitchFamily="18" charset="0"/>
                <a:cs typeface="Times New Roman" panose="02020603050405020304" pitchFamily="18" charset="0"/>
              </a:rPr>
              <a:t>= </a:t>
            </a:r>
            <a:r>
              <a:rPr lang="el-GR" sz="4000" dirty="0" smtClean="0">
                <a:solidFill>
                  <a:srgbClr val="000099"/>
                </a:solidFill>
                <a:latin typeface="Times New Roman" panose="02020603050405020304" pitchFamily="18" charset="0"/>
                <a:cs typeface="Times New Roman" panose="02020603050405020304" pitchFamily="18" charset="0"/>
              </a:rPr>
              <a:t>Δ</a:t>
            </a:r>
            <a:r>
              <a:rPr lang="en-US" sz="4000" dirty="0" smtClean="0">
                <a:solidFill>
                  <a:srgbClr val="000099"/>
                </a:solidFill>
                <a:latin typeface="Times New Roman" panose="02020603050405020304" pitchFamily="18" charset="0"/>
                <a:cs typeface="Times New Roman" panose="02020603050405020304" pitchFamily="18" charset="0"/>
              </a:rPr>
              <a:t>T =  89.4 K</a:t>
            </a:r>
            <a:endParaRPr lang="en-US" sz="4000" dirty="0">
              <a:solidFill>
                <a:srgbClr val="0000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963651" y="4191000"/>
            <a:ext cx="2418347" cy="2123658"/>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381.5 K</a:t>
            </a:r>
            <a:br>
              <a:rPr lang="en-US" sz="4000" dirty="0" smtClean="0">
                <a:solidFill>
                  <a:srgbClr val="FF0000"/>
                </a:solidFill>
                <a:latin typeface="Times New Roman" panose="02020603050405020304" pitchFamily="18" charset="0"/>
                <a:cs typeface="Times New Roman" panose="02020603050405020304" pitchFamily="18" charset="0"/>
              </a:rPr>
            </a:br>
            <a:r>
              <a:rPr lang="en-US" sz="4000" dirty="0" smtClean="0">
                <a:solidFill>
                  <a:srgbClr val="FF0000"/>
                </a:solidFill>
                <a:latin typeface="Times New Roman" panose="02020603050405020304" pitchFamily="18" charset="0"/>
                <a:cs typeface="Times New Roman" panose="02020603050405020304" pitchFamily="18" charset="0"/>
              </a:rPr>
              <a:t>- 89.4 K</a:t>
            </a:r>
            <a:br>
              <a:rPr lang="en-US" sz="4000" dirty="0" smtClean="0">
                <a:solidFill>
                  <a:srgbClr val="FF0000"/>
                </a:solidFill>
                <a:latin typeface="Times New Roman" panose="02020603050405020304" pitchFamily="18" charset="0"/>
                <a:cs typeface="Times New Roman" panose="02020603050405020304" pitchFamily="18" charset="0"/>
              </a:rPr>
            </a:br>
            <a:r>
              <a:rPr lang="en-US" sz="1200" dirty="0" smtClean="0">
                <a:solidFill>
                  <a:srgbClr val="FF0000"/>
                </a:solidFill>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rPr>
              <a:t/>
            </a:r>
            <a:br>
              <a:rPr lang="en-US" sz="4000" dirty="0" smtClean="0">
                <a:solidFill>
                  <a:srgbClr val="FF0000"/>
                </a:solidFill>
                <a:latin typeface="Times New Roman" panose="02020603050405020304" pitchFamily="18" charset="0"/>
                <a:cs typeface="Times New Roman" panose="02020603050405020304" pitchFamily="18" charset="0"/>
              </a:rPr>
            </a:br>
            <a:r>
              <a:rPr lang="en-US" sz="4000" dirty="0" smtClean="0">
                <a:solidFill>
                  <a:srgbClr val="FF0000"/>
                </a:solidFill>
                <a:latin typeface="Times New Roman" panose="02020603050405020304" pitchFamily="18" charset="0"/>
                <a:cs typeface="Times New Roman" panose="02020603050405020304" pitchFamily="18" charset="0"/>
              </a:rPr>
              <a:t> 292 K </a:t>
            </a:r>
            <a:endParaRPr lang="en-US" sz="4000"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867400" y="5486400"/>
            <a:ext cx="198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5865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6555641"/>
          </a:xfrm>
          <a:prstGeom prst="rect">
            <a:avLst/>
          </a:prstGeom>
          <a:noFill/>
        </p:spPr>
        <p:txBody>
          <a:bodyPr wrap="square" rtlCol="0">
            <a:spAutoFit/>
          </a:bodyPr>
          <a:lstStyle/>
          <a:p>
            <a:pPr algn="ctr"/>
            <a:r>
              <a:rPr lang="en-US" sz="6000" dirty="0" smtClean="0">
                <a:solidFill>
                  <a:srgbClr val="FF0000"/>
                </a:solidFill>
              </a:rPr>
              <a:t>The C of Cu Lab Explained</a:t>
            </a:r>
            <a:endParaRPr lang="en-US" sz="5400" dirty="0" smtClean="0">
              <a:solidFill>
                <a:srgbClr val="FF0000"/>
              </a:solidFill>
            </a:endParaRPr>
          </a:p>
          <a:p>
            <a:pPr marL="571500" indent="-571500">
              <a:buFont typeface="Arial" panose="020B0604020202020204" pitchFamily="34" charset="0"/>
              <a:buChar char="•"/>
            </a:pP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Copper, like all substances has a specific heat capacity constant. </a:t>
            </a:r>
            <a:r>
              <a:rPr lang="en-US" sz="1050"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n-US" sz="1050" dirty="0" smtClean="0">
                <a:solidFill>
                  <a:schemeClr val="tx1">
                    <a:lumMod val="95000"/>
                    <a:lumOff val="5000"/>
                  </a:schemeClr>
                </a:solidFill>
                <a:latin typeface="Times New Roman" panose="02020603050405020304" pitchFamily="18" charset="0"/>
                <a:cs typeface="Times New Roman" panose="02020603050405020304" pitchFamily="18" charset="0"/>
              </a:rPr>
            </a:br>
            <a:endPar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smtClean="0">
                <a:solidFill>
                  <a:srgbClr val="006600"/>
                </a:solidFill>
                <a:latin typeface="Times New Roman" panose="02020603050405020304" pitchFamily="18" charset="0"/>
                <a:cs typeface="Times New Roman" panose="02020603050405020304" pitchFamily="18" charset="0"/>
              </a:rPr>
              <a:t>That is the amount of energy to change the temperature of one gram of copper by 1 Kelvin, or 1</a:t>
            </a:r>
            <a:r>
              <a:rPr lang="en-US" sz="3600" dirty="0" smtClean="0">
                <a:solidFill>
                  <a:srgbClr val="006600"/>
                </a:solidFill>
                <a:latin typeface="Calibri"/>
                <a:cs typeface="Calibri"/>
              </a:rPr>
              <a:t>°</a:t>
            </a:r>
            <a:r>
              <a:rPr lang="en-US" sz="3600" dirty="0" smtClean="0">
                <a:solidFill>
                  <a:srgbClr val="006600"/>
                </a:solidFill>
                <a:latin typeface="Times New Roman" panose="02020603050405020304" pitchFamily="18" charset="0"/>
                <a:cs typeface="Times New Roman" panose="02020603050405020304" pitchFamily="18" charset="0"/>
              </a:rPr>
              <a:t>C.</a:t>
            </a:r>
            <a:r>
              <a:rPr lang="en-US" sz="1050" dirty="0" smtClean="0">
                <a:solidFill>
                  <a:srgbClr val="006600"/>
                </a:solidFill>
                <a:latin typeface="Times New Roman" panose="02020603050405020304" pitchFamily="18" charset="0"/>
                <a:cs typeface="Times New Roman" panose="02020603050405020304" pitchFamily="18" charset="0"/>
              </a:rPr>
              <a:t/>
            </a:r>
            <a:br>
              <a:rPr lang="en-US" sz="1050" dirty="0" smtClean="0">
                <a:solidFill>
                  <a:srgbClr val="006600"/>
                </a:solidFill>
                <a:latin typeface="Times New Roman" panose="02020603050405020304" pitchFamily="18" charset="0"/>
                <a:cs typeface="Times New Roman" panose="02020603050405020304" pitchFamily="18" charset="0"/>
              </a:rPr>
            </a:br>
            <a:endParaRPr lang="en-US" sz="3600" dirty="0" smtClean="0">
              <a:solidFill>
                <a:srgbClr val="006600"/>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It can heat up, or cool off, the energy is the same.  It either is added to HEAT UP, or removed to COOL DOWN.</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820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309420"/>
          </a:xfrm>
          <a:prstGeom prst="rect">
            <a:avLst/>
          </a:prstGeom>
          <a:noFill/>
        </p:spPr>
        <p:txBody>
          <a:bodyPr wrap="square" rtlCol="0">
            <a:spAutoFit/>
          </a:bodyPr>
          <a:lstStyle/>
          <a:p>
            <a:r>
              <a:rPr lang="en-US" sz="2000" dirty="0" smtClean="0">
                <a:latin typeface="Comic Sans MS" panose="030F0702030302020204" pitchFamily="66" charset="0"/>
              </a:rPr>
              <a:t>We are going to heat up a mass of copper.  We will know how many grams we start with.  It goes into a test tube, dry, and that tube goes into BOILING water for about 9  minutes.  </a:t>
            </a:r>
          </a:p>
          <a:p>
            <a:endParaRPr lang="en-US" sz="2000" dirty="0">
              <a:latin typeface="Comic Sans MS" panose="030F0702030302020204" pitchFamily="66" charset="0"/>
            </a:endParaRPr>
          </a:p>
          <a:p>
            <a:r>
              <a:rPr lang="en-US" sz="2000" dirty="0" smtClean="0">
                <a:latin typeface="Comic Sans MS" panose="030F0702030302020204" pitchFamily="66" charset="0"/>
              </a:rPr>
              <a:t>After that time, the heat of the water will transfer to the copper.  We will be able to assume that the temperature of the copper is the same temperature as the water is.</a:t>
            </a:r>
          </a:p>
          <a:p>
            <a:endParaRPr lang="en-US" sz="2000" dirty="0">
              <a:latin typeface="Comic Sans MS" panose="030F0702030302020204" pitchFamily="66" charset="0"/>
            </a:endParaRPr>
          </a:p>
          <a:p>
            <a:r>
              <a:rPr lang="en-US" sz="2000" dirty="0" smtClean="0">
                <a:latin typeface="Comic Sans MS" panose="030F0702030302020204" pitchFamily="66" charset="0"/>
              </a:rPr>
              <a:t>We can’t take the temperature of the copper directly, it’s pellets.  After that time we can be sure that the energy has transferred equally into the copper.</a:t>
            </a:r>
          </a:p>
          <a:p>
            <a:endParaRPr lang="en-US" sz="2000" dirty="0">
              <a:latin typeface="Comic Sans MS" panose="030F0702030302020204" pitchFamily="66" charset="0"/>
            </a:endParaRPr>
          </a:p>
          <a:p>
            <a:r>
              <a:rPr lang="en-US" sz="2000" dirty="0" smtClean="0">
                <a:latin typeface="Comic Sans MS" panose="030F0702030302020204" pitchFamily="66" charset="0"/>
              </a:rPr>
              <a:t>Remember this:</a:t>
            </a:r>
          </a:p>
          <a:p>
            <a:endParaRPr lang="en-US" sz="2000" dirty="0">
              <a:latin typeface="Comic Sans MS" panose="030F0702030302020204" pitchFamily="66" charset="0"/>
            </a:endParaRPr>
          </a:p>
          <a:p>
            <a:r>
              <a:rPr lang="en-US" sz="2800" dirty="0" smtClean="0">
                <a:solidFill>
                  <a:srgbClr val="000099"/>
                </a:solidFill>
                <a:latin typeface="Comic Sans MS" panose="030F0702030302020204" pitchFamily="66" charset="0"/>
              </a:rPr>
              <a:t>Energy cannot be created or destroyed in </a:t>
            </a:r>
            <a:br>
              <a:rPr lang="en-US" sz="2800" dirty="0" smtClean="0">
                <a:solidFill>
                  <a:srgbClr val="000099"/>
                </a:solidFill>
                <a:latin typeface="Comic Sans MS" panose="030F0702030302020204" pitchFamily="66" charset="0"/>
              </a:rPr>
            </a:br>
            <a:r>
              <a:rPr lang="en-US" sz="2800" dirty="0" smtClean="0">
                <a:solidFill>
                  <a:srgbClr val="000099"/>
                </a:solidFill>
                <a:latin typeface="Comic Sans MS" panose="030F0702030302020204" pitchFamily="66" charset="0"/>
              </a:rPr>
              <a:t>a chemical reaction, or a physical change, </a:t>
            </a:r>
            <a:br>
              <a:rPr lang="en-US" sz="2800" dirty="0" smtClean="0">
                <a:solidFill>
                  <a:srgbClr val="000099"/>
                </a:solidFill>
                <a:latin typeface="Comic Sans MS" panose="030F0702030302020204" pitchFamily="66" charset="0"/>
              </a:rPr>
            </a:br>
            <a:r>
              <a:rPr lang="en-US" sz="2800" dirty="0" smtClean="0">
                <a:solidFill>
                  <a:srgbClr val="000099"/>
                </a:solidFill>
                <a:latin typeface="Comic Sans MS" panose="030F0702030302020204" pitchFamily="66" charset="0"/>
              </a:rPr>
              <a:t>but it can be transferred.</a:t>
            </a:r>
          </a:p>
          <a:p>
            <a:endParaRPr lang="en-US" sz="2000" dirty="0">
              <a:latin typeface="Comic Sans MS" panose="030F0702030302020204" pitchFamily="66" charset="0"/>
            </a:endParaRPr>
          </a:p>
          <a:p>
            <a:r>
              <a:rPr lang="en-US" sz="2000" dirty="0" smtClean="0">
                <a:latin typeface="Comic Sans MS" panose="030F0702030302020204" pitchFamily="66" charset="0"/>
              </a:rPr>
              <a:t>It’s happen here in this lab.  </a:t>
            </a:r>
            <a:endParaRPr lang="en-US" sz="2000" dirty="0">
              <a:latin typeface="Comic Sans MS" panose="030F0702030302020204" pitchFamily="66" charset="0"/>
            </a:endParaRPr>
          </a:p>
        </p:txBody>
      </p:sp>
    </p:spTree>
    <p:extLst>
      <p:ext uri="{BB962C8B-B14F-4D97-AF65-F5344CB8AC3E}">
        <p14:creationId xmlns:p14="http://schemas.microsoft.com/office/powerpoint/2010/main" val="368881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34400" cy="6247864"/>
          </a:xfrm>
          <a:prstGeom prst="rect">
            <a:avLst/>
          </a:prstGeom>
          <a:noFill/>
        </p:spPr>
        <p:txBody>
          <a:bodyPr wrap="square" rtlCol="0">
            <a:spAutoFit/>
          </a:bodyPr>
          <a:lstStyle/>
          <a:p>
            <a:r>
              <a:rPr lang="en-US" sz="2000" dirty="0" smtClean="0">
                <a:latin typeface="Comic Sans MS" panose="030F0702030302020204" pitchFamily="66" charset="0"/>
              </a:rPr>
              <a:t>14.  </a:t>
            </a:r>
            <a:r>
              <a:rPr lang="en-US" sz="2000" dirty="0" err="1" smtClean="0">
                <a:latin typeface="Comic Sans MS" panose="030F0702030302020204" pitchFamily="66" charset="0"/>
              </a:rPr>
              <a:t>Thermochem</a:t>
            </a:r>
            <a:r>
              <a:rPr lang="en-US" sz="2000" dirty="0" smtClean="0">
                <a:latin typeface="Comic Sans MS" panose="030F0702030302020204" pitchFamily="66" charset="0"/>
              </a:rPr>
              <a:t> is part of how much energy it takes to melt, or </a:t>
            </a:r>
            <a:br>
              <a:rPr lang="en-US" sz="2000" dirty="0" smtClean="0">
                <a:latin typeface="Comic Sans MS" panose="030F0702030302020204" pitchFamily="66" charset="0"/>
              </a:rPr>
            </a:br>
            <a:r>
              <a:rPr lang="en-US" sz="2000" dirty="0" smtClean="0">
                <a:latin typeface="Comic Sans MS" panose="030F0702030302020204" pitchFamily="66" charset="0"/>
              </a:rPr>
              <a:t>       warm up, or vaporize a substance on a heating curve.  </a:t>
            </a:r>
          </a:p>
          <a:p>
            <a:endParaRPr lang="en-US" sz="2000" dirty="0">
              <a:latin typeface="Comic Sans MS" panose="030F0702030302020204" pitchFamily="66" charset="0"/>
            </a:endParaRPr>
          </a:p>
          <a:p>
            <a:r>
              <a:rPr lang="en-US" sz="2000" dirty="0" smtClean="0">
                <a:latin typeface="Comic Sans MS" panose="030F0702030302020204" pitchFamily="66" charset="0"/>
              </a:rPr>
              <a:t>15.  </a:t>
            </a:r>
            <a:r>
              <a:rPr lang="en-US" sz="2000" dirty="0" err="1" smtClean="0">
                <a:latin typeface="Comic Sans MS" panose="030F0702030302020204" pitchFamily="66" charset="0"/>
              </a:rPr>
              <a:t>Thermochem</a:t>
            </a:r>
            <a:r>
              <a:rPr lang="en-US" sz="2000" dirty="0" smtClean="0">
                <a:latin typeface="Comic Sans MS" panose="030F0702030302020204" pitchFamily="66" charset="0"/>
              </a:rPr>
              <a:t> is also part of how much energy it takes to </a:t>
            </a:r>
            <a:br>
              <a:rPr lang="en-US" sz="2000" dirty="0" smtClean="0">
                <a:latin typeface="Comic Sans MS" panose="030F0702030302020204" pitchFamily="66" charset="0"/>
              </a:rPr>
            </a:br>
            <a:r>
              <a:rPr lang="en-US" sz="2000" dirty="0" smtClean="0">
                <a:latin typeface="Comic Sans MS" panose="030F0702030302020204" pitchFamily="66" charset="0"/>
              </a:rPr>
              <a:t>       condense, cool down, or freeze a substance on a cooling curve.</a:t>
            </a:r>
          </a:p>
          <a:p>
            <a:endParaRPr lang="en-US" sz="2000" dirty="0">
              <a:latin typeface="Comic Sans MS" panose="030F0702030302020204" pitchFamily="66" charset="0"/>
            </a:endParaRPr>
          </a:p>
          <a:p>
            <a:endParaRPr lang="en-US" sz="2000" dirty="0" smtClean="0">
              <a:latin typeface="Comic Sans MS" panose="030F0702030302020204" pitchFamily="66" charset="0"/>
            </a:endParaRPr>
          </a:p>
          <a:p>
            <a:r>
              <a:rPr lang="en-US" sz="2000" b="1" dirty="0" smtClean="0">
                <a:solidFill>
                  <a:srgbClr val="0000FF"/>
                </a:solidFill>
                <a:latin typeface="Comic Sans MS" panose="030F0702030302020204" pitchFamily="66" charset="0"/>
              </a:rPr>
              <a:t>16.  Even though we won’t do much work below freezing, substances like ICE or any other solids can be really cold or warmer, but remain solid.  For example:  Antarctic ice can be as cold as 235 Kelvin, while in Vestal the ice hardly gets colder than 260 Kelvin.  Ice could be warmed up from 235 K to 260 K and still be ice (solid and cold).  </a:t>
            </a:r>
          </a:p>
          <a:p>
            <a:endParaRPr lang="en-US" sz="2000" dirty="0">
              <a:latin typeface="Comic Sans MS" panose="030F0702030302020204" pitchFamily="66" charset="0"/>
            </a:endParaRPr>
          </a:p>
          <a:p>
            <a:r>
              <a:rPr lang="en-US" sz="2000" b="1" dirty="0" smtClean="0">
                <a:solidFill>
                  <a:srgbClr val="FF0000"/>
                </a:solidFill>
                <a:latin typeface="Comic Sans MS" panose="030F0702030302020204" pitchFamily="66" charset="0"/>
              </a:rPr>
              <a:t>17.  And, steam (water gas) forms at 373 Kelvin, but it could also get to be much hotter.  Really hot steam could cool down from 425 K to 395 K but still be gas.  Hot steam to cool steam, but steam still.</a:t>
            </a:r>
          </a:p>
          <a:p>
            <a:endParaRPr lang="en-US" sz="2000" dirty="0">
              <a:latin typeface="Comic Sans MS" panose="030F0702030302020204" pitchFamily="66" charset="0"/>
            </a:endParaRPr>
          </a:p>
          <a:p>
            <a:r>
              <a:rPr lang="en-US" sz="2000" dirty="0" smtClean="0">
                <a:latin typeface="Comic Sans MS" panose="030F0702030302020204" pitchFamily="66" charset="0"/>
              </a:rPr>
              <a:t>18.  </a:t>
            </a:r>
            <a:r>
              <a:rPr lang="en-US" sz="2000" dirty="0" err="1" smtClean="0">
                <a:latin typeface="Comic Sans MS" panose="030F0702030302020204" pitchFamily="66" charset="0"/>
              </a:rPr>
              <a:t>Thermochem</a:t>
            </a:r>
            <a:r>
              <a:rPr lang="en-US" sz="2000" dirty="0" smtClean="0">
                <a:latin typeface="Comic Sans MS" panose="030F0702030302020204" pitchFamily="66" charset="0"/>
              </a:rPr>
              <a:t> measures all of that energy (and more).</a:t>
            </a:r>
          </a:p>
        </p:txBody>
      </p:sp>
    </p:spTree>
    <p:extLst>
      <p:ext uri="{BB962C8B-B14F-4D97-AF65-F5344CB8AC3E}">
        <p14:creationId xmlns:p14="http://schemas.microsoft.com/office/powerpoint/2010/main" val="8018086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5632311"/>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We will have to pout this HOT COPPER into the </a:t>
            </a:r>
            <a:r>
              <a:rPr lang="en-US" sz="2400" dirty="0" err="1" smtClean="0">
                <a:latin typeface="Times New Roman" panose="02020603050405020304" pitchFamily="18" charset="0"/>
                <a:cs typeface="Times New Roman" panose="02020603050405020304" pitchFamily="18" charset="0"/>
              </a:rPr>
              <a:t>styrofoam</a:t>
            </a:r>
            <a:r>
              <a:rPr lang="en-US" sz="2400" dirty="0" smtClean="0">
                <a:latin typeface="Times New Roman" panose="02020603050405020304" pitchFamily="18" charset="0"/>
                <a:cs typeface="Times New Roman" panose="02020603050405020304" pitchFamily="18" charset="0"/>
              </a:rPr>
              <a:t> cup system that we will discuss now.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Take a larger </a:t>
            </a:r>
            <a:r>
              <a:rPr lang="en-US" sz="2400" dirty="0" err="1" smtClean="0">
                <a:latin typeface="Times New Roman" panose="02020603050405020304" pitchFamily="18" charset="0"/>
                <a:cs typeface="Times New Roman" panose="02020603050405020304" pitchFamily="18" charset="0"/>
              </a:rPr>
              <a:t>styrofoam</a:t>
            </a:r>
            <a:r>
              <a:rPr lang="en-US" sz="2400" dirty="0" smtClean="0">
                <a:latin typeface="Times New Roman" panose="02020603050405020304" pitchFamily="18" charset="0"/>
                <a:cs typeface="Times New Roman" panose="02020603050405020304" pitchFamily="18" charset="0"/>
              </a:rPr>
              <a:t> cup, and fill it half way with deionized water.  Mass the water exactly.  Put a smaller cup on top, and stick a thermometer through the top.  Measure the water temp carefully, to the nearest 10</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degree centigrade.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THINK hard now.  You know the mass of the water, you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measured the temperature of this water, and you know that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water has a C = 4.18 J/</a:t>
            </a:r>
            <a:r>
              <a:rPr lang="en-US" sz="2400" dirty="0" err="1" smtClean="0">
                <a:latin typeface="Times New Roman" panose="02020603050405020304" pitchFamily="18" charset="0"/>
                <a:cs typeface="Times New Roman" panose="02020603050405020304" pitchFamily="18" charset="0"/>
              </a:rPr>
              <a:t>g·K</a:t>
            </a:r>
            <a:r>
              <a:rPr lang="en-US" sz="2400" dirty="0" smtClean="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something were to make that water hotter (say some HOT COPPER you could pour in) you could measure the temperature change (the </a:t>
            </a:r>
            <a:r>
              <a:rPr lang="el-GR" sz="2400" dirty="0" smtClean="0">
                <a:latin typeface="Times New Roman" panose="02020603050405020304" pitchFamily="18" charset="0"/>
                <a:cs typeface="Times New Roman" panose="02020603050405020304" pitchFamily="18" charset="0"/>
              </a:rPr>
              <a:t>Δ</a:t>
            </a:r>
            <a:r>
              <a:rPr lang="en-US" sz="2400" dirty="0" smtClean="0">
                <a:latin typeface="Times New Roman" panose="02020603050405020304" pitchFamily="18"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855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5016758"/>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If you know the mass of water, the C for water, and the </a:t>
            </a:r>
            <a:r>
              <a:rPr lang="el-GR" sz="4000" dirty="0" smtClean="0">
                <a:latin typeface="Times New Roman" panose="02020603050405020304" pitchFamily="18" charset="0"/>
                <a:cs typeface="Times New Roman" panose="02020603050405020304" pitchFamily="18" charset="0"/>
              </a:rPr>
              <a:t>Δ</a:t>
            </a:r>
            <a:r>
              <a:rPr lang="en-US" sz="4000" dirty="0" smtClean="0">
                <a:latin typeface="Times New Roman" panose="02020603050405020304" pitchFamily="18" charset="0"/>
                <a:cs typeface="Times New Roman" panose="02020603050405020304" pitchFamily="18" charset="0"/>
              </a:rPr>
              <a:t>T for water, you could calculate the number of joules it took to make that change in the water with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q = </a:t>
            </a:r>
            <a:r>
              <a:rPr lang="en-US" sz="4000" dirty="0" err="1" smtClean="0">
                <a:latin typeface="Times New Roman" panose="02020603050405020304" pitchFamily="18" charset="0"/>
                <a:cs typeface="Times New Roman" panose="02020603050405020304" pitchFamily="18" charset="0"/>
              </a:rPr>
              <a:t>mC</a:t>
            </a:r>
            <a:r>
              <a:rPr lang="el-GR" sz="4000" dirty="0" smtClean="0">
                <a:latin typeface="Times New Roman" panose="02020603050405020304" pitchFamily="18" charset="0"/>
                <a:cs typeface="Times New Roman" panose="02020603050405020304" pitchFamily="18" charset="0"/>
              </a:rPr>
              <a:t>Δ</a:t>
            </a:r>
            <a:r>
              <a:rPr lang="en-US" sz="4000" dirty="0" smtClean="0">
                <a:latin typeface="Times New Roman" panose="02020603050405020304" pitchFamily="18" charset="0"/>
                <a:cs typeface="Times New Roman" panose="02020603050405020304" pitchFamily="18" charset="0"/>
              </a:rPr>
              <a:t>T.  (right?  Yes, you could!)</a:t>
            </a:r>
          </a:p>
          <a:p>
            <a:endParaRPr lang="en-US" sz="4000" dirty="0">
              <a:latin typeface="Times New Roman" panose="02020603050405020304" pitchFamily="18" charset="0"/>
              <a:cs typeface="Times New Roman" panose="02020603050405020304" pitchFamily="18" charset="0"/>
            </a:endParaRPr>
          </a:p>
          <a:p>
            <a:r>
              <a:rPr lang="en-US" sz="4000" dirty="0" smtClean="0">
                <a:solidFill>
                  <a:srgbClr val="FF0000"/>
                </a:solidFill>
                <a:latin typeface="Times New Roman" panose="02020603050405020304" pitchFamily="18" charset="0"/>
                <a:cs typeface="Times New Roman" panose="02020603050405020304" pitchFamily="18" charset="0"/>
              </a:rPr>
              <a:t>Where did that energy come from to make the water hotter?</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5677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326" y="152400"/>
            <a:ext cx="8763000" cy="6494085"/>
          </a:xfrm>
          <a:prstGeom prst="rect">
            <a:avLst/>
          </a:prstGeom>
          <a:noFill/>
        </p:spPr>
        <p:txBody>
          <a:bodyPr wrap="square" rtlCol="0">
            <a:spAutoFit/>
          </a:bodyPr>
          <a:lstStyle/>
          <a:p>
            <a:r>
              <a:rPr lang="en-US" sz="3200" dirty="0" smtClean="0">
                <a:solidFill>
                  <a:srgbClr val="000099"/>
                </a:solidFill>
                <a:latin typeface="Times New Roman" panose="02020603050405020304" pitchFamily="18" charset="0"/>
                <a:cs typeface="Times New Roman" panose="02020603050405020304" pitchFamily="18" charset="0"/>
              </a:rPr>
              <a:t>Of course it came from the HOT COPPER you just shot into it.  The energy came from the copper, so you know how many joules it provided.  </a:t>
            </a:r>
          </a:p>
          <a:p>
            <a:endParaRPr lang="en-US" sz="3200" dirty="0">
              <a:solidFill>
                <a:srgbClr val="000099"/>
              </a:solidFill>
              <a:latin typeface="Times New Roman" panose="02020603050405020304" pitchFamily="18" charset="0"/>
              <a:cs typeface="Times New Roman" panose="02020603050405020304" pitchFamily="18" charset="0"/>
            </a:endParaRPr>
          </a:p>
          <a:p>
            <a:r>
              <a:rPr lang="en-US" sz="3200" dirty="0" smtClean="0">
                <a:solidFill>
                  <a:srgbClr val="000099"/>
                </a:solidFill>
                <a:latin typeface="Times New Roman" panose="02020603050405020304" pitchFamily="18" charset="0"/>
                <a:cs typeface="Times New Roman" panose="02020603050405020304" pitchFamily="18" charset="0"/>
              </a:rPr>
              <a:t>Think again:  do you know the mass of the copper?  How about the </a:t>
            </a:r>
            <a:r>
              <a:rPr lang="el-GR" sz="3200" dirty="0" smtClean="0">
                <a:solidFill>
                  <a:srgbClr val="000099"/>
                </a:solidFill>
                <a:latin typeface="Times New Roman" panose="02020603050405020304" pitchFamily="18" charset="0"/>
                <a:cs typeface="Times New Roman" panose="02020603050405020304" pitchFamily="18" charset="0"/>
              </a:rPr>
              <a:t>Δ</a:t>
            </a:r>
            <a:r>
              <a:rPr lang="en-US" sz="3200" dirty="0" smtClean="0">
                <a:solidFill>
                  <a:srgbClr val="000099"/>
                </a:solidFill>
                <a:latin typeface="Times New Roman" panose="02020603050405020304" pitchFamily="18" charset="0"/>
                <a:cs typeface="Times New Roman" panose="02020603050405020304" pitchFamily="18" charset="0"/>
              </a:rPr>
              <a:t>T for the copper?  (yes, the starting HOT temp for the copper, and the coldest the copper gets, which is the hottest the water gets).</a:t>
            </a:r>
          </a:p>
          <a:p>
            <a:endParaRPr lang="en-US" sz="3200" dirty="0">
              <a:solidFill>
                <a:srgbClr val="000099"/>
              </a:solidFill>
              <a:latin typeface="Times New Roman" panose="02020603050405020304" pitchFamily="18" charset="0"/>
              <a:cs typeface="Times New Roman" panose="02020603050405020304" pitchFamily="18" charset="0"/>
            </a:endParaRPr>
          </a:p>
          <a:p>
            <a:r>
              <a:rPr lang="en-US" sz="3200" dirty="0" smtClean="0">
                <a:solidFill>
                  <a:srgbClr val="000099"/>
                </a:solidFill>
                <a:latin typeface="Times New Roman" panose="02020603050405020304" pitchFamily="18" charset="0"/>
                <a:cs typeface="Times New Roman" panose="02020603050405020304" pitchFamily="18" charset="0"/>
              </a:rPr>
              <a:t>Using the q = </a:t>
            </a:r>
            <a:r>
              <a:rPr lang="en-US" sz="3200" dirty="0" err="1" smtClean="0">
                <a:solidFill>
                  <a:srgbClr val="000099"/>
                </a:solidFill>
                <a:latin typeface="Times New Roman" panose="02020603050405020304" pitchFamily="18" charset="0"/>
                <a:cs typeface="Times New Roman" panose="02020603050405020304" pitchFamily="18" charset="0"/>
              </a:rPr>
              <a:t>mC</a:t>
            </a:r>
            <a:r>
              <a:rPr lang="el-GR" sz="3200" dirty="0" smtClean="0">
                <a:solidFill>
                  <a:srgbClr val="000099"/>
                </a:solidFill>
                <a:latin typeface="Times New Roman" panose="02020603050405020304" pitchFamily="18" charset="0"/>
                <a:cs typeface="Times New Roman" panose="02020603050405020304" pitchFamily="18" charset="0"/>
              </a:rPr>
              <a:t>Δ</a:t>
            </a:r>
            <a:r>
              <a:rPr lang="en-US" sz="3200" dirty="0" smtClean="0">
                <a:solidFill>
                  <a:srgbClr val="000099"/>
                </a:solidFill>
                <a:latin typeface="Times New Roman" panose="02020603050405020304" pitchFamily="18" charset="0"/>
                <a:cs typeface="Times New Roman" panose="02020603050405020304" pitchFamily="18" charset="0"/>
              </a:rPr>
              <a:t>T again, you can solve for the </a:t>
            </a:r>
            <a:br>
              <a:rPr lang="en-US" sz="3200" dirty="0" smtClean="0">
                <a:solidFill>
                  <a:srgbClr val="000099"/>
                </a:solidFill>
                <a:latin typeface="Times New Roman" panose="02020603050405020304" pitchFamily="18" charset="0"/>
                <a:cs typeface="Times New Roman" panose="02020603050405020304" pitchFamily="18" charset="0"/>
              </a:rPr>
            </a:br>
            <a:r>
              <a:rPr lang="en-US" sz="3200" dirty="0" smtClean="0">
                <a:solidFill>
                  <a:srgbClr val="000099"/>
                </a:solidFill>
                <a:latin typeface="Times New Roman" panose="02020603050405020304" pitchFamily="18" charset="0"/>
                <a:cs typeface="Times New Roman" panose="02020603050405020304" pitchFamily="18" charset="0"/>
              </a:rPr>
              <a:t>C of Cu.  </a:t>
            </a:r>
          </a:p>
          <a:p>
            <a:endParaRPr lang="en-US" sz="3200" dirty="0">
              <a:solidFill>
                <a:srgbClr val="000099"/>
              </a:solidFill>
              <a:latin typeface="Times New Roman" panose="02020603050405020304" pitchFamily="18" charset="0"/>
              <a:cs typeface="Times New Roman" panose="02020603050405020304" pitchFamily="18" charset="0"/>
            </a:endParaRPr>
          </a:p>
          <a:p>
            <a:r>
              <a:rPr lang="en-US" sz="3200" dirty="0" smtClean="0">
                <a:solidFill>
                  <a:srgbClr val="000099"/>
                </a:solidFill>
                <a:latin typeface="Times New Roman" panose="02020603050405020304" pitchFamily="18" charset="0"/>
                <a:cs typeface="Times New Roman" panose="02020603050405020304" pitchFamily="18" charset="0"/>
              </a:rPr>
              <a:t>It’s really 0.391 J/</a:t>
            </a:r>
            <a:r>
              <a:rPr lang="en-US" sz="3200" dirty="0" err="1" smtClean="0">
                <a:solidFill>
                  <a:srgbClr val="000099"/>
                </a:solidFill>
                <a:latin typeface="Times New Roman" panose="02020603050405020304" pitchFamily="18" charset="0"/>
                <a:cs typeface="Times New Roman" panose="02020603050405020304" pitchFamily="18" charset="0"/>
              </a:rPr>
              <a:t>gK</a:t>
            </a:r>
            <a:r>
              <a:rPr lang="en-US" sz="3200" dirty="0" smtClean="0">
                <a:solidFill>
                  <a:srgbClr val="000099"/>
                </a:solidFill>
                <a:latin typeface="Times New Roman" panose="02020603050405020304" pitchFamily="18" charset="0"/>
                <a:cs typeface="Times New Roman" panose="02020603050405020304" pitchFamily="18" charset="0"/>
              </a:rPr>
              <a:t>, now do your percent error.  </a:t>
            </a:r>
            <a:endParaRPr lang="en-US" sz="32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648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304800" y="228600"/>
            <a:ext cx="84582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smtClean="0">
                <a:solidFill>
                  <a:srgbClr val="C00000"/>
                </a:solidFill>
                <a:latin typeface="Comic Sans MS" pitchFamily="66" charset="0"/>
              </a:rPr>
              <a:t>86.</a:t>
            </a:r>
            <a:r>
              <a:rPr lang="en-US" altLang="en-US" sz="1800" dirty="0" smtClean="0">
                <a:solidFill>
                  <a:srgbClr val="000000"/>
                </a:solidFill>
                <a:latin typeface="Comic Sans MS" pitchFamily="66" charset="0"/>
              </a:rPr>
              <a:t>  </a:t>
            </a:r>
            <a:r>
              <a:rPr lang="en-US" altLang="en-US" sz="1800" dirty="0">
                <a:solidFill>
                  <a:srgbClr val="000000"/>
                </a:solidFill>
                <a:latin typeface="Comic Sans MS" pitchFamily="66" charset="0"/>
              </a:rPr>
              <a:t>There is no easy way to directly measure the energy that is in food.  An indirect way has been well figured out, using a machine called a calorimeter.  </a:t>
            </a:r>
          </a:p>
          <a:p>
            <a:pPr fontAlgn="base">
              <a:spcBef>
                <a:spcPct val="0"/>
              </a:spcBef>
              <a:spcAft>
                <a:spcPct val="0"/>
              </a:spcAft>
              <a:buFontTx/>
              <a:buNone/>
            </a:pPr>
            <a:r>
              <a:rPr lang="en-US" altLang="en-US" sz="1800" dirty="0">
                <a:solidFill>
                  <a:srgbClr val="000000"/>
                </a:solidFill>
                <a:latin typeface="Comic Sans MS" pitchFamily="66" charset="0"/>
              </a:rPr>
              <a:t/>
            </a:r>
            <a:br>
              <a:rPr lang="en-US" altLang="en-US" sz="1800" dirty="0">
                <a:solidFill>
                  <a:srgbClr val="000000"/>
                </a:solidFill>
                <a:latin typeface="Comic Sans MS" pitchFamily="66" charset="0"/>
              </a:rPr>
            </a:br>
            <a:r>
              <a:rPr lang="en-US" altLang="en-US" sz="2000" dirty="0">
                <a:solidFill>
                  <a:srgbClr val="0000FF"/>
                </a:solidFill>
                <a:latin typeface="Comic Sans MS" pitchFamily="66" charset="0"/>
              </a:rPr>
              <a:t>The food is burned up in a sealed box containing oxygen, and the heat that it gives off, the energy that is inside the food, is used to heat pure water.  This water is carefully measured, and the energy gained by the water changes its temperature.  This temperature change is pushed through our q = </a:t>
            </a:r>
            <a:r>
              <a:rPr lang="en-US" altLang="en-US" sz="2000" dirty="0" err="1">
                <a:solidFill>
                  <a:srgbClr val="0000FF"/>
                </a:solidFill>
                <a:latin typeface="Comic Sans MS" pitchFamily="66" charset="0"/>
              </a:rPr>
              <a:t>mC∆T</a:t>
            </a:r>
            <a:r>
              <a:rPr lang="en-US" altLang="en-US" sz="2000" dirty="0">
                <a:solidFill>
                  <a:srgbClr val="0000FF"/>
                </a:solidFill>
                <a:latin typeface="Comic Sans MS" pitchFamily="66" charset="0"/>
              </a:rPr>
              <a:t>  formula, and you can calculate the number of joules it took to heat up the water, and then convert the joules into </a:t>
            </a:r>
            <a:r>
              <a:rPr lang="en-US" altLang="en-US" sz="2000" dirty="0" err="1">
                <a:solidFill>
                  <a:srgbClr val="0000FF"/>
                </a:solidFill>
                <a:latin typeface="Comic Sans MS" pitchFamily="66" charset="0"/>
              </a:rPr>
              <a:t>cal</a:t>
            </a:r>
            <a:r>
              <a:rPr lang="en-US" altLang="en-US" sz="2000" dirty="0">
                <a:solidFill>
                  <a:srgbClr val="0000FF"/>
                </a:solidFill>
                <a:latin typeface="Comic Sans MS" pitchFamily="66" charset="0"/>
              </a:rPr>
              <a:t>, then into calories.  </a:t>
            </a:r>
          </a:p>
          <a:p>
            <a:pPr fontAlgn="base">
              <a:spcBef>
                <a:spcPct val="0"/>
              </a:spcBef>
              <a:spcAft>
                <a:spcPct val="0"/>
              </a:spcAft>
              <a:buFontTx/>
              <a:buNone/>
            </a:pPr>
            <a:r>
              <a:rPr lang="en-US" altLang="en-US" sz="1800" dirty="0">
                <a:solidFill>
                  <a:srgbClr val="000000"/>
                </a:solidFill>
                <a:latin typeface="Comic Sans MS" pitchFamily="66" charset="0"/>
              </a:rPr>
              <a:t/>
            </a:r>
            <a:br>
              <a:rPr lang="en-US" altLang="en-US" sz="1800" dirty="0">
                <a:solidFill>
                  <a:srgbClr val="000000"/>
                </a:solidFill>
                <a:latin typeface="Comic Sans MS" pitchFamily="66" charset="0"/>
              </a:rPr>
            </a:br>
            <a:r>
              <a:rPr lang="en-US" altLang="en-US" sz="1800" dirty="0">
                <a:solidFill>
                  <a:srgbClr val="000000"/>
                </a:solidFill>
                <a:latin typeface="Comic Sans MS" pitchFamily="66" charset="0"/>
              </a:rPr>
              <a:t>It seems harder than it is, but it is easy enough to do tomorrow.</a:t>
            </a:r>
          </a:p>
          <a:p>
            <a:pPr fontAlgn="base">
              <a:spcBef>
                <a:spcPct val="0"/>
              </a:spcBef>
              <a:spcAft>
                <a:spcPct val="0"/>
              </a:spcAft>
              <a:buFontTx/>
              <a:buNone/>
            </a:pPr>
            <a:endParaRPr lang="en-US" altLang="en-US" sz="1800" dirty="0">
              <a:solidFill>
                <a:srgbClr val="000000"/>
              </a:solidFill>
              <a:latin typeface="Comic Sans MS" pitchFamily="66" charset="0"/>
            </a:endParaRPr>
          </a:p>
          <a:p>
            <a:pPr fontAlgn="base">
              <a:spcBef>
                <a:spcPct val="0"/>
              </a:spcBef>
              <a:spcAft>
                <a:spcPct val="0"/>
              </a:spcAft>
              <a:buFontTx/>
              <a:buNone/>
            </a:pPr>
            <a:r>
              <a:rPr lang="en-US" altLang="en-US" sz="1800" b="1" dirty="0">
                <a:solidFill>
                  <a:srgbClr val="FF0000"/>
                </a:solidFill>
                <a:latin typeface="Comic Sans MS" pitchFamily="66" charset="0"/>
              </a:rPr>
              <a:t>In our Dorito’s Lab we will use a five cent </a:t>
            </a:r>
            <a:r>
              <a:rPr lang="en-US" altLang="en-US" sz="1800" b="1" dirty="0" err="1">
                <a:solidFill>
                  <a:srgbClr val="FF0000"/>
                </a:solidFill>
                <a:latin typeface="Comic Sans MS" pitchFamily="66" charset="0"/>
              </a:rPr>
              <a:t>calorimter</a:t>
            </a:r>
            <a:r>
              <a:rPr lang="en-US" altLang="en-US" sz="1800" b="1" dirty="0">
                <a:solidFill>
                  <a:srgbClr val="FF0000"/>
                </a:solidFill>
                <a:latin typeface="Comic Sans MS" pitchFamily="66" charset="0"/>
              </a:rPr>
              <a:t> machine.  Real calorimeters are much more complex, and insulated.  They measure all of the energy gain, we will “do” the same thing, but MOST of our energy will get lost to the air.  </a:t>
            </a:r>
          </a:p>
          <a:p>
            <a:pPr fontAlgn="base">
              <a:spcBef>
                <a:spcPct val="0"/>
              </a:spcBef>
              <a:spcAft>
                <a:spcPct val="0"/>
              </a:spcAft>
              <a:buFontTx/>
              <a:buNone/>
            </a:pPr>
            <a:r>
              <a:rPr lang="en-US" altLang="en-US" sz="1800" b="1" dirty="0">
                <a:solidFill>
                  <a:srgbClr val="FF0000"/>
                </a:solidFill>
                <a:latin typeface="Comic Sans MS" pitchFamily="66" charset="0"/>
              </a:rPr>
              <a:t/>
            </a:r>
            <a:br>
              <a:rPr lang="en-US" altLang="en-US" sz="1800" b="1" dirty="0">
                <a:solidFill>
                  <a:srgbClr val="FF0000"/>
                </a:solidFill>
                <a:latin typeface="Comic Sans MS" pitchFamily="66" charset="0"/>
              </a:rPr>
            </a:br>
            <a:r>
              <a:rPr lang="en-US" altLang="en-US" sz="1800" b="1" dirty="0">
                <a:solidFill>
                  <a:srgbClr val="FF0000"/>
                </a:solidFill>
                <a:latin typeface="Comic Sans MS" pitchFamily="66" charset="0"/>
              </a:rPr>
              <a:t>We’ll do the same process, just get poor results.  Terrible measuring, great learning!</a:t>
            </a:r>
          </a:p>
        </p:txBody>
      </p:sp>
    </p:spTree>
    <p:extLst>
      <p:ext uri="{BB962C8B-B14F-4D97-AF65-F5344CB8AC3E}">
        <p14:creationId xmlns:p14="http://schemas.microsoft.com/office/powerpoint/2010/main" val="1790665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152400" y="2286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4000" b="1" dirty="0" smtClean="0">
                <a:solidFill>
                  <a:srgbClr val="C00000"/>
                </a:solidFill>
              </a:rPr>
              <a:t>87.  </a:t>
            </a:r>
            <a:r>
              <a:rPr lang="en-US" altLang="en-US" sz="2400" dirty="0">
                <a:solidFill>
                  <a:srgbClr val="000000"/>
                </a:solidFill>
              </a:rPr>
              <a:t>Let’s draw and label a calorimeter now.  Picture on next slide.  </a:t>
            </a:r>
          </a:p>
        </p:txBody>
      </p:sp>
    </p:spTree>
    <p:extLst>
      <p:ext uri="{BB962C8B-B14F-4D97-AF65-F5344CB8AC3E}">
        <p14:creationId xmlns:p14="http://schemas.microsoft.com/office/powerpoint/2010/main" val="19265323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304800" y="228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a:solidFill>
                  <a:srgbClr val="000000"/>
                </a:solidFill>
              </a:rPr>
              <a:t> </a:t>
            </a: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l="3165" r="-3796"/>
          <a:stretch>
            <a:fillRect/>
          </a:stretch>
        </p:blipFill>
        <p:spPr bwMode="auto">
          <a:xfrm>
            <a:off x="0" y="1066800"/>
            <a:ext cx="6057900"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TextBox 2"/>
          <p:cNvSpPr txBox="1">
            <a:spLocks noChangeArrowheads="1"/>
          </p:cNvSpPr>
          <p:nvPr/>
        </p:nvSpPr>
        <p:spPr bwMode="auto">
          <a:xfrm>
            <a:off x="5791200" y="228600"/>
            <a:ext cx="3352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00" b="1">
                <a:solidFill>
                  <a:srgbClr val="FF0000"/>
                </a:solidFill>
              </a:rPr>
              <a:t>Food goes into the cup.  It’s sealed in the “bomb” with oxygen.  The electricity leads are attached.  This is placed into a certain mass of pure water, at measured temperature.  The stirrer moves the water around and makes sure it’s all at the same temperature.  At some point you spark and burn the food.  Heat is released into the water and the temperature rises.  </a:t>
            </a:r>
          </a:p>
          <a:p>
            <a:pPr fontAlgn="base">
              <a:spcBef>
                <a:spcPct val="0"/>
              </a:spcBef>
              <a:spcAft>
                <a:spcPct val="0"/>
              </a:spcAft>
              <a:buFontTx/>
              <a:buNone/>
            </a:pPr>
            <a:endParaRPr lang="en-US" altLang="en-US" sz="2000" b="1">
              <a:solidFill>
                <a:srgbClr val="FF0000"/>
              </a:solidFill>
            </a:endParaRPr>
          </a:p>
          <a:p>
            <a:pPr fontAlgn="base">
              <a:spcBef>
                <a:spcPct val="0"/>
              </a:spcBef>
              <a:spcAft>
                <a:spcPct val="0"/>
              </a:spcAft>
              <a:buFontTx/>
              <a:buNone/>
            </a:pPr>
            <a:r>
              <a:rPr lang="en-US" altLang="en-US" sz="2000" b="1">
                <a:solidFill>
                  <a:srgbClr val="FF0000"/>
                </a:solidFill>
              </a:rPr>
              <a:t>Using q = mC∆T, calculate the number joules required to make that temperature change, convert to cal, then Calories.  </a:t>
            </a:r>
          </a:p>
        </p:txBody>
      </p:sp>
    </p:spTree>
    <p:extLst>
      <p:ext uri="{BB962C8B-B14F-4D97-AF65-F5344CB8AC3E}">
        <p14:creationId xmlns:p14="http://schemas.microsoft.com/office/powerpoint/2010/main" val="40112028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3231654"/>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88. </a:t>
            </a:r>
            <a:r>
              <a:rPr lang="en-US" altLang="en-US" sz="3200" dirty="0">
                <a:solidFill>
                  <a:srgbClr val="000000"/>
                </a:solidFill>
                <a:latin typeface="Times New Roman" panose="02020603050405020304" pitchFamily="18" charset="0"/>
                <a:cs typeface="Times New Roman" panose="02020603050405020304" pitchFamily="18" charset="0"/>
              </a:rPr>
              <a:t>Let’s assume that there is exactly 2120. mL of water in our bomb calorimeter and it’s at exactly 295.0 </a:t>
            </a:r>
            <a:r>
              <a:rPr lang="en-US" altLang="en-US" sz="3200" dirty="0" smtClean="0">
                <a:solidFill>
                  <a:srgbClr val="000000"/>
                </a:solidFill>
                <a:latin typeface="Times New Roman" panose="02020603050405020304" pitchFamily="18" charset="0"/>
                <a:cs typeface="Times New Roman" panose="02020603050405020304" pitchFamily="18" charset="0"/>
              </a:rPr>
              <a:t>K.  </a:t>
            </a:r>
            <a:r>
              <a:rPr lang="en-US" altLang="en-US" sz="3200" dirty="0">
                <a:solidFill>
                  <a:srgbClr val="000000"/>
                </a:solidFill>
                <a:latin typeface="Times New Roman" panose="02020603050405020304" pitchFamily="18" charset="0"/>
                <a:cs typeface="Times New Roman" panose="02020603050405020304" pitchFamily="18" charset="0"/>
              </a:rPr>
              <a:t>After burning up our food sample, the temperature of the water rises to 354.5 </a:t>
            </a:r>
            <a:r>
              <a:rPr lang="en-US" altLang="en-US" sz="3200" dirty="0" smtClean="0">
                <a:solidFill>
                  <a:srgbClr val="000000"/>
                </a:solidFill>
                <a:latin typeface="Times New Roman" panose="02020603050405020304" pitchFamily="18" charset="0"/>
                <a:cs typeface="Times New Roman" panose="02020603050405020304" pitchFamily="18" charset="0"/>
              </a:rPr>
              <a:t>K.  </a:t>
            </a:r>
            <a:r>
              <a:rPr lang="en-US" altLang="en-US" sz="3200" dirty="0">
                <a:solidFill>
                  <a:srgbClr val="000000"/>
                </a:solidFill>
                <a:latin typeface="Times New Roman" panose="02020603050405020304" pitchFamily="18" charset="0"/>
                <a:cs typeface="Times New Roman" panose="02020603050405020304" pitchFamily="18" charset="0"/>
              </a:rPr>
              <a:t>How many Calories of energy are in this food sample?</a:t>
            </a:r>
          </a:p>
          <a:p>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4020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5940088"/>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88. </a:t>
            </a:r>
            <a:r>
              <a:rPr lang="en-US" altLang="en-US" sz="3200" dirty="0">
                <a:solidFill>
                  <a:srgbClr val="000000"/>
                </a:solidFill>
                <a:latin typeface="Times New Roman" panose="02020603050405020304" pitchFamily="18" charset="0"/>
                <a:cs typeface="Times New Roman" panose="02020603050405020304" pitchFamily="18" charset="0"/>
              </a:rPr>
              <a:t>Let’s assume that there is exactly 2120. mL of water in our bomb calorimeter and it’s at exactly 295.0 </a:t>
            </a:r>
            <a:r>
              <a:rPr lang="en-US" altLang="en-US" sz="3200" dirty="0" smtClean="0">
                <a:solidFill>
                  <a:srgbClr val="000000"/>
                </a:solidFill>
                <a:latin typeface="Times New Roman" panose="02020603050405020304" pitchFamily="18" charset="0"/>
                <a:cs typeface="Times New Roman" panose="02020603050405020304" pitchFamily="18" charset="0"/>
              </a:rPr>
              <a:t>K.  </a:t>
            </a:r>
            <a:r>
              <a:rPr lang="en-US" altLang="en-US" sz="3200" dirty="0">
                <a:solidFill>
                  <a:srgbClr val="000000"/>
                </a:solidFill>
                <a:latin typeface="Times New Roman" panose="02020603050405020304" pitchFamily="18" charset="0"/>
                <a:cs typeface="Times New Roman" panose="02020603050405020304" pitchFamily="18" charset="0"/>
              </a:rPr>
              <a:t>After burning up our food sample, the temperature of the water rises to 354.5 </a:t>
            </a:r>
            <a:r>
              <a:rPr lang="en-US" altLang="en-US" sz="3200" dirty="0" smtClean="0">
                <a:solidFill>
                  <a:srgbClr val="000000"/>
                </a:solidFill>
                <a:latin typeface="Times New Roman" panose="02020603050405020304" pitchFamily="18" charset="0"/>
                <a:cs typeface="Times New Roman" panose="02020603050405020304" pitchFamily="18" charset="0"/>
              </a:rPr>
              <a:t>K.  </a:t>
            </a:r>
            <a:r>
              <a:rPr lang="en-US" altLang="en-US" sz="3200" dirty="0">
                <a:solidFill>
                  <a:srgbClr val="000000"/>
                </a:solidFill>
                <a:latin typeface="Times New Roman" panose="02020603050405020304" pitchFamily="18" charset="0"/>
                <a:cs typeface="Times New Roman" panose="02020603050405020304" pitchFamily="18" charset="0"/>
              </a:rPr>
              <a:t>How many Calories of energy are in this food sample</a:t>
            </a:r>
            <a:r>
              <a:rPr lang="en-US" altLang="en-US" sz="3200" dirty="0" smtClean="0">
                <a:solidFill>
                  <a:srgbClr val="000000"/>
                </a:solidFill>
                <a:latin typeface="Times New Roman" panose="02020603050405020304" pitchFamily="18" charset="0"/>
                <a:cs typeface="Times New Roman" panose="02020603050405020304" pitchFamily="18" charset="0"/>
              </a:rPr>
              <a:t>?</a:t>
            </a:r>
            <a:r>
              <a:rPr lang="en-US" altLang="en-US" sz="3200" dirty="0">
                <a:solidFill>
                  <a:srgbClr val="000000"/>
                </a:solidFill>
                <a:latin typeface="Times New Roman" panose="02020603050405020304" pitchFamily="18" charset="0"/>
                <a:cs typeface="Times New Roman" panose="02020603050405020304" pitchFamily="18" charset="0"/>
              </a:rPr>
              <a:t/>
            </a:r>
            <a:br>
              <a:rPr lang="en-US" altLang="en-US" sz="3200" dirty="0">
                <a:solidFill>
                  <a:srgbClr val="000000"/>
                </a:solidFill>
                <a:latin typeface="Times New Roman" panose="02020603050405020304" pitchFamily="18" charset="0"/>
                <a:cs typeface="Times New Roman" panose="02020603050405020304" pitchFamily="18" charset="0"/>
              </a:rPr>
            </a:br>
            <a:r>
              <a:rPr lang="en-US" altLang="en-US" sz="3200" dirty="0" smtClean="0">
                <a:solidFill>
                  <a:srgbClr val="000000"/>
                </a:solidFill>
                <a:latin typeface="Times New Roman" panose="02020603050405020304" pitchFamily="18" charset="0"/>
                <a:cs typeface="Times New Roman" panose="02020603050405020304" pitchFamily="18" charset="0"/>
              </a:rPr>
              <a:t>    </a:t>
            </a:r>
            <a:r>
              <a:rPr lang="en-US" altLang="en-US" sz="3600" dirty="0" smtClean="0">
                <a:solidFill>
                  <a:srgbClr val="000099"/>
                </a:solidFill>
                <a:latin typeface="Times New Roman" panose="02020603050405020304" pitchFamily="18" charset="0"/>
                <a:cs typeface="Times New Roman" panose="02020603050405020304" pitchFamily="18" charset="0"/>
              </a:rPr>
              <a:t>q = </a:t>
            </a:r>
            <a:r>
              <a:rPr lang="en-US" altLang="en-US" sz="3600" dirty="0" err="1" smtClean="0">
                <a:solidFill>
                  <a:srgbClr val="000099"/>
                </a:solidFill>
                <a:latin typeface="Times New Roman" panose="02020603050405020304" pitchFamily="18" charset="0"/>
                <a:cs typeface="Times New Roman" panose="02020603050405020304" pitchFamily="18" charset="0"/>
              </a:rPr>
              <a:t>mC</a:t>
            </a:r>
            <a:r>
              <a:rPr lang="el-GR" altLang="en-US" sz="3600" dirty="0" smtClean="0">
                <a:solidFill>
                  <a:srgbClr val="000099"/>
                </a:solidFill>
                <a:latin typeface="Times New Roman" panose="02020603050405020304" pitchFamily="18" charset="0"/>
                <a:cs typeface="Times New Roman" panose="02020603050405020304" pitchFamily="18" charset="0"/>
              </a:rPr>
              <a:t>Δ</a:t>
            </a:r>
            <a:r>
              <a:rPr lang="en-US" altLang="en-US" sz="3600" dirty="0" smtClean="0">
                <a:solidFill>
                  <a:srgbClr val="000099"/>
                </a:solidFill>
                <a:latin typeface="Times New Roman" panose="02020603050405020304" pitchFamily="18" charset="0"/>
                <a:cs typeface="Times New Roman" panose="02020603050405020304" pitchFamily="18" charset="0"/>
              </a:rPr>
              <a:t>T</a:t>
            </a:r>
            <a:endParaRPr lang="en-US" altLang="en-US" sz="3600" dirty="0">
              <a:solidFill>
                <a:srgbClr val="000099"/>
              </a:solidFill>
              <a:latin typeface="Times New Roman" panose="02020603050405020304" pitchFamily="18" charset="0"/>
              <a:cs typeface="Times New Roman" panose="02020603050405020304" pitchFamily="18" charset="0"/>
            </a:endParaRPr>
          </a:p>
          <a:p>
            <a:pPr>
              <a:spcBef>
                <a:spcPct val="0"/>
              </a:spcBef>
            </a:pPr>
            <a:r>
              <a:rPr lang="en-US" altLang="en-US" sz="3600" dirty="0" smtClean="0">
                <a:solidFill>
                  <a:srgbClr val="000099"/>
                </a:solidFill>
                <a:latin typeface="Times New Roman" panose="02020603050405020304" pitchFamily="18" charset="0"/>
                <a:cs typeface="Times New Roman" panose="02020603050405020304" pitchFamily="18" charset="0"/>
              </a:rPr>
              <a:t>    q </a:t>
            </a:r>
            <a:r>
              <a:rPr lang="en-US" altLang="en-US" sz="3600" dirty="0">
                <a:solidFill>
                  <a:srgbClr val="000099"/>
                </a:solidFill>
                <a:latin typeface="Times New Roman" panose="02020603050405020304" pitchFamily="18" charset="0"/>
                <a:cs typeface="Times New Roman" panose="02020603050405020304" pitchFamily="18" charset="0"/>
              </a:rPr>
              <a:t>= (2120. g)(4.18 J/</a:t>
            </a:r>
            <a:r>
              <a:rPr lang="en-US" altLang="en-US" sz="3600" dirty="0" err="1">
                <a:solidFill>
                  <a:srgbClr val="000099"/>
                </a:solidFill>
                <a:latin typeface="Times New Roman" panose="02020603050405020304" pitchFamily="18" charset="0"/>
                <a:cs typeface="Times New Roman" panose="02020603050405020304" pitchFamily="18" charset="0"/>
              </a:rPr>
              <a:t>g·K</a:t>
            </a:r>
            <a:r>
              <a:rPr lang="en-US" altLang="en-US" sz="3600" dirty="0">
                <a:solidFill>
                  <a:srgbClr val="000099"/>
                </a:solidFill>
                <a:latin typeface="Times New Roman" panose="02020603050405020304" pitchFamily="18" charset="0"/>
                <a:cs typeface="Times New Roman" panose="02020603050405020304" pitchFamily="18" charset="0"/>
              </a:rPr>
              <a:t>)(59.50 K)</a:t>
            </a:r>
          </a:p>
          <a:p>
            <a:pPr>
              <a:spcBef>
                <a:spcPct val="0"/>
              </a:spcBef>
            </a:pPr>
            <a:r>
              <a:rPr lang="en-US" altLang="en-US" sz="3600" dirty="0" smtClean="0">
                <a:solidFill>
                  <a:srgbClr val="000099"/>
                </a:solidFill>
                <a:latin typeface="Times New Roman" panose="02020603050405020304" pitchFamily="18" charset="0"/>
                <a:cs typeface="Times New Roman" panose="02020603050405020304" pitchFamily="18" charset="0"/>
              </a:rPr>
              <a:t>    q </a:t>
            </a:r>
            <a:r>
              <a:rPr lang="en-US" altLang="en-US" sz="3600" dirty="0">
                <a:solidFill>
                  <a:srgbClr val="000099"/>
                </a:solidFill>
                <a:latin typeface="Times New Roman" panose="02020603050405020304" pitchFamily="18" charset="0"/>
                <a:cs typeface="Times New Roman" panose="02020603050405020304" pitchFamily="18" charset="0"/>
              </a:rPr>
              <a:t>= 527,265.2 J</a:t>
            </a:r>
          </a:p>
          <a:p>
            <a:pPr>
              <a:spcBef>
                <a:spcPct val="0"/>
              </a:spcBef>
            </a:pPr>
            <a:endParaRPr lang="en-US" altLang="en-US" sz="3600" dirty="0">
              <a:solidFill>
                <a:srgbClr val="000099"/>
              </a:solidFill>
              <a:latin typeface="Times New Roman" panose="02020603050405020304" pitchFamily="18" charset="0"/>
              <a:cs typeface="Times New Roman" panose="02020603050405020304" pitchFamily="18" charset="0"/>
            </a:endParaRPr>
          </a:p>
          <a:p>
            <a:pPr>
              <a:spcBef>
                <a:spcPct val="0"/>
              </a:spcBef>
            </a:pPr>
            <a:endParaRPr lang="en-US" altLang="en-US" sz="3600" dirty="0">
              <a:solidFill>
                <a:srgbClr val="000099"/>
              </a:solidFill>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353679" y="4830763"/>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FF"/>
                </a:solidFill>
                <a:latin typeface="Tahoma" pitchFamily="34" charset="0"/>
                <a:cs typeface="Tahoma" pitchFamily="34" charset="0"/>
              </a:rPr>
              <a:t>527,265.2 J</a:t>
            </a:r>
            <a:br>
              <a:rPr lang="en-US" altLang="en-US" sz="2800" u="sng">
                <a:solidFill>
                  <a:srgbClr val="0000FF"/>
                </a:solidFill>
                <a:latin typeface="Tahoma" pitchFamily="34" charset="0"/>
                <a:cs typeface="Tahoma" pitchFamily="34" charset="0"/>
              </a:rPr>
            </a:br>
            <a:r>
              <a:rPr lang="en-US" altLang="en-US" sz="2800">
                <a:solidFill>
                  <a:srgbClr val="0000FF"/>
                </a:solidFill>
                <a:latin typeface="Tahoma" pitchFamily="34" charset="0"/>
                <a:cs typeface="Tahoma" pitchFamily="34" charset="0"/>
              </a:rPr>
              <a:t>1</a:t>
            </a:r>
            <a:endParaRPr lang="en-US" altLang="en-US" sz="2800">
              <a:solidFill>
                <a:srgbClr val="0000FF"/>
              </a:solidFill>
            </a:endParaRPr>
          </a:p>
        </p:txBody>
      </p:sp>
      <p:sp>
        <p:nvSpPr>
          <p:cNvPr id="4" name="TextBox 3"/>
          <p:cNvSpPr txBox="1">
            <a:spLocks noChangeArrowheads="1"/>
          </p:cNvSpPr>
          <p:nvPr/>
        </p:nvSpPr>
        <p:spPr bwMode="auto">
          <a:xfrm>
            <a:off x="2588879" y="4900613"/>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a:solidFill>
                  <a:srgbClr val="0000FF"/>
                </a:solidFill>
              </a:rPr>
              <a:t>X</a:t>
            </a:r>
          </a:p>
        </p:txBody>
      </p:sp>
      <p:sp>
        <p:nvSpPr>
          <p:cNvPr id="5" name="Rectangle 5"/>
          <p:cNvSpPr>
            <a:spLocks noChangeArrowheads="1"/>
          </p:cNvSpPr>
          <p:nvPr/>
        </p:nvSpPr>
        <p:spPr bwMode="auto">
          <a:xfrm>
            <a:off x="2892091" y="4830763"/>
            <a:ext cx="182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FF"/>
                </a:solidFill>
                <a:latin typeface="Tahoma" pitchFamily="34" charset="0"/>
                <a:cs typeface="Tahoma" pitchFamily="34" charset="0"/>
              </a:rPr>
              <a:t>1 cal</a:t>
            </a:r>
            <a:br>
              <a:rPr lang="en-US" altLang="en-US" sz="2800" u="sng">
                <a:solidFill>
                  <a:srgbClr val="0000FF"/>
                </a:solidFill>
                <a:latin typeface="Tahoma" pitchFamily="34" charset="0"/>
                <a:cs typeface="Tahoma" pitchFamily="34" charset="0"/>
              </a:rPr>
            </a:br>
            <a:r>
              <a:rPr lang="en-US" altLang="en-US" sz="2800">
                <a:solidFill>
                  <a:srgbClr val="0000FF"/>
                </a:solidFill>
                <a:latin typeface="Tahoma" pitchFamily="34" charset="0"/>
                <a:cs typeface="Tahoma" pitchFamily="34" charset="0"/>
              </a:rPr>
              <a:t>4.18 J</a:t>
            </a:r>
            <a:endParaRPr lang="en-US" altLang="en-US" sz="2800">
              <a:solidFill>
                <a:srgbClr val="0000FF"/>
              </a:solidFill>
            </a:endParaRPr>
          </a:p>
        </p:txBody>
      </p:sp>
      <p:sp>
        <p:nvSpPr>
          <p:cNvPr id="6" name="TextBox 6"/>
          <p:cNvSpPr txBox="1">
            <a:spLocks noChangeArrowheads="1"/>
          </p:cNvSpPr>
          <p:nvPr/>
        </p:nvSpPr>
        <p:spPr bwMode="auto">
          <a:xfrm>
            <a:off x="4539916" y="4962526"/>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0000FF"/>
                </a:solidFill>
                <a:latin typeface="Tahoma" pitchFamily="34" charset="0"/>
                <a:cs typeface="Tahoma" pitchFamily="34" charset="0"/>
              </a:rPr>
              <a:t>= 126,140 cal</a:t>
            </a:r>
          </a:p>
        </p:txBody>
      </p:sp>
      <p:sp>
        <p:nvSpPr>
          <p:cNvPr id="7" name="TextBox 7"/>
          <p:cNvSpPr txBox="1">
            <a:spLocks noChangeArrowheads="1"/>
          </p:cNvSpPr>
          <p:nvPr/>
        </p:nvSpPr>
        <p:spPr bwMode="auto">
          <a:xfrm>
            <a:off x="152400" y="57150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dirty="0" smtClean="0">
                <a:solidFill>
                  <a:srgbClr val="000099"/>
                </a:solidFill>
                <a:latin typeface="Times New Roman" panose="02020603050405020304" pitchFamily="18" charset="0"/>
                <a:cs typeface="Times New Roman" panose="02020603050405020304" pitchFamily="18" charset="0"/>
              </a:rPr>
              <a:t>       126,140 </a:t>
            </a:r>
            <a:r>
              <a:rPr lang="en-US" altLang="en-US" sz="4000" dirty="0" err="1">
                <a:solidFill>
                  <a:srgbClr val="000099"/>
                </a:solidFill>
                <a:latin typeface="Times New Roman" panose="02020603050405020304" pitchFamily="18" charset="0"/>
                <a:cs typeface="Times New Roman" panose="02020603050405020304" pitchFamily="18" charset="0"/>
              </a:rPr>
              <a:t>cal</a:t>
            </a:r>
            <a:r>
              <a:rPr lang="en-US" altLang="en-US" sz="4000" dirty="0">
                <a:solidFill>
                  <a:srgbClr val="000099"/>
                </a:solidFill>
                <a:latin typeface="Times New Roman" panose="02020603050405020304" pitchFamily="18" charset="0"/>
                <a:cs typeface="Times New Roman" panose="02020603050405020304" pitchFamily="18" charset="0"/>
              </a:rPr>
              <a:t> = 126.1 Calories      </a:t>
            </a:r>
            <a:r>
              <a:rPr lang="en-US" altLang="en-US" sz="2400" dirty="0">
                <a:solidFill>
                  <a:srgbClr val="0000FF"/>
                </a:solidFill>
                <a:latin typeface="Times New Roman" panose="02020603050405020304" pitchFamily="18" charset="0"/>
                <a:cs typeface="Times New Roman" panose="02020603050405020304" pitchFamily="18" charset="0"/>
              </a:rPr>
              <a:t>(4 SF)</a:t>
            </a:r>
          </a:p>
        </p:txBody>
      </p:sp>
    </p:spTree>
    <p:extLst>
      <p:ext uri="{BB962C8B-B14F-4D97-AF65-F5344CB8AC3E}">
        <p14:creationId xmlns:p14="http://schemas.microsoft.com/office/powerpoint/2010/main" val="39229272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1015663"/>
          </a:xfrm>
          <a:prstGeom prst="rect">
            <a:avLst/>
          </a:prstGeom>
          <a:noFill/>
        </p:spPr>
        <p:txBody>
          <a:bodyPr wrap="square" rtlCol="0">
            <a:spAutoFit/>
          </a:bodyPr>
          <a:lstStyle/>
          <a:p>
            <a:r>
              <a:rPr lang="en-US" sz="6000" dirty="0" smtClean="0">
                <a:solidFill>
                  <a:srgbClr val="000099"/>
                </a:solidFill>
                <a:latin typeface="Comic Sans MS" panose="030F0702030302020204" pitchFamily="66" charset="0"/>
              </a:rPr>
              <a:t>Doritos Lab Explained</a:t>
            </a:r>
            <a:endParaRPr lang="en-US" sz="6000" dirty="0">
              <a:solidFill>
                <a:srgbClr val="000099"/>
              </a:solidFill>
              <a:latin typeface="Comic Sans MS" panose="030F0702030302020204" pitchFamily="66" charset="0"/>
            </a:endParaRPr>
          </a:p>
        </p:txBody>
      </p:sp>
      <p:pic>
        <p:nvPicPr>
          <p:cNvPr id="3" name="Picture 2" descr="http://www.fritolay.com/images/default-source/masstransit-nutrition-panel/doritos-nacho-cheese.jpg?sfvrsn=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447800"/>
            <a:ext cx="3883796" cy="4743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3400" y="1435768"/>
            <a:ext cx="4495800" cy="4801314"/>
          </a:xfrm>
          <a:prstGeom prst="rect">
            <a:avLst/>
          </a:prstGeom>
          <a:noFill/>
        </p:spPr>
        <p:txBody>
          <a:bodyPr wrap="square" rtlCol="0">
            <a:spAutoFit/>
          </a:bodyPr>
          <a:lstStyle/>
          <a:p>
            <a:r>
              <a:rPr lang="en-US" dirty="0" smtClean="0">
                <a:latin typeface="Comic Sans MS" panose="030F0702030302020204" pitchFamily="66" charset="0"/>
              </a:rPr>
              <a:t>We do not have $5000 to buy a high tech calorimeter to measure the amount of energy in Doritos chips, but we can still TRY to do that with our own equipment and measure our results against the nutritional information on the package.  </a:t>
            </a:r>
          </a:p>
          <a:p>
            <a:endParaRPr lang="en-US" dirty="0">
              <a:latin typeface="Comic Sans MS" panose="030F0702030302020204" pitchFamily="66" charset="0"/>
            </a:endParaRPr>
          </a:p>
          <a:p>
            <a:r>
              <a:rPr lang="en-US" dirty="0" smtClean="0">
                <a:latin typeface="Comic Sans MS" panose="030F0702030302020204" pitchFamily="66" charset="0"/>
              </a:rPr>
              <a:t>Doritos have a serving size of 28 grams (what ever that means!)  We could measure the number of grams in ONE CHIP and do a proportion to discover how many Calories are in our chip.  </a:t>
            </a:r>
          </a:p>
          <a:p>
            <a:r>
              <a:rPr lang="en-US" dirty="0">
                <a:latin typeface="Comic Sans MS" panose="030F0702030302020204" pitchFamily="66" charset="0"/>
              </a:rPr>
              <a:t/>
            </a:r>
            <a:br>
              <a:rPr lang="en-US" dirty="0">
                <a:latin typeface="Comic Sans MS" panose="030F0702030302020204" pitchFamily="66" charset="0"/>
              </a:rPr>
            </a:br>
            <a:r>
              <a:rPr lang="en-US" dirty="0" smtClean="0">
                <a:latin typeface="Comic Sans MS" panose="030F0702030302020204" pitchFamily="66" charset="0"/>
              </a:rPr>
              <a:t>Then we can do the measuring of how much energy is in the chip, and do a percent error.  </a:t>
            </a:r>
            <a:endParaRPr lang="en-US" dirty="0">
              <a:latin typeface="Comic Sans MS" panose="030F0702030302020204" pitchFamily="66" charset="0"/>
            </a:endParaRPr>
          </a:p>
        </p:txBody>
      </p:sp>
    </p:spTree>
    <p:extLst>
      <p:ext uri="{BB962C8B-B14F-4D97-AF65-F5344CB8AC3E}">
        <p14:creationId xmlns:p14="http://schemas.microsoft.com/office/powerpoint/2010/main" val="9914518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763000" cy="5724644"/>
          </a:xfrm>
          <a:prstGeom prst="rect">
            <a:avLst/>
          </a:prstGeom>
          <a:noFill/>
        </p:spPr>
        <p:txBody>
          <a:bodyPr wrap="square" rtlCol="0">
            <a:spAutoFit/>
          </a:bodyPr>
          <a:lstStyle/>
          <a:p>
            <a:r>
              <a:rPr lang="en-US" sz="2000" dirty="0" smtClean="0">
                <a:solidFill>
                  <a:srgbClr val="FF0000"/>
                </a:solidFill>
                <a:latin typeface="Comic Sans MS" panose="030F0702030302020204" pitchFamily="66" charset="0"/>
              </a:rPr>
              <a:t>SO, if Doritos are 140 C per 28 grams, do this math to find out how many Calories are in YOUR PARTICULAR chip.</a:t>
            </a:r>
          </a:p>
          <a:p>
            <a:endParaRPr lang="en-US" dirty="0"/>
          </a:p>
          <a:p>
            <a:r>
              <a:rPr lang="en-US" sz="4400" dirty="0" smtClean="0"/>
              <a:t> 28 g          </a:t>
            </a:r>
            <a:r>
              <a:rPr lang="en-US" sz="3200" dirty="0" smtClean="0"/>
              <a:t>YOUR CHIP MASS</a:t>
            </a:r>
            <a:r>
              <a:rPr lang="en-US" sz="4400" dirty="0" smtClean="0"/>
              <a:t/>
            </a:r>
            <a:br>
              <a:rPr lang="en-US" sz="4400" dirty="0" smtClean="0"/>
            </a:br>
            <a:r>
              <a:rPr lang="en-US" sz="4400" dirty="0" smtClean="0"/>
              <a:t>140 C           X Calories</a:t>
            </a:r>
            <a:br>
              <a:rPr lang="en-US" sz="4400" dirty="0" smtClean="0"/>
            </a:br>
            <a:r>
              <a:rPr lang="en-US" sz="4400" dirty="0" smtClean="0"/>
              <a:t/>
            </a:r>
            <a:br>
              <a:rPr lang="en-US" sz="4400" dirty="0" smtClean="0"/>
            </a:br>
            <a:r>
              <a:rPr lang="en-US" sz="4400" dirty="0" smtClean="0"/>
              <a:t>cross multiply, and find out how many Calories are in YOUR chip.</a:t>
            </a:r>
          </a:p>
          <a:p>
            <a:endParaRPr lang="en-US" sz="4400" dirty="0"/>
          </a:p>
          <a:p>
            <a:r>
              <a:rPr lang="en-US" sz="4400" dirty="0" smtClean="0"/>
              <a:t>That’s your Actual Value, for % Error.</a:t>
            </a:r>
          </a:p>
        </p:txBody>
      </p:sp>
      <p:sp>
        <p:nvSpPr>
          <p:cNvPr id="3" name="TextBox 2"/>
          <p:cNvSpPr txBox="1"/>
          <p:nvPr/>
        </p:nvSpPr>
        <p:spPr>
          <a:xfrm>
            <a:off x="1981200" y="1371600"/>
            <a:ext cx="1066800" cy="1107996"/>
          </a:xfrm>
          <a:prstGeom prst="rect">
            <a:avLst/>
          </a:prstGeom>
          <a:noFill/>
        </p:spPr>
        <p:txBody>
          <a:bodyPr wrap="square" rtlCol="0">
            <a:spAutoFit/>
          </a:bodyPr>
          <a:lstStyle/>
          <a:p>
            <a:r>
              <a:rPr lang="en-US" sz="6600" dirty="0" smtClean="0"/>
              <a:t>=</a:t>
            </a:r>
            <a:endParaRPr lang="en-US" sz="6600" dirty="0"/>
          </a:p>
        </p:txBody>
      </p:sp>
      <p:cxnSp>
        <p:nvCxnSpPr>
          <p:cNvPr id="5" name="Straight Connector 4"/>
          <p:cNvCxnSpPr/>
          <p:nvPr/>
        </p:nvCxnSpPr>
        <p:spPr>
          <a:xfrm>
            <a:off x="304800" y="2057400"/>
            <a:ext cx="14478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43200" y="2057400"/>
            <a:ext cx="28956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27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91600" cy="6494085"/>
          </a:xfrm>
          <a:prstGeom prst="rect">
            <a:avLst/>
          </a:prstGeom>
          <a:noFill/>
        </p:spPr>
        <p:txBody>
          <a:bodyPr wrap="square" rtlCol="0">
            <a:spAutoFit/>
          </a:bodyPr>
          <a:lstStyle/>
          <a:p>
            <a:r>
              <a:rPr lang="en-US" sz="3200" dirty="0" smtClean="0"/>
              <a:t>19.  </a:t>
            </a:r>
            <a:r>
              <a:rPr lang="en-US" sz="3200" dirty="0" err="1" smtClean="0"/>
              <a:t>Thermochem</a:t>
            </a:r>
            <a:r>
              <a:rPr lang="en-US" sz="3200" dirty="0" smtClean="0"/>
              <a:t> will also help us to measure the amount of heat released in a chemical reaction (exothermic) or how much heat is absorbed in a chemical reaction (endothermic).</a:t>
            </a:r>
          </a:p>
          <a:p>
            <a:endParaRPr lang="en-US" sz="3200" dirty="0"/>
          </a:p>
          <a:p>
            <a:r>
              <a:rPr lang="en-US" sz="3200" dirty="0" smtClean="0"/>
              <a:t>20.  </a:t>
            </a:r>
            <a:r>
              <a:rPr lang="en-US" sz="3200" u="sng" dirty="0" smtClean="0"/>
              <a:t>How much heat</a:t>
            </a:r>
            <a:r>
              <a:rPr lang="en-US" sz="3200" dirty="0" smtClean="0"/>
              <a:t> is going to be very mathematical when we get to in next week.  It’s called the </a:t>
            </a:r>
            <a:r>
              <a:rPr lang="en-US" sz="3200" b="1" dirty="0" smtClean="0">
                <a:solidFill>
                  <a:srgbClr val="FF0000"/>
                </a:solidFill>
              </a:rPr>
              <a:t>DELTA</a:t>
            </a:r>
            <a:r>
              <a:rPr lang="en-US" sz="3200" b="1" dirty="0" smtClean="0"/>
              <a:t> </a:t>
            </a:r>
            <a:r>
              <a:rPr lang="en-US" sz="3200" b="1" dirty="0" smtClean="0">
                <a:solidFill>
                  <a:srgbClr val="0000FF"/>
                </a:solidFill>
              </a:rPr>
              <a:t>H</a:t>
            </a:r>
            <a:r>
              <a:rPr lang="en-US" sz="3200" dirty="0" smtClean="0"/>
              <a:t> written as this:   </a:t>
            </a:r>
            <a:r>
              <a:rPr lang="el-GR" sz="3200" dirty="0" smtClean="0"/>
              <a:t>Δ</a:t>
            </a:r>
            <a:r>
              <a:rPr lang="en-US" sz="3200" dirty="0" smtClean="0"/>
              <a:t>H  that is </a:t>
            </a:r>
            <a:r>
              <a:rPr lang="en-US" sz="3200" b="1" u="sng" dirty="0" smtClean="0">
                <a:solidFill>
                  <a:srgbClr val="FF0000"/>
                </a:solidFill>
              </a:rPr>
              <a:t>THE CHANGE IN HEAT</a:t>
            </a:r>
            <a:r>
              <a:rPr lang="en-US" sz="3200" dirty="0" smtClean="0"/>
              <a:t/>
            </a:r>
            <a:br>
              <a:rPr lang="en-US" sz="3200" dirty="0" smtClean="0"/>
            </a:br>
            <a:r>
              <a:rPr lang="en-US" sz="3200" dirty="0"/>
              <a:t/>
            </a:r>
            <a:br>
              <a:rPr lang="en-US" sz="3200" dirty="0"/>
            </a:br>
            <a:r>
              <a:rPr lang="en-US" sz="3200" dirty="0" smtClean="0"/>
              <a:t>21.  The energy is IN PROPORTION to the mole ratio, so we can do math (stoichiometry) to the chemical and energy parts of a balanced thermochemical equation.</a:t>
            </a:r>
          </a:p>
        </p:txBody>
      </p:sp>
    </p:spTree>
    <p:extLst>
      <p:ext uri="{BB962C8B-B14F-4D97-AF65-F5344CB8AC3E}">
        <p14:creationId xmlns:p14="http://schemas.microsoft.com/office/powerpoint/2010/main" val="16336135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32" y="304800"/>
            <a:ext cx="8686800" cy="6186309"/>
          </a:xfrm>
          <a:prstGeom prst="rect">
            <a:avLst/>
          </a:prstGeom>
          <a:noFill/>
        </p:spPr>
        <p:txBody>
          <a:bodyPr wrap="square" rtlCol="0">
            <a:spAutoFit/>
          </a:bodyPr>
          <a:lstStyle/>
          <a:p>
            <a:r>
              <a:rPr lang="en-US" sz="2000" dirty="0" smtClean="0">
                <a:solidFill>
                  <a:srgbClr val="000099"/>
                </a:solidFill>
                <a:latin typeface="Times New Roman" panose="02020603050405020304" pitchFamily="18" charset="0"/>
                <a:cs typeface="Times New Roman" panose="02020603050405020304" pitchFamily="18" charset="0"/>
              </a:rPr>
              <a:t>Instead of a $5000 Calorimeter, we will use one of your teacher’s old seltzer cans.  They work, just not so good.  Because they are not such great Calorimeters, you will ALSO get to use a piece of aluminum foil, which you can use to guide the heat energy to the “seltzer can Calorimeter” to lessen the heat loss.  </a:t>
            </a:r>
          </a:p>
          <a:p>
            <a:endParaRPr lang="en-US" sz="2000" dirty="0">
              <a:solidFill>
                <a:srgbClr val="000099"/>
              </a:solidFill>
              <a:latin typeface="Times New Roman" panose="02020603050405020304" pitchFamily="18" charset="0"/>
              <a:cs typeface="Times New Roman" panose="02020603050405020304" pitchFamily="18" charset="0"/>
            </a:endParaRPr>
          </a:p>
          <a:p>
            <a:r>
              <a:rPr lang="en-US" sz="2000" dirty="0" smtClean="0">
                <a:solidFill>
                  <a:srgbClr val="000099"/>
                </a:solidFill>
                <a:latin typeface="Times New Roman" panose="02020603050405020304" pitchFamily="18" charset="0"/>
                <a:cs typeface="Times New Roman" panose="02020603050405020304" pitchFamily="18" charset="0"/>
              </a:rPr>
              <a:t>It is NOT the price that makes a difference, it is that the real machines have almost NO HEAT LOSS.  All heat produced by the burning of the food heats the surrounding water.  The heat gained by the water is the same heat lost by the food burning.</a:t>
            </a:r>
          </a:p>
          <a:p>
            <a:endParaRPr lang="en-US" sz="2000" dirty="0">
              <a:solidFill>
                <a:srgbClr val="000099"/>
              </a:solidFill>
              <a:latin typeface="Times New Roman" panose="02020603050405020304" pitchFamily="18" charset="0"/>
              <a:cs typeface="Times New Roman" panose="02020603050405020304" pitchFamily="18" charset="0"/>
            </a:endParaRPr>
          </a:p>
          <a:p>
            <a:r>
              <a:rPr lang="en-US" sz="2000" dirty="0" smtClean="0">
                <a:solidFill>
                  <a:srgbClr val="000099"/>
                </a:solidFill>
                <a:latin typeface="Times New Roman" panose="02020603050405020304" pitchFamily="18" charset="0"/>
                <a:cs typeface="Times New Roman" panose="02020603050405020304" pitchFamily="18" charset="0"/>
              </a:rPr>
              <a:t>If you can calculate the heat gained by the water (you can, use </a:t>
            </a:r>
            <a:br>
              <a:rPr lang="en-US" sz="2000" dirty="0" smtClean="0">
                <a:solidFill>
                  <a:srgbClr val="000099"/>
                </a:solidFill>
                <a:latin typeface="Times New Roman" panose="02020603050405020304" pitchFamily="18" charset="0"/>
                <a:cs typeface="Times New Roman" panose="02020603050405020304" pitchFamily="18" charset="0"/>
              </a:rPr>
            </a:br>
            <a:r>
              <a:rPr lang="en-US" sz="2000" dirty="0" smtClean="0">
                <a:solidFill>
                  <a:srgbClr val="000099"/>
                </a:solidFill>
                <a:latin typeface="Times New Roman" panose="02020603050405020304" pitchFamily="18" charset="0"/>
                <a:cs typeface="Times New Roman" panose="02020603050405020304" pitchFamily="18" charset="0"/>
              </a:rPr>
              <a:t>q = </a:t>
            </a:r>
            <a:r>
              <a:rPr lang="en-US" sz="2000" dirty="0" err="1" smtClean="0">
                <a:solidFill>
                  <a:srgbClr val="000099"/>
                </a:solidFill>
                <a:latin typeface="Times New Roman" panose="02020603050405020304" pitchFamily="18" charset="0"/>
                <a:cs typeface="Times New Roman" panose="02020603050405020304" pitchFamily="18" charset="0"/>
              </a:rPr>
              <a:t>mC</a:t>
            </a:r>
            <a:r>
              <a:rPr lang="el-GR" sz="2000" dirty="0" smtClean="0">
                <a:solidFill>
                  <a:srgbClr val="000099"/>
                </a:solidFill>
                <a:latin typeface="Times New Roman" panose="02020603050405020304" pitchFamily="18" charset="0"/>
                <a:cs typeface="Times New Roman" panose="02020603050405020304" pitchFamily="18" charset="0"/>
              </a:rPr>
              <a:t>Δ</a:t>
            </a:r>
            <a:r>
              <a:rPr lang="en-US" sz="2000" dirty="0" smtClean="0">
                <a:solidFill>
                  <a:srgbClr val="000099"/>
                </a:solidFill>
                <a:latin typeface="Times New Roman" panose="02020603050405020304" pitchFamily="18" charset="0"/>
                <a:cs typeface="Times New Roman" panose="02020603050405020304" pitchFamily="18" charset="0"/>
              </a:rPr>
              <a:t>T), you can assign that heat as to coming from the chip.</a:t>
            </a:r>
          </a:p>
          <a:p>
            <a:endParaRPr lang="en-US" sz="2000" dirty="0">
              <a:solidFill>
                <a:srgbClr val="000099"/>
              </a:solidFill>
              <a:latin typeface="Times New Roman" panose="02020603050405020304" pitchFamily="18" charset="0"/>
              <a:cs typeface="Times New Roman" panose="02020603050405020304" pitchFamily="18" charset="0"/>
            </a:endParaRPr>
          </a:p>
          <a:p>
            <a:r>
              <a:rPr lang="en-US" sz="2000" dirty="0" smtClean="0">
                <a:solidFill>
                  <a:srgbClr val="000099"/>
                </a:solidFill>
                <a:latin typeface="Times New Roman" panose="02020603050405020304" pitchFamily="18" charset="0"/>
                <a:cs typeface="Times New Roman" panose="02020603050405020304" pitchFamily="18" charset="0"/>
              </a:rPr>
              <a:t>Convert your joules into </a:t>
            </a:r>
            <a:r>
              <a:rPr lang="en-US" sz="2000" dirty="0" err="1" smtClean="0">
                <a:solidFill>
                  <a:srgbClr val="000099"/>
                </a:solidFill>
                <a:latin typeface="Times New Roman" panose="02020603050405020304" pitchFamily="18" charset="0"/>
                <a:cs typeface="Times New Roman" panose="02020603050405020304" pitchFamily="18" charset="0"/>
              </a:rPr>
              <a:t>cals</a:t>
            </a:r>
            <a:r>
              <a:rPr lang="en-US" sz="2000" dirty="0" smtClean="0">
                <a:solidFill>
                  <a:srgbClr val="000099"/>
                </a:solidFill>
                <a:latin typeface="Times New Roman" panose="02020603050405020304" pitchFamily="18" charset="0"/>
                <a:cs typeface="Times New Roman" panose="02020603050405020304" pitchFamily="18" charset="0"/>
              </a:rPr>
              <a:t>, and then into Calories.  </a:t>
            </a:r>
          </a:p>
          <a:p>
            <a:endParaRPr lang="en-US" sz="2000" dirty="0">
              <a:solidFill>
                <a:srgbClr val="000099"/>
              </a:solidFill>
              <a:latin typeface="Times New Roman" panose="02020603050405020304" pitchFamily="18" charset="0"/>
              <a:cs typeface="Times New Roman" panose="02020603050405020304" pitchFamily="18" charset="0"/>
            </a:endParaRPr>
          </a:p>
          <a:p>
            <a:r>
              <a:rPr lang="en-US" sz="2000" dirty="0" smtClean="0">
                <a:solidFill>
                  <a:srgbClr val="000099"/>
                </a:solidFill>
                <a:latin typeface="Times New Roman" panose="02020603050405020304" pitchFamily="18" charset="0"/>
                <a:cs typeface="Times New Roman" panose="02020603050405020304" pitchFamily="18" charset="0"/>
              </a:rPr>
              <a:t>This is your measured value for % Error.</a:t>
            </a:r>
          </a:p>
          <a:p>
            <a:endParaRPr lang="en-US" sz="2000" dirty="0">
              <a:solidFill>
                <a:srgbClr val="000099"/>
              </a:solidFill>
              <a:latin typeface="Times New Roman" panose="02020603050405020304" pitchFamily="18" charset="0"/>
              <a:cs typeface="Times New Roman" panose="02020603050405020304" pitchFamily="18" charset="0"/>
            </a:endParaRPr>
          </a:p>
          <a:p>
            <a:r>
              <a:rPr lang="en-US" sz="2800" dirty="0" smtClean="0">
                <a:solidFill>
                  <a:srgbClr val="000099"/>
                </a:solidFill>
                <a:latin typeface="Times New Roman" panose="02020603050405020304" pitchFamily="18" charset="0"/>
                <a:cs typeface="Times New Roman" panose="02020603050405020304" pitchFamily="18" charset="0"/>
              </a:rPr>
              <a:t>Any partners who manage a % Error smaller than  -80%, </a:t>
            </a:r>
            <a:br>
              <a:rPr lang="en-US" sz="2800" dirty="0" smtClean="0">
                <a:solidFill>
                  <a:srgbClr val="000099"/>
                </a:solidFill>
                <a:latin typeface="Times New Roman" panose="02020603050405020304" pitchFamily="18" charset="0"/>
                <a:cs typeface="Times New Roman" panose="02020603050405020304" pitchFamily="18" charset="0"/>
              </a:rPr>
            </a:br>
            <a:r>
              <a:rPr lang="en-US" sz="2800" dirty="0" smtClean="0">
                <a:solidFill>
                  <a:srgbClr val="000099"/>
                </a:solidFill>
                <a:latin typeface="Times New Roman" panose="02020603050405020304" pitchFamily="18" charset="0"/>
                <a:cs typeface="Times New Roman" panose="02020603050405020304" pitchFamily="18" charset="0"/>
              </a:rPr>
              <a:t>I will shake your hand in HONOR.</a:t>
            </a:r>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185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550920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In truth, we will lose nearly all of the heat (~90%) to the air.  But, the process is exactly the same as in a high tech nutrition lab.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They burn food, measure how much hotter a measured amount of water gets, and they do the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q = </a:t>
            </a:r>
            <a:r>
              <a:rPr lang="en-US" sz="3200" dirty="0" err="1" smtClean="0">
                <a:latin typeface="Times New Roman" panose="02020603050405020304" pitchFamily="18" charset="0"/>
                <a:cs typeface="Times New Roman" panose="02020603050405020304" pitchFamily="18" charset="0"/>
              </a:rPr>
              <a:t>mC</a:t>
            </a:r>
            <a:r>
              <a:rPr lang="el-GR" sz="3200" dirty="0" smtClean="0">
                <a:latin typeface="Times New Roman" panose="02020603050405020304" pitchFamily="18" charset="0"/>
                <a:cs typeface="Times New Roman" panose="02020603050405020304" pitchFamily="18" charset="0"/>
              </a:rPr>
              <a:t>Δ</a:t>
            </a:r>
            <a:r>
              <a:rPr lang="en-US" sz="3200" dirty="0" smtClean="0">
                <a:latin typeface="Times New Roman" panose="02020603050405020304" pitchFamily="18" charset="0"/>
                <a:cs typeface="Times New Roman" panose="02020603050405020304" pitchFamily="18" charset="0"/>
              </a:rPr>
              <a:t>T formula, then convert their joules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into </a:t>
            </a:r>
            <a:r>
              <a:rPr lang="en-US" sz="3200" dirty="0" err="1" smtClean="0">
                <a:latin typeface="Times New Roman" panose="02020603050405020304" pitchFamily="18" charset="0"/>
                <a:cs typeface="Times New Roman" panose="02020603050405020304" pitchFamily="18" charset="0"/>
              </a:rPr>
              <a:t>cals</a:t>
            </a:r>
            <a:r>
              <a:rPr lang="en-US" sz="3200" dirty="0" smtClean="0">
                <a:latin typeface="Times New Roman" panose="02020603050405020304" pitchFamily="18" charset="0"/>
                <a:cs typeface="Times New Roman" panose="02020603050405020304" pitchFamily="18" charset="0"/>
              </a:rPr>
              <a:t>, and those </a:t>
            </a:r>
            <a:r>
              <a:rPr lang="en-US" sz="3200" dirty="0" err="1" smtClean="0">
                <a:latin typeface="Times New Roman" panose="02020603050405020304" pitchFamily="18" charset="0"/>
                <a:cs typeface="Times New Roman" panose="02020603050405020304" pitchFamily="18" charset="0"/>
              </a:rPr>
              <a:t>cals</a:t>
            </a:r>
            <a:r>
              <a:rPr lang="en-US" sz="3200" dirty="0" smtClean="0">
                <a:latin typeface="Times New Roman" panose="02020603050405020304" pitchFamily="18" charset="0"/>
                <a:cs typeface="Times New Roman" panose="02020603050405020304" pitchFamily="18" charset="0"/>
              </a:rPr>
              <a:t> into Calories.  </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Then they print it on the packages.  They have a</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Error less than 1% because they have insulation.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9383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494085"/>
          </a:xfrm>
          <a:prstGeom prst="rect">
            <a:avLst/>
          </a:prstGeom>
          <a:noFill/>
        </p:spPr>
        <p:txBody>
          <a:bodyPr wrap="square" rtlCol="0">
            <a:spAutoFit/>
          </a:bodyPr>
          <a:lstStyle/>
          <a:p>
            <a:pPr algn="ctr"/>
            <a:r>
              <a:rPr lang="en-US" sz="4400" dirty="0" smtClean="0"/>
              <a:t>The End of Thermochemistry </a:t>
            </a:r>
            <a:br>
              <a:rPr lang="en-US" sz="4400" dirty="0" smtClean="0"/>
            </a:br>
            <a:r>
              <a:rPr lang="en-US" sz="4400" dirty="0" smtClean="0"/>
              <a:t>is just more Stoichiometry  </a:t>
            </a:r>
          </a:p>
          <a:p>
            <a:pPr algn="ctr"/>
            <a:endParaRPr lang="en-US" sz="4400" dirty="0"/>
          </a:p>
          <a:p>
            <a:pPr algn="ctr"/>
            <a:endParaRPr lang="en-US" sz="4400" dirty="0" smtClean="0"/>
          </a:p>
          <a:p>
            <a:pPr algn="ctr"/>
            <a:endParaRPr lang="en-US" sz="4400" dirty="0"/>
          </a:p>
          <a:p>
            <a:pPr algn="ctr"/>
            <a:endParaRPr lang="en-US" sz="4400" dirty="0" smtClean="0"/>
          </a:p>
          <a:p>
            <a:pPr algn="ctr"/>
            <a:endParaRPr lang="en-US" sz="4400" dirty="0"/>
          </a:p>
          <a:p>
            <a:pPr algn="ctr"/>
            <a:endParaRPr lang="en-US" sz="4400" dirty="0" smtClean="0"/>
          </a:p>
          <a:p>
            <a:pPr algn="ctr"/>
            <a:r>
              <a:rPr lang="en-US" sz="3200" b="1" dirty="0" smtClean="0">
                <a:solidFill>
                  <a:srgbClr val="FF0000"/>
                </a:solidFill>
              </a:rPr>
              <a:t>For a $1, what is the character’s name, </a:t>
            </a:r>
            <a:br>
              <a:rPr lang="en-US" sz="3200" b="1" dirty="0" smtClean="0">
                <a:solidFill>
                  <a:srgbClr val="FF0000"/>
                </a:solidFill>
              </a:rPr>
            </a:br>
            <a:r>
              <a:rPr lang="en-US" sz="3200" b="1" dirty="0" smtClean="0">
                <a:solidFill>
                  <a:srgbClr val="FF0000"/>
                </a:solidFill>
              </a:rPr>
              <a:t>and what is the actor’s name?  (fun, not real money)</a:t>
            </a:r>
            <a:endParaRPr lang="en-US" sz="3200" b="1" dirty="0">
              <a:solidFill>
                <a:srgbClr val="FF0000"/>
              </a:solidFill>
            </a:endParaRPr>
          </a:p>
        </p:txBody>
      </p:sp>
      <p:pic>
        <p:nvPicPr>
          <p:cNvPr id="27650" name="Picture 2" descr="movie happy cinema applause cl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667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958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6586418"/>
          </a:xfrm>
          <a:prstGeom prst="rect">
            <a:avLst/>
          </a:prstGeom>
          <a:noFill/>
        </p:spPr>
        <p:txBody>
          <a:bodyPr wrap="square" rtlCol="0">
            <a:spAutoFit/>
          </a:bodyPr>
          <a:lstStyle/>
          <a:p>
            <a:r>
              <a:rPr lang="en-US" sz="5400" dirty="0" smtClean="0">
                <a:latin typeface="Times New Roman" panose="02020603050405020304" pitchFamily="18" charset="0"/>
                <a:cs typeface="Times New Roman" panose="02020603050405020304" pitchFamily="18" charset="0"/>
              </a:rPr>
              <a:t>Take out Table I now.  </a:t>
            </a:r>
          </a:p>
          <a:p>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89.  Table I is called the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4800" dirty="0" smtClean="0">
                <a:solidFill>
                  <a:srgbClr val="FF0000"/>
                </a:solidFill>
                <a:latin typeface="Times New Roman" panose="02020603050405020304" pitchFamily="18" charset="0"/>
                <a:cs typeface="Times New Roman" panose="02020603050405020304" pitchFamily="18" charset="0"/>
              </a:rPr>
              <a:t>Heats of Reaction table.</a:t>
            </a:r>
            <a:endParaRPr lang="en-US" sz="4000" dirty="0" smtClean="0">
              <a:solidFill>
                <a:srgbClr val="FF0000"/>
              </a:solidFill>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L="742950" indent="-742950">
              <a:buAutoNum type="arabicPeriod" startAt="90"/>
            </a:pPr>
            <a:r>
              <a:rPr lang="en-US" sz="4000" dirty="0" smtClean="0">
                <a:latin typeface="Times New Roman" panose="02020603050405020304" pitchFamily="18" charset="0"/>
                <a:cs typeface="Times New Roman" panose="02020603050405020304" pitchFamily="18" charset="0"/>
              </a:rPr>
              <a:t>Unusually it is at standard pressure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but not standard temperature.</a:t>
            </a:r>
            <a:br>
              <a:rPr lang="en-US" sz="4000" dirty="0" smtClean="0">
                <a:latin typeface="Times New Roman" panose="02020603050405020304" pitchFamily="18" charset="0"/>
                <a:cs typeface="Times New Roman" panose="02020603050405020304" pitchFamily="18" charset="0"/>
              </a:rPr>
            </a:br>
            <a:endParaRPr lang="en-US" sz="4000" dirty="0" smtClean="0">
              <a:latin typeface="Times New Roman" panose="02020603050405020304" pitchFamily="18" charset="0"/>
              <a:cs typeface="Times New Roman" panose="02020603050405020304" pitchFamily="18" charset="0"/>
            </a:endParaRPr>
          </a:p>
          <a:p>
            <a:pPr marL="742950" indent="-742950">
              <a:buAutoNum type="arabicPeriod" startAt="90"/>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It’s at 101.3 kPa and 298 Kelvin</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which is room temperature.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0326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91600" cy="581697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The very first reaction is a common one, you have done this many times this year.  The combustion of methane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(Bunsen Burner gas).  Look here and at the table.</a:t>
            </a:r>
          </a:p>
          <a:p>
            <a:endParaRPr lang="en-US" sz="2800" dirty="0">
              <a:latin typeface="Times New Roman" panose="02020603050405020304" pitchFamily="18" charset="0"/>
              <a:cs typeface="Times New Roman" panose="02020603050405020304" pitchFamily="18" charset="0"/>
            </a:endParaRPr>
          </a:p>
          <a:p>
            <a:r>
              <a:rPr lang="en-US" altLang="en-US" sz="3600" dirty="0" smtClean="0">
                <a:solidFill>
                  <a:srgbClr val="000099"/>
                </a:solidFill>
                <a:latin typeface="Times New Roman" panose="02020603050405020304" pitchFamily="18" charset="0"/>
                <a:cs typeface="Times New Roman" panose="02020603050405020304" pitchFamily="18" charset="0"/>
              </a:rPr>
              <a:t>CH</a:t>
            </a:r>
            <a:r>
              <a:rPr lang="en-US" altLang="en-US" sz="3600" baseline="-30000" dirty="0" smtClean="0">
                <a:solidFill>
                  <a:srgbClr val="000099"/>
                </a:solidFill>
                <a:latin typeface="Times New Roman" panose="02020603050405020304" pitchFamily="18" charset="0"/>
                <a:cs typeface="Times New Roman" panose="02020603050405020304" pitchFamily="18" charset="0"/>
              </a:rPr>
              <a:t>4(G)</a:t>
            </a:r>
            <a:r>
              <a:rPr lang="en-US" altLang="en-US" sz="3600" dirty="0" smtClean="0">
                <a:solidFill>
                  <a:srgbClr val="000099"/>
                </a:solidFill>
                <a:latin typeface="Times New Roman" panose="02020603050405020304" pitchFamily="18" charset="0"/>
                <a:cs typeface="Times New Roman" panose="02020603050405020304" pitchFamily="18" charset="0"/>
              </a:rPr>
              <a:t> </a:t>
            </a:r>
            <a:r>
              <a:rPr lang="en-US" altLang="en-US" sz="3600" dirty="0">
                <a:solidFill>
                  <a:srgbClr val="000099"/>
                </a:solidFill>
                <a:latin typeface="Times New Roman" panose="02020603050405020304" pitchFamily="18" charset="0"/>
                <a:cs typeface="Times New Roman" panose="02020603050405020304" pitchFamily="18" charset="0"/>
              </a:rPr>
              <a:t>+ </a:t>
            </a:r>
            <a:r>
              <a:rPr lang="en-US" altLang="en-US" sz="3600" dirty="0" smtClean="0">
                <a:solidFill>
                  <a:srgbClr val="000099"/>
                </a:solidFill>
                <a:latin typeface="Times New Roman" panose="02020603050405020304" pitchFamily="18" charset="0"/>
                <a:cs typeface="Times New Roman" panose="02020603050405020304" pitchFamily="18" charset="0"/>
              </a:rPr>
              <a:t>2O</a:t>
            </a:r>
            <a:r>
              <a:rPr lang="en-US" altLang="en-US" sz="3600" baseline="-30000" dirty="0" smtClean="0">
                <a:solidFill>
                  <a:srgbClr val="000099"/>
                </a:solidFill>
                <a:latin typeface="Times New Roman" panose="02020603050405020304" pitchFamily="18" charset="0"/>
                <a:cs typeface="Times New Roman" panose="02020603050405020304" pitchFamily="18" charset="0"/>
              </a:rPr>
              <a:t>2(G)</a:t>
            </a:r>
            <a:r>
              <a:rPr lang="en-US" altLang="en-US" sz="3600" dirty="0" smtClean="0">
                <a:solidFill>
                  <a:srgbClr val="000099"/>
                </a:solidFill>
                <a:latin typeface="Times New Roman" panose="02020603050405020304" pitchFamily="18" charset="0"/>
                <a:cs typeface="Times New Roman" panose="02020603050405020304" pitchFamily="18" charset="0"/>
              </a:rPr>
              <a:t>  →  CO</a:t>
            </a:r>
            <a:r>
              <a:rPr lang="en-US" altLang="en-US" sz="3600" baseline="-30000" dirty="0" smtClean="0">
                <a:solidFill>
                  <a:srgbClr val="000099"/>
                </a:solidFill>
                <a:latin typeface="Times New Roman" panose="02020603050405020304" pitchFamily="18" charset="0"/>
                <a:cs typeface="Times New Roman" panose="02020603050405020304" pitchFamily="18" charset="0"/>
              </a:rPr>
              <a:t>2(G)</a:t>
            </a:r>
            <a:r>
              <a:rPr lang="en-US" altLang="en-US" sz="3600" dirty="0" smtClean="0">
                <a:solidFill>
                  <a:srgbClr val="000099"/>
                </a:solidFill>
                <a:latin typeface="Times New Roman" panose="02020603050405020304" pitchFamily="18" charset="0"/>
                <a:cs typeface="Times New Roman" panose="02020603050405020304" pitchFamily="18" charset="0"/>
              </a:rPr>
              <a:t> </a:t>
            </a:r>
            <a:r>
              <a:rPr lang="en-US" altLang="en-US" sz="3600" dirty="0">
                <a:solidFill>
                  <a:srgbClr val="000099"/>
                </a:solidFill>
                <a:latin typeface="Times New Roman" panose="02020603050405020304" pitchFamily="18" charset="0"/>
                <a:cs typeface="Times New Roman" panose="02020603050405020304" pitchFamily="18" charset="0"/>
              </a:rPr>
              <a:t>+ </a:t>
            </a:r>
            <a:r>
              <a:rPr lang="en-US" altLang="en-US" sz="3600" dirty="0" smtClean="0">
                <a:solidFill>
                  <a:srgbClr val="000099"/>
                </a:solidFill>
                <a:latin typeface="Times New Roman" panose="02020603050405020304" pitchFamily="18" charset="0"/>
                <a:cs typeface="Times New Roman" panose="02020603050405020304" pitchFamily="18" charset="0"/>
              </a:rPr>
              <a:t>2H</a:t>
            </a:r>
            <a:r>
              <a:rPr lang="en-US" altLang="en-US" sz="3600" baseline="-30000" dirty="0" smtClean="0">
                <a:solidFill>
                  <a:srgbClr val="000099"/>
                </a:solidFill>
                <a:latin typeface="Times New Roman" panose="02020603050405020304" pitchFamily="18" charset="0"/>
                <a:cs typeface="Times New Roman" panose="02020603050405020304" pitchFamily="18" charset="0"/>
              </a:rPr>
              <a:t>2</a:t>
            </a:r>
            <a:r>
              <a:rPr lang="en-US" altLang="en-US" sz="3600" dirty="0" smtClean="0">
                <a:solidFill>
                  <a:srgbClr val="000099"/>
                </a:solidFill>
                <a:latin typeface="Times New Roman" panose="02020603050405020304" pitchFamily="18" charset="0"/>
                <a:cs typeface="Times New Roman" panose="02020603050405020304" pitchFamily="18" charset="0"/>
              </a:rPr>
              <a:t>O</a:t>
            </a:r>
            <a:r>
              <a:rPr lang="en-US" altLang="en-US" sz="3600" baseline="-25000" dirty="0" smtClean="0">
                <a:solidFill>
                  <a:srgbClr val="000099"/>
                </a:solidFill>
                <a:latin typeface="Times New Roman" panose="02020603050405020304" pitchFamily="18" charset="0"/>
                <a:cs typeface="Times New Roman" panose="02020603050405020304" pitchFamily="18" charset="0"/>
              </a:rPr>
              <a:t>(G)</a:t>
            </a:r>
            <a:endParaRPr lang="en-US" altLang="en-US" sz="3600" baseline="-25000" dirty="0">
              <a:solidFill>
                <a:srgbClr val="000099"/>
              </a:solidFill>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This shows how ONE mole of methane combines with TWO moles of oxygen to form ONE mole of carbon dioxide and TWO moles of water.  </a:t>
            </a:r>
          </a:p>
          <a:p>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92.</a:t>
            </a:r>
            <a:r>
              <a:rPr lang="en-US" sz="2800" dirty="0" smtClean="0">
                <a:latin typeface="Times New Roman" panose="02020603050405020304" pitchFamily="18" charset="0"/>
                <a:cs typeface="Times New Roman" panose="02020603050405020304" pitchFamily="18" charset="0"/>
              </a:rPr>
              <a:t>  The mole ratio here is 1:2:1:2 and you already knew that!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Good start.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4443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6124754"/>
          </a:xfrm>
          <a:prstGeom prst="rect">
            <a:avLst/>
          </a:prstGeom>
          <a:noFill/>
        </p:spPr>
        <p:txBody>
          <a:bodyPr wrap="square" rtlCol="0">
            <a:spAutoFit/>
          </a:bodyPr>
          <a:lstStyle/>
          <a:p>
            <a:r>
              <a:rPr lang="en-US" altLang="en-US" sz="3600" dirty="0" smtClean="0">
                <a:solidFill>
                  <a:srgbClr val="000099"/>
                </a:solidFill>
                <a:latin typeface="Times New Roman" panose="02020603050405020304" pitchFamily="18" charset="0"/>
                <a:cs typeface="Times New Roman" panose="02020603050405020304" pitchFamily="18" charset="0"/>
              </a:rPr>
              <a:t>CH</a:t>
            </a:r>
            <a:r>
              <a:rPr lang="en-US" altLang="en-US" sz="3600" baseline="-30000" dirty="0" smtClean="0">
                <a:solidFill>
                  <a:srgbClr val="000099"/>
                </a:solidFill>
                <a:latin typeface="Times New Roman" panose="02020603050405020304" pitchFamily="18" charset="0"/>
                <a:cs typeface="Times New Roman" panose="02020603050405020304" pitchFamily="18" charset="0"/>
              </a:rPr>
              <a:t>4(G)</a:t>
            </a:r>
            <a:r>
              <a:rPr lang="en-US" altLang="en-US" sz="3600" dirty="0" smtClean="0">
                <a:solidFill>
                  <a:srgbClr val="000099"/>
                </a:solidFill>
                <a:latin typeface="Times New Roman" panose="02020603050405020304" pitchFamily="18" charset="0"/>
                <a:cs typeface="Times New Roman" panose="02020603050405020304" pitchFamily="18" charset="0"/>
              </a:rPr>
              <a:t> </a:t>
            </a:r>
            <a:r>
              <a:rPr lang="en-US" altLang="en-US" sz="3600" dirty="0">
                <a:solidFill>
                  <a:srgbClr val="000099"/>
                </a:solidFill>
                <a:latin typeface="Times New Roman" panose="02020603050405020304" pitchFamily="18" charset="0"/>
                <a:cs typeface="Times New Roman" panose="02020603050405020304" pitchFamily="18" charset="0"/>
              </a:rPr>
              <a:t>+ </a:t>
            </a:r>
            <a:r>
              <a:rPr lang="en-US" altLang="en-US" sz="3600" dirty="0" smtClean="0">
                <a:solidFill>
                  <a:srgbClr val="000099"/>
                </a:solidFill>
                <a:latin typeface="Times New Roman" panose="02020603050405020304" pitchFamily="18" charset="0"/>
                <a:cs typeface="Times New Roman" panose="02020603050405020304" pitchFamily="18" charset="0"/>
              </a:rPr>
              <a:t>2O</a:t>
            </a:r>
            <a:r>
              <a:rPr lang="en-US" altLang="en-US" sz="3600" baseline="-30000" dirty="0" smtClean="0">
                <a:solidFill>
                  <a:srgbClr val="000099"/>
                </a:solidFill>
                <a:latin typeface="Times New Roman" panose="02020603050405020304" pitchFamily="18" charset="0"/>
                <a:cs typeface="Times New Roman" panose="02020603050405020304" pitchFamily="18" charset="0"/>
              </a:rPr>
              <a:t>2(G)</a:t>
            </a:r>
            <a:r>
              <a:rPr lang="en-US" altLang="en-US" sz="3600" dirty="0" smtClean="0">
                <a:solidFill>
                  <a:srgbClr val="000099"/>
                </a:solidFill>
                <a:latin typeface="Times New Roman" panose="02020603050405020304" pitchFamily="18" charset="0"/>
                <a:cs typeface="Times New Roman" panose="02020603050405020304" pitchFamily="18" charset="0"/>
              </a:rPr>
              <a:t>  →  CO</a:t>
            </a:r>
            <a:r>
              <a:rPr lang="en-US" altLang="en-US" sz="3600" baseline="-30000" dirty="0" smtClean="0">
                <a:solidFill>
                  <a:srgbClr val="000099"/>
                </a:solidFill>
                <a:latin typeface="Times New Roman" panose="02020603050405020304" pitchFamily="18" charset="0"/>
                <a:cs typeface="Times New Roman" panose="02020603050405020304" pitchFamily="18" charset="0"/>
              </a:rPr>
              <a:t>2(G)</a:t>
            </a:r>
            <a:r>
              <a:rPr lang="en-US" altLang="en-US" sz="3600" dirty="0" smtClean="0">
                <a:solidFill>
                  <a:srgbClr val="000099"/>
                </a:solidFill>
                <a:latin typeface="Times New Roman" panose="02020603050405020304" pitchFamily="18" charset="0"/>
                <a:cs typeface="Times New Roman" panose="02020603050405020304" pitchFamily="18" charset="0"/>
              </a:rPr>
              <a:t> </a:t>
            </a:r>
            <a:r>
              <a:rPr lang="en-US" altLang="en-US" sz="3600" dirty="0">
                <a:solidFill>
                  <a:srgbClr val="000099"/>
                </a:solidFill>
                <a:latin typeface="Times New Roman" panose="02020603050405020304" pitchFamily="18" charset="0"/>
                <a:cs typeface="Times New Roman" panose="02020603050405020304" pitchFamily="18" charset="0"/>
              </a:rPr>
              <a:t>+ </a:t>
            </a:r>
            <a:r>
              <a:rPr lang="en-US" altLang="en-US" sz="3600" dirty="0" smtClean="0">
                <a:solidFill>
                  <a:srgbClr val="000099"/>
                </a:solidFill>
                <a:latin typeface="Times New Roman" panose="02020603050405020304" pitchFamily="18" charset="0"/>
                <a:cs typeface="Times New Roman" panose="02020603050405020304" pitchFamily="18" charset="0"/>
              </a:rPr>
              <a:t>2H</a:t>
            </a:r>
            <a:r>
              <a:rPr lang="en-US" altLang="en-US" sz="3600" baseline="-30000" dirty="0" smtClean="0">
                <a:solidFill>
                  <a:srgbClr val="000099"/>
                </a:solidFill>
                <a:latin typeface="Times New Roman" panose="02020603050405020304" pitchFamily="18" charset="0"/>
                <a:cs typeface="Times New Roman" panose="02020603050405020304" pitchFamily="18" charset="0"/>
              </a:rPr>
              <a:t>2</a:t>
            </a:r>
            <a:r>
              <a:rPr lang="en-US" altLang="en-US" sz="3600" dirty="0" smtClean="0">
                <a:solidFill>
                  <a:srgbClr val="000099"/>
                </a:solidFill>
                <a:latin typeface="Times New Roman" panose="02020603050405020304" pitchFamily="18" charset="0"/>
                <a:cs typeface="Times New Roman" panose="02020603050405020304" pitchFamily="18" charset="0"/>
              </a:rPr>
              <a:t>O</a:t>
            </a:r>
            <a:r>
              <a:rPr lang="en-US" altLang="en-US" sz="3600" baseline="-25000" dirty="0" smtClean="0">
                <a:solidFill>
                  <a:srgbClr val="000099"/>
                </a:solidFill>
                <a:latin typeface="Times New Roman" panose="02020603050405020304" pitchFamily="18" charset="0"/>
                <a:cs typeface="Times New Roman" panose="02020603050405020304" pitchFamily="18" charset="0"/>
              </a:rPr>
              <a:t>(G)</a:t>
            </a:r>
            <a:endParaRPr lang="en-US" altLang="en-US" sz="3600" baseline="-25000" dirty="0">
              <a:solidFill>
                <a:srgbClr val="000099"/>
              </a:solidFill>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There is a funky column at right, called the </a:t>
            </a:r>
            <a:r>
              <a:rPr lang="el-GR" sz="2800" dirty="0" smtClean="0">
                <a:latin typeface="Times New Roman" panose="02020603050405020304" pitchFamily="18" charset="0"/>
                <a:cs typeface="Times New Roman" panose="02020603050405020304" pitchFamily="18" charset="0"/>
              </a:rPr>
              <a:t>Δ</a:t>
            </a:r>
            <a:r>
              <a:rPr lang="en-US" sz="2800" dirty="0" smtClean="0">
                <a:latin typeface="Times New Roman" panose="02020603050405020304" pitchFamily="18" charset="0"/>
                <a:cs typeface="Times New Roman" panose="02020603050405020304" pitchFamily="18" charset="0"/>
              </a:rPr>
              <a:t>H, which is called the “DELTA H” or the change in heat for the reaction.</a:t>
            </a:r>
          </a:p>
          <a:p>
            <a:endParaRPr lang="en-US" sz="2800" dirty="0">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93.</a:t>
            </a:r>
            <a:r>
              <a:rPr lang="en-US" sz="2800" dirty="0" smtClean="0">
                <a:latin typeface="Times New Roman" panose="02020603050405020304" pitchFamily="18" charset="0"/>
                <a:cs typeface="Times New Roman" panose="02020603050405020304" pitchFamily="18" charset="0"/>
              </a:rPr>
              <a:t>  This reaction has a </a:t>
            </a:r>
            <a:r>
              <a:rPr lang="el-GR" sz="2800" dirty="0">
                <a:latin typeface="Times New Roman" panose="02020603050405020304" pitchFamily="18" charset="0"/>
                <a:cs typeface="Times New Roman" panose="02020603050405020304" pitchFamily="18" charset="0"/>
              </a:rPr>
              <a:t>Δ</a:t>
            </a:r>
            <a:r>
              <a:rPr lang="en-US" sz="2800" dirty="0" smtClean="0">
                <a:latin typeface="Times New Roman" panose="02020603050405020304" pitchFamily="18" charset="0"/>
                <a:cs typeface="Times New Roman" panose="02020603050405020304" pitchFamily="18" charset="0"/>
              </a:rPr>
              <a:t>H = -890.4 kJ</a:t>
            </a:r>
          </a:p>
          <a:p>
            <a:endParaRPr lang="en-US" sz="2800" dirty="0">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94.</a:t>
            </a:r>
            <a:r>
              <a:rPr lang="en-US" sz="2800" dirty="0" smtClean="0">
                <a:latin typeface="Times New Roman" panose="02020603050405020304" pitchFamily="18" charset="0"/>
                <a:cs typeface="Times New Roman" panose="02020603050405020304" pitchFamily="18" charset="0"/>
              </a:rPr>
              <a:t>  Which means this reaction gives off 890.4 kilo-Joules of heat energy when one mole of methane combusts at standard pressure and 298 K room temperature.  </a:t>
            </a:r>
          </a:p>
          <a:p>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Exactly that amount of energy.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95.  </a:t>
            </a:r>
            <a:r>
              <a:rPr lang="en-US" sz="4800" b="1" dirty="0" smtClean="0">
                <a:solidFill>
                  <a:srgbClr val="FF0000"/>
                </a:solidFill>
                <a:latin typeface="Times New Roman" panose="02020603050405020304" pitchFamily="18" charset="0"/>
                <a:cs typeface="Times New Roman" panose="02020603050405020304" pitchFamily="18" charset="0"/>
              </a:rPr>
              <a:t>What’s with the negative sign?</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6967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618630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There is a little asterisk almost hiding next to the (kJ)* at the top, see it now?</a:t>
            </a:r>
          </a:p>
          <a:p>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At the bottom of the table, outside the line, under that first line of text, where it clearly says</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96.</a:t>
            </a:r>
            <a:br>
              <a:rPr lang="en-US" sz="3600" dirty="0" smtClean="0">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A minus sign indicates an exothermic reaction.</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000099"/>
                </a:solidFill>
                <a:latin typeface="Times New Roman" panose="02020603050405020304" pitchFamily="18" charset="0"/>
                <a:cs typeface="Times New Roman" panose="02020603050405020304" pitchFamily="18" charset="0"/>
              </a:rPr>
              <a:t>Energy is like MONEY, you have it or not, but you CANNOT have negative money.</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97513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084"/>
            <a:ext cx="9144000" cy="6432530"/>
          </a:xfrm>
          <a:prstGeom prst="rect">
            <a:avLst/>
          </a:prstGeom>
          <a:noFill/>
        </p:spPr>
        <p:txBody>
          <a:bodyPr wrap="square" rtlCol="0">
            <a:spAutoFit/>
          </a:bodyPr>
          <a:lstStyle/>
          <a:p>
            <a:r>
              <a:rPr lang="en-US" sz="2000" dirty="0" smtClean="0">
                <a:latin typeface="Comic Sans MS" panose="030F0702030302020204" pitchFamily="66" charset="0"/>
              </a:rPr>
              <a:t>You can have energy, any number of kilo-Joules you want.  You could have Joules, or even </a:t>
            </a:r>
            <a:r>
              <a:rPr lang="en-US" sz="2000" dirty="0" err="1" smtClean="0">
                <a:latin typeface="Comic Sans MS" panose="030F0702030302020204" pitchFamily="66" charset="0"/>
              </a:rPr>
              <a:t>cal</a:t>
            </a:r>
            <a:r>
              <a:rPr lang="en-US" sz="2000" dirty="0" smtClean="0">
                <a:latin typeface="Comic Sans MS" panose="030F0702030302020204" pitchFamily="66" charset="0"/>
              </a:rPr>
              <a:t> or Calories if you like.  You could have no energy too.  You can’t have negative energy.</a:t>
            </a:r>
          </a:p>
          <a:p>
            <a:endParaRPr lang="en-US" sz="2000" dirty="0">
              <a:latin typeface="Comic Sans MS" panose="030F0702030302020204" pitchFamily="66" charset="0"/>
            </a:endParaRPr>
          </a:p>
          <a:p>
            <a:r>
              <a:rPr lang="en-US" sz="2000" dirty="0" smtClean="0">
                <a:latin typeface="Comic Sans MS" panose="030F0702030302020204" pitchFamily="66" charset="0"/>
              </a:rPr>
              <a:t>On a graph, which you won’t learn about for 2 more months, the energy of an exothermic reaction starts higher at the beginning of a reaction, and less at the end (since energy is released to the Universe).  On the graph, the energy total is lower (more negative) than it was.  The energy is not negative, but the </a:t>
            </a:r>
            <a:r>
              <a:rPr lang="el-GR" sz="2000" dirty="0" smtClean="0">
                <a:latin typeface="Comic Sans MS" panose="030F0702030302020204" pitchFamily="66" charset="0"/>
              </a:rPr>
              <a:t>Δ</a:t>
            </a:r>
            <a:r>
              <a:rPr lang="en-US" sz="2000" dirty="0" smtClean="0">
                <a:latin typeface="Comic Sans MS" panose="030F0702030302020204" pitchFamily="66" charset="0"/>
              </a:rPr>
              <a:t>H is.  </a:t>
            </a:r>
            <a:endParaRPr lang="en-US" sz="2000" dirty="0">
              <a:latin typeface="Comic Sans MS" panose="030F0702030302020204" pitchFamily="66" charset="0"/>
            </a:endParaRPr>
          </a:p>
          <a:p>
            <a:endParaRPr lang="en-US" sz="2000" dirty="0" smtClean="0">
              <a:latin typeface="Comic Sans MS" panose="030F0702030302020204" pitchFamily="66" charset="0"/>
            </a:endParaRPr>
          </a:p>
          <a:p>
            <a:r>
              <a:rPr lang="en-US" sz="2000" dirty="0" smtClean="0">
                <a:solidFill>
                  <a:schemeClr val="tx1">
                    <a:lumMod val="95000"/>
                    <a:lumOff val="5000"/>
                  </a:schemeClr>
                </a:solidFill>
                <a:latin typeface="Comic Sans MS" panose="030F0702030302020204" pitchFamily="66" charset="0"/>
              </a:rPr>
              <a:t>97.</a:t>
            </a:r>
            <a:r>
              <a:rPr lang="en-US" sz="2000" dirty="0" smtClean="0">
                <a:solidFill>
                  <a:srgbClr val="0000FF"/>
                </a:solidFill>
                <a:latin typeface="Comic Sans MS" panose="030F0702030302020204" pitchFamily="66" charset="0"/>
              </a:rPr>
              <a:t>  If the </a:t>
            </a:r>
            <a:r>
              <a:rPr lang="el-GR" sz="2000" dirty="0" smtClean="0">
                <a:solidFill>
                  <a:srgbClr val="0000FF"/>
                </a:solidFill>
                <a:latin typeface="Comic Sans MS" panose="030F0702030302020204" pitchFamily="66" charset="0"/>
              </a:rPr>
              <a:t>Δ</a:t>
            </a:r>
            <a:r>
              <a:rPr lang="en-US" sz="2000" dirty="0" smtClean="0">
                <a:solidFill>
                  <a:srgbClr val="0000FF"/>
                </a:solidFill>
                <a:latin typeface="Comic Sans MS" panose="030F0702030302020204" pitchFamily="66" charset="0"/>
              </a:rPr>
              <a:t>H is a + number, that means the reaction is ENDOTHERMIC. </a:t>
            </a:r>
          </a:p>
          <a:p>
            <a:endParaRPr lang="en-US" sz="2000" dirty="0">
              <a:latin typeface="Comic Sans MS" panose="030F0702030302020204" pitchFamily="66" charset="0"/>
            </a:endParaRPr>
          </a:p>
          <a:p>
            <a:r>
              <a:rPr lang="en-US" sz="3200" dirty="0" smtClean="0">
                <a:solidFill>
                  <a:srgbClr val="FF0000"/>
                </a:solidFill>
                <a:latin typeface="Comic Sans MS" panose="030F0702030302020204" pitchFamily="66" charset="0"/>
              </a:rPr>
              <a:t>98.  In an exothermic reaction, energy is a   </a:t>
            </a:r>
            <a:br>
              <a:rPr lang="en-US" sz="3200" dirty="0" smtClean="0">
                <a:solidFill>
                  <a:srgbClr val="FF0000"/>
                </a:solidFill>
                <a:latin typeface="Comic Sans MS" panose="030F0702030302020204" pitchFamily="66" charset="0"/>
              </a:rPr>
            </a:br>
            <a:r>
              <a:rPr lang="en-US" sz="3200" dirty="0" smtClean="0">
                <a:solidFill>
                  <a:srgbClr val="FF0000"/>
                </a:solidFill>
                <a:latin typeface="Comic Sans MS" panose="030F0702030302020204" pitchFamily="66" charset="0"/>
              </a:rPr>
              <a:t>       PRODUCT (it’s given off)</a:t>
            </a:r>
          </a:p>
          <a:p>
            <a:endParaRPr lang="en-US" sz="1200" dirty="0">
              <a:solidFill>
                <a:srgbClr val="FF0000"/>
              </a:solidFill>
              <a:latin typeface="Comic Sans MS" panose="030F0702030302020204" pitchFamily="66" charset="0"/>
            </a:endParaRPr>
          </a:p>
          <a:p>
            <a:r>
              <a:rPr lang="en-US" sz="3200" dirty="0" smtClean="0">
                <a:solidFill>
                  <a:srgbClr val="0000FF"/>
                </a:solidFill>
                <a:latin typeface="Comic Sans MS" panose="030F0702030302020204" pitchFamily="66" charset="0"/>
              </a:rPr>
              <a:t>99.  In an endothermic reaction, energy is a  </a:t>
            </a:r>
            <a:br>
              <a:rPr lang="en-US" sz="3200" dirty="0" smtClean="0">
                <a:solidFill>
                  <a:srgbClr val="0000FF"/>
                </a:solidFill>
                <a:latin typeface="Comic Sans MS" panose="030F0702030302020204" pitchFamily="66" charset="0"/>
              </a:rPr>
            </a:br>
            <a:r>
              <a:rPr lang="en-US" sz="3200" dirty="0" smtClean="0">
                <a:solidFill>
                  <a:srgbClr val="0000FF"/>
                </a:solidFill>
                <a:latin typeface="Comic Sans MS" panose="030F0702030302020204" pitchFamily="66" charset="0"/>
              </a:rPr>
              <a:t>       REACTANT (it’s absorbed to make </a:t>
            </a:r>
            <a:br>
              <a:rPr lang="en-US" sz="3200" dirty="0" smtClean="0">
                <a:solidFill>
                  <a:srgbClr val="0000FF"/>
                </a:solidFill>
                <a:latin typeface="Comic Sans MS" panose="030F0702030302020204" pitchFamily="66" charset="0"/>
              </a:rPr>
            </a:br>
            <a:r>
              <a:rPr lang="en-US" sz="3200" dirty="0" smtClean="0">
                <a:solidFill>
                  <a:srgbClr val="0000FF"/>
                </a:solidFill>
                <a:latin typeface="Comic Sans MS" panose="030F0702030302020204" pitchFamily="66" charset="0"/>
              </a:rPr>
              <a:t>       the reaction go).  </a:t>
            </a:r>
            <a:endParaRPr lang="en-US" sz="32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6490838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991600" cy="6001643"/>
          </a:xfrm>
          <a:prstGeom prst="rect">
            <a:avLst/>
          </a:prstGeom>
          <a:noFill/>
        </p:spPr>
        <p:txBody>
          <a:bodyPr wrap="square" rtlCol="0">
            <a:spAutoFit/>
          </a:bodyPr>
          <a:lstStyle/>
          <a:p>
            <a:r>
              <a:rPr lang="en-US" sz="3600" dirty="0" smtClean="0"/>
              <a:t>Here is something way cool…</a:t>
            </a:r>
          </a:p>
          <a:p>
            <a:endParaRPr lang="en-US" sz="3600" dirty="0"/>
          </a:p>
          <a:p>
            <a:pPr>
              <a:spcBef>
                <a:spcPct val="50000"/>
              </a:spcBef>
            </a:pPr>
            <a:r>
              <a:rPr lang="en-US" altLang="en-US" sz="3600" dirty="0" smtClean="0">
                <a:solidFill>
                  <a:srgbClr val="FF0000"/>
                </a:solidFill>
                <a:latin typeface="Times New Roman" panose="02020603050405020304" pitchFamily="18" charset="0"/>
                <a:cs typeface="Times New Roman" panose="02020603050405020304" pitchFamily="18" charset="0"/>
              </a:rPr>
              <a:t>100.</a:t>
            </a:r>
            <a:r>
              <a:rPr lang="en-US" altLang="en-US" sz="3600" dirty="0" smtClean="0">
                <a:solidFill>
                  <a:srgbClr val="000000"/>
                </a:solidFill>
                <a:latin typeface="Times New Roman" panose="02020603050405020304" pitchFamily="18" charset="0"/>
                <a:cs typeface="Times New Roman" panose="02020603050405020304" pitchFamily="18" charset="0"/>
              </a:rPr>
              <a:t>  </a:t>
            </a:r>
            <a:br>
              <a:rPr lang="en-US" altLang="en-US" sz="3600" dirty="0" smtClean="0">
                <a:solidFill>
                  <a:srgbClr val="000000"/>
                </a:solidFill>
                <a:latin typeface="Times New Roman" panose="02020603050405020304" pitchFamily="18" charset="0"/>
                <a:cs typeface="Times New Roman" panose="02020603050405020304" pitchFamily="18" charset="0"/>
              </a:rPr>
            </a:br>
            <a:r>
              <a:rPr lang="en-US" altLang="en-US" sz="3600" dirty="0" smtClean="0">
                <a:solidFill>
                  <a:srgbClr val="000000"/>
                </a:solidFill>
                <a:latin typeface="Times New Roman" panose="02020603050405020304" pitchFamily="18" charset="0"/>
                <a:cs typeface="Times New Roman" panose="02020603050405020304" pitchFamily="18" charset="0"/>
              </a:rPr>
              <a:t>Well</a:t>
            </a:r>
            <a:r>
              <a:rPr lang="en-US" altLang="en-US" sz="3600" dirty="0">
                <a:solidFill>
                  <a:srgbClr val="000000"/>
                </a:solidFill>
                <a:latin typeface="Times New Roman" panose="02020603050405020304" pitchFamily="18" charset="0"/>
                <a:cs typeface="Times New Roman" panose="02020603050405020304" pitchFamily="18" charset="0"/>
              </a:rPr>
              <a:t>, now I’m telling you </a:t>
            </a:r>
            <a:r>
              <a:rPr lang="en-US" altLang="en-US" sz="3600" dirty="0" smtClean="0">
                <a:solidFill>
                  <a:srgbClr val="000000"/>
                </a:solidFill>
                <a:latin typeface="Times New Roman" panose="02020603050405020304" pitchFamily="18" charset="0"/>
                <a:cs typeface="Times New Roman" panose="02020603050405020304" pitchFamily="18" charset="0"/>
              </a:rPr>
              <a:t>that </a:t>
            </a:r>
            <a:r>
              <a:rPr lang="en-US" altLang="en-US" sz="4400" b="1" dirty="0">
                <a:solidFill>
                  <a:srgbClr val="000000"/>
                </a:solidFill>
                <a:latin typeface="Times New Roman" panose="02020603050405020304" pitchFamily="18" charset="0"/>
                <a:cs typeface="Times New Roman" panose="02020603050405020304" pitchFamily="18" charset="0"/>
              </a:rPr>
              <a:t>ENERGY </a:t>
            </a:r>
            <a:r>
              <a:rPr lang="en-US" altLang="en-US" sz="4400" b="1" dirty="0" smtClean="0">
                <a:solidFill>
                  <a:srgbClr val="000000"/>
                </a:solidFill>
                <a:latin typeface="Times New Roman" panose="02020603050405020304" pitchFamily="18" charset="0"/>
                <a:cs typeface="Times New Roman" panose="02020603050405020304" pitchFamily="18" charset="0"/>
              </a:rPr>
              <a:t/>
            </a:r>
            <a:br>
              <a:rPr lang="en-US" altLang="en-US" sz="4400" b="1" dirty="0" smtClean="0">
                <a:solidFill>
                  <a:srgbClr val="000000"/>
                </a:solidFill>
                <a:latin typeface="Times New Roman" panose="02020603050405020304" pitchFamily="18" charset="0"/>
                <a:cs typeface="Times New Roman" panose="02020603050405020304" pitchFamily="18" charset="0"/>
              </a:rPr>
            </a:br>
            <a:r>
              <a:rPr lang="en-US" altLang="en-US" sz="4400" dirty="0" smtClean="0">
                <a:solidFill>
                  <a:srgbClr val="000000"/>
                </a:solidFill>
                <a:latin typeface="Times New Roman" panose="02020603050405020304" pitchFamily="18" charset="0"/>
                <a:cs typeface="Times New Roman" panose="02020603050405020304" pitchFamily="18" charset="0"/>
              </a:rPr>
              <a:t>is </a:t>
            </a:r>
            <a:r>
              <a:rPr lang="en-US" altLang="en-US" sz="4400" dirty="0">
                <a:solidFill>
                  <a:srgbClr val="000000"/>
                </a:solidFill>
                <a:latin typeface="Times New Roman" panose="02020603050405020304" pitchFamily="18" charset="0"/>
                <a:cs typeface="Times New Roman" panose="02020603050405020304" pitchFamily="18" charset="0"/>
              </a:rPr>
              <a:t>also in the mole ratio as well.</a:t>
            </a:r>
            <a:endParaRPr lang="en-US" altLang="en-US" sz="3600" dirty="0">
              <a:solidFill>
                <a:srgbClr val="000000"/>
              </a:solidFill>
              <a:latin typeface="Times New Roman" panose="02020603050405020304" pitchFamily="18" charset="0"/>
              <a:cs typeface="Times New Roman" panose="02020603050405020304" pitchFamily="18" charset="0"/>
            </a:endParaRPr>
          </a:p>
          <a:p>
            <a:pPr>
              <a:spcBef>
                <a:spcPct val="50000"/>
              </a:spcBef>
            </a:pPr>
            <a:r>
              <a:rPr lang="en-US" altLang="en-US" sz="3600" dirty="0">
                <a:solidFill>
                  <a:srgbClr val="000000"/>
                </a:solidFill>
                <a:latin typeface="Times New Roman" panose="02020603050405020304" pitchFamily="18" charset="0"/>
                <a:cs typeface="Times New Roman" panose="02020603050405020304" pitchFamily="18" charset="0"/>
              </a:rPr>
              <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smtClean="0">
                <a:solidFill>
                  <a:srgbClr val="000000"/>
                </a:solidFill>
                <a:latin typeface="Times New Roman" panose="02020603050405020304" pitchFamily="18" charset="0"/>
                <a:cs typeface="Times New Roman" panose="02020603050405020304" pitchFamily="18" charset="0"/>
              </a:rPr>
              <a:t>101.  </a:t>
            </a:r>
            <a:r>
              <a:rPr lang="en-US" altLang="en-US" sz="3600" dirty="0">
                <a:solidFill>
                  <a:srgbClr val="000000"/>
                </a:solidFill>
                <a:latin typeface="Times New Roman" panose="02020603050405020304" pitchFamily="18" charset="0"/>
                <a:cs typeface="Times New Roman" panose="02020603050405020304" pitchFamily="18" charset="0"/>
              </a:rPr>
              <a:t>The mole ratio for the combustion of </a:t>
            </a:r>
            <a:r>
              <a:rPr lang="en-US" altLang="en-US" sz="3600" dirty="0" smtClean="0">
                <a:solidFill>
                  <a:srgbClr val="000000"/>
                </a:solidFill>
                <a:latin typeface="Times New Roman" panose="02020603050405020304" pitchFamily="18" charset="0"/>
                <a:cs typeface="Times New Roman" panose="02020603050405020304" pitchFamily="18" charset="0"/>
              </a:rPr>
              <a:t>CH</a:t>
            </a:r>
            <a:r>
              <a:rPr lang="en-US" altLang="en-US" sz="3600" baseline="-25000" dirty="0" smtClean="0">
                <a:solidFill>
                  <a:srgbClr val="000000"/>
                </a:solidFill>
                <a:latin typeface="Times New Roman" panose="02020603050405020304" pitchFamily="18" charset="0"/>
                <a:cs typeface="Times New Roman" panose="02020603050405020304" pitchFamily="18" charset="0"/>
              </a:rPr>
              <a:t>4</a:t>
            </a:r>
            <a:br>
              <a:rPr lang="en-US" altLang="en-US" sz="3600" baseline="-25000" dirty="0" smtClean="0">
                <a:solidFill>
                  <a:srgbClr val="000000"/>
                </a:solidFill>
                <a:latin typeface="Times New Roman" panose="02020603050405020304" pitchFamily="18" charset="0"/>
                <a:cs typeface="Times New Roman" panose="02020603050405020304" pitchFamily="18" charset="0"/>
              </a:rPr>
            </a:br>
            <a:r>
              <a:rPr lang="en-US" altLang="en-US" sz="3600" baseline="-25000" dirty="0" smtClean="0">
                <a:solidFill>
                  <a:srgbClr val="000000"/>
                </a:solidFill>
                <a:latin typeface="Times New Roman" panose="02020603050405020304" pitchFamily="18" charset="0"/>
                <a:cs typeface="Times New Roman" panose="02020603050405020304" pitchFamily="18" charset="0"/>
              </a:rPr>
              <a:t>          </a:t>
            </a:r>
            <a:r>
              <a:rPr lang="en-US" altLang="en-US" sz="3600" dirty="0" smtClean="0">
                <a:solidFill>
                  <a:srgbClr val="000000"/>
                </a:solidFill>
                <a:latin typeface="Times New Roman" panose="02020603050405020304" pitchFamily="18" charset="0"/>
                <a:cs typeface="Times New Roman" panose="02020603050405020304" pitchFamily="18" charset="0"/>
              </a:rPr>
              <a:t> is now:  </a:t>
            </a:r>
            <a:r>
              <a:rPr lang="en-US" altLang="en-US" sz="4400" b="1" dirty="0" smtClean="0">
                <a:solidFill>
                  <a:srgbClr val="000099"/>
                </a:solidFill>
                <a:latin typeface="Times New Roman" panose="02020603050405020304" pitchFamily="18" charset="0"/>
                <a:cs typeface="Times New Roman" panose="02020603050405020304" pitchFamily="18" charset="0"/>
              </a:rPr>
              <a:t>1 : 2 : 1 : 2 : 890.4 </a:t>
            </a:r>
            <a:r>
              <a:rPr lang="en-US" altLang="en-US" sz="4400" b="1" dirty="0">
                <a:solidFill>
                  <a:srgbClr val="000099"/>
                </a:solidFill>
                <a:latin typeface="Times New Roman" panose="02020603050405020304" pitchFamily="18" charset="0"/>
                <a:cs typeface="Times New Roman" panose="02020603050405020304" pitchFamily="18" charset="0"/>
              </a:rPr>
              <a:t>kJ</a:t>
            </a:r>
          </a:p>
          <a:p>
            <a:endParaRPr lang="en-US" sz="3600" dirty="0"/>
          </a:p>
        </p:txBody>
      </p:sp>
    </p:spTree>
    <p:extLst>
      <p:ext uri="{BB962C8B-B14F-4D97-AF65-F5344CB8AC3E}">
        <p14:creationId xmlns:p14="http://schemas.microsoft.com/office/powerpoint/2010/main" val="22119054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599"/>
            <a:ext cx="8915400" cy="4031873"/>
          </a:xfrm>
          <a:prstGeom prst="rect">
            <a:avLst/>
          </a:prstGeom>
          <a:noFill/>
        </p:spPr>
        <p:txBody>
          <a:bodyPr wrap="square" rtlCol="0">
            <a:spAutoFit/>
          </a:bodyPr>
          <a:lstStyle/>
          <a:p>
            <a:r>
              <a:rPr lang="en-US" dirty="0" smtClean="0"/>
              <a:t>So you know how if you wanted to you could answer a question like this one:</a:t>
            </a:r>
          </a:p>
          <a:p>
            <a:endParaRPr lang="en-US" dirty="0"/>
          </a:p>
          <a:p>
            <a:r>
              <a:rPr lang="en-US" altLang="en-US" dirty="0">
                <a:solidFill>
                  <a:srgbClr val="000000"/>
                </a:solidFill>
                <a:latin typeface="Verdana" pitchFamily="34" charset="0"/>
              </a:rPr>
              <a:t>If 23.4 moles of methane combust, how many molecules of water form?</a:t>
            </a:r>
          </a:p>
          <a:p>
            <a:endParaRPr lang="en-US" dirty="0" smtClean="0"/>
          </a:p>
          <a:p>
            <a:endParaRPr lang="en-US" dirty="0"/>
          </a:p>
          <a:p>
            <a:r>
              <a:rPr lang="en-US" dirty="0" smtClean="0"/>
              <a:t>Now you can also do this one: </a:t>
            </a:r>
            <a:br>
              <a:rPr lang="en-US" dirty="0" smtClean="0"/>
            </a:br>
            <a:r>
              <a:rPr lang="en-US" dirty="0" smtClean="0"/>
              <a:t> </a:t>
            </a:r>
            <a:br>
              <a:rPr lang="en-US" dirty="0" smtClean="0"/>
            </a:br>
            <a:r>
              <a:rPr lang="en-US" sz="2800" dirty="0" smtClean="0">
                <a:latin typeface="Times New Roman" panose="02020603050405020304" pitchFamily="18" charset="0"/>
                <a:cs typeface="Times New Roman" panose="02020603050405020304" pitchFamily="18" charset="0"/>
              </a:rPr>
              <a:t>102.  </a:t>
            </a:r>
            <a:br>
              <a:rPr lang="en-US" sz="2800" dirty="0" smtClean="0">
                <a:latin typeface="Times New Roman" panose="02020603050405020304" pitchFamily="18" charset="0"/>
                <a:cs typeface="Times New Roman" panose="02020603050405020304" pitchFamily="18" charset="0"/>
              </a:rPr>
            </a:br>
            <a:r>
              <a:rPr lang="en-US" altLang="en-US" sz="2800" dirty="0" smtClean="0">
                <a:solidFill>
                  <a:srgbClr val="FF0000"/>
                </a:solidFill>
                <a:latin typeface="Times New Roman" panose="02020603050405020304" pitchFamily="18" charset="0"/>
                <a:cs typeface="Times New Roman" panose="02020603050405020304" pitchFamily="18" charset="0"/>
              </a:rPr>
              <a:t>If </a:t>
            </a:r>
            <a:r>
              <a:rPr lang="en-US" altLang="en-US" sz="2800" dirty="0">
                <a:solidFill>
                  <a:srgbClr val="FF0000"/>
                </a:solidFill>
                <a:latin typeface="Times New Roman" panose="02020603050405020304" pitchFamily="18" charset="0"/>
                <a:cs typeface="Times New Roman" panose="02020603050405020304" pitchFamily="18" charset="0"/>
              </a:rPr>
              <a:t>23.4 moles of </a:t>
            </a:r>
            <a:r>
              <a:rPr lang="en-US" altLang="en-US" sz="2800" dirty="0" smtClean="0">
                <a:solidFill>
                  <a:srgbClr val="FF0000"/>
                </a:solidFill>
                <a:latin typeface="Times New Roman" panose="02020603050405020304" pitchFamily="18" charset="0"/>
                <a:cs typeface="Times New Roman" panose="02020603050405020304" pitchFamily="18" charset="0"/>
              </a:rPr>
              <a:t>CH</a:t>
            </a:r>
            <a:r>
              <a:rPr lang="en-US" altLang="en-US" sz="2800" baseline="-25000" dirty="0" smtClean="0">
                <a:solidFill>
                  <a:srgbClr val="FF0000"/>
                </a:solidFill>
                <a:latin typeface="Times New Roman" panose="02020603050405020304" pitchFamily="18" charset="0"/>
                <a:cs typeface="Times New Roman" panose="02020603050405020304" pitchFamily="18" charset="0"/>
              </a:rPr>
              <a:t>4</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combust, how much energy is released</a:t>
            </a:r>
            <a:r>
              <a:rPr lang="en-US" altLang="en-US" sz="2800" dirty="0" smtClean="0">
                <a:solidFill>
                  <a:srgbClr val="FF0000"/>
                </a:solidFill>
                <a:latin typeface="Times New Roman" panose="02020603050405020304" pitchFamily="18" charset="0"/>
                <a:cs typeface="Times New Roman" panose="02020603050405020304" pitchFamily="18" charset="0"/>
              </a:rPr>
              <a:t>?</a:t>
            </a:r>
          </a:p>
          <a:p>
            <a:endParaRPr lang="en-US" altLang="en-US" sz="2800" dirty="0">
              <a:solidFill>
                <a:srgbClr val="FF0000"/>
              </a:solidFill>
              <a:latin typeface="Times New Roman" panose="02020603050405020304" pitchFamily="18" charset="0"/>
              <a:cs typeface="Times New Roman" panose="02020603050405020304" pitchFamily="18" charset="0"/>
            </a:endParaRPr>
          </a:p>
          <a:p>
            <a:r>
              <a:rPr lang="en-US" altLang="en-US" sz="2800" dirty="0" smtClean="0">
                <a:solidFill>
                  <a:srgbClr val="000099"/>
                </a:solidFill>
                <a:latin typeface="Times New Roman" panose="02020603050405020304" pitchFamily="18" charset="0"/>
                <a:cs typeface="Times New Roman" panose="02020603050405020304" pitchFamily="18" charset="0"/>
              </a:rPr>
              <a:t>Follow along slowly, then you can try a few on your own.</a:t>
            </a:r>
            <a:endParaRPr lang="en-US" altLang="en-US" dirty="0">
              <a:solidFill>
                <a:srgbClr val="000099"/>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253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7693"/>
            <a:ext cx="8763000" cy="6647974"/>
          </a:xfrm>
          <a:prstGeom prst="rect">
            <a:avLst/>
          </a:prstGeom>
          <a:noFill/>
        </p:spPr>
        <p:txBody>
          <a:bodyPr wrap="square" rtlCol="0">
            <a:spAutoFit/>
          </a:bodyPr>
          <a:lstStyle/>
          <a:p>
            <a:r>
              <a:rPr lang="en-US" sz="2400" dirty="0" smtClean="0"/>
              <a:t>22.  Table B contains 3 important (new) Physical Constants for H</a:t>
            </a:r>
            <a:r>
              <a:rPr lang="en-US" sz="2400" baseline="-25000" dirty="0" smtClean="0"/>
              <a:t>2</a:t>
            </a:r>
            <a:r>
              <a:rPr lang="en-US" sz="2400" dirty="0" smtClean="0"/>
              <a:t>O</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23.  H</a:t>
            </a:r>
            <a:r>
              <a:rPr lang="en-US" sz="2400" baseline="-25000" dirty="0" smtClean="0"/>
              <a:t>F</a:t>
            </a:r>
            <a:r>
              <a:rPr lang="en-US" sz="2400" dirty="0" smtClean="0"/>
              <a:t> is the heat of fusion constant.  This is the energy </a:t>
            </a:r>
            <a:r>
              <a:rPr lang="en-US" sz="2400" dirty="0" smtClean="0"/>
              <a:t>that must </a:t>
            </a:r>
            <a:br>
              <a:rPr lang="en-US" sz="2400" dirty="0" smtClean="0"/>
            </a:br>
            <a:r>
              <a:rPr lang="en-US" sz="2400" dirty="0" smtClean="0"/>
              <a:t>be </a:t>
            </a:r>
            <a:r>
              <a:rPr lang="en-US" sz="2400" b="1" dirty="0" smtClean="0">
                <a:solidFill>
                  <a:srgbClr val="0000FF"/>
                </a:solidFill>
              </a:rPr>
              <a:t>REMOVED </a:t>
            </a:r>
            <a:r>
              <a:rPr lang="en-US" sz="2400" b="1" dirty="0" smtClean="0">
                <a:solidFill>
                  <a:srgbClr val="0000FF"/>
                </a:solidFill>
              </a:rPr>
              <a:t>to </a:t>
            </a:r>
            <a:r>
              <a:rPr lang="en-US" sz="2400" b="1" dirty="0" smtClean="0">
                <a:solidFill>
                  <a:srgbClr val="0000FF"/>
                </a:solidFill>
              </a:rPr>
              <a:t>freeze </a:t>
            </a:r>
            <a:r>
              <a:rPr lang="en-US" sz="2400" dirty="0" smtClean="0"/>
              <a:t>one gram of water at 273 K  </a:t>
            </a:r>
            <a:r>
              <a:rPr lang="en-US" sz="2400" b="1" dirty="0" smtClean="0">
                <a:solidFill>
                  <a:srgbClr val="00B050"/>
                </a:solidFill>
              </a:rPr>
              <a:t>or</a:t>
            </a:r>
            <a:r>
              <a:rPr lang="en-US" sz="2400" dirty="0" smtClean="0"/>
              <a:t>  </a:t>
            </a:r>
            <a:r>
              <a:rPr lang="en-US" sz="2400" dirty="0" smtClean="0"/>
              <a:t>0</a:t>
            </a:r>
            <a:r>
              <a:rPr lang="en-US" sz="2400" dirty="0" smtClean="0">
                <a:latin typeface="Calibri"/>
                <a:cs typeface="Calibri"/>
              </a:rPr>
              <a:t>°</a:t>
            </a:r>
            <a:r>
              <a:rPr lang="en-US" sz="2400" dirty="0" smtClean="0"/>
              <a:t>C</a:t>
            </a:r>
            <a:br>
              <a:rPr lang="en-US" sz="2400" dirty="0" smtClean="0"/>
            </a:br>
            <a:r>
              <a:rPr lang="en-US" sz="2400" dirty="0" smtClean="0"/>
              <a:t>or to be </a:t>
            </a:r>
            <a:r>
              <a:rPr lang="en-US" sz="2400" b="1" dirty="0" smtClean="0">
                <a:solidFill>
                  <a:srgbClr val="FF0000"/>
                </a:solidFill>
              </a:rPr>
              <a:t>ADDED to melt </a:t>
            </a:r>
            <a:r>
              <a:rPr lang="en-US" sz="2400" dirty="0" smtClean="0"/>
              <a:t>one gram of ice.  </a:t>
            </a:r>
            <a:endParaRPr lang="en-US" sz="2400" dirty="0" smtClean="0"/>
          </a:p>
          <a:p>
            <a:endParaRPr lang="en-US" dirty="0"/>
          </a:p>
          <a:p>
            <a:pPr marL="457200" indent="-457200">
              <a:buAutoNum type="arabicPeriod" startAt="24"/>
            </a:pPr>
            <a:r>
              <a:rPr lang="en-US" sz="2400" dirty="0" smtClean="0"/>
              <a:t>Every substance has its own </a:t>
            </a:r>
            <a:r>
              <a:rPr lang="en-US" sz="2400" dirty="0" smtClean="0"/>
              <a:t>H</a:t>
            </a:r>
            <a:r>
              <a:rPr lang="en-US" sz="2400" baseline="-25000" dirty="0" smtClean="0"/>
              <a:t>F</a:t>
            </a:r>
            <a:r>
              <a:rPr lang="en-US" sz="2400" dirty="0"/>
              <a:t/>
            </a:r>
            <a:br>
              <a:rPr lang="en-US" sz="2400" dirty="0"/>
            </a:br>
            <a:endParaRPr lang="en-US" sz="2400" dirty="0" smtClean="0"/>
          </a:p>
          <a:p>
            <a:pPr marL="457200" indent="-457200">
              <a:buAutoNum type="arabicPeriod" startAt="24"/>
            </a:pPr>
            <a:r>
              <a:rPr lang="en-US" sz="2400" dirty="0" smtClean="0"/>
              <a:t>The 334 Joules/gram is the constant for H</a:t>
            </a:r>
            <a:r>
              <a:rPr lang="en-US" sz="2400" baseline="-25000" dirty="0" smtClean="0"/>
              <a:t>2</a:t>
            </a:r>
            <a:r>
              <a:rPr lang="en-US" sz="2400" dirty="0" smtClean="0"/>
              <a:t>O.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0080301"/>
              </p:ext>
            </p:extLst>
          </p:nvPr>
        </p:nvGraphicFramePr>
        <p:xfrm>
          <a:off x="457200" y="838200"/>
          <a:ext cx="8343899" cy="3016863"/>
        </p:xfrm>
        <a:graphic>
          <a:graphicData uri="http://schemas.openxmlformats.org/drawingml/2006/table">
            <a:tbl>
              <a:tblPr firstRow="1" bandRow="1">
                <a:tableStyleId>{5C22544A-7EE6-4342-B048-85BDC9FD1C3A}</a:tableStyleId>
              </a:tblPr>
              <a:tblGrid>
                <a:gridCol w="5791200"/>
                <a:gridCol w="2552699"/>
              </a:tblGrid>
              <a:tr h="304800">
                <a:tc gridSpan="2">
                  <a:txBody>
                    <a:bodyPr/>
                    <a:lstStyle/>
                    <a:p>
                      <a:pPr algn="ctr"/>
                      <a:r>
                        <a:rPr lang="en-US" sz="2400" dirty="0" smtClean="0">
                          <a:solidFill>
                            <a:srgbClr val="0000FF"/>
                          </a:solidFill>
                        </a:rPr>
                        <a:t>Table B</a:t>
                      </a:r>
                      <a:endParaRPr lang="en-US" sz="240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609600">
                <a:tc gridSpan="2">
                  <a:txBody>
                    <a:bodyPr/>
                    <a:lstStyle/>
                    <a:p>
                      <a:pPr algn="ctr"/>
                      <a:r>
                        <a:rPr lang="en-US" sz="3200" dirty="0" smtClean="0"/>
                        <a:t>Physical Constants</a:t>
                      </a:r>
                      <a:r>
                        <a:rPr lang="en-US" sz="3200" baseline="0" dirty="0" smtClean="0"/>
                        <a:t> for Water</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nchor="ctr"/>
                </a:tc>
              </a:tr>
              <a:tr h="650021">
                <a:tc>
                  <a:txBody>
                    <a:bodyPr/>
                    <a:lstStyle/>
                    <a:p>
                      <a:r>
                        <a:rPr lang="en-US" sz="2800" dirty="0" smtClean="0">
                          <a:latin typeface="Times New Roman" panose="02020603050405020304" pitchFamily="18" charset="0"/>
                          <a:cs typeface="Times New Roman" panose="02020603050405020304" pitchFamily="18" charset="0"/>
                        </a:rPr>
                        <a:t>Heat of Fusion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800" dirty="0" smtClean="0">
                          <a:latin typeface="Times New Roman" panose="02020603050405020304" pitchFamily="18" charset="0"/>
                          <a:cs typeface="Times New Roman" panose="02020603050405020304" pitchFamily="18" charset="0"/>
                        </a:rPr>
                        <a:t>334 J/g</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50021">
                <a:tc>
                  <a:txBody>
                    <a:bodyPr/>
                    <a:lstStyle/>
                    <a:p>
                      <a:r>
                        <a:rPr lang="en-US" sz="2800" dirty="0" smtClean="0">
                          <a:latin typeface="Times New Roman" panose="02020603050405020304" pitchFamily="18" charset="0"/>
                          <a:cs typeface="Times New Roman" panose="02020603050405020304" pitchFamily="18" charset="0"/>
                        </a:rPr>
                        <a:t>Heat of Vaporization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latin typeface="Times New Roman" panose="02020603050405020304" pitchFamily="18" charset="0"/>
                          <a:cs typeface="Times New Roman" panose="02020603050405020304" pitchFamily="18" charset="0"/>
                        </a:rPr>
                        <a:t>2260 J/g</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0021">
                <a:tc>
                  <a:txBody>
                    <a:bodyPr/>
                    <a:lstStyle/>
                    <a:p>
                      <a:r>
                        <a:rPr lang="en-US" sz="2800" dirty="0" smtClean="0">
                          <a:latin typeface="Times New Roman" panose="02020603050405020304" pitchFamily="18" charset="0"/>
                          <a:cs typeface="Times New Roman" panose="02020603050405020304" pitchFamily="18" charset="0"/>
                        </a:rPr>
                        <a:t>Specific</a:t>
                      </a:r>
                      <a:r>
                        <a:rPr lang="en-US" sz="2800" baseline="0" dirty="0" smtClean="0">
                          <a:latin typeface="Times New Roman" panose="02020603050405020304" pitchFamily="18" charset="0"/>
                          <a:cs typeface="Times New Roman" panose="02020603050405020304" pitchFamily="18" charset="0"/>
                        </a:rPr>
                        <a:t> Heat Capacity of H</a:t>
                      </a:r>
                      <a:r>
                        <a:rPr lang="en-US" sz="2800" baseline="-25000" dirty="0" smtClean="0">
                          <a:latin typeface="Times New Roman" panose="02020603050405020304" pitchFamily="18" charset="0"/>
                          <a:cs typeface="Times New Roman" panose="02020603050405020304" pitchFamily="18" charset="0"/>
                        </a:rPr>
                        <a:t>2</a:t>
                      </a:r>
                      <a:r>
                        <a:rPr lang="en-US" sz="2800" baseline="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(L) </a:t>
                      </a:r>
                      <a:endParaRPr lang="en-US" sz="28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latin typeface="Times New Roman" panose="02020603050405020304" pitchFamily="18" charset="0"/>
                          <a:cs typeface="Times New Roman" panose="02020603050405020304" pitchFamily="18" charset="0"/>
                        </a:rPr>
                        <a:t>4.18 J/</a:t>
                      </a:r>
                      <a:r>
                        <a:rPr lang="en-US" sz="2800" dirty="0" err="1" smtClean="0">
                          <a:latin typeface="Times New Roman" panose="02020603050405020304" pitchFamily="18" charset="0"/>
                          <a:cs typeface="Times New Roman" panose="02020603050405020304" pitchFamily="18" charset="0"/>
                        </a:rPr>
                        <a:t>g·K</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132387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599"/>
            <a:ext cx="8915400" cy="1938992"/>
          </a:xfrm>
          <a:prstGeom prst="rect">
            <a:avLst/>
          </a:prstGeom>
          <a:noFill/>
        </p:spPr>
        <p:txBody>
          <a:bodyPr wrap="square" rtlCol="0">
            <a:spAutoFit/>
          </a:bodyPr>
          <a:lstStyle/>
          <a:p>
            <a:r>
              <a:rPr lang="en-US" dirty="0" smtClean="0"/>
              <a:t>102.   </a:t>
            </a:r>
            <a:br>
              <a:rPr lang="en-US" dirty="0" smtClean="0"/>
            </a:br>
            <a:r>
              <a:rPr lang="en-US" altLang="en-US" sz="2800" dirty="0" smtClean="0">
                <a:solidFill>
                  <a:srgbClr val="FF0000"/>
                </a:solidFill>
                <a:latin typeface="Times New Roman" panose="02020603050405020304" pitchFamily="18" charset="0"/>
                <a:cs typeface="Times New Roman" panose="02020603050405020304" pitchFamily="18" charset="0"/>
              </a:rPr>
              <a:t>If </a:t>
            </a:r>
            <a:r>
              <a:rPr lang="en-US" altLang="en-US" sz="2800" dirty="0">
                <a:solidFill>
                  <a:srgbClr val="FF0000"/>
                </a:solidFill>
                <a:latin typeface="Times New Roman" panose="02020603050405020304" pitchFamily="18" charset="0"/>
                <a:cs typeface="Times New Roman" panose="02020603050405020304" pitchFamily="18" charset="0"/>
              </a:rPr>
              <a:t>23.4 moles of </a:t>
            </a:r>
            <a:r>
              <a:rPr lang="en-US" altLang="en-US" sz="2800" dirty="0" smtClean="0">
                <a:solidFill>
                  <a:srgbClr val="FF0000"/>
                </a:solidFill>
                <a:latin typeface="Times New Roman" panose="02020603050405020304" pitchFamily="18" charset="0"/>
                <a:cs typeface="Times New Roman" panose="02020603050405020304" pitchFamily="18" charset="0"/>
              </a:rPr>
              <a:t>CH</a:t>
            </a:r>
            <a:r>
              <a:rPr lang="en-US" altLang="en-US" sz="2800" baseline="-25000" dirty="0" smtClean="0">
                <a:solidFill>
                  <a:srgbClr val="FF0000"/>
                </a:solidFill>
                <a:latin typeface="Times New Roman" panose="02020603050405020304" pitchFamily="18" charset="0"/>
                <a:cs typeface="Times New Roman" panose="02020603050405020304" pitchFamily="18" charset="0"/>
              </a:rPr>
              <a:t>4</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combust, how much energy is released</a:t>
            </a:r>
            <a:r>
              <a:rPr lang="en-US" altLang="en-US" sz="2800" dirty="0" smtClean="0">
                <a:solidFill>
                  <a:srgbClr val="FF0000"/>
                </a:solidFill>
                <a:latin typeface="Times New Roman" panose="02020603050405020304" pitchFamily="18" charset="0"/>
                <a:cs typeface="Times New Roman" panose="02020603050405020304" pitchFamily="18" charset="0"/>
              </a:rPr>
              <a:t>?</a:t>
            </a:r>
          </a:p>
          <a:p>
            <a:endParaRPr lang="en-US" altLang="en-US" sz="2800" dirty="0">
              <a:solidFill>
                <a:srgbClr val="FF0000"/>
              </a:solidFill>
              <a:latin typeface="Times New Roman" panose="02020603050405020304" pitchFamily="18" charset="0"/>
              <a:cs typeface="Times New Roman" panose="02020603050405020304" pitchFamily="18" charset="0"/>
            </a:endParaRPr>
          </a:p>
          <a:p>
            <a:r>
              <a:rPr lang="en-US" altLang="en-US" sz="2800" dirty="0" smtClean="0">
                <a:solidFill>
                  <a:srgbClr val="000099"/>
                </a:solidFill>
                <a:latin typeface="Times New Roman" panose="02020603050405020304" pitchFamily="18" charset="0"/>
                <a:cs typeface="Times New Roman" panose="02020603050405020304" pitchFamily="18" charset="0"/>
              </a:rPr>
              <a:t> </a:t>
            </a:r>
            <a:endParaRPr lang="en-US" altLang="en-US" dirty="0">
              <a:solidFill>
                <a:srgbClr val="000099"/>
              </a:solidFill>
              <a:latin typeface="Times New Roman" panose="02020603050405020304" pitchFamily="18" charset="0"/>
              <a:cs typeface="Times New Roman" panose="02020603050405020304" pitchFamily="18" charset="0"/>
            </a:endParaRPr>
          </a:p>
          <a:p>
            <a:endParaRPr lang="en-US" dirty="0"/>
          </a:p>
        </p:txBody>
      </p:sp>
      <p:sp>
        <p:nvSpPr>
          <p:cNvPr id="3" name="Text Box 5"/>
          <p:cNvSpPr txBox="1">
            <a:spLocks noChangeArrowheads="1"/>
          </p:cNvSpPr>
          <p:nvPr/>
        </p:nvSpPr>
        <p:spPr bwMode="auto">
          <a:xfrm>
            <a:off x="601579" y="19050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a:t>MR</a:t>
            </a:r>
          </a:p>
        </p:txBody>
      </p:sp>
      <p:sp>
        <p:nvSpPr>
          <p:cNvPr id="4" name="Text Box 6"/>
          <p:cNvSpPr txBox="1">
            <a:spLocks noChangeArrowheads="1"/>
          </p:cNvSpPr>
          <p:nvPr/>
        </p:nvSpPr>
        <p:spPr bwMode="auto">
          <a:xfrm>
            <a:off x="1592179" y="1752600"/>
            <a:ext cx="114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a:t>CH</a:t>
            </a:r>
            <a:r>
              <a:rPr lang="en-US" altLang="en-US" sz="2400" u="sng" baseline="-25000"/>
              <a:t>4</a:t>
            </a:r>
            <a:r>
              <a:rPr lang="en-US" altLang="en-US" sz="2400"/>
              <a:t/>
            </a:r>
            <a:br>
              <a:rPr lang="en-US" altLang="en-US" sz="2400"/>
            </a:br>
            <a:r>
              <a:rPr lang="en-US" altLang="en-US" sz="2400"/>
              <a:t>energy</a:t>
            </a:r>
          </a:p>
        </p:txBody>
      </p:sp>
      <p:sp>
        <p:nvSpPr>
          <p:cNvPr id="5" name="Text Box 7"/>
          <p:cNvSpPr txBox="1">
            <a:spLocks noChangeArrowheads="1"/>
          </p:cNvSpPr>
          <p:nvPr/>
        </p:nvSpPr>
        <p:spPr bwMode="auto">
          <a:xfrm>
            <a:off x="2811379" y="1768475"/>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a:t>1</a:t>
            </a:r>
            <a:r>
              <a:rPr lang="en-US" altLang="en-US" sz="2400"/>
              <a:t/>
            </a:r>
            <a:br>
              <a:rPr lang="en-US" altLang="en-US" sz="2400"/>
            </a:br>
            <a:r>
              <a:rPr lang="en-US" altLang="en-US" sz="2400"/>
              <a:t>890.4 kJ</a:t>
            </a:r>
          </a:p>
        </p:txBody>
      </p:sp>
      <p:sp>
        <p:nvSpPr>
          <p:cNvPr id="6" name="Text Box 8"/>
          <p:cNvSpPr txBox="1">
            <a:spLocks noChangeArrowheads="1"/>
          </p:cNvSpPr>
          <p:nvPr/>
        </p:nvSpPr>
        <p:spPr bwMode="auto">
          <a:xfrm>
            <a:off x="4487779" y="1752600"/>
            <a:ext cx="17526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a:t>23.4</a:t>
            </a:r>
            <a:br>
              <a:rPr lang="en-US" altLang="en-US" sz="2400" u="sng"/>
            </a:br>
            <a:r>
              <a:rPr lang="en-US" altLang="en-US" sz="2400"/>
              <a:t>X kJ</a:t>
            </a:r>
          </a:p>
          <a:p>
            <a:pPr eaLnBrk="1" hangingPunct="1">
              <a:spcBef>
                <a:spcPct val="50000"/>
              </a:spcBef>
              <a:buFontTx/>
              <a:buNone/>
            </a:pPr>
            <a:endParaRPr lang="en-US" altLang="en-US" sz="1800"/>
          </a:p>
        </p:txBody>
      </p:sp>
      <p:sp>
        <p:nvSpPr>
          <p:cNvPr id="7" name="Text Box 9"/>
          <p:cNvSpPr txBox="1">
            <a:spLocks noChangeArrowheads="1"/>
          </p:cNvSpPr>
          <p:nvPr/>
        </p:nvSpPr>
        <p:spPr bwMode="auto">
          <a:xfrm>
            <a:off x="1515979" y="3352800"/>
            <a:ext cx="716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a:solidFill>
                  <a:srgbClr val="0000CC"/>
                </a:solidFill>
              </a:rPr>
              <a:t>X = (890.4)(23.4) =  20,835.36 kJ</a:t>
            </a:r>
          </a:p>
          <a:p>
            <a:pPr eaLnBrk="1" hangingPunct="1">
              <a:spcBef>
                <a:spcPct val="50000"/>
              </a:spcBef>
              <a:buFontTx/>
              <a:buNone/>
            </a:pPr>
            <a:r>
              <a:rPr lang="en-US" altLang="en-US" sz="3600">
                <a:solidFill>
                  <a:srgbClr val="FF0000"/>
                </a:solidFill>
              </a:rPr>
              <a:t>X = 20,800 kJ </a:t>
            </a:r>
            <a:r>
              <a:rPr lang="en-US" altLang="en-US" sz="2400" i="1"/>
              <a:t>with 3 SF</a:t>
            </a:r>
          </a:p>
        </p:txBody>
      </p:sp>
    </p:spTree>
    <p:extLst>
      <p:ext uri="{BB962C8B-B14F-4D97-AF65-F5344CB8AC3E}">
        <p14:creationId xmlns:p14="http://schemas.microsoft.com/office/powerpoint/2010/main" val="13877872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2062103"/>
          </a:xfrm>
          <a:prstGeom prst="rect">
            <a:avLst/>
          </a:prstGeom>
          <a:noFill/>
        </p:spPr>
        <p:txBody>
          <a:bodyPr wrap="square" rtlCol="0">
            <a:spAutoFit/>
          </a:bodyPr>
          <a:lstStyle/>
          <a:p>
            <a:r>
              <a:rPr lang="en-US" altLang="en-US" sz="3200" dirty="0" smtClean="0">
                <a:solidFill>
                  <a:srgbClr val="000000"/>
                </a:solidFill>
                <a:latin typeface="Comic Sans MS" pitchFamily="66" charset="0"/>
              </a:rPr>
              <a:t>103.  Propane </a:t>
            </a:r>
            <a:r>
              <a:rPr lang="en-US" altLang="en-US" sz="3200" dirty="0">
                <a:solidFill>
                  <a:srgbClr val="000000"/>
                </a:solidFill>
                <a:latin typeface="Comic Sans MS" pitchFamily="66" charset="0"/>
              </a:rPr>
              <a:t>gas, C</a:t>
            </a:r>
            <a:r>
              <a:rPr lang="en-US" altLang="en-US" sz="3200" baseline="-30000" dirty="0">
                <a:solidFill>
                  <a:srgbClr val="000000"/>
                </a:solidFill>
                <a:latin typeface="Comic Sans MS" pitchFamily="66" charset="0"/>
              </a:rPr>
              <a:t>3</a:t>
            </a:r>
            <a:r>
              <a:rPr lang="en-US" altLang="en-US" sz="3200" dirty="0">
                <a:solidFill>
                  <a:srgbClr val="000000"/>
                </a:solidFill>
                <a:latin typeface="Comic Sans MS" pitchFamily="66" charset="0"/>
              </a:rPr>
              <a:t>H</a:t>
            </a:r>
            <a:r>
              <a:rPr lang="en-US" altLang="en-US" sz="3200" baseline="-30000" dirty="0">
                <a:solidFill>
                  <a:srgbClr val="000000"/>
                </a:solidFill>
                <a:latin typeface="Comic Sans MS" pitchFamily="66" charset="0"/>
              </a:rPr>
              <a:t>8</a:t>
            </a:r>
            <a:r>
              <a:rPr lang="en-US" altLang="en-US" sz="3200" dirty="0">
                <a:solidFill>
                  <a:srgbClr val="000000"/>
                </a:solidFill>
                <a:latin typeface="Comic Sans MS" pitchFamily="66" charset="0"/>
              </a:rPr>
              <a:t> combusts according to Table I.  </a:t>
            </a:r>
            <a:r>
              <a:rPr lang="en-US" altLang="en-US" sz="3200" dirty="0" smtClean="0">
                <a:solidFill>
                  <a:srgbClr val="000000"/>
                </a:solidFill>
                <a:latin typeface="Comic Sans MS" pitchFamily="66" charset="0"/>
              </a:rPr>
              <a:t>How much </a:t>
            </a:r>
            <a:r>
              <a:rPr lang="en-US" altLang="en-US" sz="3200" dirty="0">
                <a:solidFill>
                  <a:srgbClr val="000000"/>
                </a:solidFill>
                <a:latin typeface="Comic Sans MS" pitchFamily="66" charset="0"/>
              </a:rPr>
              <a:t>energy (in </a:t>
            </a:r>
            <a:r>
              <a:rPr lang="en-US" altLang="en-US" sz="3200" dirty="0" smtClean="0">
                <a:solidFill>
                  <a:srgbClr val="000000"/>
                </a:solidFill>
                <a:latin typeface="Comic Sans MS" pitchFamily="66" charset="0"/>
              </a:rPr>
              <a:t>kJ) </a:t>
            </a:r>
            <a:r>
              <a:rPr lang="en-US" altLang="en-US" sz="3200" dirty="0">
                <a:solidFill>
                  <a:srgbClr val="000000"/>
                </a:solidFill>
                <a:latin typeface="Comic Sans MS" pitchFamily="66" charset="0"/>
              </a:rPr>
              <a:t>is </a:t>
            </a:r>
            <a:r>
              <a:rPr lang="en-US" altLang="en-US" sz="3200" dirty="0" smtClean="0">
                <a:solidFill>
                  <a:srgbClr val="000000"/>
                </a:solidFill>
                <a:latin typeface="Comic Sans MS" pitchFamily="66" charset="0"/>
              </a:rPr>
              <a:t/>
            </a:r>
            <a:br>
              <a:rPr lang="en-US" altLang="en-US" sz="3200" dirty="0" smtClean="0">
                <a:solidFill>
                  <a:srgbClr val="000000"/>
                </a:solidFill>
                <a:latin typeface="Comic Sans MS" pitchFamily="66" charset="0"/>
              </a:rPr>
            </a:br>
            <a:r>
              <a:rPr lang="en-US" altLang="en-US" sz="3200" dirty="0" smtClean="0">
                <a:solidFill>
                  <a:srgbClr val="000000"/>
                </a:solidFill>
                <a:latin typeface="Comic Sans MS" pitchFamily="66" charset="0"/>
              </a:rPr>
              <a:t>released </a:t>
            </a:r>
            <a:r>
              <a:rPr lang="en-US" altLang="en-US" sz="3200" dirty="0">
                <a:solidFill>
                  <a:srgbClr val="000000"/>
                </a:solidFill>
                <a:latin typeface="Comic Sans MS" pitchFamily="66" charset="0"/>
              </a:rPr>
              <a:t>when </a:t>
            </a:r>
            <a:r>
              <a:rPr lang="en-US" altLang="en-US" sz="3200" dirty="0" smtClean="0">
                <a:solidFill>
                  <a:srgbClr val="000000"/>
                </a:solidFill>
                <a:latin typeface="Comic Sans MS" pitchFamily="66" charset="0"/>
              </a:rPr>
              <a:t>5.75 </a:t>
            </a:r>
            <a:r>
              <a:rPr lang="en-US" altLang="en-US" sz="3200" dirty="0">
                <a:solidFill>
                  <a:srgbClr val="000000"/>
                </a:solidFill>
                <a:latin typeface="Comic Sans MS" pitchFamily="66" charset="0"/>
              </a:rPr>
              <a:t>moles C</a:t>
            </a:r>
            <a:r>
              <a:rPr lang="en-US" altLang="en-US" sz="3200" baseline="-25000" dirty="0">
                <a:solidFill>
                  <a:srgbClr val="000000"/>
                </a:solidFill>
                <a:latin typeface="Comic Sans MS" panose="030F0702030302020204" pitchFamily="66" charset="0"/>
              </a:rPr>
              <a:t>3</a:t>
            </a:r>
            <a:r>
              <a:rPr lang="en-US" altLang="en-US" sz="3200" dirty="0">
                <a:solidFill>
                  <a:srgbClr val="000000"/>
                </a:solidFill>
                <a:latin typeface="Comic Sans MS" panose="030F0702030302020204" pitchFamily="66" charset="0"/>
              </a:rPr>
              <a:t>H</a:t>
            </a:r>
            <a:r>
              <a:rPr lang="en-US" altLang="en-US" sz="3200" baseline="-25000" dirty="0">
                <a:solidFill>
                  <a:srgbClr val="000000"/>
                </a:solidFill>
                <a:latin typeface="Comic Sans MS" panose="030F0702030302020204" pitchFamily="66" charset="0"/>
              </a:rPr>
              <a:t>8</a:t>
            </a:r>
            <a:r>
              <a:rPr lang="en-US" altLang="en-US" sz="3200" dirty="0">
                <a:solidFill>
                  <a:srgbClr val="000000"/>
                </a:solidFill>
                <a:latin typeface="Comic Sans MS" pitchFamily="66" charset="0"/>
              </a:rPr>
              <a:t> combusts</a:t>
            </a:r>
            <a:r>
              <a:rPr lang="en-US" altLang="en-US" sz="3200" dirty="0" smtClean="0">
                <a:solidFill>
                  <a:srgbClr val="000000"/>
                </a:solidFill>
                <a:latin typeface="Comic Sans MS" pitchFamily="66" charset="0"/>
              </a:rPr>
              <a:t>?</a:t>
            </a:r>
            <a:br>
              <a:rPr lang="en-US" altLang="en-US" sz="3200" dirty="0" smtClean="0">
                <a:solidFill>
                  <a:srgbClr val="000000"/>
                </a:solidFill>
                <a:latin typeface="Comic Sans MS" pitchFamily="66" charset="0"/>
              </a:rPr>
            </a:br>
            <a:r>
              <a:rPr lang="en-US" altLang="en-US" sz="3200" dirty="0" smtClean="0">
                <a:solidFill>
                  <a:srgbClr val="000099"/>
                </a:solidFill>
                <a:latin typeface="Comic Sans MS" pitchFamily="66" charset="0"/>
              </a:rPr>
              <a:t>(find this on Table I, it’s the 2</a:t>
            </a:r>
            <a:r>
              <a:rPr lang="en-US" altLang="en-US" sz="3200" baseline="30000" dirty="0" smtClean="0">
                <a:solidFill>
                  <a:srgbClr val="000099"/>
                </a:solidFill>
                <a:latin typeface="Comic Sans MS" pitchFamily="66" charset="0"/>
              </a:rPr>
              <a:t>nd</a:t>
            </a:r>
            <a:r>
              <a:rPr lang="en-US" altLang="en-US" sz="3200" dirty="0" smtClean="0">
                <a:solidFill>
                  <a:srgbClr val="000099"/>
                </a:solidFill>
                <a:latin typeface="Comic Sans MS" pitchFamily="66" charset="0"/>
              </a:rPr>
              <a:t> reaction)</a:t>
            </a:r>
            <a:endParaRPr lang="en-US" sz="3200" dirty="0">
              <a:solidFill>
                <a:srgbClr val="000099"/>
              </a:solidFill>
              <a:latin typeface="Comic Sans MS" panose="030F0702030302020204" pitchFamily="66" charset="0"/>
            </a:endParaRPr>
          </a:p>
        </p:txBody>
      </p:sp>
    </p:spTree>
    <p:extLst>
      <p:ext uri="{BB962C8B-B14F-4D97-AF65-F5344CB8AC3E}">
        <p14:creationId xmlns:p14="http://schemas.microsoft.com/office/powerpoint/2010/main" val="31257283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067800" cy="3323987"/>
          </a:xfrm>
          <a:prstGeom prst="rect">
            <a:avLst/>
          </a:prstGeom>
          <a:noFill/>
        </p:spPr>
        <p:txBody>
          <a:bodyPr wrap="square" rtlCol="0">
            <a:spAutoFit/>
          </a:bodyPr>
          <a:lstStyle/>
          <a:p>
            <a:pPr>
              <a:spcBef>
                <a:spcPct val="50000"/>
              </a:spcBef>
            </a:pPr>
            <a:r>
              <a:rPr lang="en-US" altLang="en-US" sz="2400" dirty="0" smtClean="0">
                <a:solidFill>
                  <a:srgbClr val="000000"/>
                </a:solidFill>
                <a:latin typeface="Comic Sans MS" pitchFamily="66" charset="0"/>
              </a:rPr>
              <a:t>103.  Propane </a:t>
            </a:r>
            <a:r>
              <a:rPr lang="en-US" altLang="en-US" sz="2400" dirty="0">
                <a:solidFill>
                  <a:srgbClr val="000000"/>
                </a:solidFill>
                <a:latin typeface="Comic Sans MS" pitchFamily="66" charset="0"/>
              </a:rPr>
              <a:t>gas, C</a:t>
            </a:r>
            <a:r>
              <a:rPr lang="en-US" altLang="en-US" sz="2400" baseline="-30000" dirty="0">
                <a:solidFill>
                  <a:srgbClr val="000000"/>
                </a:solidFill>
                <a:latin typeface="Comic Sans MS" pitchFamily="66" charset="0"/>
              </a:rPr>
              <a:t>3</a:t>
            </a:r>
            <a:r>
              <a:rPr lang="en-US" altLang="en-US" sz="2400" dirty="0">
                <a:solidFill>
                  <a:srgbClr val="000000"/>
                </a:solidFill>
                <a:latin typeface="Comic Sans MS" pitchFamily="66" charset="0"/>
              </a:rPr>
              <a:t>H</a:t>
            </a:r>
            <a:r>
              <a:rPr lang="en-US" altLang="en-US" sz="2400" baseline="-30000" dirty="0">
                <a:solidFill>
                  <a:srgbClr val="000000"/>
                </a:solidFill>
                <a:latin typeface="Comic Sans MS" pitchFamily="66" charset="0"/>
              </a:rPr>
              <a:t>8</a:t>
            </a:r>
            <a:r>
              <a:rPr lang="en-US" altLang="en-US" sz="2400" dirty="0">
                <a:solidFill>
                  <a:srgbClr val="000000"/>
                </a:solidFill>
                <a:latin typeface="Comic Sans MS" pitchFamily="66" charset="0"/>
              </a:rPr>
              <a:t> combusts according to Table I.  </a:t>
            </a:r>
            <a:r>
              <a:rPr lang="en-US" altLang="en-US" sz="2400" dirty="0" smtClean="0">
                <a:solidFill>
                  <a:srgbClr val="000000"/>
                </a:solidFill>
                <a:latin typeface="Comic Sans MS" pitchFamily="66" charset="0"/>
              </a:rPr>
              <a:t/>
            </a:r>
            <a:br>
              <a:rPr lang="en-US" altLang="en-US" sz="2400" dirty="0" smtClean="0">
                <a:solidFill>
                  <a:srgbClr val="000000"/>
                </a:solidFill>
                <a:latin typeface="Comic Sans MS" pitchFamily="66" charset="0"/>
              </a:rPr>
            </a:br>
            <a:r>
              <a:rPr lang="en-US" altLang="en-US" sz="2400" dirty="0" smtClean="0">
                <a:solidFill>
                  <a:srgbClr val="000000"/>
                </a:solidFill>
                <a:latin typeface="Comic Sans MS" pitchFamily="66" charset="0"/>
              </a:rPr>
              <a:t>How much </a:t>
            </a:r>
            <a:r>
              <a:rPr lang="en-US" altLang="en-US" sz="2400" dirty="0">
                <a:solidFill>
                  <a:srgbClr val="000000"/>
                </a:solidFill>
                <a:latin typeface="Comic Sans MS" pitchFamily="66" charset="0"/>
              </a:rPr>
              <a:t>energy </a:t>
            </a:r>
            <a:r>
              <a:rPr lang="en-US" altLang="en-US" sz="2400" dirty="0" smtClean="0">
                <a:solidFill>
                  <a:srgbClr val="000000"/>
                </a:solidFill>
                <a:latin typeface="Comic Sans MS" pitchFamily="66" charset="0"/>
              </a:rPr>
              <a:t>is released </a:t>
            </a:r>
            <a:r>
              <a:rPr lang="en-US" altLang="en-US" sz="2400" dirty="0">
                <a:solidFill>
                  <a:srgbClr val="000000"/>
                </a:solidFill>
                <a:latin typeface="Comic Sans MS" pitchFamily="66" charset="0"/>
              </a:rPr>
              <a:t>when </a:t>
            </a:r>
            <a:r>
              <a:rPr lang="en-US" altLang="en-US" sz="2400" dirty="0" smtClean="0">
                <a:solidFill>
                  <a:srgbClr val="000000"/>
                </a:solidFill>
                <a:latin typeface="Comic Sans MS" pitchFamily="66" charset="0"/>
              </a:rPr>
              <a:t>5.75 </a:t>
            </a:r>
            <a:r>
              <a:rPr lang="en-US" altLang="en-US" sz="2400" dirty="0">
                <a:solidFill>
                  <a:srgbClr val="000000"/>
                </a:solidFill>
                <a:latin typeface="Comic Sans MS" pitchFamily="66" charset="0"/>
              </a:rPr>
              <a:t>moles C</a:t>
            </a:r>
            <a:r>
              <a:rPr lang="en-US" altLang="en-US" sz="2400" baseline="-25000" dirty="0">
                <a:solidFill>
                  <a:srgbClr val="000000"/>
                </a:solidFill>
                <a:latin typeface="Comic Sans MS" panose="030F0702030302020204" pitchFamily="66" charset="0"/>
              </a:rPr>
              <a:t>3</a:t>
            </a:r>
            <a:r>
              <a:rPr lang="en-US" altLang="en-US" sz="2400" dirty="0">
                <a:solidFill>
                  <a:srgbClr val="000000"/>
                </a:solidFill>
                <a:latin typeface="Comic Sans MS" panose="030F0702030302020204" pitchFamily="66" charset="0"/>
              </a:rPr>
              <a:t>H</a:t>
            </a:r>
            <a:r>
              <a:rPr lang="en-US" altLang="en-US" sz="2400" baseline="-25000" dirty="0">
                <a:solidFill>
                  <a:srgbClr val="000000"/>
                </a:solidFill>
                <a:latin typeface="Comic Sans MS" panose="030F0702030302020204" pitchFamily="66" charset="0"/>
              </a:rPr>
              <a:t>8</a:t>
            </a:r>
            <a:r>
              <a:rPr lang="en-US" altLang="en-US" sz="2400" dirty="0">
                <a:solidFill>
                  <a:srgbClr val="000000"/>
                </a:solidFill>
                <a:latin typeface="Comic Sans MS" pitchFamily="66" charset="0"/>
              </a:rPr>
              <a:t> combusts</a:t>
            </a:r>
            <a:r>
              <a:rPr lang="en-US" altLang="en-US" sz="2400" dirty="0" smtClean="0">
                <a:solidFill>
                  <a:srgbClr val="000000"/>
                </a:solidFill>
                <a:latin typeface="Comic Sans MS" pitchFamily="66" charset="0"/>
              </a:rPr>
              <a:t>? </a:t>
            </a:r>
            <a:r>
              <a:rPr lang="en-US" altLang="en-US" sz="3200" dirty="0" smtClean="0">
                <a:solidFill>
                  <a:srgbClr val="000099"/>
                </a:solidFill>
                <a:latin typeface="Comic Sans MS" pitchFamily="66" charset="0"/>
              </a:rPr>
              <a:t/>
            </a:r>
            <a:br>
              <a:rPr lang="en-US" altLang="en-US" sz="3200" dirty="0" smtClean="0">
                <a:solidFill>
                  <a:srgbClr val="000099"/>
                </a:solidFill>
                <a:latin typeface="Comic Sans MS" pitchFamily="66" charset="0"/>
              </a:rPr>
            </a:br>
            <a:r>
              <a:rPr lang="en-US" altLang="en-US" sz="3200" dirty="0" smtClean="0">
                <a:solidFill>
                  <a:srgbClr val="000099"/>
                </a:solidFill>
                <a:latin typeface="Comic Sans MS" pitchFamily="66" charset="0"/>
              </a:rPr>
              <a:t/>
            </a:r>
            <a:br>
              <a:rPr lang="en-US" altLang="en-US" sz="3200" dirty="0" smtClean="0">
                <a:solidFill>
                  <a:srgbClr val="000099"/>
                </a:solidFill>
                <a:latin typeface="Comic Sans MS" pitchFamily="66" charset="0"/>
              </a:rPr>
            </a:br>
            <a:r>
              <a:rPr lang="en-US" altLang="en-US" sz="2800" dirty="0" smtClean="0">
                <a:solidFill>
                  <a:srgbClr val="0000CC"/>
                </a:solidFill>
                <a:latin typeface="Times New Roman" panose="02020603050405020304" pitchFamily="18" charset="0"/>
                <a:cs typeface="Times New Roman" panose="02020603050405020304" pitchFamily="18" charset="0"/>
              </a:rPr>
              <a:t>C</a:t>
            </a:r>
            <a:r>
              <a:rPr lang="en-US" altLang="en-US" sz="2800" baseline="-30000" dirty="0" smtClean="0">
                <a:solidFill>
                  <a:srgbClr val="0000CC"/>
                </a:solidFill>
                <a:latin typeface="Times New Roman" panose="02020603050405020304" pitchFamily="18" charset="0"/>
                <a:cs typeface="Times New Roman" panose="02020603050405020304" pitchFamily="18" charset="0"/>
              </a:rPr>
              <a:t>3</a:t>
            </a:r>
            <a:r>
              <a:rPr lang="en-US" altLang="en-US" sz="2800" dirty="0" smtClean="0">
                <a:solidFill>
                  <a:srgbClr val="0000CC"/>
                </a:solidFill>
                <a:latin typeface="Times New Roman" panose="02020603050405020304" pitchFamily="18" charset="0"/>
                <a:cs typeface="Times New Roman" panose="02020603050405020304" pitchFamily="18" charset="0"/>
              </a:rPr>
              <a:t>H</a:t>
            </a:r>
            <a:r>
              <a:rPr lang="en-US" altLang="en-US" sz="2800" baseline="-30000" dirty="0" smtClean="0">
                <a:solidFill>
                  <a:srgbClr val="0000CC"/>
                </a:solidFill>
                <a:latin typeface="Times New Roman" panose="02020603050405020304" pitchFamily="18" charset="0"/>
                <a:cs typeface="Times New Roman" panose="02020603050405020304" pitchFamily="18" charset="0"/>
              </a:rPr>
              <a:t>8</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a:solidFill>
                  <a:srgbClr val="0000CC"/>
                </a:solidFill>
                <a:latin typeface="Times New Roman" panose="02020603050405020304" pitchFamily="18" charset="0"/>
                <a:cs typeface="Times New Roman" panose="02020603050405020304" pitchFamily="18" charset="0"/>
              </a:rPr>
              <a:t>+ 5 O</a:t>
            </a:r>
            <a:r>
              <a:rPr lang="en-US" altLang="en-US" sz="2800" baseline="-30000" dirty="0">
                <a:solidFill>
                  <a:srgbClr val="0000CC"/>
                </a:solidFill>
                <a:latin typeface="Times New Roman" panose="02020603050405020304" pitchFamily="18" charset="0"/>
                <a:cs typeface="Times New Roman" panose="02020603050405020304" pitchFamily="18" charset="0"/>
              </a:rPr>
              <a:t>2</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a:solidFill>
                  <a:srgbClr val="0000CC"/>
                </a:solidFill>
                <a:latin typeface="Times New Roman" panose="02020603050405020304" pitchFamily="18" charset="0"/>
                <a:cs typeface="Times New Roman" panose="02020603050405020304" pitchFamily="18" charset="0"/>
              </a:rPr>
              <a:t>3CO</a:t>
            </a:r>
            <a:r>
              <a:rPr lang="en-US" altLang="en-US" sz="2800" baseline="-30000" dirty="0">
                <a:solidFill>
                  <a:srgbClr val="0000CC"/>
                </a:solidFill>
                <a:latin typeface="Times New Roman" panose="02020603050405020304" pitchFamily="18" charset="0"/>
                <a:cs typeface="Times New Roman" panose="02020603050405020304" pitchFamily="18" charset="0"/>
              </a:rPr>
              <a:t>2</a:t>
            </a:r>
            <a:r>
              <a:rPr lang="en-US" altLang="en-US" sz="2800" dirty="0">
                <a:solidFill>
                  <a:srgbClr val="0000CC"/>
                </a:solidFill>
                <a:latin typeface="Times New Roman" panose="02020603050405020304" pitchFamily="18" charset="0"/>
                <a:cs typeface="Times New Roman" panose="02020603050405020304" pitchFamily="18" charset="0"/>
              </a:rPr>
              <a:t> + 4 H</a:t>
            </a:r>
            <a:r>
              <a:rPr lang="en-US" altLang="en-US" sz="2800" baseline="-30000" dirty="0">
                <a:solidFill>
                  <a:srgbClr val="0000CC"/>
                </a:solidFill>
                <a:latin typeface="Times New Roman" panose="02020603050405020304" pitchFamily="18" charset="0"/>
                <a:cs typeface="Times New Roman" panose="02020603050405020304" pitchFamily="18" charset="0"/>
              </a:rPr>
              <a:t>2</a:t>
            </a:r>
            <a:r>
              <a:rPr lang="en-US" altLang="en-US" sz="2800" dirty="0">
                <a:solidFill>
                  <a:srgbClr val="0000CC"/>
                </a:solidFill>
                <a:latin typeface="Times New Roman" panose="02020603050405020304" pitchFamily="18" charset="0"/>
                <a:cs typeface="Times New Roman" panose="02020603050405020304" pitchFamily="18" charset="0"/>
              </a:rPr>
              <a:t>O       </a:t>
            </a:r>
            <a:r>
              <a:rPr lang="el-GR" altLang="en-US" sz="2800" dirty="0">
                <a:solidFill>
                  <a:srgbClr val="0000CC"/>
                </a:solidFill>
                <a:latin typeface="Times New Roman" panose="02020603050405020304" pitchFamily="18" charset="0"/>
                <a:cs typeface="Times New Roman" panose="02020603050405020304" pitchFamily="18" charset="0"/>
              </a:rPr>
              <a:t>Δ</a:t>
            </a:r>
            <a:r>
              <a:rPr lang="en-US" altLang="en-US" sz="2800" dirty="0">
                <a:solidFill>
                  <a:srgbClr val="0000CC"/>
                </a:solidFill>
                <a:latin typeface="Times New Roman" panose="02020603050405020304" pitchFamily="18" charset="0"/>
                <a:cs typeface="Times New Roman" panose="02020603050405020304" pitchFamily="18" charset="0"/>
              </a:rPr>
              <a:t>H = -2219.2 kJ</a:t>
            </a:r>
          </a:p>
          <a:p>
            <a:pPr>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Which i</a:t>
            </a:r>
            <a: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+ 5 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3CO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+ 4 H</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O + 2219.2 </a:t>
            </a:r>
            <a: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kJ</a:t>
            </a:r>
            <a:b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smtClean="0">
                <a:solidFill>
                  <a:srgbClr val="FF0000"/>
                </a:solidFill>
                <a:latin typeface="Times New Roman" panose="02020603050405020304" pitchFamily="18" charset="0"/>
                <a:cs typeface="Times New Roman" panose="02020603050405020304" pitchFamily="18" charset="0"/>
              </a:rPr>
              <a:t>exothermic, energy is a product</a:t>
            </a:r>
            <a:endParaRPr lang="en-US" altLang="en-US" sz="28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000099"/>
              </a:solidFill>
              <a:latin typeface="Comic Sans MS" panose="030F0702030302020204" pitchFamily="66" charset="0"/>
            </a:endParaRPr>
          </a:p>
        </p:txBody>
      </p:sp>
      <p:sp>
        <p:nvSpPr>
          <p:cNvPr id="3" name="Text Box 3"/>
          <p:cNvSpPr txBox="1">
            <a:spLocks noChangeArrowheads="1"/>
          </p:cNvSpPr>
          <p:nvPr/>
        </p:nvSpPr>
        <p:spPr bwMode="auto">
          <a:xfrm>
            <a:off x="3760" y="3905250"/>
            <a:ext cx="5619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solidFill>
                  <a:srgbClr val="000000"/>
                </a:solidFill>
                <a:latin typeface="Tahoma" pitchFamily="34" charset="0"/>
              </a:rPr>
              <a:t>MR</a:t>
            </a:r>
            <a:endParaRPr lang="en-US" altLang="en-US" sz="2400">
              <a:solidFill>
                <a:srgbClr val="000000"/>
              </a:solidFill>
            </a:endParaRPr>
          </a:p>
        </p:txBody>
      </p:sp>
      <p:sp>
        <p:nvSpPr>
          <p:cNvPr id="4" name="Text Box 4"/>
          <p:cNvSpPr txBox="1">
            <a:spLocks noChangeArrowheads="1"/>
          </p:cNvSpPr>
          <p:nvPr/>
        </p:nvSpPr>
        <p:spPr bwMode="auto">
          <a:xfrm>
            <a:off x="592722" y="3908425"/>
            <a:ext cx="14287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a:solidFill>
                  <a:srgbClr val="000000"/>
                </a:solidFill>
                <a:latin typeface="Comic Sans MS" pitchFamily="66" charset="0"/>
              </a:rPr>
              <a:t>C</a:t>
            </a:r>
            <a:r>
              <a:rPr lang="en-US" altLang="en-US" sz="2400" u="sng" baseline="-25000">
                <a:solidFill>
                  <a:srgbClr val="000000"/>
                </a:solidFill>
                <a:latin typeface="Comic Sans MS" pitchFamily="66" charset="0"/>
              </a:rPr>
              <a:t>3</a:t>
            </a:r>
            <a:r>
              <a:rPr lang="en-US" altLang="en-US" sz="2400" u="sng">
                <a:solidFill>
                  <a:srgbClr val="000000"/>
                </a:solidFill>
                <a:latin typeface="Comic Sans MS" pitchFamily="66" charset="0"/>
              </a:rPr>
              <a:t>H</a:t>
            </a:r>
            <a:r>
              <a:rPr lang="en-US" altLang="en-US" sz="2400" u="sng" baseline="-25000">
                <a:solidFill>
                  <a:srgbClr val="000000"/>
                </a:solidFill>
                <a:latin typeface="Comic Sans MS" pitchFamily="66" charset="0"/>
              </a:rPr>
              <a:t>8</a:t>
            </a:r>
            <a:br>
              <a:rPr lang="en-US" altLang="en-US" sz="2400" u="sng" baseline="-25000">
                <a:solidFill>
                  <a:srgbClr val="000000"/>
                </a:solidFill>
                <a:latin typeface="Comic Sans MS" pitchFamily="66" charset="0"/>
              </a:rPr>
            </a:br>
            <a:r>
              <a:rPr lang="en-US" altLang="en-US" sz="2400">
                <a:solidFill>
                  <a:srgbClr val="000000"/>
                </a:solidFill>
                <a:latin typeface="Comic Sans MS" pitchFamily="66" charset="0"/>
              </a:rPr>
              <a:t>energy</a:t>
            </a:r>
            <a:endParaRPr lang="en-US" altLang="en-US" sz="2400">
              <a:solidFill>
                <a:srgbClr val="000000"/>
              </a:solidFill>
            </a:endParaRPr>
          </a:p>
        </p:txBody>
      </p:sp>
      <p:sp>
        <p:nvSpPr>
          <p:cNvPr id="5" name="Text Box 5"/>
          <p:cNvSpPr txBox="1">
            <a:spLocks noChangeArrowheads="1"/>
          </p:cNvSpPr>
          <p:nvPr/>
        </p:nvSpPr>
        <p:spPr bwMode="auto">
          <a:xfrm>
            <a:off x="2289760" y="3816350"/>
            <a:ext cx="15240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a:solidFill>
                  <a:srgbClr val="000000"/>
                </a:solidFill>
                <a:latin typeface="Comic Sans MS" pitchFamily="66" charset="0"/>
              </a:rPr>
              <a:t>1</a:t>
            </a:r>
            <a:r>
              <a:rPr lang="en-US" altLang="en-US" sz="2400" baseline="-25000">
                <a:solidFill>
                  <a:srgbClr val="000000"/>
                </a:solidFill>
                <a:latin typeface="Comic Sans MS" pitchFamily="66" charset="0"/>
              </a:rPr>
              <a:t/>
            </a:r>
            <a:br>
              <a:rPr lang="en-US" altLang="en-US" sz="2400" baseline="-25000">
                <a:solidFill>
                  <a:srgbClr val="000000"/>
                </a:solidFill>
                <a:latin typeface="Comic Sans MS" pitchFamily="66" charset="0"/>
              </a:rPr>
            </a:br>
            <a:r>
              <a:rPr lang="en-US" altLang="en-US" sz="2400">
                <a:solidFill>
                  <a:srgbClr val="000000"/>
                </a:solidFill>
                <a:latin typeface="Comic Sans MS" pitchFamily="66" charset="0"/>
              </a:rPr>
              <a:t>2219.2 kJ</a:t>
            </a:r>
            <a:endParaRPr lang="en-US" altLang="en-US" sz="2400">
              <a:solidFill>
                <a:srgbClr val="000000"/>
              </a:solidFill>
            </a:endParaRPr>
          </a:p>
        </p:txBody>
      </p:sp>
      <p:sp>
        <p:nvSpPr>
          <p:cNvPr id="6" name="Text Box 6"/>
          <p:cNvSpPr txBox="1">
            <a:spLocks noChangeArrowheads="1"/>
          </p:cNvSpPr>
          <p:nvPr/>
        </p:nvSpPr>
        <p:spPr bwMode="auto">
          <a:xfrm>
            <a:off x="4070935" y="3816350"/>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a:solidFill>
                  <a:srgbClr val="000000"/>
                </a:solidFill>
                <a:latin typeface="Comic Sans MS" pitchFamily="66" charset="0"/>
              </a:rPr>
              <a:t>5.75</a:t>
            </a:r>
            <a:r>
              <a:rPr lang="en-US" altLang="en-US" sz="2400" u="sng" baseline="-25000">
                <a:solidFill>
                  <a:srgbClr val="000000"/>
                </a:solidFill>
                <a:latin typeface="Comic Sans MS" pitchFamily="66" charset="0"/>
              </a:rPr>
              <a:t/>
            </a:r>
            <a:br>
              <a:rPr lang="en-US" altLang="en-US" sz="2400" u="sng" baseline="-25000">
                <a:solidFill>
                  <a:srgbClr val="000000"/>
                </a:solidFill>
                <a:latin typeface="Comic Sans MS" pitchFamily="66" charset="0"/>
              </a:rPr>
            </a:br>
            <a:r>
              <a:rPr lang="en-US" altLang="en-US" sz="2400">
                <a:solidFill>
                  <a:srgbClr val="000000"/>
                </a:solidFill>
                <a:latin typeface="Comic Sans MS" pitchFamily="66" charset="0"/>
              </a:rPr>
              <a:t>X kJ</a:t>
            </a:r>
            <a:endParaRPr lang="en-US" altLang="en-US" sz="2400">
              <a:solidFill>
                <a:srgbClr val="000000"/>
              </a:solidFill>
            </a:endParaRPr>
          </a:p>
        </p:txBody>
      </p:sp>
      <p:sp>
        <p:nvSpPr>
          <p:cNvPr id="7" name="Text Box 8"/>
          <p:cNvSpPr txBox="1">
            <a:spLocks noChangeArrowheads="1"/>
          </p:cNvSpPr>
          <p:nvPr/>
        </p:nvSpPr>
        <p:spPr bwMode="auto">
          <a:xfrm>
            <a:off x="5480635" y="4108450"/>
            <a:ext cx="36195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solidFill>
                  <a:srgbClr val="000000"/>
                </a:solidFill>
                <a:latin typeface="Comic Sans MS" pitchFamily="66" charset="0"/>
              </a:rPr>
              <a:t>X = 12760.4 kJ</a:t>
            </a:r>
          </a:p>
          <a:p>
            <a:pPr eaLnBrk="1" hangingPunct="1">
              <a:spcBef>
                <a:spcPct val="0"/>
              </a:spcBef>
              <a:buFontTx/>
              <a:buNone/>
            </a:pPr>
            <a:endParaRPr lang="en-US" altLang="en-US" sz="2400">
              <a:solidFill>
                <a:srgbClr val="000000"/>
              </a:solidFill>
              <a:latin typeface="Comic Sans MS" pitchFamily="66" charset="0"/>
            </a:endParaRPr>
          </a:p>
          <a:p>
            <a:pPr eaLnBrk="1" hangingPunct="1">
              <a:spcBef>
                <a:spcPct val="0"/>
              </a:spcBef>
              <a:buFontTx/>
              <a:buNone/>
            </a:pPr>
            <a:r>
              <a:rPr lang="en-US" altLang="en-US" sz="2400">
                <a:solidFill>
                  <a:srgbClr val="000000"/>
                </a:solidFill>
                <a:latin typeface="Comic Sans MS" pitchFamily="66" charset="0"/>
              </a:rPr>
              <a:t>X = 12,800 kJ with 3 SF</a:t>
            </a:r>
            <a:endParaRPr lang="en-US" altLang="en-US" sz="2400">
              <a:solidFill>
                <a:srgbClr val="000000"/>
              </a:solidFill>
            </a:endParaRPr>
          </a:p>
        </p:txBody>
      </p:sp>
    </p:spTree>
    <p:extLst>
      <p:ext uri="{BB962C8B-B14F-4D97-AF65-F5344CB8AC3E}">
        <p14:creationId xmlns:p14="http://schemas.microsoft.com/office/powerpoint/2010/main" val="3260666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104. </a:t>
            </a:r>
            <a:r>
              <a:rPr lang="en-US" altLang="en-US" sz="3600" dirty="0">
                <a:solidFill>
                  <a:srgbClr val="000000"/>
                </a:solidFill>
                <a:latin typeface="Times New Roman" panose="02020603050405020304" pitchFamily="18" charset="0"/>
                <a:cs typeface="Times New Roman" panose="02020603050405020304" pitchFamily="18" charset="0"/>
              </a:rPr>
              <a:t>How much energy is absorbed by the reaction of </a:t>
            </a:r>
            <a:r>
              <a:rPr lang="en-US" altLang="en-US" sz="3600" dirty="0" smtClean="0">
                <a:solidFill>
                  <a:srgbClr val="000000"/>
                </a:solidFill>
                <a:latin typeface="Times New Roman" panose="02020603050405020304" pitchFamily="18" charset="0"/>
                <a:cs typeface="Times New Roman" panose="02020603050405020304" pitchFamily="18" charset="0"/>
              </a:rPr>
              <a:t>99.0 </a:t>
            </a:r>
            <a:r>
              <a:rPr lang="en-US" altLang="en-US" sz="3600" dirty="0">
                <a:solidFill>
                  <a:srgbClr val="000000"/>
                </a:solidFill>
                <a:latin typeface="Times New Roman" panose="02020603050405020304" pitchFamily="18" charset="0"/>
                <a:cs typeface="Times New Roman" panose="02020603050405020304" pitchFamily="18" charset="0"/>
              </a:rPr>
              <a:t>moles of </a:t>
            </a:r>
            <a:r>
              <a:rPr lang="en-US" altLang="en-US" sz="3600" dirty="0" smtClean="0">
                <a:solidFill>
                  <a:srgbClr val="000000"/>
                </a:solidFill>
                <a:latin typeface="Times New Roman" panose="02020603050405020304" pitchFamily="18" charset="0"/>
                <a:cs typeface="Times New Roman" panose="02020603050405020304" pitchFamily="18" charset="0"/>
              </a:rPr>
              <a:t>HI</a:t>
            </a:r>
            <a:r>
              <a:rPr lang="en-US" altLang="en-US" sz="3600" baseline="-25000" dirty="0" smtClean="0">
                <a:solidFill>
                  <a:srgbClr val="000000"/>
                </a:solidFill>
                <a:latin typeface="Times New Roman" panose="02020603050405020304" pitchFamily="18" charset="0"/>
                <a:cs typeface="Times New Roman" panose="02020603050405020304" pitchFamily="18" charset="0"/>
              </a:rPr>
              <a:t>(G)  </a:t>
            </a:r>
            <a:r>
              <a:rPr lang="en-US" altLang="en-US" sz="3600" dirty="0" smtClean="0">
                <a:solidFill>
                  <a:srgbClr val="000000"/>
                </a:solidFill>
                <a:latin typeface="Times New Roman" panose="02020603050405020304" pitchFamily="18" charset="0"/>
                <a:cs typeface="Times New Roman" panose="02020603050405020304" pitchFamily="18" charset="0"/>
              </a:rPr>
              <a:t>forming</a:t>
            </a:r>
            <a:r>
              <a:rPr lang="en-US" altLang="en-US" sz="3600" dirty="0">
                <a:solidFill>
                  <a:srgbClr val="000000"/>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410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915400" cy="3785652"/>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104. </a:t>
            </a:r>
            <a:r>
              <a:rPr lang="en-US" altLang="en-US" sz="3600" dirty="0">
                <a:solidFill>
                  <a:srgbClr val="000000"/>
                </a:solidFill>
                <a:latin typeface="Times New Roman" panose="02020603050405020304" pitchFamily="18" charset="0"/>
                <a:cs typeface="Times New Roman" panose="02020603050405020304" pitchFamily="18" charset="0"/>
              </a:rPr>
              <a:t>How much energy is absorbed by the reaction of </a:t>
            </a:r>
            <a:r>
              <a:rPr lang="en-US" altLang="en-US" sz="3600" dirty="0" smtClean="0">
                <a:solidFill>
                  <a:srgbClr val="000000"/>
                </a:solidFill>
                <a:latin typeface="Times New Roman" panose="02020603050405020304" pitchFamily="18" charset="0"/>
                <a:cs typeface="Times New Roman" panose="02020603050405020304" pitchFamily="18" charset="0"/>
              </a:rPr>
              <a:t>99.0 </a:t>
            </a:r>
            <a:r>
              <a:rPr lang="en-US" altLang="en-US" sz="3600" dirty="0">
                <a:solidFill>
                  <a:srgbClr val="000000"/>
                </a:solidFill>
                <a:latin typeface="Times New Roman" panose="02020603050405020304" pitchFamily="18" charset="0"/>
                <a:cs typeface="Times New Roman" panose="02020603050405020304" pitchFamily="18" charset="0"/>
              </a:rPr>
              <a:t>moles of </a:t>
            </a:r>
            <a:r>
              <a:rPr lang="en-US" altLang="en-US" sz="3600" dirty="0" smtClean="0">
                <a:solidFill>
                  <a:srgbClr val="000000"/>
                </a:solidFill>
                <a:latin typeface="Times New Roman" panose="02020603050405020304" pitchFamily="18" charset="0"/>
                <a:cs typeface="Times New Roman" panose="02020603050405020304" pitchFamily="18" charset="0"/>
              </a:rPr>
              <a:t>HI</a:t>
            </a:r>
            <a:r>
              <a:rPr lang="en-US" altLang="en-US" sz="3600" baseline="-25000" dirty="0" smtClean="0">
                <a:solidFill>
                  <a:srgbClr val="000000"/>
                </a:solidFill>
                <a:latin typeface="Times New Roman" panose="02020603050405020304" pitchFamily="18" charset="0"/>
                <a:cs typeface="Times New Roman" panose="02020603050405020304" pitchFamily="18" charset="0"/>
              </a:rPr>
              <a:t>(G)  </a:t>
            </a:r>
            <a:r>
              <a:rPr lang="en-US" altLang="en-US" sz="3600" dirty="0" smtClean="0">
                <a:solidFill>
                  <a:srgbClr val="000000"/>
                </a:solidFill>
                <a:latin typeface="Times New Roman" panose="02020603050405020304" pitchFamily="18" charset="0"/>
                <a:cs typeface="Times New Roman" panose="02020603050405020304" pitchFamily="18" charset="0"/>
              </a:rPr>
              <a:t>forming</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smtClean="0">
                <a:solidFill>
                  <a:srgbClr val="000000"/>
                </a:solidFill>
                <a:latin typeface="Times New Roman" panose="02020603050405020304" pitchFamily="18" charset="0"/>
                <a:cs typeface="Times New Roman" panose="02020603050405020304" pitchFamily="18" charset="0"/>
              </a:rPr>
              <a:t/>
            </a:r>
            <a:br>
              <a:rPr lang="en-US" altLang="en-US" sz="3600" dirty="0" smtClean="0">
                <a:solidFill>
                  <a:srgbClr val="000000"/>
                </a:solidFill>
                <a:latin typeface="Times New Roman" panose="02020603050405020304" pitchFamily="18" charset="0"/>
                <a:cs typeface="Times New Roman" panose="02020603050405020304" pitchFamily="18" charset="0"/>
              </a:rPr>
            </a:br>
            <a:r>
              <a:rPr lang="en-US" altLang="en-US" sz="3600" dirty="0" smtClean="0">
                <a:solidFill>
                  <a:srgbClr val="000000"/>
                </a:solidFill>
                <a:latin typeface="Times New Roman" panose="02020603050405020304" pitchFamily="18" charset="0"/>
                <a:cs typeface="Times New Roman" panose="02020603050405020304" pitchFamily="18" charset="0"/>
              </a:rPr>
              <a:t/>
            </a:r>
            <a:br>
              <a:rPr lang="en-US" altLang="en-US" sz="3600" dirty="0" smtClean="0">
                <a:solidFill>
                  <a:srgbClr val="000000"/>
                </a:solidFill>
                <a:latin typeface="Times New Roman" panose="02020603050405020304" pitchFamily="18" charset="0"/>
                <a:cs typeface="Times New Roman" panose="02020603050405020304" pitchFamily="18" charset="0"/>
              </a:rPr>
            </a:br>
            <a:r>
              <a:rPr lang="en-US" altLang="en-US" sz="3200" dirty="0">
                <a:solidFill>
                  <a:srgbClr val="0000FF"/>
                </a:solidFill>
                <a:latin typeface="Times New Roman" panose="02020603050405020304" pitchFamily="18" charset="0"/>
                <a:cs typeface="Times New Roman" panose="02020603050405020304" pitchFamily="18" charset="0"/>
              </a:rPr>
              <a:t>H</a:t>
            </a:r>
            <a:r>
              <a:rPr lang="en-US" altLang="en-US" sz="3200" baseline="-25000" dirty="0">
                <a:solidFill>
                  <a:srgbClr val="0000FF"/>
                </a:solidFill>
                <a:latin typeface="Times New Roman" panose="02020603050405020304" pitchFamily="18" charset="0"/>
                <a:cs typeface="Times New Roman" panose="02020603050405020304" pitchFamily="18" charset="0"/>
              </a:rPr>
              <a:t>2(G) </a:t>
            </a:r>
            <a:r>
              <a:rPr lang="en-US" altLang="en-US" sz="3200" dirty="0">
                <a:solidFill>
                  <a:srgbClr val="0000FF"/>
                </a:solidFill>
                <a:latin typeface="Times New Roman" panose="02020603050405020304" pitchFamily="18" charset="0"/>
                <a:cs typeface="Times New Roman" panose="02020603050405020304" pitchFamily="18" charset="0"/>
              </a:rPr>
              <a:t> + I</a:t>
            </a:r>
            <a:r>
              <a:rPr lang="en-US" altLang="en-US" sz="3200" baseline="-25000" dirty="0">
                <a:solidFill>
                  <a:srgbClr val="0000FF"/>
                </a:solidFill>
                <a:latin typeface="Times New Roman" panose="02020603050405020304" pitchFamily="18" charset="0"/>
                <a:cs typeface="Times New Roman" panose="02020603050405020304" pitchFamily="18" charset="0"/>
              </a:rPr>
              <a:t>2(G)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0000FF"/>
                </a:solidFill>
                <a:latin typeface="Times New Roman" panose="02020603050405020304" pitchFamily="18" charset="0"/>
                <a:cs typeface="Times New Roman" panose="02020603050405020304" pitchFamily="18" charset="0"/>
              </a:rPr>
              <a:t>2HI </a:t>
            </a:r>
            <a:r>
              <a:rPr lang="en-US" altLang="en-US" sz="3200" baseline="-25000" dirty="0">
                <a:solidFill>
                  <a:srgbClr val="0000FF"/>
                </a:solidFill>
                <a:latin typeface="Times New Roman" panose="02020603050405020304" pitchFamily="18" charset="0"/>
                <a:cs typeface="Times New Roman" panose="02020603050405020304" pitchFamily="18" charset="0"/>
              </a:rPr>
              <a:t>(G)      </a:t>
            </a:r>
            <a:r>
              <a:rPr lang="en-US" altLang="en-US" sz="3200" baseline="-25000" dirty="0" smtClean="0">
                <a:solidFill>
                  <a:srgbClr val="0000FF"/>
                </a:solidFill>
                <a:latin typeface="Times New Roman" panose="02020603050405020304" pitchFamily="18" charset="0"/>
                <a:cs typeface="Times New Roman" panose="02020603050405020304" pitchFamily="18" charset="0"/>
              </a:rPr>
              <a:t>            </a:t>
            </a:r>
            <a:r>
              <a:rPr lang="el-GR" altLang="en-US" sz="3200" noProof="1">
                <a:solidFill>
                  <a:srgbClr val="0000FF"/>
                </a:solidFill>
                <a:latin typeface="Times New Roman" panose="02020603050405020304" pitchFamily="18" charset="0"/>
                <a:cs typeface="Times New Roman" panose="02020603050405020304" pitchFamily="18" charset="0"/>
              </a:rPr>
              <a:t>Δ</a:t>
            </a:r>
            <a:r>
              <a:rPr lang="en-US" altLang="en-US" sz="3200" dirty="0">
                <a:solidFill>
                  <a:srgbClr val="0000FF"/>
                </a:solidFill>
                <a:latin typeface="Times New Roman" panose="02020603050405020304" pitchFamily="18" charset="0"/>
                <a:cs typeface="Times New Roman" panose="02020603050405020304" pitchFamily="18" charset="0"/>
              </a:rPr>
              <a:t>H = +53.0 </a:t>
            </a:r>
            <a:r>
              <a:rPr lang="en-US" altLang="en-US" sz="3200" dirty="0" smtClean="0">
                <a:solidFill>
                  <a:srgbClr val="0000FF"/>
                </a:solidFill>
                <a:latin typeface="Times New Roman" panose="02020603050405020304" pitchFamily="18" charset="0"/>
                <a:cs typeface="Times New Roman" panose="02020603050405020304" pitchFamily="18" charset="0"/>
              </a:rPr>
              <a:t>kJ</a:t>
            </a:r>
            <a:br>
              <a:rPr lang="en-US" altLang="en-US" sz="3200" dirty="0" smtClean="0">
                <a:solidFill>
                  <a:srgbClr val="0000FF"/>
                </a:solidFill>
                <a:latin typeface="Times New Roman" panose="02020603050405020304" pitchFamily="18" charset="0"/>
                <a:cs typeface="Times New Roman" panose="02020603050405020304" pitchFamily="18" charset="0"/>
              </a:rPr>
            </a:br>
            <a:r>
              <a:rPr lang="en-US" altLang="en-US" sz="3200" dirty="0" smtClean="0">
                <a:solidFill>
                  <a:srgbClr val="0000FF"/>
                </a:solidFill>
                <a:latin typeface="Times New Roman" panose="02020603050405020304" pitchFamily="18" charset="0"/>
                <a:cs typeface="Times New Roman" panose="02020603050405020304" pitchFamily="18" charset="0"/>
              </a:rPr>
              <a:t/>
            </a:r>
            <a:br>
              <a:rPr lang="en-US" altLang="en-US" sz="3200" dirty="0" smtClean="0">
                <a:solidFill>
                  <a:srgbClr val="0000FF"/>
                </a:solidFill>
                <a:latin typeface="Times New Roman" panose="02020603050405020304" pitchFamily="18" charset="0"/>
                <a:cs typeface="Times New Roman" panose="02020603050405020304" pitchFamily="18" charset="0"/>
              </a:rPr>
            </a:br>
            <a:r>
              <a:rPr lang="en-US" altLang="en-US" sz="3200" dirty="0">
                <a:solidFill>
                  <a:srgbClr val="0000FF"/>
                </a:solidFill>
                <a:latin typeface="Times New Roman" panose="02020603050405020304" pitchFamily="18" charset="0"/>
                <a:cs typeface="Times New Roman" panose="02020603050405020304" pitchFamily="18" charset="0"/>
              </a:rPr>
              <a:t>53.0 </a:t>
            </a:r>
            <a:r>
              <a:rPr lang="en-US" altLang="en-US" sz="3200" dirty="0" smtClean="0">
                <a:solidFill>
                  <a:srgbClr val="0000FF"/>
                </a:solidFill>
                <a:latin typeface="Times New Roman" panose="02020603050405020304" pitchFamily="18" charset="0"/>
                <a:cs typeface="Times New Roman" panose="02020603050405020304" pitchFamily="18" charset="0"/>
              </a:rPr>
              <a:t>kJ + </a:t>
            </a:r>
            <a:r>
              <a:rPr lang="en-US" altLang="en-US" sz="3200" dirty="0">
                <a:solidFill>
                  <a:srgbClr val="0000FF"/>
                </a:solidFill>
                <a:latin typeface="Times New Roman" panose="02020603050405020304" pitchFamily="18" charset="0"/>
                <a:cs typeface="Times New Roman" panose="02020603050405020304" pitchFamily="18" charset="0"/>
              </a:rPr>
              <a:t>H</a:t>
            </a:r>
            <a:r>
              <a:rPr lang="en-US" altLang="en-US" sz="3200" baseline="-25000" dirty="0">
                <a:solidFill>
                  <a:srgbClr val="0000FF"/>
                </a:solidFill>
                <a:latin typeface="Times New Roman" panose="02020603050405020304" pitchFamily="18" charset="0"/>
                <a:cs typeface="Times New Roman" panose="02020603050405020304" pitchFamily="18" charset="0"/>
              </a:rPr>
              <a:t>2(G) </a:t>
            </a:r>
            <a:r>
              <a:rPr lang="en-US" altLang="en-US" sz="3200" dirty="0">
                <a:solidFill>
                  <a:srgbClr val="0000FF"/>
                </a:solidFill>
                <a:latin typeface="Times New Roman" panose="02020603050405020304" pitchFamily="18" charset="0"/>
                <a:cs typeface="Times New Roman" panose="02020603050405020304" pitchFamily="18" charset="0"/>
              </a:rPr>
              <a:t> + I</a:t>
            </a:r>
            <a:r>
              <a:rPr lang="en-US" altLang="en-US" sz="3200" baseline="-25000" dirty="0">
                <a:solidFill>
                  <a:srgbClr val="0000FF"/>
                </a:solidFill>
                <a:latin typeface="Times New Roman" panose="02020603050405020304" pitchFamily="18" charset="0"/>
                <a:cs typeface="Times New Roman" panose="02020603050405020304" pitchFamily="18" charset="0"/>
              </a:rPr>
              <a:t>2(G)</a:t>
            </a:r>
            <a:r>
              <a:rPr lang="en-US" altLang="en-US" sz="3200" dirty="0">
                <a:solidFill>
                  <a:srgbClr val="0000FF"/>
                </a:solidFill>
                <a:latin typeface="Times New Roman" panose="02020603050405020304" pitchFamily="18" charset="0"/>
                <a:cs typeface="Times New Roman" panose="02020603050405020304" pitchFamily="18" charset="0"/>
              </a:rPr>
              <a:t> → 2HI </a:t>
            </a:r>
            <a:r>
              <a:rPr lang="en-US" altLang="en-US" sz="3200" baseline="-25000" dirty="0">
                <a:solidFill>
                  <a:srgbClr val="0000FF"/>
                </a:solidFill>
                <a:latin typeface="Times New Roman" panose="02020603050405020304" pitchFamily="18" charset="0"/>
                <a:cs typeface="Times New Roman" panose="02020603050405020304" pitchFamily="18" charset="0"/>
              </a:rPr>
              <a:t>(G) </a:t>
            </a:r>
            <a:r>
              <a:rPr lang="en-US" altLang="en-US" sz="3200" baseline="-25000" dirty="0" smtClean="0">
                <a:solidFill>
                  <a:srgbClr val="0000FF"/>
                </a:solidFill>
                <a:latin typeface="Times New Roman" panose="02020603050405020304" pitchFamily="18" charset="0"/>
                <a:cs typeface="Times New Roman" panose="02020603050405020304" pitchFamily="18" charset="0"/>
              </a:rPr>
              <a:t>   </a:t>
            </a:r>
            <a:r>
              <a:rPr lang="en-US" altLang="en-US" sz="2800" dirty="0" smtClean="0">
                <a:solidFill>
                  <a:srgbClr val="FF0000"/>
                </a:solidFill>
                <a:latin typeface="Times New Roman" panose="02020603050405020304" pitchFamily="18" charset="0"/>
                <a:cs typeface="Times New Roman" panose="02020603050405020304" pitchFamily="18" charset="0"/>
              </a:rPr>
              <a:t>(energy is a reactant)</a:t>
            </a:r>
            <a:endParaRPr lang="en-US" altLang="en-US" sz="3200" dirty="0">
              <a:solidFill>
                <a:srgbClr val="FF0000"/>
              </a:solidFill>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3" name="Text Box 12"/>
          <p:cNvSpPr txBox="1">
            <a:spLocks noChangeArrowheads="1"/>
          </p:cNvSpPr>
          <p:nvPr/>
        </p:nvSpPr>
        <p:spPr bwMode="auto">
          <a:xfrm>
            <a:off x="228600" y="4166652"/>
            <a:ext cx="1017588"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dirty="0">
                <a:solidFill>
                  <a:srgbClr val="006600"/>
                </a:solidFill>
                <a:latin typeface="Tahoma" pitchFamily="34" charset="0"/>
              </a:rPr>
              <a:t>MR</a:t>
            </a:r>
            <a:endParaRPr lang="en-US" altLang="en-US" dirty="0">
              <a:solidFill>
                <a:srgbClr val="000000"/>
              </a:solidFill>
            </a:endParaRPr>
          </a:p>
        </p:txBody>
      </p:sp>
      <p:sp>
        <p:nvSpPr>
          <p:cNvPr id="4" name="Text Box 13"/>
          <p:cNvSpPr txBox="1">
            <a:spLocks noChangeArrowheads="1"/>
          </p:cNvSpPr>
          <p:nvPr/>
        </p:nvSpPr>
        <p:spPr bwMode="auto">
          <a:xfrm>
            <a:off x="1093788" y="4054316"/>
            <a:ext cx="1344612"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a:solidFill>
                  <a:srgbClr val="006600"/>
                </a:solidFill>
                <a:latin typeface="Comic Sans MS" pitchFamily="66" charset="0"/>
              </a:rPr>
              <a:t>HI</a:t>
            </a:r>
            <a:r>
              <a:rPr lang="en-US" altLang="en-US" sz="2400" u="sng" baseline="-25000">
                <a:solidFill>
                  <a:srgbClr val="006600"/>
                </a:solidFill>
                <a:latin typeface="Comic Sans MS" pitchFamily="66" charset="0"/>
              </a:rPr>
              <a:t/>
            </a:r>
            <a:br>
              <a:rPr lang="en-US" altLang="en-US" sz="2400" u="sng" baseline="-25000">
                <a:solidFill>
                  <a:srgbClr val="006600"/>
                </a:solidFill>
                <a:latin typeface="Comic Sans MS" pitchFamily="66" charset="0"/>
              </a:rPr>
            </a:br>
            <a:r>
              <a:rPr lang="en-US" altLang="en-US" sz="2400">
                <a:solidFill>
                  <a:srgbClr val="006600"/>
                </a:solidFill>
                <a:latin typeface="Comic Sans MS" pitchFamily="66" charset="0"/>
              </a:rPr>
              <a:t>energy</a:t>
            </a:r>
            <a:endParaRPr lang="en-US" altLang="en-US" sz="2400">
              <a:solidFill>
                <a:srgbClr val="000000"/>
              </a:solidFill>
            </a:endParaRPr>
          </a:p>
        </p:txBody>
      </p:sp>
      <p:sp>
        <p:nvSpPr>
          <p:cNvPr id="5" name="Text Box 14"/>
          <p:cNvSpPr txBox="1">
            <a:spLocks noChangeArrowheads="1"/>
          </p:cNvSpPr>
          <p:nvPr/>
        </p:nvSpPr>
        <p:spPr bwMode="auto">
          <a:xfrm>
            <a:off x="2590800" y="4046378"/>
            <a:ext cx="1439863"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a:solidFill>
                  <a:srgbClr val="006600"/>
                </a:solidFill>
                <a:latin typeface="Comic Sans MS" pitchFamily="66" charset="0"/>
              </a:rPr>
              <a:t>2</a:t>
            </a:r>
            <a:r>
              <a:rPr lang="en-US" altLang="en-US" sz="2400" u="sng" baseline="-25000">
                <a:solidFill>
                  <a:srgbClr val="006600"/>
                </a:solidFill>
                <a:latin typeface="Comic Sans MS" pitchFamily="66" charset="0"/>
              </a:rPr>
              <a:t/>
            </a:r>
            <a:br>
              <a:rPr lang="en-US" altLang="en-US" sz="2400" u="sng" baseline="-25000">
                <a:solidFill>
                  <a:srgbClr val="006600"/>
                </a:solidFill>
                <a:latin typeface="Comic Sans MS" pitchFamily="66" charset="0"/>
              </a:rPr>
            </a:br>
            <a:r>
              <a:rPr lang="en-US" altLang="en-US" sz="2400">
                <a:solidFill>
                  <a:srgbClr val="006600"/>
                </a:solidFill>
                <a:latin typeface="Comic Sans MS" pitchFamily="66" charset="0"/>
              </a:rPr>
              <a:t>53.0 kJ</a:t>
            </a:r>
            <a:endParaRPr lang="en-US" altLang="en-US" sz="2400">
              <a:solidFill>
                <a:srgbClr val="000000"/>
              </a:solidFill>
            </a:endParaRPr>
          </a:p>
        </p:txBody>
      </p:sp>
      <p:sp>
        <p:nvSpPr>
          <p:cNvPr id="6" name="Text Box 15"/>
          <p:cNvSpPr txBox="1">
            <a:spLocks noChangeArrowheads="1"/>
          </p:cNvSpPr>
          <p:nvPr/>
        </p:nvSpPr>
        <p:spPr bwMode="auto">
          <a:xfrm>
            <a:off x="4038600" y="4084478"/>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a:solidFill>
                  <a:srgbClr val="006600"/>
                </a:solidFill>
                <a:latin typeface="Comic Sans MS" pitchFamily="66" charset="0"/>
              </a:rPr>
              <a:t>99.0</a:t>
            </a:r>
            <a:r>
              <a:rPr lang="en-US" altLang="en-US" sz="2400" u="sng" baseline="-25000">
                <a:solidFill>
                  <a:srgbClr val="006600"/>
                </a:solidFill>
                <a:latin typeface="Comic Sans MS" pitchFamily="66" charset="0"/>
              </a:rPr>
              <a:t/>
            </a:r>
            <a:br>
              <a:rPr lang="en-US" altLang="en-US" sz="2400" u="sng" baseline="-25000">
                <a:solidFill>
                  <a:srgbClr val="006600"/>
                </a:solidFill>
                <a:latin typeface="Comic Sans MS" pitchFamily="66" charset="0"/>
              </a:rPr>
            </a:br>
            <a:r>
              <a:rPr lang="en-US" altLang="en-US" sz="2400">
                <a:solidFill>
                  <a:srgbClr val="006600"/>
                </a:solidFill>
                <a:latin typeface="Comic Sans MS" pitchFamily="66" charset="0"/>
              </a:rPr>
              <a:t>X kJ</a:t>
            </a:r>
            <a:endParaRPr lang="en-US" altLang="en-US" sz="2400">
              <a:solidFill>
                <a:srgbClr val="000000"/>
              </a:solidFill>
            </a:endParaRPr>
          </a:p>
        </p:txBody>
      </p:sp>
      <p:sp>
        <p:nvSpPr>
          <p:cNvPr id="7" name="Text Box 17"/>
          <p:cNvSpPr txBox="1">
            <a:spLocks noChangeArrowheads="1"/>
          </p:cNvSpPr>
          <p:nvPr/>
        </p:nvSpPr>
        <p:spPr bwMode="auto">
          <a:xfrm>
            <a:off x="5486400" y="4152740"/>
            <a:ext cx="3398838"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solidFill>
                  <a:srgbClr val="0000CC"/>
                </a:solidFill>
                <a:latin typeface="Comic Sans MS" pitchFamily="66" charset="0"/>
              </a:rPr>
              <a:t>2X = 5247 kJ</a:t>
            </a:r>
          </a:p>
          <a:p>
            <a:pPr eaLnBrk="1" hangingPunct="1">
              <a:spcBef>
                <a:spcPct val="0"/>
              </a:spcBef>
              <a:buFontTx/>
              <a:buNone/>
            </a:pPr>
            <a:endParaRPr lang="en-US" altLang="en-US" sz="2400" dirty="0">
              <a:solidFill>
                <a:srgbClr val="0000CC"/>
              </a:solidFill>
              <a:latin typeface="Comic Sans MS" pitchFamily="66" charset="0"/>
            </a:endParaRPr>
          </a:p>
          <a:p>
            <a:pPr eaLnBrk="1" hangingPunct="1">
              <a:spcBef>
                <a:spcPct val="0"/>
              </a:spcBef>
              <a:buFontTx/>
              <a:buNone/>
            </a:pPr>
            <a:r>
              <a:rPr lang="en-US" altLang="en-US" sz="2400" dirty="0">
                <a:solidFill>
                  <a:srgbClr val="0000CC"/>
                </a:solidFill>
                <a:latin typeface="Comic Sans MS" pitchFamily="66" charset="0"/>
              </a:rPr>
              <a:t>X = 2623.5 kJ </a:t>
            </a:r>
          </a:p>
          <a:p>
            <a:pPr eaLnBrk="1" hangingPunct="1">
              <a:spcBef>
                <a:spcPct val="0"/>
              </a:spcBef>
              <a:buFontTx/>
              <a:buNone/>
            </a:pPr>
            <a:endParaRPr lang="en-US" altLang="en-US" sz="2400" dirty="0">
              <a:solidFill>
                <a:srgbClr val="0000CC"/>
              </a:solidFill>
              <a:latin typeface="Comic Sans MS" pitchFamily="66" charset="0"/>
            </a:endParaRPr>
          </a:p>
          <a:p>
            <a:pPr eaLnBrk="1" hangingPunct="1">
              <a:spcBef>
                <a:spcPct val="0"/>
              </a:spcBef>
              <a:buFontTx/>
              <a:buNone/>
            </a:pPr>
            <a:r>
              <a:rPr lang="en-US" altLang="en-US" sz="2800" b="1" dirty="0">
                <a:solidFill>
                  <a:srgbClr val="0000CC"/>
                </a:solidFill>
                <a:latin typeface="Comic Sans MS" pitchFamily="66" charset="0"/>
              </a:rPr>
              <a:t>X = 2620 kJ </a:t>
            </a:r>
            <a:br>
              <a:rPr lang="en-US" altLang="en-US" sz="2800" b="1" dirty="0">
                <a:solidFill>
                  <a:srgbClr val="0000CC"/>
                </a:solidFill>
                <a:latin typeface="Comic Sans MS" pitchFamily="66" charset="0"/>
              </a:rPr>
            </a:br>
            <a:r>
              <a:rPr lang="en-US" altLang="en-US" sz="2800" b="1" dirty="0">
                <a:solidFill>
                  <a:srgbClr val="0000CC"/>
                </a:solidFill>
                <a:latin typeface="Comic Sans MS" pitchFamily="66" charset="0"/>
              </a:rPr>
              <a:t>          </a:t>
            </a:r>
            <a:r>
              <a:rPr lang="en-US" altLang="en-US" sz="2000" dirty="0">
                <a:solidFill>
                  <a:srgbClr val="000000"/>
                </a:solidFill>
                <a:latin typeface="Comic Sans MS" pitchFamily="66" charset="0"/>
              </a:rPr>
              <a:t>with 3 SF</a:t>
            </a:r>
            <a:endParaRPr lang="en-US" altLang="en-US" sz="2000" dirty="0">
              <a:solidFill>
                <a:srgbClr val="000000"/>
              </a:solidFill>
            </a:endParaRPr>
          </a:p>
        </p:txBody>
      </p:sp>
    </p:spTree>
    <p:extLst>
      <p:ext uri="{BB962C8B-B14F-4D97-AF65-F5344CB8AC3E}">
        <p14:creationId xmlns:p14="http://schemas.microsoft.com/office/powerpoint/2010/main" val="20564477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6124754"/>
          </a:xfrm>
          <a:prstGeom prst="rect">
            <a:avLst/>
          </a:prstGeom>
          <a:noFill/>
        </p:spPr>
        <p:txBody>
          <a:bodyPr wrap="square" rtlCol="0">
            <a:spAutoFit/>
          </a:bodyPr>
          <a:lstStyle/>
          <a:p>
            <a:r>
              <a:rPr lang="en-US" sz="2800" dirty="0" smtClean="0"/>
              <a:t>In real life (and here) multistep </a:t>
            </a:r>
            <a:r>
              <a:rPr lang="en-US" sz="2800" dirty="0" err="1" smtClean="0"/>
              <a:t>thermochem</a:t>
            </a:r>
            <a:r>
              <a:rPr lang="en-US" sz="2800" dirty="0" smtClean="0"/>
              <a:t> problems exist.  If a kid is annoying, sometimes someone (lovingly) puts a snowball down the back of his coat against his skin.  He wiggles around as it melts, and as the cold water warms up to his body temperature.  (haha).  </a:t>
            </a:r>
          </a:p>
          <a:p>
            <a:endParaRPr lang="en-US" sz="2800" dirty="0"/>
          </a:p>
          <a:p>
            <a:r>
              <a:rPr lang="en-US" sz="3200" dirty="0" smtClean="0">
                <a:latin typeface="Times New Roman" panose="02020603050405020304" pitchFamily="18" charset="0"/>
                <a:cs typeface="Times New Roman" panose="02020603050405020304" pitchFamily="18" charset="0"/>
              </a:rPr>
              <a:t>105.  How much energy is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required to melt a snow ball at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273 Kelvin up to body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temperature of 294 Kelvin?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(think hard)</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2400" b="1" dirty="0" smtClean="0">
                <a:solidFill>
                  <a:srgbClr val="FF0000"/>
                </a:solidFill>
                <a:latin typeface="Times New Roman" panose="02020603050405020304" pitchFamily="18" charset="0"/>
                <a:cs typeface="Times New Roman" panose="02020603050405020304" pitchFamily="18" charset="0"/>
              </a:rPr>
              <a:t>This is 2 steps (melting, then warming)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8674" name="Picture 2" descr="Image result for snowball down the back of ne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1200" y="2893030"/>
            <a:ext cx="3257550" cy="366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283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3908762"/>
          </a:xfrm>
          <a:prstGeom prst="rect">
            <a:avLst/>
          </a:prstGeom>
          <a:noFill/>
        </p:spPr>
        <p:txBody>
          <a:bodyPr wrap="square" rtlCol="0">
            <a:spAutoFit/>
          </a:bodyPr>
          <a:lstStyle/>
          <a:p>
            <a:pPr>
              <a:defRPr/>
            </a:pPr>
            <a:r>
              <a:rPr lang="en-US" sz="3200" dirty="0" smtClean="0">
                <a:latin typeface="Times New Roman" panose="02020603050405020304" pitchFamily="18" charset="0"/>
                <a:cs typeface="Times New Roman" panose="02020603050405020304" pitchFamily="18" charset="0"/>
              </a:rPr>
              <a:t>105.  How much energy is required to melt a snow ball at 273 Kelvin up to body temperature of 294 K?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q = </a:t>
            </a:r>
            <a:r>
              <a:rPr lang="en-US" altLang="en-US" sz="2400" dirty="0" err="1">
                <a:solidFill>
                  <a:srgbClr val="FF0000"/>
                </a:solidFill>
                <a:latin typeface="Times New Roman" panose="02020603050405020304" pitchFamily="18" charset="0"/>
                <a:cs typeface="Times New Roman" panose="02020603050405020304" pitchFamily="18" charset="0"/>
              </a:rPr>
              <a:t>mH</a:t>
            </a:r>
            <a:r>
              <a:rPr lang="en-US" altLang="en-US" sz="2400" baseline="-25000" dirty="0" err="1">
                <a:solidFill>
                  <a:srgbClr val="FF0000"/>
                </a:solidFill>
                <a:latin typeface="Times New Roman" panose="02020603050405020304" pitchFamily="18" charset="0"/>
                <a:cs typeface="Times New Roman" panose="02020603050405020304" pitchFamily="18" charset="0"/>
              </a:rPr>
              <a:t>F</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smtClean="0">
                <a:solidFill>
                  <a:srgbClr val="FF0000"/>
                </a:solidFill>
                <a:latin typeface="Times New Roman" panose="02020603050405020304" pitchFamily="18" charset="0"/>
                <a:cs typeface="Times New Roman" panose="02020603050405020304" pitchFamily="18" charset="0"/>
              </a:rPr>
              <a:t>q </a:t>
            </a:r>
            <a:r>
              <a:rPr lang="en-US" altLang="en-US" sz="2400" dirty="0">
                <a:solidFill>
                  <a:srgbClr val="FF0000"/>
                </a:solidFill>
                <a:latin typeface="Times New Roman" panose="02020603050405020304" pitchFamily="18" charset="0"/>
                <a:cs typeface="Times New Roman" panose="02020603050405020304" pitchFamily="18" charset="0"/>
              </a:rPr>
              <a:t>= (155 g)(334 J/g) = 51770 J = 51,800 J</a:t>
            </a:r>
          </a:p>
          <a:p>
            <a:pPr>
              <a:defRPr/>
            </a:pPr>
            <a:endParaRPr lang="en-US" altLang="en-US" sz="2400" dirty="0">
              <a:solidFill>
                <a:srgbClr val="000000"/>
              </a:solidFill>
              <a:latin typeface="Times New Roman" panose="02020603050405020304" pitchFamily="18" charset="0"/>
              <a:cs typeface="Times New Roman" panose="02020603050405020304" pitchFamily="18" charset="0"/>
            </a:endParaRPr>
          </a:p>
          <a:p>
            <a:pPr>
              <a:defRPr/>
            </a:pPr>
            <a:r>
              <a:rPr lang="en-US" altLang="en-US" sz="2400" dirty="0">
                <a:solidFill>
                  <a:srgbClr val="000000"/>
                </a:solidFill>
                <a:latin typeface="Times New Roman" panose="02020603050405020304" pitchFamily="18" charset="0"/>
                <a:cs typeface="Times New Roman" panose="02020603050405020304" pitchFamily="18" charset="0"/>
              </a:rPr>
              <a:t>q = </a:t>
            </a:r>
            <a:r>
              <a:rPr lang="en-US" altLang="en-US" sz="2400" dirty="0" err="1">
                <a:solidFill>
                  <a:srgbClr val="000000"/>
                </a:solidFill>
                <a:latin typeface="Times New Roman" panose="02020603050405020304" pitchFamily="18" charset="0"/>
                <a:cs typeface="Times New Roman" panose="02020603050405020304" pitchFamily="18" charset="0"/>
              </a:rPr>
              <a:t>mC</a:t>
            </a:r>
            <a:r>
              <a:rPr lang="el-GR" altLang="en-US" sz="2400" dirty="0">
                <a:solidFill>
                  <a:srgbClr val="000000"/>
                </a:solidFill>
                <a:latin typeface="Times New Roman" panose="02020603050405020304" pitchFamily="18" charset="0"/>
                <a:cs typeface="Times New Roman" panose="02020603050405020304" pitchFamily="18" charset="0"/>
              </a:rPr>
              <a:t>Δ</a:t>
            </a:r>
            <a:r>
              <a:rPr lang="en-US" altLang="en-US" sz="2400" dirty="0">
                <a:solidFill>
                  <a:srgbClr val="000000"/>
                </a:solidFill>
                <a:latin typeface="Times New Roman" panose="02020603050405020304" pitchFamily="18" charset="0"/>
                <a:cs typeface="Times New Roman" panose="02020603050405020304" pitchFamily="18" charset="0"/>
              </a:rPr>
              <a:t>T       </a:t>
            </a:r>
            <a:r>
              <a:rPr lang="en-US" altLang="en-US" sz="2400" dirty="0" smtClean="0">
                <a:solidFill>
                  <a:srgbClr val="000000"/>
                </a:solidFill>
                <a:latin typeface="Times New Roman" panose="02020603050405020304" pitchFamily="18" charset="0"/>
                <a:cs typeface="Times New Roman" panose="02020603050405020304" pitchFamily="18" charset="0"/>
              </a:rPr>
              <a:t>q </a:t>
            </a:r>
            <a:r>
              <a:rPr lang="en-US" altLang="en-US" sz="2400" dirty="0">
                <a:solidFill>
                  <a:srgbClr val="000000"/>
                </a:solidFill>
                <a:latin typeface="Times New Roman" panose="02020603050405020304" pitchFamily="18" charset="0"/>
                <a:cs typeface="Times New Roman" panose="02020603050405020304" pitchFamily="18" charset="0"/>
              </a:rPr>
              <a:t>= (155 g)(4.18 J/</a:t>
            </a:r>
            <a:r>
              <a:rPr lang="en-US" altLang="en-US" sz="2400" dirty="0" err="1">
                <a:solidFill>
                  <a:srgbClr val="000000"/>
                </a:solidFill>
                <a:latin typeface="Times New Roman" panose="02020603050405020304" pitchFamily="18" charset="0"/>
                <a:cs typeface="Times New Roman" panose="02020603050405020304" pitchFamily="18" charset="0"/>
              </a:rPr>
              <a:t>g.K</a:t>
            </a:r>
            <a:r>
              <a:rPr lang="en-US" altLang="en-US" sz="2400" dirty="0">
                <a:solidFill>
                  <a:srgbClr val="000000"/>
                </a:solidFill>
                <a:latin typeface="Times New Roman" panose="02020603050405020304" pitchFamily="18" charset="0"/>
                <a:cs typeface="Times New Roman" panose="02020603050405020304" pitchFamily="18" charset="0"/>
              </a:rPr>
              <a:t>)(21.0 K) = 13605.9 J = 13,600 J</a:t>
            </a:r>
          </a:p>
          <a:p>
            <a:pPr>
              <a:defRPr/>
            </a:pPr>
            <a:endParaRPr lang="en-US" altLang="en-US" sz="2400" dirty="0">
              <a:solidFill>
                <a:srgbClr val="000000"/>
              </a:solidFill>
              <a:latin typeface="Comic Sans MS" panose="030F0702030302020204" pitchFamily="66" charset="0"/>
            </a:endParaRPr>
          </a:p>
          <a:p>
            <a:pPr>
              <a:defRPr/>
            </a:pPr>
            <a:r>
              <a:rPr lang="en-US" altLang="en-US" sz="2400" dirty="0">
                <a:solidFill>
                  <a:srgbClr val="7030A0"/>
                </a:solidFill>
                <a:latin typeface="Comic Sans MS" panose="030F0702030302020204" pitchFamily="66" charset="0"/>
              </a:rPr>
              <a:t>ANSWER = 51,800 J + 13,600 J = 65,400 J</a:t>
            </a:r>
            <a:r>
              <a:rPr lang="en-US" altLang="en-US" sz="2400" dirty="0">
                <a:solidFill>
                  <a:srgbClr val="006600"/>
                </a:solidFill>
                <a:latin typeface="Comic Sans MS" panose="030F0702030302020204" pitchFamily="66" charset="0"/>
              </a:rPr>
              <a:t>     with 3 SF</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2425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3108543"/>
          </a:xfrm>
          <a:prstGeom prst="rect">
            <a:avLst/>
          </a:prstGeom>
          <a:noFill/>
        </p:spPr>
        <p:txBody>
          <a:bodyPr wrap="square" rtlCol="0">
            <a:spAutoFit/>
          </a:bodyPr>
          <a:lstStyle/>
          <a:p>
            <a:r>
              <a:rPr lang="en-US" sz="2800" dirty="0" smtClean="0"/>
              <a:t>When steam condenses on a kitchen window, the water then cools down, another opportunity to do a two-step </a:t>
            </a:r>
            <a:r>
              <a:rPr lang="en-US" sz="2800" dirty="0" err="1" smtClean="0"/>
              <a:t>thermochem</a:t>
            </a:r>
            <a:r>
              <a:rPr lang="en-US" sz="2800" dirty="0" smtClean="0"/>
              <a:t> problem (cue the applause again)</a:t>
            </a:r>
          </a:p>
          <a:p>
            <a:endParaRPr lang="en-US" sz="2800" dirty="0"/>
          </a:p>
          <a:p>
            <a:r>
              <a:rPr lang="en-US" sz="2800" dirty="0" smtClean="0">
                <a:latin typeface="Times New Roman" panose="02020603050405020304" pitchFamily="18" charset="0"/>
                <a:cs typeface="Times New Roman" panose="02020603050405020304" pitchFamily="18" charset="0"/>
              </a:rPr>
              <a:t>106. </a:t>
            </a:r>
            <a:r>
              <a:rPr lang="en-US" altLang="en-US" sz="2800" dirty="0">
                <a:solidFill>
                  <a:srgbClr val="000000"/>
                </a:solidFill>
                <a:latin typeface="Times New Roman" panose="02020603050405020304" pitchFamily="18" charset="0"/>
                <a:cs typeface="Times New Roman" panose="02020603050405020304" pitchFamily="18" charset="0"/>
              </a:rPr>
              <a:t>If 16.3 grams of steam at exactly 373 K </a:t>
            </a:r>
            <a:r>
              <a:rPr lang="en-US" altLang="en-US" sz="2800" dirty="0" smtClean="0">
                <a:solidFill>
                  <a:srgbClr val="000000"/>
                </a:solidFill>
                <a:latin typeface="Times New Roman" panose="02020603050405020304" pitchFamily="18" charset="0"/>
                <a:cs typeface="Times New Roman" panose="02020603050405020304" pitchFamily="18" charset="0"/>
              </a:rPr>
              <a:t>condenses</a:t>
            </a:r>
            <a:br>
              <a:rPr lang="en-US" altLang="en-US" sz="2800" dirty="0" smtClean="0">
                <a:solidFill>
                  <a:srgbClr val="000000"/>
                </a:solidFill>
                <a:latin typeface="Times New Roman" panose="02020603050405020304" pitchFamily="18" charset="0"/>
                <a:cs typeface="Times New Roman" panose="02020603050405020304" pitchFamily="18" charset="0"/>
              </a:rPr>
            </a:b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rPr>
              <a:t>onto a kitchen window, then cools quickly to 305 </a:t>
            </a:r>
            <a:r>
              <a:rPr lang="en-US" altLang="en-US" sz="2800" dirty="0" smtClean="0">
                <a:solidFill>
                  <a:srgbClr val="000000"/>
                </a:solidFill>
                <a:latin typeface="Times New Roman" panose="02020603050405020304" pitchFamily="18" charset="0"/>
                <a:cs typeface="Times New Roman" panose="02020603050405020304" pitchFamily="18" charset="0"/>
              </a:rPr>
              <a:t>K.   </a:t>
            </a:r>
            <a:br>
              <a:rPr lang="en-US" altLang="en-US" sz="2800" dirty="0" smtClean="0">
                <a:solidFill>
                  <a:srgbClr val="000000"/>
                </a:solidFill>
                <a:latin typeface="Times New Roman" panose="02020603050405020304" pitchFamily="18" charset="0"/>
                <a:cs typeface="Times New Roman" panose="02020603050405020304" pitchFamily="18" charset="0"/>
              </a:rPr>
            </a:br>
            <a:r>
              <a:rPr lang="en-US" altLang="en-US" sz="2800" dirty="0" smtClean="0">
                <a:solidFill>
                  <a:srgbClr val="000000"/>
                </a:solidFill>
                <a:latin typeface="Times New Roman" panose="02020603050405020304" pitchFamily="18" charset="0"/>
                <a:cs typeface="Times New Roman" panose="02020603050405020304" pitchFamily="18" charset="0"/>
              </a:rPr>
              <a:t>        How </a:t>
            </a:r>
            <a:r>
              <a:rPr lang="en-US" altLang="en-US" sz="2800" dirty="0">
                <a:solidFill>
                  <a:srgbClr val="000000"/>
                </a:solidFill>
                <a:latin typeface="Times New Roman" panose="02020603050405020304" pitchFamily="18" charset="0"/>
                <a:cs typeface="Times New Roman" panose="02020603050405020304" pitchFamily="18" charset="0"/>
              </a:rPr>
              <a:t>much energy was released?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3836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915400" cy="4893647"/>
          </a:xfrm>
          <a:prstGeom prst="rect">
            <a:avLst/>
          </a:prstGeom>
          <a:noFill/>
        </p:spPr>
        <p:txBody>
          <a:bodyPr wrap="square" rtlCol="0">
            <a:spAutoFit/>
          </a:bodyPr>
          <a:lstStyle/>
          <a:p>
            <a:pPr>
              <a:spcBef>
                <a:spcPct val="0"/>
              </a:spcBef>
            </a:pPr>
            <a:r>
              <a:rPr lang="en-US" sz="2800" dirty="0" smtClean="0">
                <a:latin typeface="Times New Roman" panose="02020603050405020304" pitchFamily="18" charset="0"/>
                <a:cs typeface="Times New Roman" panose="02020603050405020304" pitchFamily="18" charset="0"/>
              </a:rPr>
              <a:t>106. </a:t>
            </a:r>
            <a:r>
              <a:rPr lang="en-US" altLang="en-US" sz="2800" dirty="0">
                <a:solidFill>
                  <a:srgbClr val="000000"/>
                </a:solidFill>
                <a:latin typeface="Times New Roman" panose="02020603050405020304" pitchFamily="18" charset="0"/>
                <a:cs typeface="Times New Roman" panose="02020603050405020304" pitchFamily="18" charset="0"/>
              </a:rPr>
              <a:t>If 16.3 grams of steam at exactly 373 K </a:t>
            </a:r>
            <a:r>
              <a:rPr lang="en-US" altLang="en-US" sz="2800" dirty="0" smtClean="0">
                <a:solidFill>
                  <a:srgbClr val="000000"/>
                </a:solidFill>
                <a:latin typeface="Times New Roman" panose="02020603050405020304" pitchFamily="18" charset="0"/>
                <a:cs typeface="Times New Roman" panose="02020603050405020304" pitchFamily="18" charset="0"/>
              </a:rPr>
              <a:t>condenses</a:t>
            </a:r>
            <a:br>
              <a:rPr lang="en-US" altLang="en-US" sz="2800" dirty="0" smtClean="0">
                <a:solidFill>
                  <a:srgbClr val="000000"/>
                </a:solidFill>
                <a:latin typeface="Times New Roman" panose="02020603050405020304" pitchFamily="18" charset="0"/>
                <a:cs typeface="Times New Roman" panose="02020603050405020304" pitchFamily="18" charset="0"/>
              </a:rPr>
            </a:b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rPr>
              <a:t>onto a kitchen window, then cools quickly to 305 </a:t>
            </a:r>
            <a:r>
              <a:rPr lang="en-US" altLang="en-US" sz="2800" dirty="0" smtClean="0">
                <a:solidFill>
                  <a:srgbClr val="000000"/>
                </a:solidFill>
                <a:latin typeface="Times New Roman" panose="02020603050405020304" pitchFamily="18" charset="0"/>
                <a:cs typeface="Times New Roman" panose="02020603050405020304" pitchFamily="18" charset="0"/>
              </a:rPr>
              <a:t>K.   </a:t>
            </a:r>
            <a:br>
              <a:rPr lang="en-US" altLang="en-US" sz="2800" dirty="0" smtClean="0">
                <a:solidFill>
                  <a:srgbClr val="000000"/>
                </a:solidFill>
                <a:latin typeface="Times New Roman" panose="02020603050405020304" pitchFamily="18" charset="0"/>
                <a:cs typeface="Times New Roman" panose="02020603050405020304" pitchFamily="18" charset="0"/>
              </a:rPr>
            </a:br>
            <a:r>
              <a:rPr lang="en-US" altLang="en-US" sz="2800" dirty="0" smtClean="0">
                <a:solidFill>
                  <a:srgbClr val="000000"/>
                </a:solidFill>
                <a:latin typeface="Times New Roman" panose="02020603050405020304" pitchFamily="18" charset="0"/>
                <a:cs typeface="Times New Roman" panose="02020603050405020304" pitchFamily="18" charset="0"/>
              </a:rPr>
              <a:t>        How </a:t>
            </a:r>
            <a:r>
              <a:rPr lang="en-US" altLang="en-US" sz="2800" dirty="0">
                <a:solidFill>
                  <a:srgbClr val="000000"/>
                </a:solidFill>
                <a:latin typeface="Times New Roman" panose="02020603050405020304" pitchFamily="18" charset="0"/>
                <a:cs typeface="Times New Roman" panose="02020603050405020304" pitchFamily="18" charset="0"/>
              </a:rPr>
              <a:t>much energy was released? </a:t>
            </a:r>
            <a:r>
              <a:rPr lang="en-US" altLang="en-US" sz="2800" dirty="0" smtClean="0">
                <a:solidFill>
                  <a:srgbClr val="000000"/>
                </a:solidFill>
                <a:latin typeface="Times New Roman" panose="02020603050405020304" pitchFamily="18" charset="0"/>
                <a:cs typeface="Times New Roman" panose="02020603050405020304" pitchFamily="18" charset="0"/>
              </a:rPr>
              <a:t/>
            </a:r>
            <a:br>
              <a:rPr lang="en-US" altLang="en-US" sz="2800" dirty="0" smtClean="0">
                <a:solidFill>
                  <a:srgbClr val="000000"/>
                </a:solidFill>
                <a:latin typeface="Times New Roman" panose="02020603050405020304" pitchFamily="18" charset="0"/>
                <a:cs typeface="Times New Roman" panose="02020603050405020304" pitchFamily="18" charset="0"/>
              </a:rPr>
            </a:br>
            <a:r>
              <a:rPr lang="en-US" altLang="en-US" sz="2800" dirty="0" smtClean="0">
                <a:solidFill>
                  <a:srgbClr val="000000"/>
                </a:solidFill>
                <a:latin typeface="Times New Roman" panose="02020603050405020304" pitchFamily="18" charset="0"/>
                <a:cs typeface="Times New Roman" panose="02020603050405020304" pitchFamily="18" charset="0"/>
              </a:rPr>
              <a:t/>
            </a:r>
            <a:br>
              <a:rPr lang="en-US" altLang="en-US" sz="2800" dirty="0" smtClean="0">
                <a:solidFill>
                  <a:srgbClr val="00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q = mH</a:t>
            </a:r>
            <a:r>
              <a:rPr lang="en-US" altLang="en-US" sz="2400" baseline="-25000" dirty="0">
                <a:solidFill>
                  <a:srgbClr val="FF0000"/>
                </a:solidFill>
                <a:latin typeface="Times New Roman" panose="02020603050405020304" pitchFamily="18" charset="0"/>
                <a:cs typeface="Times New Roman" panose="02020603050405020304" pitchFamily="18" charset="0"/>
              </a:rPr>
              <a:t>V</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q = (16.3 g)(2260 J/g) = 36,838 J = 36,800 J </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0"/>
              </a:spcBef>
            </a:pPr>
            <a:endParaRPr lang="en-US" altLang="en-US" sz="2400" dirty="0">
              <a:solidFill>
                <a:srgbClr val="FF0000"/>
              </a:solidFill>
              <a:latin typeface="Times New Roman" panose="02020603050405020304" pitchFamily="18" charset="0"/>
              <a:cs typeface="Times New Roman" panose="02020603050405020304" pitchFamily="18" charset="0"/>
            </a:endParaRPr>
          </a:p>
          <a:p>
            <a:pPr>
              <a:spcBef>
                <a:spcPct val="0"/>
              </a:spcBef>
            </a:pPr>
            <a:endParaRPr lang="en-US" altLang="en-US" sz="2400" dirty="0">
              <a:solidFill>
                <a:srgbClr val="FF0000"/>
              </a:solidFill>
              <a:latin typeface="Times New Roman" panose="02020603050405020304" pitchFamily="18" charset="0"/>
              <a:cs typeface="Times New Roman" panose="02020603050405020304" pitchFamily="18" charset="0"/>
            </a:endParaRPr>
          </a:p>
          <a:p>
            <a:pPr>
              <a:spcBef>
                <a:spcPct val="0"/>
              </a:spcBef>
            </a:pPr>
            <a:r>
              <a:rPr lang="en-US" altLang="en-US" sz="2400" dirty="0">
                <a:solidFill>
                  <a:srgbClr val="0000FF"/>
                </a:solidFill>
                <a:latin typeface="Times New Roman" panose="02020603050405020304" pitchFamily="18" charset="0"/>
                <a:cs typeface="Times New Roman" panose="02020603050405020304" pitchFamily="18" charset="0"/>
              </a:rPr>
              <a:t>q = </a:t>
            </a:r>
            <a:r>
              <a:rPr lang="en-US" altLang="en-US" sz="2400" dirty="0" err="1">
                <a:solidFill>
                  <a:srgbClr val="0000FF"/>
                </a:solidFill>
                <a:latin typeface="Times New Roman" panose="02020603050405020304" pitchFamily="18" charset="0"/>
                <a:cs typeface="Times New Roman" panose="02020603050405020304" pitchFamily="18" charset="0"/>
              </a:rPr>
              <a:t>mC</a:t>
            </a:r>
            <a:r>
              <a:rPr lang="el-GR" altLang="en-US" sz="2400" dirty="0">
                <a:solidFill>
                  <a:srgbClr val="0000FF"/>
                </a:solidFill>
                <a:latin typeface="Times New Roman" pitchFamily="18" charset="0"/>
                <a:cs typeface="Times New Roman" pitchFamily="18" charset="0"/>
              </a:rPr>
              <a:t>Δ</a:t>
            </a:r>
            <a:r>
              <a:rPr lang="en-US" altLang="en-US" sz="2400" dirty="0">
                <a:solidFill>
                  <a:srgbClr val="0000FF"/>
                </a:solidFill>
                <a:latin typeface="Times New Roman" panose="02020603050405020304" pitchFamily="18" charset="0"/>
                <a:cs typeface="Times New Roman" panose="02020603050405020304" pitchFamily="18" charset="0"/>
              </a:rPr>
              <a:t>T        q = (16.3 g)(4.18 J/</a:t>
            </a:r>
            <a:r>
              <a:rPr lang="en-US" altLang="en-US" sz="2400" dirty="0" err="1">
                <a:solidFill>
                  <a:srgbClr val="0000FF"/>
                </a:solidFill>
                <a:latin typeface="Times New Roman" panose="02020603050405020304" pitchFamily="18" charset="0"/>
                <a:cs typeface="Times New Roman" panose="02020603050405020304" pitchFamily="18" charset="0"/>
              </a:rPr>
              <a:t>g.K</a:t>
            </a:r>
            <a:r>
              <a:rPr lang="en-US" altLang="en-US" sz="2400" dirty="0">
                <a:solidFill>
                  <a:srgbClr val="0000FF"/>
                </a:solidFill>
                <a:latin typeface="Times New Roman" panose="02020603050405020304" pitchFamily="18" charset="0"/>
                <a:cs typeface="Times New Roman" panose="02020603050405020304" pitchFamily="18" charset="0"/>
              </a:rPr>
              <a:t>)(68.0 K) = 4633.112 J = 4630 J</a:t>
            </a:r>
          </a:p>
          <a:p>
            <a:pPr>
              <a:spcBef>
                <a:spcPct val="0"/>
              </a:spcBef>
            </a:pPr>
            <a:endParaRPr lang="en-US" altLang="en-US" sz="2400" dirty="0">
              <a:solidFill>
                <a:srgbClr val="0000FF"/>
              </a:solidFill>
              <a:latin typeface="Times New Roman" panose="02020603050405020304" pitchFamily="18" charset="0"/>
              <a:cs typeface="Times New Roman" panose="02020603050405020304" pitchFamily="18" charset="0"/>
            </a:endParaRPr>
          </a:p>
          <a:p>
            <a:pPr>
              <a:spcBef>
                <a:spcPct val="0"/>
              </a:spcBef>
            </a:pPr>
            <a:endParaRPr lang="en-US" altLang="en-US" sz="2400" dirty="0">
              <a:solidFill>
                <a:srgbClr val="0000FF"/>
              </a:solidFill>
              <a:latin typeface="Times New Roman" panose="02020603050405020304" pitchFamily="18" charset="0"/>
              <a:cs typeface="Times New Roman" panose="02020603050405020304" pitchFamily="18" charset="0"/>
            </a:endParaRPr>
          </a:p>
          <a:p>
            <a:pPr>
              <a:spcBef>
                <a:spcPct val="0"/>
              </a:spcBef>
            </a:pPr>
            <a:r>
              <a:rPr lang="en-US" altLang="en-US" sz="3200" dirty="0" smtClean="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000000"/>
                </a:solidFill>
                <a:latin typeface="Times New Roman" panose="02020603050405020304" pitchFamily="18" charset="0"/>
                <a:cs typeface="Times New Roman" panose="02020603050405020304" pitchFamily="18" charset="0"/>
              </a:rPr>
              <a:t>36,800 J + 4630 J = 41430 J </a:t>
            </a:r>
            <a:r>
              <a:rPr lang="en-US" altLang="en-US" sz="3200" dirty="0" smtClean="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000000"/>
                </a:solidFill>
                <a:latin typeface="Times New Roman" panose="02020603050405020304" pitchFamily="18" charset="0"/>
                <a:cs typeface="Times New Roman" panose="02020603050405020304" pitchFamily="18" charset="0"/>
              </a:rPr>
              <a:t>41,400 J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3 SF</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4717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389" y="64168"/>
            <a:ext cx="8763000" cy="6647974"/>
          </a:xfrm>
          <a:prstGeom prst="rect">
            <a:avLst/>
          </a:prstGeom>
          <a:noFill/>
        </p:spPr>
        <p:txBody>
          <a:bodyPr wrap="square" rtlCol="0">
            <a:spAutoFit/>
          </a:bodyPr>
          <a:lstStyle/>
          <a:p>
            <a:pPr>
              <a:spcBef>
                <a:spcPct val="50000"/>
              </a:spcBef>
            </a:pPr>
            <a:r>
              <a:rPr lang="en-US" altLang="en-US" dirty="0">
                <a:solidFill>
                  <a:srgbClr val="000000"/>
                </a:solidFill>
              </a:rPr>
              <a:t>Water is a common enough substance in your life that the regents will not remind you what phase changes it might go through in any problem.  You will have to determine that from the temperatures in the problem.</a:t>
            </a:r>
          </a:p>
          <a:p>
            <a:pPr>
              <a:spcBef>
                <a:spcPct val="50000"/>
              </a:spcBef>
            </a:pPr>
            <a:endParaRPr lang="en-US" altLang="en-US" dirty="0">
              <a:solidFill>
                <a:srgbClr val="000000"/>
              </a:solidFill>
            </a:endParaRPr>
          </a:p>
          <a:p>
            <a:pPr>
              <a:spcBef>
                <a:spcPct val="50000"/>
              </a:spcBef>
            </a:pPr>
            <a:r>
              <a:rPr lang="en-US" altLang="en-US" dirty="0">
                <a:solidFill>
                  <a:srgbClr val="000000"/>
                </a:solidFill>
              </a:rPr>
              <a:t>Ice can be colder than 273 K (0</a:t>
            </a:r>
            <a:r>
              <a:rPr lang="en-US" altLang="en-US" dirty="0">
                <a:solidFill>
                  <a:srgbClr val="000000"/>
                </a:solidFill>
                <a:latin typeface="Verdana" pitchFamily="34" charset="0"/>
              </a:rPr>
              <a:t>°C) and can be made colder or warmer while staying a solid.  Water phase changes at 273 K.  </a:t>
            </a:r>
          </a:p>
          <a:p>
            <a:pPr>
              <a:spcBef>
                <a:spcPct val="50000"/>
              </a:spcBef>
            </a:pPr>
            <a:endParaRPr lang="en-US" altLang="en-US" dirty="0">
              <a:solidFill>
                <a:srgbClr val="000000"/>
              </a:solidFill>
              <a:latin typeface="Verdana" pitchFamily="34" charset="0"/>
            </a:endParaRPr>
          </a:p>
          <a:p>
            <a:pPr>
              <a:spcBef>
                <a:spcPct val="50000"/>
              </a:spcBef>
            </a:pPr>
            <a:r>
              <a:rPr lang="en-US" altLang="en-US" dirty="0">
                <a:solidFill>
                  <a:srgbClr val="000000"/>
                </a:solidFill>
                <a:latin typeface="Verdana" pitchFamily="34" charset="0"/>
              </a:rPr>
              <a:t>When ever there is a temperature change (ice can change temp) we use the basic heat formula:  q = </a:t>
            </a:r>
            <a:r>
              <a:rPr lang="en-US" altLang="en-US" dirty="0" err="1">
                <a:solidFill>
                  <a:srgbClr val="000000"/>
                </a:solidFill>
                <a:latin typeface="Verdana" pitchFamily="34" charset="0"/>
              </a:rPr>
              <a:t>mC</a:t>
            </a:r>
            <a:r>
              <a:rPr lang="el-GR" altLang="en-US" dirty="0">
                <a:solidFill>
                  <a:srgbClr val="000000"/>
                </a:solidFill>
                <a:latin typeface="Verdana" pitchFamily="34" charset="0"/>
              </a:rPr>
              <a:t>Δ</a:t>
            </a:r>
            <a:r>
              <a:rPr lang="en-US" altLang="en-US" dirty="0">
                <a:solidFill>
                  <a:srgbClr val="000000"/>
                </a:solidFill>
                <a:latin typeface="Verdana" pitchFamily="34" charset="0"/>
              </a:rPr>
              <a:t>T</a:t>
            </a:r>
          </a:p>
          <a:p>
            <a:pPr>
              <a:spcBef>
                <a:spcPct val="50000"/>
              </a:spcBef>
            </a:pPr>
            <a:r>
              <a:rPr lang="en-US" altLang="en-US" dirty="0">
                <a:solidFill>
                  <a:srgbClr val="FF3300"/>
                </a:solidFill>
                <a:latin typeface="Verdana" pitchFamily="34" charset="0"/>
              </a:rPr>
              <a:t>If water is liquid</a:t>
            </a:r>
            <a:r>
              <a:rPr lang="en-US" altLang="en-US" dirty="0">
                <a:solidFill>
                  <a:srgbClr val="000000"/>
                </a:solidFill>
                <a:latin typeface="Verdana" pitchFamily="34" charset="0"/>
              </a:rPr>
              <a:t>, we use the</a:t>
            </a:r>
            <a:r>
              <a:rPr lang="en-US" altLang="en-US" dirty="0">
                <a:solidFill>
                  <a:srgbClr val="FF3300"/>
                </a:solidFill>
                <a:latin typeface="Verdana" pitchFamily="34" charset="0"/>
              </a:rPr>
              <a:t> 4.18 J/</a:t>
            </a:r>
            <a:r>
              <a:rPr lang="en-US" altLang="en-US" dirty="0" err="1">
                <a:solidFill>
                  <a:srgbClr val="FF3300"/>
                </a:solidFill>
                <a:latin typeface="Verdana" pitchFamily="34" charset="0"/>
              </a:rPr>
              <a:t>g·K</a:t>
            </a:r>
            <a:r>
              <a:rPr lang="en-US" altLang="en-US" dirty="0">
                <a:solidFill>
                  <a:srgbClr val="000000"/>
                </a:solidFill>
                <a:latin typeface="Verdana" pitchFamily="34" charset="0"/>
              </a:rPr>
              <a:t> constant.</a:t>
            </a:r>
          </a:p>
          <a:p>
            <a:pPr>
              <a:spcBef>
                <a:spcPct val="50000"/>
              </a:spcBef>
            </a:pPr>
            <a:r>
              <a:rPr lang="en-US" altLang="en-US" dirty="0">
                <a:solidFill>
                  <a:srgbClr val="000000"/>
                </a:solidFill>
                <a:latin typeface="Verdana" pitchFamily="34" charset="0"/>
              </a:rPr>
              <a:t>When the </a:t>
            </a:r>
            <a:r>
              <a:rPr lang="en-US" altLang="en-US" dirty="0">
                <a:solidFill>
                  <a:srgbClr val="0000CC"/>
                </a:solidFill>
                <a:latin typeface="Verdana" pitchFamily="34" charset="0"/>
              </a:rPr>
              <a:t>H</a:t>
            </a:r>
            <a:r>
              <a:rPr lang="en-US" altLang="en-US" baseline="-25000" dirty="0">
                <a:solidFill>
                  <a:srgbClr val="0000CC"/>
                </a:solidFill>
                <a:latin typeface="Verdana" pitchFamily="34" charset="0"/>
              </a:rPr>
              <a:t>2</a:t>
            </a:r>
            <a:r>
              <a:rPr lang="en-US" altLang="en-US" dirty="0">
                <a:solidFill>
                  <a:srgbClr val="0000CC"/>
                </a:solidFill>
                <a:latin typeface="Verdana" pitchFamily="34" charset="0"/>
              </a:rPr>
              <a:t>O is solid ice</a:t>
            </a:r>
            <a:r>
              <a:rPr lang="en-US" altLang="en-US" dirty="0">
                <a:solidFill>
                  <a:srgbClr val="000000"/>
                </a:solidFill>
                <a:latin typeface="Verdana" pitchFamily="34" charset="0"/>
              </a:rPr>
              <a:t>, it has a different constant, </a:t>
            </a:r>
          </a:p>
          <a:p>
            <a:pPr>
              <a:spcBef>
                <a:spcPct val="50000"/>
              </a:spcBef>
            </a:pPr>
            <a:r>
              <a:rPr lang="en-US" altLang="en-US" sz="2400" dirty="0" smtClean="0">
                <a:solidFill>
                  <a:srgbClr val="FF0000"/>
                </a:solidFill>
                <a:latin typeface="Verdana" pitchFamily="34" charset="0"/>
              </a:rPr>
              <a:t>107.</a:t>
            </a:r>
            <a:r>
              <a:rPr lang="en-US" altLang="en-US" sz="2400" dirty="0" smtClean="0">
                <a:solidFill>
                  <a:srgbClr val="0000CC"/>
                </a:solidFill>
                <a:latin typeface="Verdana" pitchFamily="34" charset="0"/>
              </a:rPr>
              <a:t>  </a:t>
            </a:r>
            <a:r>
              <a:rPr lang="en-US" altLang="en-US" sz="4400" b="1" dirty="0">
                <a:solidFill>
                  <a:srgbClr val="0000CC"/>
                </a:solidFill>
                <a:latin typeface="Verdana" pitchFamily="34" charset="0"/>
              </a:rPr>
              <a:t>C</a:t>
            </a:r>
            <a:r>
              <a:rPr lang="en-US" altLang="en-US" sz="3600" b="1" baseline="-25000" dirty="0">
                <a:solidFill>
                  <a:srgbClr val="0000CC"/>
                </a:solidFill>
                <a:latin typeface="Verdana" pitchFamily="34" charset="0"/>
              </a:rPr>
              <a:t>ICE</a:t>
            </a:r>
            <a:r>
              <a:rPr lang="en-US" altLang="en-US" sz="4400" b="1" dirty="0">
                <a:solidFill>
                  <a:srgbClr val="0000CC"/>
                </a:solidFill>
                <a:latin typeface="Verdana" pitchFamily="34" charset="0"/>
              </a:rPr>
              <a:t> = 2.10 J/</a:t>
            </a:r>
            <a:r>
              <a:rPr lang="en-US" altLang="en-US" sz="4400" b="1" dirty="0" err="1">
                <a:solidFill>
                  <a:srgbClr val="0000CC"/>
                </a:solidFill>
                <a:latin typeface="Verdana" pitchFamily="34" charset="0"/>
              </a:rPr>
              <a:t>g·K</a:t>
            </a:r>
            <a:endParaRPr lang="en-US" altLang="en-US" sz="4400" b="1" dirty="0">
              <a:solidFill>
                <a:srgbClr val="0000CC"/>
              </a:solidFill>
              <a:latin typeface="Verdana" pitchFamily="34" charset="0"/>
            </a:endParaRPr>
          </a:p>
          <a:p>
            <a:pPr>
              <a:spcBef>
                <a:spcPct val="50000"/>
              </a:spcBef>
            </a:pPr>
            <a:endParaRPr lang="en-US" altLang="en-US" dirty="0">
              <a:solidFill>
                <a:srgbClr val="000000"/>
              </a:solidFill>
              <a:latin typeface="Verdana" pitchFamily="34" charset="0"/>
            </a:endParaRPr>
          </a:p>
          <a:p>
            <a:pPr>
              <a:spcBef>
                <a:spcPct val="50000"/>
              </a:spcBef>
            </a:pPr>
            <a:r>
              <a:rPr lang="en-US" altLang="en-US" dirty="0">
                <a:solidFill>
                  <a:srgbClr val="000000"/>
                </a:solidFill>
                <a:latin typeface="Verdana" pitchFamily="34" charset="0"/>
              </a:rPr>
              <a:t>When you are given information like this, you must use it in your problems, like the next slide will do.  Write the ice constant near table B</a:t>
            </a:r>
            <a:br>
              <a:rPr lang="en-US" altLang="en-US" dirty="0">
                <a:solidFill>
                  <a:srgbClr val="000000"/>
                </a:solidFill>
                <a:latin typeface="Verdana" pitchFamily="34" charset="0"/>
              </a:rPr>
            </a:br>
            <a:r>
              <a:rPr lang="en-US" altLang="en-US" dirty="0">
                <a:solidFill>
                  <a:srgbClr val="000000"/>
                </a:solidFill>
                <a:latin typeface="Verdana" pitchFamily="34" charset="0"/>
              </a:rPr>
              <a:t>in your reference table now.</a:t>
            </a:r>
          </a:p>
          <a:p>
            <a:endParaRPr lang="en-US" dirty="0"/>
          </a:p>
        </p:txBody>
      </p:sp>
    </p:spTree>
    <p:extLst>
      <p:ext uri="{BB962C8B-B14F-4D97-AF65-F5344CB8AC3E}">
        <p14:creationId xmlns:p14="http://schemas.microsoft.com/office/powerpoint/2010/main" val="171143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651</TotalTime>
  <Words>4284</Words>
  <Application>Microsoft Office PowerPoint</Application>
  <PresentationFormat>On-screen Show (4:3)</PresentationFormat>
  <Paragraphs>712</Paragraphs>
  <Slides>126</Slides>
  <Notes>0</Notes>
  <HiddenSlides>0</HiddenSlides>
  <MMClips>0</MMClips>
  <ScaleCrop>false</ScaleCrop>
  <HeadingPairs>
    <vt:vector size="4" baseType="variant">
      <vt:variant>
        <vt:lpstr>Theme</vt:lpstr>
      </vt:variant>
      <vt:variant>
        <vt:i4>13</vt:i4>
      </vt:variant>
      <vt:variant>
        <vt:lpstr>Slide Titles</vt:lpstr>
      </vt:variant>
      <vt:variant>
        <vt:i4>126</vt:i4>
      </vt:variant>
    </vt:vector>
  </HeadingPairs>
  <TitlesOfParts>
    <vt:vector size="139" baseType="lpstr">
      <vt:lpstr>Office Theme</vt:lpstr>
      <vt:lpstr>1_Office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119</cp:revision>
  <cp:lastPrinted>2015-06-05T23:17:47Z</cp:lastPrinted>
  <dcterms:created xsi:type="dcterms:W3CDTF">2012-11-04T18:37:25Z</dcterms:created>
  <dcterms:modified xsi:type="dcterms:W3CDTF">2017-01-12T01:23:32Z</dcterms:modified>
</cp:coreProperties>
</file>