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70" r:id="rId5"/>
    <p:sldId id="259" r:id="rId6"/>
    <p:sldId id="458" r:id="rId7"/>
    <p:sldId id="459" r:id="rId8"/>
    <p:sldId id="460" r:id="rId9"/>
    <p:sldId id="461" r:id="rId10"/>
    <p:sldId id="462" r:id="rId11"/>
    <p:sldId id="463" r:id="rId12"/>
    <p:sldId id="464" r:id="rId13"/>
    <p:sldId id="465" r:id="rId14"/>
    <p:sldId id="260" r:id="rId15"/>
    <p:sldId id="335" r:id="rId16"/>
    <p:sldId id="466" r:id="rId17"/>
    <p:sldId id="337" r:id="rId18"/>
    <p:sldId id="281" r:id="rId19"/>
    <p:sldId id="272" r:id="rId20"/>
    <p:sldId id="273" r:id="rId21"/>
    <p:sldId id="274" r:id="rId22"/>
    <p:sldId id="396" r:id="rId23"/>
    <p:sldId id="350" r:id="rId24"/>
    <p:sldId id="349" r:id="rId25"/>
    <p:sldId id="348" r:id="rId26"/>
    <p:sldId id="347" r:id="rId27"/>
    <p:sldId id="346" r:id="rId28"/>
    <p:sldId id="351" r:id="rId29"/>
    <p:sldId id="352" r:id="rId30"/>
    <p:sldId id="397" r:id="rId31"/>
    <p:sldId id="398" r:id="rId32"/>
    <p:sldId id="399" r:id="rId33"/>
    <p:sldId id="263" r:id="rId34"/>
    <p:sldId id="277" r:id="rId35"/>
    <p:sldId id="264" r:id="rId36"/>
    <p:sldId id="278" r:id="rId37"/>
    <p:sldId id="265" r:id="rId38"/>
    <p:sldId id="279" r:id="rId39"/>
    <p:sldId id="266" r:id="rId40"/>
    <p:sldId id="280" r:id="rId41"/>
    <p:sldId id="420" r:id="rId42"/>
    <p:sldId id="267" r:id="rId43"/>
    <p:sldId id="269" r:id="rId44"/>
    <p:sldId id="467" r:id="rId45"/>
    <p:sldId id="353" r:id="rId46"/>
    <p:sldId id="468" r:id="rId47"/>
    <p:sldId id="283" r:id="rId48"/>
    <p:sldId id="469" r:id="rId49"/>
    <p:sldId id="406" r:id="rId50"/>
    <p:sldId id="402" r:id="rId51"/>
    <p:sldId id="471" r:id="rId52"/>
    <p:sldId id="472" r:id="rId53"/>
    <p:sldId id="408" r:id="rId54"/>
    <p:sldId id="257" r:id="rId55"/>
    <p:sldId id="287" r:id="rId56"/>
    <p:sldId id="411" r:id="rId57"/>
    <p:sldId id="410" r:id="rId58"/>
    <p:sldId id="413" r:id="rId59"/>
    <p:sldId id="473" r:id="rId60"/>
    <p:sldId id="474" r:id="rId61"/>
    <p:sldId id="475" r:id="rId62"/>
    <p:sldId id="258" r:id="rId63"/>
    <p:sldId id="421" r:id="rId64"/>
    <p:sldId id="341" r:id="rId65"/>
    <p:sldId id="360" r:id="rId66"/>
    <p:sldId id="422" r:id="rId67"/>
    <p:sldId id="342" r:id="rId68"/>
    <p:sldId id="300" r:id="rId69"/>
    <p:sldId id="425" r:id="rId70"/>
    <p:sldId id="426" r:id="rId71"/>
    <p:sldId id="427" r:id="rId72"/>
    <p:sldId id="289" r:id="rId73"/>
    <p:sldId id="303" r:id="rId74"/>
    <p:sldId id="476" r:id="rId75"/>
    <p:sldId id="477" r:id="rId76"/>
    <p:sldId id="429" r:id="rId77"/>
    <p:sldId id="291" r:id="rId78"/>
    <p:sldId id="305" r:id="rId79"/>
    <p:sldId id="307" r:id="rId80"/>
    <p:sldId id="308" r:id="rId81"/>
    <p:sldId id="431" r:id="rId82"/>
    <p:sldId id="432" r:id="rId83"/>
    <p:sldId id="478" r:id="rId84"/>
    <p:sldId id="294" r:id="rId85"/>
    <p:sldId id="482" r:id="rId86"/>
    <p:sldId id="483" r:id="rId87"/>
    <p:sldId id="484" r:id="rId88"/>
    <p:sldId id="485" r:id="rId89"/>
    <p:sldId id="365" r:id="rId90"/>
    <p:sldId id="490" r:id="rId91"/>
    <p:sldId id="491" r:id="rId92"/>
    <p:sldId id="492" r:id="rId93"/>
    <p:sldId id="493" r:id="rId94"/>
    <p:sldId id="494" r:id="rId95"/>
    <p:sldId id="495" r:id="rId96"/>
    <p:sldId id="437" r:id="rId97"/>
    <p:sldId id="317" r:id="rId98"/>
    <p:sldId id="318" r:id="rId99"/>
    <p:sldId id="496" r:id="rId100"/>
    <p:sldId id="295" r:id="rId101"/>
    <p:sldId id="319" r:id="rId102"/>
    <p:sldId id="343" r:id="rId103"/>
    <p:sldId id="320" r:id="rId104"/>
    <p:sldId id="376" r:id="rId105"/>
    <p:sldId id="377" r:id="rId106"/>
    <p:sldId id="378" r:id="rId107"/>
    <p:sldId id="322" r:id="rId108"/>
    <p:sldId id="379" r:id="rId109"/>
    <p:sldId id="380" r:id="rId110"/>
    <p:sldId id="383" r:id="rId111"/>
    <p:sldId id="324" r:id="rId112"/>
    <p:sldId id="296" r:id="rId113"/>
    <p:sldId id="297" r:id="rId114"/>
    <p:sldId id="298" r:id="rId115"/>
    <p:sldId id="299" r:id="rId116"/>
    <p:sldId id="325" r:id="rId117"/>
    <p:sldId id="384" r:id="rId118"/>
    <p:sldId id="326" r:id="rId119"/>
    <p:sldId id="385" r:id="rId120"/>
    <p:sldId id="390" r:id="rId121"/>
    <p:sldId id="444" r:id="rId122"/>
    <p:sldId id="445" r:id="rId123"/>
    <p:sldId id="447" r:id="rId124"/>
    <p:sldId id="446" r:id="rId125"/>
    <p:sldId id="448" r:id="rId126"/>
    <p:sldId id="449" r:id="rId127"/>
    <p:sldId id="450" r:id="rId128"/>
    <p:sldId id="451" r:id="rId129"/>
    <p:sldId id="452" r:id="rId130"/>
    <p:sldId id="453" r:id="rId131"/>
    <p:sldId id="454" r:id="rId132"/>
    <p:sldId id="455" r:id="rId133"/>
    <p:sldId id="456" r:id="rId134"/>
    <p:sldId id="457" r:id="rId135"/>
    <p:sldId id="328" r:id="rId136"/>
    <p:sldId id="438" r:id="rId137"/>
    <p:sldId id="439" r:id="rId138"/>
    <p:sldId id="394" r:id="rId139"/>
    <p:sldId id="440" r:id="rId140"/>
    <p:sldId id="441" r:id="rId141"/>
    <p:sldId id="442" r:id="rId142"/>
    <p:sldId id="339" r:id="rId143"/>
    <p:sldId id="443" r:id="rId1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0000FF"/>
    <a:srgbClr val="CC0099"/>
    <a:srgbClr val="FF0000"/>
    <a:srgbClr val="006600"/>
    <a:srgbClr val="FFE699"/>
    <a:srgbClr val="A9D08E"/>
    <a:srgbClr val="D6DDD5"/>
    <a:srgbClr val="D9E0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410CD-CA8E-469A-847E-22C43A7D79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84E679-51D7-4F67-B06B-07AA7FEF68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D2EFD7-71AC-4EDA-8DF9-98D89AC0D9EB}"/>
              </a:ext>
            </a:extLst>
          </p:cNvPr>
          <p:cNvSpPr>
            <a:spLocks noGrp="1"/>
          </p:cNvSpPr>
          <p:nvPr>
            <p:ph type="dt" sz="half" idx="10"/>
          </p:nvPr>
        </p:nvSpPr>
        <p:spPr/>
        <p:txBody>
          <a:bodyPr/>
          <a:lstStyle/>
          <a:p>
            <a:fld id="{8258E199-9684-4E48-A80F-1BCB1E51D3DE}" type="datetimeFigureOut">
              <a:rPr lang="en-US" smtClean="0"/>
              <a:t>2/16/2021</a:t>
            </a:fld>
            <a:endParaRPr lang="en-US" dirty="0"/>
          </a:p>
        </p:txBody>
      </p:sp>
      <p:sp>
        <p:nvSpPr>
          <p:cNvPr id="5" name="Footer Placeholder 4">
            <a:extLst>
              <a:ext uri="{FF2B5EF4-FFF2-40B4-BE49-F238E27FC236}">
                <a16:creationId xmlns:a16="http://schemas.microsoft.com/office/drawing/2014/main" id="{D66D0F25-2CDB-4EA1-B29B-873633A0E0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A6C7C2E-594C-4575-B120-87E53E43B0BE}"/>
              </a:ext>
            </a:extLst>
          </p:cNvPr>
          <p:cNvSpPr>
            <a:spLocks noGrp="1"/>
          </p:cNvSpPr>
          <p:nvPr>
            <p:ph type="sldNum" sz="quarter" idx="12"/>
          </p:nvPr>
        </p:nvSpPr>
        <p:spPr/>
        <p:txBody>
          <a:bodyPr/>
          <a:lstStyle/>
          <a:p>
            <a:fld id="{553194A3-0112-44FA-919D-6E05B14111AC}" type="slidenum">
              <a:rPr lang="en-US" smtClean="0"/>
              <a:t>‹#›</a:t>
            </a:fld>
            <a:endParaRPr lang="en-US" dirty="0"/>
          </a:p>
        </p:txBody>
      </p:sp>
    </p:spTree>
    <p:extLst>
      <p:ext uri="{BB962C8B-B14F-4D97-AF65-F5344CB8AC3E}">
        <p14:creationId xmlns:p14="http://schemas.microsoft.com/office/powerpoint/2010/main" val="3334548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22982-4FE0-430B-9D64-5A53AF98C7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866A21-C0A5-42F1-AD08-270AC2CA00C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C39151-7DD0-4BC9-BA22-6E40D60D160E}"/>
              </a:ext>
            </a:extLst>
          </p:cNvPr>
          <p:cNvSpPr>
            <a:spLocks noGrp="1"/>
          </p:cNvSpPr>
          <p:nvPr>
            <p:ph type="dt" sz="half" idx="10"/>
          </p:nvPr>
        </p:nvSpPr>
        <p:spPr/>
        <p:txBody>
          <a:bodyPr/>
          <a:lstStyle/>
          <a:p>
            <a:fld id="{8258E199-9684-4E48-A80F-1BCB1E51D3DE}" type="datetimeFigureOut">
              <a:rPr lang="en-US" smtClean="0"/>
              <a:t>2/16/2021</a:t>
            </a:fld>
            <a:endParaRPr lang="en-US" dirty="0"/>
          </a:p>
        </p:txBody>
      </p:sp>
      <p:sp>
        <p:nvSpPr>
          <p:cNvPr id="5" name="Footer Placeholder 4">
            <a:extLst>
              <a:ext uri="{FF2B5EF4-FFF2-40B4-BE49-F238E27FC236}">
                <a16:creationId xmlns:a16="http://schemas.microsoft.com/office/drawing/2014/main" id="{B3738580-2AB2-47C6-BE8A-5BCB009D9AD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5C45C52-E36F-4499-89AD-C3ABB2DA098A}"/>
              </a:ext>
            </a:extLst>
          </p:cNvPr>
          <p:cNvSpPr>
            <a:spLocks noGrp="1"/>
          </p:cNvSpPr>
          <p:nvPr>
            <p:ph type="sldNum" sz="quarter" idx="12"/>
          </p:nvPr>
        </p:nvSpPr>
        <p:spPr/>
        <p:txBody>
          <a:bodyPr/>
          <a:lstStyle/>
          <a:p>
            <a:fld id="{553194A3-0112-44FA-919D-6E05B14111AC}" type="slidenum">
              <a:rPr lang="en-US" smtClean="0"/>
              <a:t>‹#›</a:t>
            </a:fld>
            <a:endParaRPr lang="en-US" dirty="0"/>
          </a:p>
        </p:txBody>
      </p:sp>
    </p:spTree>
    <p:extLst>
      <p:ext uri="{BB962C8B-B14F-4D97-AF65-F5344CB8AC3E}">
        <p14:creationId xmlns:p14="http://schemas.microsoft.com/office/powerpoint/2010/main" val="2339338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909D71-4803-4A32-89C4-12987746E6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FA3BEA-9517-4795-82F4-2A449CBF74E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83DD8-BFDB-41E5-996F-D5FCED66DE91}"/>
              </a:ext>
            </a:extLst>
          </p:cNvPr>
          <p:cNvSpPr>
            <a:spLocks noGrp="1"/>
          </p:cNvSpPr>
          <p:nvPr>
            <p:ph type="dt" sz="half" idx="10"/>
          </p:nvPr>
        </p:nvSpPr>
        <p:spPr/>
        <p:txBody>
          <a:bodyPr/>
          <a:lstStyle/>
          <a:p>
            <a:fld id="{8258E199-9684-4E48-A80F-1BCB1E51D3DE}" type="datetimeFigureOut">
              <a:rPr lang="en-US" smtClean="0"/>
              <a:t>2/16/2021</a:t>
            </a:fld>
            <a:endParaRPr lang="en-US" dirty="0"/>
          </a:p>
        </p:txBody>
      </p:sp>
      <p:sp>
        <p:nvSpPr>
          <p:cNvPr id="5" name="Footer Placeholder 4">
            <a:extLst>
              <a:ext uri="{FF2B5EF4-FFF2-40B4-BE49-F238E27FC236}">
                <a16:creationId xmlns:a16="http://schemas.microsoft.com/office/drawing/2014/main" id="{7252B4B7-4F7D-4D4E-A0A4-33561696EE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9B22258-F98E-431F-AC57-184B41B45F3B}"/>
              </a:ext>
            </a:extLst>
          </p:cNvPr>
          <p:cNvSpPr>
            <a:spLocks noGrp="1"/>
          </p:cNvSpPr>
          <p:nvPr>
            <p:ph type="sldNum" sz="quarter" idx="12"/>
          </p:nvPr>
        </p:nvSpPr>
        <p:spPr/>
        <p:txBody>
          <a:bodyPr/>
          <a:lstStyle/>
          <a:p>
            <a:fld id="{553194A3-0112-44FA-919D-6E05B14111AC}" type="slidenum">
              <a:rPr lang="en-US" smtClean="0"/>
              <a:t>‹#›</a:t>
            </a:fld>
            <a:endParaRPr lang="en-US" dirty="0"/>
          </a:p>
        </p:txBody>
      </p:sp>
    </p:spTree>
    <p:extLst>
      <p:ext uri="{BB962C8B-B14F-4D97-AF65-F5344CB8AC3E}">
        <p14:creationId xmlns:p14="http://schemas.microsoft.com/office/powerpoint/2010/main" val="1052832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7C61E90-620E-4856-9D4A-E9A91D5853F3}" type="slidenum">
              <a:rPr lang="en-US" altLang="en-US"/>
              <a:pPr>
                <a:defRPr/>
              </a:pPr>
              <a:t>‹#›</a:t>
            </a:fld>
            <a:endParaRPr lang="en-US" altLang="en-US" dirty="0"/>
          </a:p>
        </p:txBody>
      </p:sp>
    </p:spTree>
    <p:extLst>
      <p:ext uri="{BB962C8B-B14F-4D97-AF65-F5344CB8AC3E}">
        <p14:creationId xmlns:p14="http://schemas.microsoft.com/office/powerpoint/2010/main" val="602956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8E6614C-D866-4F97-A100-3D2EF4791D8C}" type="slidenum">
              <a:rPr lang="en-US" altLang="en-US"/>
              <a:pPr>
                <a:defRPr/>
              </a:pPr>
              <a:t>‹#›</a:t>
            </a:fld>
            <a:endParaRPr lang="en-US" altLang="en-US" dirty="0"/>
          </a:p>
        </p:txBody>
      </p:sp>
    </p:spTree>
    <p:extLst>
      <p:ext uri="{BB962C8B-B14F-4D97-AF65-F5344CB8AC3E}">
        <p14:creationId xmlns:p14="http://schemas.microsoft.com/office/powerpoint/2010/main" val="35570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0DB25CC-29A8-427C-A033-14016AB2BFF7}" type="slidenum">
              <a:rPr lang="en-US" altLang="en-US"/>
              <a:pPr>
                <a:defRPr/>
              </a:pPr>
              <a:t>‹#›</a:t>
            </a:fld>
            <a:endParaRPr lang="en-US" altLang="en-US" dirty="0"/>
          </a:p>
        </p:txBody>
      </p:sp>
    </p:spTree>
    <p:extLst>
      <p:ext uri="{BB962C8B-B14F-4D97-AF65-F5344CB8AC3E}">
        <p14:creationId xmlns:p14="http://schemas.microsoft.com/office/powerpoint/2010/main" val="1350914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186025B-36A1-48E5-8153-89D8C3F59E9A}" type="slidenum">
              <a:rPr lang="en-US" altLang="en-US"/>
              <a:pPr>
                <a:defRPr/>
              </a:pPr>
              <a:t>‹#›</a:t>
            </a:fld>
            <a:endParaRPr lang="en-US" altLang="en-US" dirty="0"/>
          </a:p>
        </p:txBody>
      </p:sp>
    </p:spTree>
    <p:extLst>
      <p:ext uri="{BB962C8B-B14F-4D97-AF65-F5344CB8AC3E}">
        <p14:creationId xmlns:p14="http://schemas.microsoft.com/office/powerpoint/2010/main" val="443297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0A7F8854-A05F-49EE-B17B-EB6FE4577AC9}" type="slidenum">
              <a:rPr lang="en-US" altLang="en-US"/>
              <a:pPr>
                <a:defRPr/>
              </a:pPr>
              <a:t>‹#›</a:t>
            </a:fld>
            <a:endParaRPr lang="en-US" altLang="en-US" dirty="0"/>
          </a:p>
        </p:txBody>
      </p:sp>
    </p:spTree>
    <p:extLst>
      <p:ext uri="{BB962C8B-B14F-4D97-AF65-F5344CB8AC3E}">
        <p14:creationId xmlns:p14="http://schemas.microsoft.com/office/powerpoint/2010/main" val="2009642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6F5BC1C-1DF8-4C04-97A8-0FE3C1A1E027}" type="slidenum">
              <a:rPr lang="en-US" altLang="en-US"/>
              <a:pPr>
                <a:defRPr/>
              </a:pPr>
              <a:t>‹#›</a:t>
            </a:fld>
            <a:endParaRPr lang="en-US" altLang="en-US" dirty="0"/>
          </a:p>
        </p:txBody>
      </p:sp>
    </p:spTree>
    <p:extLst>
      <p:ext uri="{BB962C8B-B14F-4D97-AF65-F5344CB8AC3E}">
        <p14:creationId xmlns:p14="http://schemas.microsoft.com/office/powerpoint/2010/main" val="446917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6A4D2179-9830-4542-A59F-A2101325B5CD}" type="slidenum">
              <a:rPr lang="en-US" altLang="en-US"/>
              <a:pPr>
                <a:defRPr/>
              </a:pPr>
              <a:t>‹#›</a:t>
            </a:fld>
            <a:endParaRPr lang="en-US" altLang="en-US" dirty="0"/>
          </a:p>
        </p:txBody>
      </p:sp>
    </p:spTree>
    <p:extLst>
      <p:ext uri="{BB962C8B-B14F-4D97-AF65-F5344CB8AC3E}">
        <p14:creationId xmlns:p14="http://schemas.microsoft.com/office/powerpoint/2010/main" val="1269373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25065B5-7630-4FD9-AC9C-DF656E9A354F}" type="slidenum">
              <a:rPr lang="en-US" altLang="en-US"/>
              <a:pPr>
                <a:defRPr/>
              </a:pPr>
              <a:t>‹#›</a:t>
            </a:fld>
            <a:endParaRPr lang="en-US" altLang="en-US" dirty="0"/>
          </a:p>
        </p:txBody>
      </p:sp>
    </p:spTree>
    <p:extLst>
      <p:ext uri="{BB962C8B-B14F-4D97-AF65-F5344CB8AC3E}">
        <p14:creationId xmlns:p14="http://schemas.microsoft.com/office/powerpoint/2010/main" val="2467685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DD838-F989-4015-9924-6403C0C6AD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80B0DF-DA4D-4A44-9770-62DA270F62E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C85391-8F3F-4FE1-90A7-035A25098DFC}"/>
              </a:ext>
            </a:extLst>
          </p:cNvPr>
          <p:cNvSpPr>
            <a:spLocks noGrp="1"/>
          </p:cNvSpPr>
          <p:nvPr>
            <p:ph type="dt" sz="half" idx="10"/>
          </p:nvPr>
        </p:nvSpPr>
        <p:spPr/>
        <p:txBody>
          <a:bodyPr/>
          <a:lstStyle/>
          <a:p>
            <a:fld id="{8258E199-9684-4E48-A80F-1BCB1E51D3DE}" type="datetimeFigureOut">
              <a:rPr lang="en-US" smtClean="0"/>
              <a:t>2/16/2021</a:t>
            </a:fld>
            <a:endParaRPr lang="en-US" dirty="0"/>
          </a:p>
        </p:txBody>
      </p:sp>
      <p:sp>
        <p:nvSpPr>
          <p:cNvPr id="5" name="Footer Placeholder 4">
            <a:extLst>
              <a:ext uri="{FF2B5EF4-FFF2-40B4-BE49-F238E27FC236}">
                <a16:creationId xmlns:a16="http://schemas.microsoft.com/office/drawing/2014/main" id="{EC49FE65-5EF7-4276-8F3E-219340B425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E8B7A6E-E815-4E94-AFD9-A8AC8A5C6ED3}"/>
              </a:ext>
            </a:extLst>
          </p:cNvPr>
          <p:cNvSpPr>
            <a:spLocks noGrp="1"/>
          </p:cNvSpPr>
          <p:nvPr>
            <p:ph type="sldNum" sz="quarter" idx="12"/>
          </p:nvPr>
        </p:nvSpPr>
        <p:spPr/>
        <p:txBody>
          <a:bodyPr/>
          <a:lstStyle/>
          <a:p>
            <a:fld id="{553194A3-0112-44FA-919D-6E05B14111AC}" type="slidenum">
              <a:rPr lang="en-US" smtClean="0"/>
              <a:t>‹#›</a:t>
            </a:fld>
            <a:endParaRPr lang="en-US" dirty="0"/>
          </a:p>
        </p:txBody>
      </p:sp>
    </p:spTree>
    <p:extLst>
      <p:ext uri="{BB962C8B-B14F-4D97-AF65-F5344CB8AC3E}">
        <p14:creationId xmlns:p14="http://schemas.microsoft.com/office/powerpoint/2010/main" val="17182408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13CA5C7-8574-45F3-B920-0B81EF000507}" type="slidenum">
              <a:rPr lang="en-US" altLang="en-US"/>
              <a:pPr>
                <a:defRPr/>
              </a:pPr>
              <a:t>‹#›</a:t>
            </a:fld>
            <a:endParaRPr lang="en-US" altLang="en-US" dirty="0"/>
          </a:p>
        </p:txBody>
      </p:sp>
    </p:spTree>
    <p:extLst>
      <p:ext uri="{BB962C8B-B14F-4D97-AF65-F5344CB8AC3E}">
        <p14:creationId xmlns:p14="http://schemas.microsoft.com/office/powerpoint/2010/main" val="8140269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86B6A01-C27E-4583-BC7C-6120356D1842}" type="slidenum">
              <a:rPr lang="en-US" altLang="en-US"/>
              <a:pPr>
                <a:defRPr/>
              </a:pPr>
              <a:t>‹#›</a:t>
            </a:fld>
            <a:endParaRPr lang="en-US" altLang="en-US" dirty="0"/>
          </a:p>
        </p:txBody>
      </p:sp>
    </p:spTree>
    <p:extLst>
      <p:ext uri="{BB962C8B-B14F-4D97-AF65-F5344CB8AC3E}">
        <p14:creationId xmlns:p14="http://schemas.microsoft.com/office/powerpoint/2010/main" val="2143524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FB73FDA-FC3D-447F-BA60-16F336A07B3D}" type="slidenum">
              <a:rPr lang="en-US" altLang="en-US"/>
              <a:pPr>
                <a:defRPr/>
              </a:pPr>
              <a:t>‹#›</a:t>
            </a:fld>
            <a:endParaRPr lang="en-US" altLang="en-US" dirty="0"/>
          </a:p>
        </p:txBody>
      </p:sp>
    </p:spTree>
    <p:extLst>
      <p:ext uri="{BB962C8B-B14F-4D97-AF65-F5344CB8AC3E}">
        <p14:creationId xmlns:p14="http://schemas.microsoft.com/office/powerpoint/2010/main" val="674727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5A407C1-B163-4236-A976-34E409C5C642}" type="datetimeFigureOut">
              <a:rPr lang="en-US">
                <a:solidFill>
                  <a:prstClr val="black">
                    <a:tint val="75000"/>
                  </a:prstClr>
                </a:solidFill>
              </a:rPr>
              <a:pPr>
                <a:defRPr/>
              </a:pPr>
              <a:t>2/16/2021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4289576-92C9-450E-800A-A1529C2C0F3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759190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BA1BE46-6613-4D67-85B6-29832F9C187C}" type="datetimeFigureOut">
              <a:rPr lang="en-US">
                <a:solidFill>
                  <a:prstClr val="black">
                    <a:tint val="75000"/>
                  </a:prstClr>
                </a:solidFill>
              </a:rPr>
              <a:pPr>
                <a:defRPr/>
              </a:pPr>
              <a:t>2/16/2021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6C2440D-04AA-4315-B911-80FD9DB6926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20837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740663E-E997-4274-A266-56D9ECEDCF72}" type="datetimeFigureOut">
              <a:rPr lang="en-US">
                <a:solidFill>
                  <a:prstClr val="black">
                    <a:tint val="75000"/>
                  </a:prstClr>
                </a:solidFill>
              </a:rPr>
              <a:pPr>
                <a:defRPr/>
              </a:pPr>
              <a:t>2/16/2021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C4F8FB-EF94-467E-B716-7B91D108EBB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677367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997EFF8-E080-4A0B-B002-9B21730BBCF0}" type="datetimeFigureOut">
              <a:rPr lang="en-US">
                <a:solidFill>
                  <a:prstClr val="black">
                    <a:tint val="75000"/>
                  </a:prstClr>
                </a:solidFill>
              </a:rPr>
              <a:pPr>
                <a:defRPr/>
              </a:pPr>
              <a:t>2/16/2021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FE9A792-C920-45D1-9FD1-69F1C48CB48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2581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1F26A8B-8A84-44F1-AA93-D3E8554A9906}" type="datetimeFigureOut">
              <a:rPr lang="en-US">
                <a:solidFill>
                  <a:prstClr val="black">
                    <a:tint val="75000"/>
                  </a:prstClr>
                </a:solidFill>
              </a:rPr>
              <a:pPr>
                <a:defRPr/>
              </a:pPr>
              <a:t>2/16/2021</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AE8D99D-904D-481F-B6F7-9CB20DC1FF7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215157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A9C7BE9-30F4-43A1-8902-0F98ABA0AB90}" type="datetimeFigureOut">
              <a:rPr lang="en-US">
                <a:solidFill>
                  <a:prstClr val="black">
                    <a:tint val="75000"/>
                  </a:prstClr>
                </a:solidFill>
              </a:rPr>
              <a:pPr>
                <a:defRPr/>
              </a:pPr>
              <a:t>2/16/2021</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EEDECB6-A81C-4CCF-866B-F7B97508F94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054166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E432A3-B1C5-4D3D-B2DB-0D62F81A46A0}" type="datetimeFigureOut">
              <a:rPr lang="en-US">
                <a:solidFill>
                  <a:prstClr val="black">
                    <a:tint val="75000"/>
                  </a:prstClr>
                </a:solidFill>
              </a:rPr>
              <a:pPr>
                <a:defRPr/>
              </a:pPr>
              <a:t>2/16/2021</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5CECC55-A7F9-42A1-A106-895F33BDC1F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32778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D8820-5515-4644-958C-0B04EAB61C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CD1B4B-9900-4BBF-A8DB-3FEF578ECF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2B81650-A711-4432-B913-67F8FDC48787}"/>
              </a:ext>
            </a:extLst>
          </p:cNvPr>
          <p:cNvSpPr>
            <a:spLocks noGrp="1"/>
          </p:cNvSpPr>
          <p:nvPr>
            <p:ph type="dt" sz="half" idx="10"/>
          </p:nvPr>
        </p:nvSpPr>
        <p:spPr/>
        <p:txBody>
          <a:bodyPr/>
          <a:lstStyle/>
          <a:p>
            <a:fld id="{8258E199-9684-4E48-A80F-1BCB1E51D3DE}" type="datetimeFigureOut">
              <a:rPr lang="en-US" smtClean="0"/>
              <a:t>2/16/2021</a:t>
            </a:fld>
            <a:endParaRPr lang="en-US" dirty="0"/>
          </a:p>
        </p:txBody>
      </p:sp>
      <p:sp>
        <p:nvSpPr>
          <p:cNvPr id="5" name="Footer Placeholder 4">
            <a:extLst>
              <a:ext uri="{FF2B5EF4-FFF2-40B4-BE49-F238E27FC236}">
                <a16:creationId xmlns:a16="http://schemas.microsoft.com/office/drawing/2014/main" id="{CCEBFD61-CD60-4CB1-AFCE-CF0BEECA49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65006D-66F6-4A93-9BCB-AEC9666FA73C}"/>
              </a:ext>
            </a:extLst>
          </p:cNvPr>
          <p:cNvSpPr>
            <a:spLocks noGrp="1"/>
          </p:cNvSpPr>
          <p:nvPr>
            <p:ph type="sldNum" sz="quarter" idx="12"/>
          </p:nvPr>
        </p:nvSpPr>
        <p:spPr/>
        <p:txBody>
          <a:bodyPr/>
          <a:lstStyle/>
          <a:p>
            <a:fld id="{553194A3-0112-44FA-919D-6E05B14111AC}" type="slidenum">
              <a:rPr lang="en-US" smtClean="0"/>
              <a:t>‹#›</a:t>
            </a:fld>
            <a:endParaRPr lang="en-US" dirty="0"/>
          </a:p>
        </p:txBody>
      </p:sp>
    </p:spTree>
    <p:extLst>
      <p:ext uri="{BB962C8B-B14F-4D97-AF65-F5344CB8AC3E}">
        <p14:creationId xmlns:p14="http://schemas.microsoft.com/office/powerpoint/2010/main" val="32582722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4F245C2-9D6E-43BE-B2E6-A548522ED41B}" type="datetimeFigureOut">
              <a:rPr lang="en-US">
                <a:solidFill>
                  <a:prstClr val="black">
                    <a:tint val="75000"/>
                  </a:prstClr>
                </a:solidFill>
              </a:rPr>
              <a:pPr>
                <a:defRPr/>
              </a:pPr>
              <a:t>2/16/2021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3D52CCA-257C-43B4-A27B-1C11CC20ACB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734444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7A57D23-D576-43FA-A238-57C9421534B1}" type="datetimeFigureOut">
              <a:rPr lang="en-US">
                <a:solidFill>
                  <a:prstClr val="black">
                    <a:tint val="75000"/>
                  </a:prstClr>
                </a:solidFill>
              </a:rPr>
              <a:pPr>
                <a:defRPr/>
              </a:pPr>
              <a:t>2/16/2021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8F3E2D2-A466-4786-9357-799FF53C7E3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603630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639684-4051-4E88-923C-A08911EA9E94}" type="datetimeFigureOut">
              <a:rPr lang="en-US">
                <a:solidFill>
                  <a:prstClr val="black">
                    <a:tint val="75000"/>
                  </a:prstClr>
                </a:solidFill>
              </a:rPr>
              <a:pPr>
                <a:defRPr/>
              </a:pPr>
              <a:t>2/16/2021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B5C8D34-0E5B-4A23-971C-061CD170511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084605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76027DD-4465-4DD7-8A21-CD9E5ED6A12B}" type="datetimeFigureOut">
              <a:rPr lang="en-US">
                <a:solidFill>
                  <a:prstClr val="black">
                    <a:tint val="75000"/>
                  </a:prstClr>
                </a:solidFill>
              </a:rPr>
              <a:pPr>
                <a:defRPr/>
              </a:pPr>
              <a:t>2/16/2021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39B82B0-BF8E-4005-87D7-231367D7653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980322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30DEE1B-06DE-4E4C-8037-544DBA886D42}" type="datetimeFigureOut">
              <a:rPr lang="en-US">
                <a:solidFill>
                  <a:prstClr val="black">
                    <a:tint val="75000"/>
                  </a:prstClr>
                </a:solidFill>
              </a:rPr>
              <a:pPr>
                <a:defRPr/>
              </a:pPr>
              <a:t>2/16/2021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7D23DBC-4691-4F38-A6D2-45E405D2B3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561637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577B758-FAD1-48D5-B3DB-C71327980C03}" type="datetimeFigureOut">
              <a:rPr lang="en-US">
                <a:solidFill>
                  <a:prstClr val="black">
                    <a:tint val="75000"/>
                  </a:prstClr>
                </a:solidFill>
              </a:rPr>
              <a:pPr>
                <a:defRPr/>
              </a:pPr>
              <a:t>2/16/2021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5E0093F-9C80-40A5-87BC-E70C229EF3B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978454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FCDA619-FA68-4721-9FA1-80E4A21D73C7}" type="datetimeFigureOut">
              <a:rPr lang="en-US">
                <a:solidFill>
                  <a:prstClr val="black">
                    <a:tint val="75000"/>
                  </a:prstClr>
                </a:solidFill>
              </a:rPr>
              <a:pPr>
                <a:defRPr/>
              </a:pPr>
              <a:t>2/16/2021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D0141DC-210A-47C8-ABD4-A1B48F61004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760406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803CFAD-10E1-42F3-AF2F-8171FF292F4D}" type="datetimeFigureOut">
              <a:rPr lang="en-US">
                <a:solidFill>
                  <a:prstClr val="black">
                    <a:tint val="75000"/>
                  </a:prstClr>
                </a:solidFill>
              </a:rPr>
              <a:pPr>
                <a:defRPr/>
              </a:pPr>
              <a:t>2/16/2021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DDB196A-BC34-4A73-AEA8-5C6DBAF1C2F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160081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FEDAE33-5A00-4BEB-B1CF-78E14B318CB5}" type="datetimeFigureOut">
              <a:rPr lang="en-US">
                <a:solidFill>
                  <a:prstClr val="black">
                    <a:tint val="75000"/>
                  </a:prstClr>
                </a:solidFill>
              </a:rPr>
              <a:pPr>
                <a:defRPr/>
              </a:pPr>
              <a:t>2/16/2021</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33F06BB-7003-45F6-8211-A16F4F703B4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230612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89C9E86-4A4D-4A9F-91C5-D85EA278563D}" type="datetimeFigureOut">
              <a:rPr lang="en-US">
                <a:solidFill>
                  <a:prstClr val="black">
                    <a:tint val="75000"/>
                  </a:prstClr>
                </a:solidFill>
              </a:rPr>
              <a:pPr>
                <a:defRPr/>
              </a:pPr>
              <a:t>2/16/2021</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574E24B-2715-4CB8-9872-40C45B48504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03177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F0E4F-0F59-4810-A888-EE7E1121BF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0EDB06-3110-499A-A5AA-958ED1B685C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94753A-AC50-4CB4-930F-A14D8AA2CC9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FD9E62-9198-49AC-B893-EEC93C32D11A}"/>
              </a:ext>
            </a:extLst>
          </p:cNvPr>
          <p:cNvSpPr>
            <a:spLocks noGrp="1"/>
          </p:cNvSpPr>
          <p:nvPr>
            <p:ph type="dt" sz="half" idx="10"/>
          </p:nvPr>
        </p:nvSpPr>
        <p:spPr/>
        <p:txBody>
          <a:bodyPr/>
          <a:lstStyle/>
          <a:p>
            <a:fld id="{8258E199-9684-4E48-A80F-1BCB1E51D3DE}" type="datetimeFigureOut">
              <a:rPr lang="en-US" smtClean="0"/>
              <a:t>2/16/2021</a:t>
            </a:fld>
            <a:endParaRPr lang="en-US" dirty="0"/>
          </a:p>
        </p:txBody>
      </p:sp>
      <p:sp>
        <p:nvSpPr>
          <p:cNvPr id="6" name="Footer Placeholder 5">
            <a:extLst>
              <a:ext uri="{FF2B5EF4-FFF2-40B4-BE49-F238E27FC236}">
                <a16:creationId xmlns:a16="http://schemas.microsoft.com/office/drawing/2014/main" id="{897231D2-9116-46FC-B745-039E9CA753F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5CF31-ADFD-4768-BA83-144A996BD957}"/>
              </a:ext>
            </a:extLst>
          </p:cNvPr>
          <p:cNvSpPr>
            <a:spLocks noGrp="1"/>
          </p:cNvSpPr>
          <p:nvPr>
            <p:ph type="sldNum" sz="quarter" idx="12"/>
          </p:nvPr>
        </p:nvSpPr>
        <p:spPr/>
        <p:txBody>
          <a:bodyPr/>
          <a:lstStyle/>
          <a:p>
            <a:fld id="{553194A3-0112-44FA-919D-6E05B14111AC}" type="slidenum">
              <a:rPr lang="en-US" smtClean="0"/>
              <a:t>‹#›</a:t>
            </a:fld>
            <a:endParaRPr lang="en-US" dirty="0"/>
          </a:p>
        </p:txBody>
      </p:sp>
    </p:spTree>
    <p:extLst>
      <p:ext uri="{BB962C8B-B14F-4D97-AF65-F5344CB8AC3E}">
        <p14:creationId xmlns:p14="http://schemas.microsoft.com/office/powerpoint/2010/main" val="31931627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5E2C908-4083-411C-8148-404607F04DDB}" type="datetimeFigureOut">
              <a:rPr lang="en-US">
                <a:solidFill>
                  <a:prstClr val="black">
                    <a:tint val="75000"/>
                  </a:prstClr>
                </a:solidFill>
              </a:rPr>
              <a:pPr>
                <a:defRPr/>
              </a:pPr>
              <a:t>2/16/2021</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EDC269F-B490-43F9-A8C2-44B254BFF7C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324134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D3C50AB-14B4-459D-97C7-9A10456260C2}" type="datetimeFigureOut">
              <a:rPr lang="en-US">
                <a:solidFill>
                  <a:prstClr val="black">
                    <a:tint val="75000"/>
                  </a:prstClr>
                </a:solidFill>
              </a:rPr>
              <a:pPr>
                <a:defRPr/>
              </a:pPr>
              <a:t>2/16/2021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D0579BE-BDFD-49ED-BE63-D1064C58D09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833629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0B867D8-0760-4275-BD6A-ABB08DD1B54E}" type="datetimeFigureOut">
              <a:rPr lang="en-US">
                <a:solidFill>
                  <a:prstClr val="black">
                    <a:tint val="75000"/>
                  </a:prstClr>
                </a:solidFill>
              </a:rPr>
              <a:pPr>
                <a:defRPr/>
              </a:pPr>
              <a:t>2/16/2021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6E2A1F9-63DB-400E-AC22-6FE69F41557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163815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59A5427-F7F8-4E52-A32D-EF17B82D753C}" type="datetimeFigureOut">
              <a:rPr lang="en-US">
                <a:solidFill>
                  <a:prstClr val="black">
                    <a:tint val="75000"/>
                  </a:prstClr>
                </a:solidFill>
              </a:rPr>
              <a:pPr>
                <a:defRPr/>
              </a:pPr>
              <a:t>2/16/2021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927B0F8-5091-41E4-9ACD-74FCD027343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922781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1E6DA3F-8B4F-4D95-BFA9-A0D5ABA9E7F2}" type="datetimeFigureOut">
              <a:rPr lang="en-US">
                <a:solidFill>
                  <a:prstClr val="black">
                    <a:tint val="75000"/>
                  </a:prstClr>
                </a:solidFill>
              </a:rPr>
              <a:pPr>
                <a:defRPr/>
              </a:pPr>
              <a:t>2/16/2021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BAA2B6D-D011-4E0D-A1EA-AE9007B5A8D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34391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E917F-96FF-4469-B9A9-C5285D48C8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AC7923-627B-4563-B3FB-2AF41FF4BD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9DA840A-C5D8-4F85-B000-95E8499C0A2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92DC45-6760-402C-9756-8C32114D99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D28FDB3-9675-4194-972E-4F114350F2C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F405BE-80D0-4F00-9C17-B4FCF2FA9F57}"/>
              </a:ext>
            </a:extLst>
          </p:cNvPr>
          <p:cNvSpPr>
            <a:spLocks noGrp="1"/>
          </p:cNvSpPr>
          <p:nvPr>
            <p:ph type="dt" sz="half" idx="10"/>
          </p:nvPr>
        </p:nvSpPr>
        <p:spPr/>
        <p:txBody>
          <a:bodyPr/>
          <a:lstStyle/>
          <a:p>
            <a:fld id="{8258E199-9684-4E48-A80F-1BCB1E51D3DE}" type="datetimeFigureOut">
              <a:rPr lang="en-US" smtClean="0"/>
              <a:t>2/16/2021</a:t>
            </a:fld>
            <a:endParaRPr lang="en-US" dirty="0"/>
          </a:p>
        </p:txBody>
      </p:sp>
      <p:sp>
        <p:nvSpPr>
          <p:cNvPr id="8" name="Footer Placeholder 7">
            <a:extLst>
              <a:ext uri="{FF2B5EF4-FFF2-40B4-BE49-F238E27FC236}">
                <a16:creationId xmlns:a16="http://schemas.microsoft.com/office/drawing/2014/main" id="{37CCF212-06B0-4118-BE47-F5FF01F77D0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F2A2E00-B12F-4265-9F78-2F198C4E902D}"/>
              </a:ext>
            </a:extLst>
          </p:cNvPr>
          <p:cNvSpPr>
            <a:spLocks noGrp="1"/>
          </p:cNvSpPr>
          <p:nvPr>
            <p:ph type="sldNum" sz="quarter" idx="12"/>
          </p:nvPr>
        </p:nvSpPr>
        <p:spPr/>
        <p:txBody>
          <a:bodyPr/>
          <a:lstStyle/>
          <a:p>
            <a:fld id="{553194A3-0112-44FA-919D-6E05B14111AC}" type="slidenum">
              <a:rPr lang="en-US" smtClean="0"/>
              <a:t>‹#›</a:t>
            </a:fld>
            <a:endParaRPr lang="en-US" dirty="0"/>
          </a:p>
        </p:txBody>
      </p:sp>
    </p:spTree>
    <p:extLst>
      <p:ext uri="{BB962C8B-B14F-4D97-AF65-F5344CB8AC3E}">
        <p14:creationId xmlns:p14="http://schemas.microsoft.com/office/powerpoint/2010/main" val="3888504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C0161-6BD2-48DE-BD37-39C82B35A9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3A3CEF-271F-4E57-9D52-ECF68D6D4427}"/>
              </a:ext>
            </a:extLst>
          </p:cNvPr>
          <p:cNvSpPr>
            <a:spLocks noGrp="1"/>
          </p:cNvSpPr>
          <p:nvPr>
            <p:ph type="dt" sz="half" idx="10"/>
          </p:nvPr>
        </p:nvSpPr>
        <p:spPr/>
        <p:txBody>
          <a:bodyPr/>
          <a:lstStyle/>
          <a:p>
            <a:fld id="{8258E199-9684-4E48-A80F-1BCB1E51D3DE}" type="datetimeFigureOut">
              <a:rPr lang="en-US" smtClean="0"/>
              <a:t>2/16/2021</a:t>
            </a:fld>
            <a:endParaRPr lang="en-US" dirty="0"/>
          </a:p>
        </p:txBody>
      </p:sp>
      <p:sp>
        <p:nvSpPr>
          <p:cNvPr id="4" name="Footer Placeholder 3">
            <a:extLst>
              <a:ext uri="{FF2B5EF4-FFF2-40B4-BE49-F238E27FC236}">
                <a16:creationId xmlns:a16="http://schemas.microsoft.com/office/drawing/2014/main" id="{9711B5C5-7EE1-4DEF-BC5F-4BFC4E7E588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A2A0426-655C-4561-97E8-C82CFD136AA1}"/>
              </a:ext>
            </a:extLst>
          </p:cNvPr>
          <p:cNvSpPr>
            <a:spLocks noGrp="1"/>
          </p:cNvSpPr>
          <p:nvPr>
            <p:ph type="sldNum" sz="quarter" idx="12"/>
          </p:nvPr>
        </p:nvSpPr>
        <p:spPr/>
        <p:txBody>
          <a:bodyPr/>
          <a:lstStyle/>
          <a:p>
            <a:fld id="{553194A3-0112-44FA-919D-6E05B14111AC}" type="slidenum">
              <a:rPr lang="en-US" smtClean="0"/>
              <a:t>‹#›</a:t>
            </a:fld>
            <a:endParaRPr lang="en-US" dirty="0"/>
          </a:p>
        </p:txBody>
      </p:sp>
    </p:spTree>
    <p:extLst>
      <p:ext uri="{BB962C8B-B14F-4D97-AF65-F5344CB8AC3E}">
        <p14:creationId xmlns:p14="http://schemas.microsoft.com/office/powerpoint/2010/main" val="685248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220010-1965-4B50-8B7C-B3695B0412EF}"/>
              </a:ext>
            </a:extLst>
          </p:cNvPr>
          <p:cNvSpPr>
            <a:spLocks noGrp="1"/>
          </p:cNvSpPr>
          <p:nvPr>
            <p:ph type="dt" sz="half" idx="10"/>
          </p:nvPr>
        </p:nvSpPr>
        <p:spPr/>
        <p:txBody>
          <a:bodyPr/>
          <a:lstStyle/>
          <a:p>
            <a:fld id="{8258E199-9684-4E48-A80F-1BCB1E51D3DE}" type="datetimeFigureOut">
              <a:rPr lang="en-US" smtClean="0"/>
              <a:t>2/16/2021</a:t>
            </a:fld>
            <a:endParaRPr lang="en-US" dirty="0"/>
          </a:p>
        </p:txBody>
      </p:sp>
      <p:sp>
        <p:nvSpPr>
          <p:cNvPr id="3" name="Footer Placeholder 2">
            <a:extLst>
              <a:ext uri="{FF2B5EF4-FFF2-40B4-BE49-F238E27FC236}">
                <a16:creationId xmlns:a16="http://schemas.microsoft.com/office/drawing/2014/main" id="{933CE52D-5DC5-410F-9C37-B7A5A24FD8B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63CE3FF-4F42-434B-A9C6-E88E1F1DFC2A}"/>
              </a:ext>
            </a:extLst>
          </p:cNvPr>
          <p:cNvSpPr>
            <a:spLocks noGrp="1"/>
          </p:cNvSpPr>
          <p:nvPr>
            <p:ph type="sldNum" sz="quarter" idx="12"/>
          </p:nvPr>
        </p:nvSpPr>
        <p:spPr/>
        <p:txBody>
          <a:bodyPr/>
          <a:lstStyle/>
          <a:p>
            <a:fld id="{553194A3-0112-44FA-919D-6E05B14111AC}" type="slidenum">
              <a:rPr lang="en-US" smtClean="0"/>
              <a:t>‹#›</a:t>
            </a:fld>
            <a:endParaRPr lang="en-US" dirty="0"/>
          </a:p>
        </p:txBody>
      </p:sp>
    </p:spTree>
    <p:extLst>
      <p:ext uri="{BB962C8B-B14F-4D97-AF65-F5344CB8AC3E}">
        <p14:creationId xmlns:p14="http://schemas.microsoft.com/office/powerpoint/2010/main" val="1963045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36DA1-74B6-47B6-BB5C-56AA4904A0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102550-F47A-45BB-BAEF-BD5A922507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77B921-85B8-4F6D-949D-D4E60E65DC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46B1787-489B-4A64-8543-BAB50400D5A5}"/>
              </a:ext>
            </a:extLst>
          </p:cNvPr>
          <p:cNvSpPr>
            <a:spLocks noGrp="1"/>
          </p:cNvSpPr>
          <p:nvPr>
            <p:ph type="dt" sz="half" idx="10"/>
          </p:nvPr>
        </p:nvSpPr>
        <p:spPr/>
        <p:txBody>
          <a:bodyPr/>
          <a:lstStyle/>
          <a:p>
            <a:fld id="{8258E199-9684-4E48-A80F-1BCB1E51D3DE}" type="datetimeFigureOut">
              <a:rPr lang="en-US" smtClean="0"/>
              <a:t>2/16/2021</a:t>
            </a:fld>
            <a:endParaRPr lang="en-US" dirty="0"/>
          </a:p>
        </p:txBody>
      </p:sp>
      <p:sp>
        <p:nvSpPr>
          <p:cNvPr id="6" name="Footer Placeholder 5">
            <a:extLst>
              <a:ext uri="{FF2B5EF4-FFF2-40B4-BE49-F238E27FC236}">
                <a16:creationId xmlns:a16="http://schemas.microsoft.com/office/drawing/2014/main" id="{269E3708-C555-43EB-AB96-1F3CADDC7FE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17EA7F1-C934-4F30-9B4B-C70DC5D4BEEA}"/>
              </a:ext>
            </a:extLst>
          </p:cNvPr>
          <p:cNvSpPr>
            <a:spLocks noGrp="1"/>
          </p:cNvSpPr>
          <p:nvPr>
            <p:ph type="sldNum" sz="quarter" idx="12"/>
          </p:nvPr>
        </p:nvSpPr>
        <p:spPr/>
        <p:txBody>
          <a:bodyPr/>
          <a:lstStyle/>
          <a:p>
            <a:fld id="{553194A3-0112-44FA-919D-6E05B14111AC}" type="slidenum">
              <a:rPr lang="en-US" smtClean="0"/>
              <a:t>‹#›</a:t>
            </a:fld>
            <a:endParaRPr lang="en-US" dirty="0"/>
          </a:p>
        </p:txBody>
      </p:sp>
    </p:spTree>
    <p:extLst>
      <p:ext uri="{BB962C8B-B14F-4D97-AF65-F5344CB8AC3E}">
        <p14:creationId xmlns:p14="http://schemas.microsoft.com/office/powerpoint/2010/main" val="889904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88CC8-700D-40DE-A450-448E11D395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4775A1-FD4D-45A1-95CC-A49EC68B1B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E0EB2F1-E921-4F77-B2AF-491EC15402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9F2B75-DCFE-42E9-93D2-A338864545DD}"/>
              </a:ext>
            </a:extLst>
          </p:cNvPr>
          <p:cNvSpPr>
            <a:spLocks noGrp="1"/>
          </p:cNvSpPr>
          <p:nvPr>
            <p:ph type="dt" sz="half" idx="10"/>
          </p:nvPr>
        </p:nvSpPr>
        <p:spPr/>
        <p:txBody>
          <a:bodyPr/>
          <a:lstStyle/>
          <a:p>
            <a:fld id="{8258E199-9684-4E48-A80F-1BCB1E51D3DE}" type="datetimeFigureOut">
              <a:rPr lang="en-US" smtClean="0"/>
              <a:t>2/16/2021</a:t>
            </a:fld>
            <a:endParaRPr lang="en-US" dirty="0"/>
          </a:p>
        </p:txBody>
      </p:sp>
      <p:sp>
        <p:nvSpPr>
          <p:cNvPr id="6" name="Footer Placeholder 5">
            <a:extLst>
              <a:ext uri="{FF2B5EF4-FFF2-40B4-BE49-F238E27FC236}">
                <a16:creationId xmlns:a16="http://schemas.microsoft.com/office/drawing/2014/main" id="{6413AE10-4133-4ADB-A821-C8CFD05D20F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9152EFA-B6C1-4F72-A542-7514CA9806C7}"/>
              </a:ext>
            </a:extLst>
          </p:cNvPr>
          <p:cNvSpPr>
            <a:spLocks noGrp="1"/>
          </p:cNvSpPr>
          <p:nvPr>
            <p:ph type="sldNum" sz="quarter" idx="12"/>
          </p:nvPr>
        </p:nvSpPr>
        <p:spPr/>
        <p:txBody>
          <a:bodyPr/>
          <a:lstStyle/>
          <a:p>
            <a:fld id="{553194A3-0112-44FA-919D-6E05B14111AC}" type="slidenum">
              <a:rPr lang="en-US" smtClean="0"/>
              <a:t>‹#›</a:t>
            </a:fld>
            <a:endParaRPr lang="en-US" dirty="0"/>
          </a:p>
        </p:txBody>
      </p:sp>
    </p:spTree>
    <p:extLst>
      <p:ext uri="{BB962C8B-B14F-4D97-AF65-F5344CB8AC3E}">
        <p14:creationId xmlns:p14="http://schemas.microsoft.com/office/powerpoint/2010/main" val="2965806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DC2437-C552-47CA-A7AB-8E25A5358F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2C5EA3-DE39-403F-A5CD-1EBFE7BD5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DD21AE-6F35-4B0D-BB02-85D1EEAC13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8E199-9684-4E48-A80F-1BCB1E51D3DE}" type="datetimeFigureOut">
              <a:rPr lang="en-US" smtClean="0"/>
              <a:t>2/16/2021</a:t>
            </a:fld>
            <a:endParaRPr lang="en-US" dirty="0"/>
          </a:p>
        </p:txBody>
      </p:sp>
      <p:sp>
        <p:nvSpPr>
          <p:cNvPr id="5" name="Footer Placeholder 4">
            <a:extLst>
              <a:ext uri="{FF2B5EF4-FFF2-40B4-BE49-F238E27FC236}">
                <a16:creationId xmlns:a16="http://schemas.microsoft.com/office/drawing/2014/main" id="{56D74303-9A97-4C4A-9D03-03C66CA4A5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5755A73-5FD9-4347-8D46-104250ADC1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3194A3-0112-44FA-919D-6E05B14111AC}" type="slidenum">
              <a:rPr lang="en-US" smtClean="0"/>
              <a:t>‹#›</a:t>
            </a:fld>
            <a:endParaRPr lang="en-US" dirty="0"/>
          </a:p>
        </p:txBody>
      </p:sp>
    </p:spTree>
    <p:extLst>
      <p:ext uri="{BB962C8B-B14F-4D97-AF65-F5344CB8AC3E}">
        <p14:creationId xmlns:p14="http://schemas.microsoft.com/office/powerpoint/2010/main" val="1541284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307DF11-5652-4287-928F-1F7A8E0441AA}" type="slidenum">
              <a:rPr lang="en-US" altLang="en-US"/>
              <a:pPr>
                <a:defRPr/>
              </a:pPr>
              <a:t>‹#›</a:t>
            </a:fld>
            <a:endParaRPr lang="en-US" altLang="en-US" dirty="0"/>
          </a:p>
        </p:txBody>
      </p:sp>
    </p:spTree>
    <p:extLst>
      <p:ext uri="{BB962C8B-B14F-4D97-AF65-F5344CB8AC3E}">
        <p14:creationId xmlns:p14="http://schemas.microsoft.com/office/powerpoint/2010/main" val="2974323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A7BBFC4-1B98-4A7A-A201-FEB5D98D2304}" type="datetimeFigureOut">
              <a:rPr lang="en-US">
                <a:solidFill>
                  <a:prstClr val="black">
                    <a:tint val="75000"/>
                  </a:prstClr>
                </a:solidFill>
              </a:rPr>
              <a:pPr>
                <a:defRPr/>
              </a:pPr>
              <a:t>2/16/2021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341E978-9991-47D0-8914-D6CE8DF5F6D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997407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A4C58E3-A8E7-4D87-A7F1-47A2F748C5AD}" type="datetimeFigureOut">
              <a:rPr lang="en-US">
                <a:solidFill>
                  <a:prstClr val="black">
                    <a:tint val="75000"/>
                  </a:prstClr>
                </a:solidFill>
              </a:rPr>
              <a:pPr>
                <a:defRPr/>
              </a:pPr>
              <a:t>2/16/2021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tx1">
                    <a:tint val="75000"/>
                  </a:schemeClr>
                </a:solidFill>
                <a:latin typeface="+mn-lt"/>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804F0E1-43B5-4805-BE1E-37074D39D7D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501701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0.xml"/></Relationships>
</file>

<file path=ppt/slides/_rels/slide9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150642"/>
            <a:ext cx="11754679" cy="2891271"/>
          </a:xfrm>
        </p:spPr>
        <p:txBody>
          <a:bodyPr/>
          <a:lstStyle/>
          <a:p>
            <a:pPr algn="l" eaLnBrk="1" hangingPunct="1"/>
            <a:r>
              <a:rPr lang="en-US" altLang="en-US" sz="4800" dirty="0">
                <a:latin typeface="Times New Roman" panose="02020603050405020304" pitchFamily="18" charset="0"/>
                <a:cs typeface="Times New Roman" panose="02020603050405020304" pitchFamily="18" charset="0"/>
              </a:rPr>
              <a:t>OB:  Trends of the Periodic Table</a:t>
            </a:r>
            <a:br>
              <a:rPr lang="en-US" altLang="en-US" sz="4800" dirty="0">
                <a:latin typeface="Times New Roman" panose="02020603050405020304" pitchFamily="18" charset="0"/>
                <a:cs typeface="Times New Roman" panose="02020603050405020304" pitchFamily="18" charset="0"/>
              </a:rPr>
            </a:br>
            <a:br>
              <a:rPr lang="en-US" altLang="en-US" sz="4800" dirty="0">
                <a:latin typeface="Times New Roman" panose="02020603050405020304" pitchFamily="18" charset="0"/>
                <a:cs typeface="Times New Roman" panose="02020603050405020304" pitchFamily="18" charset="0"/>
              </a:rPr>
            </a:br>
            <a:r>
              <a:rPr lang="en-US" altLang="en-US" sz="4800" dirty="0">
                <a:solidFill>
                  <a:srgbClr val="FF0000"/>
                </a:solidFill>
                <a:latin typeface="Times New Roman" panose="02020603050405020304" pitchFamily="18" charset="0"/>
                <a:cs typeface="Times New Roman" panose="02020603050405020304" pitchFamily="18" charset="0"/>
              </a:rPr>
              <a:t>1. Dimitri Mendeleev created </a:t>
            </a:r>
            <a:br>
              <a:rPr lang="en-US" altLang="en-US" sz="4800" dirty="0">
                <a:solidFill>
                  <a:srgbClr val="FF0000"/>
                </a:solidFill>
                <a:latin typeface="Times New Roman" panose="02020603050405020304" pitchFamily="18" charset="0"/>
                <a:cs typeface="Times New Roman" panose="02020603050405020304" pitchFamily="18" charset="0"/>
              </a:rPr>
            </a:br>
            <a:r>
              <a:rPr lang="en-US" altLang="en-US" sz="4800" dirty="0">
                <a:solidFill>
                  <a:srgbClr val="FF0000"/>
                </a:solidFill>
                <a:latin typeface="Times New Roman" panose="02020603050405020304" pitchFamily="18" charset="0"/>
                <a:cs typeface="Times New Roman" panose="02020603050405020304" pitchFamily="18" charset="0"/>
              </a:rPr>
              <a:t>the first modern periodic table, </a:t>
            </a:r>
            <a:br>
              <a:rPr lang="en-US" altLang="en-US" sz="4800" dirty="0">
                <a:solidFill>
                  <a:srgbClr val="FF0000"/>
                </a:solidFill>
                <a:latin typeface="Times New Roman" panose="02020603050405020304" pitchFamily="18" charset="0"/>
                <a:cs typeface="Times New Roman" panose="02020603050405020304" pitchFamily="18" charset="0"/>
              </a:rPr>
            </a:br>
            <a:r>
              <a:rPr lang="en-US" altLang="en-US" sz="4800" dirty="0">
                <a:solidFill>
                  <a:srgbClr val="FF0000"/>
                </a:solidFill>
                <a:latin typeface="Times New Roman" panose="02020603050405020304" pitchFamily="18" charset="0"/>
                <a:cs typeface="Times New Roman" panose="02020603050405020304" pitchFamily="18" charset="0"/>
              </a:rPr>
              <a:t>ours is modeled on it.  </a:t>
            </a:r>
            <a:br>
              <a:rPr lang="en-US" altLang="en-US" sz="4800" dirty="0">
                <a:solidFill>
                  <a:srgbClr val="FF0000"/>
                </a:solidFill>
                <a:latin typeface="Times New Roman" panose="02020603050405020304" pitchFamily="18" charset="0"/>
                <a:cs typeface="Times New Roman" panose="02020603050405020304" pitchFamily="18" charset="0"/>
              </a:rPr>
            </a:br>
            <a:endParaRPr lang="en-US" altLang="en-US" sz="4800" dirty="0">
              <a:latin typeface="Times New Roman" panose="02020603050405020304" pitchFamily="18" charset="0"/>
              <a:cs typeface="Times New Roman" panose="02020603050405020304" pitchFamily="18" charset="0"/>
            </a:endParaRPr>
          </a:p>
        </p:txBody>
      </p:sp>
      <p:pic>
        <p:nvPicPr>
          <p:cNvPr id="4" name="Picture 6" descr="mendeleev's house">
            <a:extLst>
              <a:ext uri="{FF2B5EF4-FFF2-40B4-BE49-F238E27FC236}">
                <a16:creationId xmlns:a16="http://schemas.microsoft.com/office/drawing/2014/main" id="{9105F40F-2465-4006-9630-7B4E6025EB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8808" y="1732772"/>
            <a:ext cx="3152775"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0298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444737-ADA1-4B56-8879-C3FC9C3A3D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3325" y="1254287"/>
            <a:ext cx="8448675" cy="5603713"/>
          </a:xfrm>
          <a:prstGeom prst="rect">
            <a:avLst/>
          </a:prstGeom>
        </p:spPr>
      </p:pic>
      <p:sp>
        <p:nvSpPr>
          <p:cNvPr id="7" name="TextBox 6">
            <a:extLst>
              <a:ext uri="{FF2B5EF4-FFF2-40B4-BE49-F238E27FC236}">
                <a16:creationId xmlns:a16="http://schemas.microsoft.com/office/drawing/2014/main" id="{31A9A963-797B-4D43-AE1A-2665BC838378}"/>
              </a:ext>
            </a:extLst>
          </p:cNvPr>
          <p:cNvSpPr txBox="1"/>
          <p:nvPr/>
        </p:nvSpPr>
        <p:spPr>
          <a:xfrm>
            <a:off x="-10302" y="0"/>
            <a:ext cx="3983500" cy="6863417"/>
          </a:xfrm>
          <a:prstGeom prst="rect">
            <a:avLst/>
          </a:prstGeom>
          <a:noFill/>
        </p:spPr>
        <p:txBody>
          <a:bodyPr wrap="square" rtlCol="0">
            <a:spAutoFit/>
          </a:bodyPr>
          <a:lstStyle/>
          <a:p>
            <a:pPr algn="ctr"/>
            <a:r>
              <a:rPr lang="en-US" sz="4000" dirty="0">
                <a:solidFill>
                  <a:srgbClr val="CC0099"/>
                </a:solidFill>
                <a:latin typeface="Times New Roman" panose="02020603050405020304" pitchFamily="18" charset="0"/>
                <a:cs typeface="Times New Roman" panose="02020603050405020304" pitchFamily="18" charset="0"/>
              </a:rPr>
              <a:t>11.</a:t>
            </a:r>
            <a:br>
              <a:rPr lang="en-US" sz="4000" dirty="0">
                <a:solidFill>
                  <a:srgbClr val="CC0099"/>
                </a:solidFill>
                <a:latin typeface="Times New Roman" panose="02020603050405020304" pitchFamily="18" charset="0"/>
                <a:cs typeface="Times New Roman" panose="02020603050405020304" pitchFamily="18" charset="0"/>
              </a:rPr>
            </a:br>
            <a:r>
              <a:rPr lang="en-US" sz="4000" dirty="0">
                <a:solidFill>
                  <a:srgbClr val="CC0099"/>
                </a:solidFill>
                <a:latin typeface="Times New Roman" panose="02020603050405020304" pitchFamily="18" charset="0"/>
                <a:cs typeface="Times New Roman" panose="02020603050405020304" pitchFamily="18" charset="0"/>
              </a:rPr>
              <a:t>the 2 rows at </a:t>
            </a:r>
            <a:br>
              <a:rPr lang="en-US" sz="4000" dirty="0">
                <a:solidFill>
                  <a:srgbClr val="CC0099"/>
                </a:solidFill>
                <a:latin typeface="Times New Roman" panose="02020603050405020304" pitchFamily="18" charset="0"/>
                <a:cs typeface="Times New Roman" panose="02020603050405020304" pitchFamily="18" charset="0"/>
              </a:rPr>
            </a:br>
            <a:r>
              <a:rPr lang="en-US" sz="4000" dirty="0">
                <a:solidFill>
                  <a:srgbClr val="CC0099"/>
                </a:solidFill>
                <a:latin typeface="Times New Roman" panose="02020603050405020304" pitchFamily="18" charset="0"/>
                <a:cs typeface="Times New Roman" panose="02020603050405020304" pitchFamily="18" charset="0"/>
              </a:rPr>
              <a:t>the bottom of </a:t>
            </a:r>
            <a:br>
              <a:rPr lang="en-US" sz="4000" dirty="0">
                <a:solidFill>
                  <a:srgbClr val="CC0099"/>
                </a:solidFill>
                <a:latin typeface="Times New Roman" panose="02020603050405020304" pitchFamily="18" charset="0"/>
                <a:cs typeface="Times New Roman" panose="02020603050405020304" pitchFamily="18" charset="0"/>
              </a:rPr>
            </a:br>
            <a:r>
              <a:rPr lang="en-US" sz="4000" dirty="0">
                <a:solidFill>
                  <a:srgbClr val="CC0099"/>
                </a:solidFill>
                <a:latin typeface="Times New Roman" panose="02020603050405020304" pitchFamily="18" charset="0"/>
                <a:cs typeface="Times New Roman" panose="02020603050405020304" pitchFamily="18" charset="0"/>
              </a:rPr>
              <a:t>the table are called the </a:t>
            </a:r>
            <a:br>
              <a:rPr lang="en-US" sz="4000" dirty="0">
                <a:solidFill>
                  <a:srgbClr val="CC0099"/>
                </a:solidFill>
                <a:latin typeface="Times New Roman" panose="02020603050405020304" pitchFamily="18" charset="0"/>
                <a:cs typeface="Times New Roman" panose="02020603050405020304" pitchFamily="18" charset="0"/>
              </a:rPr>
            </a:br>
            <a:r>
              <a:rPr lang="en-US" sz="4000" dirty="0">
                <a:solidFill>
                  <a:srgbClr val="CC0099"/>
                </a:solidFill>
                <a:latin typeface="Times New Roman" panose="02020603050405020304" pitchFamily="18" charset="0"/>
                <a:cs typeface="Times New Roman" panose="02020603050405020304" pitchFamily="18" charset="0"/>
              </a:rPr>
              <a:t>INNER TRANSITIONAL metals.</a:t>
            </a:r>
          </a:p>
          <a:p>
            <a:pPr algn="ctr"/>
            <a:endParaRPr lang="en-US" sz="4000" kern="1400" dirty="0">
              <a:ln>
                <a:noFill/>
              </a:ln>
              <a:solidFill>
                <a:srgbClr val="CC0099"/>
              </a:solidFill>
              <a:effectLst/>
              <a:latin typeface="Times New Roman" panose="02020603050405020304" pitchFamily="18" charset="0"/>
              <a:cs typeface="Times New Roman" panose="02020603050405020304" pitchFamily="18" charset="0"/>
            </a:endParaRPr>
          </a:p>
          <a:p>
            <a:pPr algn="ctr"/>
            <a:r>
              <a:rPr lang="en-US" sz="4000" kern="1400" dirty="0">
                <a:solidFill>
                  <a:srgbClr val="CC0099"/>
                </a:solidFill>
                <a:latin typeface="Times New Roman" panose="02020603050405020304" pitchFamily="18" charset="0"/>
                <a:cs typeface="Times New Roman" panose="02020603050405020304" pitchFamily="18" charset="0"/>
              </a:rPr>
              <a:t>They fit inside </a:t>
            </a:r>
            <a:br>
              <a:rPr lang="en-US" sz="4000" kern="1400" dirty="0">
                <a:solidFill>
                  <a:srgbClr val="CC0099"/>
                </a:solidFill>
                <a:latin typeface="Times New Roman" panose="02020603050405020304" pitchFamily="18" charset="0"/>
                <a:cs typeface="Times New Roman" panose="02020603050405020304" pitchFamily="18" charset="0"/>
              </a:rPr>
            </a:br>
            <a:r>
              <a:rPr lang="en-US" sz="4000" kern="1400" dirty="0">
                <a:solidFill>
                  <a:srgbClr val="CC0099"/>
                </a:solidFill>
                <a:latin typeface="Times New Roman" panose="02020603050405020304" pitchFamily="18" charset="0"/>
                <a:cs typeface="Times New Roman" panose="02020603050405020304" pitchFamily="18" charset="0"/>
              </a:rPr>
              <a:t>group 3</a:t>
            </a:r>
            <a:endParaRPr lang="en-US" dirty="0"/>
          </a:p>
        </p:txBody>
      </p:sp>
      <p:sp>
        <p:nvSpPr>
          <p:cNvPr id="16" name="Arrow: Right 15">
            <a:extLst>
              <a:ext uri="{FF2B5EF4-FFF2-40B4-BE49-F238E27FC236}">
                <a16:creationId xmlns:a16="http://schemas.microsoft.com/office/drawing/2014/main" id="{FF6B3D53-F99B-49E4-88A6-B41100612767}"/>
              </a:ext>
            </a:extLst>
          </p:cNvPr>
          <p:cNvSpPr/>
          <p:nvPr/>
        </p:nvSpPr>
        <p:spPr>
          <a:xfrm>
            <a:off x="4147053" y="5702895"/>
            <a:ext cx="1455402" cy="549550"/>
          </a:xfrm>
          <a:prstGeom prst="rightArrow">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8" name="Arrow: Right 17">
            <a:extLst>
              <a:ext uri="{FF2B5EF4-FFF2-40B4-BE49-F238E27FC236}">
                <a16:creationId xmlns:a16="http://schemas.microsoft.com/office/drawing/2014/main" id="{FF02E83D-873E-4049-9BE7-7326FF04EB4B}"/>
              </a:ext>
            </a:extLst>
          </p:cNvPr>
          <p:cNvSpPr/>
          <p:nvPr/>
        </p:nvSpPr>
        <p:spPr>
          <a:xfrm>
            <a:off x="4320908" y="6225941"/>
            <a:ext cx="1455402" cy="549550"/>
          </a:xfrm>
          <a:prstGeom prst="rightArrow">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9" name="Straight Connector 18">
            <a:extLst>
              <a:ext uri="{FF2B5EF4-FFF2-40B4-BE49-F238E27FC236}">
                <a16:creationId xmlns:a16="http://schemas.microsoft.com/office/drawing/2014/main" id="{BF478C1C-AA48-45C4-BD87-C0D81B8CA143}"/>
              </a:ext>
            </a:extLst>
          </p:cNvPr>
          <p:cNvCxnSpPr>
            <a:cxnSpLocks/>
          </p:cNvCxnSpPr>
          <p:nvPr/>
        </p:nvCxnSpPr>
        <p:spPr>
          <a:xfrm>
            <a:off x="5419310" y="4498699"/>
            <a:ext cx="0" cy="908188"/>
          </a:xfrm>
          <a:prstGeom prst="line">
            <a:avLst/>
          </a:prstGeom>
          <a:ln w="76200">
            <a:solidFill>
              <a:srgbClr val="CC009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4C4D54A-6C7F-4F59-BC30-96A70AECD208}"/>
              </a:ext>
            </a:extLst>
          </p:cNvPr>
          <p:cNvCxnSpPr>
            <a:cxnSpLocks/>
          </p:cNvCxnSpPr>
          <p:nvPr/>
        </p:nvCxnSpPr>
        <p:spPr>
          <a:xfrm>
            <a:off x="5041154" y="4498699"/>
            <a:ext cx="0" cy="908188"/>
          </a:xfrm>
          <a:prstGeom prst="line">
            <a:avLst/>
          </a:prstGeom>
          <a:ln w="76200">
            <a:solidFill>
              <a:srgbClr val="CC009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4FACC70-F55D-4858-808D-E2A405330FD9}"/>
              </a:ext>
            </a:extLst>
          </p:cNvPr>
          <p:cNvCxnSpPr>
            <a:cxnSpLocks/>
          </p:cNvCxnSpPr>
          <p:nvPr/>
        </p:nvCxnSpPr>
        <p:spPr>
          <a:xfrm flipH="1">
            <a:off x="4965216" y="4528309"/>
            <a:ext cx="454094" cy="0"/>
          </a:xfrm>
          <a:prstGeom prst="line">
            <a:avLst/>
          </a:prstGeom>
          <a:ln w="76200">
            <a:solidFill>
              <a:srgbClr val="CC009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1DCB7BC-D064-4B1D-99B6-77314344A9C8}"/>
              </a:ext>
            </a:extLst>
          </p:cNvPr>
          <p:cNvCxnSpPr>
            <a:cxnSpLocks/>
          </p:cNvCxnSpPr>
          <p:nvPr/>
        </p:nvCxnSpPr>
        <p:spPr>
          <a:xfrm flipH="1">
            <a:off x="4978468" y="5356569"/>
            <a:ext cx="454094" cy="0"/>
          </a:xfrm>
          <a:prstGeom prst="line">
            <a:avLst/>
          </a:prstGeom>
          <a:ln w="76200">
            <a:solidFill>
              <a:srgbClr val="CC00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68575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E1FFFF"/>
        </a:solidFill>
        <a:effectLst/>
      </p:bgPr>
    </p:bg>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45774" y="304800"/>
            <a:ext cx="119137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ltLang="en-US" sz="2800" dirty="0">
                <a:solidFill>
                  <a:prstClr val="black"/>
                </a:solidFill>
                <a:latin typeface="Times New Roman" panose="02020603050405020304" pitchFamily="18" charset="0"/>
                <a:cs typeface="Times New Roman" panose="02020603050405020304" pitchFamily="18" charset="0"/>
              </a:rPr>
              <a:t>66.  Fill in the electronegativity values in group 2 and group 17?</a:t>
            </a:r>
          </a:p>
        </p:txBody>
      </p:sp>
      <p:graphicFrame>
        <p:nvGraphicFramePr>
          <p:cNvPr id="3" name="Table 2"/>
          <p:cNvGraphicFramePr>
            <a:graphicFrameLocks noGrp="1"/>
          </p:cNvGraphicFramePr>
          <p:nvPr>
            <p:extLst>
              <p:ext uri="{D42A27DB-BD31-4B8C-83A1-F6EECF244321}">
                <p14:modId xmlns:p14="http://schemas.microsoft.com/office/powerpoint/2010/main" val="3447031923"/>
              </p:ext>
            </p:extLst>
          </p:nvPr>
        </p:nvGraphicFramePr>
        <p:xfrm>
          <a:off x="1828800" y="914401"/>
          <a:ext cx="3581400" cy="3784187"/>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tblGrid>
              <a:tr h="980027">
                <a:tc>
                  <a:txBody>
                    <a:bodyPr/>
                    <a:lstStyle/>
                    <a:p>
                      <a:pPr algn="ctr"/>
                      <a:r>
                        <a:rPr lang="en-US" sz="1800" dirty="0">
                          <a:solidFill>
                            <a:srgbClr val="FF0000"/>
                          </a:solidFill>
                          <a:latin typeface="Times New Roman" panose="02020603050405020304" pitchFamily="18" charset="0"/>
                          <a:cs typeface="Times New Roman" panose="02020603050405020304" pitchFamily="18" charset="0"/>
                        </a:rPr>
                        <a:t>Group </a:t>
                      </a:r>
                    </a:p>
                    <a:p>
                      <a:pPr algn="ctr"/>
                      <a:r>
                        <a:rPr lang="en-US" sz="1800" dirty="0">
                          <a:solidFill>
                            <a:srgbClr val="FF0000"/>
                          </a:solidFill>
                          <a:latin typeface="Times New Roman" panose="02020603050405020304" pitchFamily="18" charset="0"/>
                          <a:cs typeface="Times New Roman" panose="02020603050405020304" pitchFamily="18" charset="0"/>
                        </a:rPr>
                        <a:t>1</a:t>
                      </a:r>
                    </a:p>
                    <a:p>
                      <a:pPr algn="ctr"/>
                      <a:r>
                        <a:rPr lang="en-US" sz="1800" baseline="0" dirty="0">
                          <a:solidFill>
                            <a:srgbClr val="FF0000"/>
                          </a:solidFill>
                          <a:latin typeface="Times New Roman" panose="02020603050405020304" pitchFamily="18" charset="0"/>
                          <a:cs typeface="Times New Roman" panose="02020603050405020304" pitchFamily="18" charset="0"/>
                        </a:rPr>
                        <a:t>Atoms</a:t>
                      </a:r>
                      <a:endParaRPr lang="en-US" sz="18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rgbClr val="FF0000"/>
                          </a:solidFill>
                          <a:latin typeface="Times New Roman" panose="02020603050405020304" pitchFamily="18" charset="0"/>
                          <a:cs typeface="Times New Roman" panose="02020603050405020304" pitchFamily="18" charset="0"/>
                        </a:rPr>
                        <a:t>Group 1 electronegativity values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67793">
                <a:tc>
                  <a:txBody>
                    <a:bodyPr/>
                    <a:lstStyle/>
                    <a:p>
                      <a:pPr algn="ctr"/>
                      <a:r>
                        <a:rPr lang="en-US" sz="2800" dirty="0">
                          <a:solidFill>
                            <a:srgbClr val="FF0000"/>
                          </a:solidFill>
                          <a:latin typeface="Times New Roman" panose="02020603050405020304" pitchFamily="18" charset="0"/>
                          <a:cs typeface="Times New Roman" panose="02020603050405020304" pitchFamily="18" charset="0"/>
                        </a:rPr>
                        <a:t>Li</a:t>
                      </a:r>
                      <a:endParaRPr lang="en-US" sz="2800" baseline="300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67793">
                <a:tc>
                  <a:txBody>
                    <a:bodyPr/>
                    <a:lstStyle/>
                    <a:p>
                      <a:pPr algn="ctr"/>
                      <a:r>
                        <a:rPr lang="en-US" sz="2800" dirty="0">
                          <a:solidFill>
                            <a:srgbClr val="FF0000"/>
                          </a:solidFill>
                          <a:latin typeface="Times New Roman" panose="02020603050405020304" pitchFamily="18" charset="0"/>
                          <a:cs typeface="Times New Roman" panose="02020603050405020304" pitchFamily="18"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67793">
                <a:tc>
                  <a:txBody>
                    <a:bodyPr/>
                    <a:lstStyle/>
                    <a:p>
                      <a:pPr algn="ctr"/>
                      <a:r>
                        <a:rPr lang="en-US" sz="2800" dirty="0">
                          <a:solidFill>
                            <a:srgbClr val="FF0000"/>
                          </a:solidFill>
                          <a:latin typeface="Times New Roman" panose="02020603050405020304" pitchFamily="18" charset="0"/>
                          <a:cs typeface="Times New Roman" panose="02020603050405020304" pitchFamily="18" charset="0"/>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67793">
                <a:tc>
                  <a:txBody>
                    <a:bodyPr/>
                    <a:lstStyle/>
                    <a:p>
                      <a:pPr algn="ctr"/>
                      <a:r>
                        <a:rPr lang="en-US" sz="2800" dirty="0">
                          <a:solidFill>
                            <a:srgbClr val="FF0000"/>
                          </a:solidFill>
                          <a:latin typeface="Times New Roman" panose="02020603050405020304" pitchFamily="18" charset="0"/>
                          <a:cs typeface="Times New Roman" panose="02020603050405020304" pitchFamily="18" charset="0"/>
                        </a:rPr>
                        <a:t>Rb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435030397"/>
              </p:ext>
            </p:extLst>
          </p:nvPr>
        </p:nvGraphicFramePr>
        <p:xfrm>
          <a:off x="6172200" y="914401"/>
          <a:ext cx="3810000" cy="3814813"/>
        </p:xfrm>
        <a:graphic>
          <a:graphicData uri="http://schemas.openxmlformats.org/drawingml/2006/table">
            <a:tbl>
              <a:tblPr firstRow="1" bandRow="1">
                <a:tableStyleId>{5C22544A-7EE6-4342-B048-85BDC9FD1C3A}</a:tableStyleId>
              </a:tblPr>
              <a:tblGrid>
                <a:gridCol w="1645227">
                  <a:extLst>
                    <a:ext uri="{9D8B030D-6E8A-4147-A177-3AD203B41FA5}">
                      <a16:colId xmlns:a16="http://schemas.microsoft.com/office/drawing/2014/main" val="20000"/>
                    </a:ext>
                  </a:extLst>
                </a:gridCol>
                <a:gridCol w="2164773">
                  <a:extLst>
                    <a:ext uri="{9D8B030D-6E8A-4147-A177-3AD203B41FA5}">
                      <a16:colId xmlns:a16="http://schemas.microsoft.com/office/drawing/2014/main" val="20001"/>
                    </a:ext>
                  </a:extLst>
                </a:gridCol>
              </a:tblGrid>
              <a:tr h="1010653">
                <a:tc>
                  <a:txBody>
                    <a:bodyPr/>
                    <a:lstStyle/>
                    <a:p>
                      <a:pPr algn="ctr"/>
                      <a:r>
                        <a:rPr lang="en-US" sz="1800" dirty="0">
                          <a:solidFill>
                            <a:srgbClr val="0000FF"/>
                          </a:solidFill>
                          <a:latin typeface="Times New Roman" panose="02020603050405020304" pitchFamily="18" charset="0"/>
                          <a:cs typeface="Times New Roman" panose="02020603050405020304" pitchFamily="18" charset="0"/>
                        </a:rPr>
                        <a:t>Group </a:t>
                      </a:r>
                    </a:p>
                    <a:p>
                      <a:pPr algn="ctr"/>
                      <a:r>
                        <a:rPr lang="en-US" sz="1800" dirty="0">
                          <a:solidFill>
                            <a:srgbClr val="0000FF"/>
                          </a:solidFill>
                          <a:latin typeface="Times New Roman" panose="02020603050405020304" pitchFamily="18" charset="0"/>
                          <a:cs typeface="Times New Roman" panose="02020603050405020304" pitchFamily="18" charset="0"/>
                        </a:rPr>
                        <a:t>17</a:t>
                      </a:r>
                    </a:p>
                    <a:p>
                      <a:pPr algn="ctr"/>
                      <a:r>
                        <a:rPr lang="en-US" sz="1800" baseline="0" dirty="0">
                          <a:solidFill>
                            <a:srgbClr val="0000FF"/>
                          </a:solidFill>
                          <a:latin typeface="Times New Roman" panose="02020603050405020304" pitchFamily="18" charset="0"/>
                          <a:cs typeface="Times New Roman" panose="02020603050405020304" pitchFamily="18" charset="0"/>
                        </a:rPr>
                        <a:t>Atoms</a:t>
                      </a:r>
                      <a:endParaRPr lang="en-US" sz="180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rgbClr val="0000FF"/>
                          </a:solidFill>
                          <a:latin typeface="Times New Roman" panose="02020603050405020304" pitchFamily="18" charset="0"/>
                          <a:cs typeface="Times New Roman" panose="02020603050405020304" pitchFamily="18" charset="0"/>
                        </a:rPr>
                        <a:t>Group 17 electronegativity values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85537">
                <a:tc>
                  <a:txBody>
                    <a:bodyPr/>
                    <a:lstStyle/>
                    <a:p>
                      <a:pPr algn="ctr"/>
                      <a:r>
                        <a:rPr lang="en-US" sz="2800" dirty="0">
                          <a:solidFill>
                            <a:srgbClr val="0000FF"/>
                          </a:solidFill>
                          <a:latin typeface="Times New Roman" panose="02020603050405020304" pitchFamily="18" charset="0"/>
                          <a:cs typeface="Times New Roman" panose="02020603050405020304" pitchFamily="18" charset="0"/>
                        </a:rPr>
                        <a:t>F</a:t>
                      </a:r>
                      <a:endParaRPr lang="en-US" sz="2800" baseline="3000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85537">
                <a:tc>
                  <a:txBody>
                    <a:bodyPr/>
                    <a:lstStyle/>
                    <a:p>
                      <a:pPr algn="ctr"/>
                      <a:r>
                        <a:rPr lang="en-US" sz="2800" dirty="0">
                          <a:solidFill>
                            <a:srgbClr val="0000FF"/>
                          </a:solidFill>
                          <a:latin typeface="Times New Roman" panose="02020603050405020304" pitchFamily="18" charset="0"/>
                          <a:cs typeface="Times New Roman" panose="02020603050405020304" pitchFamily="18" charset="0"/>
                        </a:rPr>
                        <a:t>Cl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85537">
                <a:tc>
                  <a:txBody>
                    <a:bodyPr/>
                    <a:lstStyle/>
                    <a:p>
                      <a:pPr algn="ctr"/>
                      <a:r>
                        <a:rPr lang="en-US" sz="2800" dirty="0">
                          <a:solidFill>
                            <a:srgbClr val="0000FF"/>
                          </a:solidFill>
                          <a:latin typeface="Times New Roman" panose="02020603050405020304" pitchFamily="18" charset="0"/>
                          <a:cs typeface="Times New Roman" panose="02020603050405020304" pitchFamily="18" charset="0"/>
                        </a:rPr>
                        <a:t>Br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85537">
                <a:tc>
                  <a:txBody>
                    <a:bodyPr/>
                    <a:lstStyle/>
                    <a:p>
                      <a:pPr algn="ctr"/>
                      <a:r>
                        <a:rPr lang="en-US" sz="2800" dirty="0">
                          <a:solidFill>
                            <a:srgbClr val="0000FF"/>
                          </a:solidFill>
                          <a:latin typeface="Times New Roman" panose="02020603050405020304" pitchFamily="18" charset="0"/>
                          <a:cs typeface="Times New Roman" panose="02020603050405020304" pitchFamily="18"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7" name="TextBox 4">
            <a:extLst>
              <a:ext uri="{FF2B5EF4-FFF2-40B4-BE49-F238E27FC236}">
                <a16:creationId xmlns:a16="http://schemas.microsoft.com/office/drawing/2014/main" id="{764AA0F3-AA30-4A5A-A226-291460913BBD}"/>
              </a:ext>
            </a:extLst>
          </p:cNvPr>
          <p:cNvSpPr txBox="1">
            <a:spLocks noChangeArrowheads="1"/>
          </p:cNvSpPr>
          <p:nvPr/>
        </p:nvSpPr>
        <p:spPr bwMode="auto">
          <a:xfrm>
            <a:off x="6626" y="4888230"/>
            <a:ext cx="12191999" cy="1969770"/>
          </a:xfrm>
          <a:prstGeom prst="rect">
            <a:avLst/>
          </a:prstGeom>
          <a:solidFill>
            <a:schemeClr val="bg1"/>
          </a:solidFill>
          <a:ln>
            <a:noFill/>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67.  State the group trend for electronegativity value</a:t>
            </a:r>
            <a:r>
              <a:rPr lang="en-US" altLang="en-US" sz="3200" dirty="0">
                <a:solidFill>
                  <a:schemeClr val="bg1"/>
                </a:solidFill>
                <a:latin typeface="Times New Roman" panose="02020603050405020304" pitchFamily="18" charset="0"/>
                <a:cs typeface="Times New Roman" panose="02020603050405020304" pitchFamily="18" charset="0"/>
              </a:rPr>
              <a:t>. is decreasing.</a:t>
            </a:r>
          </a:p>
          <a:p>
            <a:pPr fontAlgn="base">
              <a:spcBef>
                <a:spcPct val="0"/>
              </a:spcBef>
              <a:spcAft>
                <a:spcPct val="0"/>
              </a:spcAft>
            </a:pPr>
            <a:endParaRPr lang="en-US" altLang="en-US" dirty="0">
              <a:solidFill>
                <a:schemeClr val="bg1"/>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en-US" altLang="en-US" sz="2400" dirty="0">
                <a:solidFill>
                  <a:schemeClr val="bg1"/>
                </a:solidFill>
                <a:latin typeface="Times New Roman" panose="02020603050405020304" pitchFamily="18" charset="0"/>
                <a:cs typeface="Times New Roman" panose="02020603050405020304" pitchFamily="18" charset="0"/>
              </a:rPr>
              <a:t>The reason for this is that electrons would be added into the outermost (valence) orbital, which is always further &amp; further from the nucleus as you add orbitals going down a group.  </a:t>
            </a:r>
            <a:br>
              <a:rPr lang="en-US" altLang="en-US" sz="2400" dirty="0">
                <a:solidFill>
                  <a:schemeClr val="bg1"/>
                </a:solidFill>
                <a:latin typeface="Times New Roman" panose="02020603050405020304" pitchFamily="18" charset="0"/>
                <a:cs typeface="Times New Roman" panose="02020603050405020304" pitchFamily="18" charset="0"/>
              </a:rPr>
            </a:br>
            <a:r>
              <a:rPr lang="en-US" altLang="en-US" sz="2400" dirty="0">
                <a:solidFill>
                  <a:schemeClr val="bg1"/>
                </a:solidFill>
                <a:latin typeface="Times New Roman" panose="02020603050405020304" pitchFamily="18" charset="0"/>
                <a:cs typeface="Times New Roman" panose="02020603050405020304" pitchFamily="18" charset="0"/>
              </a:rPr>
              <a:t>There is less pull inward.</a:t>
            </a:r>
          </a:p>
        </p:txBody>
      </p:sp>
    </p:spTree>
    <p:extLst>
      <p:ext uri="{BB962C8B-B14F-4D97-AF65-F5344CB8AC3E}">
        <p14:creationId xmlns:p14="http://schemas.microsoft.com/office/powerpoint/2010/main" val="366986420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E1FFFF"/>
        </a:solidFill>
        <a:effectLst/>
      </p:bgPr>
    </p:bg>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45774" y="304800"/>
            <a:ext cx="119137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ltLang="en-US" sz="2800" dirty="0">
                <a:solidFill>
                  <a:prstClr val="black"/>
                </a:solidFill>
                <a:latin typeface="Times New Roman" panose="02020603050405020304" pitchFamily="18" charset="0"/>
                <a:cs typeface="Times New Roman" panose="02020603050405020304" pitchFamily="18" charset="0"/>
              </a:rPr>
              <a:t>66.  Fill in the electronegativity values in group 2 and group 17?</a:t>
            </a:r>
          </a:p>
        </p:txBody>
      </p:sp>
      <p:graphicFrame>
        <p:nvGraphicFramePr>
          <p:cNvPr id="3" name="Table 2"/>
          <p:cNvGraphicFramePr>
            <a:graphicFrameLocks noGrp="1"/>
          </p:cNvGraphicFramePr>
          <p:nvPr>
            <p:extLst>
              <p:ext uri="{D42A27DB-BD31-4B8C-83A1-F6EECF244321}">
                <p14:modId xmlns:p14="http://schemas.microsoft.com/office/powerpoint/2010/main" val="2902731688"/>
              </p:ext>
            </p:extLst>
          </p:nvPr>
        </p:nvGraphicFramePr>
        <p:xfrm>
          <a:off x="1828800" y="914401"/>
          <a:ext cx="3581400" cy="3784187"/>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tblGrid>
              <a:tr h="980027">
                <a:tc>
                  <a:txBody>
                    <a:bodyPr/>
                    <a:lstStyle/>
                    <a:p>
                      <a:pPr algn="ctr"/>
                      <a:r>
                        <a:rPr lang="en-US" sz="1800" dirty="0">
                          <a:solidFill>
                            <a:srgbClr val="FF0000"/>
                          </a:solidFill>
                          <a:latin typeface="Times New Roman" panose="02020603050405020304" pitchFamily="18" charset="0"/>
                          <a:cs typeface="Times New Roman" panose="02020603050405020304" pitchFamily="18" charset="0"/>
                        </a:rPr>
                        <a:t>Group </a:t>
                      </a:r>
                    </a:p>
                    <a:p>
                      <a:pPr algn="ctr"/>
                      <a:r>
                        <a:rPr lang="en-US" sz="1800" dirty="0">
                          <a:solidFill>
                            <a:srgbClr val="FF0000"/>
                          </a:solidFill>
                          <a:latin typeface="Times New Roman" panose="02020603050405020304" pitchFamily="18" charset="0"/>
                          <a:cs typeface="Times New Roman" panose="02020603050405020304" pitchFamily="18" charset="0"/>
                        </a:rPr>
                        <a:t>1</a:t>
                      </a:r>
                    </a:p>
                    <a:p>
                      <a:pPr algn="ctr"/>
                      <a:r>
                        <a:rPr lang="en-US" sz="1800" baseline="0" dirty="0">
                          <a:solidFill>
                            <a:srgbClr val="FF0000"/>
                          </a:solidFill>
                          <a:latin typeface="Times New Roman" panose="02020603050405020304" pitchFamily="18" charset="0"/>
                          <a:cs typeface="Times New Roman" panose="02020603050405020304" pitchFamily="18" charset="0"/>
                        </a:rPr>
                        <a:t>Atoms</a:t>
                      </a:r>
                      <a:endParaRPr lang="en-US" sz="18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rgbClr val="FF0000"/>
                          </a:solidFill>
                          <a:latin typeface="Times New Roman" panose="02020603050405020304" pitchFamily="18" charset="0"/>
                          <a:cs typeface="Times New Roman" panose="02020603050405020304" pitchFamily="18" charset="0"/>
                        </a:rPr>
                        <a:t>Group 1 electronegativity values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67793">
                <a:tc>
                  <a:txBody>
                    <a:bodyPr/>
                    <a:lstStyle/>
                    <a:p>
                      <a:pPr algn="ctr"/>
                      <a:r>
                        <a:rPr lang="en-US" sz="2800" dirty="0">
                          <a:solidFill>
                            <a:srgbClr val="FF0000"/>
                          </a:solidFill>
                          <a:latin typeface="Times New Roman" panose="02020603050405020304" pitchFamily="18" charset="0"/>
                          <a:cs typeface="Times New Roman" panose="02020603050405020304" pitchFamily="18" charset="0"/>
                        </a:rPr>
                        <a:t>Li</a:t>
                      </a:r>
                      <a:endParaRPr lang="en-US" sz="2800" baseline="300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000" dirty="0">
                          <a:solidFill>
                            <a:srgbClr val="FF0000"/>
                          </a:solidFill>
                          <a:latin typeface="Times New Roman" panose="02020603050405020304" pitchFamily="18" charset="0"/>
                          <a:cs typeface="Times New Roman" panose="02020603050405020304" pitchFamily="18"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67793">
                <a:tc>
                  <a:txBody>
                    <a:bodyPr/>
                    <a:lstStyle/>
                    <a:p>
                      <a:pPr algn="ctr"/>
                      <a:r>
                        <a:rPr lang="en-US" sz="2800" dirty="0">
                          <a:solidFill>
                            <a:srgbClr val="FF0000"/>
                          </a:solidFill>
                          <a:latin typeface="Times New Roman" panose="02020603050405020304" pitchFamily="18" charset="0"/>
                          <a:cs typeface="Times New Roman" panose="02020603050405020304" pitchFamily="18"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000" dirty="0">
                          <a:solidFill>
                            <a:srgbClr val="FF0000"/>
                          </a:solidFill>
                          <a:latin typeface="Times New Roman" panose="02020603050405020304" pitchFamily="18" charset="0"/>
                          <a:cs typeface="Times New Roman" panose="02020603050405020304" pitchFamily="18" charset="0"/>
                        </a:rPr>
                        <a:t>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67793">
                <a:tc>
                  <a:txBody>
                    <a:bodyPr/>
                    <a:lstStyle/>
                    <a:p>
                      <a:pPr algn="ctr"/>
                      <a:r>
                        <a:rPr lang="en-US" sz="2800" dirty="0">
                          <a:solidFill>
                            <a:srgbClr val="FF0000"/>
                          </a:solidFill>
                          <a:latin typeface="Times New Roman" panose="02020603050405020304" pitchFamily="18" charset="0"/>
                          <a:cs typeface="Times New Roman" panose="02020603050405020304" pitchFamily="18" charset="0"/>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000" dirty="0">
                          <a:solidFill>
                            <a:srgbClr val="FF0000"/>
                          </a:solidFill>
                          <a:latin typeface="Times New Roman" panose="02020603050405020304" pitchFamily="18" charset="0"/>
                          <a:cs typeface="Times New Roman" panose="02020603050405020304" pitchFamily="18" charset="0"/>
                        </a:rPr>
                        <a:t>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67793">
                <a:tc>
                  <a:txBody>
                    <a:bodyPr/>
                    <a:lstStyle/>
                    <a:p>
                      <a:pPr algn="ctr"/>
                      <a:r>
                        <a:rPr lang="en-US" sz="2800" dirty="0">
                          <a:solidFill>
                            <a:srgbClr val="FF0000"/>
                          </a:solidFill>
                          <a:latin typeface="Times New Roman" panose="02020603050405020304" pitchFamily="18" charset="0"/>
                          <a:cs typeface="Times New Roman" panose="02020603050405020304" pitchFamily="18" charset="0"/>
                        </a:rPr>
                        <a:t>Rb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000" dirty="0">
                          <a:solidFill>
                            <a:srgbClr val="FF0000"/>
                          </a:solidFill>
                          <a:latin typeface="Times New Roman" panose="02020603050405020304" pitchFamily="18" charset="0"/>
                          <a:cs typeface="Times New Roman" panose="02020603050405020304" pitchFamily="18" charset="0"/>
                        </a:rPr>
                        <a:t>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4" name="Table 3"/>
          <p:cNvGraphicFramePr>
            <a:graphicFrameLocks noGrp="1"/>
          </p:cNvGraphicFramePr>
          <p:nvPr/>
        </p:nvGraphicFramePr>
        <p:xfrm>
          <a:off x="6172200" y="914401"/>
          <a:ext cx="3810000" cy="3814813"/>
        </p:xfrm>
        <a:graphic>
          <a:graphicData uri="http://schemas.openxmlformats.org/drawingml/2006/table">
            <a:tbl>
              <a:tblPr firstRow="1" bandRow="1">
                <a:tableStyleId>{5C22544A-7EE6-4342-B048-85BDC9FD1C3A}</a:tableStyleId>
              </a:tblPr>
              <a:tblGrid>
                <a:gridCol w="1645227">
                  <a:extLst>
                    <a:ext uri="{9D8B030D-6E8A-4147-A177-3AD203B41FA5}">
                      <a16:colId xmlns:a16="http://schemas.microsoft.com/office/drawing/2014/main" val="20000"/>
                    </a:ext>
                  </a:extLst>
                </a:gridCol>
                <a:gridCol w="2164773">
                  <a:extLst>
                    <a:ext uri="{9D8B030D-6E8A-4147-A177-3AD203B41FA5}">
                      <a16:colId xmlns:a16="http://schemas.microsoft.com/office/drawing/2014/main" val="20001"/>
                    </a:ext>
                  </a:extLst>
                </a:gridCol>
              </a:tblGrid>
              <a:tr h="1010653">
                <a:tc>
                  <a:txBody>
                    <a:bodyPr/>
                    <a:lstStyle/>
                    <a:p>
                      <a:pPr algn="ctr"/>
                      <a:r>
                        <a:rPr lang="en-US" sz="1800" dirty="0">
                          <a:solidFill>
                            <a:srgbClr val="0000FF"/>
                          </a:solidFill>
                          <a:latin typeface="Times New Roman" panose="02020603050405020304" pitchFamily="18" charset="0"/>
                          <a:cs typeface="Times New Roman" panose="02020603050405020304" pitchFamily="18" charset="0"/>
                        </a:rPr>
                        <a:t>Group </a:t>
                      </a:r>
                    </a:p>
                    <a:p>
                      <a:pPr algn="ctr"/>
                      <a:r>
                        <a:rPr lang="en-US" sz="1800" dirty="0">
                          <a:solidFill>
                            <a:srgbClr val="0000FF"/>
                          </a:solidFill>
                          <a:latin typeface="Times New Roman" panose="02020603050405020304" pitchFamily="18" charset="0"/>
                          <a:cs typeface="Times New Roman" panose="02020603050405020304" pitchFamily="18" charset="0"/>
                        </a:rPr>
                        <a:t>17</a:t>
                      </a:r>
                    </a:p>
                    <a:p>
                      <a:pPr algn="ctr"/>
                      <a:r>
                        <a:rPr lang="en-US" sz="1800" baseline="0" dirty="0">
                          <a:solidFill>
                            <a:srgbClr val="0000FF"/>
                          </a:solidFill>
                          <a:latin typeface="Times New Roman" panose="02020603050405020304" pitchFamily="18" charset="0"/>
                          <a:cs typeface="Times New Roman" panose="02020603050405020304" pitchFamily="18" charset="0"/>
                        </a:rPr>
                        <a:t>Atoms</a:t>
                      </a:r>
                      <a:endParaRPr lang="en-US" sz="180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rgbClr val="0000FF"/>
                          </a:solidFill>
                          <a:latin typeface="Times New Roman" panose="02020603050405020304" pitchFamily="18" charset="0"/>
                          <a:cs typeface="Times New Roman" panose="02020603050405020304" pitchFamily="18" charset="0"/>
                        </a:rPr>
                        <a:t>Group 17 electronegativity values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85537">
                <a:tc>
                  <a:txBody>
                    <a:bodyPr/>
                    <a:lstStyle/>
                    <a:p>
                      <a:pPr algn="ctr"/>
                      <a:r>
                        <a:rPr lang="en-US" sz="2800" dirty="0">
                          <a:solidFill>
                            <a:srgbClr val="0000FF"/>
                          </a:solidFill>
                          <a:latin typeface="Times New Roman" panose="02020603050405020304" pitchFamily="18" charset="0"/>
                          <a:cs typeface="Times New Roman" panose="02020603050405020304" pitchFamily="18" charset="0"/>
                        </a:rPr>
                        <a:t>F</a:t>
                      </a:r>
                      <a:endParaRPr lang="en-US" sz="2800" baseline="3000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85537">
                <a:tc>
                  <a:txBody>
                    <a:bodyPr/>
                    <a:lstStyle/>
                    <a:p>
                      <a:pPr algn="ctr"/>
                      <a:r>
                        <a:rPr lang="en-US" sz="2800" dirty="0">
                          <a:solidFill>
                            <a:srgbClr val="0000FF"/>
                          </a:solidFill>
                          <a:latin typeface="Times New Roman" panose="02020603050405020304" pitchFamily="18" charset="0"/>
                          <a:cs typeface="Times New Roman" panose="02020603050405020304" pitchFamily="18" charset="0"/>
                        </a:rPr>
                        <a:t>Cl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85537">
                <a:tc>
                  <a:txBody>
                    <a:bodyPr/>
                    <a:lstStyle/>
                    <a:p>
                      <a:pPr algn="ctr"/>
                      <a:r>
                        <a:rPr lang="en-US" sz="2800" dirty="0">
                          <a:solidFill>
                            <a:srgbClr val="0000FF"/>
                          </a:solidFill>
                          <a:latin typeface="Times New Roman" panose="02020603050405020304" pitchFamily="18" charset="0"/>
                          <a:cs typeface="Times New Roman" panose="02020603050405020304" pitchFamily="18" charset="0"/>
                        </a:rPr>
                        <a:t>Br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85537">
                <a:tc>
                  <a:txBody>
                    <a:bodyPr/>
                    <a:lstStyle/>
                    <a:p>
                      <a:pPr algn="ctr"/>
                      <a:r>
                        <a:rPr lang="en-US" sz="2800" dirty="0">
                          <a:solidFill>
                            <a:srgbClr val="0000FF"/>
                          </a:solidFill>
                          <a:latin typeface="Times New Roman" panose="02020603050405020304" pitchFamily="18" charset="0"/>
                          <a:cs typeface="Times New Roman" panose="02020603050405020304" pitchFamily="18"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400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7" name="TextBox 4">
            <a:extLst>
              <a:ext uri="{FF2B5EF4-FFF2-40B4-BE49-F238E27FC236}">
                <a16:creationId xmlns:a16="http://schemas.microsoft.com/office/drawing/2014/main" id="{1C2724C7-3202-46EF-B2FC-0BD9489B72AA}"/>
              </a:ext>
            </a:extLst>
          </p:cNvPr>
          <p:cNvSpPr txBox="1">
            <a:spLocks noChangeArrowheads="1"/>
          </p:cNvSpPr>
          <p:nvPr/>
        </p:nvSpPr>
        <p:spPr bwMode="auto">
          <a:xfrm>
            <a:off x="6626" y="4888230"/>
            <a:ext cx="12191999" cy="1969770"/>
          </a:xfrm>
          <a:prstGeom prst="rect">
            <a:avLst/>
          </a:prstGeom>
          <a:solidFill>
            <a:schemeClr val="bg1"/>
          </a:solidFill>
          <a:ln>
            <a:noFill/>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67.  State the group trend for electronegativity value</a:t>
            </a:r>
            <a:r>
              <a:rPr lang="en-US" altLang="en-US" sz="3200" dirty="0">
                <a:solidFill>
                  <a:schemeClr val="bg1"/>
                </a:solidFill>
                <a:latin typeface="Times New Roman" panose="02020603050405020304" pitchFamily="18" charset="0"/>
                <a:cs typeface="Times New Roman" panose="02020603050405020304" pitchFamily="18" charset="0"/>
              </a:rPr>
              <a:t>. is decreasing.</a:t>
            </a:r>
          </a:p>
          <a:p>
            <a:pPr fontAlgn="base">
              <a:spcBef>
                <a:spcPct val="0"/>
              </a:spcBef>
              <a:spcAft>
                <a:spcPct val="0"/>
              </a:spcAft>
            </a:pPr>
            <a:endParaRPr lang="en-US" altLang="en-US" dirty="0">
              <a:solidFill>
                <a:schemeClr val="bg1"/>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en-US" altLang="en-US" sz="2400" dirty="0">
                <a:solidFill>
                  <a:schemeClr val="bg1"/>
                </a:solidFill>
                <a:latin typeface="Times New Roman" panose="02020603050405020304" pitchFamily="18" charset="0"/>
                <a:cs typeface="Times New Roman" panose="02020603050405020304" pitchFamily="18" charset="0"/>
              </a:rPr>
              <a:t>The reason for this is that electrons would be added into the outermost (valence) orbital, which is always further &amp; further from the nucleus as you add orbitals going down a group.  </a:t>
            </a:r>
            <a:br>
              <a:rPr lang="en-US" altLang="en-US" sz="2400" dirty="0">
                <a:solidFill>
                  <a:schemeClr val="bg1"/>
                </a:solidFill>
                <a:latin typeface="Times New Roman" panose="02020603050405020304" pitchFamily="18" charset="0"/>
                <a:cs typeface="Times New Roman" panose="02020603050405020304" pitchFamily="18" charset="0"/>
              </a:rPr>
            </a:br>
            <a:r>
              <a:rPr lang="en-US" altLang="en-US" sz="2400" dirty="0">
                <a:solidFill>
                  <a:schemeClr val="bg1"/>
                </a:solidFill>
                <a:latin typeface="Times New Roman" panose="02020603050405020304" pitchFamily="18" charset="0"/>
                <a:cs typeface="Times New Roman" panose="02020603050405020304" pitchFamily="18" charset="0"/>
              </a:rPr>
              <a:t>There is less pull inward.</a:t>
            </a:r>
          </a:p>
        </p:txBody>
      </p:sp>
    </p:spTree>
    <p:extLst>
      <p:ext uri="{BB962C8B-B14F-4D97-AF65-F5344CB8AC3E}">
        <p14:creationId xmlns:p14="http://schemas.microsoft.com/office/powerpoint/2010/main" val="67953416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E1FFFF"/>
        </a:solidFill>
        <a:effectLst/>
      </p:bgPr>
    </p:bg>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45774" y="304800"/>
            <a:ext cx="119137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ltLang="en-US" sz="2800" dirty="0">
                <a:solidFill>
                  <a:prstClr val="black"/>
                </a:solidFill>
                <a:latin typeface="Times New Roman" panose="02020603050405020304" pitchFamily="18" charset="0"/>
                <a:cs typeface="Times New Roman" panose="02020603050405020304" pitchFamily="18" charset="0"/>
              </a:rPr>
              <a:t>66.  Fill in the electronegativity values in group 2 and group 17?</a:t>
            </a:r>
          </a:p>
        </p:txBody>
      </p:sp>
      <p:graphicFrame>
        <p:nvGraphicFramePr>
          <p:cNvPr id="3" name="Table 2"/>
          <p:cNvGraphicFramePr>
            <a:graphicFrameLocks noGrp="1"/>
          </p:cNvGraphicFramePr>
          <p:nvPr/>
        </p:nvGraphicFramePr>
        <p:xfrm>
          <a:off x="1828800" y="914401"/>
          <a:ext cx="3581400" cy="3784187"/>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tblGrid>
              <a:tr h="980027">
                <a:tc>
                  <a:txBody>
                    <a:bodyPr/>
                    <a:lstStyle/>
                    <a:p>
                      <a:pPr algn="ctr"/>
                      <a:r>
                        <a:rPr lang="en-US" sz="1800" dirty="0">
                          <a:solidFill>
                            <a:srgbClr val="FF0000"/>
                          </a:solidFill>
                          <a:latin typeface="Times New Roman" panose="02020603050405020304" pitchFamily="18" charset="0"/>
                          <a:cs typeface="Times New Roman" panose="02020603050405020304" pitchFamily="18" charset="0"/>
                        </a:rPr>
                        <a:t>Group </a:t>
                      </a:r>
                    </a:p>
                    <a:p>
                      <a:pPr algn="ctr"/>
                      <a:r>
                        <a:rPr lang="en-US" sz="1800" dirty="0">
                          <a:solidFill>
                            <a:srgbClr val="FF0000"/>
                          </a:solidFill>
                          <a:latin typeface="Times New Roman" panose="02020603050405020304" pitchFamily="18" charset="0"/>
                          <a:cs typeface="Times New Roman" panose="02020603050405020304" pitchFamily="18" charset="0"/>
                        </a:rPr>
                        <a:t>1</a:t>
                      </a:r>
                    </a:p>
                    <a:p>
                      <a:pPr algn="ctr"/>
                      <a:r>
                        <a:rPr lang="en-US" sz="1800" baseline="0" dirty="0">
                          <a:solidFill>
                            <a:srgbClr val="FF0000"/>
                          </a:solidFill>
                          <a:latin typeface="Times New Roman" panose="02020603050405020304" pitchFamily="18" charset="0"/>
                          <a:cs typeface="Times New Roman" panose="02020603050405020304" pitchFamily="18" charset="0"/>
                        </a:rPr>
                        <a:t>Atoms</a:t>
                      </a:r>
                      <a:endParaRPr lang="en-US" sz="18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rgbClr val="FF0000"/>
                          </a:solidFill>
                          <a:latin typeface="Times New Roman" panose="02020603050405020304" pitchFamily="18" charset="0"/>
                          <a:cs typeface="Times New Roman" panose="02020603050405020304" pitchFamily="18" charset="0"/>
                        </a:rPr>
                        <a:t>Group 1 electronegativity values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67793">
                <a:tc>
                  <a:txBody>
                    <a:bodyPr/>
                    <a:lstStyle/>
                    <a:p>
                      <a:pPr algn="ctr"/>
                      <a:r>
                        <a:rPr lang="en-US" sz="2800" dirty="0">
                          <a:solidFill>
                            <a:srgbClr val="FF0000"/>
                          </a:solidFill>
                          <a:latin typeface="Times New Roman" panose="02020603050405020304" pitchFamily="18" charset="0"/>
                          <a:cs typeface="Times New Roman" panose="02020603050405020304" pitchFamily="18" charset="0"/>
                        </a:rPr>
                        <a:t>Li</a:t>
                      </a:r>
                      <a:endParaRPr lang="en-US" sz="2800" baseline="300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000" dirty="0">
                          <a:solidFill>
                            <a:srgbClr val="FF0000"/>
                          </a:solidFill>
                          <a:latin typeface="Times New Roman" panose="02020603050405020304" pitchFamily="18" charset="0"/>
                          <a:cs typeface="Times New Roman" panose="02020603050405020304" pitchFamily="18"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67793">
                <a:tc>
                  <a:txBody>
                    <a:bodyPr/>
                    <a:lstStyle/>
                    <a:p>
                      <a:pPr algn="ctr"/>
                      <a:r>
                        <a:rPr lang="en-US" sz="2800" dirty="0">
                          <a:solidFill>
                            <a:srgbClr val="FF0000"/>
                          </a:solidFill>
                          <a:latin typeface="Times New Roman" panose="02020603050405020304" pitchFamily="18" charset="0"/>
                          <a:cs typeface="Times New Roman" panose="02020603050405020304" pitchFamily="18"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000" dirty="0">
                          <a:solidFill>
                            <a:srgbClr val="FF0000"/>
                          </a:solidFill>
                          <a:latin typeface="Times New Roman" panose="02020603050405020304" pitchFamily="18" charset="0"/>
                          <a:cs typeface="Times New Roman" panose="02020603050405020304" pitchFamily="18" charset="0"/>
                        </a:rPr>
                        <a:t>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67793">
                <a:tc>
                  <a:txBody>
                    <a:bodyPr/>
                    <a:lstStyle/>
                    <a:p>
                      <a:pPr algn="ctr"/>
                      <a:r>
                        <a:rPr lang="en-US" sz="2800" dirty="0">
                          <a:solidFill>
                            <a:srgbClr val="FF0000"/>
                          </a:solidFill>
                          <a:latin typeface="Times New Roman" panose="02020603050405020304" pitchFamily="18" charset="0"/>
                          <a:cs typeface="Times New Roman" panose="02020603050405020304" pitchFamily="18" charset="0"/>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000" dirty="0">
                          <a:solidFill>
                            <a:srgbClr val="FF0000"/>
                          </a:solidFill>
                          <a:latin typeface="Times New Roman" panose="02020603050405020304" pitchFamily="18" charset="0"/>
                          <a:cs typeface="Times New Roman" panose="02020603050405020304" pitchFamily="18" charset="0"/>
                        </a:rPr>
                        <a:t>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67793">
                <a:tc>
                  <a:txBody>
                    <a:bodyPr/>
                    <a:lstStyle/>
                    <a:p>
                      <a:pPr algn="ctr"/>
                      <a:r>
                        <a:rPr lang="en-US" sz="2800" dirty="0">
                          <a:solidFill>
                            <a:srgbClr val="FF0000"/>
                          </a:solidFill>
                          <a:latin typeface="Times New Roman" panose="02020603050405020304" pitchFamily="18" charset="0"/>
                          <a:cs typeface="Times New Roman" panose="02020603050405020304" pitchFamily="18" charset="0"/>
                        </a:rPr>
                        <a:t>Rb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000" dirty="0">
                          <a:solidFill>
                            <a:srgbClr val="FF0000"/>
                          </a:solidFill>
                          <a:latin typeface="Times New Roman" panose="02020603050405020304" pitchFamily="18" charset="0"/>
                          <a:cs typeface="Times New Roman" panose="02020603050405020304" pitchFamily="18" charset="0"/>
                        </a:rPr>
                        <a:t>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773032992"/>
              </p:ext>
            </p:extLst>
          </p:nvPr>
        </p:nvGraphicFramePr>
        <p:xfrm>
          <a:off x="6172200" y="914401"/>
          <a:ext cx="3810000" cy="3814813"/>
        </p:xfrm>
        <a:graphic>
          <a:graphicData uri="http://schemas.openxmlformats.org/drawingml/2006/table">
            <a:tbl>
              <a:tblPr firstRow="1" bandRow="1">
                <a:tableStyleId>{5C22544A-7EE6-4342-B048-85BDC9FD1C3A}</a:tableStyleId>
              </a:tblPr>
              <a:tblGrid>
                <a:gridCol w="1645227">
                  <a:extLst>
                    <a:ext uri="{9D8B030D-6E8A-4147-A177-3AD203B41FA5}">
                      <a16:colId xmlns:a16="http://schemas.microsoft.com/office/drawing/2014/main" val="20000"/>
                    </a:ext>
                  </a:extLst>
                </a:gridCol>
                <a:gridCol w="2164773">
                  <a:extLst>
                    <a:ext uri="{9D8B030D-6E8A-4147-A177-3AD203B41FA5}">
                      <a16:colId xmlns:a16="http://schemas.microsoft.com/office/drawing/2014/main" val="20001"/>
                    </a:ext>
                  </a:extLst>
                </a:gridCol>
              </a:tblGrid>
              <a:tr h="1010653">
                <a:tc>
                  <a:txBody>
                    <a:bodyPr/>
                    <a:lstStyle/>
                    <a:p>
                      <a:pPr algn="ctr"/>
                      <a:r>
                        <a:rPr lang="en-US" sz="1800" dirty="0">
                          <a:solidFill>
                            <a:srgbClr val="0000FF"/>
                          </a:solidFill>
                          <a:latin typeface="Times New Roman" panose="02020603050405020304" pitchFamily="18" charset="0"/>
                          <a:cs typeface="Times New Roman" panose="02020603050405020304" pitchFamily="18" charset="0"/>
                        </a:rPr>
                        <a:t>Group </a:t>
                      </a:r>
                    </a:p>
                    <a:p>
                      <a:pPr algn="ctr"/>
                      <a:r>
                        <a:rPr lang="en-US" sz="1800" dirty="0">
                          <a:solidFill>
                            <a:srgbClr val="0000FF"/>
                          </a:solidFill>
                          <a:latin typeface="Times New Roman" panose="02020603050405020304" pitchFamily="18" charset="0"/>
                          <a:cs typeface="Times New Roman" panose="02020603050405020304" pitchFamily="18" charset="0"/>
                        </a:rPr>
                        <a:t>17</a:t>
                      </a:r>
                    </a:p>
                    <a:p>
                      <a:pPr algn="ctr"/>
                      <a:r>
                        <a:rPr lang="en-US" sz="1800" baseline="0" dirty="0">
                          <a:solidFill>
                            <a:srgbClr val="0000FF"/>
                          </a:solidFill>
                          <a:latin typeface="Times New Roman" panose="02020603050405020304" pitchFamily="18" charset="0"/>
                          <a:cs typeface="Times New Roman" panose="02020603050405020304" pitchFamily="18" charset="0"/>
                        </a:rPr>
                        <a:t>Atoms</a:t>
                      </a:r>
                      <a:endParaRPr lang="en-US" sz="180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rgbClr val="0000FF"/>
                          </a:solidFill>
                          <a:latin typeface="Times New Roman" panose="02020603050405020304" pitchFamily="18" charset="0"/>
                          <a:cs typeface="Times New Roman" panose="02020603050405020304" pitchFamily="18" charset="0"/>
                        </a:rPr>
                        <a:t>Group 17 electronegativity values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85537">
                <a:tc>
                  <a:txBody>
                    <a:bodyPr/>
                    <a:lstStyle/>
                    <a:p>
                      <a:pPr algn="ctr"/>
                      <a:r>
                        <a:rPr lang="en-US" sz="2800" dirty="0">
                          <a:solidFill>
                            <a:srgbClr val="0000FF"/>
                          </a:solidFill>
                          <a:latin typeface="Times New Roman" panose="02020603050405020304" pitchFamily="18" charset="0"/>
                          <a:cs typeface="Times New Roman" panose="02020603050405020304" pitchFamily="18" charset="0"/>
                        </a:rPr>
                        <a:t>F</a:t>
                      </a:r>
                      <a:endParaRPr lang="en-US" sz="2800" baseline="3000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000" dirty="0">
                          <a:solidFill>
                            <a:srgbClr val="0000FF"/>
                          </a:solidFill>
                          <a:latin typeface="Times New Roman" panose="02020603050405020304" pitchFamily="18" charset="0"/>
                          <a:cs typeface="Times New Roman" panose="02020603050405020304" pitchFamily="18"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85537">
                <a:tc>
                  <a:txBody>
                    <a:bodyPr/>
                    <a:lstStyle/>
                    <a:p>
                      <a:pPr algn="ctr"/>
                      <a:r>
                        <a:rPr lang="en-US" sz="2800" dirty="0">
                          <a:solidFill>
                            <a:srgbClr val="0000FF"/>
                          </a:solidFill>
                          <a:latin typeface="Times New Roman" panose="02020603050405020304" pitchFamily="18" charset="0"/>
                          <a:cs typeface="Times New Roman" panose="02020603050405020304" pitchFamily="18" charset="0"/>
                        </a:rPr>
                        <a:t>Cl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000" dirty="0">
                          <a:solidFill>
                            <a:srgbClr val="0000FF"/>
                          </a:solidFill>
                          <a:latin typeface="Times New Roman" panose="02020603050405020304" pitchFamily="18" charset="0"/>
                          <a:cs typeface="Times New Roman" panose="02020603050405020304" pitchFamily="18"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85537">
                <a:tc>
                  <a:txBody>
                    <a:bodyPr/>
                    <a:lstStyle/>
                    <a:p>
                      <a:pPr algn="ctr"/>
                      <a:r>
                        <a:rPr lang="en-US" sz="2800" dirty="0">
                          <a:solidFill>
                            <a:srgbClr val="0000FF"/>
                          </a:solidFill>
                          <a:latin typeface="Times New Roman" panose="02020603050405020304" pitchFamily="18" charset="0"/>
                          <a:cs typeface="Times New Roman" panose="02020603050405020304" pitchFamily="18" charset="0"/>
                        </a:rPr>
                        <a:t>Br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000" dirty="0">
                          <a:solidFill>
                            <a:srgbClr val="0000FF"/>
                          </a:solidFill>
                          <a:latin typeface="Times New Roman" panose="02020603050405020304" pitchFamily="18" charset="0"/>
                          <a:cs typeface="Times New Roman" panose="02020603050405020304" pitchFamily="18" charset="0"/>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85537">
                <a:tc>
                  <a:txBody>
                    <a:bodyPr/>
                    <a:lstStyle/>
                    <a:p>
                      <a:pPr algn="ctr"/>
                      <a:r>
                        <a:rPr lang="en-US" sz="2800" dirty="0">
                          <a:solidFill>
                            <a:srgbClr val="0000FF"/>
                          </a:solidFill>
                          <a:latin typeface="Times New Roman" panose="02020603050405020304" pitchFamily="18" charset="0"/>
                          <a:cs typeface="Times New Roman" panose="02020603050405020304" pitchFamily="18"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000" dirty="0">
                          <a:solidFill>
                            <a:srgbClr val="0000FF"/>
                          </a:solidFill>
                          <a:latin typeface="Times New Roman" panose="02020603050405020304" pitchFamily="18" charset="0"/>
                          <a:cs typeface="Times New Roman" panose="02020603050405020304" pitchFamily="18"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7" name="TextBox 4">
            <a:extLst>
              <a:ext uri="{FF2B5EF4-FFF2-40B4-BE49-F238E27FC236}">
                <a16:creationId xmlns:a16="http://schemas.microsoft.com/office/drawing/2014/main" id="{171C6DA8-4EFB-4377-A457-F5DDC6C61367}"/>
              </a:ext>
            </a:extLst>
          </p:cNvPr>
          <p:cNvSpPr txBox="1">
            <a:spLocks noChangeArrowheads="1"/>
          </p:cNvSpPr>
          <p:nvPr/>
        </p:nvSpPr>
        <p:spPr bwMode="auto">
          <a:xfrm>
            <a:off x="6626" y="4888230"/>
            <a:ext cx="12191999" cy="1969770"/>
          </a:xfrm>
          <a:prstGeom prst="rect">
            <a:avLst/>
          </a:prstGeom>
          <a:solidFill>
            <a:schemeClr val="bg1"/>
          </a:solidFill>
          <a:ln>
            <a:noFill/>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67.  State the group trend for electronegativity value</a:t>
            </a:r>
            <a:r>
              <a:rPr lang="en-US" altLang="en-US" sz="3200" dirty="0">
                <a:solidFill>
                  <a:schemeClr val="bg1"/>
                </a:solidFill>
                <a:latin typeface="Times New Roman" panose="02020603050405020304" pitchFamily="18" charset="0"/>
                <a:cs typeface="Times New Roman" panose="02020603050405020304" pitchFamily="18" charset="0"/>
              </a:rPr>
              <a:t>. is decreasing.</a:t>
            </a:r>
          </a:p>
          <a:p>
            <a:pPr fontAlgn="base">
              <a:spcBef>
                <a:spcPct val="0"/>
              </a:spcBef>
              <a:spcAft>
                <a:spcPct val="0"/>
              </a:spcAft>
            </a:pPr>
            <a:endParaRPr lang="en-US" altLang="en-US" dirty="0">
              <a:solidFill>
                <a:schemeClr val="bg1"/>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en-US" altLang="en-US" sz="2400" dirty="0">
                <a:solidFill>
                  <a:schemeClr val="bg1"/>
                </a:solidFill>
                <a:latin typeface="Times New Roman" panose="02020603050405020304" pitchFamily="18" charset="0"/>
                <a:cs typeface="Times New Roman" panose="02020603050405020304" pitchFamily="18" charset="0"/>
              </a:rPr>
              <a:t>The reason for this is that electrons would be added into the outermost (valence) orbital, which is always further &amp; further from the nucleus as you add orbitals going down a group.  </a:t>
            </a:r>
            <a:br>
              <a:rPr lang="en-US" altLang="en-US" sz="2400" dirty="0">
                <a:solidFill>
                  <a:schemeClr val="bg1"/>
                </a:solidFill>
                <a:latin typeface="Times New Roman" panose="02020603050405020304" pitchFamily="18" charset="0"/>
                <a:cs typeface="Times New Roman" panose="02020603050405020304" pitchFamily="18" charset="0"/>
              </a:rPr>
            </a:br>
            <a:r>
              <a:rPr lang="en-US" altLang="en-US" sz="2400" dirty="0">
                <a:solidFill>
                  <a:schemeClr val="bg1"/>
                </a:solidFill>
                <a:latin typeface="Times New Roman" panose="02020603050405020304" pitchFamily="18" charset="0"/>
                <a:cs typeface="Times New Roman" panose="02020603050405020304" pitchFamily="18" charset="0"/>
              </a:rPr>
              <a:t>There is less pull inward.</a:t>
            </a:r>
          </a:p>
        </p:txBody>
      </p:sp>
    </p:spTree>
    <p:extLst>
      <p:ext uri="{BB962C8B-B14F-4D97-AF65-F5344CB8AC3E}">
        <p14:creationId xmlns:p14="http://schemas.microsoft.com/office/powerpoint/2010/main" val="18535948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E1FFFF"/>
        </a:solidFill>
        <a:effectLst/>
      </p:bgPr>
    </p:bg>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45774" y="304800"/>
            <a:ext cx="119137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ltLang="en-US" sz="2800" dirty="0">
                <a:solidFill>
                  <a:prstClr val="black"/>
                </a:solidFill>
                <a:latin typeface="Times New Roman" panose="02020603050405020304" pitchFamily="18" charset="0"/>
                <a:cs typeface="Times New Roman" panose="02020603050405020304" pitchFamily="18" charset="0"/>
              </a:rPr>
              <a:t>66.  Fill in the electronegativity values in group 2 and group 17?</a:t>
            </a:r>
          </a:p>
        </p:txBody>
      </p:sp>
      <p:graphicFrame>
        <p:nvGraphicFramePr>
          <p:cNvPr id="3" name="Table 2"/>
          <p:cNvGraphicFramePr>
            <a:graphicFrameLocks noGrp="1"/>
          </p:cNvGraphicFramePr>
          <p:nvPr/>
        </p:nvGraphicFramePr>
        <p:xfrm>
          <a:off x="1828800" y="914401"/>
          <a:ext cx="3581400" cy="3784187"/>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tblGrid>
              <a:tr h="980027">
                <a:tc>
                  <a:txBody>
                    <a:bodyPr/>
                    <a:lstStyle/>
                    <a:p>
                      <a:pPr algn="ctr"/>
                      <a:r>
                        <a:rPr lang="en-US" sz="1800" dirty="0">
                          <a:solidFill>
                            <a:srgbClr val="FF0000"/>
                          </a:solidFill>
                          <a:latin typeface="Times New Roman" panose="02020603050405020304" pitchFamily="18" charset="0"/>
                          <a:cs typeface="Times New Roman" panose="02020603050405020304" pitchFamily="18" charset="0"/>
                        </a:rPr>
                        <a:t>Group </a:t>
                      </a:r>
                    </a:p>
                    <a:p>
                      <a:pPr algn="ctr"/>
                      <a:r>
                        <a:rPr lang="en-US" sz="1800" dirty="0">
                          <a:solidFill>
                            <a:srgbClr val="FF0000"/>
                          </a:solidFill>
                          <a:latin typeface="Times New Roman" panose="02020603050405020304" pitchFamily="18" charset="0"/>
                          <a:cs typeface="Times New Roman" panose="02020603050405020304" pitchFamily="18" charset="0"/>
                        </a:rPr>
                        <a:t>1</a:t>
                      </a:r>
                    </a:p>
                    <a:p>
                      <a:pPr algn="ctr"/>
                      <a:r>
                        <a:rPr lang="en-US" sz="1800" baseline="0" dirty="0">
                          <a:solidFill>
                            <a:srgbClr val="FF0000"/>
                          </a:solidFill>
                          <a:latin typeface="Times New Roman" panose="02020603050405020304" pitchFamily="18" charset="0"/>
                          <a:cs typeface="Times New Roman" panose="02020603050405020304" pitchFamily="18" charset="0"/>
                        </a:rPr>
                        <a:t>Atoms</a:t>
                      </a:r>
                      <a:endParaRPr lang="en-US" sz="18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rgbClr val="FF0000"/>
                          </a:solidFill>
                          <a:latin typeface="Times New Roman" panose="02020603050405020304" pitchFamily="18" charset="0"/>
                          <a:cs typeface="Times New Roman" panose="02020603050405020304" pitchFamily="18" charset="0"/>
                        </a:rPr>
                        <a:t>Group 1 electronegativity values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67793">
                <a:tc>
                  <a:txBody>
                    <a:bodyPr/>
                    <a:lstStyle/>
                    <a:p>
                      <a:pPr algn="ctr"/>
                      <a:r>
                        <a:rPr lang="en-US" sz="2800" dirty="0">
                          <a:solidFill>
                            <a:srgbClr val="FF0000"/>
                          </a:solidFill>
                          <a:latin typeface="Times New Roman" panose="02020603050405020304" pitchFamily="18" charset="0"/>
                          <a:cs typeface="Times New Roman" panose="02020603050405020304" pitchFamily="18" charset="0"/>
                        </a:rPr>
                        <a:t>Li</a:t>
                      </a:r>
                      <a:endParaRPr lang="en-US" sz="2800" baseline="300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000" dirty="0">
                          <a:solidFill>
                            <a:srgbClr val="FF0000"/>
                          </a:solidFill>
                          <a:latin typeface="Times New Roman" panose="02020603050405020304" pitchFamily="18" charset="0"/>
                          <a:cs typeface="Times New Roman" panose="02020603050405020304" pitchFamily="18"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67793">
                <a:tc>
                  <a:txBody>
                    <a:bodyPr/>
                    <a:lstStyle/>
                    <a:p>
                      <a:pPr algn="ctr"/>
                      <a:r>
                        <a:rPr lang="en-US" sz="2800" dirty="0">
                          <a:solidFill>
                            <a:srgbClr val="FF0000"/>
                          </a:solidFill>
                          <a:latin typeface="Times New Roman" panose="02020603050405020304" pitchFamily="18" charset="0"/>
                          <a:cs typeface="Times New Roman" panose="02020603050405020304" pitchFamily="18"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000" dirty="0">
                          <a:solidFill>
                            <a:srgbClr val="FF0000"/>
                          </a:solidFill>
                          <a:latin typeface="Times New Roman" panose="02020603050405020304" pitchFamily="18" charset="0"/>
                          <a:cs typeface="Times New Roman" panose="02020603050405020304" pitchFamily="18" charset="0"/>
                        </a:rPr>
                        <a:t>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67793">
                <a:tc>
                  <a:txBody>
                    <a:bodyPr/>
                    <a:lstStyle/>
                    <a:p>
                      <a:pPr algn="ctr"/>
                      <a:r>
                        <a:rPr lang="en-US" sz="2800" dirty="0">
                          <a:solidFill>
                            <a:srgbClr val="FF0000"/>
                          </a:solidFill>
                          <a:latin typeface="Times New Roman" panose="02020603050405020304" pitchFamily="18" charset="0"/>
                          <a:cs typeface="Times New Roman" panose="02020603050405020304" pitchFamily="18" charset="0"/>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000" dirty="0">
                          <a:solidFill>
                            <a:srgbClr val="FF0000"/>
                          </a:solidFill>
                          <a:latin typeface="Times New Roman" panose="02020603050405020304" pitchFamily="18" charset="0"/>
                          <a:cs typeface="Times New Roman" panose="02020603050405020304" pitchFamily="18" charset="0"/>
                        </a:rPr>
                        <a:t>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67793">
                <a:tc>
                  <a:txBody>
                    <a:bodyPr/>
                    <a:lstStyle/>
                    <a:p>
                      <a:pPr algn="ctr"/>
                      <a:r>
                        <a:rPr lang="en-US" sz="2800" dirty="0">
                          <a:solidFill>
                            <a:srgbClr val="FF0000"/>
                          </a:solidFill>
                          <a:latin typeface="Times New Roman" panose="02020603050405020304" pitchFamily="18" charset="0"/>
                          <a:cs typeface="Times New Roman" panose="02020603050405020304" pitchFamily="18" charset="0"/>
                        </a:rPr>
                        <a:t>Rb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000" dirty="0">
                          <a:solidFill>
                            <a:srgbClr val="FF0000"/>
                          </a:solidFill>
                          <a:latin typeface="Times New Roman" panose="02020603050405020304" pitchFamily="18" charset="0"/>
                          <a:cs typeface="Times New Roman" panose="02020603050405020304" pitchFamily="18" charset="0"/>
                        </a:rPr>
                        <a:t>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4" name="Table 3"/>
          <p:cNvGraphicFramePr>
            <a:graphicFrameLocks noGrp="1"/>
          </p:cNvGraphicFramePr>
          <p:nvPr/>
        </p:nvGraphicFramePr>
        <p:xfrm>
          <a:off x="6172200" y="914401"/>
          <a:ext cx="3810000" cy="3814813"/>
        </p:xfrm>
        <a:graphic>
          <a:graphicData uri="http://schemas.openxmlformats.org/drawingml/2006/table">
            <a:tbl>
              <a:tblPr firstRow="1" bandRow="1">
                <a:tableStyleId>{5C22544A-7EE6-4342-B048-85BDC9FD1C3A}</a:tableStyleId>
              </a:tblPr>
              <a:tblGrid>
                <a:gridCol w="1645227">
                  <a:extLst>
                    <a:ext uri="{9D8B030D-6E8A-4147-A177-3AD203B41FA5}">
                      <a16:colId xmlns:a16="http://schemas.microsoft.com/office/drawing/2014/main" val="20000"/>
                    </a:ext>
                  </a:extLst>
                </a:gridCol>
                <a:gridCol w="2164773">
                  <a:extLst>
                    <a:ext uri="{9D8B030D-6E8A-4147-A177-3AD203B41FA5}">
                      <a16:colId xmlns:a16="http://schemas.microsoft.com/office/drawing/2014/main" val="20001"/>
                    </a:ext>
                  </a:extLst>
                </a:gridCol>
              </a:tblGrid>
              <a:tr h="1010653">
                <a:tc>
                  <a:txBody>
                    <a:bodyPr/>
                    <a:lstStyle/>
                    <a:p>
                      <a:pPr algn="ctr"/>
                      <a:r>
                        <a:rPr lang="en-US" sz="1800" dirty="0">
                          <a:solidFill>
                            <a:srgbClr val="0000FF"/>
                          </a:solidFill>
                          <a:latin typeface="Times New Roman" panose="02020603050405020304" pitchFamily="18" charset="0"/>
                          <a:cs typeface="Times New Roman" panose="02020603050405020304" pitchFamily="18" charset="0"/>
                        </a:rPr>
                        <a:t>Group </a:t>
                      </a:r>
                    </a:p>
                    <a:p>
                      <a:pPr algn="ctr"/>
                      <a:r>
                        <a:rPr lang="en-US" sz="1800" dirty="0">
                          <a:solidFill>
                            <a:srgbClr val="0000FF"/>
                          </a:solidFill>
                          <a:latin typeface="Times New Roman" panose="02020603050405020304" pitchFamily="18" charset="0"/>
                          <a:cs typeface="Times New Roman" panose="02020603050405020304" pitchFamily="18" charset="0"/>
                        </a:rPr>
                        <a:t>17</a:t>
                      </a:r>
                    </a:p>
                    <a:p>
                      <a:pPr algn="ctr"/>
                      <a:r>
                        <a:rPr lang="en-US" sz="1800" baseline="0" dirty="0">
                          <a:solidFill>
                            <a:srgbClr val="0000FF"/>
                          </a:solidFill>
                          <a:latin typeface="Times New Roman" panose="02020603050405020304" pitchFamily="18" charset="0"/>
                          <a:cs typeface="Times New Roman" panose="02020603050405020304" pitchFamily="18" charset="0"/>
                        </a:rPr>
                        <a:t>Atoms</a:t>
                      </a:r>
                      <a:endParaRPr lang="en-US" sz="180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rgbClr val="0000FF"/>
                          </a:solidFill>
                          <a:latin typeface="Times New Roman" panose="02020603050405020304" pitchFamily="18" charset="0"/>
                          <a:cs typeface="Times New Roman" panose="02020603050405020304" pitchFamily="18" charset="0"/>
                        </a:rPr>
                        <a:t>Group 17 electronegativity values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85537">
                <a:tc>
                  <a:txBody>
                    <a:bodyPr/>
                    <a:lstStyle/>
                    <a:p>
                      <a:pPr algn="ctr"/>
                      <a:r>
                        <a:rPr lang="en-US" sz="2800" dirty="0">
                          <a:solidFill>
                            <a:srgbClr val="0000FF"/>
                          </a:solidFill>
                          <a:latin typeface="Times New Roman" panose="02020603050405020304" pitchFamily="18" charset="0"/>
                          <a:cs typeface="Times New Roman" panose="02020603050405020304" pitchFamily="18" charset="0"/>
                        </a:rPr>
                        <a:t>F</a:t>
                      </a:r>
                      <a:endParaRPr lang="en-US" sz="2800" baseline="3000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000" dirty="0">
                          <a:solidFill>
                            <a:srgbClr val="0000FF"/>
                          </a:solidFill>
                          <a:latin typeface="Times New Roman" panose="02020603050405020304" pitchFamily="18" charset="0"/>
                          <a:cs typeface="Times New Roman" panose="02020603050405020304" pitchFamily="18"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85537">
                <a:tc>
                  <a:txBody>
                    <a:bodyPr/>
                    <a:lstStyle/>
                    <a:p>
                      <a:pPr algn="ctr"/>
                      <a:r>
                        <a:rPr lang="en-US" sz="2800" dirty="0">
                          <a:solidFill>
                            <a:srgbClr val="0000FF"/>
                          </a:solidFill>
                          <a:latin typeface="Times New Roman" panose="02020603050405020304" pitchFamily="18" charset="0"/>
                          <a:cs typeface="Times New Roman" panose="02020603050405020304" pitchFamily="18" charset="0"/>
                        </a:rPr>
                        <a:t>Cl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000" dirty="0">
                          <a:solidFill>
                            <a:srgbClr val="0000FF"/>
                          </a:solidFill>
                          <a:latin typeface="Times New Roman" panose="02020603050405020304" pitchFamily="18" charset="0"/>
                          <a:cs typeface="Times New Roman" panose="02020603050405020304" pitchFamily="18"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85537">
                <a:tc>
                  <a:txBody>
                    <a:bodyPr/>
                    <a:lstStyle/>
                    <a:p>
                      <a:pPr algn="ctr"/>
                      <a:r>
                        <a:rPr lang="en-US" sz="2800" dirty="0">
                          <a:solidFill>
                            <a:srgbClr val="0000FF"/>
                          </a:solidFill>
                          <a:latin typeface="Times New Roman" panose="02020603050405020304" pitchFamily="18" charset="0"/>
                          <a:cs typeface="Times New Roman" panose="02020603050405020304" pitchFamily="18" charset="0"/>
                        </a:rPr>
                        <a:t>Br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000" dirty="0">
                          <a:solidFill>
                            <a:srgbClr val="0000FF"/>
                          </a:solidFill>
                          <a:latin typeface="Times New Roman" panose="02020603050405020304" pitchFamily="18" charset="0"/>
                          <a:cs typeface="Times New Roman" panose="02020603050405020304" pitchFamily="18" charset="0"/>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85537">
                <a:tc>
                  <a:txBody>
                    <a:bodyPr/>
                    <a:lstStyle/>
                    <a:p>
                      <a:pPr algn="ctr"/>
                      <a:r>
                        <a:rPr lang="en-US" sz="2800" dirty="0">
                          <a:solidFill>
                            <a:srgbClr val="0000FF"/>
                          </a:solidFill>
                          <a:latin typeface="Times New Roman" panose="02020603050405020304" pitchFamily="18" charset="0"/>
                          <a:cs typeface="Times New Roman" panose="02020603050405020304" pitchFamily="18"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000" dirty="0">
                          <a:solidFill>
                            <a:srgbClr val="0000FF"/>
                          </a:solidFill>
                          <a:latin typeface="Times New Roman" panose="02020603050405020304" pitchFamily="18" charset="0"/>
                          <a:cs typeface="Times New Roman" panose="02020603050405020304" pitchFamily="18"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6" name="TextBox 4">
            <a:extLst>
              <a:ext uri="{FF2B5EF4-FFF2-40B4-BE49-F238E27FC236}">
                <a16:creationId xmlns:a16="http://schemas.microsoft.com/office/drawing/2014/main" id="{B561578F-EDF2-44AD-B7C3-113F947A761B}"/>
              </a:ext>
            </a:extLst>
          </p:cNvPr>
          <p:cNvSpPr txBox="1">
            <a:spLocks noChangeArrowheads="1"/>
          </p:cNvSpPr>
          <p:nvPr/>
        </p:nvSpPr>
        <p:spPr bwMode="auto">
          <a:xfrm>
            <a:off x="6626" y="4888230"/>
            <a:ext cx="12191999" cy="1969770"/>
          </a:xfrm>
          <a:prstGeom prst="rect">
            <a:avLst/>
          </a:prstGeom>
          <a:solidFill>
            <a:schemeClr val="bg1"/>
          </a:solidFill>
          <a:ln>
            <a:noFill/>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ltLang="en-US" sz="3200" dirty="0">
                <a:solidFill>
                  <a:srgbClr val="CC0099"/>
                </a:solidFill>
                <a:latin typeface="Times New Roman" panose="02020603050405020304" pitchFamily="18" charset="0"/>
                <a:cs typeface="Times New Roman" panose="02020603050405020304" pitchFamily="18" charset="0"/>
              </a:rPr>
              <a:t>67.  The group trend for electronegativity value is decreasing.</a:t>
            </a:r>
          </a:p>
          <a:p>
            <a:pPr fontAlgn="base">
              <a:spcBef>
                <a:spcPct val="0"/>
              </a:spcBef>
              <a:spcAft>
                <a:spcPct val="0"/>
              </a:spcAft>
            </a:pPr>
            <a:endParaRPr lang="en-US" altLang="en-US" dirty="0">
              <a:solidFill>
                <a:schemeClr val="tx1">
                  <a:lumMod val="95000"/>
                  <a:lumOff val="5000"/>
                </a:schemeClr>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The reason for this is that electrons would be added into the outermost (valence) orbital, which is always further &amp; further from the nucleus as you add orbitals going down a group.  </a:t>
            </a:r>
            <a:b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There is less pull inward.</a:t>
            </a:r>
          </a:p>
        </p:txBody>
      </p:sp>
    </p:spTree>
    <p:extLst>
      <p:ext uri="{BB962C8B-B14F-4D97-AF65-F5344CB8AC3E}">
        <p14:creationId xmlns:p14="http://schemas.microsoft.com/office/powerpoint/2010/main" val="199930060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1828800" y="304801"/>
            <a:ext cx="85344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ltLang="en-US" sz="3200" dirty="0">
                <a:solidFill>
                  <a:prstClr val="black"/>
                </a:solidFill>
              </a:rPr>
              <a:t>68.  Fill in the Electronegativity Values.</a:t>
            </a:r>
          </a:p>
          <a:p>
            <a:pPr fontAlgn="base">
              <a:spcBef>
                <a:spcPct val="0"/>
              </a:spcBef>
              <a:spcAft>
                <a:spcPct val="0"/>
              </a:spcAft>
            </a:pPr>
            <a:endParaRPr lang="en-US" altLang="en-US" dirty="0">
              <a:solidFill>
                <a:prstClr val="black"/>
              </a:solidFill>
            </a:endParaRPr>
          </a:p>
          <a:p>
            <a:pPr fontAlgn="base">
              <a:spcBef>
                <a:spcPct val="0"/>
              </a:spcBef>
              <a:spcAft>
                <a:spcPct val="0"/>
              </a:spcAft>
            </a:pPr>
            <a:endParaRPr lang="en-US" altLang="en-US" dirty="0">
              <a:solidFill>
                <a:prstClr val="black"/>
              </a:solidFill>
            </a:endParaRPr>
          </a:p>
        </p:txBody>
      </p:sp>
      <p:graphicFrame>
        <p:nvGraphicFramePr>
          <p:cNvPr id="2" name="Table 1">
            <a:extLst>
              <a:ext uri="{FF2B5EF4-FFF2-40B4-BE49-F238E27FC236}">
                <a16:creationId xmlns:a16="http://schemas.microsoft.com/office/drawing/2014/main" id="{D99AA1B6-3E64-483F-999E-211453013066}"/>
              </a:ext>
            </a:extLst>
          </p:cNvPr>
          <p:cNvGraphicFramePr>
            <a:graphicFrameLocks noGrp="1"/>
          </p:cNvGraphicFramePr>
          <p:nvPr>
            <p:extLst>
              <p:ext uri="{D42A27DB-BD31-4B8C-83A1-F6EECF244321}">
                <p14:modId xmlns:p14="http://schemas.microsoft.com/office/powerpoint/2010/main" val="224459346"/>
              </p:ext>
            </p:extLst>
          </p:nvPr>
        </p:nvGraphicFramePr>
        <p:xfrm>
          <a:off x="187738" y="1181328"/>
          <a:ext cx="11871738" cy="2038513"/>
        </p:xfrm>
        <a:graphic>
          <a:graphicData uri="http://schemas.openxmlformats.org/drawingml/2006/table">
            <a:tbl>
              <a:tblPr firstRow="1" bandRow="1">
                <a:tableStyleId>{5C22544A-7EE6-4342-B048-85BDC9FD1C3A}</a:tableStyleId>
              </a:tblPr>
              <a:tblGrid>
                <a:gridCol w="1319082">
                  <a:extLst>
                    <a:ext uri="{9D8B030D-6E8A-4147-A177-3AD203B41FA5}">
                      <a16:colId xmlns:a16="http://schemas.microsoft.com/office/drawing/2014/main" val="3407906153"/>
                    </a:ext>
                  </a:extLst>
                </a:gridCol>
                <a:gridCol w="1319082">
                  <a:extLst>
                    <a:ext uri="{9D8B030D-6E8A-4147-A177-3AD203B41FA5}">
                      <a16:colId xmlns:a16="http://schemas.microsoft.com/office/drawing/2014/main" val="2886621689"/>
                    </a:ext>
                  </a:extLst>
                </a:gridCol>
                <a:gridCol w="1319082">
                  <a:extLst>
                    <a:ext uri="{9D8B030D-6E8A-4147-A177-3AD203B41FA5}">
                      <a16:colId xmlns:a16="http://schemas.microsoft.com/office/drawing/2014/main" val="1963232224"/>
                    </a:ext>
                  </a:extLst>
                </a:gridCol>
                <a:gridCol w="1319082">
                  <a:extLst>
                    <a:ext uri="{9D8B030D-6E8A-4147-A177-3AD203B41FA5}">
                      <a16:colId xmlns:a16="http://schemas.microsoft.com/office/drawing/2014/main" val="2657643472"/>
                    </a:ext>
                  </a:extLst>
                </a:gridCol>
                <a:gridCol w="1319082">
                  <a:extLst>
                    <a:ext uri="{9D8B030D-6E8A-4147-A177-3AD203B41FA5}">
                      <a16:colId xmlns:a16="http://schemas.microsoft.com/office/drawing/2014/main" val="1978306293"/>
                    </a:ext>
                  </a:extLst>
                </a:gridCol>
                <a:gridCol w="1319082">
                  <a:extLst>
                    <a:ext uri="{9D8B030D-6E8A-4147-A177-3AD203B41FA5}">
                      <a16:colId xmlns:a16="http://schemas.microsoft.com/office/drawing/2014/main" val="1887241424"/>
                    </a:ext>
                  </a:extLst>
                </a:gridCol>
                <a:gridCol w="1319082">
                  <a:extLst>
                    <a:ext uri="{9D8B030D-6E8A-4147-A177-3AD203B41FA5}">
                      <a16:colId xmlns:a16="http://schemas.microsoft.com/office/drawing/2014/main" val="4050444208"/>
                    </a:ext>
                  </a:extLst>
                </a:gridCol>
                <a:gridCol w="1319082">
                  <a:extLst>
                    <a:ext uri="{9D8B030D-6E8A-4147-A177-3AD203B41FA5}">
                      <a16:colId xmlns:a16="http://schemas.microsoft.com/office/drawing/2014/main" val="2124727195"/>
                    </a:ext>
                  </a:extLst>
                </a:gridCol>
                <a:gridCol w="1319082">
                  <a:extLst>
                    <a:ext uri="{9D8B030D-6E8A-4147-A177-3AD203B41FA5}">
                      <a16:colId xmlns:a16="http://schemas.microsoft.com/office/drawing/2014/main" val="2796749752"/>
                    </a:ext>
                  </a:extLst>
                </a:gridCol>
              </a:tblGrid>
              <a:tr h="673976">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Period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Li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Be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9307803"/>
                  </a:ext>
                </a:extLst>
              </a:tr>
              <a:tr h="1364537">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Electro</a:t>
                      </a:r>
                      <a:br>
                        <a:rPr lang="en-US" sz="2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Negativity</a:t>
                      </a:r>
                      <a:br>
                        <a:rPr lang="en-US" sz="2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Values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5193218"/>
                  </a:ext>
                </a:extLst>
              </a:tr>
            </a:tbl>
          </a:graphicData>
        </a:graphic>
      </p:graphicFrame>
      <p:sp>
        <p:nvSpPr>
          <p:cNvPr id="6" name="TextBox 4">
            <a:extLst>
              <a:ext uri="{FF2B5EF4-FFF2-40B4-BE49-F238E27FC236}">
                <a16:creationId xmlns:a16="http://schemas.microsoft.com/office/drawing/2014/main" id="{A356E853-5D8D-4CDA-A9EB-5F1E896ABC59}"/>
              </a:ext>
            </a:extLst>
          </p:cNvPr>
          <p:cNvSpPr txBox="1">
            <a:spLocks noChangeArrowheads="1"/>
          </p:cNvSpPr>
          <p:nvPr/>
        </p:nvSpPr>
        <p:spPr bwMode="auto">
          <a:xfrm>
            <a:off x="187738" y="3429000"/>
            <a:ext cx="1187173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ltLang="en-US" sz="3200" dirty="0">
                <a:solidFill>
                  <a:srgbClr val="0000FF"/>
                </a:solidFill>
                <a:latin typeface="Times New Roman" panose="02020603050405020304" pitchFamily="18" charset="0"/>
                <a:cs typeface="Times New Roman" panose="02020603050405020304" pitchFamily="18" charset="0"/>
              </a:rPr>
              <a:t>69.</a:t>
            </a:r>
            <a:r>
              <a:rPr lang="en-US" altLang="en-US" sz="3200" dirty="0">
                <a:solidFill>
                  <a:srgbClr val="FF0000"/>
                </a:solidFill>
                <a:latin typeface="Times New Roman" panose="02020603050405020304" pitchFamily="18" charset="0"/>
                <a:cs typeface="Times New Roman" panose="02020603050405020304" pitchFamily="18" charset="0"/>
              </a:rPr>
              <a:t>  State the period trend for electronegativity.</a:t>
            </a:r>
            <a:br>
              <a:rPr lang="en-US" altLang="en-US" sz="3200" dirty="0">
                <a:solidFill>
                  <a:srgbClr val="FF0000"/>
                </a:solidFill>
                <a:latin typeface="Times New Roman" panose="02020603050405020304" pitchFamily="18" charset="0"/>
                <a:cs typeface="Times New Roman" panose="02020603050405020304" pitchFamily="18" charset="0"/>
              </a:rPr>
            </a:br>
            <a:br>
              <a:rPr lang="en-US" altLang="en-US" sz="3200" dirty="0">
                <a:solidFill>
                  <a:srgbClr val="FF0000"/>
                </a:solidFill>
                <a:latin typeface="Times New Roman" panose="02020603050405020304" pitchFamily="18" charset="0"/>
                <a:cs typeface="Times New Roman" panose="02020603050405020304" pitchFamily="18" charset="0"/>
              </a:rPr>
            </a:br>
            <a:endParaRPr lang="en-US" altLang="en-US" sz="3200" dirty="0">
              <a:solidFill>
                <a:srgbClr val="FF0000"/>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en-US" altLang="en-US" sz="3200" dirty="0">
                <a:solidFill>
                  <a:srgbClr val="0000FF"/>
                </a:solidFill>
                <a:latin typeface="Times New Roman" panose="02020603050405020304" pitchFamily="18" charset="0"/>
                <a:cs typeface="Times New Roman" panose="02020603050405020304" pitchFamily="18" charset="0"/>
              </a:rPr>
              <a:t>70.</a:t>
            </a:r>
            <a:r>
              <a:rPr lang="en-US" altLang="en-US" sz="3200" dirty="0">
                <a:solidFill>
                  <a:srgbClr val="FF0000"/>
                </a:solidFill>
                <a:latin typeface="Times New Roman" panose="02020603050405020304" pitchFamily="18" charset="0"/>
                <a:cs typeface="Times New Roman" panose="02020603050405020304" pitchFamily="18" charset="0"/>
              </a:rPr>
              <a:t>  Explain the “value” for electronegativity for neon.</a:t>
            </a:r>
            <a:endParaRPr lang="en-US" altLang="en-US" sz="2800" dirty="0">
              <a:solidFill>
                <a:srgbClr val="FF0000"/>
              </a:solidFill>
            </a:endParaRPr>
          </a:p>
        </p:txBody>
      </p:sp>
    </p:spTree>
    <p:extLst>
      <p:ext uri="{BB962C8B-B14F-4D97-AF65-F5344CB8AC3E}">
        <p14:creationId xmlns:p14="http://schemas.microsoft.com/office/powerpoint/2010/main" val="71941811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1828800" y="304801"/>
            <a:ext cx="85344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ltLang="en-US" sz="3200" dirty="0">
                <a:solidFill>
                  <a:prstClr val="black"/>
                </a:solidFill>
              </a:rPr>
              <a:t>68.  Fill in the Electronegativity Values.</a:t>
            </a:r>
          </a:p>
          <a:p>
            <a:pPr fontAlgn="base">
              <a:spcBef>
                <a:spcPct val="0"/>
              </a:spcBef>
              <a:spcAft>
                <a:spcPct val="0"/>
              </a:spcAft>
            </a:pPr>
            <a:endParaRPr lang="en-US" altLang="en-US" dirty="0">
              <a:solidFill>
                <a:prstClr val="black"/>
              </a:solidFill>
            </a:endParaRPr>
          </a:p>
          <a:p>
            <a:pPr fontAlgn="base">
              <a:spcBef>
                <a:spcPct val="0"/>
              </a:spcBef>
              <a:spcAft>
                <a:spcPct val="0"/>
              </a:spcAft>
            </a:pPr>
            <a:endParaRPr lang="en-US" altLang="en-US" dirty="0">
              <a:solidFill>
                <a:prstClr val="black"/>
              </a:solidFill>
            </a:endParaRPr>
          </a:p>
        </p:txBody>
      </p:sp>
      <p:graphicFrame>
        <p:nvGraphicFramePr>
          <p:cNvPr id="2" name="Table 1">
            <a:extLst>
              <a:ext uri="{FF2B5EF4-FFF2-40B4-BE49-F238E27FC236}">
                <a16:creationId xmlns:a16="http://schemas.microsoft.com/office/drawing/2014/main" id="{D99AA1B6-3E64-483F-999E-211453013066}"/>
              </a:ext>
            </a:extLst>
          </p:cNvPr>
          <p:cNvGraphicFramePr>
            <a:graphicFrameLocks noGrp="1"/>
          </p:cNvGraphicFramePr>
          <p:nvPr>
            <p:extLst>
              <p:ext uri="{D42A27DB-BD31-4B8C-83A1-F6EECF244321}">
                <p14:modId xmlns:p14="http://schemas.microsoft.com/office/powerpoint/2010/main" val="3684927820"/>
              </p:ext>
            </p:extLst>
          </p:nvPr>
        </p:nvGraphicFramePr>
        <p:xfrm>
          <a:off x="187738" y="1181328"/>
          <a:ext cx="11871738" cy="2038513"/>
        </p:xfrm>
        <a:graphic>
          <a:graphicData uri="http://schemas.openxmlformats.org/drawingml/2006/table">
            <a:tbl>
              <a:tblPr firstRow="1" bandRow="1">
                <a:tableStyleId>{5C22544A-7EE6-4342-B048-85BDC9FD1C3A}</a:tableStyleId>
              </a:tblPr>
              <a:tblGrid>
                <a:gridCol w="1319082">
                  <a:extLst>
                    <a:ext uri="{9D8B030D-6E8A-4147-A177-3AD203B41FA5}">
                      <a16:colId xmlns:a16="http://schemas.microsoft.com/office/drawing/2014/main" val="3407906153"/>
                    </a:ext>
                  </a:extLst>
                </a:gridCol>
                <a:gridCol w="1319082">
                  <a:extLst>
                    <a:ext uri="{9D8B030D-6E8A-4147-A177-3AD203B41FA5}">
                      <a16:colId xmlns:a16="http://schemas.microsoft.com/office/drawing/2014/main" val="2886621689"/>
                    </a:ext>
                  </a:extLst>
                </a:gridCol>
                <a:gridCol w="1319082">
                  <a:extLst>
                    <a:ext uri="{9D8B030D-6E8A-4147-A177-3AD203B41FA5}">
                      <a16:colId xmlns:a16="http://schemas.microsoft.com/office/drawing/2014/main" val="1963232224"/>
                    </a:ext>
                  </a:extLst>
                </a:gridCol>
                <a:gridCol w="1319082">
                  <a:extLst>
                    <a:ext uri="{9D8B030D-6E8A-4147-A177-3AD203B41FA5}">
                      <a16:colId xmlns:a16="http://schemas.microsoft.com/office/drawing/2014/main" val="2657643472"/>
                    </a:ext>
                  </a:extLst>
                </a:gridCol>
                <a:gridCol w="1319082">
                  <a:extLst>
                    <a:ext uri="{9D8B030D-6E8A-4147-A177-3AD203B41FA5}">
                      <a16:colId xmlns:a16="http://schemas.microsoft.com/office/drawing/2014/main" val="1978306293"/>
                    </a:ext>
                  </a:extLst>
                </a:gridCol>
                <a:gridCol w="1319082">
                  <a:extLst>
                    <a:ext uri="{9D8B030D-6E8A-4147-A177-3AD203B41FA5}">
                      <a16:colId xmlns:a16="http://schemas.microsoft.com/office/drawing/2014/main" val="1887241424"/>
                    </a:ext>
                  </a:extLst>
                </a:gridCol>
                <a:gridCol w="1319082">
                  <a:extLst>
                    <a:ext uri="{9D8B030D-6E8A-4147-A177-3AD203B41FA5}">
                      <a16:colId xmlns:a16="http://schemas.microsoft.com/office/drawing/2014/main" val="4050444208"/>
                    </a:ext>
                  </a:extLst>
                </a:gridCol>
                <a:gridCol w="1319082">
                  <a:extLst>
                    <a:ext uri="{9D8B030D-6E8A-4147-A177-3AD203B41FA5}">
                      <a16:colId xmlns:a16="http://schemas.microsoft.com/office/drawing/2014/main" val="2124727195"/>
                    </a:ext>
                  </a:extLst>
                </a:gridCol>
                <a:gridCol w="1319082">
                  <a:extLst>
                    <a:ext uri="{9D8B030D-6E8A-4147-A177-3AD203B41FA5}">
                      <a16:colId xmlns:a16="http://schemas.microsoft.com/office/drawing/2014/main" val="2796749752"/>
                    </a:ext>
                  </a:extLst>
                </a:gridCol>
              </a:tblGrid>
              <a:tr h="673976">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Period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Li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Be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9307803"/>
                  </a:ext>
                </a:extLst>
              </a:tr>
              <a:tr h="1364537">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Electro</a:t>
                      </a:r>
                      <a:br>
                        <a:rPr lang="en-US" sz="2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Negativity</a:t>
                      </a:r>
                      <a:br>
                        <a:rPr lang="en-US" sz="2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Values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b="0" dirty="0">
                          <a:solidFill>
                            <a:srgbClr val="0000FF"/>
                          </a:solidFill>
                          <a:latin typeface="Times New Roman" panose="02020603050405020304" pitchFamily="18" charset="0"/>
                          <a:cs typeface="Times New Roman" panose="02020603050405020304" pitchFamily="18"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b="0" dirty="0">
                          <a:solidFill>
                            <a:srgbClr val="0000FF"/>
                          </a:solidFill>
                          <a:latin typeface="Times New Roman" panose="02020603050405020304" pitchFamily="18" charset="0"/>
                          <a:cs typeface="Times New Roman" panose="02020603050405020304" pitchFamily="18"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b="0" dirty="0">
                          <a:solidFill>
                            <a:srgbClr val="0000FF"/>
                          </a:solidFill>
                          <a:latin typeface="Times New Roman" panose="02020603050405020304" pitchFamily="18" charset="0"/>
                          <a:cs typeface="Times New Roman" panose="020206030504050203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b="0" dirty="0">
                          <a:solidFill>
                            <a:srgbClr val="0000FF"/>
                          </a:solidFill>
                          <a:latin typeface="Times New Roman" panose="02020603050405020304" pitchFamily="18" charset="0"/>
                          <a:cs typeface="Times New Roman" panose="02020603050405020304" pitchFamily="18" charset="0"/>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b="0" dirty="0">
                          <a:solidFill>
                            <a:srgbClr val="0000FF"/>
                          </a:solidFill>
                          <a:latin typeface="Times New Roman" panose="02020603050405020304" pitchFamily="18" charset="0"/>
                          <a:cs typeface="Times New Roman" panose="02020603050405020304" pitchFamily="18" charset="0"/>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b="0" dirty="0">
                          <a:solidFill>
                            <a:srgbClr val="0000FF"/>
                          </a:solidFill>
                          <a:latin typeface="Times New Roman" panose="02020603050405020304" pitchFamily="18" charset="0"/>
                          <a:cs typeface="Times New Roman" panose="02020603050405020304" pitchFamily="18"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b="0" dirty="0">
                          <a:solidFill>
                            <a:srgbClr val="0000FF"/>
                          </a:solidFill>
                          <a:latin typeface="Times New Roman" panose="02020603050405020304" pitchFamily="18" charset="0"/>
                          <a:cs typeface="Times New Roman" panose="02020603050405020304" pitchFamily="18"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b="0" dirty="0">
                          <a:solidFill>
                            <a:srgbClr val="0000FF"/>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5193218"/>
                  </a:ext>
                </a:extLst>
              </a:tr>
            </a:tbl>
          </a:graphicData>
        </a:graphic>
      </p:graphicFrame>
      <p:sp>
        <p:nvSpPr>
          <p:cNvPr id="5" name="TextBox 4">
            <a:extLst>
              <a:ext uri="{FF2B5EF4-FFF2-40B4-BE49-F238E27FC236}">
                <a16:creationId xmlns:a16="http://schemas.microsoft.com/office/drawing/2014/main" id="{2FF791CA-5703-4452-B034-E36A0E2CC3FF}"/>
              </a:ext>
            </a:extLst>
          </p:cNvPr>
          <p:cNvSpPr txBox="1">
            <a:spLocks noChangeArrowheads="1"/>
          </p:cNvSpPr>
          <p:nvPr/>
        </p:nvSpPr>
        <p:spPr bwMode="auto">
          <a:xfrm>
            <a:off x="187738" y="3429000"/>
            <a:ext cx="1187173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ltLang="en-US" sz="3200" dirty="0">
                <a:solidFill>
                  <a:srgbClr val="0000FF"/>
                </a:solidFill>
                <a:latin typeface="Times New Roman" panose="02020603050405020304" pitchFamily="18" charset="0"/>
                <a:cs typeface="Times New Roman" panose="02020603050405020304" pitchFamily="18" charset="0"/>
              </a:rPr>
              <a:t>69.</a:t>
            </a:r>
            <a:r>
              <a:rPr lang="en-US" altLang="en-US" sz="3200" dirty="0">
                <a:solidFill>
                  <a:srgbClr val="FF0000"/>
                </a:solidFill>
                <a:latin typeface="Times New Roman" panose="02020603050405020304" pitchFamily="18" charset="0"/>
                <a:cs typeface="Times New Roman" panose="02020603050405020304" pitchFamily="18" charset="0"/>
              </a:rPr>
              <a:t>  State the period trend for electronegativity.</a:t>
            </a:r>
            <a:br>
              <a:rPr lang="en-US" altLang="en-US" sz="3200" dirty="0">
                <a:solidFill>
                  <a:srgbClr val="FF0000"/>
                </a:solidFill>
                <a:latin typeface="Times New Roman" panose="02020603050405020304" pitchFamily="18" charset="0"/>
                <a:cs typeface="Times New Roman" panose="02020603050405020304" pitchFamily="18" charset="0"/>
              </a:rPr>
            </a:br>
            <a:br>
              <a:rPr lang="en-US" altLang="en-US" sz="3200" dirty="0">
                <a:solidFill>
                  <a:srgbClr val="FF0000"/>
                </a:solidFill>
                <a:latin typeface="Times New Roman" panose="02020603050405020304" pitchFamily="18" charset="0"/>
                <a:cs typeface="Times New Roman" panose="02020603050405020304" pitchFamily="18" charset="0"/>
              </a:rPr>
            </a:br>
            <a:endParaRPr lang="en-US" altLang="en-US" sz="3200" dirty="0">
              <a:solidFill>
                <a:srgbClr val="FF0000"/>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en-US" altLang="en-US" sz="3200" dirty="0">
                <a:solidFill>
                  <a:srgbClr val="0000FF"/>
                </a:solidFill>
                <a:latin typeface="Times New Roman" panose="02020603050405020304" pitchFamily="18" charset="0"/>
                <a:cs typeface="Times New Roman" panose="02020603050405020304" pitchFamily="18" charset="0"/>
              </a:rPr>
              <a:t>70.</a:t>
            </a:r>
            <a:r>
              <a:rPr lang="en-US" altLang="en-US" sz="3200" dirty="0">
                <a:solidFill>
                  <a:srgbClr val="FF0000"/>
                </a:solidFill>
                <a:latin typeface="Times New Roman" panose="02020603050405020304" pitchFamily="18" charset="0"/>
                <a:cs typeface="Times New Roman" panose="02020603050405020304" pitchFamily="18" charset="0"/>
              </a:rPr>
              <a:t>  Explain the “value” for electronegativity for neon.</a:t>
            </a:r>
            <a:endParaRPr lang="en-US" altLang="en-US" sz="2800" dirty="0">
              <a:solidFill>
                <a:srgbClr val="FF0000"/>
              </a:solidFill>
            </a:endParaRPr>
          </a:p>
        </p:txBody>
      </p:sp>
    </p:spTree>
    <p:extLst>
      <p:ext uri="{BB962C8B-B14F-4D97-AF65-F5344CB8AC3E}">
        <p14:creationId xmlns:p14="http://schemas.microsoft.com/office/powerpoint/2010/main" val="240006191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1828800" y="304801"/>
            <a:ext cx="85344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ltLang="en-US" sz="3200" dirty="0">
                <a:solidFill>
                  <a:prstClr val="black"/>
                </a:solidFill>
              </a:rPr>
              <a:t>68.  Fill in the Electronegativity Values.</a:t>
            </a:r>
          </a:p>
          <a:p>
            <a:pPr fontAlgn="base">
              <a:spcBef>
                <a:spcPct val="0"/>
              </a:spcBef>
              <a:spcAft>
                <a:spcPct val="0"/>
              </a:spcAft>
            </a:pPr>
            <a:endParaRPr lang="en-US" altLang="en-US" dirty="0">
              <a:solidFill>
                <a:prstClr val="black"/>
              </a:solidFill>
            </a:endParaRPr>
          </a:p>
          <a:p>
            <a:pPr fontAlgn="base">
              <a:spcBef>
                <a:spcPct val="0"/>
              </a:spcBef>
              <a:spcAft>
                <a:spcPct val="0"/>
              </a:spcAft>
            </a:pPr>
            <a:endParaRPr lang="en-US" altLang="en-US" dirty="0">
              <a:solidFill>
                <a:prstClr val="black"/>
              </a:solidFill>
            </a:endParaRPr>
          </a:p>
        </p:txBody>
      </p:sp>
      <p:graphicFrame>
        <p:nvGraphicFramePr>
          <p:cNvPr id="2" name="Table 1">
            <a:extLst>
              <a:ext uri="{FF2B5EF4-FFF2-40B4-BE49-F238E27FC236}">
                <a16:creationId xmlns:a16="http://schemas.microsoft.com/office/drawing/2014/main" id="{D99AA1B6-3E64-483F-999E-211453013066}"/>
              </a:ext>
            </a:extLst>
          </p:cNvPr>
          <p:cNvGraphicFramePr>
            <a:graphicFrameLocks noGrp="1"/>
          </p:cNvGraphicFramePr>
          <p:nvPr/>
        </p:nvGraphicFramePr>
        <p:xfrm>
          <a:off x="187738" y="1181328"/>
          <a:ext cx="11871738" cy="2038513"/>
        </p:xfrm>
        <a:graphic>
          <a:graphicData uri="http://schemas.openxmlformats.org/drawingml/2006/table">
            <a:tbl>
              <a:tblPr firstRow="1" bandRow="1">
                <a:tableStyleId>{5C22544A-7EE6-4342-B048-85BDC9FD1C3A}</a:tableStyleId>
              </a:tblPr>
              <a:tblGrid>
                <a:gridCol w="1319082">
                  <a:extLst>
                    <a:ext uri="{9D8B030D-6E8A-4147-A177-3AD203B41FA5}">
                      <a16:colId xmlns:a16="http://schemas.microsoft.com/office/drawing/2014/main" val="3407906153"/>
                    </a:ext>
                  </a:extLst>
                </a:gridCol>
                <a:gridCol w="1319082">
                  <a:extLst>
                    <a:ext uri="{9D8B030D-6E8A-4147-A177-3AD203B41FA5}">
                      <a16:colId xmlns:a16="http://schemas.microsoft.com/office/drawing/2014/main" val="2886621689"/>
                    </a:ext>
                  </a:extLst>
                </a:gridCol>
                <a:gridCol w="1319082">
                  <a:extLst>
                    <a:ext uri="{9D8B030D-6E8A-4147-A177-3AD203B41FA5}">
                      <a16:colId xmlns:a16="http://schemas.microsoft.com/office/drawing/2014/main" val="1963232224"/>
                    </a:ext>
                  </a:extLst>
                </a:gridCol>
                <a:gridCol w="1319082">
                  <a:extLst>
                    <a:ext uri="{9D8B030D-6E8A-4147-A177-3AD203B41FA5}">
                      <a16:colId xmlns:a16="http://schemas.microsoft.com/office/drawing/2014/main" val="2657643472"/>
                    </a:ext>
                  </a:extLst>
                </a:gridCol>
                <a:gridCol w="1319082">
                  <a:extLst>
                    <a:ext uri="{9D8B030D-6E8A-4147-A177-3AD203B41FA5}">
                      <a16:colId xmlns:a16="http://schemas.microsoft.com/office/drawing/2014/main" val="1978306293"/>
                    </a:ext>
                  </a:extLst>
                </a:gridCol>
                <a:gridCol w="1319082">
                  <a:extLst>
                    <a:ext uri="{9D8B030D-6E8A-4147-A177-3AD203B41FA5}">
                      <a16:colId xmlns:a16="http://schemas.microsoft.com/office/drawing/2014/main" val="1887241424"/>
                    </a:ext>
                  </a:extLst>
                </a:gridCol>
                <a:gridCol w="1319082">
                  <a:extLst>
                    <a:ext uri="{9D8B030D-6E8A-4147-A177-3AD203B41FA5}">
                      <a16:colId xmlns:a16="http://schemas.microsoft.com/office/drawing/2014/main" val="4050444208"/>
                    </a:ext>
                  </a:extLst>
                </a:gridCol>
                <a:gridCol w="1319082">
                  <a:extLst>
                    <a:ext uri="{9D8B030D-6E8A-4147-A177-3AD203B41FA5}">
                      <a16:colId xmlns:a16="http://schemas.microsoft.com/office/drawing/2014/main" val="2124727195"/>
                    </a:ext>
                  </a:extLst>
                </a:gridCol>
                <a:gridCol w="1319082">
                  <a:extLst>
                    <a:ext uri="{9D8B030D-6E8A-4147-A177-3AD203B41FA5}">
                      <a16:colId xmlns:a16="http://schemas.microsoft.com/office/drawing/2014/main" val="2796749752"/>
                    </a:ext>
                  </a:extLst>
                </a:gridCol>
              </a:tblGrid>
              <a:tr h="673976">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Period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Li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Be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9307803"/>
                  </a:ext>
                </a:extLst>
              </a:tr>
              <a:tr h="1364537">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Electro</a:t>
                      </a:r>
                      <a:br>
                        <a:rPr lang="en-US" sz="2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Negativity</a:t>
                      </a:r>
                      <a:br>
                        <a:rPr lang="en-US" sz="2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Values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b="0" dirty="0">
                          <a:solidFill>
                            <a:srgbClr val="0000FF"/>
                          </a:solidFill>
                          <a:latin typeface="Times New Roman" panose="02020603050405020304" pitchFamily="18" charset="0"/>
                          <a:cs typeface="Times New Roman" panose="02020603050405020304" pitchFamily="18"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b="0" dirty="0">
                          <a:solidFill>
                            <a:srgbClr val="0000FF"/>
                          </a:solidFill>
                          <a:latin typeface="Times New Roman" panose="02020603050405020304" pitchFamily="18" charset="0"/>
                          <a:cs typeface="Times New Roman" panose="02020603050405020304" pitchFamily="18"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b="0" dirty="0">
                          <a:solidFill>
                            <a:srgbClr val="0000FF"/>
                          </a:solidFill>
                          <a:latin typeface="Times New Roman" panose="02020603050405020304" pitchFamily="18" charset="0"/>
                          <a:cs typeface="Times New Roman" panose="020206030504050203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b="0" dirty="0">
                          <a:solidFill>
                            <a:srgbClr val="0000FF"/>
                          </a:solidFill>
                          <a:latin typeface="Times New Roman" panose="02020603050405020304" pitchFamily="18" charset="0"/>
                          <a:cs typeface="Times New Roman" panose="02020603050405020304" pitchFamily="18" charset="0"/>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b="0" dirty="0">
                          <a:solidFill>
                            <a:srgbClr val="0000FF"/>
                          </a:solidFill>
                          <a:latin typeface="Times New Roman" panose="02020603050405020304" pitchFamily="18" charset="0"/>
                          <a:cs typeface="Times New Roman" panose="02020603050405020304" pitchFamily="18" charset="0"/>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b="0" dirty="0">
                          <a:solidFill>
                            <a:srgbClr val="0000FF"/>
                          </a:solidFill>
                          <a:latin typeface="Times New Roman" panose="02020603050405020304" pitchFamily="18" charset="0"/>
                          <a:cs typeface="Times New Roman" panose="02020603050405020304" pitchFamily="18"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b="0" dirty="0">
                          <a:solidFill>
                            <a:srgbClr val="0000FF"/>
                          </a:solidFill>
                          <a:latin typeface="Times New Roman" panose="02020603050405020304" pitchFamily="18" charset="0"/>
                          <a:cs typeface="Times New Roman" panose="02020603050405020304" pitchFamily="18"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b="0" dirty="0">
                          <a:solidFill>
                            <a:srgbClr val="0000FF"/>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5193218"/>
                  </a:ext>
                </a:extLst>
              </a:tr>
            </a:tbl>
          </a:graphicData>
        </a:graphic>
      </p:graphicFrame>
      <p:sp>
        <p:nvSpPr>
          <p:cNvPr id="5" name="TextBox 4">
            <a:extLst>
              <a:ext uri="{FF2B5EF4-FFF2-40B4-BE49-F238E27FC236}">
                <a16:creationId xmlns:a16="http://schemas.microsoft.com/office/drawing/2014/main" id="{8E0DE939-C173-4AE9-B476-E0FDDE8CAC85}"/>
              </a:ext>
            </a:extLst>
          </p:cNvPr>
          <p:cNvSpPr txBox="1">
            <a:spLocks noChangeArrowheads="1"/>
          </p:cNvSpPr>
          <p:nvPr/>
        </p:nvSpPr>
        <p:spPr bwMode="auto">
          <a:xfrm>
            <a:off x="187738" y="3429000"/>
            <a:ext cx="1187173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ltLang="en-US" sz="3200" dirty="0">
                <a:solidFill>
                  <a:srgbClr val="0000FF"/>
                </a:solidFill>
                <a:latin typeface="Times New Roman" panose="02020603050405020304" pitchFamily="18" charset="0"/>
                <a:cs typeface="Times New Roman" panose="02020603050405020304" pitchFamily="18" charset="0"/>
              </a:rPr>
              <a:t>69.</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a:solidFill>
                  <a:srgbClr val="0000FF"/>
                </a:solidFill>
                <a:latin typeface="Times New Roman" panose="02020603050405020304" pitchFamily="18" charset="0"/>
                <a:cs typeface="Times New Roman" panose="02020603050405020304" pitchFamily="18" charset="0"/>
              </a:rPr>
              <a:t>The period trend for electronegativity is increasing.</a:t>
            </a:r>
            <a:br>
              <a:rPr lang="en-US" altLang="en-US" sz="3200" dirty="0">
                <a:solidFill>
                  <a:srgbClr val="0000FF"/>
                </a:solidFill>
                <a:latin typeface="Times New Roman" panose="02020603050405020304" pitchFamily="18" charset="0"/>
                <a:cs typeface="Times New Roman" panose="02020603050405020304" pitchFamily="18" charset="0"/>
              </a:rPr>
            </a:br>
            <a:br>
              <a:rPr lang="en-US" altLang="en-US" sz="3200" dirty="0">
                <a:solidFill>
                  <a:srgbClr val="0000FF"/>
                </a:solidFill>
                <a:latin typeface="Times New Roman" panose="02020603050405020304" pitchFamily="18" charset="0"/>
                <a:cs typeface="Times New Roman" panose="02020603050405020304" pitchFamily="18" charset="0"/>
              </a:rPr>
            </a:br>
            <a:endParaRPr lang="en-US" altLang="en-US" sz="3200" dirty="0">
              <a:solidFill>
                <a:srgbClr val="0000FF"/>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en-US" altLang="en-US" sz="3200" dirty="0">
                <a:solidFill>
                  <a:srgbClr val="0000FF"/>
                </a:solidFill>
                <a:latin typeface="Times New Roman" panose="02020603050405020304" pitchFamily="18" charset="0"/>
                <a:cs typeface="Times New Roman" panose="02020603050405020304" pitchFamily="18" charset="0"/>
              </a:rPr>
              <a:t>70.</a:t>
            </a:r>
            <a:r>
              <a:rPr lang="en-US" altLang="en-US" sz="3200" dirty="0">
                <a:solidFill>
                  <a:srgbClr val="FF0000"/>
                </a:solidFill>
                <a:latin typeface="Times New Roman" panose="02020603050405020304" pitchFamily="18" charset="0"/>
                <a:cs typeface="Times New Roman" panose="02020603050405020304" pitchFamily="18" charset="0"/>
              </a:rPr>
              <a:t>  Explain the “value” for electronegativity for neon.</a:t>
            </a:r>
            <a:endParaRPr lang="en-US" altLang="en-US" sz="2800" dirty="0">
              <a:solidFill>
                <a:srgbClr val="FF0000"/>
              </a:solidFill>
            </a:endParaRPr>
          </a:p>
        </p:txBody>
      </p:sp>
    </p:spTree>
    <p:extLst>
      <p:ext uri="{BB962C8B-B14F-4D97-AF65-F5344CB8AC3E}">
        <p14:creationId xmlns:p14="http://schemas.microsoft.com/office/powerpoint/2010/main" val="279941376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1828800" y="304801"/>
            <a:ext cx="85344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ltLang="en-US" sz="3200" dirty="0">
                <a:solidFill>
                  <a:prstClr val="black"/>
                </a:solidFill>
              </a:rPr>
              <a:t>68.  Fill in the Electronegativity Values.</a:t>
            </a:r>
          </a:p>
          <a:p>
            <a:pPr fontAlgn="base">
              <a:spcBef>
                <a:spcPct val="0"/>
              </a:spcBef>
              <a:spcAft>
                <a:spcPct val="0"/>
              </a:spcAft>
            </a:pPr>
            <a:endParaRPr lang="en-US" altLang="en-US" dirty="0">
              <a:solidFill>
                <a:prstClr val="black"/>
              </a:solidFill>
            </a:endParaRPr>
          </a:p>
          <a:p>
            <a:pPr fontAlgn="base">
              <a:spcBef>
                <a:spcPct val="0"/>
              </a:spcBef>
              <a:spcAft>
                <a:spcPct val="0"/>
              </a:spcAft>
            </a:pPr>
            <a:endParaRPr lang="en-US" altLang="en-US" dirty="0">
              <a:solidFill>
                <a:prstClr val="black"/>
              </a:solidFill>
            </a:endParaRPr>
          </a:p>
        </p:txBody>
      </p:sp>
      <p:graphicFrame>
        <p:nvGraphicFramePr>
          <p:cNvPr id="2" name="Table 1">
            <a:extLst>
              <a:ext uri="{FF2B5EF4-FFF2-40B4-BE49-F238E27FC236}">
                <a16:creationId xmlns:a16="http://schemas.microsoft.com/office/drawing/2014/main" id="{D99AA1B6-3E64-483F-999E-211453013066}"/>
              </a:ext>
            </a:extLst>
          </p:cNvPr>
          <p:cNvGraphicFramePr>
            <a:graphicFrameLocks noGrp="1"/>
          </p:cNvGraphicFramePr>
          <p:nvPr/>
        </p:nvGraphicFramePr>
        <p:xfrm>
          <a:off x="187738" y="1181328"/>
          <a:ext cx="11871738" cy="2038513"/>
        </p:xfrm>
        <a:graphic>
          <a:graphicData uri="http://schemas.openxmlformats.org/drawingml/2006/table">
            <a:tbl>
              <a:tblPr firstRow="1" bandRow="1">
                <a:tableStyleId>{5C22544A-7EE6-4342-B048-85BDC9FD1C3A}</a:tableStyleId>
              </a:tblPr>
              <a:tblGrid>
                <a:gridCol w="1319082">
                  <a:extLst>
                    <a:ext uri="{9D8B030D-6E8A-4147-A177-3AD203B41FA5}">
                      <a16:colId xmlns:a16="http://schemas.microsoft.com/office/drawing/2014/main" val="3407906153"/>
                    </a:ext>
                  </a:extLst>
                </a:gridCol>
                <a:gridCol w="1319082">
                  <a:extLst>
                    <a:ext uri="{9D8B030D-6E8A-4147-A177-3AD203B41FA5}">
                      <a16:colId xmlns:a16="http://schemas.microsoft.com/office/drawing/2014/main" val="2886621689"/>
                    </a:ext>
                  </a:extLst>
                </a:gridCol>
                <a:gridCol w="1319082">
                  <a:extLst>
                    <a:ext uri="{9D8B030D-6E8A-4147-A177-3AD203B41FA5}">
                      <a16:colId xmlns:a16="http://schemas.microsoft.com/office/drawing/2014/main" val="1963232224"/>
                    </a:ext>
                  </a:extLst>
                </a:gridCol>
                <a:gridCol w="1319082">
                  <a:extLst>
                    <a:ext uri="{9D8B030D-6E8A-4147-A177-3AD203B41FA5}">
                      <a16:colId xmlns:a16="http://schemas.microsoft.com/office/drawing/2014/main" val="2657643472"/>
                    </a:ext>
                  </a:extLst>
                </a:gridCol>
                <a:gridCol w="1319082">
                  <a:extLst>
                    <a:ext uri="{9D8B030D-6E8A-4147-A177-3AD203B41FA5}">
                      <a16:colId xmlns:a16="http://schemas.microsoft.com/office/drawing/2014/main" val="1978306293"/>
                    </a:ext>
                  </a:extLst>
                </a:gridCol>
                <a:gridCol w="1319082">
                  <a:extLst>
                    <a:ext uri="{9D8B030D-6E8A-4147-A177-3AD203B41FA5}">
                      <a16:colId xmlns:a16="http://schemas.microsoft.com/office/drawing/2014/main" val="1887241424"/>
                    </a:ext>
                  </a:extLst>
                </a:gridCol>
                <a:gridCol w="1319082">
                  <a:extLst>
                    <a:ext uri="{9D8B030D-6E8A-4147-A177-3AD203B41FA5}">
                      <a16:colId xmlns:a16="http://schemas.microsoft.com/office/drawing/2014/main" val="4050444208"/>
                    </a:ext>
                  </a:extLst>
                </a:gridCol>
                <a:gridCol w="1319082">
                  <a:extLst>
                    <a:ext uri="{9D8B030D-6E8A-4147-A177-3AD203B41FA5}">
                      <a16:colId xmlns:a16="http://schemas.microsoft.com/office/drawing/2014/main" val="2124727195"/>
                    </a:ext>
                  </a:extLst>
                </a:gridCol>
                <a:gridCol w="1319082">
                  <a:extLst>
                    <a:ext uri="{9D8B030D-6E8A-4147-A177-3AD203B41FA5}">
                      <a16:colId xmlns:a16="http://schemas.microsoft.com/office/drawing/2014/main" val="2796749752"/>
                    </a:ext>
                  </a:extLst>
                </a:gridCol>
              </a:tblGrid>
              <a:tr h="673976">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Period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Li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Be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9307803"/>
                  </a:ext>
                </a:extLst>
              </a:tr>
              <a:tr h="1364537">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Electro</a:t>
                      </a:r>
                      <a:br>
                        <a:rPr lang="en-US" sz="2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Negativity</a:t>
                      </a:r>
                      <a:br>
                        <a:rPr lang="en-US" sz="2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Values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b="0" dirty="0">
                          <a:solidFill>
                            <a:srgbClr val="0000FF"/>
                          </a:solidFill>
                          <a:latin typeface="Times New Roman" panose="02020603050405020304" pitchFamily="18" charset="0"/>
                          <a:cs typeface="Times New Roman" panose="02020603050405020304" pitchFamily="18"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b="0" dirty="0">
                          <a:solidFill>
                            <a:srgbClr val="0000FF"/>
                          </a:solidFill>
                          <a:latin typeface="Times New Roman" panose="02020603050405020304" pitchFamily="18" charset="0"/>
                          <a:cs typeface="Times New Roman" panose="02020603050405020304" pitchFamily="18"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b="0" dirty="0">
                          <a:solidFill>
                            <a:srgbClr val="0000FF"/>
                          </a:solidFill>
                          <a:latin typeface="Times New Roman" panose="02020603050405020304" pitchFamily="18" charset="0"/>
                          <a:cs typeface="Times New Roman" panose="020206030504050203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b="0" dirty="0">
                          <a:solidFill>
                            <a:srgbClr val="0000FF"/>
                          </a:solidFill>
                          <a:latin typeface="Times New Roman" panose="02020603050405020304" pitchFamily="18" charset="0"/>
                          <a:cs typeface="Times New Roman" panose="02020603050405020304" pitchFamily="18" charset="0"/>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b="0" dirty="0">
                          <a:solidFill>
                            <a:srgbClr val="0000FF"/>
                          </a:solidFill>
                          <a:latin typeface="Times New Roman" panose="02020603050405020304" pitchFamily="18" charset="0"/>
                          <a:cs typeface="Times New Roman" panose="02020603050405020304" pitchFamily="18" charset="0"/>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b="0" dirty="0">
                          <a:solidFill>
                            <a:srgbClr val="0000FF"/>
                          </a:solidFill>
                          <a:latin typeface="Times New Roman" panose="02020603050405020304" pitchFamily="18" charset="0"/>
                          <a:cs typeface="Times New Roman" panose="02020603050405020304" pitchFamily="18"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b="0" dirty="0">
                          <a:solidFill>
                            <a:srgbClr val="0000FF"/>
                          </a:solidFill>
                          <a:latin typeface="Times New Roman" panose="02020603050405020304" pitchFamily="18" charset="0"/>
                          <a:cs typeface="Times New Roman" panose="02020603050405020304" pitchFamily="18"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b="0" dirty="0">
                          <a:solidFill>
                            <a:srgbClr val="0000FF"/>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5193218"/>
                  </a:ext>
                </a:extLst>
              </a:tr>
            </a:tbl>
          </a:graphicData>
        </a:graphic>
      </p:graphicFrame>
      <p:sp>
        <p:nvSpPr>
          <p:cNvPr id="5" name="TextBox 4">
            <a:extLst>
              <a:ext uri="{FF2B5EF4-FFF2-40B4-BE49-F238E27FC236}">
                <a16:creationId xmlns:a16="http://schemas.microsoft.com/office/drawing/2014/main" id="{8E0DE939-C173-4AE9-B476-E0FDDE8CAC85}"/>
              </a:ext>
            </a:extLst>
          </p:cNvPr>
          <p:cNvSpPr txBox="1">
            <a:spLocks noChangeArrowheads="1"/>
          </p:cNvSpPr>
          <p:nvPr/>
        </p:nvSpPr>
        <p:spPr bwMode="auto">
          <a:xfrm>
            <a:off x="187738" y="3429000"/>
            <a:ext cx="1187173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ltLang="en-US" sz="3200" dirty="0">
                <a:solidFill>
                  <a:srgbClr val="0000FF"/>
                </a:solidFill>
                <a:latin typeface="Times New Roman" panose="02020603050405020304" pitchFamily="18" charset="0"/>
                <a:cs typeface="Times New Roman" panose="02020603050405020304" pitchFamily="18" charset="0"/>
              </a:rPr>
              <a:t>69.</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a:solidFill>
                  <a:srgbClr val="0000FF"/>
                </a:solidFill>
                <a:latin typeface="Times New Roman" panose="02020603050405020304" pitchFamily="18" charset="0"/>
                <a:cs typeface="Times New Roman" panose="02020603050405020304" pitchFamily="18" charset="0"/>
              </a:rPr>
              <a:t>The period trend for electronegativity is increasing.</a:t>
            </a:r>
            <a:br>
              <a:rPr lang="en-US" altLang="en-US" sz="3200" dirty="0">
                <a:solidFill>
                  <a:srgbClr val="0000FF"/>
                </a:solidFill>
                <a:latin typeface="Times New Roman" panose="02020603050405020304" pitchFamily="18" charset="0"/>
                <a:cs typeface="Times New Roman" panose="02020603050405020304" pitchFamily="18" charset="0"/>
              </a:rPr>
            </a:br>
            <a:br>
              <a:rPr lang="en-US" altLang="en-US" sz="3200" dirty="0">
                <a:solidFill>
                  <a:srgbClr val="0000FF"/>
                </a:solidFill>
                <a:latin typeface="Times New Roman" panose="02020603050405020304" pitchFamily="18" charset="0"/>
                <a:cs typeface="Times New Roman" panose="02020603050405020304" pitchFamily="18" charset="0"/>
              </a:rPr>
            </a:br>
            <a:endParaRPr lang="en-US" altLang="en-US" sz="3200" dirty="0">
              <a:solidFill>
                <a:srgbClr val="0000FF"/>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en-US" altLang="en-US" sz="3200" dirty="0">
                <a:solidFill>
                  <a:srgbClr val="0000FF"/>
                </a:solidFill>
                <a:latin typeface="Times New Roman" panose="02020603050405020304" pitchFamily="18" charset="0"/>
                <a:cs typeface="Times New Roman" panose="02020603050405020304" pitchFamily="18" charset="0"/>
              </a:rPr>
              <a:t>70.</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a:solidFill>
                  <a:srgbClr val="0000FF"/>
                </a:solidFill>
                <a:latin typeface="Times New Roman" panose="02020603050405020304" pitchFamily="18" charset="0"/>
                <a:cs typeface="Times New Roman" panose="02020603050405020304" pitchFamily="18" charset="0"/>
              </a:rPr>
              <a:t>Neon is a noble gas.  It has NO TENDENCY to gain electrons in </a:t>
            </a:r>
            <a:br>
              <a:rPr lang="en-US" altLang="en-US" sz="3200" dirty="0">
                <a:solidFill>
                  <a:srgbClr val="0000FF"/>
                </a:solidFill>
                <a:latin typeface="Times New Roman" panose="02020603050405020304" pitchFamily="18" charset="0"/>
                <a:cs typeface="Times New Roman" panose="02020603050405020304" pitchFamily="18" charset="0"/>
              </a:rPr>
            </a:br>
            <a:r>
              <a:rPr lang="en-US" altLang="en-US" sz="3200" dirty="0">
                <a:solidFill>
                  <a:srgbClr val="0000FF"/>
                </a:solidFill>
                <a:latin typeface="Times New Roman" panose="02020603050405020304" pitchFamily="18" charset="0"/>
                <a:cs typeface="Times New Roman" panose="02020603050405020304" pitchFamily="18" charset="0"/>
              </a:rPr>
              <a:t>       bonding, or to even make bonds</a:t>
            </a:r>
            <a:r>
              <a:rPr lang="en-US" altLang="en-US" sz="2800" dirty="0">
                <a:solidFill>
                  <a:srgbClr val="0000FF"/>
                </a:solidFill>
              </a:rPr>
              <a:t>. </a:t>
            </a:r>
          </a:p>
        </p:txBody>
      </p:sp>
    </p:spTree>
    <p:extLst>
      <p:ext uri="{BB962C8B-B14F-4D97-AF65-F5344CB8AC3E}">
        <p14:creationId xmlns:p14="http://schemas.microsoft.com/office/powerpoint/2010/main" val="398908613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1" name="TextBox 4"/>
          <p:cNvSpPr txBox="1">
            <a:spLocks noChangeArrowheads="1"/>
          </p:cNvSpPr>
          <p:nvPr/>
        </p:nvSpPr>
        <p:spPr bwMode="auto">
          <a:xfrm>
            <a:off x="0" y="3638160"/>
            <a:ext cx="12192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ltLang="en-US" sz="3200" dirty="0">
                <a:solidFill>
                  <a:srgbClr val="FF0000"/>
                </a:solidFill>
                <a:latin typeface="Times New Roman" panose="02020603050405020304" pitchFamily="18" charset="0"/>
                <a:cs typeface="Times New Roman" panose="02020603050405020304" pitchFamily="18" charset="0"/>
              </a:rPr>
              <a:t>71.  The reason the period trend for electronegativity increases, is that in any period the atoms add protons but have the same number of orbitals.  The extra protons pull electrons more towards the nucleus.  This pulls the atoms tighter (smaller) each box to the right.    </a:t>
            </a:r>
            <a:endParaRPr lang="en-US" altLang="en-US" sz="2800" dirty="0">
              <a:solidFill>
                <a:srgbClr val="FF0000"/>
              </a:solidFill>
            </a:endParaRPr>
          </a:p>
        </p:txBody>
      </p:sp>
      <p:graphicFrame>
        <p:nvGraphicFramePr>
          <p:cNvPr id="2" name="Table 1">
            <a:extLst>
              <a:ext uri="{FF2B5EF4-FFF2-40B4-BE49-F238E27FC236}">
                <a16:creationId xmlns:a16="http://schemas.microsoft.com/office/drawing/2014/main" id="{D99AA1B6-3E64-483F-999E-211453013066}"/>
              </a:ext>
            </a:extLst>
          </p:cNvPr>
          <p:cNvGraphicFramePr>
            <a:graphicFrameLocks noGrp="1"/>
          </p:cNvGraphicFramePr>
          <p:nvPr/>
        </p:nvGraphicFramePr>
        <p:xfrm>
          <a:off x="187738" y="1181328"/>
          <a:ext cx="11871738" cy="2038513"/>
        </p:xfrm>
        <a:graphic>
          <a:graphicData uri="http://schemas.openxmlformats.org/drawingml/2006/table">
            <a:tbl>
              <a:tblPr firstRow="1" bandRow="1">
                <a:tableStyleId>{5C22544A-7EE6-4342-B048-85BDC9FD1C3A}</a:tableStyleId>
              </a:tblPr>
              <a:tblGrid>
                <a:gridCol w="1319082">
                  <a:extLst>
                    <a:ext uri="{9D8B030D-6E8A-4147-A177-3AD203B41FA5}">
                      <a16:colId xmlns:a16="http://schemas.microsoft.com/office/drawing/2014/main" val="3407906153"/>
                    </a:ext>
                  </a:extLst>
                </a:gridCol>
                <a:gridCol w="1319082">
                  <a:extLst>
                    <a:ext uri="{9D8B030D-6E8A-4147-A177-3AD203B41FA5}">
                      <a16:colId xmlns:a16="http://schemas.microsoft.com/office/drawing/2014/main" val="2886621689"/>
                    </a:ext>
                  </a:extLst>
                </a:gridCol>
                <a:gridCol w="1319082">
                  <a:extLst>
                    <a:ext uri="{9D8B030D-6E8A-4147-A177-3AD203B41FA5}">
                      <a16:colId xmlns:a16="http://schemas.microsoft.com/office/drawing/2014/main" val="1963232224"/>
                    </a:ext>
                  </a:extLst>
                </a:gridCol>
                <a:gridCol w="1319082">
                  <a:extLst>
                    <a:ext uri="{9D8B030D-6E8A-4147-A177-3AD203B41FA5}">
                      <a16:colId xmlns:a16="http://schemas.microsoft.com/office/drawing/2014/main" val="2657643472"/>
                    </a:ext>
                  </a:extLst>
                </a:gridCol>
                <a:gridCol w="1319082">
                  <a:extLst>
                    <a:ext uri="{9D8B030D-6E8A-4147-A177-3AD203B41FA5}">
                      <a16:colId xmlns:a16="http://schemas.microsoft.com/office/drawing/2014/main" val="1978306293"/>
                    </a:ext>
                  </a:extLst>
                </a:gridCol>
                <a:gridCol w="1319082">
                  <a:extLst>
                    <a:ext uri="{9D8B030D-6E8A-4147-A177-3AD203B41FA5}">
                      <a16:colId xmlns:a16="http://schemas.microsoft.com/office/drawing/2014/main" val="1887241424"/>
                    </a:ext>
                  </a:extLst>
                </a:gridCol>
                <a:gridCol w="1319082">
                  <a:extLst>
                    <a:ext uri="{9D8B030D-6E8A-4147-A177-3AD203B41FA5}">
                      <a16:colId xmlns:a16="http://schemas.microsoft.com/office/drawing/2014/main" val="4050444208"/>
                    </a:ext>
                  </a:extLst>
                </a:gridCol>
                <a:gridCol w="1319082">
                  <a:extLst>
                    <a:ext uri="{9D8B030D-6E8A-4147-A177-3AD203B41FA5}">
                      <a16:colId xmlns:a16="http://schemas.microsoft.com/office/drawing/2014/main" val="2124727195"/>
                    </a:ext>
                  </a:extLst>
                </a:gridCol>
                <a:gridCol w="1319082">
                  <a:extLst>
                    <a:ext uri="{9D8B030D-6E8A-4147-A177-3AD203B41FA5}">
                      <a16:colId xmlns:a16="http://schemas.microsoft.com/office/drawing/2014/main" val="2796749752"/>
                    </a:ext>
                  </a:extLst>
                </a:gridCol>
              </a:tblGrid>
              <a:tr h="673976">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Period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Li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Be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9307803"/>
                  </a:ext>
                </a:extLst>
              </a:tr>
              <a:tr h="1364537">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Electro</a:t>
                      </a:r>
                      <a:br>
                        <a:rPr lang="en-US" sz="2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Negativity</a:t>
                      </a:r>
                      <a:br>
                        <a:rPr lang="en-US" sz="2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Values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b="0" dirty="0">
                          <a:solidFill>
                            <a:srgbClr val="0000FF"/>
                          </a:solidFill>
                          <a:latin typeface="Times New Roman" panose="02020603050405020304" pitchFamily="18" charset="0"/>
                          <a:cs typeface="Times New Roman" panose="02020603050405020304" pitchFamily="18"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b="0" dirty="0">
                          <a:solidFill>
                            <a:srgbClr val="0000FF"/>
                          </a:solidFill>
                          <a:latin typeface="Times New Roman" panose="02020603050405020304" pitchFamily="18" charset="0"/>
                          <a:cs typeface="Times New Roman" panose="02020603050405020304" pitchFamily="18"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b="0" dirty="0">
                          <a:solidFill>
                            <a:srgbClr val="0000FF"/>
                          </a:solidFill>
                          <a:latin typeface="Times New Roman" panose="02020603050405020304" pitchFamily="18" charset="0"/>
                          <a:cs typeface="Times New Roman" panose="020206030504050203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b="0" dirty="0">
                          <a:solidFill>
                            <a:srgbClr val="0000FF"/>
                          </a:solidFill>
                          <a:latin typeface="Times New Roman" panose="02020603050405020304" pitchFamily="18" charset="0"/>
                          <a:cs typeface="Times New Roman" panose="02020603050405020304" pitchFamily="18" charset="0"/>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b="0" dirty="0">
                          <a:solidFill>
                            <a:srgbClr val="0000FF"/>
                          </a:solidFill>
                          <a:latin typeface="Times New Roman" panose="02020603050405020304" pitchFamily="18" charset="0"/>
                          <a:cs typeface="Times New Roman" panose="02020603050405020304" pitchFamily="18" charset="0"/>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b="0" dirty="0">
                          <a:solidFill>
                            <a:srgbClr val="0000FF"/>
                          </a:solidFill>
                          <a:latin typeface="Times New Roman" panose="02020603050405020304" pitchFamily="18" charset="0"/>
                          <a:cs typeface="Times New Roman" panose="02020603050405020304" pitchFamily="18"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b="0" dirty="0">
                          <a:solidFill>
                            <a:srgbClr val="0000FF"/>
                          </a:solidFill>
                          <a:latin typeface="Times New Roman" panose="02020603050405020304" pitchFamily="18" charset="0"/>
                          <a:cs typeface="Times New Roman" panose="02020603050405020304" pitchFamily="18"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b="0" dirty="0">
                          <a:solidFill>
                            <a:srgbClr val="0000FF"/>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5193218"/>
                  </a:ext>
                </a:extLst>
              </a:tr>
            </a:tbl>
          </a:graphicData>
        </a:graphic>
      </p:graphicFrame>
      <p:sp>
        <p:nvSpPr>
          <p:cNvPr id="5" name="TextBox 1">
            <a:extLst>
              <a:ext uri="{FF2B5EF4-FFF2-40B4-BE49-F238E27FC236}">
                <a16:creationId xmlns:a16="http://schemas.microsoft.com/office/drawing/2014/main" id="{99E518F2-7869-476B-A1B5-047B626F4B41}"/>
              </a:ext>
            </a:extLst>
          </p:cNvPr>
          <p:cNvSpPr txBox="1">
            <a:spLocks noChangeArrowheads="1"/>
          </p:cNvSpPr>
          <p:nvPr/>
        </p:nvSpPr>
        <p:spPr bwMode="auto">
          <a:xfrm>
            <a:off x="1828800" y="304801"/>
            <a:ext cx="85344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ltLang="en-US" sz="3200" dirty="0">
                <a:solidFill>
                  <a:prstClr val="black"/>
                </a:solidFill>
              </a:rPr>
              <a:t>68.  Fill in the Electronegativity Values.</a:t>
            </a:r>
          </a:p>
          <a:p>
            <a:pPr fontAlgn="base">
              <a:spcBef>
                <a:spcPct val="0"/>
              </a:spcBef>
              <a:spcAft>
                <a:spcPct val="0"/>
              </a:spcAft>
            </a:pPr>
            <a:endParaRPr lang="en-US" altLang="en-US" dirty="0">
              <a:solidFill>
                <a:prstClr val="black"/>
              </a:solidFill>
            </a:endParaRPr>
          </a:p>
          <a:p>
            <a:pPr fontAlgn="base">
              <a:spcBef>
                <a:spcPct val="0"/>
              </a:spcBef>
              <a:spcAft>
                <a:spcPct val="0"/>
              </a:spcAft>
            </a:pPr>
            <a:endParaRPr lang="en-US" altLang="en-US" dirty="0">
              <a:solidFill>
                <a:prstClr val="black"/>
              </a:solidFill>
            </a:endParaRPr>
          </a:p>
        </p:txBody>
      </p:sp>
    </p:spTree>
    <p:extLst>
      <p:ext uri="{BB962C8B-B14F-4D97-AF65-F5344CB8AC3E}">
        <p14:creationId xmlns:p14="http://schemas.microsoft.com/office/powerpoint/2010/main" val="89572807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DC7ADF-9F63-4472-BC23-C78CA975D458}"/>
              </a:ext>
            </a:extLst>
          </p:cNvPr>
          <p:cNvSpPr txBox="1"/>
          <p:nvPr/>
        </p:nvSpPr>
        <p:spPr>
          <a:xfrm>
            <a:off x="185529" y="0"/>
            <a:ext cx="11622158" cy="1477328"/>
          </a:xfrm>
          <a:prstGeom prst="rect">
            <a:avLst/>
          </a:prstGeom>
          <a:noFill/>
        </p:spPr>
        <p:txBody>
          <a:bodyPr wrap="square" rtlCol="0">
            <a:spAutoFit/>
          </a:bodyPr>
          <a:lstStyle/>
          <a:p>
            <a:r>
              <a:rPr lang="en-US" sz="7200" dirty="0">
                <a:latin typeface="Times New Roman" panose="02020603050405020304" pitchFamily="18" charset="0"/>
                <a:cs typeface="Times New Roman" panose="02020603050405020304" pitchFamily="18" charset="0"/>
              </a:rPr>
              <a:t>Exceptions to the trends.</a:t>
            </a:r>
          </a:p>
          <a:p>
            <a:endParaRPr lang="en-US" dirty="0"/>
          </a:p>
        </p:txBody>
      </p:sp>
      <p:pic>
        <p:nvPicPr>
          <p:cNvPr id="1026" name="Picture 2" descr="https://chem.libretexts.org/@api/deki/files/70003/CK12_Screenshot_3-2-1.png?revision=1&amp;size=bestfit&amp;width=344&amp;height=245">
            <a:extLst>
              <a:ext uri="{FF2B5EF4-FFF2-40B4-BE49-F238E27FC236}">
                <a16:creationId xmlns:a16="http://schemas.microsoft.com/office/drawing/2014/main" id="{314C4595-E0C8-405D-9297-3F24200299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513"/>
          <a:stretch/>
        </p:blipFill>
        <p:spPr bwMode="auto">
          <a:xfrm>
            <a:off x="0" y="1223087"/>
            <a:ext cx="7833622" cy="532737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Image result for alpo dog food">
            <a:extLst>
              <a:ext uri="{FF2B5EF4-FFF2-40B4-BE49-F238E27FC236}">
                <a16:creationId xmlns:a16="http://schemas.microsoft.com/office/drawing/2014/main" id="{C4CEA9A8-575E-49B6-B9B4-837BAD9F74F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0629" r="10018"/>
          <a:stretch/>
        </p:blipFill>
        <p:spPr bwMode="auto">
          <a:xfrm rot="21164438">
            <a:off x="793539" y="3032582"/>
            <a:ext cx="2051520" cy="25853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6FD9F82-10BC-4518-B692-C918C462C102}"/>
              </a:ext>
            </a:extLst>
          </p:cNvPr>
          <p:cNvSpPr txBox="1"/>
          <p:nvPr/>
        </p:nvSpPr>
        <p:spPr>
          <a:xfrm>
            <a:off x="8176590" y="1039840"/>
            <a:ext cx="3816626" cy="5693866"/>
          </a:xfrm>
          <a:prstGeom prst="rect">
            <a:avLst/>
          </a:prstGeom>
          <a:noFill/>
        </p:spPr>
        <p:txBody>
          <a:bodyPr wrap="square" rtlCol="0">
            <a:sp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72.</a:t>
            </a:r>
            <a:r>
              <a:rPr lang="en-US" sz="2800" dirty="0">
                <a:latin typeface="Times New Roman" panose="02020603050405020304" pitchFamily="18" charset="0"/>
                <a:cs typeface="Times New Roman" panose="02020603050405020304" pitchFamily="18" charset="0"/>
              </a:rPr>
              <a:t>  The first trend you learned about wasn’t even called a trend back then.  We learned that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nine atoms touch the staircase on the periodic table, but only 7 atoms are metalloids.  </a:t>
            </a:r>
            <a:br>
              <a:rPr lang="en-US" sz="2800" dirty="0">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These two: Al &amp; Po</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are the “dog food exception, because </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I have a can of </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Alpo dog food.  </a:t>
            </a:r>
            <a:endParaRPr lang="en-US" dirty="0">
              <a:solidFill>
                <a:srgbClr val="FF0000"/>
              </a:solidFill>
            </a:endParaRPr>
          </a:p>
        </p:txBody>
      </p:sp>
    </p:spTree>
    <p:extLst>
      <p:ext uri="{BB962C8B-B14F-4D97-AF65-F5344CB8AC3E}">
        <p14:creationId xmlns:p14="http://schemas.microsoft.com/office/powerpoint/2010/main" val="1384153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F01E3D-E931-42E6-A464-5AFD44B0F583}"/>
              </a:ext>
            </a:extLst>
          </p:cNvPr>
          <p:cNvSpPr txBox="1"/>
          <p:nvPr/>
        </p:nvSpPr>
        <p:spPr>
          <a:xfrm>
            <a:off x="0" y="0"/>
            <a:ext cx="12192000" cy="5751383"/>
          </a:xfrm>
          <a:prstGeom prst="rect">
            <a:avLst/>
          </a:prstGeom>
          <a:noFill/>
        </p:spPr>
        <p:txBody>
          <a:bodyPr wrap="square" rtlCol="0">
            <a:spAutoFit/>
          </a:bodyPr>
          <a:lstStyle/>
          <a:p>
            <a:pPr marL="0" marR="0" indent="0" algn="l">
              <a:lnSpc>
                <a:spcPct val="119000"/>
              </a:lnSpc>
              <a:spcBef>
                <a:spcPts val="0"/>
              </a:spcBef>
              <a:spcAft>
                <a:spcPts val="600"/>
              </a:spcAft>
            </a:pPr>
            <a:r>
              <a:rPr lang="en-US" altLang="en-US" sz="3200" dirty="0">
                <a:solidFill>
                  <a:srgbClr val="FF0000"/>
                </a:solidFill>
                <a:latin typeface="Times New Roman" panose="02020603050405020304" pitchFamily="18" charset="0"/>
                <a:cs typeface="Times New Roman" panose="02020603050405020304" pitchFamily="18" charset="0"/>
              </a:rPr>
              <a:t>12.  </a:t>
            </a:r>
            <a:r>
              <a:rPr lang="en-US" sz="3200" kern="1200" dirty="0">
                <a:ln>
                  <a:noFill/>
                </a:ln>
                <a:solidFill>
                  <a:srgbClr val="000000"/>
                </a:solidFill>
                <a:effectLst/>
                <a:latin typeface="Times New Roman" panose="02020603050405020304" pitchFamily="18" charset="0"/>
                <a:cs typeface="Times New Roman" panose="02020603050405020304" pitchFamily="18" charset="0"/>
              </a:rPr>
              <a:t>Atoms in the same group share many </a:t>
            </a:r>
            <a:r>
              <a:rPr lang="en-US" sz="3200" kern="1200" dirty="0">
                <a:ln>
                  <a:noFill/>
                </a:ln>
                <a:solidFill>
                  <a:srgbClr val="CC0099"/>
                </a:solidFill>
                <a:effectLst/>
                <a:latin typeface="Times New Roman" panose="02020603050405020304" pitchFamily="18" charset="0"/>
                <a:cs typeface="Times New Roman" panose="02020603050405020304" pitchFamily="18" charset="0"/>
              </a:rPr>
              <a:t>chemical</a:t>
            </a:r>
            <a:r>
              <a:rPr lang="en-US" sz="3200" kern="1200" dirty="0">
                <a:ln>
                  <a:noFill/>
                </a:ln>
                <a:solidFill>
                  <a:srgbClr val="000000"/>
                </a:solidFill>
                <a:effectLst/>
                <a:latin typeface="Times New Roman" panose="02020603050405020304" pitchFamily="18" charset="0"/>
                <a:cs typeface="Times New Roman" panose="02020603050405020304" pitchFamily="18" charset="0"/>
              </a:rPr>
              <a:t> properties,</a:t>
            </a:r>
            <a:br>
              <a:rPr lang="en-US" sz="3200" kern="1200" dirty="0">
                <a:ln>
                  <a:noFill/>
                </a:ln>
                <a:solidFill>
                  <a:srgbClr val="000000"/>
                </a:solidFill>
                <a:effectLst/>
                <a:latin typeface="Times New Roman" panose="02020603050405020304" pitchFamily="18" charset="0"/>
                <a:cs typeface="Times New Roman" panose="02020603050405020304" pitchFamily="18" charset="0"/>
              </a:rPr>
            </a:br>
            <a:r>
              <a:rPr lang="en-US" sz="3200" kern="1200" dirty="0">
                <a:ln>
                  <a:noFill/>
                </a:ln>
                <a:solidFill>
                  <a:srgbClr val="000000"/>
                </a:solidFill>
                <a:effectLst/>
                <a:latin typeface="Times New Roman" panose="02020603050405020304" pitchFamily="18" charset="0"/>
                <a:cs typeface="Times New Roman" panose="02020603050405020304" pitchFamily="18" charset="0"/>
              </a:rPr>
              <a:t>       because the have the same number of valence (or outermost)</a:t>
            </a:r>
          </a:p>
          <a:p>
            <a:pPr marL="0" marR="0" indent="0" algn="l">
              <a:lnSpc>
                <a:spcPct val="119000"/>
              </a:lnSpc>
              <a:spcBef>
                <a:spcPts val="0"/>
              </a:spcBef>
              <a:spcAft>
                <a:spcPts val="600"/>
              </a:spcAft>
            </a:pPr>
            <a:r>
              <a:rPr lang="en-US" sz="3200" dirty="0">
                <a:solidFill>
                  <a:srgbClr val="000000"/>
                </a:solidFill>
                <a:latin typeface="Times New Roman" panose="02020603050405020304" pitchFamily="18" charset="0"/>
                <a:cs typeface="Times New Roman" panose="02020603050405020304" pitchFamily="18" charset="0"/>
              </a:rPr>
              <a:t>        </a:t>
            </a:r>
            <a:r>
              <a:rPr lang="en-US" sz="3200" dirty="0">
                <a:solidFill>
                  <a:srgbClr val="CC0099"/>
                </a:solidFill>
                <a:latin typeface="Times New Roman" panose="02020603050405020304" pitchFamily="18" charset="0"/>
                <a:cs typeface="Times New Roman" panose="02020603050405020304" pitchFamily="18" charset="0"/>
              </a:rPr>
              <a:t>electrons.  </a:t>
            </a:r>
            <a:r>
              <a:rPr lang="en-US" sz="3200" kern="1200" dirty="0">
                <a:ln>
                  <a:noFill/>
                </a:ln>
                <a:solidFill>
                  <a:srgbClr val="000000"/>
                </a:solidFill>
                <a:effectLst/>
                <a:latin typeface="Times New Roman" panose="02020603050405020304" pitchFamily="18" charset="0"/>
                <a:cs typeface="Times New Roman" panose="02020603050405020304" pitchFamily="18" charset="0"/>
              </a:rPr>
              <a:t> </a:t>
            </a:r>
            <a:br>
              <a:rPr lang="en-US" sz="3200" kern="1200" dirty="0">
                <a:ln>
                  <a:noFill/>
                </a:ln>
                <a:solidFill>
                  <a:srgbClr val="000000"/>
                </a:solidFill>
                <a:effectLst/>
                <a:latin typeface="Times New Roman" panose="02020603050405020304" pitchFamily="18" charset="0"/>
                <a:cs typeface="Times New Roman" panose="02020603050405020304" pitchFamily="18" charset="0"/>
              </a:rPr>
            </a:br>
            <a:br>
              <a:rPr lang="en-US" sz="3200" kern="1200" dirty="0">
                <a:ln>
                  <a:noFill/>
                </a:ln>
                <a:solidFill>
                  <a:srgbClr val="000000"/>
                </a:solidFill>
                <a:effectLst/>
                <a:latin typeface="Times New Roman" panose="02020603050405020304" pitchFamily="18" charset="0"/>
                <a:cs typeface="Times New Roman" panose="02020603050405020304" pitchFamily="18" charset="0"/>
              </a:rPr>
            </a:br>
            <a:r>
              <a:rPr lang="en-US" sz="3200" kern="1200" dirty="0">
                <a:ln>
                  <a:noFill/>
                </a:ln>
                <a:solidFill>
                  <a:srgbClr val="000000"/>
                </a:solidFill>
                <a:effectLst/>
                <a:latin typeface="Times New Roman" panose="02020603050405020304" pitchFamily="18" charset="0"/>
                <a:cs typeface="Times New Roman" panose="02020603050405020304" pitchFamily="18" charset="0"/>
              </a:rPr>
              <a:t>       which means these atoms in the group wil</a:t>
            </a:r>
            <a:r>
              <a:rPr lang="en-US" sz="3200" dirty="0">
                <a:solidFill>
                  <a:srgbClr val="000000"/>
                </a:solidFill>
                <a:latin typeface="Times New Roman" panose="02020603050405020304" pitchFamily="18" charset="0"/>
                <a:cs typeface="Times New Roman" panose="02020603050405020304" pitchFamily="18" charset="0"/>
              </a:rPr>
              <a:t>l </a:t>
            </a:r>
            <a:r>
              <a:rPr lang="en-US" sz="3200" kern="1200" dirty="0">
                <a:ln>
                  <a:noFill/>
                </a:ln>
                <a:solidFill>
                  <a:srgbClr val="000000"/>
                </a:solidFill>
                <a:effectLst/>
                <a:latin typeface="Times New Roman" panose="02020603050405020304" pitchFamily="18" charset="0"/>
                <a:cs typeface="Times New Roman" panose="02020603050405020304" pitchFamily="18" charset="0"/>
              </a:rPr>
              <a:t>bond in similar ways.</a:t>
            </a:r>
            <a:br>
              <a:rPr lang="en-US" sz="3200" kern="1200" dirty="0">
                <a:ln>
                  <a:noFill/>
                </a:ln>
                <a:solidFill>
                  <a:srgbClr val="000000"/>
                </a:solidFill>
                <a:effectLst/>
                <a:latin typeface="Times New Roman" panose="02020603050405020304" pitchFamily="18" charset="0"/>
                <a:cs typeface="Times New Roman" panose="02020603050405020304" pitchFamily="18" charset="0"/>
              </a:rPr>
            </a:br>
            <a:br>
              <a:rPr lang="en-US" sz="3200" kern="1200" dirty="0">
                <a:ln>
                  <a:noFill/>
                </a:ln>
                <a:solidFill>
                  <a:srgbClr val="000000"/>
                </a:solidFill>
                <a:effectLst/>
                <a:latin typeface="Times New Roman" panose="02020603050405020304" pitchFamily="18" charset="0"/>
                <a:cs typeface="Times New Roman" panose="02020603050405020304" pitchFamily="18" charset="0"/>
              </a:rPr>
            </a:br>
            <a:r>
              <a:rPr lang="en-US" sz="3200" kern="1200" dirty="0">
                <a:ln>
                  <a:noFill/>
                </a:ln>
                <a:solidFill>
                  <a:srgbClr val="000000"/>
                </a:solidFill>
                <a:effectLst/>
                <a:latin typeface="Times New Roman" panose="02020603050405020304" pitchFamily="18" charset="0"/>
                <a:cs typeface="Times New Roman" panose="02020603050405020304" pitchFamily="18" charset="0"/>
              </a:rPr>
              <a:t>        Examples:  all make 1:1 compounds:  LiCl, NaCl, and </a:t>
            </a:r>
            <a:r>
              <a:rPr lang="en-US" sz="3200" kern="1200" dirty="0" err="1">
                <a:ln>
                  <a:noFill/>
                </a:ln>
                <a:solidFill>
                  <a:srgbClr val="000000"/>
                </a:solidFill>
                <a:effectLst/>
                <a:latin typeface="Times New Roman" panose="02020603050405020304" pitchFamily="18" charset="0"/>
                <a:cs typeface="Times New Roman" panose="02020603050405020304" pitchFamily="18" charset="0"/>
              </a:rPr>
              <a:t>KCl</a:t>
            </a:r>
            <a:br>
              <a:rPr lang="en-US" sz="3200" kern="1200" dirty="0">
                <a:ln>
                  <a:noFill/>
                </a:ln>
                <a:solidFill>
                  <a:srgbClr val="000000"/>
                </a:solidFill>
                <a:effectLst/>
                <a:latin typeface="Times New Roman" panose="02020603050405020304" pitchFamily="18" charset="0"/>
                <a:cs typeface="Times New Roman" panose="02020603050405020304" pitchFamily="18" charset="0"/>
              </a:rPr>
            </a:br>
            <a:br>
              <a:rPr lang="en-US" sz="3200" kern="1200" dirty="0">
                <a:ln>
                  <a:noFill/>
                </a:ln>
                <a:solidFill>
                  <a:srgbClr val="000000"/>
                </a:solidFill>
                <a:effectLst/>
                <a:latin typeface="Times New Roman" panose="02020603050405020304" pitchFamily="18" charset="0"/>
                <a:cs typeface="Times New Roman" panose="02020603050405020304" pitchFamily="18" charset="0"/>
              </a:rPr>
            </a:br>
            <a:r>
              <a:rPr lang="en-US" sz="3200" kern="1200" dirty="0">
                <a:ln>
                  <a:noFill/>
                </a:ln>
                <a:solidFill>
                  <a:srgbClr val="000000"/>
                </a:solidFill>
                <a:effectLst/>
                <a:latin typeface="Times New Roman" panose="02020603050405020304" pitchFamily="18" charset="0"/>
                <a:cs typeface="Times New Roman" panose="02020603050405020304" pitchFamily="18" charset="0"/>
              </a:rPr>
              <a:t>         All make 1:2 compounds:  BeBr</a:t>
            </a:r>
            <a:r>
              <a:rPr lang="en-US" sz="3200" kern="1200" baseline="-25000" dirty="0">
                <a:ln>
                  <a:noFill/>
                </a:ln>
                <a:solidFill>
                  <a:srgbClr val="000000"/>
                </a:solidFill>
                <a:effectLst/>
                <a:latin typeface="Times New Roman" panose="02020603050405020304" pitchFamily="18" charset="0"/>
                <a:cs typeface="Times New Roman" panose="02020603050405020304" pitchFamily="18" charset="0"/>
              </a:rPr>
              <a:t>2</a:t>
            </a:r>
            <a:r>
              <a:rPr lang="en-US" sz="3200" kern="1200" dirty="0">
                <a:ln>
                  <a:noFill/>
                </a:ln>
                <a:solidFill>
                  <a:srgbClr val="000000"/>
                </a:solidFill>
                <a:effectLst/>
                <a:latin typeface="Times New Roman" panose="02020603050405020304" pitchFamily="18" charset="0"/>
                <a:cs typeface="Times New Roman" panose="02020603050405020304" pitchFamily="18" charset="0"/>
              </a:rPr>
              <a:t>, MgBr</a:t>
            </a:r>
            <a:r>
              <a:rPr lang="en-US" sz="3200" kern="1200" baseline="-25000" dirty="0">
                <a:ln>
                  <a:noFill/>
                </a:ln>
                <a:solidFill>
                  <a:srgbClr val="000000"/>
                </a:solidFill>
                <a:effectLst/>
                <a:latin typeface="Times New Roman" panose="02020603050405020304" pitchFamily="18" charset="0"/>
                <a:cs typeface="Times New Roman" panose="02020603050405020304" pitchFamily="18" charset="0"/>
              </a:rPr>
              <a:t>2</a:t>
            </a:r>
            <a:r>
              <a:rPr lang="en-US" sz="3200" kern="1200" dirty="0">
                <a:ln>
                  <a:noFill/>
                </a:ln>
                <a:solidFill>
                  <a:srgbClr val="000000"/>
                </a:solidFill>
                <a:effectLst/>
                <a:latin typeface="Times New Roman" panose="02020603050405020304" pitchFamily="18" charset="0"/>
                <a:cs typeface="Times New Roman" panose="02020603050405020304" pitchFamily="18" charset="0"/>
              </a:rPr>
              <a:t>, CaBr</a:t>
            </a:r>
            <a:r>
              <a:rPr lang="en-US" sz="3200" kern="1200" baseline="-25000" dirty="0">
                <a:ln>
                  <a:noFill/>
                </a:ln>
                <a:solidFill>
                  <a:srgbClr val="000000"/>
                </a:solidFill>
                <a:effectLst/>
                <a:latin typeface="Times New Roman" panose="02020603050405020304" pitchFamily="18" charset="0"/>
                <a:cs typeface="Times New Roman" panose="02020603050405020304" pitchFamily="18" charset="0"/>
              </a:rPr>
              <a:t>2</a:t>
            </a:r>
            <a:br>
              <a:rPr lang="en-US" sz="3200" kern="1200" dirty="0">
                <a:ln>
                  <a:noFill/>
                </a:ln>
                <a:solidFill>
                  <a:srgbClr val="000000"/>
                </a:solidFill>
                <a:effectLst/>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342623244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84B5DC-4601-484D-8063-2293ABA8A1AD}"/>
              </a:ext>
            </a:extLst>
          </p:cNvPr>
          <p:cNvSpPr txBox="1"/>
          <p:nvPr/>
        </p:nvSpPr>
        <p:spPr>
          <a:xfrm>
            <a:off x="40310" y="0"/>
            <a:ext cx="11688417" cy="646331"/>
          </a:xfrm>
          <a:prstGeom prst="rect">
            <a:avLst/>
          </a:prstGeom>
          <a:noFill/>
        </p:spPr>
        <p:txBody>
          <a:bodyPr wrap="square" rtlCol="0">
            <a:spAutoFit/>
          </a:bodyPr>
          <a:lstStyle/>
          <a:p>
            <a:r>
              <a:rPr lang="en-US" sz="3600" dirty="0"/>
              <a:t>Most trends have exceptions.  On the Periodic table, and off.  </a:t>
            </a:r>
          </a:p>
        </p:txBody>
      </p:sp>
      <p:pic>
        <p:nvPicPr>
          <p:cNvPr id="8194" name="Picture 2" descr="Image result for cargo short">
            <a:extLst>
              <a:ext uri="{FF2B5EF4-FFF2-40B4-BE49-F238E27FC236}">
                <a16:creationId xmlns:a16="http://schemas.microsoft.com/office/drawing/2014/main" id="{22A5E8CD-B986-4E10-8C94-4826419AE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87" y="903427"/>
            <a:ext cx="4592432" cy="27806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424DED1-9DC7-4987-9FCA-BF783B29DD22}"/>
              </a:ext>
            </a:extLst>
          </p:cNvPr>
          <p:cNvSpPr txBox="1"/>
          <p:nvPr/>
        </p:nvSpPr>
        <p:spPr>
          <a:xfrm>
            <a:off x="278296" y="898122"/>
            <a:ext cx="1524000" cy="1415772"/>
          </a:xfrm>
          <a:prstGeom prst="rect">
            <a:avLst/>
          </a:prstGeom>
          <a:solidFill>
            <a:schemeClr val="bg1"/>
          </a:solidFill>
        </p:spPr>
        <p:txBody>
          <a:bodyPr wrap="square" rtlCol="0">
            <a:spAutoFit/>
          </a:bodyPr>
          <a:lstStyle/>
          <a:p>
            <a:pPr algn="ctr"/>
            <a:endParaRPr lang="en-US" dirty="0"/>
          </a:p>
          <a:p>
            <a:pPr algn="ctr"/>
            <a:r>
              <a:rPr lang="en-US" dirty="0">
                <a:solidFill>
                  <a:srgbClr val="0000FF"/>
                </a:solidFill>
              </a:rPr>
              <a:t>September</a:t>
            </a:r>
          </a:p>
          <a:p>
            <a:pPr algn="ctr"/>
            <a:endParaRPr lang="en-US" dirty="0"/>
          </a:p>
          <a:p>
            <a:pPr algn="ctr"/>
            <a:endParaRPr lang="en-US" sz="800" dirty="0"/>
          </a:p>
          <a:p>
            <a:pPr algn="ctr"/>
            <a:endParaRPr lang="en-US" sz="800" dirty="0"/>
          </a:p>
          <a:p>
            <a:pPr algn="ctr"/>
            <a:endParaRPr lang="en-US" sz="800" dirty="0"/>
          </a:p>
          <a:p>
            <a:pPr algn="ctr"/>
            <a:endParaRPr lang="en-US" sz="800" dirty="0"/>
          </a:p>
        </p:txBody>
      </p:sp>
      <p:pic>
        <p:nvPicPr>
          <p:cNvPr id="5" name="Picture 2" descr="Image result for cargo short">
            <a:extLst>
              <a:ext uri="{FF2B5EF4-FFF2-40B4-BE49-F238E27FC236}">
                <a16:creationId xmlns:a16="http://schemas.microsoft.com/office/drawing/2014/main" id="{746ABA29-B25D-42BE-8675-6DFB888D52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2519" y="903427"/>
            <a:ext cx="4592432" cy="27806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074CF81-A5E2-4474-9F3C-796FC3D7AFC6}"/>
              </a:ext>
            </a:extLst>
          </p:cNvPr>
          <p:cNvSpPr txBox="1"/>
          <p:nvPr/>
        </p:nvSpPr>
        <p:spPr>
          <a:xfrm>
            <a:off x="5122519" y="903427"/>
            <a:ext cx="1524000" cy="1415772"/>
          </a:xfrm>
          <a:prstGeom prst="rect">
            <a:avLst/>
          </a:prstGeom>
          <a:solidFill>
            <a:schemeClr val="bg1"/>
          </a:solidFill>
        </p:spPr>
        <p:txBody>
          <a:bodyPr wrap="square" rtlCol="0">
            <a:spAutoFit/>
          </a:bodyPr>
          <a:lstStyle/>
          <a:p>
            <a:pPr algn="ctr"/>
            <a:endParaRPr lang="en-US" dirty="0"/>
          </a:p>
          <a:p>
            <a:pPr algn="ctr"/>
            <a:r>
              <a:rPr lang="en-US" dirty="0">
                <a:solidFill>
                  <a:srgbClr val="0000FF"/>
                </a:solidFill>
              </a:rPr>
              <a:t>October</a:t>
            </a:r>
          </a:p>
          <a:p>
            <a:pPr algn="ctr"/>
            <a:endParaRPr lang="en-US" dirty="0"/>
          </a:p>
          <a:p>
            <a:pPr algn="ctr"/>
            <a:endParaRPr lang="en-US" sz="800" dirty="0"/>
          </a:p>
          <a:p>
            <a:pPr algn="ctr"/>
            <a:endParaRPr lang="en-US" sz="800" dirty="0"/>
          </a:p>
          <a:p>
            <a:pPr algn="ctr"/>
            <a:endParaRPr lang="en-US" sz="800" dirty="0"/>
          </a:p>
          <a:p>
            <a:pPr algn="ctr"/>
            <a:endParaRPr lang="en-US" sz="800" dirty="0"/>
          </a:p>
        </p:txBody>
      </p:sp>
      <p:pic>
        <p:nvPicPr>
          <p:cNvPr id="7" name="Picture 2" descr="Image result for cargo short">
            <a:extLst>
              <a:ext uri="{FF2B5EF4-FFF2-40B4-BE49-F238E27FC236}">
                <a16:creationId xmlns:a16="http://schemas.microsoft.com/office/drawing/2014/main" id="{44EB7458-C8F4-4844-B2C9-331088E78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87" y="3825531"/>
            <a:ext cx="4592432" cy="278067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B6EFACA-730F-4AFD-BF74-899079A9157F}"/>
              </a:ext>
            </a:extLst>
          </p:cNvPr>
          <p:cNvSpPr txBox="1"/>
          <p:nvPr/>
        </p:nvSpPr>
        <p:spPr>
          <a:xfrm>
            <a:off x="225287" y="3825531"/>
            <a:ext cx="1524000" cy="1415772"/>
          </a:xfrm>
          <a:prstGeom prst="rect">
            <a:avLst/>
          </a:prstGeom>
          <a:solidFill>
            <a:schemeClr val="bg1"/>
          </a:solidFill>
        </p:spPr>
        <p:txBody>
          <a:bodyPr wrap="square" rtlCol="0">
            <a:spAutoFit/>
          </a:bodyPr>
          <a:lstStyle/>
          <a:p>
            <a:pPr algn="ctr"/>
            <a:endParaRPr lang="en-US" dirty="0"/>
          </a:p>
          <a:p>
            <a:pPr algn="ctr"/>
            <a:r>
              <a:rPr lang="en-US" dirty="0">
                <a:solidFill>
                  <a:srgbClr val="0000FF"/>
                </a:solidFill>
              </a:rPr>
              <a:t>November</a:t>
            </a:r>
          </a:p>
          <a:p>
            <a:pPr algn="ctr"/>
            <a:endParaRPr lang="en-US" dirty="0"/>
          </a:p>
          <a:p>
            <a:pPr algn="ctr"/>
            <a:endParaRPr lang="en-US" sz="800" dirty="0"/>
          </a:p>
          <a:p>
            <a:pPr algn="ctr"/>
            <a:endParaRPr lang="en-US" sz="800" dirty="0"/>
          </a:p>
          <a:p>
            <a:pPr algn="ctr"/>
            <a:endParaRPr lang="en-US" sz="800" dirty="0"/>
          </a:p>
          <a:p>
            <a:pPr algn="ctr"/>
            <a:endParaRPr lang="en-US" sz="800" dirty="0"/>
          </a:p>
        </p:txBody>
      </p:sp>
      <p:pic>
        <p:nvPicPr>
          <p:cNvPr id="9" name="Picture 2" descr="Image result for cargo short">
            <a:extLst>
              <a:ext uri="{FF2B5EF4-FFF2-40B4-BE49-F238E27FC236}">
                <a16:creationId xmlns:a16="http://schemas.microsoft.com/office/drawing/2014/main" id="{86DBA571-0728-46D5-B27A-25EE5322B1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7739" y="3966409"/>
            <a:ext cx="4592432" cy="278067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3BB3A67-050C-446C-ABF3-8B951A3236F2}"/>
              </a:ext>
            </a:extLst>
          </p:cNvPr>
          <p:cNvSpPr txBox="1"/>
          <p:nvPr/>
        </p:nvSpPr>
        <p:spPr>
          <a:xfrm>
            <a:off x="5267739" y="3966409"/>
            <a:ext cx="1524000" cy="1415772"/>
          </a:xfrm>
          <a:prstGeom prst="rect">
            <a:avLst/>
          </a:prstGeom>
          <a:solidFill>
            <a:schemeClr val="bg1"/>
          </a:solidFill>
        </p:spPr>
        <p:txBody>
          <a:bodyPr wrap="square" rtlCol="0">
            <a:spAutoFit/>
          </a:bodyPr>
          <a:lstStyle/>
          <a:p>
            <a:pPr algn="ctr"/>
            <a:endParaRPr lang="en-US" dirty="0"/>
          </a:p>
          <a:p>
            <a:pPr algn="ctr"/>
            <a:r>
              <a:rPr lang="en-US" dirty="0">
                <a:solidFill>
                  <a:srgbClr val="0000FF"/>
                </a:solidFill>
              </a:rPr>
              <a:t>December</a:t>
            </a:r>
          </a:p>
          <a:p>
            <a:pPr algn="ctr"/>
            <a:endParaRPr lang="en-US" dirty="0"/>
          </a:p>
          <a:p>
            <a:pPr algn="ctr"/>
            <a:endParaRPr lang="en-US" sz="800" dirty="0"/>
          </a:p>
          <a:p>
            <a:pPr algn="ctr"/>
            <a:endParaRPr lang="en-US" sz="800" dirty="0"/>
          </a:p>
          <a:p>
            <a:pPr algn="ctr"/>
            <a:endParaRPr lang="en-US" sz="800" dirty="0"/>
          </a:p>
          <a:p>
            <a:pPr algn="ctr"/>
            <a:endParaRPr lang="en-US" sz="800" dirty="0"/>
          </a:p>
        </p:txBody>
      </p:sp>
      <p:pic>
        <p:nvPicPr>
          <p:cNvPr id="8196" name="Picture 4" descr="Image result for men standing in line">
            <a:extLst>
              <a:ext uri="{FF2B5EF4-FFF2-40B4-BE49-F238E27FC236}">
                <a16:creationId xmlns:a16="http://schemas.microsoft.com/office/drawing/2014/main" id="{61CB85AB-38E2-4E9D-AE08-FBBA2A1945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9947"/>
          <a:stretch/>
        </p:blipFill>
        <p:spPr bwMode="auto">
          <a:xfrm>
            <a:off x="10019751" y="588086"/>
            <a:ext cx="2013776" cy="58706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0D93F65-6498-47C0-A9D3-1484F9FCDC61}"/>
              </a:ext>
            </a:extLst>
          </p:cNvPr>
          <p:cNvSpPr txBox="1"/>
          <p:nvPr/>
        </p:nvSpPr>
        <p:spPr>
          <a:xfrm>
            <a:off x="10402957" y="6289792"/>
            <a:ext cx="1563756" cy="523220"/>
          </a:xfrm>
          <a:prstGeom prst="rect">
            <a:avLst/>
          </a:prstGeom>
          <a:noFill/>
        </p:spPr>
        <p:txBody>
          <a:bodyPr wrap="square" rtlCol="0">
            <a:spAutoFit/>
          </a:bodyPr>
          <a:lstStyle/>
          <a:p>
            <a:pPr algn="ctr"/>
            <a:r>
              <a:rPr lang="en-US" sz="2800" b="1" dirty="0">
                <a:solidFill>
                  <a:srgbClr val="FF0000"/>
                </a:solidFill>
                <a:latin typeface="Comic Sans MS" panose="030F0702030302020204" pitchFamily="66" charset="0"/>
              </a:rPr>
              <a:t>TODAY</a:t>
            </a:r>
          </a:p>
        </p:txBody>
      </p:sp>
    </p:spTree>
    <p:extLst>
      <p:ext uri="{BB962C8B-B14F-4D97-AF65-F5344CB8AC3E}">
        <p14:creationId xmlns:p14="http://schemas.microsoft.com/office/powerpoint/2010/main" val="23896332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EEB942-B761-4AE5-A412-C31C4354614B}"/>
              </a:ext>
            </a:extLst>
          </p:cNvPr>
          <p:cNvSpPr txBox="1"/>
          <p:nvPr/>
        </p:nvSpPr>
        <p:spPr>
          <a:xfrm>
            <a:off x="0" y="238539"/>
            <a:ext cx="12192000" cy="224676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Wearing pants is not the end of the trend, it’s an exception to the trend.  </a:t>
            </a:r>
          </a:p>
          <a:p>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A trend is a pattern that is predictable and repetitive, but it can go oops.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73.  What are the atomic masses of these elements in period 4?</a:t>
            </a:r>
          </a:p>
        </p:txBody>
      </p:sp>
      <p:graphicFrame>
        <p:nvGraphicFramePr>
          <p:cNvPr id="3" name="Table 2">
            <a:extLst>
              <a:ext uri="{FF2B5EF4-FFF2-40B4-BE49-F238E27FC236}">
                <a16:creationId xmlns:a16="http://schemas.microsoft.com/office/drawing/2014/main" id="{322BFF4B-70F3-4994-B8DB-A6808D269889}"/>
              </a:ext>
            </a:extLst>
          </p:cNvPr>
          <p:cNvGraphicFramePr>
            <a:graphicFrameLocks noGrp="1"/>
          </p:cNvGraphicFramePr>
          <p:nvPr>
            <p:extLst>
              <p:ext uri="{D42A27DB-BD31-4B8C-83A1-F6EECF244321}">
                <p14:modId xmlns:p14="http://schemas.microsoft.com/office/powerpoint/2010/main" val="2223719123"/>
              </p:ext>
            </p:extLst>
          </p:nvPr>
        </p:nvGraphicFramePr>
        <p:xfrm>
          <a:off x="267252" y="2611860"/>
          <a:ext cx="11657496" cy="2502888"/>
        </p:xfrm>
        <a:graphic>
          <a:graphicData uri="http://schemas.openxmlformats.org/drawingml/2006/table">
            <a:tbl>
              <a:tblPr firstRow="1" bandRow="1">
                <a:tableStyleId>{5C22544A-7EE6-4342-B048-85BDC9FD1C3A}</a:tableStyleId>
              </a:tblPr>
              <a:tblGrid>
                <a:gridCol w="1942916">
                  <a:extLst>
                    <a:ext uri="{9D8B030D-6E8A-4147-A177-3AD203B41FA5}">
                      <a16:colId xmlns:a16="http://schemas.microsoft.com/office/drawing/2014/main" val="3623089242"/>
                    </a:ext>
                  </a:extLst>
                </a:gridCol>
                <a:gridCol w="1942916">
                  <a:extLst>
                    <a:ext uri="{9D8B030D-6E8A-4147-A177-3AD203B41FA5}">
                      <a16:colId xmlns:a16="http://schemas.microsoft.com/office/drawing/2014/main" val="1442622279"/>
                    </a:ext>
                  </a:extLst>
                </a:gridCol>
                <a:gridCol w="1942916">
                  <a:extLst>
                    <a:ext uri="{9D8B030D-6E8A-4147-A177-3AD203B41FA5}">
                      <a16:colId xmlns:a16="http://schemas.microsoft.com/office/drawing/2014/main" val="1503669264"/>
                    </a:ext>
                  </a:extLst>
                </a:gridCol>
                <a:gridCol w="1942916">
                  <a:extLst>
                    <a:ext uri="{9D8B030D-6E8A-4147-A177-3AD203B41FA5}">
                      <a16:colId xmlns:a16="http://schemas.microsoft.com/office/drawing/2014/main" val="2629712300"/>
                    </a:ext>
                  </a:extLst>
                </a:gridCol>
                <a:gridCol w="1942916">
                  <a:extLst>
                    <a:ext uri="{9D8B030D-6E8A-4147-A177-3AD203B41FA5}">
                      <a16:colId xmlns:a16="http://schemas.microsoft.com/office/drawing/2014/main" val="346839613"/>
                    </a:ext>
                  </a:extLst>
                </a:gridCol>
                <a:gridCol w="1942916">
                  <a:extLst>
                    <a:ext uri="{9D8B030D-6E8A-4147-A177-3AD203B41FA5}">
                      <a16:colId xmlns:a16="http://schemas.microsoft.com/office/drawing/2014/main" val="795958675"/>
                    </a:ext>
                  </a:extLst>
                </a:gridCol>
              </a:tblGrid>
              <a:tr h="834296">
                <a:tc>
                  <a:txBody>
                    <a:bodyPr/>
                    <a:lstStyle/>
                    <a:p>
                      <a:pPr algn="ctr"/>
                      <a:r>
                        <a:rPr lang="en-US" sz="3600" b="0" dirty="0">
                          <a:solidFill>
                            <a:schemeClr val="tx1">
                              <a:lumMod val="95000"/>
                              <a:lumOff val="5000"/>
                            </a:schemeClr>
                          </a:solidFill>
                          <a:latin typeface="Times New Roman" panose="02020603050405020304" pitchFamily="18" charset="0"/>
                          <a:cs typeface="Times New Roman" panose="02020603050405020304" pitchFamily="18" charset="0"/>
                        </a:rPr>
                        <a:t>atoms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0" dirty="0">
                          <a:solidFill>
                            <a:schemeClr val="tx1">
                              <a:lumMod val="95000"/>
                              <a:lumOff val="5000"/>
                            </a:schemeClr>
                          </a:solidFill>
                          <a:latin typeface="Times New Roman" panose="02020603050405020304" pitchFamily="18" charset="0"/>
                          <a:cs typeface="Times New Roman" panose="02020603050405020304" pitchFamily="18" charset="0"/>
                        </a:rPr>
                        <a:t>Mn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0" dirty="0">
                          <a:solidFill>
                            <a:schemeClr val="tx1">
                              <a:lumMod val="95000"/>
                              <a:lumOff val="5000"/>
                            </a:schemeClr>
                          </a:solidFill>
                          <a:latin typeface="Times New Roman" panose="02020603050405020304" pitchFamily="18" charset="0"/>
                          <a:cs typeface="Times New Roman" panose="02020603050405020304" pitchFamily="18" charset="0"/>
                        </a:rPr>
                        <a:t>Fe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0" dirty="0">
                          <a:solidFill>
                            <a:schemeClr val="tx1">
                              <a:lumMod val="95000"/>
                              <a:lumOff val="5000"/>
                            </a:schemeClr>
                          </a:solidFill>
                          <a:latin typeface="Times New Roman" panose="02020603050405020304" pitchFamily="18" charset="0"/>
                          <a:cs typeface="Times New Roman" panose="02020603050405020304" pitchFamily="18" charset="0"/>
                        </a:rPr>
                        <a:t>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0" dirty="0">
                          <a:solidFill>
                            <a:schemeClr val="tx1">
                              <a:lumMod val="95000"/>
                              <a:lumOff val="5000"/>
                            </a:schemeClr>
                          </a:solidFill>
                          <a:latin typeface="Times New Roman" panose="02020603050405020304" pitchFamily="18" charset="0"/>
                          <a:cs typeface="Times New Roman" panose="02020603050405020304" pitchFamily="18" charset="0"/>
                        </a:rPr>
                        <a:t>Ni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0" dirty="0">
                          <a:solidFill>
                            <a:schemeClr val="tx1">
                              <a:lumMod val="95000"/>
                              <a:lumOff val="5000"/>
                            </a:schemeClr>
                          </a:solidFill>
                          <a:latin typeface="Times New Roman" panose="02020603050405020304" pitchFamily="18" charset="0"/>
                          <a:cs typeface="Times New Roman" panose="02020603050405020304" pitchFamily="18" charset="0"/>
                        </a:rPr>
                        <a:t>Cu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0518926"/>
                  </a:ext>
                </a:extLst>
              </a:tr>
              <a:tr h="834296">
                <a:tc>
                  <a:txBody>
                    <a:bodyPr/>
                    <a:lstStyle/>
                    <a:p>
                      <a:pPr algn="ctr"/>
                      <a:r>
                        <a:rPr lang="en-US" sz="3600" b="0" dirty="0">
                          <a:solidFill>
                            <a:schemeClr val="tx1">
                              <a:lumMod val="95000"/>
                              <a:lumOff val="5000"/>
                            </a:schemeClr>
                          </a:solidFill>
                          <a:latin typeface="Times New Roman" panose="02020603050405020304" pitchFamily="18" charset="0"/>
                          <a:cs typeface="Times New Roman" panose="02020603050405020304" pitchFamily="18" charset="0"/>
                        </a:rPr>
                        <a:t>amu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0" dirty="0">
                          <a:solidFill>
                            <a:schemeClr val="tx1">
                              <a:lumMod val="95000"/>
                              <a:lumOff val="5000"/>
                            </a:schemeClr>
                          </a:solidFill>
                          <a:latin typeface="Times New Roman" panose="02020603050405020304" pitchFamily="18" charset="0"/>
                          <a:cs typeface="Times New Roman" panose="02020603050405020304" pitchFamily="18" charset="0"/>
                        </a:rPr>
                        <a:t>54.9380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0" dirty="0">
                          <a:solidFill>
                            <a:schemeClr val="tx1">
                              <a:lumMod val="95000"/>
                              <a:lumOff val="5000"/>
                            </a:schemeClr>
                          </a:solidFill>
                          <a:latin typeface="Times New Roman" panose="02020603050405020304" pitchFamily="18" charset="0"/>
                          <a:cs typeface="Times New Roman" panose="02020603050405020304" pitchFamily="18" charset="0"/>
                        </a:rPr>
                        <a:t>55.845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0" dirty="0">
                          <a:solidFill>
                            <a:schemeClr val="tx1">
                              <a:lumMod val="95000"/>
                              <a:lumOff val="5000"/>
                            </a:schemeClr>
                          </a:solidFill>
                          <a:latin typeface="Times New Roman" panose="02020603050405020304" pitchFamily="18" charset="0"/>
                          <a:cs typeface="Times New Roman" panose="02020603050405020304" pitchFamily="18" charset="0"/>
                        </a:rPr>
                        <a:t>58.9332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rgbClr val="FF0000"/>
                          </a:solidFill>
                          <a:latin typeface="Times New Roman" panose="02020603050405020304" pitchFamily="18" charset="0"/>
                          <a:cs typeface="Times New Roman" panose="02020603050405020304" pitchFamily="18" charset="0"/>
                        </a:rPr>
                        <a:t>58.693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0" dirty="0">
                          <a:solidFill>
                            <a:schemeClr val="tx1">
                              <a:lumMod val="95000"/>
                              <a:lumOff val="5000"/>
                            </a:schemeClr>
                          </a:solidFill>
                          <a:latin typeface="Times New Roman" panose="02020603050405020304" pitchFamily="18" charset="0"/>
                          <a:cs typeface="Times New Roman" panose="02020603050405020304" pitchFamily="18" charset="0"/>
                        </a:rPr>
                        <a:t>64.456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123913"/>
                  </a:ext>
                </a:extLst>
              </a:tr>
              <a:tr h="834296">
                <a:tc>
                  <a:txBody>
                    <a:bodyPr/>
                    <a:lstStyle/>
                    <a:p>
                      <a:pPr algn="ctr"/>
                      <a:r>
                        <a:rPr lang="en-US" sz="3600" b="0" dirty="0">
                          <a:solidFill>
                            <a:schemeClr val="tx1">
                              <a:lumMod val="95000"/>
                              <a:lumOff val="5000"/>
                            </a:schemeClr>
                          </a:solidFill>
                          <a:latin typeface="Times New Roman" panose="02020603050405020304" pitchFamily="18" charset="0"/>
                          <a:cs typeface="Times New Roman" panose="02020603050405020304" pitchFamily="18" charset="0"/>
                        </a:rPr>
                        <a:t>trend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rgbClr val="FF0000"/>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0376569"/>
                  </a:ext>
                </a:extLst>
              </a:tr>
            </a:tbl>
          </a:graphicData>
        </a:graphic>
      </p:graphicFrame>
      <p:sp>
        <p:nvSpPr>
          <p:cNvPr id="4" name="TextBox 3">
            <a:extLst>
              <a:ext uri="{FF2B5EF4-FFF2-40B4-BE49-F238E27FC236}">
                <a16:creationId xmlns:a16="http://schemas.microsoft.com/office/drawing/2014/main" id="{C91536BB-B60C-4B92-B8B1-0B179C72A3DA}"/>
              </a:ext>
            </a:extLst>
          </p:cNvPr>
          <p:cNvSpPr txBox="1"/>
          <p:nvPr/>
        </p:nvSpPr>
        <p:spPr>
          <a:xfrm>
            <a:off x="225287" y="5446643"/>
            <a:ext cx="11582400" cy="646331"/>
          </a:xfrm>
          <a:prstGeom prst="rect">
            <a:avLst/>
          </a:prstGeom>
          <a:noFill/>
        </p:spPr>
        <p:txBody>
          <a:bodyPr wrap="square" rtlCol="0">
            <a:spAutoFit/>
          </a:bodyPr>
          <a:lstStyle/>
          <a:p>
            <a:r>
              <a:rPr lang="en-US" sz="3600" dirty="0">
                <a:solidFill>
                  <a:srgbClr val="FF0000"/>
                </a:solidFill>
              </a:rPr>
              <a:t>74.  </a:t>
            </a:r>
            <a:r>
              <a:rPr lang="en-US" sz="3600" dirty="0"/>
              <a:t>Nickel does NOT DESTROY the trend, it’s an exception.  </a:t>
            </a:r>
          </a:p>
        </p:txBody>
      </p:sp>
    </p:spTree>
    <p:extLst>
      <p:ext uri="{BB962C8B-B14F-4D97-AF65-F5344CB8AC3E}">
        <p14:creationId xmlns:p14="http://schemas.microsoft.com/office/powerpoint/2010/main" val="142702362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351BBC8-AD77-40FF-B661-840E2BF9018A}"/>
              </a:ext>
            </a:extLst>
          </p:cNvPr>
          <p:cNvGraphicFramePr>
            <a:graphicFrameLocks noGrp="1"/>
          </p:cNvGraphicFramePr>
          <p:nvPr>
            <p:extLst>
              <p:ext uri="{D42A27DB-BD31-4B8C-83A1-F6EECF244321}">
                <p14:modId xmlns:p14="http://schemas.microsoft.com/office/powerpoint/2010/main" val="3969117343"/>
              </p:ext>
            </p:extLst>
          </p:nvPr>
        </p:nvGraphicFramePr>
        <p:xfrm>
          <a:off x="198786" y="746170"/>
          <a:ext cx="11794428" cy="2436154"/>
        </p:xfrm>
        <a:graphic>
          <a:graphicData uri="http://schemas.openxmlformats.org/drawingml/2006/table">
            <a:tbl>
              <a:tblPr firstRow="1" bandRow="1">
                <a:tableStyleId>{5C22544A-7EE6-4342-B048-85BDC9FD1C3A}</a:tableStyleId>
              </a:tblPr>
              <a:tblGrid>
                <a:gridCol w="1310492">
                  <a:extLst>
                    <a:ext uri="{9D8B030D-6E8A-4147-A177-3AD203B41FA5}">
                      <a16:colId xmlns:a16="http://schemas.microsoft.com/office/drawing/2014/main" val="1378469290"/>
                    </a:ext>
                  </a:extLst>
                </a:gridCol>
                <a:gridCol w="1310492">
                  <a:extLst>
                    <a:ext uri="{9D8B030D-6E8A-4147-A177-3AD203B41FA5}">
                      <a16:colId xmlns:a16="http://schemas.microsoft.com/office/drawing/2014/main" val="2003922264"/>
                    </a:ext>
                  </a:extLst>
                </a:gridCol>
                <a:gridCol w="1310492">
                  <a:extLst>
                    <a:ext uri="{9D8B030D-6E8A-4147-A177-3AD203B41FA5}">
                      <a16:colId xmlns:a16="http://schemas.microsoft.com/office/drawing/2014/main" val="3096074444"/>
                    </a:ext>
                  </a:extLst>
                </a:gridCol>
                <a:gridCol w="1310492">
                  <a:extLst>
                    <a:ext uri="{9D8B030D-6E8A-4147-A177-3AD203B41FA5}">
                      <a16:colId xmlns:a16="http://schemas.microsoft.com/office/drawing/2014/main" val="1354328082"/>
                    </a:ext>
                  </a:extLst>
                </a:gridCol>
                <a:gridCol w="1310492">
                  <a:extLst>
                    <a:ext uri="{9D8B030D-6E8A-4147-A177-3AD203B41FA5}">
                      <a16:colId xmlns:a16="http://schemas.microsoft.com/office/drawing/2014/main" val="3969846187"/>
                    </a:ext>
                  </a:extLst>
                </a:gridCol>
                <a:gridCol w="1310492">
                  <a:extLst>
                    <a:ext uri="{9D8B030D-6E8A-4147-A177-3AD203B41FA5}">
                      <a16:colId xmlns:a16="http://schemas.microsoft.com/office/drawing/2014/main" val="1552571669"/>
                    </a:ext>
                  </a:extLst>
                </a:gridCol>
                <a:gridCol w="1310492">
                  <a:extLst>
                    <a:ext uri="{9D8B030D-6E8A-4147-A177-3AD203B41FA5}">
                      <a16:colId xmlns:a16="http://schemas.microsoft.com/office/drawing/2014/main" val="280573193"/>
                    </a:ext>
                  </a:extLst>
                </a:gridCol>
                <a:gridCol w="1310492">
                  <a:extLst>
                    <a:ext uri="{9D8B030D-6E8A-4147-A177-3AD203B41FA5}">
                      <a16:colId xmlns:a16="http://schemas.microsoft.com/office/drawing/2014/main" val="1726533108"/>
                    </a:ext>
                  </a:extLst>
                </a:gridCol>
                <a:gridCol w="1310492">
                  <a:extLst>
                    <a:ext uri="{9D8B030D-6E8A-4147-A177-3AD203B41FA5}">
                      <a16:colId xmlns:a16="http://schemas.microsoft.com/office/drawing/2014/main" val="3540548578"/>
                    </a:ext>
                  </a:extLst>
                </a:gridCol>
              </a:tblGrid>
              <a:tr h="524236">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Atoms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Li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Be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3235394"/>
                  </a:ext>
                </a:extLst>
              </a:tr>
              <a:tr h="955959">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Radius </a:t>
                      </a:r>
                      <a:b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in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130.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solidFill>
                            <a:srgbClr val="FF0000"/>
                          </a:solidFill>
                          <a:latin typeface="Times New Roman" panose="02020603050405020304" pitchFamily="18" charset="0"/>
                          <a:cs typeface="Times New Roman" panose="02020603050405020304" pitchFamily="18" charset="0"/>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9500361"/>
                  </a:ext>
                </a:extLst>
              </a:tr>
              <a:tr h="955959">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start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3451525"/>
                  </a:ext>
                </a:extLst>
              </a:tr>
            </a:tbl>
          </a:graphicData>
        </a:graphic>
      </p:graphicFrame>
      <p:sp>
        <p:nvSpPr>
          <p:cNvPr id="3" name="TextBox 2">
            <a:extLst>
              <a:ext uri="{FF2B5EF4-FFF2-40B4-BE49-F238E27FC236}">
                <a16:creationId xmlns:a16="http://schemas.microsoft.com/office/drawing/2014/main" id="{C8D8CA5D-121F-4E0B-A85A-6DD8CCFDC078}"/>
              </a:ext>
            </a:extLst>
          </p:cNvPr>
          <p:cNvSpPr txBox="1"/>
          <p:nvPr/>
        </p:nvSpPr>
        <p:spPr>
          <a:xfrm>
            <a:off x="362224" y="3578087"/>
            <a:ext cx="11630989" cy="3477875"/>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75.  The period trend for atomic radius is   </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decreasing (to fluorine).</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a:t>
            </a:r>
            <a:r>
              <a:rPr lang="en-US" sz="4400" dirty="0">
                <a:solidFill>
                  <a:srgbClr val="FF0000"/>
                </a:solidFill>
                <a:latin typeface="Times New Roman" panose="02020603050405020304" pitchFamily="18" charset="0"/>
                <a:cs typeface="Times New Roman" panose="02020603050405020304" pitchFamily="18" charset="0"/>
              </a:rPr>
              <a:t>Neon is an exception to this trend.</a:t>
            </a:r>
          </a:p>
          <a:p>
            <a:endParaRPr lang="en-US" sz="4400"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No big deal.  </a:t>
            </a:r>
          </a:p>
        </p:txBody>
      </p:sp>
    </p:spTree>
    <p:extLst>
      <p:ext uri="{BB962C8B-B14F-4D97-AF65-F5344CB8AC3E}">
        <p14:creationId xmlns:p14="http://schemas.microsoft.com/office/powerpoint/2010/main" val="103850121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4E61A92-4771-47F5-9D2B-7BA22A7250D2}"/>
              </a:ext>
            </a:extLst>
          </p:cNvPr>
          <p:cNvGraphicFramePr>
            <a:graphicFrameLocks noGrp="1"/>
          </p:cNvGraphicFramePr>
          <p:nvPr>
            <p:extLst>
              <p:ext uri="{D42A27DB-BD31-4B8C-83A1-F6EECF244321}">
                <p14:modId xmlns:p14="http://schemas.microsoft.com/office/powerpoint/2010/main" val="1689166684"/>
              </p:ext>
            </p:extLst>
          </p:nvPr>
        </p:nvGraphicFramePr>
        <p:xfrm>
          <a:off x="0" y="2047092"/>
          <a:ext cx="9144000" cy="4810908"/>
        </p:xfrm>
        <a:graphic>
          <a:graphicData uri="http://schemas.openxmlformats.org/drawingml/2006/table">
            <a:tbl>
              <a:tblPr firstRow="1" bandRow="1">
                <a:tableStyleId>{5C22544A-7EE6-4342-B048-85BDC9FD1C3A}</a:tableStyleId>
              </a:tblPr>
              <a:tblGrid>
                <a:gridCol w="2230244">
                  <a:extLst>
                    <a:ext uri="{9D8B030D-6E8A-4147-A177-3AD203B41FA5}">
                      <a16:colId xmlns:a16="http://schemas.microsoft.com/office/drawing/2014/main" val="20000"/>
                    </a:ext>
                  </a:extLst>
                </a:gridCol>
                <a:gridCol w="3865756">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705971">
                <a:tc>
                  <a:txBody>
                    <a:bodyPr/>
                    <a:lstStyle/>
                    <a:p>
                      <a:pPr algn="ctr"/>
                      <a:r>
                        <a:rPr lang="en-US" sz="2800" b="0" dirty="0">
                          <a:solidFill>
                            <a:srgbClr val="000099"/>
                          </a:solidFill>
                          <a:latin typeface="Times New Roman" panose="02020603050405020304" pitchFamily="18" charset="0"/>
                          <a:cs typeface="Times New Roman" panose="02020603050405020304" pitchFamily="18" charset="0"/>
                        </a:rPr>
                        <a:t>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a:solidFill>
                            <a:srgbClr val="000099"/>
                          </a:solidFill>
                          <a:latin typeface="Times New Roman" panose="02020603050405020304" pitchFamily="18" charset="0"/>
                          <a:cs typeface="Times New Roman" panose="02020603050405020304" pitchFamily="18" charset="0"/>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a:solidFill>
                            <a:srgbClr val="000099"/>
                          </a:solidFill>
                          <a:latin typeface="Times New Roman" panose="02020603050405020304" pitchFamily="18" charset="0"/>
                          <a:cs typeface="Times New Roman" panose="02020603050405020304" pitchFamily="18" charset="0"/>
                        </a:rPr>
                        <a:t>Electronegativity 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44338">
                <a:tc>
                  <a:txBody>
                    <a:bodyPr/>
                    <a:lstStyle/>
                    <a:p>
                      <a:pPr algn="l"/>
                      <a:r>
                        <a:rPr lang="en-US" sz="2800" b="0" dirty="0">
                          <a:solidFill>
                            <a:srgbClr val="000099"/>
                          </a:solidFill>
                          <a:latin typeface="Times New Roman" panose="02020603050405020304" pitchFamily="18" charset="0"/>
                          <a:cs typeface="Times New Roman" panose="02020603050405020304" pitchFamily="18" charset="0"/>
                        </a:rPr>
                        <a:t>2 -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rgbClr val="00009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rgbClr val="00009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44338">
                <a:tc>
                  <a:txBody>
                    <a:bodyPr/>
                    <a:lstStyle/>
                    <a:p>
                      <a:pPr algn="l"/>
                      <a:r>
                        <a:rPr lang="en-US" sz="2800" b="0" dirty="0">
                          <a:solidFill>
                            <a:srgbClr val="000099"/>
                          </a:solidFill>
                          <a:latin typeface="Times New Roman" panose="02020603050405020304" pitchFamily="18" charset="0"/>
                          <a:cs typeface="Times New Roman" panose="02020603050405020304" pitchFamily="18" charset="0"/>
                        </a:rPr>
                        <a:t>10 -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rgbClr val="00009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rgbClr val="00009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44338">
                <a:tc>
                  <a:txBody>
                    <a:bodyPr/>
                    <a:lstStyle/>
                    <a:p>
                      <a:pPr algn="l"/>
                      <a:r>
                        <a:rPr lang="en-US" sz="2800" b="0" dirty="0">
                          <a:solidFill>
                            <a:srgbClr val="000099"/>
                          </a:solidFill>
                          <a:latin typeface="Times New Roman" panose="02020603050405020304" pitchFamily="18" charset="0"/>
                          <a:cs typeface="Times New Roman" panose="02020603050405020304" pitchFamily="18" charset="0"/>
                        </a:rPr>
                        <a:t>18 -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rgbClr val="00009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rgbClr val="00009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44338">
                <a:tc>
                  <a:txBody>
                    <a:bodyPr/>
                    <a:lstStyle/>
                    <a:p>
                      <a:pPr algn="l"/>
                      <a:r>
                        <a:rPr lang="en-US" sz="2800" b="0" dirty="0">
                          <a:solidFill>
                            <a:srgbClr val="000099"/>
                          </a:solidFill>
                          <a:latin typeface="Times New Roman" panose="02020603050405020304" pitchFamily="18" charset="0"/>
                          <a:cs typeface="Times New Roman" panose="02020603050405020304" pitchFamily="18" charset="0"/>
                        </a:rPr>
                        <a:t>36 -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rgbClr val="00009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rgbClr val="00009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44338">
                <a:tc>
                  <a:txBody>
                    <a:bodyPr/>
                    <a:lstStyle/>
                    <a:p>
                      <a:pPr algn="l"/>
                      <a:r>
                        <a:rPr lang="en-US" sz="2800" b="0" dirty="0">
                          <a:solidFill>
                            <a:srgbClr val="000099"/>
                          </a:solidFill>
                          <a:latin typeface="Times New Roman" panose="02020603050405020304" pitchFamily="18" charset="0"/>
                          <a:cs typeface="Times New Roman" panose="02020603050405020304" pitchFamily="18" charset="0"/>
                        </a:rPr>
                        <a:t>54 -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rgbClr val="00009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rgbClr val="00009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44338">
                <a:tc>
                  <a:txBody>
                    <a:bodyPr/>
                    <a:lstStyle/>
                    <a:p>
                      <a:pPr algn="l"/>
                      <a:r>
                        <a:rPr lang="en-US" sz="2800" b="0" dirty="0">
                          <a:solidFill>
                            <a:srgbClr val="000099"/>
                          </a:solidFill>
                          <a:latin typeface="Times New Roman" panose="02020603050405020304" pitchFamily="18" charset="0"/>
                          <a:cs typeface="Times New Roman" panose="02020603050405020304" pitchFamily="18" charset="0"/>
                        </a:rPr>
                        <a:t>86 -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rgbClr val="00009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rgbClr val="00009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4" name="TextBox 3">
            <a:extLst>
              <a:ext uri="{FF2B5EF4-FFF2-40B4-BE49-F238E27FC236}">
                <a16:creationId xmlns:a16="http://schemas.microsoft.com/office/drawing/2014/main" id="{0A10096D-DBA2-461E-A47C-240D12266EDC}"/>
              </a:ext>
            </a:extLst>
          </p:cNvPr>
          <p:cNvSpPr txBox="1"/>
          <p:nvPr/>
        </p:nvSpPr>
        <p:spPr>
          <a:xfrm>
            <a:off x="0" y="172278"/>
            <a:ext cx="12191999" cy="1754326"/>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76.   Fill in table.  Noble gases have no tendency to make bonds ever, so they don’t have electronegativity values either, right?  Look them up now.  </a:t>
            </a:r>
          </a:p>
        </p:txBody>
      </p:sp>
    </p:spTree>
    <p:extLst>
      <p:ext uri="{BB962C8B-B14F-4D97-AF65-F5344CB8AC3E}">
        <p14:creationId xmlns:p14="http://schemas.microsoft.com/office/powerpoint/2010/main" val="151068872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4E61A92-4771-47F5-9D2B-7BA22A7250D2}"/>
              </a:ext>
            </a:extLst>
          </p:cNvPr>
          <p:cNvGraphicFramePr>
            <a:graphicFrameLocks noGrp="1"/>
          </p:cNvGraphicFramePr>
          <p:nvPr>
            <p:extLst>
              <p:ext uri="{D42A27DB-BD31-4B8C-83A1-F6EECF244321}">
                <p14:modId xmlns:p14="http://schemas.microsoft.com/office/powerpoint/2010/main" val="2546806923"/>
              </p:ext>
            </p:extLst>
          </p:nvPr>
        </p:nvGraphicFramePr>
        <p:xfrm>
          <a:off x="0" y="2047092"/>
          <a:ext cx="9144000" cy="4810908"/>
        </p:xfrm>
        <a:graphic>
          <a:graphicData uri="http://schemas.openxmlformats.org/drawingml/2006/table">
            <a:tbl>
              <a:tblPr firstRow="1" bandRow="1">
                <a:tableStyleId>{5C22544A-7EE6-4342-B048-85BDC9FD1C3A}</a:tableStyleId>
              </a:tblPr>
              <a:tblGrid>
                <a:gridCol w="2230244">
                  <a:extLst>
                    <a:ext uri="{9D8B030D-6E8A-4147-A177-3AD203B41FA5}">
                      <a16:colId xmlns:a16="http://schemas.microsoft.com/office/drawing/2014/main" val="20000"/>
                    </a:ext>
                  </a:extLst>
                </a:gridCol>
                <a:gridCol w="3865756">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705971">
                <a:tc>
                  <a:txBody>
                    <a:bodyPr/>
                    <a:lstStyle/>
                    <a:p>
                      <a:pPr algn="ctr"/>
                      <a:r>
                        <a:rPr lang="en-US" sz="2800" b="0" dirty="0">
                          <a:solidFill>
                            <a:srgbClr val="000099"/>
                          </a:solidFill>
                          <a:latin typeface="Times New Roman" panose="02020603050405020304" pitchFamily="18" charset="0"/>
                          <a:cs typeface="Times New Roman" panose="02020603050405020304" pitchFamily="18" charset="0"/>
                        </a:rPr>
                        <a:t>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a:solidFill>
                            <a:srgbClr val="000099"/>
                          </a:solidFill>
                          <a:latin typeface="Times New Roman" panose="02020603050405020304" pitchFamily="18" charset="0"/>
                          <a:cs typeface="Times New Roman" panose="02020603050405020304" pitchFamily="18" charset="0"/>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a:solidFill>
                            <a:srgbClr val="000099"/>
                          </a:solidFill>
                          <a:latin typeface="Times New Roman" panose="02020603050405020304" pitchFamily="18" charset="0"/>
                          <a:cs typeface="Times New Roman" panose="02020603050405020304" pitchFamily="18" charset="0"/>
                        </a:rPr>
                        <a:t>Electronegativity 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44338">
                <a:tc>
                  <a:txBody>
                    <a:bodyPr/>
                    <a:lstStyle/>
                    <a:p>
                      <a:pPr algn="l"/>
                      <a:r>
                        <a:rPr lang="en-US" sz="2800" b="0" dirty="0">
                          <a:solidFill>
                            <a:srgbClr val="000099"/>
                          </a:solidFill>
                          <a:latin typeface="Times New Roman" panose="02020603050405020304" pitchFamily="18" charset="0"/>
                          <a:cs typeface="Times New Roman" panose="02020603050405020304" pitchFamily="18" charset="0"/>
                        </a:rPr>
                        <a:t>2 - </a:t>
                      </a:r>
                      <a:r>
                        <a:rPr lang="en-US" sz="2800" b="0" dirty="0">
                          <a:solidFill>
                            <a:srgbClr val="FF0000"/>
                          </a:solidFill>
                          <a:latin typeface="Times New Roman" panose="02020603050405020304" pitchFamily="18" charset="0"/>
                          <a:cs typeface="Times New Roman" panose="02020603050405020304" pitchFamily="18" charset="0"/>
                        </a:rPr>
                        <a:t>He</a:t>
                      </a:r>
                      <a:endParaRPr lang="en-US" sz="2800" b="0" dirty="0">
                        <a:solidFill>
                          <a:srgbClr val="00009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dirty="0">
                          <a:solidFill>
                            <a:srgbClr val="FF0000"/>
                          </a:solidFill>
                          <a:latin typeface="Times New Roman" panose="02020603050405020304" pitchFamily="18" charset="0"/>
                          <a:cs typeface="Times New Roman" panose="02020603050405020304" pitchFamily="18" charset="0"/>
                        </a:rPr>
                        <a:t>helium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dirty="0">
                          <a:solidFill>
                            <a:srgbClr val="FF0000"/>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44338">
                <a:tc>
                  <a:txBody>
                    <a:bodyPr/>
                    <a:lstStyle/>
                    <a:p>
                      <a:pPr algn="l"/>
                      <a:r>
                        <a:rPr lang="en-US" sz="2800" b="0" dirty="0">
                          <a:solidFill>
                            <a:srgbClr val="000099"/>
                          </a:solidFill>
                          <a:latin typeface="Times New Roman" panose="02020603050405020304" pitchFamily="18" charset="0"/>
                          <a:cs typeface="Times New Roman" panose="02020603050405020304" pitchFamily="18" charset="0"/>
                        </a:rPr>
                        <a:t>10 - </a:t>
                      </a:r>
                      <a:r>
                        <a:rPr lang="en-US" sz="2800" b="0" dirty="0">
                          <a:solidFill>
                            <a:srgbClr val="FF0000"/>
                          </a:solidFill>
                          <a:latin typeface="Times New Roman" panose="02020603050405020304" pitchFamily="18" charset="0"/>
                          <a:cs typeface="Times New Roman" panose="02020603050405020304" pitchFamily="18" charset="0"/>
                        </a:rPr>
                        <a:t>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dirty="0">
                          <a:solidFill>
                            <a:srgbClr val="FF0000"/>
                          </a:solidFill>
                          <a:latin typeface="Times New Roman" panose="02020603050405020304" pitchFamily="18" charset="0"/>
                          <a:cs typeface="Times New Roman" panose="02020603050405020304" pitchFamily="18" charset="0"/>
                        </a:rPr>
                        <a:t>neon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dirty="0">
                          <a:solidFill>
                            <a:srgbClr val="FF0000"/>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44338">
                <a:tc>
                  <a:txBody>
                    <a:bodyPr/>
                    <a:lstStyle/>
                    <a:p>
                      <a:pPr algn="l"/>
                      <a:r>
                        <a:rPr lang="en-US" sz="2800" b="0" dirty="0">
                          <a:solidFill>
                            <a:srgbClr val="000099"/>
                          </a:solidFill>
                          <a:latin typeface="Times New Roman" panose="02020603050405020304" pitchFamily="18" charset="0"/>
                          <a:cs typeface="Times New Roman" panose="02020603050405020304" pitchFamily="18" charset="0"/>
                        </a:rPr>
                        <a:t>18 - </a:t>
                      </a:r>
                      <a:r>
                        <a:rPr lang="en-US" sz="2800" b="0" dirty="0" err="1">
                          <a:solidFill>
                            <a:srgbClr val="FF0000"/>
                          </a:solidFill>
                          <a:latin typeface="Times New Roman" panose="02020603050405020304" pitchFamily="18" charset="0"/>
                          <a:cs typeface="Times New Roman" panose="02020603050405020304" pitchFamily="18" charset="0"/>
                        </a:rPr>
                        <a:t>Ar</a:t>
                      </a:r>
                      <a:endParaRPr lang="en-US" sz="2800" b="0" dirty="0">
                        <a:solidFill>
                          <a:srgbClr val="00009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dirty="0">
                          <a:solidFill>
                            <a:srgbClr val="FF0000"/>
                          </a:solidFill>
                          <a:latin typeface="Times New Roman" panose="02020603050405020304" pitchFamily="18" charset="0"/>
                          <a:cs typeface="Times New Roman" panose="02020603050405020304" pitchFamily="18" charset="0"/>
                        </a:rPr>
                        <a:t>argon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dirty="0">
                          <a:solidFill>
                            <a:srgbClr val="FF0000"/>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44338">
                <a:tc>
                  <a:txBody>
                    <a:bodyPr/>
                    <a:lstStyle/>
                    <a:p>
                      <a:pPr algn="l"/>
                      <a:r>
                        <a:rPr lang="en-US" sz="2800" b="0" dirty="0">
                          <a:solidFill>
                            <a:srgbClr val="000099"/>
                          </a:solidFill>
                          <a:latin typeface="Times New Roman" panose="02020603050405020304" pitchFamily="18" charset="0"/>
                          <a:cs typeface="Times New Roman" panose="02020603050405020304" pitchFamily="18" charset="0"/>
                        </a:rPr>
                        <a:t>36 - </a:t>
                      </a:r>
                      <a:r>
                        <a:rPr lang="en-US" sz="2800" b="0" dirty="0">
                          <a:solidFill>
                            <a:srgbClr val="FF0000"/>
                          </a:solidFill>
                          <a:latin typeface="Times New Roman" panose="02020603050405020304" pitchFamily="18" charset="0"/>
                          <a:cs typeface="Times New Roman" panose="02020603050405020304" pitchFamily="18" charset="0"/>
                        </a:rPr>
                        <a:t>Kr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dirty="0">
                          <a:solidFill>
                            <a:srgbClr val="FF0000"/>
                          </a:solidFill>
                          <a:latin typeface="Times New Roman" panose="02020603050405020304" pitchFamily="18" charset="0"/>
                          <a:cs typeface="Times New Roman" panose="02020603050405020304" pitchFamily="18" charset="0"/>
                        </a:rPr>
                        <a:t>krypton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dirty="0">
                          <a:solidFill>
                            <a:srgbClr val="FF0000"/>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44338">
                <a:tc>
                  <a:txBody>
                    <a:bodyPr/>
                    <a:lstStyle/>
                    <a:p>
                      <a:pPr algn="l"/>
                      <a:r>
                        <a:rPr lang="en-US" sz="2800" b="0" dirty="0">
                          <a:solidFill>
                            <a:srgbClr val="000099"/>
                          </a:solidFill>
                          <a:latin typeface="Times New Roman" panose="02020603050405020304" pitchFamily="18" charset="0"/>
                          <a:cs typeface="Times New Roman" panose="02020603050405020304" pitchFamily="18" charset="0"/>
                        </a:rPr>
                        <a:t>54 - </a:t>
                      </a:r>
                      <a:r>
                        <a:rPr lang="en-US" sz="2800" b="0" dirty="0">
                          <a:solidFill>
                            <a:srgbClr val="FF0000"/>
                          </a:solidFill>
                          <a:latin typeface="Times New Roman" panose="02020603050405020304" pitchFamily="18" charset="0"/>
                          <a:cs typeface="Times New Roman" panose="02020603050405020304" pitchFamily="18" charset="0"/>
                        </a:rPr>
                        <a:t>Xe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dirty="0">
                          <a:solidFill>
                            <a:srgbClr val="FF0000"/>
                          </a:solidFill>
                          <a:latin typeface="Times New Roman" panose="02020603050405020304" pitchFamily="18" charset="0"/>
                          <a:cs typeface="Times New Roman" panose="02020603050405020304" pitchFamily="18" charset="0"/>
                        </a:rPr>
                        <a:t>xenon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dirty="0">
                          <a:solidFill>
                            <a:srgbClr val="FF0000"/>
                          </a:solidFill>
                          <a:latin typeface="Times New Roman" panose="02020603050405020304" pitchFamily="18" charset="0"/>
                          <a:cs typeface="Times New Roman" panose="02020603050405020304" pitchFamily="18" charset="0"/>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44338">
                <a:tc>
                  <a:txBody>
                    <a:bodyPr/>
                    <a:lstStyle/>
                    <a:p>
                      <a:pPr algn="l"/>
                      <a:r>
                        <a:rPr lang="en-US" sz="2800" b="0" dirty="0">
                          <a:solidFill>
                            <a:srgbClr val="000099"/>
                          </a:solidFill>
                          <a:latin typeface="Times New Roman" panose="02020603050405020304" pitchFamily="18" charset="0"/>
                          <a:cs typeface="Times New Roman" panose="02020603050405020304" pitchFamily="18" charset="0"/>
                        </a:rPr>
                        <a:t>86 - </a:t>
                      </a:r>
                      <a:r>
                        <a:rPr lang="en-US" sz="2800" b="0" dirty="0">
                          <a:solidFill>
                            <a:srgbClr val="FF0000"/>
                          </a:solidFill>
                          <a:latin typeface="Times New Roman" panose="02020603050405020304" pitchFamily="18" charset="0"/>
                          <a:cs typeface="Times New Roman" panose="02020603050405020304" pitchFamily="18" charset="0"/>
                        </a:rPr>
                        <a:t>Rn</a:t>
                      </a:r>
                      <a:endParaRPr lang="en-US" sz="2800" b="0" dirty="0">
                        <a:solidFill>
                          <a:srgbClr val="00009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dirty="0">
                          <a:solidFill>
                            <a:srgbClr val="FF0000"/>
                          </a:solidFill>
                          <a:latin typeface="Times New Roman" panose="02020603050405020304" pitchFamily="18" charset="0"/>
                          <a:cs typeface="Times New Roman" panose="02020603050405020304" pitchFamily="18" charset="0"/>
                        </a:rPr>
                        <a:t>radon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dirty="0">
                          <a:solidFill>
                            <a:srgbClr val="FF0000"/>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4" name="TextBox 3">
            <a:extLst>
              <a:ext uri="{FF2B5EF4-FFF2-40B4-BE49-F238E27FC236}">
                <a16:creationId xmlns:a16="http://schemas.microsoft.com/office/drawing/2014/main" id="{0A10096D-DBA2-461E-A47C-240D12266EDC}"/>
              </a:ext>
            </a:extLst>
          </p:cNvPr>
          <p:cNvSpPr txBox="1"/>
          <p:nvPr/>
        </p:nvSpPr>
        <p:spPr>
          <a:xfrm>
            <a:off x="0" y="172278"/>
            <a:ext cx="12191999" cy="830997"/>
          </a:xfrm>
          <a:prstGeom prst="rect">
            <a:avLst/>
          </a:prstGeom>
          <a:noFill/>
        </p:spPr>
        <p:txBody>
          <a:bodyPr wrap="square" rtlCol="0">
            <a:spAutoFit/>
          </a:bodyPr>
          <a:lstStyle/>
          <a:p>
            <a:r>
              <a:rPr lang="en-US" sz="4800" dirty="0">
                <a:solidFill>
                  <a:srgbClr val="4472C4"/>
                </a:solidFill>
                <a:latin typeface="Times New Roman" panose="02020603050405020304" pitchFamily="18" charset="0"/>
                <a:cs typeface="Times New Roman" panose="02020603050405020304" pitchFamily="18" charset="0"/>
              </a:rPr>
              <a:t>Looks like there’s an exception here too!</a:t>
            </a:r>
          </a:p>
        </p:txBody>
      </p:sp>
      <p:sp>
        <p:nvSpPr>
          <p:cNvPr id="5" name="Arrow: Up 4">
            <a:extLst>
              <a:ext uri="{FF2B5EF4-FFF2-40B4-BE49-F238E27FC236}">
                <a16:creationId xmlns:a16="http://schemas.microsoft.com/office/drawing/2014/main" id="{E36E45E4-9D43-4AC2-A4B1-60E1463A4055}"/>
              </a:ext>
            </a:extLst>
          </p:cNvPr>
          <p:cNvSpPr/>
          <p:nvPr/>
        </p:nvSpPr>
        <p:spPr>
          <a:xfrm rot="16701126">
            <a:off x="9563228" y="4370160"/>
            <a:ext cx="980082" cy="34527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93FCA17-68BE-4475-BF42-893C7D4BF23D}"/>
              </a:ext>
            </a:extLst>
          </p:cNvPr>
          <p:cNvSpPr txBox="1"/>
          <p:nvPr/>
        </p:nvSpPr>
        <p:spPr>
          <a:xfrm rot="526341">
            <a:off x="8925652" y="5888240"/>
            <a:ext cx="3021496" cy="523220"/>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EXCEPTION</a:t>
            </a:r>
          </a:p>
        </p:txBody>
      </p:sp>
    </p:spTree>
    <p:extLst>
      <p:ext uri="{BB962C8B-B14F-4D97-AF65-F5344CB8AC3E}">
        <p14:creationId xmlns:p14="http://schemas.microsoft.com/office/powerpoint/2010/main" val="242949474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E527D4-2070-4986-9184-428FCEEE7DBF}"/>
              </a:ext>
            </a:extLst>
          </p:cNvPr>
          <p:cNvSpPr txBox="1"/>
          <p:nvPr/>
        </p:nvSpPr>
        <p:spPr>
          <a:xfrm>
            <a:off x="0" y="212035"/>
            <a:ext cx="12191999" cy="2308324"/>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78.  Are there exceptions to Net Nuclear Charge?</a:t>
            </a:r>
          </a:p>
          <a:p>
            <a:endParaRPr lang="en-US" sz="4800" dirty="0">
              <a:latin typeface="Times New Roman" panose="02020603050405020304" pitchFamily="18" charset="0"/>
              <a:cs typeface="Times New Roman" panose="02020603050405020304" pitchFamily="18" charset="0"/>
            </a:endParaRPr>
          </a:p>
          <a:p>
            <a:r>
              <a:rPr lang="en-US" sz="4800" dirty="0">
                <a:latin typeface="Times New Roman" panose="02020603050405020304" pitchFamily="18" charset="0"/>
                <a:cs typeface="Times New Roman" panose="02020603050405020304" pitchFamily="18" charset="0"/>
              </a:rPr>
              <a:t>Think </a:t>
            </a:r>
            <a:r>
              <a:rPr lang="en-US" sz="4800" dirty="0">
                <a:solidFill>
                  <a:srgbClr val="FF0000"/>
                </a:solidFill>
                <a:latin typeface="Times New Roman" panose="02020603050405020304" pitchFamily="18" charset="0"/>
                <a:cs typeface="Times New Roman" panose="02020603050405020304" pitchFamily="18" charset="0"/>
              </a:rPr>
              <a:t>hard.</a:t>
            </a:r>
          </a:p>
        </p:txBody>
      </p:sp>
    </p:spTree>
    <p:extLst>
      <p:ext uri="{BB962C8B-B14F-4D97-AF65-F5344CB8AC3E}">
        <p14:creationId xmlns:p14="http://schemas.microsoft.com/office/powerpoint/2010/main" val="281195826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E527D4-2070-4986-9184-428FCEEE7DBF}"/>
              </a:ext>
            </a:extLst>
          </p:cNvPr>
          <p:cNvSpPr txBox="1"/>
          <p:nvPr/>
        </p:nvSpPr>
        <p:spPr>
          <a:xfrm>
            <a:off x="0" y="212035"/>
            <a:ext cx="12191999" cy="6001643"/>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78.  Are there exceptions to Net Nuclear Charge?</a:t>
            </a:r>
          </a:p>
          <a:p>
            <a:endParaRPr lang="en-US" sz="4800" dirty="0">
              <a:latin typeface="Times New Roman" panose="02020603050405020304" pitchFamily="18" charset="0"/>
              <a:cs typeface="Times New Roman" panose="02020603050405020304" pitchFamily="18" charset="0"/>
            </a:endParaRPr>
          </a:p>
          <a:p>
            <a:r>
              <a:rPr lang="en-US" sz="4800" dirty="0">
                <a:latin typeface="Times New Roman" panose="02020603050405020304" pitchFamily="18" charset="0"/>
                <a:cs typeface="Times New Roman" panose="02020603050405020304" pitchFamily="18" charset="0"/>
              </a:rPr>
              <a:t>Think </a:t>
            </a:r>
            <a:r>
              <a:rPr lang="en-US" sz="4800" dirty="0">
                <a:solidFill>
                  <a:srgbClr val="FF0000"/>
                </a:solidFill>
                <a:latin typeface="Times New Roman" panose="02020603050405020304" pitchFamily="18" charset="0"/>
                <a:cs typeface="Times New Roman" panose="02020603050405020304" pitchFamily="18" charset="0"/>
              </a:rPr>
              <a:t>hard.</a:t>
            </a:r>
          </a:p>
          <a:p>
            <a:endParaRPr lang="en-US" sz="4800" dirty="0">
              <a:solidFill>
                <a:srgbClr val="FF0000"/>
              </a:solidFill>
              <a:latin typeface="Times New Roman" panose="02020603050405020304" pitchFamily="18" charset="0"/>
              <a:cs typeface="Times New Roman" panose="02020603050405020304" pitchFamily="18" charset="0"/>
            </a:endParaRPr>
          </a:p>
          <a:p>
            <a:r>
              <a:rPr lang="en-US" sz="4800" dirty="0">
                <a:solidFill>
                  <a:srgbClr val="0000FF"/>
                </a:solidFill>
                <a:latin typeface="Times New Roman" panose="02020603050405020304" pitchFamily="18" charset="0"/>
                <a:cs typeface="Times New Roman" panose="02020603050405020304" pitchFamily="18" charset="0"/>
              </a:rPr>
              <a:t>No, the table adds ONE PROTON per box in every period, and lots of protons going down in the groups.  This trend is perfect.  </a:t>
            </a:r>
          </a:p>
          <a:p>
            <a:endParaRPr lang="en-US" sz="4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300787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CABA1F-4DB5-477A-9588-5E184FBF9C30}"/>
              </a:ext>
            </a:extLst>
          </p:cNvPr>
          <p:cNvSpPr txBox="1"/>
          <p:nvPr/>
        </p:nvSpPr>
        <p:spPr>
          <a:xfrm>
            <a:off x="198782" y="265043"/>
            <a:ext cx="11993217" cy="769441"/>
          </a:xfrm>
          <a:prstGeom prst="rect">
            <a:avLst/>
          </a:prstGeom>
          <a:noFill/>
        </p:spPr>
        <p:txBody>
          <a:bodyPr wrap="square" rtlCol="0">
            <a:spAutoFit/>
          </a:bodyPr>
          <a:lstStyle/>
          <a:p>
            <a:r>
              <a:rPr lang="en-US" sz="4400" dirty="0"/>
              <a:t>Predict the actual sizes of these cations and anions</a:t>
            </a:r>
          </a:p>
        </p:txBody>
      </p:sp>
      <p:graphicFrame>
        <p:nvGraphicFramePr>
          <p:cNvPr id="3" name="Table 2">
            <a:extLst>
              <a:ext uri="{FF2B5EF4-FFF2-40B4-BE49-F238E27FC236}">
                <a16:creationId xmlns:a16="http://schemas.microsoft.com/office/drawing/2014/main" id="{78FB7632-4A81-419B-B5C0-E4CA536C7194}"/>
              </a:ext>
            </a:extLst>
          </p:cNvPr>
          <p:cNvGraphicFramePr>
            <a:graphicFrameLocks noGrp="1"/>
          </p:cNvGraphicFramePr>
          <p:nvPr>
            <p:extLst>
              <p:ext uri="{D42A27DB-BD31-4B8C-83A1-F6EECF244321}">
                <p14:modId xmlns:p14="http://schemas.microsoft.com/office/powerpoint/2010/main" val="759967294"/>
              </p:ext>
            </p:extLst>
          </p:nvPr>
        </p:nvGraphicFramePr>
        <p:xfrm>
          <a:off x="198782" y="1342520"/>
          <a:ext cx="11701668" cy="5250437"/>
        </p:xfrm>
        <a:graphic>
          <a:graphicData uri="http://schemas.openxmlformats.org/drawingml/2006/table">
            <a:tbl>
              <a:tblPr firstRow="1" bandRow="1">
                <a:tableStyleId>{5C22544A-7EE6-4342-B048-85BDC9FD1C3A}</a:tableStyleId>
              </a:tblPr>
              <a:tblGrid>
                <a:gridCol w="2080592">
                  <a:extLst>
                    <a:ext uri="{9D8B030D-6E8A-4147-A177-3AD203B41FA5}">
                      <a16:colId xmlns:a16="http://schemas.microsoft.com/office/drawing/2014/main" val="1431701285"/>
                    </a:ext>
                  </a:extLst>
                </a:gridCol>
                <a:gridCol w="1974574">
                  <a:extLst>
                    <a:ext uri="{9D8B030D-6E8A-4147-A177-3AD203B41FA5}">
                      <a16:colId xmlns:a16="http://schemas.microsoft.com/office/drawing/2014/main" val="1837900931"/>
                    </a:ext>
                  </a:extLst>
                </a:gridCol>
                <a:gridCol w="1795668">
                  <a:extLst>
                    <a:ext uri="{9D8B030D-6E8A-4147-A177-3AD203B41FA5}">
                      <a16:colId xmlns:a16="http://schemas.microsoft.com/office/drawing/2014/main" val="2742470937"/>
                    </a:ext>
                  </a:extLst>
                </a:gridCol>
                <a:gridCol w="1950278">
                  <a:extLst>
                    <a:ext uri="{9D8B030D-6E8A-4147-A177-3AD203B41FA5}">
                      <a16:colId xmlns:a16="http://schemas.microsoft.com/office/drawing/2014/main" val="3282468393"/>
                    </a:ext>
                  </a:extLst>
                </a:gridCol>
                <a:gridCol w="1950278">
                  <a:extLst>
                    <a:ext uri="{9D8B030D-6E8A-4147-A177-3AD203B41FA5}">
                      <a16:colId xmlns:a16="http://schemas.microsoft.com/office/drawing/2014/main" val="4170605972"/>
                    </a:ext>
                  </a:extLst>
                </a:gridCol>
                <a:gridCol w="1950278">
                  <a:extLst>
                    <a:ext uri="{9D8B030D-6E8A-4147-A177-3AD203B41FA5}">
                      <a16:colId xmlns:a16="http://schemas.microsoft.com/office/drawing/2014/main" val="920517476"/>
                    </a:ext>
                  </a:extLst>
                </a:gridCol>
              </a:tblGrid>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Electron</a:t>
                      </a:r>
                      <a:b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configuration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Radius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Electron</a:t>
                      </a:r>
                      <a:b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configuration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Radius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8358230"/>
                  </a:ext>
                </a:extLst>
              </a:tr>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Lithium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5572513"/>
                  </a:ext>
                </a:extLst>
              </a:tr>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Magnesium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1000657"/>
                  </a:ext>
                </a:extLst>
              </a:tr>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Scandium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022282"/>
                  </a:ext>
                </a:extLst>
              </a:tr>
              <a:tr h="863591">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Oxygen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baseline="300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0626274"/>
                  </a:ext>
                </a:extLst>
              </a:tr>
              <a:tr h="932482">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Phosphorous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baseline="300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0289590"/>
                  </a:ext>
                </a:extLst>
              </a:tr>
            </a:tbl>
          </a:graphicData>
        </a:graphic>
      </p:graphicFrame>
    </p:spTree>
    <p:extLst>
      <p:ext uri="{BB962C8B-B14F-4D97-AF65-F5344CB8AC3E}">
        <p14:creationId xmlns:p14="http://schemas.microsoft.com/office/powerpoint/2010/main" val="180272550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CABA1F-4DB5-477A-9588-5E184FBF9C30}"/>
              </a:ext>
            </a:extLst>
          </p:cNvPr>
          <p:cNvSpPr txBox="1"/>
          <p:nvPr/>
        </p:nvSpPr>
        <p:spPr>
          <a:xfrm>
            <a:off x="198782" y="265043"/>
            <a:ext cx="11993217" cy="769441"/>
          </a:xfrm>
          <a:prstGeom prst="rect">
            <a:avLst/>
          </a:prstGeom>
          <a:noFill/>
        </p:spPr>
        <p:txBody>
          <a:bodyPr wrap="square" rtlCol="0">
            <a:spAutoFit/>
          </a:bodyPr>
          <a:lstStyle/>
          <a:p>
            <a:r>
              <a:rPr lang="en-US" sz="4400" dirty="0"/>
              <a:t>Predict the actual sizes of these cations and anions</a:t>
            </a:r>
          </a:p>
        </p:txBody>
      </p:sp>
      <p:graphicFrame>
        <p:nvGraphicFramePr>
          <p:cNvPr id="3" name="Table 2">
            <a:extLst>
              <a:ext uri="{FF2B5EF4-FFF2-40B4-BE49-F238E27FC236}">
                <a16:creationId xmlns:a16="http://schemas.microsoft.com/office/drawing/2014/main" id="{78FB7632-4A81-419B-B5C0-E4CA536C7194}"/>
              </a:ext>
            </a:extLst>
          </p:cNvPr>
          <p:cNvGraphicFramePr>
            <a:graphicFrameLocks noGrp="1"/>
          </p:cNvGraphicFramePr>
          <p:nvPr>
            <p:extLst>
              <p:ext uri="{D42A27DB-BD31-4B8C-83A1-F6EECF244321}">
                <p14:modId xmlns:p14="http://schemas.microsoft.com/office/powerpoint/2010/main" val="2626934165"/>
              </p:ext>
            </p:extLst>
          </p:nvPr>
        </p:nvGraphicFramePr>
        <p:xfrm>
          <a:off x="198782" y="1342520"/>
          <a:ext cx="11701668" cy="5250437"/>
        </p:xfrm>
        <a:graphic>
          <a:graphicData uri="http://schemas.openxmlformats.org/drawingml/2006/table">
            <a:tbl>
              <a:tblPr firstRow="1" bandRow="1">
                <a:tableStyleId>{5C22544A-7EE6-4342-B048-85BDC9FD1C3A}</a:tableStyleId>
              </a:tblPr>
              <a:tblGrid>
                <a:gridCol w="2080592">
                  <a:extLst>
                    <a:ext uri="{9D8B030D-6E8A-4147-A177-3AD203B41FA5}">
                      <a16:colId xmlns:a16="http://schemas.microsoft.com/office/drawing/2014/main" val="1431701285"/>
                    </a:ext>
                  </a:extLst>
                </a:gridCol>
                <a:gridCol w="1974574">
                  <a:extLst>
                    <a:ext uri="{9D8B030D-6E8A-4147-A177-3AD203B41FA5}">
                      <a16:colId xmlns:a16="http://schemas.microsoft.com/office/drawing/2014/main" val="1837900931"/>
                    </a:ext>
                  </a:extLst>
                </a:gridCol>
                <a:gridCol w="1795668">
                  <a:extLst>
                    <a:ext uri="{9D8B030D-6E8A-4147-A177-3AD203B41FA5}">
                      <a16:colId xmlns:a16="http://schemas.microsoft.com/office/drawing/2014/main" val="2742470937"/>
                    </a:ext>
                  </a:extLst>
                </a:gridCol>
                <a:gridCol w="1950278">
                  <a:extLst>
                    <a:ext uri="{9D8B030D-6E8A-4147-A177-3AD203B41FA5}">
                      <a16:colId xmlns:a16="http://schemas.microsoft.com/office/drawing/2014/main" val="3282468393"/>
                    </a:ext>
                  </a:extLst>
                </a:gridCol>
                <a:gridCol w="1950278">
                  <a:extLst>
                    <a:ext uri="{9D8B030D-6E8A-4147-A177-3AD203B41FA5}">
                      <a16:colId xmlns:a16="http://schemas.microsoft.com/office/drawing/2014/main" val="4170605972"/>
                    </a:ext>
                  </a:extLst>
                </a:gridCol>
                <a:gridCol w="1950278">
                  <a:extLst>
                    <a:ext uri="{9D8B030D-6E8A-4147-A177-3AD203B41FA5}">
                      <a16:colId xmlns:a16="http://schemas.microsoft.com/office/drawing/2014/main" val="920517476"/>
                    </a:ext>
                  </a:extLst>
                </a:gridCol>
              </a:tblGrid>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Electron</a:t>
                      </a:r>
                      <a:b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configuration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Radius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Electron</a:t>
                      </a:r>
                      <a:b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configuration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Radius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8358230"/>
                  </a:ext>
                </a:extLst>
              </a:tr>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Lithium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32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5572513"/>
                  </a:ext>
                </a:extLst>
              </a:tr>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Magnesium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1000657"/>
                  </a:ext>
                </a:extLst>
              </a:tr>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Scandium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022282"/>
                  </a:ext>
                </a:extLst>
              </a:tr>
              <a:tr h="863591">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Oxygen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baseline="300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0626274"/>
                  </a:ext>
                </a:extLst>
              </a:tr>
              <a:tr h="932482">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Phosphorous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baseline="300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0289590"/>
                  </a:ext>
                </a:extLst>
              </a:tr>
            </a:tbl>
          </a:graphicData>
        </a:graphic>
      </p:graphicFrame>
    </p:spTree>
    <p:extLst>
      <p:ext uri="{BB962C8B-B14F-4D97-AF65-F5344CB8AC3E}">
        <p14:creationId xmlns:p14="http://schemas.microsoft.com/office/powerpoint/2010/main" val="344242914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CABA1F-4DB5-477A-9588-5E184FBF9C30}"/>
              </a:ext>
            </a:extLst>
          </p:cNvPr>
          <p:cNvSpPr txBox="1"/>
          <p:nvPr/>
        </p:nvSpPr>
        <p:spPr>
          <a:xfrm>
            <a:off x="198782" y="265043"/>
            <a:ext cx="11993217" cy="769441"/>
          </a:xfrm>
          <a:prstGeom prst="rect">
            <a:avLst/>
          </a:prstGeom>
          <a:noFill/>
        </p:spPr>
        <p:txBody>
          <a:bodyPr wrap="square" rtlCol="0">
            <a:spAutoFit/>
          </a:bodyPr>
          <a:lstStyle/>
          <a:p>
            <a:r>
              <a:rPr lang="en-US" sz="4400" dirty="0"/>
              <a:t>Predict the actual sizes of these cations and anions</a:t>
            </a:r>
          </a:p>
        </p:txBody>
      </p:sp>
      <p:graphicFrame>
        <p:nvGraphicFramePr>
          <p:cNvPr id="3" name="Table 2">
            <a:extLst>
              <a:ext uri="{FF2B5EF4-FFF2-40B4-BE49-F238E27FC236}">
                <a16:creationId xmlns:a16="http://schemas.microsoft.com/office/drawing/2014/main" id="{78FB7632-4A81-419B-B5C0-E4CA536C7194}"/>
              </a:ext>
            </a:extLst>
          </p:cNvPr>
          <p:cNvGraphicFramePr>
            <a:graphicFrameLocks noGrp="1"/>
          </p:cNvGraphicFramePr>
          <p:nvPr>
            <p:extLst>
              <p:ext uri="{D42A27DB-BD31-4B8C-83A1-F6EECF244321}">
                <p14:modId xmlns:p14="http://schemas.microsoft.com/office/powerpoint/2010/main" val="1702994785"/>
              </p:ext>
            </p:extLst>
          </p:nvPr>
        </p:nvGraphicFramePr>
        <p:xfrm>
          <a:off x="198782" y="1342520"/>
          <a:ext cx="11701668" cy="5250437"/>
        </p:xfrm>
        <a:graphic>
          <a:graphicData uri="http://schemas.openxmlformats.org/drawingml/2006/table">
            <a:tbl>
              <a:tblPr firstRow="1" bandRow="1">
                <a:tableStyleId>{5C22544A-7EE6-4342-B048-85BDC9FD1C3A}</a:tableStyleId>
              </a:tblPr>
              <a:tblGrid>
                <a:gridCol w="2080592">
                  <a:extLst>
                    <a:ext uri="{9D8B030D-6E8A-4147-A177-3AD203B41FA5}">
                      <a16:colId xmlns:a16="http://schemas.microsoft.com/office/drawing/2014/main" val="1431701285"/>
                    </a:ext>
                  </a:extLst>
                </a:gridCol>
                <a:gridCol w="1974574">
                  <a:extLst>
                    <a:ext uri="{9D8B030D-6E8A-4147-A177-3AD203B41FA5}">
                      <a16:colId xmlns:a16="http://schemas.microsoft.com/office/drawing/2014/main" val="1837900931"/>
                    </a:ext>
                  </a:extLst>
                </a:gridCol>
                <a:gridCol w="1795668">
                  <a:extLst>
                    <a:ext uri="{9D8B030D-6E8A-4147-A177-3AD203B41FA5}">
                      <a16:colId xmlns:a16="http://schemas.microsoft.com/office/drawing/2014/main" val="2742470937"/>
                    </a:ext>
                  </a:extLst>
                </a:gridCol>
                <a:gridCol w="1950278">
                  <a:extLst>
                    <a:ext uri="{9D8B030D-6E8A-4147-A177-3AD203B41FA5}">
                      <a16:colId xmlns:a16="http://schemas.microsoft.com/office/drawing/2014/main" val="3282468393"/>
                    </a:ext>
                  </a:extLst>
                </a:gridCol>
                <a:gridCol w="1950278">
                  <a:extLst>
                    <a:ext uri="{9D8B030D-6E8A-4147-A177-3AD203B41FA5}">
                      <a16:colId xmlns:a16="http://schemas.microsoft.com/office/drawing/2014/main" val="4170605972"/>
                    </a:ext>
                  </a:extLst>
                </a:gridCol>
                <a:gridCol w="1950278">
                  <a:extLst>
                    <a:ext uri="{9D8B030D-6E8A-4147-A177-3AD203B41FA5}">
                      <a16:colId xmlns:a16="http://schemas.microsoft.com/office/drawing/2014/main" val="920517476"/>
                    </a:ext>
                  </a:extLst>
                </a:gridCol>
              </a:tblGrid>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Electron</a:t>
                      </a:r>
                      <a:b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configuration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Radius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Electron</a:t>
                      </a:r>
                      <a:b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configuration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Radius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8358230"/>
                  </a:ext>
                </a:extLst>
              </a:tr>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Lithium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32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Li</a:t>
                      </a:r>
                      <a:r>
                        <a:rPr lang="en-US" sz="2800" b="0" baseline="30000" dirty="0">
                          <a:solidFill>
                            <a:srgbClr val="0000FF"/>
                          </a:solidFill>
                          <a:latin typeface="Times New Roman" panose="02020603050405020304" pitchFamily="18" charset="0"/>
                          <a:cs typeface="Times New Roman" panose="02020603050405020304" pitchFamily="18" charset="0"/>
                        </a:rPr>
                        <a:t>+1</a:t>
                      </a:r>
                      <a:r>
                        <a:rPr lang="en-US" sz="2800" b="0" dirty="0">
                          <a:solidFill>
                            <a:srgbClr val="0000FF"/>
                          </a:solidFill>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5572513"/>
                  </a:ext>
                </a:extLst>
              </a:tr>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Magnesium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1000657"/>
                  </a:ext>
                </a:extLst>
              </a:tr>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Scandium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022282"/>
                  </a:ext>
                </a:extLst>
              </a:tr>
              <a:tr h="863591">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Oxygen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baseline="300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0626274"/>
                  </a:ext>
                </a:extLst>
              </a:tr>
              <a:tr h="932482">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Phosphorous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baseline="300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0289590"/>
                  </a:ext>
                </a:extLst>
              </a:tr>
            </a:tbl>
          </a:graphicData>
        </a:graphic>
      </p:graphicFrame>
    </p:spTree>
    <p:extLst>
      <p:ext uri="{BB962C8B-B14F-4D97-AF65-F5344CB8AC3E}">
        <p14:creationId xmlns:p14="http://schemas.microsoft.com/office/powerpoint/2010/main" val="704689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17EB06-BB8F-47F2-8C7D-116A815BD8BC}"/>
              </a:ext>
            </a:extLst>
          </p:cNvPr>
          <p:cNvSpPr txBox="1"/>
          <p:nvPr/>
        </p:nvSpPr>
        <p:spPr>
          <a:xfrm>
            <a:off x="1" y="1"/>
            <a:ext cx="11728174" cy="2585323"/>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What’s up with the name of this table?  </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14.  What does PERIODIC even mean here?</a:t>
            </a:r>
          </a:p>
          <a:p>
            <a:endParaRPr lang="en-US" sz="36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1881100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CABA1F-4DB5-477A-9588-5E184FBF9C30}"/>
              </a:ext>
            </a:extLst>
          </p:cNvPr>
          <p:cNvSpPr txBox="1"/>
          <p:nvPr/>
        </p:nvSpPr>
        <p:spPr>
          <a:xfrm>
            <a:off x="198782" y="265043"/>
            <a:ext cx="11993217" cy="769441"/>
          </a:xfrm>
          <a:prstGeom prst="rect">
            <a:avLst/>
          </a:prstGeom>
          <a:noFill/>
        </p:spPr>
        <p:txBody>
          <a:bodyPr wrap="square" rtlCol="0">
            <a:spAutoFit/>
          </a:bodyPr>
          <a:lstStyle/>
          <a:p>
            <a:r>
              <a:rPr lang="en-US" sz="4400" dirty="0"/>
              <a:t>Predict the actual sizes of these cations and anions</a:t>
            </a:r>
          </a:p>
        </p:txBody>
      </p:sp>
      <p:graphicFrame>
        <p:nvGraphicFramePr>
          <p:cNvPr id="3" name="Table 2">
            <a:extLst>
              <a:ext uri="{FF2B5EF4-FFF2-40B4-BE49-F238E27FC236}">
                <a16:creationId xmlns:a16="http://schemas.microsoft.com/office/drawing/2014/main" id="{78FB7632-4A81-419B-B5C0-E4CA536C7194}"/>
              </a:ext>
            </a:extLst>
          </p:cNvPr>
          <p:cNvGraphicFramePr>
            <a:graphicFrameLocks noGrp="1"/>
          </p:cNvGraphicFramePr>
          <p:nvPr>
            <p:extLst>
              <p:ext uri="{D42A27DB-BD31-4B8C-83A1-F6EECF244321}">
                <p14:modId xmlns:p14="http://schemas.microsoft.com/office/powerpoint/2010/main" val="1167089717"/>
              </p:ext>
            </p:extLst>
          </p:nvPr>
        </p:nvGraphicFramePr>
        <p:xfrm>
          <a:off x="198782" y="1342520"/>
          <a:ext cx="11701668" cy="5250437"/>
        </p:xfrm>
        <a:graphic>
          <a:graphicData uri="http://schemas.openxmlformats.org/drawingml/2006/table">
            <a:tbl>
              <a:tblPr firstRow="1" bandRow="1">
                <a:tableStyleId>{5C22544A-7EE6-4342-B048-85BDC9FD1C3A}</a:tableStyleId>
              </a:tblPr>
              <a:tblGrid>
                <a:gridCol w="2080592">
                  <a:extLst>
                    <a:ext uri="{9D8B030D-6E8A-4147-A177-3AD203B41FA5}">
                      <a16:colId xmlns:a16="http://schemas.microsoft.com/office/drawing/2014/main" val="1431701285"/>
                    </a:ext>
                  </a:extLst>
                </a:gridCol>
                <a:gridCol w="1974574">
                  <a:extLst>
                    <a:ext uri="{9D8B030D-6E8A-4147-A177-3AD203B41FA5}">
                      <a16:colId xmlns:a16="http://schemas.microsoft.com/office/drawing/2014/main" val="1837900931"/>
                    </a:ext>
                  </a:extLst>
                </a:gridCol>
                <a:gridCol w="1795668">
                  <a:extLst>
                    <a:ext uri="{9D8B030D-6E8A-4147-A177-3AD203B41FA5}">
                      <a16:colId xmlns:a16="http://schemas.microsoft.com/office/drawing/2014/main" val="2742470937"/>
                    </a:ext>
                  </a:extLst>
                </a:gridCol>
                <a:gridCol w="1950278">
                  <a:extLst>
                    <a:ext uri="{9D8B030D-6E8A-4147-A177-3AD203B41FA5}">
                      <a16:colId xmlns:a16="http://schemas.microsoft.com/office/drawing/2014/main" val="3282468393"/>
                    </a:ext>
                  </a:extLst>
                </a:gridCol>
                <a:gridCol w="1950278">
                  <a:extLst>
                    <a:ext uri="{9D8B030D-6E8A-4147-A177-3AD203B41FA5}">
                      <a16:colId xmlns:a16="http://schemas.microsoft.com/office/drawing/2014/main" val="4170605972"/>
                    </a:ext>
                  </a:extLst>
                </a:gridCol>
                <a:gridCol w="1950278">
                  <a:extLst>
                    <a:ext uri="{9D8B030D-6E8A-4147-A177-3AD203B41FA5}">
                      <a16:colId xmlns:a16="http://schemas.microsoft.com/office/drawing/2014/main" val="920517476"/>
                    </a:ext>
                  </a:extLst>
                </a:gridCol>
              </a:tblGrid>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Electron</a:t>
                      </a:r>
                      <a:b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configuration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Radius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Electron</a:t>
                      </a:r>
                      <a:b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configuration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Radius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8358230"/>
                  </a:ext>
                </a:extLst>
              </a:tr>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Lithium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32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Li</a:t>
                      </a:r>
                      <a:r>
                        <a:rPr lang="en-US" sz="2800" b="0" baseline="30000" dirty="0">
                          <a:solidFill>
                            <a:srgbClr val="0000FF"/>
                          </a:solidFill>
                          <a:latin typeface="Times New Roman" panose="02020603050405020304" pitchFamily="18" charset="0"/>
                          <a:cs typeface="Times New Roman" panose="02020603050405020304" pitchFamily="18" charset="0"/>
                        </a:rPr>
                        <a:t>+1</a:t>
                      </a:r>
                      <a:r>
                        <a:rPr lang="en-US" sz="2800" b="0" dirty="0">
                          <a:solidFill>
                            <a:srgbClr val="0000FF"/>
                          </a:solidFill>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rgbClr val="0000FF"/>
                          </a:solidFill>
                          <a:latin typeface="Times New Roman" panose="02020603050405020304" pitchFamily="18" charset="0"/>
                          <a:cs typeface="Times New Roman" panose="02020603050405020304" pitchFamily="18" charset="0"/>
                        </a:rPr>
                        <a:t>24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5572513"/>
                  </a:ext>
                </a:extLst>
              </a:tr>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Magnesium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1000657"/>
                  </a:ext>
                </a:extLst>
              </a:tr>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Scandium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022282"/>
                  </a:ext>
                </a:extLst>
              </a:tr>
              <a:tr h="863591">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Oxygen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baseline="300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0626274"/>
                  </a:ext>
                </a:extLst>
              </a:tr>
              <a:tr h="932482">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Phosphorous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baseline="300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0289590"/>
                  </a:ext>
                </a:extLst>
              </a:tr>
            </a:tbl>
          </a:graphicData>
        </a:graphic>
      </p:graphicFrame>
    </p:spTree>
    <p:extLst>
      <p:ext uri="{BB962C8B-B14F-4D97-AF65-F5344CB8AC3E}">
        <p14:creationId xmlns:p14="http://schemas.microsoft.com/office/powerpoint/2010/main" val="192725339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CABA1F-4DB5-477A-9588-5E184FBF9C30}"/>
              </a:ext>
            </a:extLst>
          </p:cNvPr>
          <p:cNvSpPr txBox="1"/>
          <p:nvPr/>
        </p:nvSpPr>
        <p:spPr>
          <a:xfrm>
            <a:off x="198782" y="265043"/>
            <a:ext cx="11993217" cy="769441"/>
          </a:xfrm>
          <a:prstGeom prst="rect">
            <a:avLst/>
          </a:prstGeom>
          <a:noFill/>
        </p:spPr>
        <p:txBody>
          <a:bodyPr wrap="square" rtlCol="0">
            <a:spAutoFit/>
          </a:bodyPr>
          <a:lstStyle/>
          <a:p>
            <a:r>
              <a:rPr lang="en-US" sz="4400" dirty="0"/>
              <a:t>Predict the actual sizes of these cations and anions</a:t>
            </a:r>
          </a:p>
        </p:txBody>
      </p:sp>
      <p:graphicFrame>
        <p:nvGraphicFramePr>
          <p:cNvPr id="3" name="Table 2">
            <a:extLst>
              <a:ext uri="{FF2B5EF4-FFF2-40B4-BE49-F238E27FC236}">
                <a16:creationId xmlns:a16="http://schemas.microsoft.com/office/drawing/2014/main" id="{78FB7632-4A81-419B-B5C0-E4CA536C7194}"/>
              </a:ext>
            </a:extLst>
          </p:cNvPr>
          <p:cNvGraphicFramePr>
            <a:graphicFrameLocks noGrp="1"/>
          </p:cNvGraphicFramePr>
          <p:nvPr>
            <p:extLst>
              <p:ext uri="{D42A27DB-BD31-4B8C-83A1-F6EECF244321}">
                <p14:modId xmlns:p14="http://schemas.microsoft.com/office/powerpoint/2010/main" val="2765525835"/>
              </p:ext>
            </p:extLst>
          </p:nvPr>
        </p:nvGraphicFramePr>
        <p:xfrm>
          <a:off x="198782" y="1342520"/>
          <a:ext cx="11701668" cy="5250437"/>
        </p:xfrm>
        <a:graphic>
          <a:graphicData uri="http://schemas.openxmlformats.org/drawingml/2006/table">
            <a:tbl>
              <a:tblPr firstRow="1" bandRow="1">
                <a:tableStyleId>{5C22544A-7EE6-4342-B048-85BDC9FD1C3A}</a:tableStyleId>
              </a:tblPr>
              <a:tblGrid>
                <a:gridCol w="2080592">
                  <a:extLst>
                    <a:ext uri="{9D8B030D-6E8A-4147-A177-3AD203B41FA5}">
                      <a16:colId xmlns:a16="http://schemas.microsoft.com/office/drawing/2014/main" val="1431701285"/>
                    </a:ext>
                  </a:extLst>
                </a:gridCol>
                <a:gridCol w="1974574">
                  <a:extLst>
                    <a:ext uri="{9D8B030D-6E8A-4147-A177-3AD203B41FA5}">
                      <a16:colId xmlns:a16="http://schemas.microsoft.com/office/drawing/2014/main" val="1837900931"/>
                    </a:ext>
                  </a:extLst>
                </a:gridCol>
                <a:gridCol w="1795668">
                  <a:extLst>
                    <a:ext uri="{9D8B030D-6E8A-4147-A177-3AD203B41FA5}">
                      <a16:colId xmlns:a16="http://schemas.microsoft.com/office/drawing/2014/main" val="2742470937"/>
                    </a:ext>
                  </a:extLst>
                </a:gridCol>
                <a:gridCol w="1950278">
                  <a:extLst>
                    <a:ext uri="{9D8B030D-6E8A-4147-A177-3AD203B41FA5}">
                      <a16:colId xmlns:a16="http://schemas.microsoft.com/office/drawing/2014/main" val="3282468393"/>
                    </a:ext>
                  </a:extLst>
                </a:gridCol>
                <a:gridCol w="1950278">
                  <a:extLst>
                    <a:ext uri="{9D8B030D-6E8A-4147-A177-3AD203B41FA5}">
                      <a16:colId xmlns:a16="http://schemas.microsoft.com/office/drawing/2014/main" val="4170605972"/>
                    </a:ext>
                  </a:extLst>
                </a:gridCol>
                <a:gridCol w="1950278">
                  <a:extLst>
                    <a:ext uri="{9D8B030D-6E8A-4147-A177-3AD203B41FA5}">
                      <a16:colId xmlns:a16="http://schemas.microsoft.com/office/drawing/2014/main" val="920517476"/>
                    </a:ext>
                  </a:extLst>
                </a:gridCol>
              </a:tblGrid>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Electron</a:t>
                      </a:r>
                      <a:b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configuration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Radius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Electron</a:t>
                      </a:r>
                      <a:b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configuration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Radius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8358230"/>
                  </a:ext>
                </a:extLst>
              </a:tr>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Lithium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32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Li</a:t>
                      </a:r>
                      <a:r>
                        <a:rPr lang="en-US" sz="2800" b="0" baseline="30000" dirty="0">
                          <a:solidFill>
                            <a:srgbClr val="0000FF"/>
                          </a:solidFill>
                          <a:latin typeface="Times New Roman" panose="02020603050405020304" pitchFamily="18" charset="0"/>
                          <a:cs typeface="Times New Roman" panose="02020603050405020304" pitchFamily="18" charset="0"/>
                        </a:rPr>
                        <a:t>+1</a:t>
                      </a:r>
                      <a:r>
                        <a:rPr lang="en-US" sz="2800" b="0" dirty="0">
                          <a:solidFill>
                            <a:srgbClr val="0000FF"/>
                          </a:solidFill>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rgbClr val="0000FF"/>
                          </a:solidFill>
                          <a:latin typeface="Times New Roman" panose="02020603050405020304" pitchFamily="18" charset="0"/>
                          <a:cs typeface="Times New Roman" panose="02020603050405020304" pitchFamily="18" charset="0"/>
                        </a:rPr>
                        <a:t>24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5572513"/>
                  </a:ext>
                </a:extLst>
              </a:tr>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Magnesium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2-8-2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140.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1000657"/>
                  </a:ext>
                </a:extLst>
              </a:tr>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Scandium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022282"/>
                  </a:ext>
                </a:extLst>
              </a:tr>
              <a:tr h="863591">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Oxygen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baseline="300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0626274"/>
                  </a:ext>
                </a:extLst>
              </a:tr>
              <a:tr h="932482">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Phosphorous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baseline="300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0289590"/>
                  </a:ext>
                </a:extLst>
              </a:tr>
            </a:tbl>
          </a:graphicData>
        </a:graphic>
      </p:graphicFrame>
    </p:spTree>
    <p:extLst>
      <p:ext uri="{BB962C8B-B14F-4D97-AF65-F5344CB8AC3E}">
        <p14:creationId xmlns:p14="http://schemas.microsoft.com/office/powerpoint/2010/main" val="255108702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CABA1F-4DB5-477A-9588-5E184FBF9C30}"/>
              </a:ext>
            </a:extLst>
          </p:cNvPr>
          <p:cNvSpPr txBox="1"/>
          <p:nvPr/>
        </p:nvSpPr>
        <p:spPr>
          <a:xfrm>
            <a:off x="198782" y="265043"/>
            <a:ext cx="11993217" cy="769441"/>
          </a:xfrm>
          <a:prstGeom prst="rect">
            <a:avLst/>
          </a:prstGeom>
          <a:noFill/>
        </p:spPr>
        <p:txBody>
          <a:bodyPr wrap="square" rtlCol="0">
            <a:spAutoFit/>
          </a:bodyPr>
          <a:lstStyle/>
          <a:p>
            <a:r>
              <a:rPr lang="en-US" sz="4400" dirty="0"/>
              <a:t>Predict the actual sizes of these cations and anions</a:t>
            </a:r>
          </a:p>
        </p:txBody>
      </p:sp>
      <p:graphicFrame>
        <p:nvGraphicFramePr>
          <p:cNvPr id="3" name="Table 2">
            <a:extLst>
              <a:ext uri="{FF2B5EF4-FFF2-40B4-BE49-F238E27FC236}">
                <a16:creationId xmlns:a16="http://schemas.microsoft.com/office/drawing/2014/main" id="{78FB7632-4A81-419B-B5C0-E4CA536C7194}"/>
              </a:ext>
            </a:extLst>
          </p:cNvPr>
          <p:cNvGraphicFramePr>
            <a:graphicFrameLocks noGrp="1"/>
          </p:cNvGraphicFramePr>
          <p:nvPr>
            <p:extLst>
              <p:ext uri="{D42A27DB-BD31-4B8C-83A1-F6EECF244321}">
                <p14:modId xmlns:p14="http://schemas.microsoft.com/office/powerpoint/2010/main" val="4265407897"/>
              </p:ext>
            </p:extLst>
          </p:nvPr>
        </p:nvGraphicFramePr>
        <p:xfrm>
          <a:off x="198782" y="1342520"/>
          <a:ext cx="11701668" cy="5250437"/>
        </p:xfrm>
        <a:graphic>
          <a:graphicData uri="http://schemas.openxmlformats.org/drawingml/2006/table">
            <a:tbl>
              <a:tblPr firstRow="1" bandRow="1">
                <a:tableStyleId>{5C22544A-7EE6-4342-B048-85BDC9FD1C3A}</a:tableStyleId>
              </a:tblPr>
              <a:tblGrid>
                <a:gridCol w="2080592">
                  <a:extLst>
                    <a:ext uri="{9D8B030D-6E8A-4147-A177-3AD203B41FA5}">
                      <a16:colId xmlns:a16="http://schemas.microsoft.com/office/drawing/2014/main" val="1431701285"/>
                    </a:ext>
                  </a:extLst>
                </a:gridCol>
                <a:gridCol w="1974574">
                  <a:extLst>
                    <a:ext uri="{9D8B030D-6E8A-4147-A177-3AD203B41FA5}">
                      <a16:colId xmlns:a16="http://schemas.microsoft.com/office/drawing/2014/main" val="1837900931"/>
                    </a:ext>
                  </a:extLst>
                </a:gridCol>
                <a:gridCol w="1795668">
                  <a:extLst>
                    <a:ext uri="{9D8B030D-6E8A-4147-A177-3AD203B41FA5}">
                      <a16:colId xmlns:a16="http://schemas.microsoft.com/office/drawing/2014/main" val="2742470937"/>
                    </a:ext>
                  </a:extLst>
                </a:gridCol>
                <a:gridCol w="1950278">
                  <a:extLst>
                    <a:ext uri="{9D8B030D-6E8A-4147-A177-3AD203B41FA5}">
                      <a16:colId xmlns:a16="http://schemas.microsoft.com/office/drawing/2014/main" val="3282468393"/>
                    </a:ext>
                  </a:extLst>
                </a:gridCol>
                <a:gridCol w="1950278">
                  <a:extLst>
                    <a:ext uri="{9D8B030D-6E8A-4147-A177-3AD203B41FA5}">
                      <a16:colId xmlns:a16="http://schemas.microsoft.com/office/drawing/2014/main" val="4170605972"/>
                    </a:ext>
                  </a:extLst>
                </a:gridCol>
                <a:gridCol w="1950278">
                  <a:extLst>
                    <a:ext uri="{9D8B030D-6E8A-4147-A177-3AD203B41FA5}">
                      <a16:colId xmlns:a16="http://schemas.microsoft.com/office/drawing/2014/main" val="920517476"/>
                    </a:ext>
                  </a:extLst>
                </a:gridCol>
              </a:tblGrid>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Electron</a:t>
                      </a:r>
                      <a:b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configuration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Radius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Electron</a:t>
                      </a:r>
                      <a:b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configuration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Radius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8358230"/>
                  </a:ext>
                </a:extLst>
              </a:tr>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Lithium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32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Li</a:t>
                      </a:r>
                      <a:r>
                        <a:rPr lang="en-US" sz="2800" b="0" baseline="30000" dirty="0">
                          <a:solidFill>
                            <a:srgbClr val="0000FF"/>
                          </a:solidFill>
                          <a:latin typeface="Times New Roman" panose="02020603050405020304" pitchFamily="18" charset="0"/>
                          <a:cs typeface="Times New Roman" panose="02020603050405020304" pitchFamily="18" charset="0"/>
                        </a:rPr>
                        <a:t>+1</a:t>
                      </a:r>
                      <a:r>
                        <a:rPr lang="en-US" sz="2800" b="0" dirty="0">
                          <a:solidFill>
                            <a:srgbClr val="0000FF"/>
                          </a:solidFill>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rgbClr val="0000FF"/>
                          </a:solidFill>
                          <a:latin typeface="Times New Roman" panose="02020603050405020304" pitchFamily="18" charset="0"/>
                          <a:cs typeface="Times New Roman" panose="02020603050405020304" pitchFamily="18" charset="0"/>
                        </a:rPr>
                        <a:t>24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5572513"/>
                  </a:ext>
                </a:extLst>
              </a:tr>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Magnesium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2-8-2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140.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Mg</a:t>
                      </a:r>
                      <a:r>
                        <a:rPr lang="en-US" sz="2800" b="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1000657"/>
                  </a:ext>
                </a:extLst>
              </a:tr>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Scandium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022282"/>
                  </a:ext>
                </a:extLst>
              </a:tr>
              <a:tr h="863591">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Oxygen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baseline="300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0626274"/>
                  </a:ext>
                </a:extLst>
              </a:tr>
              <a:tr h="932482">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Phosphorous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baseline="300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0289590"/>
                  </a:ext>
                </a:extLst>
              </a:tr>
            </a:tbl>
          </a:graphicData>
        </a:graphic>
      </p:graphicFrame>
    </p:spTree>
    <p:extLst>
      <p:ext uri="{BB962C8B-B14F-4D97-AF65-F5344CB8AC3E}">
        <p14:creationId xmlns:p14="http://schemas.microsoft.com/office/powerpoint/2010/main" val="244814204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CABA1F-4DB5-477A-9588-5E184FBF9C30}"/>
              </a:ext>
            </a:extLst>
          </p:cNvPr>
          <p:cNvSpPr txBox="1"/>
          <p:nvPr/>
        </p:nvSpPr>
        <p:spPr>
          <a:xfrm>
            <a:off x="198782" y="265043"/>
            <a:ext cx="11993217" cy="769441"/>
          </a:xfrm>
          <a:prstGeom prst="rect">
            <a:avLst/>
          </a:prstGeom>
          <a:noFill/>
        </p:spPr>
        <p:txBody>
          <a:bodyPr wrap="square" rtlCol="0">
            <a:spAutoFit/>
          </a:bodyPr>
          <a:lstStyle/>
          <a:p>
            <a:r>
              <a:rPr lang="en-US" sz="4400" dirty="0"/>
              <a:t>Predict the actual sizes of these cations and anions</a:t>
            </a:r>
          </a:p>
        </p:txBody>
      </p:sp>
      <p:graphicFrame>
        <p:nvGraphicFramePr>
          <p:cNvPr id="3" name="Table 2">
            <a:extLst>
              <a:ext uri="{FF2B5EF4-FFF2-40B4-BE49-F238E27FC236}">
                <a16:creationId xmlns:a16="http://schemas.microsoft.com/office/drawing/2014/main" id="{78FB7632-4A81-419B-B5C0-E4CA536C7194}"/>
              </a:ext>
            </a:extLst>
          </p:cNvPr>
          <p:cNvGraphicFramePr>
            <a:graphicFrameLocks noGrp="1"/>
          </p:cNvGraphicFramePr>
          <p:nvPr>
            <p:extLst>
              <p:ext uri="{D42A27DB-BD31-4B8C-83A1-F6EECF244321}">
                <p14:modId xmlns:p14="http://schemas.microsoft.com/office/powerpoint/2010/main" val="2677532921"/>
              </p:ext>
            </p:extLst>
          </p:nvPr>
        </p:nvGraphicFramePr>
        <p:xfrm>
          <a:off x="198782" y="1342520"/>
          <a:ext cx="11701668" cy="5250437"/>
        </p:xfrm>
        <a:graphic>
          <a:graphicData uri="http://schemas.openxmlformats.org/drawingml/2006/table">
            <a:tbl>
              <a:tblPr firstRow="1" bandRow="1">
                <a:tableStyleId>{5C22544A-7EE6-4342-B048-85BDC9FD1C3A}</a:tableStyleId>
              </a:tblPr>
              <a:tblGrid>
                <a:gridCol w="2080592">
                  <a:extLst>
                    <a:ext uri="{9D8B030D-6E8A-4147-A177-3AD203B41FA5}">
                      <a16:colId xmlns:a16="http://schemas.microsoft.com/office/drawing/2014/main" val="1431701285"/>
                    </a:ext>
                  </a:extLst>
                </a:gridCol>
                <a:gridCol w="1974574">
                  <a:extLst>
                    <a:ext uri="{9D8B030D-6E8A-4147-A177-3AD203B41FA5}">
                      <a16:colId xmlns:a16="http://schemas.microsoft.com/office/drawing/2014/main" val="1837900931"/>
                    </a:ext>
                  </a:extLst>
                </a:gridCol>
                <a:gridCol w="1795668">
                  <a:extLst>
                    <a:ext uri="{9D8B030D-6E8A-4147-A177-3AD203B41FA5}">
                      <a16:colId xmlns:a16="http://schemas.microsoft.com/office/drawing/2014/main" val="2742470937"/>
                    </a:ext>
                  </a:extLst>
                </a:gridCol>
                <a:gridCol w="1950278">
                  <a:extLst>
                    <a:ext uri="{9D8B030D-6E8A-4147-A177-3AD203B41FA5}">
                      <a16:colId xmlns:a16="http://schemas.microsoft.com/office/drawing/2014/main" val="3282468393"/>
                    </a:ext>
                  </a:extLst>
                </a:gridCol>
                <a:gridCol w="1950278">
                  <a:extLst>
                    <a:ext uri="{9D8B030D-6E8A-4147-A177-3AD203B41FA5}">
                      <a16:colId xmlns:a16="http://schemas.microsoft.com/office/drawing/2014/main" val="4170605972"/>
                    </a:ext>
                  </a:extLst>
                </a:gridCol>
                <a:gridCol w="1950278">
                  <a:extLst>
                    <a:ext uri="{9D8B030D-6E8A-4147-A177-3AD203B41FA5}">
                      <a16:colId xmlns:a16="http://schemas.microsoft.com/office/drawing/2014/main" val="920517476"/>
                    </a:ext>
                  </a:extLst>
                </a:gridCol>
              </a:tblGrid>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Electron</a:t>
                      </a:r>
                      <a:b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configuration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Radius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Electron</a:t>
                      </a:r>
                      <a:b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configuration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Radius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8358230"/>
                  </a:ext>
                </a:extLst>
              </a:tr>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Lithium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32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Li</a:t>
                      </a:r>
                      <a:r>
                        <a:rPr lang="en-US" sz="2800" b="0" baseline="30000" dirty="0">
                          <a:solidFill>
                            <a:srgbClr val="0000FF"/>
                          </a:solidFill>
                          <a:latin typeface="Times New Roman" panose="02020603050405020304" pitchFamily="18" charset="0"/>
                          <a:cs typeface="Times New Roman" panose="02020603050405020304" pitchFamily="18" charset="0"/>
                        </a:rPr>
                        <a:t>+1</a:t>
                      </a:r>
                      <a:r>
                        <a:rPr lang="en-US" sz="2800" b="0" dirty="0">
                          <a:solidFill>
                            <a:srgbClr val="0000FF"/>
                          </a:solidFill>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rgbClr val="0000FF"/>
                          </a:solidFill>
                          <a:latin typeface="Times New Roman" panose="02020603050405020304" pitchFamily="18" charset="0"/>
                          <a:cs typeface="Times New Roman" panose="02020603050405020304" pitchFamily="18" charset="0"/>
                        </a:rPr>
                        <a:t>24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5572513"/>
                  </a:ext>
                </a:extLst>
              </a:tr>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Magnesium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2-8-2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140.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Mg</a:t>
                      </a:r>
                      <a:r>
                        <a:rPr lang="en-US" sz="2800" b="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rgbClr val="0000FF"/>
                          </a:solidFill>
                          <a:latin typeface="Times New Roman" panose="02020603050405020304" pitchFamily="18" charset="0"/>
                          <a:cs typeface="Times New Roman" panose="02020603050405020304" pitchFamily="18" charset="0"/>
                        </a:rPr>
                        <a:t>125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1000657"/>
                  </a:ext>
                </a:extLst>
              </a:tr>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Scandium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022282"/>
                  </a:ext>
                </a:extLst>
              </a:tr>
              <a:tr h="863591">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Oxygen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baseline="300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0626274"/>
                  </a:ext>
                </a:extLst>
              </a:tr>
              <a:tr h="932482">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Phosphorous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baseline="300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0289590"/>
                  </a:ext>
                </a:extLst>
              </a:tr>
            </a:tbl>
          </a:graphicData>
        </a:graphic>
      </p:graphicFrame>
    </p:spTree>
    <p:extLst>
      <p:ext uri="{BB962C8B-B14F-4D97-AF65-F5344CB8AC3E}">
        <p14:creationId xmlns:p14="http://schemas.microsoft.com/office/powerpoint/2010/main" val="104704464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CABA1F-4DB5-477A-9588-5E184FBF9C30}"/>
              </a:ext>
            </a:extLst>
          </p:cNvPr>
          <p:cNvSpPr txBox="1"/>
          <p:nvPr/>
        </p:nvSpPr>
        <p:spPr>
          <a:xfrm>
            <a:off x="198782" y="265043"/>
            <a:ext cx="11993217" cy="769441"/>
          </a:xfrm>
          <a:prstGeom prst="rect">
            <a:avLst/>
          </a:prstGeom>
          <a:noFill/>
        </p:spPr>
        <p:txBody>
          <a:bodyPr wrap="square" rtlCol="0">
            <a:spAutoFit/>
          </a:bodyPr>
          <a:lstStyle/>
          <a:p>
            <a:r>
              <a:rPr lang="en-US" sz="4400" dirty="0"/>
              <a:t>Predict the actual sizes of these cations and anions</a:t>
            </a:r>
          </a:p>
        </p:txBody>
      </p:sp>
      <p:graphicFrame>
        <p:nvGraphicFramePr>
          <p:cNvPr id="3" name="Table 2">
            <a:extLst>
              <a:ext uri="{FF2B5EF4-FFF2-40B4-BE49-F238E27FC236}">
                <a16:creationId xmlns:a16="http://schemas.microsoft.com/office/drawing/2014/main" id="{78FB7632-4A81-419B-B5C0-E4CA536C7194}"/>
              </a:ext>
            </a:extLst>
          </p:cNvPr>
          <p:cNvGraphicFramePr>
            <a:graphicFrameLocks noGrp="1"/>
          </p:cNvGraphicFramePr>
          <p:nvPr>
            <p:extLst>
              <p:ext uri="{D42A27DB-BD31-4B8C-83A1-F6EECF244321}">
                <p14:modId xmlns:p14="http://schemas.microsoft.com/office/powerpoint/2010/main" val="2695033396"/>
              </p:ext>
            </p:extLst>
          </p:nvPr>
        </p:nvGraphicFramePr>
        <p:xfrm>
          <a:off x="198782" y="1342520"/>
          <a:ext cx="11701668" cy="5250437"/>
        </p:xfrm>
        <a:graphic>
          <a:graphicData uri="http://schemas.openxmlformats.org/drawingml/2006/table">
            <a:tbl>
              <a:tblPr firstRow="1" bandRow="1">
                <a:tableStyleId>{5C22544A-7EE6-4342-B048-85BDC9FD1C3A}</a:tableStyleId>
              </a:tblPr>
              <a:tblGrid>
                <a:gridCol w="2080592">
                  <a:extLst>
                    <a:ext uri="{9D8B030D-6E8A-4147-A177-3AD203B41FA5}">
                      <a16:colId xmlns:a16="http://schemas.microsoft.com/office/drawing/2014/main" val="1431701285"/>
                    </a:ext>
                  </a:extLst>
                </a:gridCol>
                <a:gridCol w="1974574">
                  <a:extLst>
                    <a:ext uri="{9D8B030D-6E8A-4147-A177-3AD203B41FA5}">
                      <a16:colId xmlns:a16="http://schemas.microsoft.com/office/drawing/2014/main" val="1837900931"/>
                    </a:ext>
                  </a:extLst>
                </a:gridCol>
                <a:gridCol w="1795668">
                  <a:extLst>
                    <a:ext uri="{9D8B030D-6E8A-4147-A177-3AD203B41FA5}">
                      <a16:colId xmlns:a16="http://schemas.microsoft.com/office/drawing/2014/main" val="2742470937"/>
                    </a:ext>
                  </a:extLst>
                </a:gridCol>
                <a:gridCol w="1950278">
                  <a:extLst>
                    <a:ext uri="{9D8B030D-6E8A-4147-A177-3AD203B41FA5}">
                      <a16:colId xmlns:a16="http://schemas.microsoft.com/office/drawing/2014/main" val="3282468393"/>
                    </a:ext>
                  </a:extLst>
                </a:gridCol>
                <a:gridCol w="1950278">
                  <a:extLst>
                    <a:ext uri="{9D8B030D-6E8A-4147-A177-3AD203B41FA5}">
                      <a16:colId xmlns:a16="http://schemas.microsoft.com/office/drawing/2014/main" val="4170605972"/>
                    </a:ext>
                  </a:extLst>
                </a:gridCol>
                <a:gridCol w="1950278">
                  <a:extLst>
                    <a:ext uri="{9D8B030D-6E8A-4147-A177-3AD203B41FA5}">
                      <a16:colId xmlns:a16="http://schemas.microsoft.com/office/drawing/2014/main" val="920517476"/>
                    </a:ext>
                  </a:extLst>
                </a:gridCol>
              </a:tblGrid>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Electron</a:t>
                      </a:r>
                      <a:b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configuration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Radius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Electron</a:t>
                      </a:r>
                      <a:b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configuration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Radius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8358230"/>
                  </a:ext>
                </a:extLst>
              </a:tr>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Lithium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32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Li</a:t>
                      </a:r>
                      <a:r>
                        <a:rPr lang="en-US" sz="2800" b="0" baseline="30000" dirty="0">
                          <a:solidFill>
                            <a:srgbClr val="0000FF"/>
                          </a:solidFill>
                          <a:latin typeface="Times New Roman" panose="02020603050405020304" pitchFamily="18" charset="0"/>
                          <a:cs typeface="Times New Roman" panose="02020603050405020304" pitchFamily="18" charset="0"/>
                        </a:rPr>
                        <a:t>+1</a:t>
                      </a:r>
                      <a:r>
                        <a:rPr lang="en-US" sz="2800" b="0" dirty="0">
                          <a:solidFill>
                            <a:srgbClr val="0000FF"/>
                          </a:solidFill>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rgbClr val="0000FF"/>
                          </a:solidFill>
                          <a:latin typeface="Times New Roman" panose="02020603050405020304" pitchFamily="18" charset="0"/>
                          <a:cs typeface="Times New Roman" panose="02020603050405020304" pitchFamily="18" charset="0"/>
                        </a:rPr>
                        <a:t>24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5572513"/>
                  </a:ext>
                </a:extLst>
              </a:tr>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Magnesium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2-8-2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140.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Mg</a:t>
                      </a:r>
                      <a:r>
                        <a:rPr lang="en-US" sz="2800" b="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rgbClr val="0000FF"/>
                          </a:solidFill>
                          <a:latin typeface="Times New Roman" panose="02020603050405020304" pitchFamily="18" charset="0"/>
                          <a:cs typeface="Times New Roman" panose="02020603050405020304" pitchFamily="18" charset="0"/>
                        </a:rPr>
                        <a:t>125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1000657"/>
                  </a:ext>
                </a:extLst>
              </a:tr>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Scandium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2-8-9-2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159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Sc</a:t>
                      </a:r>
                      <a:r>
                        <a:rPr lang="en-US" sz="2800" b="0" baseline="30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2-8-8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022282"/>
                  </a:ext>
                </a:extLst>
              </a:tr>
              <a:tr h="863591">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Oxygen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baseline="300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0626274"/>
                  </a:ext>
                </a:extLst>
              </a:tr>
              <a:tr h="932482">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Phosphorous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baseline="300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0289590"/>
                  </a:ext>
                </a:extLst>
              </a:tr>
            </a:tbl>
          </a:graphicData>
        </a:graphic>
      </p:graphicFrame>
    </p:spTree>
    <p:extLst>
      <p:ext uri="{BB962C8B-B14F-4D97-AF65-F5344CB8AC3E}">
        <p14:creationId xmlns:p14="http://schemas.microsoft.com/office/powerpoint/2010/main" val="230129214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CABA1F-4DB5-477A-9588-5E184FBF9C30}"/>
              </a:ext>
            </a:extLst>
          </p:cNvPr>
          <p:cNvSpPr txBox="1"/>
          <p:nvPr/>
        </p:nvSpPr>
        <p:spPr>
          <a:xfrm>
            <a:off x="198782" y="265043"/>
            <a:ext cx="11993217" cy="769441"/>
          </a:xfrm>
          <a:prstGeom prst="rect">
            <a:avLst/>
          </a:prstGeom>
          <a:noFill/>
        </p:spPr>
        <p:txBody>
          <a:bodyPr wrap="square" rtlCol="0">
            <a:spAutoFit/>
          </a:bodyPr>
          <a:lstStyle/>
          <a:p>
            <a:r>
              <a:rPr lang="en-US" sz="4400" dirty="0"/>
              <a:t>Predict the actual sizes of these cations and anions</a:t>
            </a:r>
          </a:p>
        </p:txBody>
      </p:sp>
      <p:graphicFrame>
        <p:nvGraphicFramePr>
          <p:cNvPr id="3" name="Table 2">
            <a:extLst>
              <a:ext uri="{FF2B5EF4-FFF2-40B4-BE49-F238E27FC236}">
                <a16:creationId xmlns:a16="http://schemas.microsoft.com/office/drawing/2014/main" id="{78FB7632-4A81-419B-B5C0-E4CA536C7194}"/>
              </a:ext>
            </a:extLst>
          </p:cNvPr>
          <p:cNvGraphicFramePr>
            <a:graphicFrameLocks noGrp="1"/>
          </p:cNvGraphicFramePr>
          <p:nvPr>
            <p:extLst>
              <p:ext uri="{D42A27DB-BD31-4B8C-83A1-F6EECF244321}">
                <p14:modId xmlns:p14="http://schemas.microsoft.com/office/powerpoint/2010/main" val="298502186"/>
              </p:ext>
            </p:extLst>
          </p:nvPr>
        </p:nvGraphicFramePr>
        <p:xfrm>
          <a:off x="198782" y="1342520"/>
          <a:ext cx="11701668" cy="5250437"/>
        </p:xfrm>
        <a:graphic>
          <a:graphicData uri="http://schemas.openxmlformats.org/drawingml/2006/table">
            <a:tbl>
              <a:tblPr firstRow="1" bandRow="1">
                <a:tableStyleId>{5C22544A-7EE6-4342-B048-85BDC9FD1C3A}</a:tableStyleId>
              </a:tblPr>
              <a:tblGrid>
                <a:gridCol w="2080592">
                  <a:extLst>
                    <a:ext uri="{9D8B030D-6E8A-4147-A177-3AD203B41FA5}">
                      <a16:colId xmlns:a16="http://schemas.microsoft.com/office/drawing/2014/main" val="1431701285"/>
                    </a:ext>
                  </a:extLst>
                </a:gridCol>
                <a:gridCol w="1974574">
                  <a:extLst>
                    <a:ext uri="{9D8B030D-6E8A-4147-A177-3AD203B41FA5}">
                      <a16:colId xmlns:a16="http://schemas.microsoft.com/office/drawing/2014/main" val="1837900931"/>
                    </a:ext>
                  </a:extLst>
                </a:gridCol>
                <a:gridCol w="1795668">
                  <a:extLst>
                    <a:ext uri="{9D8B030D-6E8A-4147-A177-3AD203B41FA5}">
                      <a16:colId xmlns:a16="http://schemas.microsoft.com/office/drawing/2014/main" val="2742470937"/>
                    </a:ext>
                  </a:extLst>
                </a:gridCol>
                <a:gridCol w="1950278">
                  <a:extLst>
                    <a:ext uri="{9D8B030D-6E8A-4147-A177-3AD203B41FA5}">
                      <a16:colId xmlns:a16="http://schemas.microsoft.com/office/drawing/2014/main" val="3282468393"/>
                    </a:ext>
                  </a:extLst>
                </a:gridCol>
                <a:gridCol w="1950278">
                  <a:extLst>
                    <a:ext uri="{9D8B030D-6E8A-4147-A177-3AD203B41FA5}">
                      <a16:colId xmlns:a16="http://schemas.microsoft.com/office/drawing/2014/main" val="4170605972"/>
                    </a:ext>
                  </a:extLst>
                </a:gridCol>
                <a:gridCol w="1950278">
                  <a:extLst>
                    <a:ext uri="{9D8B030D-6E8A-4147-A177-3AD203B41FA5}">
                      <a16:colId xmlns:a16="http://schemas.microsoft.com/office/drawing/2014/main" val="920517476"/>
                    </a:ext>
                  </a:extLst>
                </a:gridCol>
              </a:tblGrid>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Electron</a:t>
                      </a:r>
                      <a:b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configuration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Radius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Electron</a:t>
                      </a:r>
                      <a:b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configuration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Radius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8358230"/>
                  </a:ext>
                </a:extLst>
              </a:tr>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Lithium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32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Li</a:t>
                      </a:r>
                      <a:r>
                        <a:rPr lang="en-US" sz="2800" b="0" baseline="30000" dirty="0">
                          <a:solidFill>
                            <a:srgbClr val="0000FF"/>
                          </a:solidFill>
                          <a:latin typeface="Times New Roman" panose="02020603050405020304" pitchFamily="18" charset="0"/>
                          <a:cs typeface="Times New Roman" panose="02020603050405020304" pitchFamily="18" charset="0"/>
                        </a:rPr>
                        <a:t>+1</a:t>
                      </a:r>
                      <a:r>
                        <a:rPr lang="en-US" sz="2800" b="0" dirty="0">
                          <a:solidFill>
                            <a:srgbClr val="0000FF"/>
                          </a:solidFill>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rgbClr val="0000FF"/>
                          </a:solidFill>
                          <a:latin typeface="Times New Roman" panose="02020603050405020304" pitchFamily="18" charset="0"/>
                          <a:cs typeface="Times New Roman" panose="02020603050405020304" pitchFamily="18" charset="0"/>
                        </a:rPr>
                        <a:t>24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5572513"/>
                  </a:ext>
                </a:extLst>
              </a:tr>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Magnesium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2-8-2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140.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Mg</a:t>
                      </a:r>
                      <a:r>
                        <a:rPr lang="en-US" sz="2800" b="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rgbClr val="0000FF"/>
                          </a:solidFill>
                          <a:latin typeface="Times New Roman" panose="02020603050405020304" pitchFamily="18" charset="0"/>
                          <a:cs typeface="Times New Roman" panose="02020603050405020304" pitchFamily="18" charset="0"/>
                        </a:rPr>
                        <a:t>125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1000657"/>
                  </a:ext>
                </a:extLst>
              </a:tr>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Scandium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2-8-9-2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159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Sc</a:t>
                      </a:r>
                      <a:r>
                        <a:rPr lang="en-US" sz="2800" b="0" baseline="30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2-8-8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rgbClr val="0000FF"/>
                          </a:solidFill>
                          <a:latin typeface="Times New Roman" panose="02020603050405020304" pitchFamily="18" charset="0"/>
                          <a:cs typeface="Times New Roman" panose="02020603050405020304" pitchFamily="18" charset="0"/>
                        </a:rPr>
                        <a:t>138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022282"/>
                  </a:ext>
                </a:extLst>
              </a:tr>
              <a:tr h="863591">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Oxygen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baseline="300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0626274"/>
                  </a:ext>
                </a:extLst>
              </a:tr>
              <a:tr h="932482">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Phosphorous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baseline="300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0289590"/>
                  </a:ext>
                </a:extLst>
              </a:tr>
            </a:tbl>
          </a:graphicData>
        </a:graphic>
      </p:graphicFrame>
    </p:spTree>
    <p:extLst>
      <p:ext uri="{BB962C8B-B14F-4D97-AF65-F5344CB8AC3E}">
        <p14:creationId xmlns:p14="http://schemas.microsoft.com/office/powerpoint/2010/main" val="222676166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CABA1F-4DB5-477A-9588-5E184FBF9C30}"/>
              </a:ext>
            </a:extLst>
          </p:cNvPr>
          <p:cNvSpPr txBox="1"/>
          <p:nvPr/>
        </p:nvSpPr>
        <p:spPr>
          <a:xfrm>
            <a:off x="198782" y="265043"/>
            <a:ext cx="11993217" cy="769441"/>
          </a:xfrm>
          <a:prstGeom prst="rect">
            <a:avLst/>
          </a:prstGeom>
          <a:noFill/>
        </p:spPr>
        <p:txBody>
          <a:bodyPr wrap="square" rtlCol="0">
            <a:spAutoFit/>
          </a:bodyPr>
          <a:lstStyle/>
          <a:p>
            <a:r>
              <a:rPr lang="en-US" sz="4400" dirty="0"/>
              <a:t>Predict the actual sizes of these cations and anions</a:t>
            </a:r>
          </a:p>
        </p:txBody>
      </p:sp>
      <p:graphicFrame>
        <p:nvGraphicFramePr>
          <p:cNvPr id="3" name="Table 2">
            <a:extLst>
              <a:ext uri="{FF2B5EF4-FFF2-40B4-BE49-F238E27FC236}">
                <a16:creationId xmlns:a16="http://schemas.microsoft.com/office/drawing/2014/main" id="{78FB7632-4A81-419B-B5C0-E4CA536C7194}"/>
              </a:ext>
            </a:extLst>
          </p:cNvPr>
          <p:cNvGraphicFramePr>
            <a:graphicFrameLocks noGrp="1"/>
          </p:cNvGraphicFramePr>
          <p:nvPr>
            <p:extLst>
              <p:ext uri="{D42A27DB-BD31-4B8C-83A1-F6EECF244321}">
                <p14:modId xmlns:p14="http://schemas.microsoft.com/office/powerpoint/2010/main" val="582819286"/>
              </p:ext>
            </p:extLst>
          </p:nvPr>
        </p:nvGraphicFramePr>
        <p:xfrm>
          <a:off x="198782" y="1342520"/>
          <a:ext cx="11701668" cy="5250437"/>
        </p:xfrm>
        <a:graphic>
          <a:graphicData uri="http://schemas.openxmlformats.org/drawingml/2006/table">
            <a:tbl>
              <a:tblPr firstRow="1" bandRow="1">
                <a:tableStyleId>{5C22544A-7EE6-4342-B048-85BDC9FD1C3A}</a:tableStyleId>
              </a:tblPr>
              <a:tblGrid>
                <a:gridCol w="2080592">
                  <a:extLst>
                    <a:ext uri="{9D8B030D-6E8A-4147-A177-3AD203B41FA5}">
                      <a16:colId xmlns:a16="http://schemas.microsoft.com/office/drawing/2014/main" val="1431701285"/>
                    </a:ext>
                  </a:extLst>
                </a:gridCol>
                <a:gridCol w="1974574">
                  <a:extLst>
                    <a:ext uri="{9D8B030D-6E8A-4147-A177-3AD203B41FA5}">
                      <a16:colId xmlns:a16="http://schemas.microsoft.com/office/drawing/2014/main" val="1837900931"/>
                    </a:ext>
                  </a:extLst>
                </a:gridCol>
                <a:gridCol w="1795668">
                  <a:extLst>
                    <a:ext uri="{9D8B030D-6E8A-4147-A177-3AD203B41FA5}">
                      <a16:colId xmlns:a16="http://schemas.microsoft.com/office/drawing/2014/main" val="2742470937"/>
                    </a:ext>
                  </a:extLst>
                </a:gridCol>
                <a:gridCol w="1950278">
                  <a:extLst>
                    <a:ext uri="{9D8B030D-6E8A-4147-A177-3AD203B41FA5}">
                      <a16:colId xmlns:a16="http://schemas.microsoft.com/office/drawing/2014/main" val="3282468393"/>
                    </a:ext>
                  </a:extLst>
                </a:gridCol>
                <a:gridCol w="1950278">
                  <a:extLst>
                    <a:ext uri="{9D8B030D-6E8A-4147-A177-3AD203B41FA5}">
                      <a16:colId xmlns:a16="http://schemas.microsoft.com/office/drawing/2014/main" val="4170605972"/>
                    </a:ext>
                  </a:extLst>
                </a:gridCol>
                <a:gridCol w="1950278">
                  <a:extLst>
                    <a:ext uri="{9D8B030D-6E8A-4147-A177-3AD203B41FA5}">
                      <a16:colId xmlns:a16="http://schemas.microsoft.com/office/drawing/2014/main" val="920517476"/>
                    </a:ext>
                  </a:extLst>
                </a:gridCol>
              </a:tblGrid>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Electron</a:t>
                      </a:r>
                      <a:b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configuration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Radius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Electron</a:t>
                      </a:r>
                      <a:b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configuration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Radius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8358230"/>
                  </a:ext>
                </a:extLst>
              </a:tr>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Lithium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32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Li</a:t>
                      </a:r>
                      <a:r>
                        <a:rPr lang="en-US" sz="2800" b="0" baseline="30000" dirty="0">
                          <a:solidFill>
                            <a:srgbClr val="0000FF"/>
                          </a:solidFill>
                          <a:latin typeface="Times New Roman" panose="02020603050405020304" pitchFamily="18" charset="0"/>
                          <a:cs typeface="Times New Roman" panose="02020603050405020304" pitchFamily="18" charset="0"/>
                        </a:rPr>
                        <a:t>+1</a:t>
                      </a:r>
                      <a:r>
                        <a:rPr lang="en-US" sz="2800" b="0" dirty="0">
                          <a:solidFill>
                            <a:srgbClr val="0000FF"/>
                          </a:solidFill>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rgbClr val="0000FF"/>
                          </a:solidFill>
                          <a:latin typeface="Times New Roman" panose="02020603050405020304" pitchFamily="18" charset="0"/>
                          <a:cs typeface="Times New Roman" panose="02020603050405020304" pitchFamily="18" charset="0"/>
                        </a:rPr>
                        <a:t>24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5572513"/>
                  </a:ext>
                </a:extLst>
              </a:tr>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Magnesium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2-8-2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140.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Mg</a:t>
                      </a:r>
                      <a:r>
                        <a:rPr lang="en-US" sz="2800" b="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rgbClr val="0000FF"/>
                          </a:solidFill>
                          <a:latin typeface="Times New Roman" panose="02020603050405020304" pitchFamily="18" charset="0"/>
                          <a:cs typeface="Times New Roman" panose="02020603050405020304" pitchFamily="18" charset="0"/>
                        </a:rPr>
                        <a:t>125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1000657"/>
                  </a:ext>
                </a:extLst>
              </a:tr>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Scandium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2-8-9-2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159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Sc</a:t>
                      </a:r>
                      <a:r>
                        <a:rPr lang="en-US" sz="2800" b="0" baseline="30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2-8-8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rgbClr val="0000FF"/>
                          </a:solidFill>
                          <a:latin typeface="Times New Roman" panose="02020603050405020304" pitchFamily="18" charset="0"/>
                          <a:cs typeface="Times New Roman" panose="02020603050405020304" pitchFamily="18" charset="0"/>
                        </a:rPr>
                        <a:t>138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022282"/>
                  </a:ext>
                </a:extLst>
              </a:tr>
              <a:tr h="863591">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Oxygen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64.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baseline="300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0626274"/>
                  </a:ext>
                </a:extLst>
              </a:tr>
              <a:tr h="932482">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Phosphorous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baseline="300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0289590"/>
                  </a:ext>
                </a:extLst>
              </a:tr>
            </a:tbl>
          </a:graphicData>
        </a:graphic>
      </p:graphicFrame>
    </p:spTree>
    <p:extLst>
      <p:ext uri="{BB962C8B-B14F-4D97-AF65-F5344CB8AC3E}">
        <p14:creationId xmlns:p14="http://schemas.microsoft.com/office/powerpoint/2010/main" val="327333843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CABA1F-4DB5-477A-9588-5E184FBF9C30}"/>
              </a:ext>
            </a:extLst>
          </p:cNvPr>
          <p:cNvSpPr txBox="1"/>
          <p:nvPr/>
        </p:nvSpPr>
        <p:spPr>
          <a:xfrm>
            <a:off x="198782" y="265043"/>
            <a:ext cx="11993217" cy="769441"/>
          </a:xfrm>
          <a:prstGeom prst="rect">
            <a:avLst/>
          </a:prstGeom>
          <a:noFill/>
        </p:spPr>
        <p:txBody>
          <a:bodyPr wrap="square" rtlCol="0">
            <a:spAutoFit/>
          </a:bodyPr>
          <a:lstStyle/>
          <a:p>
            <a:r>
              <a:rPr lang="en-US" sz="4400" dirty="0"/>
              <a:t>Predict the actual sizes of these cations and anions</a:t>
            </a:r>
          </a:p>
        </p:txBody>
      </p:sp>
      <p:graphicFrame>
        <p:nvGraphicFramePr>
          <p:cNvPr id="3" name="Table 2">
            <a:extLst>
              <a:ext uri="{FF2B5EF4-FFF2-40B4-BE49-F238E27FC236}">
                <a16:creationId xmlns:a16="http://schemas.microsoft.com/office/drawing/2014/main" id="{78FB7632-4A81-419B-B5C0-E4CA536C7194}"/>
              </a:ext>
            </a:extLst>
          </p:cNvPr>
          <p:cNvGraphicFramePr>
            <a:graphicFrameLocks noGrp="1"/>
          </p:cNvGraphicFramePr>
          <p:nvPr>
            <p:extLst>
              <p:ext uri="{D42A27DB-BD31-4B8C-83A1-F6EECF244321}">
                <p14:modId xmlns:p14="http://schemas.microsoft.com/office/powerpoint/2010/main" val="196849348"/>
              </p:ext>
            </p:extLst>
          </p:nvPr>
        </p:nvGraphicFramePr>
        <p:xfrm>
          <a:off x="198782" y="1342520"/>
          <a:ext cx="11701668" cy="5250437"/>
        </p:xfrm>
        <a:graphic>
          <a:graphicData uri="http://schemas.openxmlformats.org/drawingml/2006/table">
            <a:tbl>
              <a:tblPr firstRow="1" bandRow="1">
                <a:tableStyleId>{5C22544A-7EE6-4342-B048-85BDC9FD1C3A}</a:tableStyleId>
              </a:tblPr>
              <a:tblGrid>
                <a:gridCol w="2080592">
                  <a:extLst>
                    <a:ext uri="{9D8B030D-6E8A-4147-A177-3AD203B41FA5}">
                      <a16:colId xmlns:a16="http://schemas.microsoft.com/office/drawing/2014/main" val="1431701285"/>
                    </a:ext>
                  </a:extLst>
                </a:gridCol>
                <a:gridCol w="1974574">
                  <a:extLst>
                    <a:ext uri="{9D8B030D-6E8A-4147-A177-3AD203B41FA5}">
                      <a16:colId xmlns:a16="http://schemas.microsoft.com/office/drawing/2014/main" val="1837900931"/>
                    </a:ext>
                  </a:extLst>
                </a:gridCol>
                <a:gridCol w="1795668">
                  <a:extLst>
                    <a:ext uri="{9D8B030D-6E8A-4147-A177-3AD203B41FA5}">
                      <a16:colId xmlns:a16="http://schemas.microsoft.com/office/drawing/2014/main" val="2742470937"/>
                    </a:ext>
                  </a:extLst>
                </a:gridCol>
                <a:gridCol w="1950278">
                  <a:extLst>
                    <a:ext uri="{9D8B030D-6E8A-4147-A177-3AD203B41FA5}">
                      <a16:colId xmlns:a16="http://schemas.microsoft.com/office/drawing/2014/main" val="3282468393"/>
                    </a:ext>
                  </a:extLst>
                </a:gridCol>
                <a:gridCol w="1950278">
                  <a:extLst>
                    <a:ext uri="{9D8B030D-6E8A-4147-A177-3AD203B41FA5}">
                      <a16:colId xmlns:a16="http://schemas.microsoft.com/office/drawing/2014/main" val="4170605972"/>
                    </a:ext>
                  </a:extLst>
                </a:gridCol>
                <a:gridCol w="1950278">
                  <a:extLst>
                    <a:ext uri="{9D8B030D-6E8A-4147-A177-3AD203B41FA5}">
                      <a16:colId xmlns:a16="http://schemas.microsoft.com/office/drawing/2014/main" val="920517476"/>
                    </a:ext>
                  </a:extLst>
                </a:gridCol>
              </a:tblGrid>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Electron</a:t>
                      </a:r>
                      <a:b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configuration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Radius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Electron</a:t>
                      </a:r>
                      <a:b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configuration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Radius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8358230"/>
                  </a:ext>
                </a:extLst>
              </a:tr>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Lithium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32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Li</a:t>
                      </a:r>
                      <a:r>
                        <a:rPr lang="en-US" sz="2800" b="0" baseline="30000" dirty="0">
                          <a:solidFill>
                            <a:srgbClr val="0000FF"/>
                          </a:solidFill>
                          <a:latin typeface="Times New Roman" panose="02020603050405020304" pitchFamily="18" charset="0"/>
                          <a:cs typeface="Times New Roman" panose="02020603050405020304" pitchFamily="18" charset="0"/>
                        </a:rPr>
                        <a:t>+1</a:t>
                      </a:r>
                      <a:r>
                        <a:rPr lang="en-US" sz="2800" b="0" dirty="0">
                          <a:solidFill>
                            <a:srgbClr val="0000FF"/>
                          </a:solidFill>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rgbClr val="0000FF"/>
                          </a:solidFill>
                          <a:latin typeface="Times New Roman" panose="02020603050405020304" pitchFamily="18" charset="0"/>
                          <a:cs typeface="Times New Roman" panose="02020603050405020304" pitchFamily="18" charset="0"/>
                        </a:rPr>
                        <a:t>24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5572513"/>
                  </a:ext>
                </a:extLst>
              </a:tr>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Magnesium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2-8-2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140.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Mg</a:t>
                      </a:r>
                      <a:r>
                        <a:rPr lang="en-US" sz="2800" b="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rgbClr val="0000FF"/>
                          </a:solidFill>
                          <a:latin typeface="Times New Roman" panose="02020603050405020304" pitchFamily="18" charset="0"/>
                          <a:cs typeface="Times New Roman" panose="02020603050405020304" pitchFamily="18" charset="0"/>
                        </a:rPr>
                        <a:t>125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1000657"/>
                  </a:ext>
                </a:extLst>
              </a:tr>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Scandium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2-8-9-2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159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Sc</a:t>
                      </a:r>
                      <a:r>
                        <a:rPr lang="en-US" sz="2800" b="0" baseline="30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2-8-8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rgbClr val="0000FF"/>
                          </a:solidFill>
                          <a:latin typeface="Times New Roman" panose="02020603050405020304" pitchFamily="18" charset="0"/>
                          <a:cs typeface="Times New Roman" panose="02020603050405020304" pitchFamily="18" charset="0"/>
                        </a:rPr>
                        <a:t>138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022282"/>
                  </a:ext>
                </a:extLst>
              </a:tr>
              <a:tr h="863591">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Oxygen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64.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O</a:t>
                      </a:r>
                      <a:r>
                        <a:rPr lang="en-US" sz="2800" b="0" baseline="30000" dirty="0">
                          <a:solidFill>
                            <a:srgbClr val="FF0000"/>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0626274"/>
                  </a:ext>
                </a:extLst>
              </a:tr>
              <a:tr h="932482">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Phosphorous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baseline="300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0289590"/>
                  </a:ext>
                </a:extLst>
              </a:tr>
            </a:tbl>
          </a:graphicData>
        </a:graphic>
      </p:graphicFrame>
    </p:spTree>
    <p:extLst>
      <p:ext uri="{BB962C8B-B14F-4D97-AF65-F5344CB8AC3E}">
        <p14:creationId xmlns:p14="http://schemas.microsoft.com/office/powerpoint/2010/main" val="419885888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CABA1F-4DB5-477A-9588-5E184FBF9C30}"/>
              </a:ext>
            </a:extLst>
          </p:cNvPr>
          <p:cNvSpPr txBox="1"/>
          <p:nvPr/>
        </p:nvSpPr>
        <p:spPr>
          <a:xfrm>
            <a:off x="198782" y="265043"/>
            <a:ext cx="11993217" cy="769441"/>
          </a:xfrm>
          <a:prstGeom prst="rect">
            <a:avLst/>
          </a:prstGeom>
          <a:noFill/>
        </p:spPr>
        <p:txBody>
          <a:bodyPr wrap="square" rtlCol="0">
            <a:spAutoFit/>
          </a:bodyPr>
          <a:lstStyle/>
          <a:p>
            <a:r>
              <a:rPr lang="en-US" sz="4400" dirty="0"/>
              <a:t>Predict the actual sizes of these cations and anions</a:t>
            </a:r>
          </a:p>
        </p:txBody>
      </p:sp>
      <p:graphicFrame>
        <p:nvGraphicFramePr>
          <p:cNvPr id="3" name="Table 2">
            <a:extLst>
              <a:ext uri="{FF2B5EF4-FFF2-40B4-BE49-F238E27FC236}">
                <a16:creationId xmlns:a16="http://schemas.microsoft.com/office/drawing/2014/main" id="{78FB7632-4A81-419B-B5C0-E4CA536C7194}"/>
              </a:ext>
            </a:extLst>
          </p:cNvPr>
          <p:cNvGraphicFramePr>
            <a:graphicFrameLocks noGrp="1"/>
          </p:cNvGraphicFramePr>
          <p:nvPr>
            <p:extLst>
              <p:ext uri="{D42A27DB-BD31-4B8C-83A1-F6EECF244321}">
                <p14:modId xmlns:p14="http://schemas.microsoft.com/office/powerpoint/2010/main" val="730198957"/>
              </p:ext>
            </p:extLst>
          </p:nvPr>
        </p:nvGraphicFramePr>
        <p:xfrm>
          <a:off x="198782" y="1342520"/>
          <a:ext cx="11701668" cy="5250437"/>
        </p:xfrm>
        <a:graphic>
          <a:graphicData uri="http://schemas.openxmlformats.org/drawingml/2006/table">
            <a:tbl>
              <a:tblPr firstRow="1" bandRow="1">
                <a:tableStyleId>{5C22544A-7EE6-4342-B048-85BDC9FD1C3A}</a:tableStyleId>
              </a:tblPr>
              <a:tblGrid>
                <a:gridCol w="2080592">
                  <a:extLst>
                    <a:ext uri="{9D8B030D-6E8A-4147-A177-3AD203B41FA5}">
                      <a16:colId xmlns:a16="http://schemas.microsoft.com/office/drawing/2014/main" val="1431701285"/>
                    </a:ext>
                  </a:extLst>
                </a:gridCol>
                <a:gridCol w="1974574">
                  <a:extLst>
                    <a:ext uri="{9D8B030D-6E8A-4147-A177-3AD203B41FA5}">
                      <a16:colId xmlns:a16="http://schemas.microsoft.com/office/drawing/2014/main" val="1837900931"/>
                    </a:ext>
                  </a:extLst>
                </a:gridCol>
                <a:gridCol w="1795668">
                  <a:extLst>
                    <a:ext uri="{9D8B030D-6E8A-4147-A177-3AD203B41FA5}">
                      <a16:colId xmlns:a16="http://schemas.microsoft.com/office/drawing/2014/main" val="2742470937"/>
                    </a:ext>
                  </a:extLst>
                </a:gridCol>
                <a:gridCol w="1950278">
                  <a:extLst>
                    <a:ext uri="{9D8B030D-6E8A-4147-A177-3AD203B41FA5}">
                      <a16:colId xmlns:a16="http://schemas.microsoft.com/office/drawing/2014/main" val="3282468393"/>
                    </a:ext>
                  </a:extLst>
                </a:gridCol>
                <a:gridCol w="1950278">
                  <a:extLst>
                    <a:ext uri="{9D8B030D-6E8A-4147-A177-3AD203B41FA5}">
                      <a16:colId xmlns:a16="http://schemas.microsoft.com/office/drawing/2014/main" val="4170605972"/>
                    </a:ext>
                  </a:extLst>
                </a:gridCol>
                <a:gridCol w="1950278">
                  <a:extLst>
                    <a:ext uri="{9D8B030D-6E8A-4147-A177-3AD203B41FA5}">
                      <a16:colId xmlns:a16="http://schemas.microsoft.com/office/drawing/2014/main" val="920517476"/>
                    </a:ext>
                  </a:extLst>
                </a:gridCol>
              </a:tblGrid>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Electron</a:t>
                      </a:r>
                      <a:b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configuration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Radius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Electron</a:t>
                      </a:r>
                      <a:b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configuration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Radius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8358230"/>
                  </a:ext>
                </a:extLst>
              </a:tr>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Lithium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32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Li</a:t>
                      </a:r>
                      <a:r>
                        <a:rPr lang="en-US" sz="2800" b="0" baseline="30000" dirty="0">
                          <a:solidFill>
                            <a:srgbClr val="0000FF"/>
                          </a:solidFill>
                          <a:latin typeface="Times New Roman" panose="02020603050405020304" pitchFamily="18" charset="0"/>
                          <a:cs typeface="Times New Roman" panose="02020603050405020304" pitchFamily="18" charset="0"/>
                        </a:rPr>
                        <a:t>+1</a:t>
                      </a:r>
                      <a:r>
                        <a:rPr lang="en-US" sz="2800" b="0" dirty="0">
                          <a:solidFill>
                            <a:srgbClr val="0000FF"/>
                          </a:solidFill>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rgbClr val="0000FF"/>
                          </a:solidFill>
                          <a:latin typeface="Times New Roman" panose="02020603050405020304" pitchFamily="18" charset="0"/>
                          <a:cs typeface="Times New Roman" panose="02020603050405020304" pitchFamily="18" charset="0"/>
                        </a:rPr>
                        <a:t>24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5572513"/>
                  </a:ext>
                </a:extLst>
              </a:tr>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Magnesium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2-8-2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140.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Mg</a:t>
                      </a:r>
                      <a:r>
                        <a:rPr lang="en-US" sz="2800" b="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rgbClr val="0000FF"/>
                          </a:solidFill>
                          <a:latin typeface="Times New Roman" panose="02020603050405020304" pitchFamily="18" charset="0"/>
                          <a:cs typeface="Times New Roman" panose="02020603050405020304" pitchFamily="18" charset="0"/>
                        </a:rPr>
                        <a:t>125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1000657"/>
                  </a:ext>
                </a:extLst>
              </a:tr>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Scandium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2-8-9-2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159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Sc</a:t>
                      </a:r>
                      <a:r>
                        <a:rPr lang="en-US" sz="2800" b="0" baseline="30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2-8-8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rgbClr val="0000FF"/>
                          </a:solidFill>
                          <a:latin typeface="Times New Roman" panose="02020603050405020304" pitchFamily="18" charset="0"/>
                          <a:cs typeface="Times New Roman" panose="02020603050405020304" pitchFamily="18" charset="0"/>
                        </a:rPr>
                        <a:t>138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022282"/>
                  </a:ext>
                </a:extLst>
              </a:tr>
              <a:tr h="863591">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Oxygen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64.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O</a:t>
                      </a:r>
                      <a:r>
                        <a:rPr lang="en-US" sz="2800" b="0" baseline="30000" dirty="0">
                          <a:solidFill>
                            <a:srgbClr val="FF0000"/>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rgbClr val="FF0000"/>
                          </a:solidFill>
                          <a:latin typeface="Times New Roman" panose="02020603050405020304" pitchFamily="18" charset="0"/>
                          <a:cs typeface="Times New Roman" panose="02020603050405020304" pitchFamily="18" charset="0"/>
                        </a:rPr>
                        <a:t>71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0626274"/>
                  </a:ext>
                </a:extLst>
              </a:tr>
              <a:tr h="932482">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Phosphorous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baseline="300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0289590"/>
                  </a:ext>
                </a:extLst>
              </a:tr>
            </a:tbl>
          </a:graphicData>
        </a:graphic>
      </p:graphicFrame>
    </p:spTree>
    <p:extLst>
      <p:ext uri="{BB962C8B-B14F-4D97-AF65-F5344CB8AC3E}">
        <p14:creationId xmlns:p14="http://schemas.microsoft.com/office/powerpoint/2010/main" val="35544115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CABA1F-4DB5-477A-9588-5E184FBF9C30}"/>
              </a:ext>
            </a:extLst>
          </p:cNvPr>
          <p:cNvSpPr txBox="1"/>
          <p:nvPr/>
        </p:nvSpPr>
        <p:spPr>
          <a:xfrm>
            <a:off x="198782" y="265043"/>
            <a:ext cx="11993217" cy="769441"/>
          </a:xfrm>
          <a:prstGeom prst="rect">
            <a:avLst/>
          </a:prstGeom>
          <a:noFill/>
        </p:spPr>
        <p:txBody>
          <a:bodyPr wrap="square" rtlCol="0">
            <a:spAutoFit/>
          </a:bodyPr>
          <a:lstStyle/>
          <a:p>
            <a:r>
              <a:rPr lang="en-US" sz="4400" dirty="0"/>
              <a:t>Predict the actual sizes of these cations and anions</a:t>
            </a:r>
          </a:p>
        </p:txBody>
      </p:sp>
      <p:graphicFrame>
        <p:nvGraphicFramePr>
          <p:cNvPr id="3" name="Table 2">
            <a:extLst>
              <a:ext uri="{FF2B5EF4-FFF2-40B4-BE49-F238E27FC236}">
                <a16:creationId xmlns:a16="http://schemas.microsoft.com/office/drawing/2014/main" id="{78FB7632-4A81-419B-B5C0-E4CA536C7194}"/>
              </a:ext>
            </a:extLst>
          </p:cNvPr>
          <p:cNvGraphicFramePr>
            <a:graphicFrameLocks noGrp="1"/>
          </p:cNvGraphicFramePr>
          <p:nvPr>
            <p:extLst>
              <p:ext uri="{D42A27DB-BD31-4B8C-83A1-F6EECF244321}">
                <p14:modId xmlns:p14="http://schemas.microsoft.com/office/powerpoint/2010/main" val="3924597977"/>
              </p:ext>
            </p:extLst>
          </p:nvPr>
        </p:nvGraphicFramePr>
        <p:xfrm>
          <a:off x="198782" y="1342520"/>
          <a:ext cx="11701668" cy="5250437"/>
        </p:xfrm>
        <a:graphic>
          <a:graphicData uri="http://schemas.openxmlformats.org/drawingml/2006/table">
            <a:tbl>
              <a:tblPr firstRow="1" bandRow="1">
                <a:tableStyleId>{5C22544A-7EE6-4342-B048-85BDC9FD1C3A}</a:tableStyleId>
              </a:tblPr>
              <a:tblGrid>
                <a:gridCol w="2080592">
                  <a:extLst>
                    <a:ext uri="{9D8B030D-6E8A-4147-A177-3AD203B41FA5}">
                      <a16:colId xmlns:a16="http://schemas.microsoft.com/office/drawing/2014/main" val="1431701285"/>
                    </a:ext>
                  </a:extLst>
                </a:gridCol>
                <a:gridCol w="1974574">
                  <a:extLst>
                    <a:ext uri="{9D8B030D-6E8A-4147-A177-3AD203B41FA5}">
                      <a16:colId xmlns:a16="http://schemas.microsoft.com/office/drawing/2014/main" val="1837900931"/>
                    </a:ext>
                  </a:extLst>
                </a:gridCol>
                <a:gridCol w="1795668">
                  <a:extLst>
                    <a:ext uri="{9D8B030D-6E8A-4147-A177-3AD203B41FA5}">
                      <a16:colId xmlns:a16="http://schemas.microsoft.com/office/drawing/2014/main" val="2742470937"/>
                    </a:ext>
                  </a:extLst>
                </a:gridCol>
                <a:gridCol w="1950278">
                  <a:extLst>
                    <a:ext uri="{9D8B030D-6E8A-4147-A177-3AD203B41FA5}">
                      <a16:colId xmlns:a16="http://schemas.microsoft.com/office/drawing/2014/main" val="3282468393"/>
                    </a:ext>
                  </a:extLst>
                </a:gridCol>
                <a:gridCol w="1950278">
                  <a:extLst>
                    <a:ext uri="{9D8B030D-6E8A-4147-A177-3AD203B41FA5}">
                      <a16:colId xmlns:a16="http://schemas.microsoft.com/office/drawing/2014/main" val="4170605972"/>
                    </a:ext>
                  </a:extLst>
                </a:gridCol>
                <a:gridCol w="1950278">
                  <a:extLst>
                    <a:ext uri="{9D8B030D-6E8A-4147-A177-3AD203B41FA5}">
                      <a16:colId xmlns:a16="http://schemas.microsoft.com/office/drawing/2014/main" val="920517476"/>
                    </a:ext>
                  </a:extLst>
                </a:gridCol>
              </a:tblGrid>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Electron</a:t>
                      </a:r>
                      <a:b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configuration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Radius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Electron</a:t>
                      </a:r>
                      <a:b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configuration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Radius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8358230"/>
                  </a:ext>
                </a:extLst>
              </a:tr>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Lithium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32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Li</a:t>
                      </a:r>
                      <a:r>
                        <a:rPr lang="en-US" sz="2800" b="0" baseline="30000" dirty="0">
                          <a:solidFill>
                            <a:srgbClr val="0000FF"/>
                          </a:solidFill>
                          <a:latin typeface="Times New Roman" panose="02020603050405020304" pitchFamily="18" charset="0"/>
                          <a:cs typeface="Times New Roman" panose="02020603050405020304" pitchFamily="18" charset="0"/>
                        </a:rPr>
                        <a:t>+1</a:t>
                      </a:r>
                      <a:r>
                        <a:rPr lang="en-US" sz="2800" b="0" dirty="0">
                          <a:solidFill>
                            <a:srgbClr val="0000FF"/>
                          </a:solidFill>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rgbClr val="0000FF"/>
                          </a:solidFill>
                          <a:latin typeface="Times New Roman" panose="02020603050405020304" pitchFamily="18" charset="0"/>
                          <a:cs typeface="Times New Roman" panose="02020603050405020304" pitchFamily="18" charset="0"/>
                        </a:rPr>
                        <a:t>24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5572513"/>
                  </a:ext>
                </a:extLst>
              </a:tr>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Magnesium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2-8-2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140.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Mg</a:t>
                      </a:r>
                      <a:r>
                        <a:rPr lang="en-US" sz="2800" b="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rgbClr val="0000FF"/>
                          </a:solidFill>
                          <a:latin typeface="Times New Roman" panose="02020603050405020304" pitchFamily="18" charset="0"/>
                          <a:cs typeface="Times New Roman" panose="02020603050405020304" pitchFamily="18" charset="0"/>
                        </a:rPr>
                        <a:t>125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1000657"/>
                  </a:ext>
                </a:extLst>
              </a:tr>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Scandium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2-8-9-2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159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Sc</a:t>
                      </a:r>
                      <a:r>
                        <a:rPr lang="en-US" sz="2800" b="0" baseline="30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2-8-8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rgbClr val="0000FF"/>
                          </a:solidFill>
                          <a:latin typeface="Times New Roman" panose="02020603050405020304" pitchFamily="18" charset="0"/>
                          <a:cs typeface="Times New Roman" panose="02020603050405020304" pitchFamily="18" charset="0"/>
                        </a:rPr>
                        <a:t>138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022282"/>
                  </a:ext>
                </a:extLst>
              </a:tr>
              <a:tr h="863591">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Oxygen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64.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O</a:t>
                      </a:r>
                      <a:r>
                        <a:rPr lang="en-US" sz="2800" b="0" baseline="30000" dirty="0">
                          <a:solidFill>
                            <a:srgbClr val="FF0000"/>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rgbClr val="FF0000"/>
                          </a:solidFill>
                          <a:latin typeface="Times New Roman" panose="02020603050405020304" pitchFamily="18" charset="0"/>
                          <a:cs typeface="Times New Roman" panose="02020603050405020304" pitchFamily="18" charset="0"/>
                        </a:rPr>
                        <a:t>71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0626274"/>
                  </a:ext>
                </a:extLst>
              </a:tr>
              <a:tr h="932482">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Phosphorous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2-8-5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109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baseline="300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0289590"/>
                  </a:ext>
                </a:extLst>
              </a:tr>
            </a:tbl>
          </a:graphicData>
        </a:graphic>
      </p:graphicFrame>
    </p:spTree>
    <p:extLst>
      <p:ext uri="{BB962C8B-B14F-4D97-AF65-F5344CB8AC3E}">
        <p14:creationId xmlns:p14="http://schemas.microsoft.com/office/powerpoint/2010/main" val="2403686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17EB06-BB8F-47F2-8C7D-116A815BD8BC}"/>
              </a:ext>
            </a:extLst>
          </p:cNvPr>
          <p:cNvSpPr txBox="1"/>
          <p:nvPr/>
        </p:nvSpPr>
        <p:spPr>
          <a:xfrm>
            <a:off x="53008" y="0"/>
            <a:ext cx="12138991" cy="5539978"/>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What’s up with the name of this table?  </a:t>
            </a:r>
          </a:p>
          <a:p>
            <a:endParaRPr lang="en-US" sz="3600" dirty="0">
              <a:latin typeface="Times New Roman" panose="02020603050405020304" pitchFamily="18" charset="0"/>
              <a:cs typeface="Times New Roman" panose="02020603050405020304" pitchFamily="18" charset="0"/>
            </a:endParaRPr>
          </a:p>
          <a:p>
            <a:pPr marL="742950" indent="-742950">
              <a:buAutoNum type="arabicPeriod" startAt="14"/>
            </a:pPr>
            <a:r>
              <a:rPr lang="en-US" sz="3600" dirty="0">
                <a:latin typeface="Times New Roman" panose="02020603050405020304" pitchFamily="18" charset="0"/>
                <a:cs typeface="Times New Roman" panose="02020603050405020304" pitchFamily="18" charset="0"/>
              </a:rPr>
              <a:t>What does PERIODIC even mean here?</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solidFill>
                  <a:srgbClr val="0000FF"/>
                </a:solidFill>
                <a:latin typeface="Times New Roman" panose="02020603050405020304" pitchFamily="18" charset="0"/>
                <a:cs typeface="Times New Roman" panose="02020603050405020304" pitchFamily="18" charset="0"/>
              </a:rPr>
              <a:t>Periodic refers to a pattern or normal repetition of things.  Magazines are periodicals, they come periodically.  </a:t>
            </a:r>
          </a:p>
          <a:p>
            <a:endParaRPr lang="en-US" sz="3600" dirty="0">
              <a:solidFill>
                <a:srgbClr val="0000FF"/>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Sports Illustrated comes weekly.  National Geographic comes monthly.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When I was a kid, there was a men’s magazine called Gentlemen’s Quarterly.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It came 4x per year (once per quarter).  Now it’s GQ - and it comes 10X per year.   </a:t>
            </a:r>
          </a:p>
          <a:p>
            <a:endParaRPr lang="en-US" dirty="0"/>
          </a:p>
        </p:txBody>
      </p:sp>
    </p:spTree>
    <p:extLst>
      <p:ext uri="{BB962C8B-B14F-4D97-AF65-F5344CB8AC3E}">
        <p14:creationId xmlns:p14="http://schemas.microsoft.com/office/powerpoint/2010/main" val="261338781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CABA1F-4DB5-477A-9588-5E184FBF9C30}"/>
              </a:ext>
            </a:extLst>
          </p:cNvPr>
          <p:cNvSpPr txBox="1"/>
          <p:nvPr/>
        </p:nvSpPr>
        <p:spPr>
          <a:xfrm>
            <a:off x="198782" y="265043"/>
            <a:ext cx="11993217" cy="769441"/>
          </a:xfrm>
          <a:prstGeom prst="rect">
            <a:avLst/>
          </a:prstGeom>
          <a:noFill/>
        </p:spPr>
        <p:txBody>
          <a:bodyPr wrap="square" rtlCol="0">
            <a:spAutoFit/>
          </a:bodyPr>
          <a:lstStyle/>
          <a:p>
            <a:r>
              <a:rPr lang="en-US" sz="4400" dirty="0"/>
              <a:t>Predict the actual sizes of these cations and anions</a:t>
            </a:r>
          </a:p>
        </p:txBody>
      </p:sp>
      <p:graphicFrame>
        <p:nvGraphicFramePr>
          <p:cNvPr id="3" name="Table 2">
            <a:extLst>
              <a:ext uri="{FF2B5EF4-FFF2-40B4-BE49-F238E27FC236}">
                <a16:creationId xmlns:a16="http://schemas.microsoft.com/office/drawing/2014/main" id="{78FB7632-4A81-419B-B5C0-E4CA536C7194}"/>
              </a:ext>
            </a:extLst>
          </p:cNvPr>
          <p:cNvGraphicFramePr>
            <a:graphicFrameLocks noGrp="1"/>
          </p:cNvGraphicFramePr>
          <p:nvPr>
            <p:extLst>
              <p:ext uri="{D42A27DB-BD31-4B8C-83A1-F6EECF244321}">
                <p14:modId xmlns:p14="http://schemas.microsoft.com/office/powerpoint/2010/main" val="2346112971"/>
              </p:ext>
            </p:extLst>
          </p:nvPr>
        </p:nvGraphicFramePr>
        <p:xfrm>
          <a:off x="198782" y="1342520"/>
          <a:ext cx="11701668" cy="5250437"/>
        </p:xfrm>
        <a:graphic>
          <a:graphicData uri="http://schemas.openxmlformats.org/drawingml/2006/table">
            <a:tbl>
              <a:tblPr firstRow="1" bandRow="1">
                <a:tableStyleId>{5C22544A-7EE6-4342-B048-85BDC9FD1C3A}</a:tableStyleId>
              </a:tblPr>
              <a:tblGrid>
                <a:gridCol w="2080592">
                  <a:extLst>
                    <a:ext uri="{9D8B030D-6E8A-4147-A177-3AD203B41FA5}">
                      <a16:colId xmlns:a16="http://schemas.microsoft.com/office/drawing/2014/main" val="1431701285"/>
                    </a:ext>
                  </a:extLst>
                </a:gridCol>
                <a:gridCol w="1974574">
                  <a:extLst>
                    <a:ext uri="{9D8B030D-6E8A-4147-A177-3AD203B41FA5}">
                      <a16:colId xmlns:a16="http://schemas.microsoft.com/office/drawing/2014/main" val="1837900931"/>
                    </a:ext>
                  </a:extLst>
                </a:gridCol>
                <a:gridCol w="1795668">
                  <a:extLst>
                    <a:ext uri="{9D8B030D-6E8A-4147-A177-3AD203B41FA5}">
                      <a16:colId xmlns:a16="http://schemas.microsoft.com/office/drawing/2014/main" val="2742470937"/>
                    </a:ext>
                  </a:extLst>
                </a:gridCol>
                <a:gridCol w="1950278">
                  <a:extLst>
                    <a:ext uri="{9D8B030D-6E8A-4147-A177-3AD203B41FA5}">
                      <a16:colId xmlns:a16="http://schemas.microsoft.com/office/drawing/2014/main" val="3282468393"/>
                    </a:ext>
                  </a:extLst>
                </a:gridCol>
                <a:gridCol w="1950278">
                  <a:extLst>
                    <a:ext uri="{9D8B030D-6E8A-4147-A177-3AD203B41FA5}">
                      <a16:colId xmlns:a16="http://schemas.microsoft.com/office/drawing/2014/main" val="4170605972"/>
                    </a:ext>
                  </a:extLst>
                </a:gridCol>
                <a:gridCol w="1950278">
                  <a:extLst>
                    <a:ext uri="{9D8B030D-6E8A-4147-A177-3AD203B41FA5}">
                      <a16:colId xmlns:a16="http://schemas.microsoft.com/office/drawing/2014/main" val="920517476"/>
                    </a:ext>
                  </a:extLst>
                </a:gridCol>
              </a:tblGrid>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Electron</a:t>
                      </a:r>
                      <a:b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configuration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Radius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Electron</a:t>
                      </a:r>
                      <a:b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configuration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Radius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8358230"/>
                  </a:ext>
                </a:extLst>
              </a:tr>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Lithium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32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Li</a:t>
                      </a:r>
                      <a:r>
                        <a:rPr lang="en-US" sz="2800" b="0" baseline="30000" dirty="0">
                          <a:solidFill>
                            <a:srgbClr val="0000FF"/>
                          </a:solidFill>
                          <a:latin typeface="Times New Roman" panose="02020603050405020304" pitchFamily="18" charset="0"/>
                          <a:cs typeface="Times New Roman" panose="02020603050405020304" pitchFamily="18" charset="0"/>
                        </a:rPr>
                        <a:t>+1</a:t>
                      </a:r>
                      <a:r>
                        <a:rPr lang="en-US" sz="2800" b="0" dirty="0">
                          <a:solidFill>
                            <a:srgbClr val="0000FF"/>
                          </a:solidFill>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rgbClr val="0000FF"/>
                          </a:solidFill>
                          <a:latin typeface="Times New Roman" panose="02020603050405020304" pitchFamily="18" charset="0"/>
                          <a:cs typeface="Times New Roman" panose="02020603050405020304" pitchFamily="18" charset="0"/>
                        </a:rPr>
                        <a:t>24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5572513"/>
                  </a:ext>
                </a:extLst>
              </a:tr>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Magnesium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2-8-2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140.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Mg</a:t>
                      </a:r>
                      <a:r>
                        <a:rPr lang="en-US" sz="2800" b="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rgbClr val="0000FF"/>
                          </a:solidFill>
                          <a:latin typeface="Times New Roman" panose="02020603050405020304" pitchFamily="18" charset="0"/>
                          <a:cs typeface="Times New Roman" panose="02020603050405020304" pitchFamily="18" charset="0"/>
                        </a:rPr>
                        <a:t>125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1000657"/>
                  </a:ext>
                </a:extLst>
              </a:tr>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Scandium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2-8-9-2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159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Sc</a:t>
                      </a:r>
                      <a:r>
                        <a:rPr lang="en-US" sz="2800" b="0" baseline="30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2-8-8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rgbClr val="0000FF"/>
                          </a:solidFill>
                          <a:latin typeface="Times New Roman" panose="02020603050405020304" pitchFamily="18" charset="0"/>
                          <a:cs typeface="Times New Roman" panose="02020603050405020304" pitchFamily="18" charset="0"/>
                        </a:rPr>
                        <a:t>138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022282"/>
                  </a:ext>
                </a:extLst>
              </a:tr>
              <a:tr h="863591">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Oxygen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64.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O</a:t>
                      </a:r>
                      <a:r>
                        <a:rPr lang="en-US" sz="2800" b="0" baseline="30000" dirty="0">
                          <a:solidFill>
                            <a:srgbClr val="FF0000"/>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rgbClr val="FF0000"/>
                          </a:solidFill>
                          <a:latin typeface="Times New Roman" panose="02020603050405020304" pitchFamily="18" charset="0"/>
                          <a:cs typeface="Times New Roman" panose="02020603050405020304" pitchFamily="18" charset="0"/>
                        </a:rPr>
                        <a:t>71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0626274"/>
                  </a:ext>
                </a:extLst>
              </a:tr>
              <a:tr h="932482">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Phosphorous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2-8-5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109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P</a:t>
                      </a:r>
                      <a:r>
                        <a:rPr lang="en-US" sz="2800" b="0" baseline="30000" dirty="0">
                          <a:solidFill>
                            <a:srgbClr val="FF0000"/>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2-8-8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0289590"/>
                  </a:ext>
                </a:extLst>
              </a:tr>
            </a:tbl>
          </a:graphicData>
        </a:graphic>
      </p:graphicFrame>
    </p:spTree>
    <p:extLst>
      <p:ext uri="{BB962C8B-B14F-4D97-AF65-F5344CB8AC3E}">
        <p14:creationId xmlns:p14="http://schemas.microsoft.com/office/powerpoint/2010/main" val="276188827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CABA1F-4DB5-477A-9588-5E184FBF9C30}"/>
              </a:ext>
            </a:extLst>
          </p:cNvPr>
          <p:cNvSpPr txBox="1"/>
          <p:nvPr/>
        </p:nvSpPr>
        <p:spPr>
          <a:xfrm>
            <a:off x="198782" y="265043"/>
            <a:ext cx="11993217" cy="769441"/>
          </a:xfrm>
          <a:prstGeom prst="rect">
            <a:avLst/>
          </a:prstGeom>
          <a:noFill/>
        </p:spPr>
        <p:txBody>
          <a:bodyPr wrap="square" rtlCol="0">
            <a:spAutoFit/>
          </a:bodyPr>
          <a:lstStyle/>
          <a:p>
            <a:r>
              <a:rPr lang="en-US" sz="4400" dirty="0"/>
              <a:t>Predict the actual sizes of these cations and anions</a:t>
            </a:r>
          </a:p>
        </p:txBody>
      </p:sp>
      <p:graphicFrame>
        <p:nvGraphicFramePr>
          <p:cNvPr id="3" name="Table 2">
            <a:extLst>
              <a:ext uri="{FF2B5EF4-FFF2-40B4-BE49-F238E27FC236}">
                <a16:creationId xmlns:a16="http://schemas.microsoft.com/office/drawing/2014/main" id="{78FB7632-4A81-419B-B5C0-E4CA536C7194}"/>
              </a:ext>
            </a:extLst>
          </p:cNvPr>
          <p:cNvGraphicFramePr>
            <a:graphicFrameLocks noGrp="1"/>
          </p:cNvGraphicFramePr>
          <p:nvPr/>
        </p:nvGraphicFramePr>
        <p:xfrm>
          <a:off x="198782" y="1342520"/>
          <a:ext cx="11701668" cy="5250437"/>
        </p:xfrm>
        <a:graphic>
          <a:graphicData uri="http://schemas.openxmlformats.org/drawingml/2006/table">
            <a:tbl>
              <a:tblPr firstRow="1" bandRow="1">
                <a:tableStyleId>{5C22544A-7EE6-4342-B048-85BDC9FD1C3A}</a:tableStyleId>
              </a:tblPr>
              <a:tblGrid>
                <a:gridCol w="2080592">
                  <a:extLst>
                    <a:ext uri="{9D8B030D-6E8A-4147-A177-3AD203B41FA5}">
                      <a16:colId xmlns:a16="http://schemas.microsoft.com/office/drawing/2014/main" val="1431701285"/>
                    </a:ext>
                  </a:extLst>
                </a:gridCol>
                <a:gridCol w="1974574">
                  <a:extLst>
                    <a:ext uri="{9D8B030D-6E8A-4147-A177-3AD203B41FA5}">
                      <a16:colId xmlns:a16="http://schemas.microsoft.com/office/drawing/2014/main" val="1837900931"/>
                    </a:ext>
                  </a:extLst>
                </a:gridCol>
                <a:gridCol w="1795668">
                  <a:extLst>
                    <a:ext uri="{9D8B030D-6E8A-4147-A177-3AD203B41FA5}">
                      <a16:colId xmlns:a16="http://schemas.microsoft.com/office/drawing/2014/main" val="2742470937"/>
                    </a:ext>
                  </a:extLst>
                </a:gridCol>
                <a:gridCol w="1950278">
                  <a:extLst>
                    <a:ext uri="{9D8B030D-6E8A-4147-A177-3AD203B41FA5}">
                      <a16:colId xmlns:a16="http://schemas.microsoft.com/office/drawing/2014/main" val="3282468393"/>
                    </a:ext>
                  </a:extLst>
                </a:gridCol>
                <a:gridCol w="1950278">
                  <a:extLst>
                    <a:ext uri="{9D8B030D-6E8A-4147-A177-3AD203B41FA5}">
                      <a16:colId xmlns:a16="http://schemas.microsoft.com/office/drawing/2014/main" val="4170605972"/>
                    </a:ext>
                  </a:extLst>
                </a:gridCol>
                <a:gridCol w="1950278">
                  <a:extLst>
                    <a:ext uri="{9D8B030D-6E8A-4147-A177-3AD203B41FA5}">
                      <a16:colId xmlns:a16="http://schemas.microsoft.com/office/drawing/2014/main" val="920517476"/>
                    </a:ext>
                  </a:extLst>
                </a:gridCol>
              </a:tblGrid>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Electron</a:t>
                      </a:r>
                      <a:b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configuration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Radius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Electron</a:t>
                      </a:r>
                      <a:b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configuration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Radius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8358230"/>
                  </a:ext>
                </a:extLst>
              </a:tr>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Lithium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32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Li</a:t>
                      </a:r>
                      <a:r>
                        <a:rPr lang="en-US" sz="2800" b="0" baseline="30000" dirty="0">
                          <a:solidFill>
                            <a:srgbClr val="0000FF"/>
                          </a:solidFill>
                          <a:latin typeface="Times New Roman" panose="02020603050405020304" pitchFamily="18" charset="0"/>
                          <a:cs typeface="Times New Roman" panose="02020603050405020304" pitchFamily="18" charset="0"/>
                        </a:rPr>
                        <a:t>+1</a:t>
                      </a:r>
                      <a:r>
                        <a:rPr lang="en-US" sz="2800" b="0" dirty="0">
                          <a:solidFill>
                            <a:srgbClr val="0000FF"/>
                          </a:solidFill>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rgbClr val="0000FF"/>
                          </a:solidFill>
                          <a:latin typeface="Times New Roman" panose="02020603050405020304" pitchFamily="18" charset="0"/>
                          <a:cs typeface="Times New Roman" panose="02020603050405020304" pitchFamily="18" charset="0"/>
                        </a:rPr>
                        <a:t>24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5572513"/>
                  </a:ext>
                </a:extLst>
              </a:tr>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Magnesium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2-8-2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140.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Mg</a:t>
                      </a:r>
                      <a:r>
                        <a:rPr lang="en-US" sz="2800" b="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rgbClr val="0000FF"/>
                          </a:solidFill>
                          <a:latin typeface="Times New Roman" panose="02020603050405020304" pitchFamily="18" charset="0"/>
                          <a:cs typeface="Times New Roman" panose="02020603050405020304" pitchFamily="18" charset="0"/>
                        </a:rPr>
                        <a:t>125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1000657"/>
                  </a:ext>
                </a:extLst>
              </a:tr>
              <a:tr h="863591">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Scandium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2-8-9-2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159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Sc</a:t>
                      </a:r>
                      <a:r>
                        <a:rPr lang="en-US" sz="2800" b="0" baseline="30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2-8-8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rgbClr val="0000FF"/>
                          </a:solidFill>
                          <a:latin typeface="Times New Roman" panose="02020603050405020304" pitchFamily="18" charset="0"/>
                          <a:cs typeface="Times New Roman" panose="02020603050405020304" pitchFamily="18" charset="0"/>
                        </a:rPr>
                        <a:t>138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022282"/>
                  </a:ext>
                </a:extLst>
              </a:tr>
              <a:tr h="863591">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Oxygen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64.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O</a:t>
                      </a:r>
                      <a:r>
                        <a:rPr lang="en-US" sz="2800" b="0" baseline="30000" dirty="0">
                          <a:solidFill>
                            <a:srgbClr val="FF0000"/>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rgbClr val="FF0000"/>
                          </a:solidFill>
                          <a:latin typeface="Times New Roman" panose="02020603050405020304" pitchFamily="18" charset="0"/>
                          <a:cs typeface="Times New Roman" panose="02020603050405020304" pitchFamily="18" charset="0"/>
                        </a:rPr>
                        <a:t>71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0626274"/>
                  </a:ext>
                </a:extLst>
              </a:tr>
              <a:tr h="932482">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Phosphorous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2-8-5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109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P</a:t>
                      </a:r>
                      <a:r>
                        <a:rPr lang="en-US" sz="2800" b="0" baseline="30000" dirty="0">
                          <a:solidFill>
                            <a:srgbClr val="FF0000"/>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2-8-8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rgbClr val="FF0000"/>
                          </a:solidFill>
                          <a:latin typeface="Times New Roman" panose="02020603050405020304" pitchFamily="18" charset="0"/>
                          <a:cs typeface="Times New Roman" panose="02020603050405020304" pitchFamily="18" charset="0"/>
                        </a:rPr>
                        <a:t>116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0289590"/>
                  </a:ext>
                </a:extLst>
              </a:tr>
            </a:tbl>
          </a:graphicData>
        </a:graphic>
      </p:graphicFrame>
    </p:spTree>
    <p:extLst>
      <p:ext uri="{BB962C8B-B14F-4D97-AF65-F5344CB8AC3E}">
        <p14:creationId xmlns:p14="http://schemas.microsoft.com/office/powerpoint/2010/main" val="195522813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0A16F4-FF4F-491D-83A5-6E1F560B43B1}"/>
              </a:ext>
            </a:extLst>
          </p:cNvPr>
          <p:cNvSpPr txBox="1"/>
          <p:nvPr/>
        </p:nvSpPr>
        <p:spPr>
          <a:xfrm>
            <a:off x="0" y="-1"/>
            <a:ext cx="12192000" cy="5262979"/>
          </a:xfrm>
          <a:prstGeom prst="rect">
            <a:avLst/>
          </a:prstGeom>
          <a:noFill/>
        </p:spPr>
        <p:txBody>
          <a:bodyPr wrap="square" rtlCol="0">
            <a:spAutoFit/>
          </a:bodyPr>
          <a:lstStyle/>
          <a:p>
            <a:r>
              <a:rPr lang="en-US" sz="4800" dirty="0">
                <a:solidFill>
                  <a:srgbClr val="FF0000"/>
                </a:solidFill>
                <a:latin typeface="Times New Roman" panose="02020603050405020304" pitchFamily="18" charset="0"/>
                <a:cs typeface="Times New Roman" panose="02020603050405020304" pitchFamily="18" charset="0"/>
              </a:rPr>
              <a:t>80.  Cations are always much smaller than their</a:t>
            </a:r>
            <a:br>
              <a:rPr lang="en-US" sz="4800" dirty="0">
                <a:solidFill>
                  <a:srgbClr val="FF0000"/>
                </a:solidFill>
                <a:latin typeface="Times New Roman" panose="02020603050405020304" pitchFamily="18" charset="0"/>
                <a:cs typeface="Times New Roman" panose="02020603050405020304" pitchFamily="18" charset="0"/>
              </a:rPr>
            </a:br>
            <a:r>
              <a:rPr lang="en-US" sz="4800" dirty="0">
                <a:solidFill>
                  <a:srgbClr val="FF0000"/>
                </a:solidFill>
                <a:latin typeface="Times New Roman" panose="02020603050405020304" pitchFamily="18" charset="0"/>
                <a:cs typeface="Times New Roman" panose="02020603050405020304" pitchFamily="18" charset="0"/>
              </a:rPr>
              <a:t>       atoms WHY?</a:t>
            </a:r>
            <a:br>
              <a:rPr lang="en-US" sz="4800" dirty="0">
                <a:latin typeface="Times New Roman" panose="02020603050405020304" pitchFamily="18" charset="0"/>
                <a:cs typeface="Times New Roman" panose="02020603050405020304" pitchFamily="18" charset="0"/>
              </a:rPr>
            </a:br>
            <a:br>
              <a:rPr lang="en-US" sz="4800" dirty="0">
                <a:latin typeface="Times New Roman" panose="02020603050405020304" pitchFamily="18" charset="0"/>
                <a:cs typeface="Times New Roman" panose="02020603050405020304" pitchFamily="18" charset="0"/>
              </a:rPr>
            </a:br>
            <a:br>
              <a:rPr lang="en-US" sz="4800" dirty="0">
                <a:latin typeface="Times New Roman" panose="02020603050405020304" pitchFamily="18" charset="0"/>
                <a:cs typeface="Times New Roman" panose="02020603050405020304" pitchFamily="18" charset="0"/>
              </a:rPr>
            </a:b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       Anions are always slightly bigger than the</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       atoms they formed from, WHY?</a:t>
            </a:r>
          </a:p>
        </p:txBody>
      </p:sp>
    </p:spTree>
    <p:extLst>
      <p:ext uri="{BB962C8B-B14F-4D97-AF65-F5344CB8AC3E}">
        <p14:creationId xmlns:p14="http://schemas.microsoft.com/office/powerpoint/2010/main" val="291834635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0A16F4-FF4F-491D-83A5-6E1F560B43B1}"/>
              </a:ext>
            </a:extLst>
          </p:cNvPr>
          <p:cNvSpPr txBox="1"/>
          <p:nvPr/>
        </p:nvSpPr>
        <p:spPr>
          <a:xfrm>
            <a:off x="0" y="-1"/>
            <a:ext cx="12192000" cy="5262979"/>
          </a:xfrm>
          <a:prstGeom prst="rect">
            <a:avLst/>
          </a:prstGeom>
          <a:noFill/>
        </p:spPr>
        <p:txBody>
          <a:bodyPr wrap="square" rtlCol="0">
            <a:spAutoFit/>
          </a:bodyPr>
          <a:lstStyle/>
          <a:p>
            <a:r>
              <a:rPr lang="en-US" sz="4800" dirty="0">
                <a:solidFill>
                  <a:srgbClr val="FF0000"/>
                </a:solidFill>
                <a:latin typeface="Times New Roman" panose="02020603050405020304" pitchFamily="18" charset="0"/>
                <a:cs typeface="Times New Roman" panose="02020603050405020304" pitchFamily="18" charset="0"/>
              </a:rPr>
              <a:t>80.  Cations are always much smaller than their</a:t>
            </a:r>
            <a:br>
              <a:rPr lang="en-US" sz="4800" dirty="0">
                <a:solidFill>
                  <a:srgbClr val="FF0000"/>
                </a:solidFill>
                <a:latin typeface="Times New Roman" panose="02020603050405020304" pitchFamily="18" charset="0"/>
                <a:cs typeface="Times New Roman" panose="02020603050405020304" pitchFamily="18" charset="0"/>
              </a:rPr>
            </a:br>
            <a:r>
              <a:rPr lang="en-US" sz="4800" dirty="0">
                <a:solidFill>
                  <a:srgbClr val="FF0000"/>
                </a:solidFill>
                <a:latin typeface="Times New Roman" panose="02020603050405020304" pitchFamily="18" charset="0"/>
                <a:cs typeface="Times New Roman" panose="02020603050405020304" pitchFamily="18" charset="0"/>
              </a:rPr>
              <a:t>       atoms WHY?</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       </a:t>
            </a:r>
            <a:r>
              <a:rPr lang="en-US" sz="4800" dirty="0">
                <a:solidFill>
                  <a:srgbClr val="0000FF"/>
                </a:solidFill>
                <a:latin typeface="Times New Roman" panose="02020603050405020304" pitchFamily="18" charset="0"/>
                <a:cs typeface="Times New Roman" panose="02020603050405020304" pitchFamily="18" charset="0"/>
              </a:rPr>
              <a:t>Cations LOSE a whole orbital when they</a:t>
            </a:r>
            <a:br>
              <a:rPr lang="en-US" sz="4800" dirty="0">
                <a:solidFill>
                  <a:srgbClr val="0000FF"/>
                </a:solidFill>
                <a:latin typeface="Times New Roman" panose="02020603050405020304" pitchFamily="18" charset="0"/>
                <a:cs typeface="Times New Roman" panose="02020603050405020304" pitchFamily="18" charset="0"/>
              </a:rPr>
            </a:br>
            <a:r>
              <a:rPr lang="en-US" sz="4800" dirty="0">
                <a:solidFill>
                  <a:srgbClr val="0000FF"/>
                </a:solidFill>
                <a:latin typeface="Times New Roman" panose="02020603050405020304" pitchFamily="18" charset="0"/>
                <a:cs typeface="Times New Roman" panose="02020603050405020304" pitchFamily="18" charset="0"/>
              </a:rPr>
              <a:t>       “lose” electrons.</a:t>
            </a:r>
            <a:br>
              <a:rPr lang="en-US" sz="4800" dirty="0">
                <a:solidFill>
                  <a:srgbClr val="0000FF"/>
                </a:solidFill>
                <a:latin typeface="Times New Roman" panose="02020603050405020304" pitchFamily="18" charset="0"/>
                <a:cs typeface="Times New Roman" panose="02020603050405020304" pitchFamily="18" charset="0"/>
              </a:rPr>
            </a:b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       Anions are always slightly bigger than the</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       atoms they formed from, WHY?</a:t>
            </a:r>
          </a:p>
        </p:txBody>
      </p:sp>
    </p:spTree>
    <p:extLst>
      <p:ext uri="{BB962C8B-B14F-4D97-AF65-F5344CB8AC3E}">
        <p14:creationId xmlns:p14="http://schemas.microsoft.com/office/powerpoint/2010/main" val="243347595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0A16F4-FF4F-491D-83A5-6E1F560B43B1}"/>
              </a:ext>
            </a:extLst>
          </p:cNvPr>
          <p:cNvSpPr txBox="1"/>
          <p:nvPr/>
        </p:nvSpPr>
        <p:spPr>
          <a:xfrm>
            <a:off x="0" y="-1"/>
            <a:ext cx="12192000" cy="6740307"/>
          </a:xfrm>
          <a:prstGeom prst="rect">
            <a:avLst/>
          </a:prstGeom>
          <a:noFill/>
        </p:spPr>
        <p:txBody>
          <a:bodyPr wrap="square" rtlCol="0">
            <a:spAutoFit/>
          </a:bodyPr>
          <a:lstStyle/>
          <a:p>
            <a:r>
              <a:rPr lang="en-US" sz="4800" dirty="0">
                <a:solidFill>
                  <a:srgbClr val="FF0000"/>
                </a:solidFill>
                <a:latin typeface="Times New Roman" panose="02020603050405020304" pitchFamily="18" charset="0"/>
                <a:cs typeface="Times New Roman" panose="02020603050405020304" pitchFamily="18" charset="0"/>
              </a:rPr>
              <a:t>80.  Cations are always much smaller than their</a:t>
            </a:r>
            <a:br>
              <a:rPr lang="en-US" sz="4800" dirty="0">
                <a:solidFill>
                  <a:srgbClr val="FF0000"/>
                </a:solidFill>
                <a:latin typeface="Times New Roman" panose="02020603050405020304" pitchFamily="18" charset="0"/>
                <a:cs typeface="Times New Roman" panose="02020603050405020304" pitchFamily="18" charset="0"/>
              </a:rPr>
            </a:br>
            <a:r>
              <a:rPr lang="en-US" sz="4800" dirty="0">
                <a:solidFill>
                  <a:srgbClr val="FF0000"/>
                </a:solidFill>
                <a:latin typeface="Times New Roman" panose="02020603050405020304" pitchFamily="18" charset="0"/>
                <a:cs typeface="Times New Roman" panose="02020603050405020304" pitchFamily="18" charset="0"/>
              </a:rPr>
              <a:t>       atoms WHY?</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       </a:t>
            </a:r>
            <a:r>
              <a:rPr lang="en-US" sz="4800" dirty="0">
                <a:solidFill>
                  <a:srgbClr val="0000FF"/>
                </a:solidFill>
                <a:latin typeface="Times New Roman" panose="02020603050405020304" pitchFamily="18" charset="0"/>
                <a:cs typeface="Times New Roman" panose="02020603050405020304" pitchFamily="18" charset="0"/>
              </a:rPr>
              <a:t>Cations LOSE a whole orbital when they</a:t>
            </a:r>
            <a:br>
              <a:rPr lang="en-US" sz="4800" dirty="0">
                <a:solidFill>
                  <a:srgbClr val="0000FF"/>
                </a:solidFill>
                <a:latin typeface="Times New Roman" panose="02020603050405020304" pitchFamily="18" charset="0"/>
                <a:cs typeface="Times New Roman" panose="02020603050405020304" pitchFamily="18" charset="0"/>
              </a:rPr>
            </a:br>
            <a:r>
              <a:rPr lang="en-US" sz="4800" dirty="0">
                <a:solidFill>
                  <a:srgbClr val="0000FF"/>
                </a:solidFill>
                <a:latin typeface="Times New Roman" panose="02020603050405020304" pitchFamily="18" charset="0"/>
                <a:cs typeface="Times New Roman" panose="02020603050405020304" pitchFamily="18" charset="0"/>
              </a:rPr>
              <a:t>       “lose” electrons.</a:t>
            </a:r>
            <a:br>
              <a:rPr lang="en-US" sz="4800" dirty="0">
                <a:solidFill>
                  <a:srgbClr val="0000FF"/>
                </a:solidFill>
                <a:latin typeface="Times New Roman" panose="02020603050405020304" pitchFamily="18" charset="0"/>
                <a:cs typeface="Times New Roman" panose="02020603050405020304" pitchFamily="18" charset="0"/>
              </a:rPr>
            </a:b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       Anions are always slightly bigger than the</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       atoms they formed from, WHY?</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      </a:t>
            </a:r>
            <a:r>
              <a:rPr lang="en-US" sz="4800" dirty="0">
                <a:solidFill>
                  <a:srgbClr val="0000FF"/>
                </a:solidFill>
                <a:latin typeface="Times New Roman" panose="02020603050405020304" pitchFamily="18" charset="0"/>
                <a:cs typeface="Times New Roman" panose="02020603050405020304" pitchFamily="18" charset="0"/>
              </a:rPr>
              <a:t> Gaining electrons “fills” that valence orbital,</a:t>
            </a:r>
            <a:br>
              <a:rPr lang="en-US" sz="4800" dirty="0">
                <a:solidFill>
                  <a:srgbClr val="0000FF"/>
                </a:solidFill>
                <a:latin typeface="Times New Roman" panose="02020603050405020304" pitchFamily="18" charset="0"/>
                <a:cs typeface="Times New Roman" panose="02020603050405020304" pitchFamily="18" charset="0"/>
              </a:rPr>
            </a:br>
            <a:r>
              <a:rPr lang="en-US" sz="4800" dirty="0">
                <a:solidFill>
                  <a:srgbClr val="0000FF"/>
                </a:solidFill>
                <a:latin typeface="Times New Roman" panose="02020603050405020304" pitchFamily="18" charset="0"/>
                <a:cs typeface="Times New Roman" panose="02020603050405020304" pitchFamily="18" charset="0"/>
              </a:rPr>
              <a:t>       stretching it out to full size. </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480966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0" y="0"/>
            <a:ext cx="1219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US" altLang="en-US" sz="4000" dirty="0">
                <a:solidFill>
                  <a:srgbClr val="FF0000"/>
                </a:solidFill>
                <a:latin typeface="Tahoma" pitchFamily="34" charset="0"/>
                <a:cs typeface="Tahoma" pitchFamily="34" charset="0"/>
              </a:rPr>
              <a:t>Relative scales &amp; arbitrary scales… Electronegativity </a:t>
            </a:r>
            <a:r>
              <a:rPr lang="en-US" altLang="en-US" sz="3200" i="1" dirty="0">
                <a:solidFill>
                  <a:srgbClr val="0000FF"/>
                </a:solidFill>
                <a:latin typeface="Times New Roman" panose="02020603050405020304" pitchFamily="18" charset="0"/>
                <a:cs typeface="Times New Roman" panose="02020603050405020304" pitchFamily="18" charset="0"/>
              </a:rPr>
              <a:t>(Dr. Linus was a fun guy, but not a fungi)</a:t>
            </a:r>
          </a:p>
        </p:txBody>
      </p:sp>
      <p:sp>
        <p:nvSpPr>
          <p:cNvPr id="21507" name="TextBox 2"/>
          <p:cNvSpPr txBox="1">
            <a:spLocks noChangeArrowheads="1"/>
          </p:cNvSpPr>
          <p:nvPr/>
        </p:nvSpPr>
        <p:spPr bwMode="auto">
          <a:xfrm>
            <a:off x="0" y="1200329"/>
            <a:ext cx="1219200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rPr>
              <a:t>81.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 relative scale compares all members of the group to one set standard.  </a:t>
            </a:r>
          </a:p>
          <a:p>
            <a:pPr fontAlgn="base">
              <a:spcBef>
                <a:spcPct val="0"/>
              </a:spcBef>
              <a:spcAft>
                <a:spcPct val="0"/>
              </a:spcAft>
            </a:pPr>
            <a:endPar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en-US" altLang="en-US" sz="28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335804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0" y="0"/>
            <a:ext cx="1219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US" altLang="en-US" sz="4000" dirty="0">
                <a:solidFill>
                  <a:srgbClr val="FF0000"/>
                </a:solidFill>
                <a:latin typeface="Tahoma" pitchFamily="34" charset="0"/>
                <a:cs typeface="Tahoma" pitchFamily="34" charset="0"/>
              </a:rPr>
              <a:t>Relative scales &amp; arbitrary scales… Electronegativity </a:t>
            </a:r>
            <a:r>
              <a:rPr lang="en-US" altLang="en-US" sz="3200" i="1" dirty="0">
                <a:solidFill>
                  <a:srgbClr val="0000FF"/>
                </a:solidFill>
                <a:latin typeface="Times New Roman" panose="02020603050405020304" pitchFamily="18" charset="0"/>
                <a:cs typeface="Times New Roman" panose="02020603050405020304" pitchFamily="18" charset="0"/>
              </a:rPr>
              <a:t>(Dr. Linus was a fun guy, but not a fungi)</a:t>
            </a:r>
          </a:p>
        </p:txBody>
      </p:sp>
      <p:sp>
        <p:nvSpPr>
          <p:cNvPr id="21507" name="TextBox 2"/>
          <p:cNvSpPr txBox="1">
            <a:spLocks noChangeArrowheads="1"/>
          </p:cNvSpPr>
          <p:nvPr/>
        </p:nvSpPr>
        <p:spPr bwMode="auto">
          <a:xfrm>
            <a:off x="0" y="1200329"/>
            <a:ext cx="12192001"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rPr>
              <a:t>81.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 relative scale compares all members of the group to one set standard.  </a:t>
            </a:r>
          </a:p>
          <a:p>
            <a:pPr fontAlgn="base">
              <a:spcBef>
                <a:spcPct val="0"/>
              </a:spcBef>
              <a:spcAft>
                <a:spcPct val="0"/>
              </a:spcAft>
            </a:pPr>
            <a:endPar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rPr>
              <a:t>82.</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Electronegativity is a relative scale, all atoms are relative to fluorine.  </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Pauling determined that fluorine has the greatest tendency to gain electrons</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when making a bond, and ranked all other atoms to it.</a:t>
            </a:r>
          </a:p>
          <a:p>
            <a:pPr fontAlgn="base">
              <a:spcBef>
                <a:spcPct val="0"/>
              </a:spcBef>
              <a:spcAft>
                <a:spcPct val="0"/>
              </a:spcAft>
            </a:pPr>
            <a:endPar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alt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313126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0" y="0"/>
            <a:ext cx="1219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US" altLang="en-US" sz="4000" dirty="0">
                <a:solidFill>
                  <a:srgbClr val="FF0000"/>
                </a:solidFill>
                <a:latin typeface="Tahoma" pitchFamily="34" charset="0"/>
                <a:cs typeface="Tahoma" pitchFamily="34" charset="0"/>
              </a:rPr>
              <a:t>Relative scales &amp; arbitrary scales… Electronegativity </a:t>
            </a:r>
            <a:r>
              <a:rPr lang="en-US" altLang="en-US" sz="3200" i="1" dirty="0">
                <a:solidFill>
                  <a:srgbClr val="0000FF"/>
                </a:solidFill>
                <a:latin typeface="Times New Roman" panose="02020603050405020304" pitchFamily="18" charset="0"/>
                <a:cs typeface="Times New Roman" panose="02020603050405020304" pitchFamily="18" charset="0"/>
              </a:rPr>
              <a:t>(Dr. Linus was a fun guy, but not a fungi)</a:t>
            </a:r>
          </a:p>
        </p:txBody>
      </p:sp>
      <p:sp>
        <p:nvSpPr>
          <p:cNvPr id="21507" name="TextBox 2"/>
          <p:cNvSpPr txBox="1">
            <a:spLocks noChangeArrowheads="1"/>
          </p:cNvSpPr>
          <p:nvPr/>
        </p:nvSpPr>
        <p:spPr bwMode="auto">
          <a:xfrm>
            <a:off x="0" y="1200329"/>
            <a:ext cx="12192001"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rPr>
              <a:t>81.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 relative scale compares all members of the group to one set standard.  </a:t>
            </a:r>
          </a:p>
          <a:p>
            <a:pPr fontAlgn="base">
              <a:spcBef>
                <a:spcPct val="0"/>
              </a:spcBef>
              <a:spcAft>
                <a:spcPct val="0"/>
              </a:spcAft>
            </a:pPr>
            <a:endPar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rPr>
              <a:t>82.</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Electronegativity is a relative scale, all atoms are relative to fluorine.  </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Pauling determined that fluorine has the greatest tendency to gain electrons</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when making a bond, and ranked all other atoms to it.</a:t>
            </a:r>
          </a:p>
          <a:p>
            <a:pPr fontAlgn="base">
              <a:spcBef>
                <a:spcPct val="0"/>
              </a:spcBef>
              <a:spcAft>
                <a:spcPct val="0"/>
              </a:spcAft>
            </a:pPr>
            <a:endPar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rPr>
              <a:t>83.</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An arbitrary scale is one that uses numbers that don’t really matter.  </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Pauling choose 4.0 for the highest EN value, given to fluorine.  </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All other atoms were given values ranked down to zero.  </a:t>
            </a:r>
          </a:p>
          <a:p>
            <a:pPr fontAlgn="base">
              <a:spcBef>
                <a:spcPct val="0"/>
              </a:spcBef>
              <a:spcAft>
                <a:spcPct val="0"/>
              </a:spcAft>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rPr>
              <a:t>He could have use 100 as his top value, or eleven, or anything.  He just picked 4.0 for his</a:t>
            </a:r>
            <a:br>
              <a:rPr lang="en-US" altLang="en-US" sz="2400" dirty="0">
                <a:solidFill>
                  <a:srgbClr val="0000FF"/>
                </a:solidFill>
                <a:latin typeface="Times New Roman" panose="02020603050405020304" pitchFamily="18" charset="0"/>
                <a:cs typeface="Times New Roman" panose="02020603050405020304" pitchFamily="18" charset="0"/>
              </a:rPr>
            </a:br>
            <a:r>
              <a:rPr lang="en-US" altLang="en-US" sz="2400" dirty="0">
                <a:solidFill>
                  <a:srgbClr val="0000FF"/>
                </a:solidFill>
                <a:latin typeface="Times New Roman" panose="02020603050405020304" pitchFamily="18" charset="0"/>
                <a:cs typeface="Times New Roman" panose="02020603050405020304" pitchFamily="18" charset="0"/>
              </a:rPr>
              <a:t>         own reason.  There are not 4.0 somethings, in fact there isn’t even a unit.  </a:t>
            </a:r>
            <a:br>
              <a:rPr lang="en-US" altLang="en-US" sz="2400" dirty="0">
                <a:solidFill>
                  <a:srgbClr val="0000FF"/>
                </a:solidFill>
                <a:latin typeface="Times New Roman" panose="02020603050405020304" pitchFamily="18" charset="0"/>
                <a:cs typeface="Times New Roman" panose="02020603050405020304" pitchFamily="18" charset="0"/>
              </a:rPr>
            </a:br>
            <a:endParaRPr lang="en-US" altLang="en-US" sz="2800" dirty="0">
              <a:solidFill>
                <a:srgbClr val="0000FF"/>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en-US" altLang="en-US" sz="28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4770188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0" y="0"/>
            <a:ext cx="1219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US" altLang="en-US" sz="4000" dirty="0">
                <a:solidFill>
                  <a:srgbClr val="FF0000"/>
                </a:solidFill>
                <a:latin typeface="Tahoma" pitchFamily="34" charset="0"/>
                <a:cs typeface="Tahoma" pitchFamily="34" charset="0"/>
              </a:rPr>
              <a:t>Relative scales &amp; arbitrary scales… Electronegativity </a:t>
            </a:r>
            <a:r>
              <a:rPr lang="en-US" altLang="en-US" sz="3200" i="1" dirty="0">
                <a:solidFill>
                  <a:srgbClr val="0000FF"/>
                </a:solidFill>
                <a:latin typeface="Times New Roman" panose="02020603050405020304" pitchFamily="18" charset="0"/>
                <a:cs typeface="Times New Roman" panose="02020603050405020304" pitchFamily="18" charset="0"/>
              </a:rPr>
              <a:t>(Dr. Linus was a fun guy, but not a fungi)</a:t>
            </a:r>
          </a:p>
        </p:txBody>
      </p:sp>
      <p:sp>
        <p:nvSpPr>
          <p:cNvPr id="21507" name="TextBox 2"/>
          <p:cNvSpPr txBox="1">
            <a:spLocks noChangeArrowheads="1"/>
          </p:cNvSpPr>
          <p:nvPr/>
        </p:nvSpPr>
        <p:spPr bwMode="auto">
          <a:xfrm>
            <a:off x="0" y="1200329"/>
            <a:ext cx="12192001"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rPr>
              <a:t>81.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 relative scale compares all members of the group to one set standard.  </a:t>
            </a:r>
          </a:p>
          <a:p>
            <a:pPr fontAlgn="base">
              <a:spcBef>
                <a:spcPct val="0"/>
              </a:spcBef>
              <a:spcAft>
                <a:spcPct val="0"/>
              </a:spcAft>
            </a:pPr>
            <a:endPar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rPr>
              <a:t>82.</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Electronegativity is a relative scale, all atoms are relative to fluorine.  </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Pauling determined that fluorine has the greatest tendency to gain electrons</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when making a bond, and ranked all other atoms to it.</a:t>
            </a:r>
          </a:p>
          <a:p>
            <a:pPr fontAlgn="base">
              <a:spcBef>
                <a:spcPct val="0"/>
              </a:spcBef>
              <a:spcAft>
                <a:spcPct val="0"/>
              </a:spcAft>
            </a:pPr>
            <a:endPar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rPr>
              <a:t>83.</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An arbitrary scale is one that uses numbers that don’t really matter.  </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Pauling choose 4.0 for the highest EN value, given to fluorine.  </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All other atoms were given values ranked down to zero.  </a:t>
            </a:r>
          </a:p>
          <a:p>
            <a:pPr fontAlgn="base">
              <a:spcBef>
                <a:spcPct val="0"/>
              </a:spcBef>
              <a:spcAft>
                <a:spcPct val="0"/>
              </a:spcAft>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rPr>
              <a:t>He could have use 100 as his top value, or eleven, or anything.  He just picked 4.0 for his</a:t>
            </a:r>
            <a:br>
              <a:rPr lang="en-US" altLang="en-US" sz="2400" dirty="0">
                <a:solidFill>
                  <a:srgbClr val="0000FF"/>
                </a:solidFill>
                <a:latin typeface="Times New Roman" panose="02020603050405020304" pitchFamily="18" charset="0"/>
                <a:cs typeface="Times New Roman" panose="02020603050405020304" pitchFamily="18" charset="0"/>
              </a:rPr>
            </a:br>
            <a:r>
              <a:rPr lang="en-US" altLang="en-US" sz="2400" dirty="0">
                <a:solidFill>
                  <a:srgbClr val="0000FF"/>
                </a:solidFill>
                <a:latin typeface="Times New Roman" panose="02020603050405020304" pitchFamily="18" charset="0"/>
                <a:cs typeface="Times New Roman" panose="02020603050405020304" pitchFamily="18" charset="0"/>
              </a:rPr>
              <a:t>         own reason.  There are not 4.0 somethings, in fact there isn’t even a unit.  </a:t>
            </a:r>
            <a:br>
              <a:rPr lang="en-US" altLang="en-US" sz="2400" dirty="0">
                <a:solidFill>
                  <a:srgbClr val="0000FF"/>
                </a:solidFill>
                <a:latin typeface="Times New Roman" panose="02020603050405020304" pitchFamily="18" charset="0"/>
                <a:cs typeface="Times New Roman" panose="02020603050405020304" pitchFamily="18" charset="0"/>
              </a:rPr>
            </a:br>
            <a:endParaRPr lang="en-US" altLang="en-US" sz="2800" dirty="0">
              <a:solidFill>
                <a:srgbClr val="0000FF"/>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en-US" altLang="en-US" sz="2800" dirty="0">
                <a:solidFill>
                  <a:srgbClr val="FF0000"/>
                </a:solidFill>
                <a:latin typeface="Times New Roman" panose="02020603050405020304" pitchFamily="18" charset="0"/>
                <a:cs typeface="Times New Roman" panose="02020603050405020304" pitchFamily="18" charset="0"/>
              </a:rPr>
              <a:t>84.  Electronegativity is BOTH a RELATIVE SCALE &amp; an ARBITRARY SCALE.  </a:t>
            </a:r>
          </a:p>
        </p:txBody>
      </p:sp>
    </p:spTree>
    <p:extLst>
      <p:ext uri="{BB962C8B-B14F-4D97-AF65-F5344CB8AC3E}">
        <p14:creationId xmlns:p14="http://schemas.microsoft.com/office/powerpoint/2010/main" val="320187437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2862322"/>
          </a:xfrm>
          <a:prstGeom prst="rect">
            <a:avLst/>
          </a:prstGeom>
          <a:noFill/>
        </p:spPr>
        <p:txBody>
          <a:bodyPr wrap="square" rtlCol="0">
            <a:spAutoFit/>
          </a:bodyPr>
          <a:lstStyle/>
          <a:p>
            <a:pPr fontAlgn="base">
              <a:spcBef>
                <a:spcPct val="0"/>
              </a:spcBef>
              <a:spcAft>
                <a:spcPct val="0"/>
              </a:spcAft>
            </a:pPr>
            <a:r>
              <a:rPr lang="en-US" sz="2000" dirty="0">
                <a:solidFill>
                  <a:prstClr val="black"/>
                </a:solidFill>
                <a:latin typeface="Times New Roman" panose="02020603050405020304" pitchFamily="18" charset="0"/>
                <a:cs typeface="Times New Roman" panose="02020603050405020304" pitchFamily="18" charset="0"/>
              </a:rPr>
              <a:t>Last Point, not really related to Periodic Table, but stuck in here to keep in mind…</a:t>
            </a:r>
          </a:p>
          <a:p>
            <a:pPr fontAlgn="base">
              <a:spcBef>
                <a:spcPct val="0"/>
              </a:spcBef>
              <a:spcAft>
                <a:spcPct val="0"/>
              </a:spcAft>
            </a:pPr>
            <a:endParaRPr lang="en-US" sz="2000" dirty="0">
              <a:solidFill>
                <a:prstClr val="black"/>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en-US" sz="3600" b="1" dirty="0">
                <a:solidFill>
                  <a:srgbClr val="FF0000"/>
                </a:solidFill>
                <a:latin typeface="Times New Roman" panose="02020603050405020304" pitchFamily="18" charset="0"/>
                <a:cs typeface="Times New Roman" panose="02020603050405020304" pitchFamily="18" charset="0"/>
              </a:rPr>
              <a:t>85.  ALLOTROPES</a:t>
            </a:r>
          </a:p>
          <a:p>
            <a:pPr fontAlgn="base">
              <a:spcBef>
                <a:spcPct val="0"/>
              </a:spcBef>
              <a:spcAft>
                <a:spcPct val="0"/>
              </a:spcAft>
            </a:pPr>
            <a:endParaRPr lang="en-US" sz="2800" dirty="0">
              <a:solidFill>
                <a:prstClr val="black"/>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en-US" sz="2800" dirty="0">
                <a:solidFill>
                  <a:prstClr val="black"/>
                </a:solidFill>
                <a:latin typeface="Times New Roman" panose="02020603050405020304" pitchFamily="18" charset="0"/>
                <a:cs typeface="Times New Roman" panose="02020603050405020304" pitchFamily="18" charset="0"/>
              </a:rPr>
              <a:t>An allotrope is a chemically pure form of an atom that is structurally bonded together differently and therefore has different chemical and physical properties.</a:t>
            </a:r>
          </a:p>
          <a:p>
            <a:pPr fontAlgn="base">
              <a:spcBef>
                <a:spcPct val="0"/>
              </a:spcBef>
              <a:spcAft>
                <a:spcPct val="0"/>
              </a:spcAft>
            </a:pPr>
            <a:endParaRPr lang="en-US" sz="2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6215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FEBBCC-87EC-4344-93B6-B9AAF0B04159}"/>
              </a:ext>
            </a:extLst>
          </p:cNvPr>
          <p:cNvSpPr txBox="1"/>
          <p:nvPr/>
        </p:nvSpPr>
        <p:spPr>
          <a:xfrm>
            <a:off x="0" y="1"/>
            <a:ext cx="12191999" cy="5447645"/>
          </a:xfrm>
          <a:prstGeom prst="rect">
            <a:avLst/>
          </a:prstGeom>
          <a:noFill/>
        </p:spPr>
        <p:txBody>
          <a:bodyPr wrap="square" rtlCol="0">
            <a:spAutoFit/>
          </a:bodyPr>
          <a:lstStyle/>
          <a:p>
            <a:pPr>
              <a:spcBef>
                <a:spcPct val="50000"/>
              </a:spcBef>
            </a:pPr>
            <a:r>
              <a:rPr lang="en-US" altLang="en-US" sz="6000" dirty="0">
                <a:solidFill>
                  <a:srgbClr val="0000FF"/>
                </a:solidFill>
                <a:latin typeface="Times New Roman" panose="02020603050405020304" pitchFamily="18" charset="0"/>
                <a:cs typeface="Times New Roman" panose="02020603050405020304" pitchFamily="18" charset="0"/>
              </a:rPr>
              <a:t>15.  </a:t>
            </a:r>
            <a:br>
              <a:rPr lang="en-US" altLang="en-US" sz="6000" dirty="0">
                <a:solidFill>
                  <a:srgbClr val="0000FF"/>
                </a:solidFill>
                <a:latin typeface="Times New Roman" panose="02020603050405020304" pitchFamily="18" charset="0"/>
                <a:cs typeface="Times New Roman" panose="02020603050405020304" pitchFamily="18" charset="0"/>
              </a:rPr>
            </a:br>
            <a:r>
              <a:rPr lang="en-US" altLang="en-US" sz="6000" dirty="0">
                <a:solidFill>
                  <a:srgbClr val="0000FF"/>
                </a:solidFill>
                <a:latin typeface="Times New Roman" panose="02020603050405020304" pitchFamily="18" charset="0"/>
                <a:cs typeface="Times New Roman" panose="02020603050405020304" pitchFamily="18" charset="0"/>
              </a:rPr>
              <a:t>The elements of the Periodic Table are arranged in order of increasing </a:t>
            </a:r>
            <a:br>
              <a:rPr lang="en-US" altLang="en-US" sz="6000" dirty="0">
                <a:solidFill>
                  <a:srgbClr val="0000FF"/>
                </a:solidFill>
                <a:latin typeface="Times New Roman" panose="02020603050405020304" pitchFamily="18" charset="0"/>
                <a:cs typeface="Times New Roman" panose="02020603050405020304" pitchFamily="18" charset="0"/>
              </a:rPr>
            </a:br>
            <a:r>
              <a:rPr lang="en-US" altLang="en-US" sz="6000" dirty="0">
                <a:solidFill>
                  <a:srgbClr val="0000FF"/>
                </a:solidFill>
                <a:latin typeface="Times New Roman" panose="02020603050405020304" pitchFamily="18" charset="0"/>
                <a:cs typeface="Times New Roman" panose="02020603050405020304" pitchFamily="18" charset="0"/>
              </a:rPr>
              <a:t>atomic number.</a:t>
            </a:r>
            <a:br>
              <a:rPr lang="en-US" altLang="en-US" sz="6000" dirty="0">
                <a:solidFill>
                  <a:srgbClr val="0000FF"/>
                </a:solidFill>
                <a:latin typeface="Times New Roman" panose="02020603050405020304" pitchFamily="18" charset="0"/>
                <a:cs typeface="Times New Roman" panose="02020603050405020304" pitchFamily="18" charset="0"/>
              </a:rPr>
            </a:br>
            <a:br>
              <a:rPr lang="en-US" altLang="en-US" sz="6000" dirty="0">
                <a:solidFill>
                  <a:srgbClr val="0000FF"/>
                </a:solidFill>
                <a:latin typeface="Times New Roman" panose="02020603050405020304" pitchFamily="18" charset="0"/>
                <a:cs typeface="Times New Roman" panose="02020603050405020304" pitchFamily="18" charset="0"/>
              </a:rPr>
            </a:br>
            <a:r>
              <a:rPr lang="en-US" altLang="en-US" sz="4800" dirty="0">
                <a:solidFill>
                  <a:srgbClr val="FF0000"/>
                </a:solidFill>
                <a:latin typeface="Times New Roman" panose="02020603050405020304" pitchFamily="18" charset="0"/>
                <a:cs typeface="Times New Roman" panose="02020603050405020304" pitchFamily="18" charset="0"/>
              </a:rPr>
              <a:t>That means by increasing number of PROTONS.  </a:t>
            </a:r>
            <a:endParaRPr lang="en-US" altLang="en-US" sz="6000"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816770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6124754"/>
          </a:xfrm>
          <a:prstGeom prst="rect">
            <a:avLst/>
          </a:prstGeom>
          <a:noFill/>
        </p:spPr>
        <p:txBody>
          <a:bodyPr wrap="square" rtlCol="0">
            <a:spAutoFit/>
          </a:bodyPr>
          <a:lstStyle/>
          <a:p>
            <a:pPr fontAlgn="base">
              <a:spcBef>
                <a:spcPct val="0"/>
              </a:spcBef>
              <a:spcAft>
                <a:spcPct val="0"/>
              </a:spcAft>
            </a:pPr>
            <a:r>
              <a:rPr lang="en-US" sz="2000" dirty="0">
                <a:solidFill>
                  <a:prstClr val="black"/>
                </a:solidFill>
                <a:latin typeface="Times New Roman" panose="02020603050405020304" pitchFamily="18" charset="0"/>
                <a:cs typeface="Times New Roman" panose="02020603050405020304" pitchFamily="18" charset="0"/>
              </a:rPr>
              <a:t>Last Point, not really related to Periodic Table, but stuck in here to keep in mind…</a:t>
            </a:r>
          </a:p>
          <a:p>
            <a:pPr fontAlgn="base">
              <a:spcBef>
                <a:spcPct val="0"/>
              </a:spcBef>
              <a:spcAft>
                <a:spcPct val="0"/>
              </a:spcAft>
            </a:pPr>
            <a:endParaRPr lang="en-US" sz="2000" dirty="0">
              <a:solidFill>
                <a:prstClr val="black"/>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en-US" sz="3600" b="1" dirty="0">
                <a:solidFill>
                  <a:srgbClr val="FF0000"/>
                </a:solidFill>
                <a:latin typeface="Times New Roman" panose="02020603050405020304" pitchFamily="18" charset="0"/>
                <a:cs typeface="Times New Roman" panose="02020603050405020304" pitchFamily="18" charset="0"/>
              </a:rPr>
              <a:t>85.  ALLOTROPES</a:t>
            </a:r>
          </a:p>
          <a:p>
            <a:pPr fontAlgn="base">
              <a:spcBef>
                <a:spcPct val="0"/>
              </a:spcBef>
              <a:spcAft>
                <a:spcPct val="0"/>
              </a:spcAft>
            </a:pPr>
            <a:endParaRPr lang="en-US" sz="2800" dirty="0">
              <a:solidFill>
                <a:prstClr val="black"/>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en-US" sz="2800" dirty="0">
                <a:solidFill>
                  <a:prstClr val="black"/>
                </a:solidFill>
                <a:latin typeface="Times New Roman" panose="02020603050405020304" pitchFamily="18" charset="0"/>
                <a:cs typeface="Times New Roman" panose="02020603050405020304" pitchFamily="18" charset="0"/>
              </a:rPr>
              <a:t>An allotrope is a chemically pure form of an atom that is structurally bonded together differently and therefore has different chemical and physical properties.</a:t>
            </a:r>
          </a:p>
          <a:p>
            <a:pPr fontAlgn="base">
              <a:spcBef>
                <a:spcPct val="0"/>
              </a:spcBef>
              <a:spcAft>
                <a:spcPct val="0"/>
              </a:spcAft>
            </a:pPr>
            <a:br>
              <a:rPr lang="en-US" sz="2000" dirty="0">
                <a:solidFill>
                  <a:prstClr val="black"/>
                </a:solidFill>
                <a:latin typeface="Times New Roman" panose="02020603050405020304" pitchFamily="18" charset="0"/>
                <a:cs typeface="Times New Roman" panose="02020603050405020304" pitchFamily="18" charset="0"/>
              </a:rPr>
            </a:br>
            <a:r>
              <a:rPr lang="en-US" sz="3200" b="1" u="sng" dirty="0">
                <a:solidFill>
                  <a:srgbClr val="0000FF"/>
                </a:solidFill>
                <a:latin typeface="Times New Roman" panose="02020603050405020304" pitchFamily="18" charset="0"/>
                <a:cs typeface="Times New Roman" panose="02020603050405020304" pitchFamily="18" charset="0"/>
              </a:rPr>
              <a:t>Carbon</a:t>
            </a:r>
            <a:r>
              <a:rPr lang="en-US" sz="3200" b="1" dirty="0">
                <a:solidFill>
                  <a:srgbClr val="0000FF"/>
                </a:solidFill>
                <a:latin typeface="Times New Roman" panose="02020603050405020304" pitchFamily="18" charset="0"/>
                <a:cs typeface="Times New Roman" panose="02020603050405020304" pitchFamily="18" charset="0"/>
              </a:rPr>
              <a:t>:</a:t>
            </a:r>
            <a:r>
              <a:rPr lang="en-US" sz="3200" dirty="0">
                <a:solidFill>
                  <a:srgbClr val="0000FF"/>
                </a:solidFill>
                <a:latin typeface="Times New Roman" panose="02020603050405020304" pitchFamily="18" charset="0"/>
                <a:cs typeface="Times New Roman" panose="02020603050405020304" pitchFamily="18" charset="0"/>
              </a:rPr>
              <a:t>  it comes in powdery solid, graphite solid, and diamond solid.  It also comes in C</a:t>
            </a:r>
            <a:r>
              <a:rPr lang="en-US" sz="3200" baseline="-25000" dirty="0">
                <a:solidFill>
                  <a:srgbClr val="0000FF"/>
                </a:solidFill>
                <a:latin typeface="Times New Roman" panose="02020603050405020304" pitchFamily="18" charset="0"/>
                <a:cs typeface="Times New Roman" panose="02020603050405020304" pitchFamily="18" charset="0"/>
              </a:rPr>
              <a:t>60</a:t>
            </a:r>
            <a:r>
              <a:rPr lang="en-US" sz="3200" dirty="0">
                <a:solidFill>
                  <a:srgbClr val="0000FF"/>
                </a:solidFill>
                <a:latin typeface="Times New Roman" panose="02020603050405020304" pitchFamily="18" charset="0"/>
                <a:cs typeface="Times New Roman" panose="02020603050405020304" pitchFamily="18" charset="0"/>
              </a:rPr>
              <a:t> “bucky balls” named Buckminster Fullerenes.  </a:t>
            </a:r>
            <a:br>
              <a:rPr lang="en-US" sz="3200" dirty="0">
                <a:solidFill>
                  <a:srgbClr val="0000FF"/>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All pure carbon, all physically different.</a:t>
            </a:r>
          </a:p>
          <a:p>
            <a:pPr fontAlgn="base">
              <a:spcBef>
                <a:spcPct val="0"/>
              </a:spcBef>
              <a:spcAft>
                <a:spcPct val="0"/>
              </a:spcAft>
            </a:pPr>
            <a:endParaRPr lang="en-US" sz="3200" dirty="0">
              <a:solidFill>
                <a:srgbClr val="0000FF"/>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en-US" sz="3200" b="1" u="sng" dirty="0">
                <a:solidFill>
                  <a:srgbClr val="0000FF"/>
                </a:solidFill>
                <a:latin typeface="Times New Roman" panose="02020603050405020304" pitchFamily="18" charset="0"/>
                <a:cs typeface="Times New Roman" panose="02020603050405020304" pitchFamily="18" charset="0"/>
              </a:rPr>
              <a:t>Oxygen</a:t>
            </a:r>
            <a:r>
              <a:rPr lang="en-US" sz="3200" b="1" dirty="0">
                <a:solidFill>
                  <a:srgbClr val="0000FF"/>
                </a:solidFill>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cs typeface="Times New Roman" panose="02020603050405020304" pitchFamily="18" charset="0"/>
              </a:rPr>
              <a:t>you breathe is O</a:t>
            </a:r>
            <a:r>
              <a:rPr lang="en-US" sz="3200" baseline="-25000" dirty="0">
                <a:solidFill>
                  <a:srgbClr val="0000FF"/>
                </a:solidFill>
                <a:latin typeface="Times New Roman" panose="02020603050405020304" pitchFamily="18" charset="0"/>
                <a:cs typeface="Times New Roman" panose="02020603050405020304" pitchFamily="18" charset="0"/>
              </a:rPr>
              <a:t>2</a:t>
            </a:r>
            <a:r>
              <a:rPr lang="en-US" sz="3200" dirty="0">
                <a:solidFill>
                  <a:srgbClr val="0000FF"/>
                </a:solidFill>
                <a:latin typeface="Times New Roman" panose="02020603050405020304" pitchFamily="18" charset="0"/>
                <a:cs typeface="Times New Roman" panose="02020603050405020304" pitchFamily="18" charset="0"/>
              </a:rPr>
              <a:t> while the gas called ozone is O</a:t>
            </a:r>
            <a:r>
              <a:rPr lang="en-US" sz="3200" baseline="-25000" dirty="0">
                <a:solidFill>
                  <a:srgbClr val="0000FF"/>
                </a:solidFill>
                <a:latin typeface="Times New Roman" panose="02020603050405020304" pitchFamily="18" charset="0"/>
                <a:cs typeface="Times New Roman" panose="02020603050405020304" pitchFamily="18" charset="0"/>
              </a:rPr>
              <a:t>3</a:t>
            </a:r>
            <a:r>
              <a:rPr lang="en-US" sz="3200" dirty="0">
                <a:solidFill>
                  <a:srgbClr val="0000FF"/>
                </a:solidFill>
                <a:latin typeface="Times New Roman" panose="02020603050405020304" pitchFamily="18" charset="0"/>
                <a:cs typeface="Times New Roman" panose="02020603050405020304" pitchFamily="18" charset="0"/>
              </a:rPr>
              <a:t>.  </a:t>
            </a:r>
            <a:br>
              <a:rPr lang="en-US" sz="3200" dirty="0">
                <a:solidFill>
                  <a:srgbClr val="0000FF"/>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Both are pure oxygen, but they both have different properties. </a:t>
            </a:r>
          </a:p>
          <a:p>
            <a:pPr fontAlgn="base">
              <a:spcBef>
                <a:spcPct val="0"/>
              </a:spcBef>
              <a:spcAft>
                <a:spcPct val="0"/>
              </a:spcAft>
            </a:pPr>
            <a:endParaRPr lang="en-US" sz="2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9325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1C4F08-FFD4-4260-BF17-E08FAD4B606F}"/>
              </a:ext>
            </a:extLst>
          </p:cNvPr>
          <p:cNvSpPr txBox="1"/>
          <p:nvPr/>
        </p:nvSpPr>
        <p:spPr>
          <a:xfrm>
            <a:off x="0" y="1"/>
            <a:ext cx="12191999" cy="6155531"/>
          </a:xfrm>
          <a:prstGeom prst="rect">
            <a:avLst/>
          </a:prstGeom>
          <a:noFill/>
        </p:spPr>
        <p:txBody>
          <a:bodyPr wrap="square" rtlCol="0">
            <a:spAutoFit/>
          </a:bodyPr>
          <a:lstStyle/>
          <a:p>
            <a:r>
              <a:rPr lang="en-US" sz="6600" dirty="0"/>
              <a:t>16.  The Periodic Law</a:t>
            </a:r>
          </a:p>
          <a:p>
            <a:endParaRPr lang="en-US" sz="4800" dirty="0"/>
          </a:p>
          <a:p>
            <a:r>
              <a:rPr lang="en-US" sz="4800" dirty="0"/>
              <a:t>When the elements are arranged in order </a:t>
            </a:r>
            <a:br>
              <a:rPr lang="en-US" sz="4800" dirty="0"/>
            </a:br>
            <a:r>
              <a:rPr lang="en-US" sz="4800" dirty="0"/>
              <a:t>of increasing atomic number there is a </a:t>
            </a:r>
            <a:br>
              <a:rPr lang="en-US" sz="4800" dirty="0"/>
            </a:br>
            <a:r>
              <a:rPr lang="en-US" sz="4800" dirty="0"/>
              <a:t>periodic repetition of similar chemical properties - in the groups.  </a:t>
            </a:r>
          </a:p>
          <a:p>
            <a:endParaRPr lang="en-US" sz="4800" dirty="0"/>
          </a:p>
          <a:p>
            <a:r>
              <a:rPr lang="en-US" sz="4000" dirty="0">
                <a:solidFill>
                  <a:srgbClr val="FF0000"/>
                </a:solidFill>
              </a:rPr>
              <a:t>This works because of the weird shape of the table. </a:t>
            </a:r>
          </a:p>
        </p:txBody>
      </p:sp>
    </p:spTree>
    <p:extLst>
      <p:ext uri="{BB962C8B-B14F-4D97-AF65-F5344CB8AC3E}">
        <p14:creationId xmlns:p14="http://schemas.microsoft.com/office/powerpoint/2010/main" val="2981369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7"/>
        </a:solidFill>
        <a:effectLst/>
      </p:bgPr>
    </p:bg>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0" y="0"/>
            <a:ext cx="12192000" cy="611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indent="0" algn="l">
              <a:lnSpc>
                <a:spcPct val="119000"/>
              </a:lnSpc>
              <a:spcBef>
                <a:spcPts val="0"/>
              </a:spcBef>
              <a:spcAft>
                <a:spcPts val="600"/>
              </a:spcAft>
            </a:pPr>
            <a:r>
              <a:rPr lang="en-US" altLang="en-US" sz="4800" b="1" dirty="0">
                <a:solidFill>
                  <a:srgbClr val="FF0000"/>
                </a:solidFill>
                <a:latin typeface="Comic Sans MS" panose="030F0702030302020204" pitchFamily="66" charset="0"/>
                <a:cs typeface="Times New Roman" panose="02020603050405020304" pitchFamily="18" charset="0"/>
              </a:rPr>
              <a:t>17. </a:t>
            </a:r>
            <a:r>
              <a:rPr lang="en-US" sz="4800" kern="1200" dirty="0">
                <a:ln>
                  <a:noFill/>
                </a:ln>
                <a:solidFill>
                  <a:srgbClr val="000000"/>
                </a:solidFill>
                <a:effectLst/>
                <a:latin typeface="Comic Sans MS" panose="030F0702030302020204" pitchFamily="66" charset="0"/>
              </a:rPr>
              <a:t>Similar properties “show up”    </a:t>
            </a:r>
            <a:br>
              <a:rPr lang="en-US" sz="4800" kern="1200" dirty="0">
                <a:ln>
                  <a:noFill/>
                </a:ln>
                <a:solidFill>
                  <a:srgbClr val="000000"/>
                </a:solidFill>
                <a:effectLst/>
                <a:latin typeface="Comic Sans MS" panose="030F0702030302020204" pitchFamily="66" charset="0"/>
              </a:rPr>
            </a:br>
            <a:r>
              <a:rPr lang="en-US" sz="4800" kern="1200" dirty="0">
                <a:ln>
                  <a:noFill/>
                </a:ln>
                <a:solidFill>
                  <a:srgbClr val="000000"/>
                </a:solidFill>
                <a:effectLst/>
                <a:latin typeface="Comic Sans MS" panose="030F0702030302020204" pitchFamily="66" charset="0"/>
              </a:rPr>
              <a:t>        periodically, IN THE GROUPS.  </a:t>
            </a:r>
            <a:endParaRPr lang="en-US" sz="4800" kern="1400" dirty="0">
              <a:ln>
                <a:noFill/>
              </a:ln>
              <a:solidFill>
                <a:srgbClr val="000000"/>
              </a:solidFill>
              <a:effectLst/>
              <a:latin typeface="Comic Sans MS" panose="030F0702030302020204" pitchFamily="66" charset="0"/>
            </a:endParaRPr>
          </a:p>
          <a:p>
            <a:pPr eaLnBrk="1" fontAlgn="base" hangingPunct="1">
              <a:spcBef>
                <a:spcPct val="50000"/>
              </a:spcBef>
              <a:spcAft>
                <a:spcPct val="0"/>
              </a:spcAft>
            </a:pPr>
            <a:endParaRPr lang="en-US" altLang="en-US" sz="4000" dirty="0">
              <a:solidFill>
                <a:srgbClr val="000000"/>
              </a:solidFill>
              <a:latin typeface="Comic Sans MS" panose="030F0702030302020204" pitchFamily="66" charset="0"/>
              <a:cs typeface="Times New Roman" panose="02020603050405020304" pitchFamily="18" charset="0"/>
            </a:endParaRPr>
          </a:p>
          <a:p>
            <a:pPr marL="0" marR="0" indent="0" algn="l">
              <a:lnSpc>
                <a:spcPct val="119000"/>
              </a:lnSpc>
              <a:spcBef>
                <a:spcPts val="0"/>
              </a:spcBef>
              <a:spcAft>
                <a:spcPts val="600"/>
              </a:spcAft>
            </a:pPr>
            <a:r>
              <a:rPr lang="en-US" altLang="en-US" sz="4800" b="1" dirty="0">
                <a:solidFill>
                  <a:srgbClr val="FF0000"/>
                </a:solidFill>
                <a:latin typeface="Comic Sans MS" panose="030F0702030302020204" pitchFamily="66" charset="0"/>
                <a:cs typeface="Times New Roman" panose="02020603050405020304" pitchFamily="18" charset="0"/>
              </a:rPr>
              <a:t>18. </a:t>
            </a:r>
            <a:r>
              <a:rPr lang="en-US" sz="4800" kern="1200" dirty="0">
                <a:ln>
                  <a:noFill/>
                </a:ln>
                <a:solidFill>
                  <a:srgbClr val="000000"/>
                </a:solidFill>
                <a:effectLst/>
                <a:latin typeface="Comic Sans MS" panose="030F0702030302020204" pitchFamily="66" charset="0"/>
              </a:rPr>
              <a:t>At the top of the table, this happens</a:t>
            </a:r>
            <a:br>
              <a:rPr lang="en-US" sz="4800" kern="1200" dirty="0">
                <a:ln>
                  <a:noFill/>
                </a:ln>
                <a:solidFill>
                  <a:srgbClr val="000000"/>
                </a:solidFill>
                <a:effectLst/>
                <a:latin typeface="Comic Sans MS" panose="030F0702030302020204" pitchFamily="66" charset="0"/>
              </a:rPr>
            </a:br>
            <a:r>
              <a:rPr lang="en-US" sz="4800" kern="1200" dirty="0">
                <a:ln>
                  <a:noFill/>
                </a:ln>
                <a:solidFill>
                  <a:srgbClr val="000000"/>
                </a:solidFill>
                <a:effectLst/>
                <a:latin typeface="Comic Sans MS" panose="030F0702030302020204" pitchFamily="66" charset="0"/>
              </a:rPr>
              <a:t>        </a:t>
            </a:r>
            <a:r>
              <a:rPr lang="en-US" sz="4800" i="1" kern="1200" dirty="0">
                <a:ln>
                  <a:noFill/>
                </a:ln>
                <a:solidFill>
                  <a:srgbClr val="000000"/>
                </a:solidFill>
                <a:effectLst/>
                <a:latin typeface="Comic Sans MS" panose="030F0702030302020204" pitchFamily="66" charset="0"/>
              </a:rPr>
              <a:t>every 8 atoms</a:t>
            </a:r>
            <a:r>
              <a:rPr lang="en-US" sz="4800" kern="1200" dirty="0">
                <a:ln>
                  <a:noFill/>
                </a:ln>
                <a:solidFill>
                  <a:srgbClr val="000000"/>
                </a:solidFill>
                <a:effectLst/>
                <a:latin typeface="Comic Sans MS" panose="030F0702030302020204" pitchFamily="66" charset="0"/>
              </a:rPr>
              <a:t>, but starting in the</a:t>
            </a:r>
            <a:br>
              <a:rPr lang="en-US" sz="4800" kern="1200" dirty="0">
                <a:ln>
                  <a:noFill/>
                </a:ln>
                <a:solidFill>
                  <a:srgbClr val="000000"/>
                </a:solidFill>
                <a:effectLst/>
                <a:latin typeface="Comic Sans MS" panose="030F0702030302020204" pitchFamily="66" charset="0"/>
              </a:rPr>
            </a:br>
            <a:r>
              <a:rPr lang="en-US" sz="4800" kern="1200" dirty="0">
                <a:ln>
                  <a:noFill/>
                </a:ln>
                <a:solidFill>
                  <a:srgbClr val="000000"/>
                </a:solidFill>
                <a:effectLst/>
                <a:latin typeface="Comic Sans MS" panose="030F0702030302020204" pitchFamily="66" charset="0"/>
              </a:rPr>
              <a:t>        middle, it’s </a:t>
            </a:r>
            <a:r>
              <a:rPr lang="en-US" sz="4800" i="1" kern="1200" dirty="0">
                <a:ln>
                  <a:noFill/>
                </a:ln>
                <a:solidFill>
                  <a:srgbClr val="000000"/>
                </a:solidFill>
                <a:effectLst/>
                <a:latin typeface="Comic Sans MS" panose="030F0702030302020204" pitchFamily="66" charset="0"/>
              </a:rPr>
              <a:t>every 18 atoms</a:t>
            </a:r>
            <a:r>
              <a:rPr lang="en-US" sz="4800" kern="1200" dirty="0">
                <a:ln>
                  <a:noFill/>
                </a:ln>
                <a:solidFill>
                  <a:srgbClr val="000000"/>
                </a:solidFill>
                <a:effectLst/>
                <a:latin typeface="Comic Sans MS" panose="030F0702030302020204" pitchFamily="66" charset="0"/>
              </a:rPr>
              <a:t>.  </a:t>
            </a:r>
            <a:endParaRPr lang="en-US" sz="4800" kern="1400" dirty="0">
              <a:ln>
                <a:noFill/>
              </a:ln>
              <a:solidFill>
                <a:srgbClr val="000000"/>
              </a:solidFill>
              <a:effectLst/>
              <a:latin typeface="Comic Sans MS" panose="030F0702030302020204" pitchFamily="66" charset="0"/>
            </a:endParaRPr>
          </a:p>
          <a:p>
            <a:pPr eaLnBrk="1" fontAlgn="base" hangingPunct="1">
              <a:spcBef>
                <a:spcPct val="50000"/>
              </a:spcBef>
              <a:spcAft>
                <a:spcPct val="0"/>
              </a:spcAft>
            </a:pPr>
            <a:endParaRPr lang="en-US" altLang="en-US" sz="2400" dirty="0">
              <a:solidFill>
                <a:srgbClr val="000000"/>
              </a:solidFill>
            </a:endParaRPr>
          </a:p>
        </p:txBody>
      </p:sp>
    </p:spTree>
    <p:extLst>
      <p:ext uri="{BB962C8B-B14F-4D97-AF65-F5344CB8AC3E}">
        <p14:creationId xmlns:p14="http://schemas.microsoft.com/office/powerpoint/2010/main" val="3458568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Periodic Table showing Perio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3800" y="1447800"/>
            <a:ext cx="5918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6"/>
          <p:cNvSpPr txBox="1">
            <a:spLocks noChangeArrowheads="1"/>
          </p:cNvSpPr>
          <p:nvPr/>
        </p:nvSpPr>
        <p:spPr bwMode="auto">
          <a:xfrm>
            <a:off x="1" y="0"/>
            <a:ext cx="6224582"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19.</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The periods of the table </a:t>
            </a:r>
            <a:b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go </a:t>
            </a:r>
            <a:r>
              <a:rPr lang="en-US" altLang="en-US" sz="3200" dirty="0">
                <a:solidFill>
                  <a:srgbClr val="FF0000"/>
                </a:solidFill>
                <a:latin typeface="Times New Roman" panose="02020603050405020304" pitchFamily="18" charset="0"/>
                <a:cs typeface="Times New Roman" panose="02020603050405020304" pitchFamily="18" charset="0"/>
              </a:rPr>
              <a:t>left to right</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fontAlgn="base" hangingPunct="1">
              <a:spcBef>
                <a:spcPct val="50000"/>
              </a:spcBef>
              <a:spcAft>
                <a:spcPct val="0"/>
              </a:spcAft>
            </a:pP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20.  </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The periods contain many</a:t>
            </a:r>
            <a:b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elements that have </a:t>
            </a:r>
            <a:b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a:solidFill>
                  <a:srgbClr val="0000FF"/>
                </a:solidFill>
                <a:latin typeface="Times New Roman" panose="02020603050405020304" pitchFamily="18" charset="0"/>
                <a:cs typeface="Times New Roman" panose="02020603050405020304" pitchFamily="18" charset="0"/>
              </a:rPr>
              <a:t>very different properties.</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fontAlgn="base" hangingPunct="1">
              <a:spcBef>
                <a:spcPct val="50000"/>
              </a:spcBef>
              <a:spcAft>
                <a:spcPct val="0"/>
              </a:spcAft>
            </a:pP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21.  </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Period numbers go </a:t>
            </a:r>
            <a:r>
              <a:rPr lang="en-US" altLang="en-US" sz="3200" dirty="0">
                <a:solidFill>
                  <a:srgbClr val="0000FF"/>
                </a:solidFill>
                <a:latin typeface="Times New Roman" panose="02020603050405020304" pitchFamily="18" charset="0"/>
                <a:cs typeface="Times New Roman" panose="02020603050405020304" pitchFamily="18" charset="0"/>
              </a:rPr>
              <a:t>1 to 7</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They correspond to the</a:t>
            </a:r>
            <a:b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number of </a:t>
            </a:r>
            <a:r>
              <a:rPr lang="en-US" altLang="en-US" sz="3200" dirty="0">
                <a:solidFill>
                  <a:srgbClr val="FF0000"/>
                </a:solidFill>
                <a:latin typeface="Times New Roman" panose="02020603050405020304" pitchFamily="18" charset="0"/>
                <a:cs typeface="Times New Roman" panose="02020603050405020304" pitchFamily="18" charset="0"/>
              </a:rPr>
              <a:t>electron orbitals</a:t>
            </a:r>
            <a:b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that all of the atoms in that</a:t>
            </a:r>
            <a:b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period have.</a:t>
            </a:r>
          </a:p>
        </p:txBody>
      </p:sp>
      <p:sp>
        <p:nvSpPr>
          <p:cNvPr id="2" name="TextBox 1"/>
          <p:cNvSpPr txBox="1"/>
          <p:nvPr/>
        </p:nvSpPr>
        <p:spPr>
          <a:xfrm>
            <a:off x="7445375" y="1584573"/>
            <a:ext cx="2438400" cy="923330"/>
          </a:xfrm>
          <a:prstGeom prst="rect">
            <a:avLst/>
          </a:prstGeom>
          <a:solidFill>
            <a:schemeClr val="bg1"/>
          </a:solidFill>
        </p:spPr>
        <p:txBody>
          <a:bodyPr wrap="square" rtlCol="0">
            <a:spAutoFit/>
          </a:bodyPr>
          <a:lstStyle/>
          <a:p>
            <a:pPr fontAlgn="base">
              <a:spcBef>
                <a:spcPct val="0"/>
              </a:spcBef>
              <a:spcAft>
                <a:spcPct val="0"/>
              </a:spcAft>
            </a:pPr>
            <a:r>
              <a:rPr lang="en-US" sz="2800" dirty="0">
                <a:solidFill>
                  <a:srgbClr val="000000"/>
                </a:solidFill>
                <a:latin typeface="Comic Sans MS" panose="030F0702030302020204" pitchFamily="66" charset="0"/>
              </a:rPr>
              <a:t>Periods  </a:t>
            </a:r>
            <a:r>
              <a:rPr lang="en-US" sz="5400" dirty="0">
                <a:solidFill>
                  <a:srgbClr val="000000"/>
                </a:solidFill>
                <a:latin typeface="Times New Roman" panose="02020603050405020304" pitchFamily="18" charset="0"/>
                <a:cs typeface="Times New Roman" panose="02020603050405020304" pitchFamily="18" charset="0"/>
              </a:rPr>
              <a:t>↔</a:t>
            </a:r>
            <a:endParaRPr lang="en-US" sz="2800" dirty="0">
              <a:solidFill>
                <a:srgbClr val="000000"/>
              </a:solidFill>
              <a:latin typeface="Comic Sans MS" panose="030F0702030302020204" pitchFamily="66" charset="0"/>
            </a:endParaRPr>
          </a:p>
        </p:txBody>
      </p:sp>
      <p:sp>
        <p:nvSpPr>
          <p:cNvPr id="3" name="TextBox 2">
            <a:extLst>
              <a:ext uri="{FF2B5EF4-FFF2-40B4-BE49-F238E27FC236}">
                <a16:creationId xmlns:a16="http://schemas.microsoft.com/office/drawing/2014/main" id="{90F97991-E667-4651-8543-E7F405F23559}"/>
              </a:ext>
            </a:extLst>
          </p:cNvPr>
          <p:cNvSpPr txBox="1"/>
          <p:nvPr/>
        </p:nvSpPr>
        <p:spPr>
          <a:xfrm>
            <a:off x="6227763" y="1661875"/>
            <a:ext cx="26035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a:t>
            </a:r>
          </a:p>
        </p:txBody>
      </p:sp>
      <p:sp>
        <p:nvSpPr>
          <p:cNvPr id="7" name="TextBox 6">
            <a:extLst>
              <a:ext uri="{FF2B5EF4-FFF2-40B4-BE49-F238E27FC236}">
                <a16:creationId xmlns:a16="http://schemas.microsoft.com/office/drawing/2014/main" id="{6F5B728A-C98C-4948-BC0F-7BE1AACF1230}"/>
              </a:ext>
            </a:extLst>
          </p:cNvPr>
          <p:cNvSpPr txBox="1"/>
          <p:nvPr/>
        </p:nvSpPr>
        <p:spPr>
          <a:xfrm>
            <a:off x="6227763" y="2042875"/>
            <a:ext cx="26035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a:t>
            </a:r>
          </a:p>
        </p:txBody>
      </p:sp>
      <p:sp>
        <p:nvSpPr>
          <p:cNvPr id="8" name="TextBox 7">
            <a:extLst>
              <a:ext uri="{FF2B5EF4-FFF2-40B4-BE49-F238E27FC236}">
                <a16:creationId xmlns:a16="http://schemas.microsoft.com/office/drawing/2014/main" id="{9B145534-9CED-4184-A863-936671530988}"/>
              </a:ext>
            </a:extLst>
          </p:cNvPr>
          <p:cNvSpPr txBox="1"/>
          <p:nvPr/>
        </p:nvSpPr>
        <p:spPr>
          <a:xfrm>
            <a:off x="6227763" y="2369403"/>
            <a:ext cx="26035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a:t>
            </a:r>
          </a:p>
        </p:txBody>
      </p:sp>
      <p:sp>
        <p:nvSpPr>
          <p:cNvPr id="9" name="TextBox 8">
            <a:extLst>
              <a:ext uri="{FF2B5EF4-FFF2-40B4-BE49-F238E27FC236}">
                <a16:creationId xmlns:a16="http://schemas.microsoft.com/office/drawing/2014/main" id="{FEB45FE2-6C04-4DEB-8236-B9E9400DFEFC}"/>
              </a:ext>
            </a:extLst>
          </p:cNvPr>
          <p:cNvSpPr txBox="1"/>
          <p:nvPr/>
        </p:nvSpPr>
        <p:spPr>
          <a:xfrm>
            <a:off x="6226968" y="2695189"/>
            <a:ext cx="26035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a:t>
            </a:r>
          </a:p>
        </p:txBody>
      </p:sp>
      <p:sp>
        <p:nvSpPr>
          <p:cNvPr id="10" name="TextBox 9">
            <a:extLst>
              <a:ext uri="{FF2B5EF4-FFF2-40B4-BE49-F238E27FC236}">
                <a16:creationId xmlns:a16="http://schemas.microsoft.com/office/drawing/2014/main" id="{23953BAA-3FFD-4D1E-BEC2-45488CB5EB1A}"/>
              </a:ext>
            </a:extLst>
          </p:cNvPr>
          <p:cNvSpPr txBox="1"/>
          <p:nvPr/>
        </p:nvSpPr>
        <p:spPr>
          <a:xfrm>
            <a:off x="6226173" y="3064521"/>
            <a:ext cx="26035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a:t>
            </a:r>
          </a:p>
        </p:txBody>
      </p:sp>
      <p:sp>
        <p:nvSpPr>
          <p:cNvPr id="11" name="TextBox 10">
            <a:extLst>
              <a:ext uri="{FF2B5EF4-FFF2-40B4-BE49-F238E27FC236}">
                <a16:creationId xmlns:a16="http://schemas.microsoft.com/office/drawing/2014/main" id="{559FC8D4-BDEB-452C-A9C6-73E887C4A569}"/>
              </a:ext>
            </a:extLst>
          </p:cNvPr>
          <p:cNvSpPr txBox="1"/>
          <p:nvPr/>
        </p:nvSpPr>
        <p:spPr>
          <a:xfrm>
            <a:off x="6225378" y="3402717"/>
            <a:ext cx="26035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a:t>
            </a:r>
          </a:p>
        </p:txBody>
      </p:sp>
      <p:sp>
        <p:nvSpPr>
          <p:cNvPr id="12" name="TextBox 11">
            <a:extLst>
              <a:ext uri="{FF2B5EF4-FFF2-40B4-BE49-F238E27FC236}">
                <a16:creationId xmlns:a16="http://schemas.microsoft.com/office/drawing/2014/main" id="{F2A7EF35-7C2B-43F9-8E09-4280445FAB90}"/>
              </a:ext>
            </a:extLst>
          </p:cNvPr>
          <p:cNvSpPr txBox="1"/>
          <p:nvPr/>
        </p:nvSpPr>
        <p:spPr>
          <a:xfrm>
            <a:off x="6225378" y="3783717"/>
            <a:ext cx="26035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7</a:t>
            </a:r>
          </a:p>
        </p:txBody>
      </p:sp>
      <p:sp>
        <p:nvSpPr>
          <p:cNvPr id="13" name="TextBox 12">
            <a:extLst>
              <a:ext uri="{FF2B5EF4-FFF2-40B4-BE49-F238E27FC236}">
                <a16:creationId xmlns:a16="http://schemas.microsoft.com/office/drawing/2014/main" id="{936E49D0-2965-4626-9A03-304C9A6127D9}"/>
              </a:ext>
            </a:extLst>
          </p:cNvPr>
          <p:cNvSpPr txBox="1"/>
          <p:nvPr/>
        </p:nvSpPr>
        <p:spPr>
          <a:xfrm>
            <a:off x="7185025" y="4602793"/>
            <a:ext cx="26035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7</a:t>
            </a:r>
          </a:p>
        </p:txBody>
      </p:sp>
      <p:sp>
        <p:nvSpPr>
          <p:cNvPr id="14" name="TextBox 13">
            <a:extLst>
              <a:ext uri="{FF2B5EF4-FFF2-40B4-BE49-F238E27FC236}">
                <a16:creationId xmlns:a16="http://schemas.microsoft.com/office/drawing/2014/main" id="{E2D21C2C-AADC-4C8B-BA00-0F661DC23031}"/>
              </a:ext>
            </a:extLst>
          </p:cNvPr>
          <p:cNvSpPr txBox="1"/>
          <p:nvPr/>
        </p:nvSpPr>
        <p:spPr>
          <a:xfrm>
            <a:off x="7185025" y="4243195"/>
            <a:ext cx="26035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a:t>
            </a:r>
          </a:p>
        </p:txBody>
      </p:sp>
      <p:graphicFrame>
        <p:nvGraphicFramePr>
          <p:cNvPr id="6" name="Table 5">
            <a:extLst>
              <a:ext uri="{FF2B5EF4-FFF2-40B4-BE49-F238E27FC236}">
                <a16:creationId xmlns:a16="http://schemas.microsoft.com/office/drawing/2014/main" id="{2705A1D0-F02F-4009-BB87-275CB44A7849}"/>
              </a:ext>
            </a:extLst>
          </p:cNvPr>
          <p:cNvGraphicFramePr>
            <a:graphicFrameLocks noGrp="1"/>
          </p:cNvGraphicFramePr>
          <p:nvPr>
            <p:extLst>
              <p:ext uri="{D42A27DB-BD31-4B8C-83A1-F6EECF244321}">
                <p14:modId xmlns:p14="http://schemas.microsoft.com/office/powerpoint/2010/main" val="1389998072"/>
              </p:ext>
            </p:extLst>
          </p:nvPr>
        </p:nvGraphicFramePr>
        <p:xfrm>
          <a:off x="8001556" y="3792783"/>
          <a:ext cx="3843333" cy="350520"/>
        </p:xfrm>
        <a:graphic>
          <a:graphicData uri="http://schemas.openxmlformats.org/drawingml/2006/table">
            <a:tbl>
              <a:tblPr firstRow="1" bandRow="1">
                <a:tableStyleId>{5C22544A-7EE6-4342-B048-85BDC9FD1C3A}</a:tableStyleId>
              </a:tblPr>
              <a:tblGrid>
                <a:gridCol w="295641">
                  <a:extLst>
                    <a:ext uri="{9D8B030D-6E8A-4147-A177-3AD203B41FA5}">
                      <a16:colId xmlns:a16="http://schemas.microsoft.com/office/drawing/2014/main" val="2308083483"/>
                    </a:ext>
                  </a:extLst>
                </a:gridCol>
                <a:gridCol w="295641">
                  <a:extLst>
                    <a:ext uri="{9D8B030D-6E8A-4147-A177-3AD203B41FA5}">
                      <a16:colId xmlns:a16="http://schemas.microsoft.com/office/drawing/2014/main" val="1843053992"/>
                    </a:ext>
                  </a:extLst>
                </a:gridCol>
                <a:gridCol w="295641">
                  <a:extLst>
                    <a:ext uri="{9D8B030D-6E8A-4147-A177-3AD203B41FA5}">
                      <a16:colId xmlns:a16="http://schemas.microsoft.com/office/drawing/2014/main" val="2731961304"/>
                    </a:ext>
                  </a:extLst>
                </a:gridCol>
                <a:gridCol w="295641">
                  <a:extLst>
                    <a:ext uri="{9D8B030D-6E8A-4147-A177-3AD203B41FA5}">
                      <a16:colId xmlns:a16="http://schemas.microsoft.com/office/drawing/2014/main" val="1822472518"/>
                    </a:ext>
                  </a:extLst>
                </a:gridCol>
                <a:gridCol w="295641">
                  <a:extLst>
                    <a:ext uri="{9D8B030D-6E8A-4147-A177-3AD203B41FA5}">
                      <a16:colId xmlns:a16="http://schemas.microsoft.com/office/drawing/2014/main" val="3498764021"/>
                    </a:ext>
                  </a:extLst>
                </a:gridCol>
                <a:gridCol w="295641">
                  <a:extLst>
                    <a:ext uri="{9D8B030D-6E8A-4147-A177-3AD203B41FA5}">
                      <a16:colId xmlns:a16="http://schemas.microsoft.com/office/drawing/2014/main" val="3620499829"/>
                    </a:ext>
                  </a:extLst>
                </a:gridCol>
                <a:gridCol w="295641">
                  <a:extLst>
                    <a:ext uri="{9D8B030D-6E8A-4147-A177-3AD203B41FA5}">
                      <a16:colId xmlns:a16="http://schemas.microsoft.com/office/drawing/2014/main" val="3990810762"/>
                    </a:ext>
                  </a:extLst>
                </a:gridCol>
                <a:gridCol w="295641">
                  <a:extLst>
                    <a:ext uri="{9D8B030D-6E8A-4147-A177-3AD203B41FA5}">
                      <a16:colId xmlns:a16="http://schemas.microsoft.com/office/drawing/2014/main" val="256463624"/>
                    </a:ext>
                  </a:extLst>
                </a:gridCol>
                <a:gridCol w="295641">
                  <a:extLst>
                    <a:ext uri="{9D8B030D-6E8A-4147-A177-3AD203B41FA5}">
                      <a16:colId xmlns:a16="http://schemas.microsoft.com/office/drawing/2014/main" val="1434546967"/>
                    </a:ext>
                  </a:extLst>
                </a:gridCol>
                <a:gridCol w="295641">
                  <a:extLst>
                    <a:ext uri="{9D8B030D-6E8A-4147-A177-3AD203B41FA5}">
                      <a16:colId xmlns:a16="http://schemas.microsoft.com/office/drawing/2014/main" val="3478248669"/>
                    </a:ext>
                  </a:extLst>
                </a:gridCol>
                <a:gridCol w="295641">
                  <a:extLst>
                    <a:ext uri="{9D8B030D-6E8A-4147-A177-3AD203B41FA5}">
                      <a16:colId xmlns:a16="http://schemas.microsoft.com/office/drawing/2014/main" val="3079375574"/>
                    </a:ext>
                  </a:extLst>
                </a:gridCol>
                <a:gridCol w="295641">
                  <a:extLst>
                    <a:ext uri="{9D8B030D-6E8A-4147-A177-3AD203B41FA5}">
                      <a16:colId xmlns:a16="http://schemas.microsoft.com/office/drawing/2014/main" val="1606002891"/>
                    </a:ext>
                  </a:extLst>
                </a:gridCol>
                <a:gridCol w="295641">
                  <a:extLst>
                    <a:ext uri="{9D8B030D-6E8A-4147-A177-3AD203B41FA5}">
                      <a16:colId xmlns:a16="http://schemas.microsoft.com/office/drawing/2014/main" val="3082944048"/>
                    </a:ext>
                  </a:extLst>
                </a:gridCol>
              </a:tblGrid>
              <a:tr h="307729">
                <a:tc>
                  <a:txBody>
                    <a:bodyPr/>
                    <a:lstStyle/>
                    <a:p>
                      <a:endParaRPr lang="en-US" sz="1700" dirty="0"/>
                    </a:p>
                  </a:txBody>
                  <a:tcP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solidFill>
                      <a:srgbClr val="CC0099"/>
                    </a:solidFill>
                  </a:tcPr>
                </a:tc>
                <a:tc>
                  <a:txBody>
                    <a:bodyPr/>
                    <a:lstStyle/>
                    <a:p>
                      <a:endParaRPr lang="en-US" sz="1700" dirty="0"/>
                    </a:p>
                  </a:txBody>
                  <a:tcP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solidFill>
                      <a:srgbClr val="CC0099"/>
                    </a:solidFill>
                  </a:tcPr>
                </a:tc>
                <a:tc>
                  <a:txBody>
                    <a:bodyPr/>
                    <a:lstStyle/>
                    <a:p>
                      <a:endParaRPr lang="en-US" sz="1700" dirty="0"/>
                    </a:p>
                  </a:txBody>
                  <a:tcP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solidFill>
                      <a:srgbClr val="CC0099"/>
                    </a:solidFill>
                  </a:tcPr>
                </a:tc>
                <a:tc>
                  <a:txBody>
                    <a:bodyPr/>
                    <a:lstStyle/>
                    <a:p>
                      <a:endParaRPr lang="en-US" sz="1700" dirty="0"/>
                    </a:p>
                  </a:txBody>
                  <a:tcP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solidFill>
                      <a:srgbClr val="CC0099"/>
                    </a:solidFill>
                  </a:tcPr>
                </a:tc>
                <a:tc>
                  <a:txBody>
                    <a:bodyPr/>
                    <a:lstStyle/>
                    <a:p>
                      <a:endParaRPr lang="en-US" sz="1700" dirty="0"/>
                    </a:p>
                  </a:txBody>
                  <a:tcP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solidFill>
                      <a:srgbClr val="CC0099"/>
                    </a:solidFill>
                  </a:tcPr>
                </a:tc>
                <a:tc>
                  <a:txBody>
                    <a:bodyPr/>
                    <a:lstStyle/>
                    <a:p>
                      <a:endParaRPr lang="en-US" sz="1700" dirty="0"/>
                    </a:p>
                  </a:txBody>
                  <a:tcP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solidFill>
                      <a:srgbClr val="CC0099"/>
                    </a:solidFill>
                  </a:tcPr>
                </a:tc>
                <a:tc>
                  <a:txBody>
                    <a:bodyPr/>
                    <a:lstStyle/>
                    <a:p>
                      <a:endParaRPr lang="en-US" sz="1700" dirty="0"/>
                    </a:p>
                  </a:txBody>
                  <a:tcP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solidFill>
                      <a:srgbClr val="CC0099"/>
                    </a:solidFill>
                  </a:tcPr>
                </a:tc>
                <a:tc>
                  <a:txBody>
                    <a:bodyPr/>
                    <a:lstStyle/>
                    <a:p>
                      <a:endParaRPr lang="en-US" sz="1700" dirty="0"/>
                    </a:p>
                  </a:txBody>
                  <a:tcP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solidFill>
                      <a:srgbClr val="CC0099"/>
                    </a:solidFill>
                  </a:tcPr>
                </a:tc>
                <a:tc>
                  <a:txBody>
                    <a:bodyPr/>
                    <a:lstStyle/>
                    <a:p>
                      <a:endParaRPr lang="en-US" sz="1700" dirty="0"/>
                    </a:p>
                  </a:txBody>
                  <a:tcP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solidFill>
                      <a:srgbClr val="CC0099"/>
                    </a:solidFill>
                  </a:tcPr>
                </a:tc>
                <a:tc>
                  <a:txBody>
                    <a:bodyPr/>
                    <a:lstStyle/>
                    <a:p>
                      <a:endParaRPr lang="en-US" sz="1700" dirty="0"/>
                    </a:p>
                  </a:txBody>
                  <a:tcP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solidFill>
                      <a:srgbClr val="CC0099"/>
                    </a:solidFill>
                  </a:tcPr>
                </a:tc>
                <a:tc>
                  <a:txBody>
                    <a:bodyPr/>
                    <a:lstStyle/>
                    <a:p>
                      <a:endParaRPr lang="en-US" sz="1700" dirty="0"/>
                    </a:p>
                  </a:txBody>
                  <a:tcP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solidFill>
                      <a:srgbClr val="CC0099"/>
                    </a:solidFill>
                  </a:tcPr>
                </a:tc>
                <a:tc>
                  <a:txBody>
                    <a:bodyPr/>
                    <a:lstStyle/>
                    <a:p>
                      <a:endParaRPr lang="en-US" sz="1700" dirty="0"/>
                    </a:p>
                  </a:txBody>
                  <a:tcP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solidFill>
                      <a:srgbClr val="CC0099"/>
                    </a:solidFill>
                  </a:tcPr>
                </a:tc>
                <a:tc>
                  <a:txBody>
                    <a:bodyPr/>
                    <a:lstStyle/>
                    <a:p>
                      <a:endParaRPr lang="en-US" sz="1700" dirty="0"/>
                    </a:p>
                  </a:txBody>
                  <a:tcP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solidFill>
                      <a:srgbClr val="CC0099"/>
                    </a:solidFill>
                  </a:tcPr>
                </a:tc>
                <a:extLst>
                  <a:ext uri="{0D108BD9-81ED-4DB2-BD59-A6C34878D82A}">
                    <a16:rowId xmlns:a16="http://schemas.microsoft.com/office/drawing/2014/main" val="3768037926"/>
                  </a:ext>
                </a:extLst>
              </a:tr>
            </a:tbl>
          </a:graphicData>
        </a:graphic>
      </p:graphicFrame>
    </p:spTree>
    <p:extLst>
      <p:ext uri="{BB962C8B-B14F-4D97-AF65-F5344CB8AC3E}">
        <p14:creationId xmlns:p14="http://schemas.microsoft.com/office/powerpoint/2010/main" val="1628549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A06786-509A-4A54-9639-513CA49AF43E}"/>
              </a:ext>
            </a:extLst>
          </p:cNvPr>
          <p:cNvSpPr txBox="1"/>
          <p:nvPr/>
        </p:nvSpPr>
        <p:spPr>
          <a:xfrm>
            <a:off x="288977" y="271667"/>
            <a:ext cx="11176000" cy="1877437"/>
          </a:xfrm>
          <a:prstGeom prst="rect">
            <a:avLst/>
          </a:prstGeom>
          <a:noFill/>
        </p:spPr>
        <p:txBody>
          <a:bodyPr wrap="squar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22.  </a:t>
            </a:r>
            <a:r>
              <a:rPr lang="en-US" sz="4000" dirty="0">
                <a:latin typeface="Times New Roman" panose="02020603050405020304" pitchFamily="18" charset="0"/>
                <a:cs typeface="Times New Roman" panose="02020603050405020304" pitchFamily="18" charset="0"/>
              </a:rPr>
              <a:t>The period number (1-7) is indicative of how many electron orbitals each atom in the period has.</a:t>
            </a:r>
          </a:p>
          <a:p>
            <a:endParaRPr lang="en-US" dirty="0"/>
          </a:p>
          <a:p>
            <a:endParaRPr lang="en-US" dirty="0"/>
          </a:p>
        </p:txBody>
      </p:sp>
      <p:graphicFrame>
        <p:nvGraphicFramePr>
          <p:cNvPr id="3" name="Table 2">
            <a:extLst>
              <a:ext uri="{FF2B5EF4-FFF2-40B4-BE49-F238E27FC236}">
                <a16:creationId xmlns:a16="http://schemas.microsoft.com/office/drawing/2014/main" id="{0E668880-443F-4161-92FE-1CCDB317A115}"/>
              </a:ext>
            </a:extLst>
          </p:cNvPr>
          <p:cNvGraphicFramePr>
            <a:graphicFrameLocks noGrp="1"/>
          </p:cNvGraphicFramePr>
          <p:nvPr>
            <p:extLst>
              <p:ext uri="{D42A27DB-BD31-4B8C-83A1-F6EECF244321}">
                <p14:modId xmlns:p14="http://schemas.microsoft.com/office/powerpoint/2010/main" val="1283970044"/>
              </p:ext>
            </p:extLst>
          </p:nvPr>
        </p:nvGraphicFramePr>
        <p:xfrm>
          <a:off x="288977" y="1798820"/>
          <a:ext cx="11748126" cy="5033103"/>
        </p:xfrm>
        <a:graphic>
          <a:graphicData uri="http://schemas.openxmlformats.org/drawingml/2006/table">
            <a:tbl>
              <a:tblPr firstRow="1" bandRow="1">
                <a:tableStyleId>{5C22544A-7EE6-4342-B048-85BDC9FD1C3A}</a:tableStyleId>
              </a:tblPr>
              <a:tblGrid>
                <a:gridCol w="1318929">
                  <a:extLst>
                    <a:ext uri="{9D8B030D-6E8A-4147-A177-3AD203B41FA5}">
                      <a16:colId xmlns:a16="http://schemas.microsoft.com/office/drawing/2014/main" val="1394726800"/>
                    </a:ext>
                  </a:extLst>
                </a:gridCol>
                <a:gridCol w="2661792">
                  <a:extLst>
                    <a:ext uri="{9D8B030D-6E8A-4147-A177-3AD203B41FA5}">
                      <a16:colId xmlns:a16="http://schemas.microsoft.com/office/drawing/2014/main" val="4217247990"/>
                    </a:ext>
                  </a:extLst>
                </a:gridCol>
                <a:gridCol w="5114145">
                  <a:extLst>
                    <a:ext uri="{9D8B030D-6E8A-4147-A177-3AD203B41FA5}">
                      <a16:colId xmlns:a16="http://schemas.microsoft.com/office/drawing/2014/main" val="870438698"/>
                    </a:ext>
                  </a:extLst>
                </a:gridCol>
                <a:gridCol w="2653260">
                  <a:extLst>
                    <a:ext uri="{9D8B030D-6E8A-4147-A177-3AD203B41FA5}">
                      <a16:colId xmlns:a16="http://schemas.microsoft.com/office/drawing/2014/main" val="2037738662"/>
                    </a:ext>
                  </a:extLst>
                </a:gridCol>
              </a:tblGrid>
              <a:tr h="979263">
                <a:tc>
                  <a:txBody>
                    <a:bodyPr/>
                    <a:lstStyle/>
                    <a:p>
                      <a:pPr algn="ctr"/>
                      <a:r>
                        <a:rPr lang="en-US" sz="2400" b="0" i="1" dirty="0">
                          <a:solidFill>
                            <a:schemeClr val="tx1">
                              <a:lumMod val="95000"/>
                              <a:lumOff val="5000"/>
                            </a:schemeClr>
                          </a:solidFill>
                          <a:latin typeface="Times New Roman" panose="02020603050405020304" pitchFamily="18" charset="0"/>
                          <a:cs typeface="Times New Roman" panose="02020603050405020304" pitchFamily="18" charset="0"/>
                        </a:rPr>
                        <a:t>period</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b="0" i="1" dirty="0">
                          <a:solidFill>
                            <a:schemeClr val="tx1">
                              <a:lumMod val="95000"/>
                              <a:lumOff val="5000"/>
                            </a:schemeClr>
                          </a:solidFill>
                          <a:latin typeface="Times New Roman" panose="02020603050405020304" pitchFamily="18" charset="0"/>
                          <a:cs typeface="Times New Roman" panose="02020603050405020304" pitchFamily="18" charset="0"/>
                        </a:rPr>
                        <a:t>Example element</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b="0" i="1" dirty="0">
                          <a:solidFill>
                            <a:schemeClr val="tx1">
                              <a:lumMod val="95000"/>
                              <a:lumOff val="5000"/>
                            </a:schemeClr>
                          </a:solidFill>
                          <a:latin typeface="Times New Roman" panose="02020603050405020304" pitchFamily="18" charset="0"/>
                          <a:cs typeface="Times New Roman" panose="02020603050405020304" pitchFamily="18" charset="0"/>
                        </a:rPr>
                        <a:t>Electron configuration</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b="0" i="1" dirty="0">
                          <a:solidFill>
                            <a:schemeClr val="tx1">
                              <a:lumMod val="95000"/>
                              <a:lumOff val="5000"/>
                            </a:schemeClr>
                          </a:solidFill>
                          <a:latin typeface="Times New Roman" panose="02020603050405020304" pitchFamily="18" charset="0"/>
                          <a:cs typeface="Times New Roman" panose="02020603050405020304" pitchFamily="18" charset="0"/>
                        </a:rPr>
                        <a:t>Number of </a:t>
                      </a:r>
                      <a:br>
                        <a:rPr lang="en-US" sz="2400" b="0" i="1"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b="0" i="1" dirty="0">
                          <a:solidFill>
                            <a:schemeClr val="tx1">
                              <a:lumMod val="95000"/>
                              <a:lumOff val="5000"/>
                            </a:schemeClr>
                          </a:solidFill>
                          <a:latin typeface="Times New Roman" panose="02020603050405020304" pitchFamily="18" charset="0"/>
                          <a:cs typeface="Times New Roman" panose="02020603050405020304" pitchFamily="18" charset="0"/>
                        </a:rPr>
                        <a:t>electron orbitals</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408721971"/>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1</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H</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2198793588"/>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2</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Be</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1352068006"/>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3</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S</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2525416386"/>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4</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Mn</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19511650"/>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5</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Xe</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2100188516"/>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6</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Ba</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3192627149"/>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7</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Ra</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1217885493"/>
                  </a:ext>
                </a:extLst>
              </a:tr>
            </a:tbl>
          </a:graphicData>
        </a:graphic>
      </p:graphicFrame>
    </p:spTree>
    <p:extLst>
      <p:ext uri="{BB962C8B-B14F-4D97-AF65-F5344CB8AC3E}">
        <p14:creationId xmlns:p14="http://schemas.microsoft.com/office/powerpoint/2010/main" val="2282686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A06786-509A-4A54-9639-513CA49AF43E}"/>
              </a:ext>
            </a:extLst>
          </p:cNvPr>
          <p:cNvSpPr txBox="1"/>
          <p:nvPr/>
        </p:nvSpPr>
        <p:spPr>
          <a:xfrm>
            <a:off x="288977" y="271667"/>
            <a:ext cx="11176000" cy="1877437"/>
          </a:xfrm>
          <a:prstGeom prst="rect">
            <a:avLst/>
          </a:prstGeom>
          <a:noFill/>
        </p:spPr>
        <p:txBody>
          <a:bodyPr wrap="squar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22.  </a:t>
            </a:r>
            <a:r>
              <a:rPr lang="en-US" sz="4000" dirty="0">
                <a:latin typeface="Times New Roman" panose="02020603050405020304" pitchFamily="18" charset="0"/>
                <a:cs typeface="Times New Roman" panose="02020603050405020304" pitchFamily="18" charset="0"/>
              </a:rPr>
              <a:t>The period number (1-7) is indicative of how many electron orbitals each atom in the period has.</a:t>
            </a:r>
          </a:p>
          <a:p>
            <a:endParaRPr lang="en-US" dirty="0"/>
          </a:p>
          <a:p>
            <a:endParaRPr lang="en-US" dirty="0"/>
          </a:p>
        </p:txBody>
      </p:sp>
      <p:graphicFrame>
        <p:nvGraphicFramePr>
          <p:cNvPr id="3" name="Table 2">
            <a:extLst>
              <a:ext uri="{FF2B5EF4-FFF2-40B4-BE49-F238E27FC236}">
                <a16:creationId xmlns:a16="http://schemas.microsoft.com/office/drawing/2014/main" id="{0E668880-443F-4161-92FE-1CCDB317A115}"/>
              </a:ext>
            </a:extLst>
          </p:cNvPr>
          <p:cNvGraphicFramePr>
            <a:graphicFrameLocks noGrp="1"/>
          </p:cNvGraphicFramePr>
          <p:nvPr/>
        </p:nvGraphicFramePr>
        <p:xfrm>
          <a:off x="288977" y="1798820"/>
          <a:ext cx="11748126" cy="5033103"/>
        </p:xfrm>
        <a:graphic>
          <a:graphicData uri="http://schemas.openxmlformats.org/drawingml/2006/table">
            <a:tbl>
              <a:tblPr firstRow="1" bandRow="1">
                <a:tableStyleId>{5C22544A-7EE6-4342-B048-85BDC9FD1C3A}</a:tableStyleId>
              </a:tblPr>
              <a:tblGrid>
                <a:gridCol w="1318929">
                  <a:extLst>
                    <a:ext uri="{9D8B030D-6E8A-4147-A177-3AD203B41FA5}">
                      <a16:colId xmlns:a16="http://schemas.microsoft.com/office/drawing/2014/main" val="1394726800"/>
                    </a:ext>
                  </a:extLst>
                </a:gridCol>
                <a:gridCol w="2661792">
                  <a:extLst>
                    <a:ext uri="{9D8B030D-6E8A-4147-A177-3AD203B41FA5}">
                      <a16:colId xmlns:a16="http://schemas.microsoft.com/office/drawing/2014/main" val="4217247990"/>
                    </a:ext>
                  </a:extLst>
                </a:gridCol>
                <a:gridCol w="5114145">
                  <a:extLst>
                    <a:ext uri="{9D8B030D-6E8A-4147-A177-3AD203B41FA5}">
                      <a16:colId xmlns:a16="http://schemas.microsoft.com/office/drawing/2014/main" val="870438698"/>
                    </a:ext>
                  </a:extLst>
                </a:gridCol>
                <a:gridCol w="2653260">
                  <a:extLst>
                    <a:ext uri="{9D8B030D-6E8A-4147-A177-3AD203B41FA5}">
                      <a16:colId xmlns:a16="http://schemas.microsoft.com/office/drawing/2014/main" val="2037738662"/>
                    </a:ext>
                  </a:extLst>
                </a:gridCol>
              </a:tblGrid>
              <a:tr h="979263">
                <a:tc>
                  <a:txBody>
                    <a:bodyPr/>
                    <a:lstStyle/>
                    <a:p>
                      <a:pPr algn="ctr"/>
                      <a:r>
                        <a:rPr lang="en-US" sz="2400" b="0" i="1" dirty="0">
                          <a:solidFill>
                            <a:schemeClr val="tx1">
                              <a:lumMod val="95000"/>
                              <a:lumOff val="5000"/>
                            </a:schemeClr>
                          </a:solidFill>
                          <a:latin typeface="Times New Roman" panose="02020603050405020304" pitchFamily="18" charset="0"/>
                          <a:cs typeface="Times New Roman" panose="02020603050405020304" pitchFamily="18" charset="0"/>
                        </a:rPr>
                        <a:t>period</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b="0" i="1" dirty="0">
                          <a:solidFill>
                            <a:schemeClr val="tx1">
                              <a:lumMod val="95000"/>
                              <a:lumOff val="5000"/>
                            </a:schemeClr>
                          </a:solidFill>
                          <a:latin typeface="Times New Roman" panose="02020603050405020304" pitchFamily="18" charset="0"/>
                          <a:cs typeface="Times New Roman" panose="02020603050405020304" pitchFamily="18" charset="0"/>
                        </a:rPr>
                        <a:t>Example element</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b="0" i="1" dirty="0">
                          <a:solidFill>
                            <a:schemeClr val="tx1">
                              <a:lumMod val="95000"/>
                              <a:lumOff val="5000"/>
                            </a:schemeClr>
                          </a:solidFill>
                          <a:latin typeface="Times New Roman" panose="02020603050405020304" pitchFamily="18" charset="0"/>
                          <a:cs typeface="Times New Roman" panose="02020603050405020304" pitchFamily="18" charset="0"/>
                        </a:rPr>
                        <a:t>Electron configuration</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b="0" i="1" dirty="0">
                          <a:solidFill>
                            <a:schemeClr val="tx1">
                              <a:lumMod val="95000"/>
                              <a:lumOff val="5000"/>
                            </a:schemeClr>
                          </a:solidFill>
                          <a:latin typeface="Times New Roman" panose="02020603050405020304" pitchFamily="18" charset="0"/>
                          <a:cs typeface="Times New Roman" panose="02020603050405020304" pitchFamily="18" charset="0"/>
                        </a:rPr>
                        <a:t>Number of </a:t>
                      </a:r>
                      <a:br>
                        <a:rPr lang="en-US" sz="2400" b="0" i="1"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b="0" i="1" dirty="0">
                          <a:solidFill>
                            <a:schemeClr val="tx1">
                              <a:lumMod val="95000"/>
                              <a:lumOff val="5000"/>
                            </a:schemeClr>
                          </a:solidFill>
                          <a:latin typeface="Times New Roman" panose="02020603050405020304" pitchFamily="18" charset="0"/>
                          <a:cs typeface="Times New Roman" panose="02020603050405020304" pitchFamily="18" charset="0"/>
                        </a:rPr>
                        <a:t>electron orbitals</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408721971"/>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1</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H</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r>
                        <a:rPr lang="en-US" sz="3200" dirty="0">
                          <a:solidFill>
                            <a:srgbClr val="FF0000"/>
                          </a:solidFill>
                          <a:latin typeface="Times New Roman" panose="02020603050405020304" pitchFamily="18" charset="0"/>
                          <a:cs typeface="Times New Roman" panose="02020603050405020304" pitchFamily="18" charset="0"/>
                        </a:rPr>
                        <a:t>1</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3200" dirty="0">
                          <a:solidFill>
                            <a:srgbClr val="FF0000"/>
                          </a:solidFill>
                          <a:latin typeface="Times New Roman" panose="02020603050405020304" pitchFamily="18" charset="0"/>
                          <a:cs typeface="Times New Roman" panose="02020603050405020304" pitchFamily="18" charset="0"/>
                        </a:rPr>
                        <a:t>1</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2198793588"/>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2</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Be</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1352068006"/>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3</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S</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2525416386"/>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4</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Mn</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19511650"/>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5</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Xe</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2100188516"/>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6</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Ba</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3192627149"/>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7</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Ra</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1217885493"/>
                  </a:ext>
                </a:extLst>
              </a:tr>
            </a:tbl>
          </a:graphicData>
        </a:graphic>
      </p:graphicFrame>
    </p:spTree>
    <p:extLst>
      <p:ext uri="{BB962C8B-B14F-4D97-AF65-F5344CB8AC3E}">
        <p14:creationId xmlns:p14="http://schemas.microsoft.com/office/powerpoint/2010/main" val="970985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8DD2DB-6234-48F2-8022-C9D2D3562E3C}"/>
              </a:ext>
            </a:extLst>
          </p:cNvPr>
          <p:cNvSpPr txBox="1"/>
          <p:nvPr/>
        </p:nvSpPr>
        <p:spPr>
          <a:xfrm>
            <a:off x="0" y="30609"/>
            <a:ext cx="12192000" cy="5316007"/>
          </a:xfrm>
          <a:prstGeom prst="rect">
            <a:avLst/>
          </a:prstGeom>
          <a:noFill/>
        </p:spPr>
        <p:txBody>
          <a:bodyPr wrap="square" rtlCol="0">
            <a:spAutoFit/>
          </a:bodyPr>
          <a:lstStyle/>
          <a:p>
            <a:pPr marL="0" marR="0" indent="0" algn="l">
              <a:lnSpc>
                <a:spcPct val="119000"/>
              </a:lnSpc>
              <a:spcBef>
                <a:spcPts val="0"/>
              </a:spcBef>
              <a:spcAft>
                <a:spcPts val="0"/>
              </a:spcAft>
            </a:pPr>
            <a:r>
              <a:rPr lang="en-US" sz="3200" kern="1200" dirty="0">
                <a:ln>
                  <a:noFill/>
                </a:ln>
                <a:solidFill>
                  <a:srgbClr val="000000"/>
                </a:solidFill>
                <a:effectLst/>
                <a:latin typeface="Times New Roman" panose="02020603050405020304" pitchFamily="18" charset="0"/>
                <a:cs typeface="Times New Roman" panose="02020603050405020304" pitchFamily="18" charset="0"/>
              </a:rPr>
              <a:t>2  The COLUMNS on the table are called _________________,   </a:t>
            </a:r>
            <a:br>
              <a:rPr lang="en-US" sz="3200" kern="1200" dirty="0">
                <a:ln>
                  <a:noFill/>
                </a:ln>
                <a:solidFill>
                  <a:srgbClr val="000000"/>
                </a:solidFill>
                <a:effectLst/>
                <a:latin typeface="Times New Roman" panose="02020603050405020304" pitchFamily="18" charset="0"/>
                <a:cs typeface="Times New Roman" panose="02020603050405020304" pitchFamily="18" charset="0"/>
              </a:rPr>
            </a:br>
            <a:r>
              <a:rPr lang="en-US" sz="3200" kern="1200" dirty="0">
                <a:ln>
                  <a:noFill/>
                </a:ln>
                <a:solidFill>
                  <a:srgbClr val="000000"/>
                </a:solidFill>
                <a:effectLst/>
                <a:latin typeface="Times New Roman" panose="02020603050405020304" pitchFamily="18" charset="0"/>
                <a:cs typeface="Times New Roman" panose="02020603050405020304" pitchFamily="18" charset="0"/>
              </a:rPr>
              <a:t>     there are ________ on the table.</a:t>
            </a:r>
            <a:endParaRPr lang="en-US" sz="3200" kern="1400" dirty="0">
              <a:ln>
                <a:noFill/>
              </a:ln>
              <a:solidFill>
                <a:srgbClr val="000000"/>
              </a:solidFill>
              <a:effectLst/>
              <a:latin typeface="Times New Roman" panose="02020603050405020304" pitchFamily="18" charset="0"/>
              <a:cs typeface="Times New Roman" panose="02020603050405020304" pitchFamily="18" charset="0"/>
            </a:endParaRPr>
          </a:p>
          <a:p>
            <a:pPr marL="0" marR="0" indent="0" algn="l">
              <a:lnSpc>
                <a:spcPct val="119000"/>
              </a:lnSpc>
              <a:spcBef>
                <a:spcPts val="0"/>
              </a:spcBef>
              <a:spcAft>
                <a:spcPts val="0"/>
              </a:spcAft>
            </a:pPr>
            <a:r>
              <a:rPr lang="en-US" sz="3200" kern="1400" dirty="0">
                <a:ln>
                  <a:noFill/>
                </a:ln>
                <a:solidFill>
                  <a:srgbClr val="000000"/>
                </a:solidFill>
                <a:effectLst/>
                <a:latin typeface="Times New Roman" panose="02020603050405020304" pitchFamily="18" charset="0"/>
                <a:cs typeface="Times New Roman" panose="02020603050405020304" pitchFamily="18" charset="0"/>
              </a:rPr>
              <a:t> </a:t>
            </a:r>
          </a:p>
          <a:p>
            <a:pPr marL="0" marR="0" indent="0" algn="l">
              <a:lnSpc>
                <a:spcPct val="119000"/>
              </a:lnSpc>
              <a:spcBef>
                <a:spcPts val="0"/>
              </a:spcBef>
              <a:spcAft>
                <a:spcPts val="600"/>
              </a:spcAft>
            </a:pPr>
            <a:r>
              <a:rPr lang="en-US" sz="3200" kern="1200" dirty="0">
                <a:ln>
                  <a:noFill/>
                </a:ln>
                <a:solidFill>
                  <a:srgbClr val="000000"/>
                </a:solidFill>
                <a:effectLst/>
                <a:latin typeface="Times New Roman" panose="02020603050405020304" pitchFamily="18" charset="0"/>
                <a:cs typeface="Times New Roman" panose="02020603050405020304" pitchFamily="18" charset="0"/>
              </a:rPr>
              <a:t>3  The ROWS that go across the table to the right are called</a:t>
            </a:r>
            <a:br>
              <a:rPr lang="en-US" sz="3200" kern="1200" dirty="0">
                <a:ln>
                  <a:noFill/>
                </a:ln>
                <a:solidFill>
                  <a:srgbClr val="000000"/>
                </a:solidFill>
                <a:effectLst/>
                <a:latin typeface="Times New Roman" panose="02020603050405020304" pitchFamily="18" charset="0"/>
                <a:cs typeface="Times New Roman" panose="02020603050405020304" pitchFamily="18" charset="0"/>
              </a:rPr>
            </a:br>
            <a:r>
              <a:rPr lang="en-US" sz="3200" kern="1200" dirty="0">
                <a:ln>
                  <a:noFill/>
                </a:ln>
                <a:solidFill>
                  <a:srgbClr val="000000"/>
                </a:solidFill>
                <a:effectLst/>
                <a:latin typeface="Times New Roman" panose="02020603050405020304" pitchFamily="18" charset="0"/>
                <a:cs typeface="Times New Roman" panose="02020603050405020304" pitchFamily="18" charset="0"/>
              </a:rPr>
              <a:t>     ___________________, there are _____ of these. </a:t>
            </a:r>
            <a:br>
              <a:rPr lang="en-US" sz="3200" kern="1200" dirty="0">
                <a:ln>
                  <a:noFill/>
                </a:ln>
                <a:solidFill>
                  <a:srgbClr val="000000"/>
                </a:solidFill>
                <a:effectLst/>
                <a:latin typeface="Times New Roman" panose="02020603050405020304" pitchFamily="18" charset="0"/>
                <a:cs typeface="Times New Roman" panose="02020603050405020304" pitchFamily="18" charset="0"/>
              </a:rPr>
            </a:br>
            <a:br>
              <a:rPr lang="en-US" sz="3200" kern="1200" dirty="0">
                <a:ln>
                  <a:noFill/>
                </a:ln>
                <a:solidFill>
                  <a:srgbClr val="000000"/>
                </a:solidFill>
                <a:effectLst/>
                <a:latin typeface="Times New Roman" panose="02020603050405020304" pitchFamily="18" charset="0"/>
                <a:cs typeface="Times New Roman" panose="02020603050405020304" pitchFamily="18" charset="0"/>
              </a:rPr>
            </a:br>
            <a:br>
              <a:rPr lang="en-US" sz="3200" kern="1200" dirty="0">
                <a:ln>
                  <a:noFill/>
                </a:ln>
                <a:solidFill>
                  <a:srgbClr val="000000"/>
                </a:solidFill>
                <a:effectLst/>
                <a:latin typeface="Times New Roman" panose="02020603050405020304" pitchFamily="18" charset="0"/>
                <a:cs typeface="Times New Roman" panose="02020603050405020304" pitchFamily="18" charset="0"/>
              </a:rPr>
            </a:br>
            <a:r>
              <a:rPr lang="en-US" sz="3200" kern="1200" dirty="0">
                <a:ln>
                  <a:noFill/>
                </a:ln>
                <a:solidFill>
                  <a:srgbClr val="FF0000"/>
                </a:solidFill>
                <a:effectLst/>
                <a:latin typeface="Times New Roman" panose="02020603050405020304" pitchFamily="18" charset="0"/>
                <a:cs typeface="Times New Roman" panose="02020603050405020304" pitchFamily="18" charset="0"/>
              </a:rPr>
              <a:t>Look at your periodic table now, touch numbers 1-18 for th</a:t>
            </a:r>
            <a:r>
              <a:rPr lang="en-US" sz="3200" dirty="0">
                <a:solidFill>
                  <a:srgbClr val="FF0000"/>
                </a:solidFill>
                <a:latin typeface="Times New Roman" panose="02020603050405020304" pitchFamily="18" charset="0"/>
                <a:cs typeface="Times New Roman" panose="02020603050405020304" pitchFamily="18" charset="0"/>
              </a:rPr>
              <a:t>e groups, then touch 1-7 for the periods.  </a:t>
            </a:r>
            <a:endParaRPr lang="en-US" sz="3200" kern="1400" dirty="0">
              <a:ln>
                <a:noFill/>
              </a:ln>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1766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A06786-509A-4A54-9639-513CA49AF43E}"/>
              </a:ext>
            </a:extLst>
          </p:cNvPr>
          <p:cNvSpPr txBox="1"/>
          <p:nvPr/>
        </p:nvSpPr>
        <p:spPr>
          <a:xfrm>
            <a:off x="288977" y="271667"/>
            <a:ext cx="11176000" cy="1877437"/>
          </a:xfrm>
          <a:prstGeom prst="rect">
            <a:avLst/>
          </a:prstGeom>
          <a:noFill/>
        </p:spPr>
        <p:txBody>
          <a:bodyPr wrap="squar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22.  </a:t>
            </a:r>
            <a:r>
              <a:rPr lang="en-US" sz="4000" dirty="0">
                <a:latin typeface="Times New Roman" panose="02020603050405020304" pitchFamily="18" charset="0"/>
                <a:cs typeface="Times New Roman" panose="02020603050405020304" pitchFamily="18" charset="0"/>
              </a:rPr>
              <a:t>The period number (1-7) is indicative of how many electron orbitals each atom in the period has.</a:t>
            </a:r>
          </a:p>
          <a:p>
            <a:endParaRPr lang="en-US" dirty="0"/>
          </a:p>
          <a:p>
            <a:endParaRPr lang="en-US" dirty="0"/>
          </a:p>
        </p:txBody>
      </p:sp>
      <p:graphicFrame>
        <p:nvGraphicFramePr>
          <p:cNvPr id="3" name="Table 2">
            <a:extLst>
              <a:ext uri="{FF2B5EF4-FFF2-40B4-BE49-F238E27FC236}">
                <a16:creationId xmlns:a16="http://schemas.microsoft.com/office/drawing/2014/main" id="{0E668880-443F-4161-92FE-1CCDB317A115}"/>
              </a:ext>
            </a:extLst>
          </p:cNvPr>
          <p:cNvGraphicFramePr>
            <a:graphicFrameLocks noGrp="1"/>
          </p:cNvGraphicFramePr>
          <p:nvPr>
            <p:extLst>
              <p:ext uri="{D42A27DB-BD31-4B8C-83A1-F6EECF244321}">
                <p14:modId xmlns:p14="http://schemas.microsoft.com/office/powerpoint/2010/main" val="1315990127"/>
              </p:ext>
            </p:extLst>
          </p:nvPr>
        </p:nvGraphicFramePr>
        <p:xfrm>
          <a:off x="288977" y="1798820"/>
          <a:ext cx="11748126" cy="5033103"/>
        </p:xfrm>
        <a:graphic>
          <a:graphicData uri="http://schemas.openxmlformats.org/drawingml/2006/table">
            <a:tbl>
              <a:tblPr firstRow="1" bandRow="1">
                <a:tableStyleId>{5C22544A-7EE6-4342-B048-85BDC9FD1C3A}</a:tableStyleId>
              </a:tblPr>
              <a:tblGrid>
                <a:gridCol w="1318929">
                  <a:extLst>
                    <a:ext uri="{9D8B030D-6E8A-4147-A177-3AD203B41FA5}">
                      <a16:colId xmlns:a16="http://schemas.microsoft.com/office/drawing/2014/main" val="1394726800"/>
                    </a:ext>
                  </a:extLst>
                </a:gridCol>
                <a:gridCol w="2661792">
                  <a:extLst>
                    <a:ext uri="{9D8B030D-6E8A-4147-A177-3AD203B41FA5}">
                      <a16:colId xmlns:a16="http://schemas.microsoft.com/office/drawing/2014/main" val="4217247990"/>
                    </a:ext>
                  </a:extLst>
                </a:gridCol>
                <a:gridCol w="5114145">
                  <a:extLst>
                    <a:ext uri="{9D8B030D-6E8A-4147-A177-3AD203B41FA5}">
                      <a16:colId xmlns:a16="http://schemas.microsoft.com/office/drawing/2014/main" val="870438698"/>
                    </a:ext>
                  </a:extLst>
                </a:gridCol>
                <a:gridCol w="2653260">
                  <a:extLst>
                    <a:ext uri="{9D8B030D-6E8A-4147-A177-3AD203B41FA5}">
                      <a16:colId xmlns:a16="http://schemas.microsoft.com/office/drawing/2014/main" val="2037738662"/>
                    </a:ext>
                  </a:extLst>
                </a:gridCol>
              </a:tblGrid>
              <a:tr h="979263">
                <a:tc>
                  <a:txBody>
                    <a:bodyPr/>
                    <a:lstStyle/>
                    <a:p>
                      <a:pPr algn="ctr"/>
                      <a:r>
                        <a:rPr lang="en-US" sz="2400" b="0" i="1" dirty="0">
                          <a:solidFill>
                            <a:schemeClr val="tx1">
                              <a:lumMod val="95000"/>
                              <a:lumOff val="5000"/>
                            </a:schemeClr>
                          </a:solidFill>
                          <a:latin typeface="Times New Roman" panose="02020603050405020304" pitchFamily="18" charset="0"/>
                          <a:cs typeface="Times New Roman" panose="02020603050405020304" pitchFamily="18" charset="0"/>
                        </a:rPr>
                        <a:t>period</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b="0" i="1" dirty="0">
                          <a:solidFill>
                            <a:schemeClr val="tx1">
                              <a:lumMod val="95000"/>
                              <a:lumOff val="5000"/>
                            </a:schemeClr>
                          </a:solidFill>
                          <a:latin typeface="Times New Roman" panose="02020603050405020304" pitchFamily="18" charset="0"/>
                          <a:cs typeface="Times New Roman" panose="02020603050405020304" pitchFamily="18" charset="0"/>
                        </a:rPr>
                        <a:t>Example element</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b="0" i="1" dirty="0">
                          <a:solidFill>
                            <a:schemeClr val="tx1">
                              <a:lumMod val="95000"/>
                              <a:lumOff val="5000"/>
                            </a:schemeClr>
                          </a:solidFill>
                          <a:latin typeface="Times New Roman" panose="02020603050405020304" pitchFamily="18" charset="0"/>
                          <a:cs typeface="Times New Roman" panose="02020603050405020304" pitchFamily="18" charset="0"/>
                        </a:rPr>
                        <a:t>Electron configuration</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b="0" i="1" dirty="0">
                          <a:solidFill>
                            <a:schemeClr val="tx1">
                              <a:lumMod val="95000"/>
                              <a:lumOff val="5000"/>
                            </a:schemeClr>
                          </a:solidFill>
                          <a:latin typeface="Times New Roman" panose="02020603050405020304" pitchFamily="18" charset="0"/>
                          <a:cs typeface="Times New Roman" panose="02020603050405020304" pitchFamily="18" charset="0"/>
                        </a:rPr>
                        <a:t>Number of </a:t>
                      </a:r>
                      <a:br>
                        <a:rPr lang="en-US" sz="2400" b="0" i="1"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b="0" i="1" dirty="0">
                          <a:solidFill>
                            <a:schemeClr val="tx1">
                              <a:lumMod val="95000"/>
                              <a:lumOff val="5000"/>
                            </a:schemeClr>
                          </a:solidFill>
                          <a:latin typeface="Times New Roman" panose="02020603050405020304" pitchFamily="18" charset="0"/>
                          <a:cs typeface="Times New Roman" panose="02020603050405020304" pitchFamily="18" charset="0"/>
                        </a:rPr>
                        <a:t>electron orbitals</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408721971"/>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1</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H</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r>
                        <a:rPr lang="en-US" sz="3200" dirty="0">
                          <a:solidFill>
                            <a:srgbClr val="FF0000"/>
                          </a:solidFill>
                          <a:latin typeface="Times New Roman" panose="02020603050405020304" pitchFamily="18" charset="0"/>
                          <a:cs typeface="Times New Roman" panose="02020603050405020304" pitchFamily="18" charset="0"/>
                        </a:rPr>
                        <a:t>1</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3200" dirty="0">
                          <a:solidFill>
                            <a:srgbClr val="FF0000"/>
                          </a:solidFill>
                          <a:latin typeface="Times New Roman" panose="02020603050405020304" pitchFamily="18" charset="0"/>
                          <a:cs typeface="Times New Roman" panose="02020603050405020304" pitchFamily="18" charset="0"/>
                        </a:rPr>
                        <a:t>1</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2198793588"/>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2</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Be</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r>
                        <a:rPr lang="en-US" sz="3200" dirty="0">
                          <a:solidFill>
                            <a:srgbClr val="FF0000"/>
                          </a:solidFill>
                          <a:latin typeface="Times New Roman" panose="02020603050405020304" pitchFamily="18" charset="0"/>
                          <a:cs typeface="Times New Roman" panose="02020603050405020304" pitchFamily="18" charset="0"/>
                        </a:rPr>
                        <a:t>2-2</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3200" dirty="0">
                          <a:solidFill>
                            <a:srgbClr val="FF0000"/>
                          </a:solidFill>
                          <a:latin typeface="Times New Roman" panose="02020603050405020304" pitchFamily="18" charset="0"/>
                          <a:cs typeface="Times New Roman" panose="02020603050405020304" pitchFamily="18" charset="0"/>
                        </a:rPr>
                        <a:t>2</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1352068006"/>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3</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S</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2525416386"/>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4</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Mn</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19511650"/>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5</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Xe</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2100188516"/>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6</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Ba</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3192627149"/>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7</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Ra</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1217885493"/>
                  </a:ext>
                </a:extLst>
              </a:tr>
            </a:tbl>
          </a:graphicData>
        </a:graphic>
      </p:graphicFrame>
    </p:spTree>
    <p:extLst>
      <p:ext uri="{BB962C8B-B14F-4D97-AF65-F5344CB8AC3E}">
        <p14:creationId xmlns:p14="http://schemas.microsoft.com/office/powerpoint/2010/main" val="504360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A06786-509A-4A54-9639-513CA49AF43E}"/>
              </a:ext>
            </a:extLst>
          </p:cNvPr>
          <p:cNvSpPr txBox="1"/>
          <p:nvPr/>
        </p:nvSpPr>
        <p:spPr>
          <a:xfrm>
            <a:off x="288977" y="271667"/>
            <a:ext cx="11176000" cy="1877437"/>
          </a:xfrm>
          <a:prstGeom prst="rect">
            <a:avLst/>
          </a:prstGeom>
          <a:noFill/>
        </p:spPr>
        <p:txBody>
          <a:bodyPr wrap="squar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22.  </a:t>
            </a:r>
            <a:r>
              <a:rPr lang="en-US" sz="4000" dirty="0">
                <a:latin typeface="Times New Roman" panose="02020603050405020304" pitchFamily="18" charset="0"/>
                <a:cs typeface="Times New Roman" panose="02020603050405020304" pitchFamily="18" charset="0"/>
              </a:rPr>
              <a:t>The period number (1-7) is indicative of how many electron orbitals each atom in the period has.</a:t>
            </a:r>
          </a:p>
          <a:p>
            <a:endParaRPr lang="en-US" dirty="0"/>
          </a:p>
          <a:p>
            <a:endParaRPr lang="en-US" dirty="0"/>
          </a:p>
        </p:txBody>
      </p:sp>
      <p:graphicFrame>
        <p:nvGraphicFramePr>
          <p:cNvPr id="3" name="Table 2">
            <a:extLst>
              <a:ext uri="{FF2B5EF4-FFF2-40B4-BE49-F238E27FC236}">
                <a16:creationId xmlns:a16="http://schemas.microsoft.com/office/drawing/2014/main" id="{0E668880-443F-4161-92FE-1CCDB317A115}"/>
              </a:ext>
            </a:extLst>
          </p:cNvPr>
          <p:cNvGraphicFramePr>
            <a:graphicFrameLocks noGrp="1"/>
          </p:cNvGraphicFramePr>
          <p:nvPr>
            <p:extLst>
              <p:ext uri="{D42A27DB-BD31-4B8C-83A1-F6EECF244321}">
                <p14:modId xmlns:p14="http://schemas.microsoft.com/office/powerpoint/2010/main" val="1415007680"/>
              </p:ext>
            </p:extLst>
          </p:nvPr>
        </p:nvGraphicFramePr>
        <p:xfrm>
          <a:off x="288977" y="1798820"/>
          <a:ext cx="11748126" cy="5033103"/>
        </p:xfrm>
        <a:graphic>
          <a:graphicData uri="http://schemas.openxmlformats.org/drawingml/2006/table">
            <a:tbl>
              <a:tblPr firstRow="1" bandRow="1">
                <a:tableStyleId>{5C22544A-7EE6-4342-B048-85BDC9FD1C3A}</a:tableStyleId>
              </a:tblPr>
              <a:tblGrid>
                <a:gridCol w="1318929">
                  <a:extLst>
                    <a:ext uri="{9D8B030D-6E8A-4147-A177-3AD203B41FA5}">
                      <a16:colId xmlns:a16="http://schemas.microsoft.com/office/drawing/2014/main" val="1394726800"/>
                    </a:ext>
                  </a:extLst>
                </a:gridCol>
                <a:gridCol w="2661792">
                  <a:extLst>
                    <a:ext uri="{9D8B030D-6E8A-4147-A177-3AD203B41FA5}">
                      <a16:colId xmlns:a16="http://schemas.microsoft.com/office/drawing/2014/main" val="4217247990"/>
                    </a:ext>
                  </a:extLst>
                </a:gridCol>
                <a:gridCol w="5114145">
                  <a:extLst>
                    <a:ext uri="{9D8B030D-6E8A-4147-A177-3AD203B41FA5}">
                      <a16:colId xmlns:a16="http://schemas.microsoft.com/office/drawing/2014/main" val="870438698"/>
                    </a:ext>
                  </a:extLst>
                </a:gridCol>
                <a:gridCol w="2653260">
                  <a:extLst>
                    <a:ext uri="{9D8B030D-6E8A-4147-A177-3AD203B41FA5}">
                      <a16:colId xmlns:a16="http://schemas.microsoft.com/office/drawing/2014/main" val="2037738662"/>
                    </a:ext>
                  </a:extLst>
                </a:gridCol>
              </a:tblGrid>
              <a:tr h="979263">
                <a:tc>
                  <a:txBody>
                    <a:bodyPr/>
                    <a:lstStyle/>
                    <a:p>
                      <a:pPr algn="ctr"/>
                      <a:r>
                        <a:rPr lang="en-US" sz="2400" b="0" i="1" dirty="0">
                          <a:solidFill>
                            <a:schemeClr val="tx1">
                              <a:lumMod val="95000"/>
                              <a:lumOff val="5000"/>
                            </a:schemeClr>
                          </a:solidFill>
                          <a:latin typeface="Times New Roman" panose="02020603050405020304" pitchFamily="18" charset="0"/>
                          <a:cs typeface="Times New Roman" panose="02020603050405020304" pitchFamily="18" charset="0"/>
                        </a:rPr>
                        <a:t>period</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b="0" i="1" dirty="0">
                          <a:solidFill>
                            <a:schemeClr val="tx1">
                              <a:lumMod val="95000"/>
                              <a:lumOff val="5000"/>
                            </a:schemeClr>
                          </a:solidFill>
                          <a:latin typeface="Times New Roman" panose="02020603050405020304" pitchFamily="18" charset="0"/>
                          <a:cs typeface="Times New Roman" panose="02020603050405020304" pitchFamily="18" charset="0"/>
                        </a:rPr>
                        <a:t>Example element</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b="0" i="1" dirty="0">
                          <a:solidFill>
                            <a:schemeClr val="tx1">
                              <a:lumMod val="95000"/>
                              <a:lumOff val="5000"/>
                            </a:schemeClr>
                          </a:solidFill>
                          <a:latin typeface="Times New Roman" panose="02020603050405020304" pitchFamily="18" charset="0"/>
                          <a:cs typeface="Times New Roman" panose="02020603050405020304" pitchFamily="18" charset="0"/>
                        </a:rPr>
                        <a:t>Electron configuration</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b="0" i="1" dirty="0">
                          <a:solidFill>
                            <a:schemeClr val="tx1">
                              <a:lumMod val="95000"/>
                              <a:lumOff val="5000"/>
                            </a:schemeClr>
                          </a:solidFill>
                          <a:latin typeface="Times New Roman" panose="02020603050405020304" pitchFamily="18" charset="0"/>
                          <a:cs typeface="Times New Roman" panose="02020603050405020304" pitchFamily="18" charset="0"/>
                        </a:rPr>
                        <a:t>Number of </a:t>
                      </a:r>
                      <a:br>
                        <a:rPr lang="en-US" sz="2400" b="0" i="1"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b="0" i="1" dirty="0">
                          <a:solidFill>
                            <a:schemeClr val="tx1">
                              <a:lumMod val="95000"/>
                              <a:lumOff val="5000"/>
                            </a:schemeClr>
                          </a:solidFill>
                          <a:latin typeface="Times New Roman" panose="02020603050405020304" pitchFamily="18" charset="0"/>
                          <a:cs typeface="Times New Roman" panose="02020603050405020304" pitchFamily="18" charset="0"/>
                        </a:rPr>
                        <a:t>electron orbitals</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408721971"/>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1</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H</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r>
                        <a:rPr lang="en-US" sz="3200" dirty="0">
                          <a:solidFill>
                            <a:srgbClr val="FF0000"/>
                          </a:solidFill>
                          <a:latin typeface="Times New Roman" panose="02020603050405020304" pitchFamily="18" charset="0"/>
                          <a:cs typeface="Times New Roman" panose="02020603050405020304" pitchFamily="18" charset="0"/>
                        </a:rPr>
                        <a:t>1</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3200" dirty="0">
                          <a:solidFill>
                            <a:srgbClr val="FF0000"/>
                          </a:solidFill>
                          <a:latin typeface="Times New Roman" panose="02020603050405020304" pitchFamily="18" charset="0"/>
                          <a:cs typeface="Times New Roman" panose="02020603050405020304" pitchFamily="18" charset="0"/>
                        </a:rPr>
                        <a:t>1</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2198793588"/>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2</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Be</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r>
                        <a:rPr lang="en-US" sz="3200" dirty="0">
                          <a:solidFill>
                            <a:srgbClr val="FF0000"/>
                          </a:solidFill>
                          <a:latin typeface="Times New Roman" panose="02020603050405020304" pitchFamily="18" charset="0"/>
                          <a:cs typeface="Times New Roman" panose="02020603050405020304" pitchFamily="18" charset="0"/>
                        </a:rPr>
                        <a:t>2-2</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3200" dirty="0">
                          <a:solidFill>
                            <a:srgbClr val="FF0000"/>
                          </a:solidFill>
                          <a:latin typeface="Times New Roman" panose="02020603050405020304" pitchFamily="18" charset="0"/>
                          <a:cs typeface="Times New Roman" panose="02020603050405020304" pitchFamily="18" charset="0"/>
                        </a:rPr>
                        <a:t>2</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1352068006"/>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3</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S</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r>
                        <a:rPr lang="en-US" sz="3200" dirty="0">
                          <a:solidFill>
                            <a:srgbClr val="FF0000"/>
                          </a:solidFill>
                          <a:latin typeface="Times New Roman" panose="02020603050405020304" pitchFamily="18" charset="0"/>
                          <a:cs typeface="Times New Roman" panose="02020603050405020304" pitchFamily="18" charset="0"/>
                        </a:rPr>
                        <a:t>2-8-6</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3200" dirty="0">
                          <a:solidFill>
                            <a:srgbClr val="FF0000"/>
                          </a:solidFill>
                          <a:latin typeface="Times New Roman" panose="02020603050405020304" pitchFamily="18" charset="0"/>
                          <a:cs typeface="Times New Roman" panose="02020603050405020304" pitchFamily="18" charset="0"/>
                        </a:rPr>
                        <a:t>3</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2525416386"/>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4</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Mn</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19511650"/>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5</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Xe</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2100188516"/>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6</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Ba</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3192627149"/>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7</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Ra</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1217885493"/>
                  </a:ext>
                </a:extLst>
              </a:tr>
            </a:tbl>
          </a:graphicData>
        </a:graphic>
      </p:graphicFrame>
    </p:spTree>
    <p:extLst>
      <p:ext uri="{BB962C8B-B14F-4D97-AF65-F5344CB8AC3E}">
        <p14:creationId xmlns:p14="http://schemas.microsoft.com/office/powerpoint/2010/main" val="3670963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A06786-509A-4A54-9639-513CA49AF43E}"/>
              </a:ext>
            </a:extLst>
          </p:cNvPr>
          <p:cNvSpPr txBox="1"/>
          <p:nvPr/>
        </p:nvSpPr>
        <p:spPr>
          <a:xfrm>
            <a:off x="288977" y="271667"/>
            <a:ext cx="11176000" cy="1877437"/>
          </a:xfrm>
          <a:prstGeom prst="rect">
            <a:avLst/>
          </a:prstGeom>
          <a:noFill/>
        </p:spPr>
        <p:txBody>
          <a:bodyPr wrap="squar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22.  </a:t>
            </a:r>
            <a:r>
              <a:rPr lang="en-US" sz="4000" dirty="0">
                <a:latin typeface="Times New Roman" panose="02020603050405020304" pitchFamily="18" charset="0"/>
                <a:cs typeface="Times New Roman" panose="02020603050405020304" pitchFamily="18" charset="0"/>
              </a:rPr>
              <a:t>The period number (1-7) is indicative of how many electron orbitals each atom in the period has.</a:t>
            </a:r>
          </a:p>
          <a:p>
            <a:endParaRPr lang="en-US" dirty="0"/>
          </a:p>
          <a:p>
            <a:endParaRPr lang="en-US" dirty="0"/>
          </a:p>
        </p:txBody>
      </p:sp>
      <p:graphicFrame>
        <p:nvGraphicFramePr>
          <p:cNvPr id="3" name="Table 2">
            <a:extLst>
              <a:ext uri="{FF2B5EF4-FFF2-40B4-BE49-F238E27FC236}">
                <a16:creationId xmlns:a16="http://schemas.microsoft.com/office/drawing/2014/main" id="{0E668880-443F-4161-92FE-1CCDB317A115}"/>
              </a:ext>
            </a:extLst>
          </p:cNvPr>
          <p:cNvGraphicFramePr>
            <a:graphicFrameLocks noGrp="1"/>
          </p:cNvGraphicFramePr>
          <p:nvPr>
            <p:extLst>
              <p:ext uri="{D42A27DB-BD31-4B8C-83A1-F6EECF244321}">
                <p14:modId xmlns:p14="http://schemas.microsoft.com/office/powerpoint/2010/main" val="2398022615"/>
              </p:ext>
            </p:extLst>
          </p:nvPr>
        </p:nvGraphicFramePr>
        <p:xfrm>
          <a:off x="288977" y="1798820"/>
          <a:ext cx="11748126" cy="5033103"/>
        </p:xfrm>
        <a:graphic>
          <a:graphicData uri="http://schemas.openxmlformats.org/drawingml/2006/table">
            <a:tbl>
              <a:tblPr firstRow="1" bandRow="1">
                <a:tableStyleId>{5C22544A-7EE6-4342-B048-85BDC9FD1C3A}</a:tableStyleId>
              </a:tblPr>
              <a:tblGrid>
                <a:gridCol w="1318929">
                  <a:extLst>
                    <a:ext uri="{9D8B030D-6E8A-4147-A177-3AD203B41FA5}">
                      <a16:colId xmlns:a16="http://schemas.microsoft.com/office/drawing/2014/main" val="1394726800"/>
                    </a:ext>
                  </a:extLst>
                </a:gridCol>
                <a:gridCol w="2661792">
                  <a:extLst>
                    <a:ext uri="{9D8B030D-6E8A-4147-A177-3AD203B41FA5}">
                      <a16:colId xmlns:a16="http://schemas.microsoft.com/office/drawing/2014/main" val="4217247990"/>
                    </a:ext>
                  </a:extLst>
                </a:gridCol>
                <a:gridCol w="5114145">
                  <a:extLst>
                    <a:ext uri="{9D8B030D-6E8A-4147-A177-3AD203B41FA5}">
                      <a16:colId xmlns:a16="http://schemas.microsoft.com/office/drawing/2014/main" val="870438698"/>
                    </a:ext>
                  </a:extLst>
                </a:gridCol>
                <a:gridCol w="2653260">
                  <a:extLst>
                    <a:ext uri="{9D8B030D-6E8A-4147-A177-3AD203B41FA5}">
                      <a16:colId xmlns:a16="http://schemas.microsoft.com/office/drawing/2014/main" val="2037738662"/>
                    </a:ext>
                  </a:extLst>
                </a:gridCol>
              </a:tblGrid>
              <a:tr h="979263">
                <a:tc>
                  <a:txBody>
                    <a:bodyPr/>
                    <a:lstStyle/>
                    <a:p>
                      <a:pPr algn="ctr"/>
                      <a:r>
                        <a:rPr lang="en-US" sz="2400" b="0" i="1" dirty="0">
                          <a:solidFill>
                            <a:schemeClr val="tx1">
                              <a:lumMod val="95000"/>
                              <a:lumOff val="5000"/>
                            </a:schemeClr>
                          </a:solidFill>
                          <a:latin typeface="Times New Roman" panose="02020603050405020304" pitchFamily="18" charset="0"/>
                          <a:cs typeface="Times New Roman" panose="02020603050405020304" pitchFamily="18" charset="0"/>
                        </a:rPr>
                        <a:t>period</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b="0" i="1" dirty="0">
                          <a:solidFill>
                            <a:schemeClr val="tx1">
                              <a:lumMod val="95000"/>
                              <a:lumOff val="5000"/>
                            </a:schemeClr>
                          </a:solidFill>
                          <a:latin typeface="Times New Roman" panose="02020603050405020304" pitchFamily="18" charset="0"/>
                          <a:cs typeface="Times New Roman" panose="02020603050405020304" pitchFamily="18" charset="0"/>
                        </a:rPr>
                        <a:t>Example element</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b="0" i="1" dirty="0">
                          <a:solidFill>
                            <a:schemeClr val="tx1">
                              <a:lumMod val="95000"/>
                              <a:lumOff val="5000"/>
                            </a:schemeClr>
                          </a:solidFill>
                          <a:latin typeface="Times New Roman" panose="02020603050405020304" pitchFamily="18" charset="0"/>
                          <a:cs typeface="Times New Roman" panose="02020603050405020304" pitchFamily="18" charset="0"/>
                        </a:rPr>
                        <a:t>Electron configuration</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b="0" i="1" dirty="0">
                          <a:solidFill>
                            <a:schemeClr val="tx1">
                              <a:lumMod val="95000"/>
                              <a:lumOff val="5000"/>
                            </a:schemeClr>
                          </a:solidFill>
                          <a:latin typeface="Times New Roman" panose="02020603050405020304" pitchFamily="18" charset="0"/>
                          <a:cs typeface="Times New Roman" panose="02020603050405020304" pitchFamily="18" charset="0"/>
                        </a:rPr>
                        <a:t>Number of </a:t>
                      </a:r>
                      <a:br>
                        <a:rPr lang="en-US" sz="2400" b="0" i="1"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b="0" i="1" dirty="0">
                          <a:solidFill>
                            <a:schemeClr val="tx1">
                              <a:lumMod val="95000"/>
                              <a:lumOff val="5000"/>
                            </a:schemeClr>
                          </a:solidFill>
                          <a:latin typeface="Times New Roman" panose="02020603050405020304" pitchFamily="18" charset="0"/>
                          <a:cs typeface="Times New Roman" panose="02020603050405020304" pitchFamily="18" charset="0"/>
                        </a:rPr>
                        <a:t>electron orbitals</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408721971"/>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1</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H</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r>
                        <a:rPr lang="en-US" sz="3200" dirty="0">
                          <a:solidFill>
                            <a:srgbClr val="FF0000"/>
                          </a:solidFill>
                          <a:latin typeface="Times New Roman" panose="02020603050405020304" pitchFamily="18" charset="0"/>
                          <a:cs typeface="Times New Roman" panose="02020603050405020304" pitchFamily="18" charset="0"/>
                        </a:rPr>
                        <a:t>1</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3200" dirty="0">
                          <a:solidFill>
                            <a:srgbClr val="FF0000"/>
                          </a:solidFill>
                          <a:latin typeface="Times New Roman" panose="02020603050405020304" pitchFamily="18" charset="0"/>
                          <a:cs typeface="Times New Roman" panose="02020603050405020304" pitchFamily="18" charset="0"/>
                        </a:rPr>
                        <a:t>1</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2198793588"/>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2</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Be</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r>
                        <a:rPr lang="en-US" sz="3200" dirty="0">
                          <a:solidFill>
                            <a:srgbClr val="FF0000"/>
                          </a:solidFill>
                          <a:latin typeface="Times New Roman" panose="02020603050405020304" pitchFamily="18" charset="0"/>
                          <a:cs typeface="Times New Roman" panose="02020603050405020304" pitchFamily="18" charset="0"/>
                        </a:rPr>
                        <a:t>2-2</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3200" dirty="0">
                          <a:solidFill>
                            <a:srgbClr val="FF0000"/>
                          </a:solidFill>
                          <a:latin typeface="Times New Roman" panose="02020603050405020304" pitchFamily="18" charset="0"/>
                          <a:cs typeface="Times New Roman" panose="02020603050405020304" pitchFamily="18" charset="0"/>
                        </a:rPr>
                        <a:t>2</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1352068006"/>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3</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S</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r>
                        <a:rPr lang="en-US" sz="3200" dirty="0">
                          <a:solidFill>
                            <a:srgbClr val="FF0000"/>
                          </a:solidFill>
                          <a:latin typeface="Times New Roman" panose="02020603050405020304" pitchFamily="18" charset="0"/>
                          <a:cs typeface="Times New Roman" panose="02020603050405020304" pitchFamily="18" charset="0"/>
                        </a:rPr>
                        <a:t>2-8-6</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3200" dirty="0">
                          <a:solidFill>
                            <a:srgbClr val="FF0000"/>
                          </a:solidFill>
                          <a:latin typeface="Times New Roman" panose="02020603050405020304" pitchFamily="18" charset="0"/>
                          <a:cs typeface="Times New Roman" panose="02020603050405020304" pitchFamily="18" charset="0"/>
                        </a:rPr>
                        <a:t>3</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2525416386"/>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4</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Mn</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r>
                        <a:rPr lang="en-US" sz="3200" dirty="0">
                          <a:solidFill>
                            <a:srgbClr val="FF0000"/>
                          </a:solidFill>
                          <a:latin typeface="Times New Roman" panose="02020603050405020304" pitchFamily="18" charset="0"/>
                          <a:cs typeface="Times New Roman" panose="02020603050405020304" pitchFamily="18" charset="0"/>
                        </a:rPr>
                        <a:t>2-8-13-2</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3200" dirty="0">
                          <a:solidFill>
                            <a:srgbClr val="FF0000"/>
                          </a:solidFill>
                          <a:latin typeface="Times New Roman" panose="02020603050405020304" pitchFamily="18" charset="0"/>
                          <a:cs typeface="Times New Roman" panose="02020603050405020304" pitchFamily="18" charset="0"/>
                        </a:rPr>
                        <a:t>4</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19511650"/>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5</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Xe</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2100188516"/>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6</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Ba</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3192627149"/>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7</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Ra</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1217885493"/>
                  </a:ext>
                </a:extLst>
              </a:tr>
            </a:tbl>
          </a:graphicData>
        </a:graphic>
      </p:graphicFrame>
    </p:spTree>
    <p:extLst>
      <p:ext uri="{BB962C8B-B14F-4D97-AF65-F5344CB8AC3E}">
        <p14:creationId xmlns:p14="http://schemas.microsoft.com/office/powerpoint/2010/main" val="3416756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A06786-509A-4A54-9639-513CA49AF43E}"/>
              </a:ext>
            </a:extLst>
          </p:cNvPr>
          <p:cNvSpPr txBox="1"/>
          <p:nvPr/>
        </p:nvSpPr>
        <p:spPr>
          <a:xfrm>
            <a:off x="288977" y="271667"/>
            <a:ext cx="11176000" cy="1877437"/>
          </a:xfrm>
          <a:prstGeom prst="rect">
            <a:avLst/>
          </a:prstGeom>
          <a:noFill/>
        </p:spPr>
        <p:txBody>
          <a:bodyPr wrap="squar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22.  </a:t>
            </a:r>
            <a:r>
              <a:rPr lang="en-US" sz="4000" dirty="0">
                <a:latin typeface="Times New Roman" panose="02020603050405020304" pitchFamily="18" charset="0"/>
                <a:cs typeface="Times New Roman" panose="02020603050405020304" pitchFamily="18" charset="0"/>
              </a:rPr>
              <a:t>The period number (1-7) is indicative of how many electron orbitals each atom in the period has.</a:t>
            </a:r>
          </a:p>
          <a:p>
            <a:endParaRPr lang="en-US" dirty="0"/>
          </a:p>
          <a:p>
            <a:endParaRPr lang="en-US" dirty="0"/>
          </a:p>
        </p:txBody>
      </p:sp>
      <p:graphicFrame>
        <p:nvGraphicFramePr>
          <p:cNvPr id="3" name="Table 2">
            <a:extLst>
              <a:ext uri="{FF2B5EF4-FFF2-40B4-BE49-F238E27FC236}">
                <a16:creationId xmlns:a16="http://schemas.microsoft.com/office/drawing/2014/main" id="{0E668880-443F-4161-92FE-1CCDB317A115}"/>
              </a:ext>
            </a:extLst>
          </p:cNvPr>
          <p:cNvGraphicFramePr>
            <a:graphicFrameLocks noGrp="1"/>
          </p:cNvGraphicFramePr>
          <p:nvPr>
            <p:extLst>
              <p:ext uri="{D42A27DB-BD31-4B8C-83A1-F6EECF244321}">
                <p14:modId xmlns:p14="http://schemas.microsoft.com/office/powerpoint/2010/main" val="79792639"/>
              </p:ext>
            </p:extLst>
          </p:nvPr>
        </p:nvGraphicFramePr>
        <p:xfrm>
          <a:off x="288977" y="1798820"/>
          <a:ext cx="11748126" cy="5033103"/>
        </p:xfrm>
        <a:graphic>
          <a:graphicData uri="http://schemas.openxmlformats.org/drawingml/2006/table">
            <a:tbl>
              <a:tblPr firstRow="1" bandRow="1">
                <a:tableStyleId>{5C22544A-7EE6-4342-B048-85BDC9FD1C3A}</a:tableStyleId>
              </a:tblPr>
              <a:tblGrid>
                <a:gridCol w="1318929">
                  <a:extLst>
                    <a:ext uri="{9D8B030D-6E8A-4147-A177-3AD203B41FA5}">
                      <a16:colId xmlns:a16="http://schemas.microsoft.com/office/drawing/2014/main" val="1394726800"/>
                    </a:ext>
                  </a:extLst>
                </a:gridCol>
                <a:gridCol w="2661792">
                  <a:extLst>
                    <a:ext uri="{9D8B030D-6E8A-4147-A177-3AD203B41FA5}">
                      <a16:colId xmlns:a16="http://schemas.microsoft.com/office/drawing/2014/main" val="4217247990"/>
                    </a:ext>
                  </a:extLst>
                </a:gridCol>
                <a:gridCol w="5114145">
                  <a:extLst>
                    <a:ext uri="{9D8B030D-6E8A-4147-A177-3AD203B41FA5}">
                      <a16:colId xmlns:a16="http://schemas.microsoft.com/office/drawing/2014/main" val="870438698"/>
                    </a:ext>
                  </a:extLst>
                </a:gridCol>
                <a:gridCol w="2653260">
                  <a:extLst>
                    <a:ext uri="{9D8B030D-6E8A-4147-A177-3AD203B41FA5}">
                      <a16:colId xmlns:a16="http://schemas.microsoft.com/office/drawing/2014/main" val="2037738662"/>
                    </a:ext>
                  </a:extLst>
                </a:gridCol>
              </a:tblGrid>
              <a:tr h="979263">
                <a:tc>
                  <a:txBody>
                    <a:bodyPr/>
                    <a:lstStyle/>
                    <a:p>
                      <a:pPr algn="ctr"/>
                      <a:r>
                        <a:rPr lang="en-US" sz="2400" b="0" i="1" dirty="0">
                          <a:solidFill>
                            <a:schemeClr val="tx1">
                              <a:lumMod val="95000"/>
                              <a:lumOff val="5000"/>
                            </a:schemeClr>
                          </a:solidFill>
                          <a:latin typeface="Times New Roman" panose="02020603050405020304" pitchFamily="18" charset="0"/>
                          <a:cs typeface="Times New Roman" panose="02020603050405020304" pitchFamily="18" charset="0"/>
                        </a:rPr>
                        <a:t>period</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b="0" i="1" dirty="0">
                          <a:solidFill>
                            <a:schemeClr val="tx1">
                              <a:lumMod val="95000"/>
                              <a:lumOff val="5000"/>
                            </a:schemeClr>
                          </a:solidFill>
                          <a:latin typeface="Times New Roman" panose="02020603050405020304" pitchFamily="18" charset="0"/>
                          <a:cs typeface="Times New Roman" panose="02020603050405020304" pitchFamily="18" charset="0"/>
                        </a:rPr>
                        <a:t>Example element</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b="0" i="1" dirty="0">
                          <a:solidFill>
                            <a:schemeClr val="tx1">
                              <a:lumMod val="95000"/>
                              <a:lumOff val="5000"/>
                            </a:schemeClr>
                          </a:solidFill>
                          <a:latin typeface="Times New Roman" panose="02020603050405020304" pitchFamily="18" charset="0"/>
                          <a:cs typeface="Times New Roman" panose="02020603050405020304" pitchFamily="18" charset="0"/>
                        </a:rPr>
                        <a:t>Electron configuration</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b="0" i="1" dirty="0">
                          <a:solidFill>
                            <a:schemeClr val="tx1">
                              <a:lumMod val="95000"/>
                              <a:lumOff val="5000"/>
                            </a:schemeClr>
                          </a:solidFill>
                          <a:latin typeface="Times New Roman" panose="02020603050405020304" pitchFamily="18" charset="0"/>
                          <a:cs typeface="Times New Roman" panose="02020603050405020304" pitchFamily="18" charset="0"/>
                        </a:rPr>
                        <a:t>Number of </a:t>
                      </a:r>
                      <a:br>
                        <a:rPr lang="en-US" sz="2400" b="0" i="1"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b="0" i="1" dirty="0">
                          <a:solidFill>
                            <a:schemeClr val="tx1">
                              <a:lumMod val="95000"/>
                              <a:lumOff val="5000"/>
                            </a:schemeClr>
                          </a:solidFill>
                          <a:latin typeface="Times New Roman" panose="02020603050405020304" pitchFamily="18" charset="0"/>
                          <a:cs typeface="Times New Roman" panose="02020603050405020304" pitchFamily="18" charset="0"/>
                        </a:rPr>
                        <a:t>electron orbitals</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408721971"/>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1</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H</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r>
                        <a:rPr lang="en-US" sz="3200" dirty="0">
                          <a:solidFill>
                            <a:srgbClr val="FF0000"/>
                          </a:solidFill>
                          <a:latin typeface="Times New Roman" panose="02020603050405020304" pitchFamily="18" charset="0"/>
                          <a:cs typeface="Times New Roman" panose="02020603050405020304" pitchFamily="18" charset="0"/>
                        </a:rPr>
                        <a:t>1</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3200" dirty="0">
                          <a:solidFill>
                            <a:srgbClr val="FF0000"/>
                          </a:solidFill>
                          <a:latin typeface="Times New Roman" panose="02020603050405020304" pitchFamily="18" charset="0"/>
                          <a:cs typeface="Times New Roman" panose="02020603050405020304" pitchFamily="18" charset="0"/>
                        </a:rPr>
                        <a:t>1</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2198793588"/>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2</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Be</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r>
                        <a:rPr lang="en-US" sz="3200" dirty="0">
                          <a:solidFill>
                            <a:srgbClr val="FF0000"/>
                          </a:solidFill>
                          <a:latin typeface="Times New Roman" panose="02020603050405020304" pitchFamily="18" charset="0"/>
                          <a:cs typeface="Times New Roman" panose="02020603050405020304" pitchFamily="18" charset="0"/>
                        </a:rPr>
                        <a:t>2-2</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3200" dirty="0">
                          <a:solidFill>
                            <a:srgbClr val="FF0000"/>
                          </a:solidFill>
                          <a:latin typeface="Times New Roman" panose="02020603050405020304" pitchFamily="18" charset="0"/>
                          <a:cs typeface="Times New Roman" panose="02020603050405020304" pitchFamily="18" charset="0"/>
                        </a:rPr>
                        <a:t>2</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1352068006"/>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3</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S</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r>
                        <a:rPr lang="en-US" sz="3200" dirty="0">
                          <a:solidFill>
                            <a:srgbClr val="FF0000"/>
                          </a:solidFill>
                          <a:latin typeface="Times New Roman" panose="02020603050405020304" pitchFamily="18" charset="0"/>
                          <a:cs typeface="Times New Roman" panose="02020603050405020304" pitchFamily="18" charset="0"/>
                        </a:rPr>
                        <a:t>2-8-6</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3200" dirty="0">
                          <a:solidFill>
                            <a:srgbClr val="FF0000"/>
                          </a:solidFill>
                          <a:latin typeface="Times New Roman" panose="02020603050405020304" pitchFamily="18" charset="0"/>
                          <a:cs typeface="Times New Roman" panose="02020603050405020304" pitchFamily="18" charset="0"/>
                        </a:rPr>
                        <a:t>3</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2525416386"/>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4</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Mn</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r>
                        <a:rPr lang="en-US" sz="3200" dirty="0">
                          <a:solidFill>
                            <a:srgbClr val="FF0000"/>
                          </a:solidFill>
                          <a:latin typeface="Times New Roman" panose="02020603050405020304" pitchFamily="18" charset="0"/>
                          <a:cs typeface="Times New Roman" panose="02020603050405020304" pitchFamily="18" charset="0"/>
                        </a:rPr>
                        <a:t>2-8-13-2</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3200" dirty="0">
                          <a:solidFill>
                            <a:srgbClr val="FF0000"/>
                          </a:solidFill>
                          <a:latin typeface="Times New Roman" panose="02020603050405020304" pitchFamily="18" charset="0"/>
                          <a:cs typeface="Times New Roman" panose="02020603050405020304" pitchFamily="18" charset="0"/>
                        </a:rPr>
                        <a:t>4</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19511650"/>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5</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Xe</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r>
                        <a:rPr lang="en-US" sz="3200" dirty="0">
                          <a:solidFill>
                            <a:srgbClr val="FF0000"/>
                          </a:solidFill>
                          <a:latin typeface="Times New Roman" panose="02020603050405020304" pitchFamily="18" charset="0"/>
                          <a:cs typeface="Times New Roman" panose="02020603050405020304" pitchFamily="18" charset="0"/>
                        </a:rPr>
                        <a:t>2-8-18-18-8</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3200" dirty="0">
                          <a:solidFill>
                            <a:srgbClr val="FF0000"/>
                          </a:solidFill>
                          <a:latin typeface="Times New Roman" panose="02020603050405020304" pitchFamily="18" charset="0"/>
                          <a:cs typeface="Times New Roman" panose="02020603050405020304" pitchFamily="18" charset="0"/>
                        </a:rPr>
                        <a:t>5</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2100188516"/>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6</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Ba</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3192627149"/>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7</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Ra</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1217885493"/>
                  </a:ext>
                </a:extLst>
              </a:tr>
            </a:tbl>
          </a:graphicData>
        </a:graphic>
      </p:graphicFrame>
    </p:spTree>
    <p:extLst>
      <p:ext uri="{BB962C8B-B14F-4D97-AF65-F5344CB8AC3E}">
        <p14:creationId xmlns:p14="http://schemas.microsoft.com/office/powerpoint/2010/main" val="1353460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A06786-509A-4A54-9639-513CA49AF43E}"/>
              </a:ext>
            </a:extLst>
          </p:cNvPr>
          <p:cNvSpPr txBox="1"/>
          <p:nvPr/>
        </p:nvSpPr>
        <p:spPr>
          <a:xfrm>
            <a:off x="288977" y="271667"/>
            <a:ext cx="11176000" cy="1877437"/>
          </a:xfrm>
          <a:prstGeom prst="rect">
            <a:avLst/>
          </a:prstGeom>
          <a:noFill/>
        </p:spPr>
        <p:txBody>
          <a:bodyPr wrap="squar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22.  </a:t>
            </a:r>
            <a:r>
              <a:rPr lang="en-US" sz="4000" dirty="0">
                <a:latin typeface="Times New Roman" panose="02020603050405020304" pitchFamily="18" charset="0"/>
                <a:cs typeface="Times New Roman" panose="02020603050405020304" pitchFamily="18" charset="0"/>
              </a:rPr>
              <a:t>The period number (1-7) is indicative of how many electron orbitals each atom in the period has.</a:t>
            </a:r>
          </a:p>
          <a:p>
            <a:endParaRPr lang="en-US" dirty="0"/>
          </a:p>
          <a:p>
            <a:endParaRPr lang="en-US" dirty="0"/>
          </a:p>
        </p:txBody>
      </p:sp>
      <p:graphicFrame>
        <p:nvGraphicFramePr>
          <p:cNvPr id="3" name="Table 2">
            <a:extLst>
              <a:ext uri="{FF2B5EF4-FFF2-40B4-BE49-F238E27FC236}">
                <a16:creationId xmlns:a16="http://schemas.microsoft.com/office/drawing/2014/main" id="{0E668880-443F-4161-92FE-1CCDB317A115}"/>
              </a:ext>
            </a:extLst>
          </p:cNvPr>
          <p:cNvGraphicFramePr>
            <a:graphicFrameLocks noGrp="1"/>
          </p:cNvGraphicFramePr>
          <p:nvPr>
            <p:extLst>
              <p:ext uri="{D42A27DB-BD31-4B8C-83A1-F6EECF244321}">
                <p14:modId xmlns:p14="http://schemas.microsoft.com/office/powerpoint/2010/main" val="719270100"/>
              </p:ext>
            </p:extLst>
          </p:nvPr>
        </p:nvGraphicFramePr>
        <p:xfrm>
          <a:off x="288977" y="1798820"/>
          <a:ext cx="11748126" cy="5033103"/>
        </p:xfrm>
        <a:graphic>
          <a:graphicData uri="http://schemas.openxmlformats.org/drawingml/2006/table">
            <a:tbl>
              <a:tblPr firstRow="1" bandRow="1">
                <a:tableStyleId>{5C22544A-7EE6-4342-B048-85BDC9FD1C3A}</a:tableStyleId>
              </a:tblPr>
              <a:tblGrid>
                <a:gridCol w="1318929">
                  <a:extLst>
                    <a:ext uri="{9D8B030D-6E8A-4147-A177-3AD203B41FA5}">
                      <a16:colId xmlns:a16="http://schemas.microsoft.com/office/drawing/2014/main" val="1394726800"/>
                    </a:ext>
                  </a:extLst>
                </a:gridCol>
                <a:gridCol w="2661792">
                  <a:extLst>
                    <a:ext uri="{9D8B030D-6E8A-4147-A177-3AD203B41FA5}">
                      <a16:colId xmlns:a16="http://schemas.microsoft.com/office/drawing/2014/main" val="4217247990"/>
                    </a:ext>
                  </a:extLst>
                </a:gridCol>
                <a:gridCol w="5114145">
                  <a:extLst>
                    <a:ext uri="{9D8B030D-6E8A-4147-A177-3AD203B41FA5}">
                      <a16:colId xmlns:a16="http://schemas.microsoft.com/office/drawing/2014/main" val="870438698"/>
                    </a:ext>
                  </a:extLst>
                </a:gridCol>
                <a:gridCol w="2653260">
                  <a:extLst>
                    <a:ext uri="{9D8B030D-6E8A-4147-A177-3AD203B41FA5}">
                      <a16:colId xmlns:a16="http://schemas.microsoft.com/office/drawing/2014/main" val="2037738662"/>
                    </a:ext>
                  </a:extLst>
                </a:gridCol>
              </a:tblGrid>
              <a:tr h="979263">
                <a:tc>
                  <a:txBody>
                    <a:bodyPr/>
                    <a:lstStyle/>
                    <a:p>
                      <a:pPr algn="ctr"/>
                      <a:r>
                        <a:rPr lang="en-US" sz="2400" b="0" i="1" dirty="0">
                          <a:solidFill>
                            <a:schemeClr val="tx1">
                              <a:lumMod val="95000"/>
                              <a:lumOff val="5000"/>
                            </a:schemeClr>
                          </a:solidFill>
                          <a:latin typeface="Times New Roman" panose="02020603050405020304" pitchFamily="18" charset="0"/>
                          <a:cs typeface="Times New Roman" panose="02020603050405020304" pitchFamily="18" charset="0"/>
                        </a:rPr>
                        <a:t>period</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b="0" i="1" dirty="0">
                          <a:solidFill>
                            <a:schemeClr val="tx1">
                              <a:lumMod val="95000"/>
                              <a:lumOff val="5000"/>
                            </a:schemeClr>
                          </a:solidFill>
                          <a:latin typeface="Times New Roman" panose="02020603050405020304" pitchFamily="18" charset="0"/>
                          <a:cs typeface="Times New Roman" panose="02020603050405020304" pitchFamily="18" charset="0"/>
                        </a:rPr>
                        <a:t>Example element</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b="0" i="1" dirty="0">
                          <a:solidFill>
                            <a:schemeClr val="tx1">
                              <a:lumMod val="95000"/>
                              <a:lumOff val="5000"/>
                            </a:schemeClr>
                          </a:solidFill>
                          <a:latin typeface="Times New Roman" panose="02020603050405020304" pitchFamily="18" charset="0"/>
                          <a:cs typeface="Times New Roman" panose="02020603050405020304" pitchFamily="18" charset="0"/>
                        </a:rPr>
                        <a:t>Electron configuration</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b="0" i="1" dirty="0">
                          <a:solidFill>
                            <a:schemeClr val="tx1">
                              <a:lumMod val="95000"/>
                              <a:lumOff val="5000"/>
                            </a:schemeClr>
                          </a:solidFill>
                          <a:latin typeface="Times New Roman" panose="02020603050405020304" pitchFamily="18" charset="0"/>
                          <a:cs typeface="Times New Roman" panose="02020603050405020304" pitchFamily="18" charset="0"/>
                        </a:rPr>
                        <a:t>Number of </a:t>
                      </a:r>
                      <a:br>
                        <a:rPr lang="en-US" sz="2400" b="0" i="1"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b="0" i="1" dirty="0">
                          <a:solidFill>
                            <a:schemeClr val="tx1">
                              <a:lumMod val="95000"/>
                              <a:lumOff val="5000"/>
                            </a:schemeClr>
                          </a:solidFill>
                          <a:latin typeface="Times New Roman" panose="02020603050405020304" pitchFamily="18" charset="0"/>
                          <a:cs typeface="Times New Roman" panose="02020603050405020304" pitchFamily="18" charset="0"/>
                        </a:rPr>
                        <a:t>electron orbitals</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408721971"/>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1</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H</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r>
                        <a:rPr lang="en-US" sz="3200" dirty="0">
                          <a:solidFill>
                            <a:srgbClr val="FF0000"/>
                          </a:solidFill>
                          <a:latin typeface="Times New Roman" panose="02020603050405020304" pitchFamily="18" charset="0"/>
                          <a:cs typeface="Times New Roman" panose="02020603050405020304" pitchFamily="18" charset="0"/>
                        </a:rPr>
                        <a:t>1</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3200" dirty="0">
                          <a:solidFill>
                            <a:srgbClr val="FF0000"/>
                          </a:solidFill>
                          <a:latin typeface="Times New Roman" panose="02020603050405020304" pitchFamily="18" charset="0"/>
                          <a:cs typeface="Times New Roman" panose="02020603050405020304" pitchFamily="18" charset="0"/>
                        </a:rPr>
                        <a:t>1</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2198793588"/>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2</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Be</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r>
                        <a:rPr lang="en-US" sz="3200" dirty="0">
                          <a:solidFill>
                            <a:srgbClr val="FF0000"/>
                          </a:solidFill>
                          <a:latin typeface="Times New Roman" panose="02020603050405020304" pitchFamily="18" charset="0"/>
                          <a:cs typeface="Times New Roman" panose="02020603050405020304" pitchFamily="18" charset="0"/>
                        </a:rPr>
                        <a:t>2-2</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3200" dirty="0">
                          <a:solidFill>
                            <a:srgbClr val="FF0000"/>
                          </a:solidFill>
                          <a:latin typeface="Times New Roman" panose="02020603050405020304" pitchFamily="18" charset="0"/>
                          <a:cs typeface="Times New Roman" panose="02020603050405020304" pitchFamily="18" charset="0"/>
                        </a:rPr>
                        <a:t>2</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1352068006"/>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3</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S</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r>
                        <a:rPr lang="en-US" sz="3200" dirty="0">
                          <a:solidFill>
                            <a:srgbClr val="FF0000"/>
                          </a:solidFill>
                          <a:latin typeface="Times New Roman" panose="02020603050405020304" pitchFamily="18" charset="0"/>
                          <a:cs typeface="Times New Roman" panose="02020603050405020304" pitchFamily="18" charset="0"/>
                        </a:rPr>
                        <a:t>2-8-6</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3200" dirty="0">
                          <a:solidFill>
                            <a:srgbClr val="FF0000"/>
                          </a:solidFill>
                          <a:latin typeface="Times New Roman" panose="02020603050405020304" pitchFamily="18" charset="0"/>
                          <a:cs typeface="Times New Roman" panose="02020603050405020304" pitchFamily="18" charset="0"/>
                        </a:rPr>
                        <a:t>3</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2525416386"/>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4</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Mn</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r>
                        <a:rPr lang="en-US" sz="3200" dirty="0">
                          <a:solidFill>
                            <a:srgbClr val="FF0000"/>
                          </a:solidFill>
                          <a:latin typeface="Times New Roman" panose="02020603050405020304" pitchFamily="18" charset="0"/>
                          <a:cs typeface="Times New Roman" panose="02020603050405020304" pitchFamily="18" charset="0"/>
                        </a:rPr>
                        <a:t>2-8-13-2</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3200" dirty="0">
                          <a:solidFill>
                            <a:srgbClr val="FF0000"/>
                          </a:solidFill>
                          <a:latin typeface="Times New Roman" panose="02020603050405020304" pitchFamily="18" charset="0"/>
                          <a:cs typeface="Times New Roman" panose="02020603050405020304" pitchFamily="18" charset="0"/>
                        </a:rPr>
                        <a:t>4</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19511650"/>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5</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Xe</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r>
                        <a:rPr lang="en-US" sz="3200" dirty="0">
                          <a:solidFill>
                            <a:srgbClr val="FF0000"/>
                          </a:solidFill>
                          <a:latin typeface="Times New Roman" panose="02020603050405020304" pitchFamily="18" charset="0"/>
                          <a:cs typeface="Times New Roman" panose="02020603050405020304" pitchFamily="18" charset="0"/>
                        </a:rPr>
                        <a:t>2-8-18-18-8</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3200" dirty="0">
                          <a:solidFill>
                            <a:srgbClr val="FF0000"/>
                          </a:solidFill>
                          <a:latin typeface="Times New Roman" panose="02020603050405020304" pitchFamily="18" charset="0"/>
                          <a:cs typeface="Times New Roman" panose="02020603050405020304" pitchFamily="18" charset="0"/>
                        </a:rPr>
                        <a:t>5</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2100188516"/>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6</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Ba</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r>
                        <a:rPr lang="en-US" sz="3200" dirty="0">
                          <a:solidFill>
                            <a:srgbClr val="FF0000"/>
                          </a:solidFill>
                          <a:latin typeface="Times New Roman" panose="02020603050405020304" pitchFamily="18" charset="0"/>
                          <a:cs typeface="Times New Roman" panose="02020603050405020304" pitchFamily="18" charset="0"/>
                        </a:rPr>
                        <a:t>2-8-18-18-8-2</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3200" dirty="0">
                          <a:solidFill>
                            <a:srgbClr val="FF0000"/>
                          </a:solidFill>
                          <a:latin typeface="Times New Roman" panose="02020603050405020304" pitchFamily="18" charset="0"/>
                          <a:cs typeface="Times New Roman" panose="02020603050405020304" pitchFamily="18" charset="0"/>
                        </a:rPr>
                        <a:t>6</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3192627149"/>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7</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Ra</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1217885493"/>
                  </a:ext>
                </a:extLst>
              </a:tr>
            </a:tbl>
          </a:graphicData>
        </a:graphic>
      </p:graphicFrame>
    </p:spTree>
    <p:extLst>
      <p:ext uri="{BB962C8B-B14F-4D97-AF65-F5344CB8AC3E}">
        <p14:creationId xmlns:p14="http://schemas.microsoft.com/office/powerpoint/2010/main" val="1622581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A06786-509A-4A54-9639-513CA49AF43E}"/>
              </a:ext>
            </a:extLst>
          </p:cNvPr>
          <p:cNvSpPr txBox="1"/>
          <p:nvPr/>
        </p:nvSpPr>
        <p:spPr>
          <a:xfrm>
            <a:off x="288977" y="271667"/>
            <a:ext cx="11176000" cy="1877437"/>
          </a:xfrm>
          <a:prstGeom prst="rect">
            <a:avLst/>
          </a:prstGeom>
          <a:noFill/>
        </p:spPr>
        <p:txBody>
          <a:bodyPr wrap="squar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22.  </a:t>
            </a:r>
            <a:r>
              <a:rPr lang="en-US" sz="4000" dirty="0">
                <a:latin typeface="Times New Roman" panose="02020603050405020304" pitchFamily="18" charset="0"/>
                <a:cs typeface="Times New Roman" panose="02020603050405020304" pitchFamily="18" charset="0"/>
              </a:rPr>
              <a:t>The period number (1-7) is indicative of how many electron orbitals each atom in the period has.</a:t>
            </a:r>
          </a:p>
          <a:p>
            <a:endParaRPr lang="en-US" dirty="0"/>
          </a:p>
          <a:p>
            <a:endParaRPr lang="en-US" dirty="0"/>
          </a:p>
        </p:txBody>
      </p:sp>
      <p:graphicFrame>
        <p:nvGraphicFramePr>
          <p:cNvPr id="3" name="Table 2">
            <a:extLst>
              <a:ext uri="{FF2B5EF4-FFF2-40B4-BE49-F238E27FC236}">
                <a16:creationId xmlns:a16="http://schemas.microsoft.com/office/drawing/2014/main" id="{0E668880-443F-4161-92FE-1CCDB317A115}"/>
              </a:ext>
            </a:extLst>
          </p:cNvPr>
          <p:cNvGraphicFramePr>
            <a:graphicFrameLocks noGrp="1"/>
          </p:cNvGraphicFramePr>
          <p:nvPr/>
        </p:nvGraphicFramePr>
        <p:xfrm>
          <a:off x="288977" y="1798820"/>
          <a:ext cx="11748126" cy="5033103"/>
        </p:xfrm>
        <a:graphic>
          <a:graphicData uri="http://schemas.openxmlformats.org/drawingml/2006/table">
            <a:tbl>
              <a:tblPr firstRow="1" bandRow="1">
                <a:tableStyleId>{5C22544A-7EE6-4342-B048-85BDC9FD1C3A}</a:tableStyleId>
              </a:tblPr>
              <a:tblGrid>
                <a:gridCol w="1318929">
                  <a:extLst>
                    <a:ext uri="{9D8B030D-6E8A-4147-A177-3AD203B41FA5}">
                      <a16:colId xmlns:a16="http://schemas.microsoft.com/office/drawing/2014/main" val="1394726800"/>
                    </a:ext>
                  </a:extLst>
                </a:gridCol>
                <a:gridCol w="2661792">
                  <a:extLst>
                    <a:ext uri="{9D8B030D-6E8A-4147-A177-3AD203B41FA5}">
                      <a16:colId xmlns:a16="http://schemas.microsoft.com/office/drawing/2014/main" val="4217247990"/>
                    </a:ext>
                  </a:extLst>
                </a:gridCol>
                <a:gridCol w="5114145">
                  <a:extLst>
                    <a:ext uri="{9D8B030D-6E8A-4147-A177-3AD203B41FA5}">
                      <a16:colId xmlns:a16="http://schemas.microsoft.com/office/drawing/2014/main" val="870438698"/>
                    </a:ext>
                  </a:extLst>
                </a:gridCol>
                <a:gridCol w="2653260">
                  <a:extLst>
                    <a:ext uri="{9D8B030D-6E8A-4147-A177-3AD203B41FA5}">
                      <a16:colId xmlns:a16="http://schemas.microsoft.com/office/drawing/2014/main" val="2037738662"/>
                    </a:ext>
                  </a:extLst>
                </a:gridCol>
              </a:tblGrid>
              <a:tr h="979263">
                <a:tc>
                  <a:txBody>
                    <a:bodyPr/>
                    <a:lstStyle/>
                    <a:p>
                      <a:pPr algn="ctr"/>
                      <a:r>
                        <a:rPr lang="en-US" sz="2400" b="0" i="1" dirty="0">
                          <a:solidFill>
                            <a:schemeClr val="tx1">
                              <a:lumMod val="95000"/>
                              <a:lumOff val="5000"/>
                            </a:schemeClr>
                          </a:solidFill>
                          <a:latin typeface="Times New Roman" panose="02020603050405020304" pitchFamily="18" charset="0"/>
                          <a:cs typeface="Times New Roman" panose="02020603050405020304" pitchFamily="18" charset="0"/>
                        </a:rPr>
                        <a:t>period</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b="0" i="1" dirty="0">
                          <a:solidFill>
                            <a:schemeClr val="tx1">
                              <a:lumMod val="95000"/>
                              <a:lumOff val="5000"/>
                            </a:schemeClr>
                          </a:solidFill>
                          <a:latin typeface="Times New Roman" panose="02020603050405020304" pitchFamily="18" charset="0"/>
                          <a:cs typeface="Times New Roman" panose="02020603050405020304" pitchFamily="18" charset="0"/>
                        </a:rPr>
                        <a:t>Example element</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b="0" i="1" dirty="0">
                          <a:solidFill>
                            <a:schemeClr val="tx1">
                              <a:lumMod val="95000"/>
                              <a:lumOff val="5000"/>
                            </a:schemeClr>
                          </a:solidFill>
                          <a:latin typeface="Times New Roman" panose="02020603050405020304" pitchFamily="18" charset="0"/>
                          <a:cs typeface="Times New Roman" panose="02020603050405020304" pitchFamily="18" charset="0"/>
                        </a:rPr>
                        <a:t>Electron configuration</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b="0" i="1" dirty="0">
                          <a:solidFill>
                            <a:schemeClr val="tx1">
                              <a:lumMod val="95000"/>
                              <a:lumOff val="5000"/>
                            </a:schemeClr>
                          </a:solidFill>
                          <a:latin typeface="Times New Roman" panose="02020603050405020304" pitchFamily="18" charset="0"/>
                          <a:cs typeface="Times New Roman" panose="02020603050405020304" pitchFamily="18" charset="0"/>
                        </a:rPr>
                        <a:t>Number of </a:t>
                      </a:r>
                      <a:br>
                        <a:rPr lang="en-US" sz="2400" b="0" i="1"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b="0" i="1" dirty="0">
                          <a:solidFill>
                            <a:schemeClr val="tx1">
                              <a:lumMod val="95000"/>
                              <a:lumOff val="5000"/>
                            </a:schemeClr>
                          </a:solidFill>
                          <a:latin typeface="Times New Roman" panose="02020603050405020304" pitchFamily="18" charset="0"/>
                          <a:cs typeface="Times New Roman" panose="02020603050405020304" pitchFamily="18" charset="0"/>
                        </a:rPr>
                        <a:t>electron orbitals</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408721971"/>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1</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H</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r>
                        <a:rPr lang="en-US" sz="3200" dirty="0">
                          <a:solidFill>
                            <a:srgbClr val="FF0000"/>
                          </a:solidFill>
                          <a:latin typeface="Times New Roman" panose="02020603050405020304" pitchFamily="18" charset="0"/>
                          <a:cs typeface="Times New Roman" panose="02020603050405020304" pitchFamily="18" charset="0"/>
                        </a:rPr>
                        <a:t>1</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3200" dirty="0">
                          <a:solidFill>
                            <a:srgbClr val="FF0000"/>
                          </a:solidFill>
                          <a:latin typeface="Times New Roman" panose="02020603050405020304" pitchFamily="18" charset="0"/>
                          <a:cs typeface="Times New Roman" panose="02020603050405020304" pitchFamily="18" charset="0"/>
                        </a:rPr>
                        <a:t>1</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2198793588"/>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2</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Be</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r>
                        <a:rPr lang="en-US" sz="3200" dirty="0">
                          <a:solidFill>
                            <a:srgbClr val="FF0000"/>
                          </a:solidFill>
                          <a:latin typeface="Times New Roman" panose="02020603050405020304" pitchFamily="18" charset="0"/>
                          <a:cs typeface="Times New Roman" panose="02020603050405020304" pitchFamily="18" charset="0"/>
                        </a:rPr>
                        <a:t>2-2</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3200" dirty="0">
                          <a:solidFill>
                            <a:srgbClr val="FF0000"/>
                          </a:solidFill>
                          <a:latin typeface="Times New Roman" panose="02020603050405020304" pitchFamily="18" charset="0"/>
                          <a:cs typeface="Times New Roman" panose="02020603050405020304" pitchFamily="18" charset="0"/>
                        </a:rPr>
                        <a:t>2</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1352068006"/>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3</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S</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r>
                        <a:rPr lang="en-US" sz="3200" dirty="0">
                          <a:solidFill>
                            <a:srgbClr val="FF0000"/>
                          </a:solidFill>
                          <a:latin typeface="Times New Roman" panose="02020603050405020304" pitchFamily="18" charset="0"/>
                          <a:cs typeface="Times New Roman" panose="02020603050405020304" pitchFamily="18" charset="0"/>
                        </a:rPr>
                        <a:t>2-8-6</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3200" dirty="0">
                          <a:solidFill>
                            <a:srgbClr val="FF0000"/>
                          </a:solidFill>
                          <a:latin typeface="Times New Roman" panose="02020603050405020304" pitchFamily="18" charset="0"/>
                          <a:cs typeface="Times New Roman" panose="02020603050405020304" pitchFamily="18" charset="0"/>
                        </a:rPr>
                        <a:t>3</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2525416386"/>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4</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Mn</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r>
                        <a:rPr lang="en-US" sz="3200" dirty="0">
                          <a:solidFill>
                            <a:srgbClr val="FF0000"/>
                          </a:solidFill>
                          <a:latin typeface="Times New Roman" panose="02020603050405020304" pitchFamily="18" charset="0"/>
                          <a:cs typeface="Times New Roman" panose="02020603050405020304" pitchFamily="18" charset="0"/>
                        </a:rPr>
                        <a:t>2-8-13-2</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3200" dirty="0">
                          <a:solidFill>
                            <a:srgbClr val="FF0000"/>
                          </a:solidFill>
                          <a:latin typeface="Times New Roman" panose="02020603050405020304" pitchFamily="18" charset="0"/>
                          <a:cs typeface="Times New Roman" panose="02020603050405020304" pitchFamily="18" charset="0"/>
                        </a:rPr>
                        <a:t>4</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19511650"/>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5</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Xe</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r>
                        <a:rPr lang="en-US" sz="3200" dirty="0">
                          <a:solidFill>
                            <a:srgbClr val="FF0000"/>
                          </a:solidFill>
                          <a:latin typeface="Times New Roman" panose="02020603050405020304" pitchFamily="18" charset="0"/>
                          <a:cs typeface="Times New Roman" panose="02020603050405020304" pitchFamily="18" charset="0"/>
                        </a:rPr>
                        <a:t>2-8-18-18-8</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3200" dirty="0">
                          <a:solidFill>
                            <a:srgbClr val="FF0000"/>
                          </a:solidFill>
                          <a:latin typeface="Times New Roman" panose="02020603050405020304" pitchFamily="18" charset="0"/>
                          <a:cs typeface="Times New Roman" panose="02020603050405020304" pitchFamily="18" charset="0"/>
                        </a:rPr>
                        <a:t>5</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2100188516"/>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6</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Ba</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r>
                        <a:rPr lang="en-US" sz="3200" dirty="0">
                          <a:solidFill>
                            <a:srgbClr val="FF0000"/>
                          </a:solidFill>
                          <a:latin typeface="Times New Roman" panose="02020603050405020304" pitchFamily="18" charset="0"/>
                          <a:cs typeface="Times New Roman" panose="02020603050405020304" pitchFamily="18" charset="0"/>
                        </a:rPr>
                        <a:t>2-8-18-18-8-2</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3200" dirty="0">
                          <a:solidFill>
                            <a:srgbClr val="FF0000"/>
                          </a:solidFill>
                          <a:latin typeface="Times New Roman" panose="02020603050405020304" pitchFamily="18" charset="0"/>
                          <a:cs typeface="Times New Roman" panose="02020603050405020304" pitchFamily="18" charset="0"/>
                        </a:rPr>
                        <a:t>6</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3192627149"/>
                  </a:ext>
                </a:extLst>
              </a:tr>
              <a:tr h="544036">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7</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Ra</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lvl="1" algn="l"/>
                      <a:r>
                        <a:rPr lang="en-US" sz="3200" dirty="0">
                          <a:solidFill>
                            <a:srgbClr val="FF0000"/>
                          </a:solidFill>
                          <a:latin typeface="Times New Roman" panose="02020603050405020304" pitchFamily="18" charset="0"/>
                          <a:cs typeface="Times New Roman" panose="02020603050405020304" pitchFamily="18" charset="0"/>
                        </a:rPr>
                        <a:t>2-8-18-32-18-8-2</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tc>
                  <a:txBody>
                    <a:bodyPr/>
                    <a:lstStyle/>
                    <a:p>
                      <a:pPr algn="ctr"/>
                      <a:r>
                        <a:rPr lang="en-US" sz="3200" dirty="0">
                          <a:solidFill>
                            <a:srgbClr val="FF0000"/>
                          </a:solidFill>
                          <a:latin typeface="Times New Roman" panose="02020603050405020304" pitchFamily="18" charset="0"/>
                          <a:cs typeface="Times New Roman" panose="02020603050405020304" pitchFamily="18" charset="0"/>
                        </a:rPr>
                        <a:t>7</a:t>
                      </a:r>
                    </a:p>
                  </a:txBody>
                  <a:tcPr anchor="ctr">
                    <a:lnL w="28575" cap="flat" cmpd="sng" algn="ctr">
                      <a:solidFill>
                        <a:srgbClr val="292929"/>
                      </a:solidFill>
                      <a:prstDash val="solid"/>
                      <a:round/>
                      <a:headEnd type="none" w="med" len="med"/>
                      <a:tailEnd type="none" w="med" len="med"/>
                    </a:lnL>
                    <a:lnR w="28575" cap="flat" cmpd="sng" algn="ctr">
                      <a:solidFill>
                        <a:srgbClr val="292929"/>
                      </a:solidFill>
                      <a:prstDash val="solid"/>
                      <a:round/>
                      <a:headEnd type="none" w="med" len="med"/>
                      <a:tailEnd type="none" w="med" len="med"/>
                    </a:lnR>
                    <a:lnT w="28575" cap="flat" cmpd="sng" algn="ctr">
                      <a:solidFill>
                        <a:srgbClr val="292929"/>
                      </a:solidFill>
                      <a:prstDash val="solid"/>
                      <a:round/>
                      <a:headEnd type="none" w="med" len="med"/>
                      <a:tailEnd type="none" w="med" len="med"/>
                    </a:lnT>
                    <a:lnB w="28575"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1217885493"/>
                  </a:ext>
                </a:extLst>
              </a:tr>
            </a:tbl>
          </a:graphicData>
        </a:graphic>
      </p:graphicFrame>
    </p:spTree>
    <p:extLst>
      <p:ext uri="{BB962C8B-B14F-4D97-AF65-F5344CB8AC3E}">
        <p14:creationId xmlns:p14="http://schemas.microsoft.com/office/powerpoint/2010/main" val="1638642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E9FECE-57DC-4FCF-B8FF-7E4416B6F10C}"/>
              </a:ext>
            </a:extLst>
          </p:cNvPr>
          <p:cNvSpPr txBox="1"/>
          <p:nvPr/>
        </p:nvSpPr>
        <p:spPr>
          <a:xfrm>
            <a:off x="1" y="0"/>
            <a:ext cx="12192000" cy="378565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numbers in the element boxes on periodic table help us know many things.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Locate the carbon atom in the key (the big one at top)</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Find Atomic Mass, Atomic Number, Electron Configuration, and selected Oxidation Numbers.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mass is the mass of the protons and the neutrons in the nucleus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dirty="0">
                <a:solidFill>
                  <a:srgbClr val="CC0099"/>
                </a:solidFill>
                <a:latin typeface="Times New Roman" panose="02020603050405020304" pitchFamily="18" charset="0"/>
                <a:cs typeface="Times New Roman" panose="02020603050405020304" pitchFamily="18" charset="0"/>
              </a:rPr>
              <a:t>23.  </a:t>
            </a:r>
            <a:r>
              <a:rPr lang="en-US" sz="2400" dirty="0">
                <a:latin typeface="Times New Roman" panose="02020603050405020304" pitchFamily="18" charset="0"/>
                <a:cs typeface="Times New Roman" panose="02020603050405020304" pitchFamily="18" charset="0"/>
              </a:rPr>
              <a:t>Each of these subatomic particles fits into this table, you should memorize this.</a:t>
            </a:r>
          </a:p>
        </p:txBody>
      </p:sp>
      <p:graphicFrame>
        <p:nvGraphicFramePr>
          <p:cNvPr id="3" name="Table 2">
            <a:extLst>
              <a:ext uri="{FF2B5EF4-FFF2-40B4-BE49-F238E27FC236}">
                <a16:creationId xmlns:a16="http://schemas.microsoft.com/office/drawing/2014/main" id="{65EC05A7-3D16-4205-8C7B-FFEB4EAC0B55}"/>
              </a:ext>
            </a:extLst>
          </p:cNvPr>
          <p:cNvGraphicFramePr>
            <a:graphicFrameLocks noGrp="1"/>
          </p:cNvGraphicFramePr>
          <p:nvPr>
            <p:extLst>
              <p:ext uri="{D42A27DB-BD31-4B8C-83A1-F6EECF244321}">
                <p14:modId xmlns:p14="http://schemas.microsoft.com/office/powerpoint/2010/main" val="4241735824"/>
              </p:ext>
            </p:extLst>
          </p:nvPr>
        </p:nvGraphicFramePr>
        <p:xfrm>
          <a:off x="-1" y="3785652"/>
          <a:ext cx="12192000" cy="307235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1203729713"/>
                    </a:ext>
                  </a:extLst>
                </a:gridCol>
                <a:gridCol w="2438400">
                  <a:extLst>
                    <a:ext uri="{9D8B030D-6E8A-4147-A177-3AD203B41FA5}">
                      <a16:colId xmlns:a16="http://schemas.microsoft.com/office/drawing/2014/main" val="3062861398"/>
                    </a:ext>
                  </a:extLst>
                </a:gridCol>
                <a:gridCol w="2438400">
                  <a:extLst>
                    <a:ext uri="{9D8B030D-6E8A-4147-A177-3AD203B41FA5}">
                      <a16:colId xmlns:a16="http://schemas.microsoft.com/office/drawing/2014/main" val="2902449796"/>
                    </a:ext>
                  </a:extLst>
                </a:gridCol>
                <a:gridCol w="2438400">
                  <a:extLst>
                    <a:ext uri="{9D8B030D-6E8A-4147-A177-3AD203B41FA5}">
                      <a16:colId xmlns:a16="http://schemas.microsoft.com/office/drawing/2014/main" val="3946028398"/>
                    </a:ext>
                  </a:extLst>
                </a:gridCol>
                <a:gridCol w="2438400">
                  <a:extLst>
                    <a:ext uri="{9D8B030D-6E8A-4147-A177-3AD203B41FA5}">
                      <a16:colId xmlns:a16="http://schemas.microsoft.com/office/drawing/2014/main" val="3596174099"/>
                    </a:ext>
                  </a:extLst>
                </a:gridCol>
              </a:tblGrid>
              <a:tr h="640073">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Particle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Location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Charge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Mass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symbol</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038093"/>
                  </a:ext>
                </a:extLst>
              </a:tr>
              <a:tr h="640073">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Proton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2400" baseline="300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160306971"/>
                  </a:ext>
                </a:extLst>
              </a:tr>
              <a:tr h="640073">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Neutron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089396689"/>
                  </a:ext>
                </a:extLst>
              </a:tr>
              <a:tr h="1152131">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Electron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en-US" sz="2400" baseline="300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31746695"/>
                  </a:ext>
                </a:extLst>
              </a:tr>
            </a:tbl>
          </a:graphicData>
        </a:graphic>
      </p:graphicFrame>
    </p:spTree>
    <p:extLst>
      <p:ext uri="{BB962C8B-B14F-4D97-AF65-F5344CB8AC3E}">
        <p14:creationId xmlns:p14="http://schemas.microsoft.com/office/powerpoint/2010/main" val="215351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E9FECE-57DC-4FCF-B8FF-7E4416B6F10C}"/>
              </a:ext>
            </a:extLst>
          </p:cNvPr>
          <p:cNvSpPr txBox="1"/>
          <p:nvPr/>
        </p:nvSpPr>
        <p:spPr>
          <a:xfrm>
            <a:off x="1" y="0"/>
            <a:ext cx="12192000" cy="378565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numbers in the element boxes on periodic table help us know many things.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Locate the carbon atom in the key (the big one at top)</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Find Atomic Mass, Atomic Number, Electron Configuration, and selected Oxidation Numbers.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mass is the mass of the protons and the neutrons in the nucleus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solidFill>
                  <a:srgbClr val="CC0099"/>
                </a:solidFill>
                <a:latin typeface="Times New Roman" panose="02020603050405020304" pitchFamily="18" charset="0"/>
                <a:cs typeface="Times New Roman" panose="02020603050405020304" pitchFamily="18" charset="0"/>
              </a:rPr>
              <a:t>23.  </a:t>
            </a:r>
            <a:r>
              <a:rPr lang="en-US" sz="2400" dirty="0">
                <a:latin typeface="Times New Roman" panose="02020603050405020304" pitchFamily="18" charset="0"/>
                <a:cs typeface="Times New Roman" panose="02020603050405020304" pitchFamily="18" charset="0"/>
              </a:rPr>
              <a:t>Each of these subatomic particles fits into this table, you should memorize this.</a:t>
            </a:r>
          </a:p>
        </p:txBody>
      </p:sp>
      <p:graphicFrame>
        <p:nvGraphicFramePr>
          <p:cNvPr id="3" name="Table 2">
            <a:extLst>
              <a:ext uri="{FF2B5EF4-FFF2-40B4-BE49-F238E27FC236}">
                <a16:creationId xmlns:a16="http://schemas.microsoft.com/office/drawing/2014/main" id="{65EC05A7-3D16-4205-8C7B-FFEB4EAC0B55}"/>
              </a:ext>
            </a:extLst>
          </p:cNvPr>
          <p:cNvGraphicFramePr>
            <a:graphicFrameLocks noGrp="1"/>
          </p:cNvGraphicFramePr>
          <p:nvPr>
            <p:extLst>
              <p:ext uri="{D42A27DB-BD31-4B8C-83A1-F6EECF244321}">
                <p14:modId xmlns:p14="http://schemas.microsoft.com/office/powerpoint/2010/main" val="1464505547"/>
              </p:ext>
            </p:extLst>
          </p:nvPr>
        </p:nvGraphicFramePr>
        <p:xfrm>
          <a:off x="-1" y="3785652"/>
          <a:ext cx="12192000" cy="307235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1203729713"/>
                    </a:ext>
                  </a:extLst>
                </a:gridCol>
                <a:gridCol w="2438400">
                  <a:extLst>
                    <a:ext uri="{9D8B030D-6E8A-4147-A177-3AD203B41FA5}">
                      <a16:colId xmlns:a16="http://schemas.microsoft.com/office/drawing/2014/main" val="3062861398"/>
                    </a:ext>
                  </a:extLst>
                </a:gridCol>
                <a:gridCol w="2438400">
                  <a:extLst>
                    <a:ext uri="{9D8B030D-6E8A-4147-A177-3AD203B41FA5}">
                      <a16:colId xmlns:a16="http://schemas.microsoft.com/office/drawing/2014/main" val="2902449796"/>
                    </a:ext>
                  </a:extLst>
                </a:gridCol>
                <a:gridCol w="2438400">
                  <a:extLst>
                    <a:ext uri="{9D8B030D-6E8A-4147-A177-3AD203B41FA5}">
                      <a16:colId xmlns:a16="http://schemas.microsoft.com/office/drawing/2014/main" val="3946028398"/>
                    </a:ext>
                  </a:extLst>
                </a:gridCol>
                <a:gridCol w="2438400">
                  <a:extLst>
                    <a:ext uri="{9D8B030D-6E8A-4147-A177-3AD203B41FA5}">
                      <a16:colId xmlns:a16="http://schemas.microsoft.com/office/drawing/2014/main" val="3596174099"/>
                    </a:ext>
                  </a:extLst>
                </a:gridCol>
              </a:tblGrid>
              <a:tr h="640073">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Particle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Location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Charge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Mass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symbol</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038093"/>
                  </a:ext>
                </a:extLst>
              </a:tr>
              <a:tr h="640073">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Proton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Nucleus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+1</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1 amu</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p</a:t>
                      </a:r>
                      <a:r>
                        <a:rPr lang="en-US" sz="2400" baseline="30000" dirty="0">
                          <a:solidFill>
                            <a:schemeClr val="tx1">
                              <a:lumMod val="95000"/>
                              <a:lumOff val="5000"/>
                            </a:schemeClr>
                          </a:solidFill>
                          <a:latin typeface="Times New Roman" panose="02020603050405020304" pitchFamily="18" charset="0"/>
                          <a:cs typeface="Times New Roman" panose="02020603050405020304" pitchFamily="18" charset="0"/>
                        </a:rPr>
                        <a: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160306971"/>
                  </a:ext>
                </a:extLst>
              </a:tr>
              <a:tr h="640073">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Neutron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089396689"/>
                  </a:ext>
                </a:extLst>
              </a:tr>
              <a:tr h="1152131">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Electron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en-US" sz="2400" baseline="300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31746695"/>
                  </a:ext>
                </a:extLst>
              </a:tr>
            </a:tbl>
          </a:graphicData>
        </a:graphic>
      </p:graphicFrame>
    </p:spTree>
    <p:extLst>
      <p:ext uri="{BB962C8B-B14F-4D97-AF65-F5344CB8AC3E}">
        <p14:creationId xmlns:p14="http://schemas.microsoft.com/office/powerpoint/2010/main" val="334140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E9FECE-57DC-4FCF-B8FF-7E4416B6F10C}"/>
              </a:ext>
            </a:extLst>
          </p:cNvPr>
          <p:cNvSpPr txBox="1"/>
          <p:nvPr/>
        </p:nvSpPr>
        <p:spPr>
          <a:xfrm>
            <a:off x="1" y="0"/>
            <a:ext cx="12192000" cy="378565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numbers in the element boxes on periodic table help us know many things.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Locate the carbon atom in the key (the big one at top)</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Find Atomic Mass, Atomic Number, Electron Configuration, and selected Oxidation Numbers.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mass is the mass of the protons and the neutrons in the nucleus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solidFill>
                  <a:srgbClr val="CC0099"/>
                </a:solidFill>
                <a:latin typeface="Times New Roman" panose="02020603050405020304" pitchFamily="18" charset="0"/>
                <a:cs typeface="Times New Roman" panose="02020603050405020304" pitchFamily="18" charset="0"/>
              </a:rPr>
              <a:t>23.  </a:t>
            </a:r>
            <a:r>
              <a:rPr lang="en-US" sz="2400" dirty="0">
                <a:latin typeface="Times New Roman" panose="02020603050405020304" pitchFamily="18" charset="0"/>
                <a:cs typeface="Times New Roman" panose="02020603050405020304" pitchFamily="18" charset="0"/>
              </a:rPr>
              <a:t>Each of these subatomic particles fits into this table, you should memorize this.</a:t>
            </a:r>
          </a:p>
        </p:txBody>
      </p:sp>
      <p:graphicFrame>
        <p:nvGraphicFramePr>
          <p:cNvPr id="3" name="Table 2">
            <a:extLst>
              <a:ext uri="{FF2B5EF4-FFF2-40B4-BE49-F238E27FC236}">
                <a16:creationId xmlns:a16="http://schemas.microsoft.com/office/drawing/2014/main" id="{65EC05A7-3D16-4205-8C7B-FFEB4EAC0B55}"/>
              </a:ext>
            </a:extLst>
          </p:cNvPr>
          <p:cNvGraphicFramePr>
            <a:graphicFrameLocks noGrp="1"/>
          </p:cNvGraphicFramePr>
          <p:nvPr>
            <p:extLst>
              <p:ext uri="{D42A27DB-BD31-4B8C-83A1-F6EECF244321}">
                <p14:modId xmlns:p14="http://schemas.microsoft.com/office/powerpoint/2010/main" val="822402721"/>
              </p:ext>
            </p:extLst>
          </p:nvPr>
        </p:nvGraphicFramePr>
        <p:xfrm>
          <a:off x="-1" y="3785652"/>
          <a:ext cx="12192000" cy="307235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1203729713"/>
                    </a:ext>
                  </a:extLst>
                </a:gridCol>
                <a:gridCol w="2438400">
                  <a:extLst>
                    <a:ext uri="{9D8B030D-6E8A-4147-A177-3AD203B41FA5}">
                      <a16:colId xmlns:a16="http://schemas.microsoft.com/office/drawing/2014/main" val="3062861398"/>
                    </a:ext>
                  </a:extLst>
                </a:gridCol>
                <a:gridCol w="2438400">
                  <a:extLst>
                    <a:ext uri="{9D8B030D-6E8A-4147-A177-3AD203B41FA5}">
                      <a16:colId xmlns:a16="http://schemas.microsoft.com/office/drawing/2014/main" val="2902449796"/>
                    </a:ext>
                  </a:extLst>
                </a:gridCol>
                <a:gridCol w="2438400">
                  <a:extLst>
                    <a:ext uri="{9D8B030D-6E8A-4147-A177-3AD203B41FA5}">
                      <a16:colId xmlns:a16="http://schemas.microsoft.com/office/drawing/2014/main" val="3946028398"/>
                    </a:ext>
                  </a:extLst>
                </a:gridCol>
                <a:gridCol w="2438400">
                  <a:extLst>
                    <a:ext uri="{9D8B030D-6E8A-4147-A177-3AD203B41FA5}">
                      <a16:colId xmlns:a16="http://schemas.microsoft.com/office/drawing/2014/main" val="3596174099"/>
                    </a:ext>
                  </a:extLst>
                </a:gridCol>
              </a:tblGrid>
              <a:tr h="640073">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Particle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Location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Charge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Mass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symbol</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038093"/>
                  </a:ext>
                </a:extLst>
              </a:tr>
              <a:tr h="640073">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Proton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Nucleus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+1</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1 amu</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p</a:t>
                      </a:r>
                      <a:r>
                        <a:rPr lang="en-US" sz="2400" baseline="30000" dirty="0">
                          <a:solidFill>
                            <a:schemeClr val="tx1">
                              <a:lumMod val="95000"/>
                              <a:lumOff val="5000"/>
                            </a:schemeClr>
                          </a:solidFill>
                          <a:latin typeface="Times New Roman" panose="02020603050405020304" pitchFamily="18" charset="0"/>
                          <a:cs typeface="Times New Roman" panose="02020603050405020304" pitchFamily="18" charset="0"/>
                        </a:rPr>
                        <a: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160306971"/>
                  </a:ext>
                </a:extLst>
              </a:tr>
              <a:tr h="640073">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Neutron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Nucleus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none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1 amu</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n</a:t>
                      </a:r>
                      <a:r>
                        <a:rPr lang="en-US" sz="2000" dirty="0">
                          <a:solidFill>
                            <a:schemeClr val="tx1">
                              <a:lumMod val="95000"/>
                              <a:lumOff val="5000"/>
                            </a:schemeClr>
                          </a:solidFill>
                          <a:latin typeface="Times New Roman" panose="02020603050405020304" pitchFamily="18" charset="0"/>
                          <a:ea typeface="Verdana" panose="020B0604030504040204" pitchFamily="34" charset="0"/>
                          <a:cs typeface="Times New Roman" panose="02020603050405020304" pitchFamily="18" charset="0"/>
                        </a:rPr>
                        <a:t>°</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089396689"/>
                  </a:ext>
                </a:extLst>
              </a:tr>
              <a:tr h="1152131">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Electron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en-US" sz="2400" baseline="300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31746695"/>
                  </a:ext>
                </a:extLst>
              </a:tr>
            </a:tbl>
          </a:graphicData>
        </a:graphic>
      </p:graphicFrame>
    </p:spTree>
    <p:extLst>
      <p:ext uri="{BB962C8B-B14F-4D97-AF65-F5344CB8AC3E}">
        <p14:creationId xmlns:p14="http://schemas.microsoft.com/office/powerpoint/2010/main" val="2514912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E9FECE-57DC-4FCF-B8FF-7E4416B6F10C}"/>
              </a:ext>
            </a:extLst>
          </p:cNvPr>
          <p:cNvSpPr txBox="1"/>
          <p:nvPr/>
        </p:nvSpPr>
        <p:spPr>
          <a:xfrm>
            <a:off x="1" y="0"/>
            <a:ext cx="12192000" cy="378565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numbers in the element boxes on periodic table help us know many things.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Locate the carbon atom in the key (the big one at top)</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Find Atomic Mass, Atomic Number, Electron Configuration, and selected Oxidation Numbers.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mass is the mass of the protons and the neutrons in the nucleus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solidFill>
                  <a:srgbClr val="CC0099"/>
                </a:solidFill>
                <a:latin typeface="Times New Roman" panose="02020603050405020304" pitchFamily="18" charset="0"/>
                <a:cs typeface="Times New Roman" panose="02020603050405020304" pitchFamily="18" charset="0"/>
              </a:rPr>
              <a:t>23.  </a:t>
            </a:r>
            <a:r>
              <a:rPr lang="en-US" sz="2400" dirty="0">
                <a:latin typeface="Times New Roman" panose="02020603050405020304" pitchFamily="18" charset="0"/>
                <a:cs typeface="Times New Roman" panose="02020603050405020304" pitchFamily="18" charset="0"/>
              </a:rPr>
              <a:t>Each of these subatomic particles fits into this table, you should memorize this.</a:t>
            </a:r>
          </a:p>
        </p:txBody>
      </p:sp>
      <p:graphicFrame>
        <p:nvGraphicFramePr>
          <p:cNvPr id="3" name="Table 2">
            <a:extLst>
              <a:ext uri="{FF2B5EF4-FFF2-40B4-BE49-F238E27FC236}">
                <a16:creationId xmlns:a16="http://schemas.microsoft.com/office/drawing/2014/main" id="{65EC05A7-3D16-4205-8C7B-FFEB4EAC0B55}"/>
              </a:ext>
            </a:extLst>
          </p:cNvPr>
          <p:cNvGraphicFramePr>
            <a:graphicFrameLocks noGrp="1"/>
          </p:cNvGraphicFramePr>
          <p:nvPr/>
        </p:nvGraphicFramePr>
        <p:xfrm>
          <a:off x="-1" y="3785652"/>
          <a:ext cx="12192000" cy="307235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1203729713"/>
                    </a:ext>
                  </a:extLst>
                </a:gridCol>
                <a:gridCol w="2438400">
                  <a:extLst>
                    <a:ext uri="{9D8B030D-6E8A-4147-A177-3AD203B41FA5}">
                      <a16:colId xmlns:a16="http://schemas.microsoft.com/office/drawing/2014/main" val="3062861398"/>
                    </a:ext>
                  </a:extLst>
                </a:gridCol>
                <a:gridCol w="2438400">
                  <a:extLst>
                    <a:ext uri="{9D8B030D-6E8A-4147-A177-3AD203B41FA5}">
                      <a16:colId xmlns:a16="http://schemas.microsoft.com/office/drawing/2014/main" val="2902449796"/>
                    </a:ext>
                  </a:extLst>
                </a:gridCol>
                <a:gridCol w="2438400">
                  <a:extLst>
                    <a:ext uri="{9D8B030D-6E8A-4147-A177-3AD203B41FA5}">
                      <a16:colId xmlns:a16="http://schemas.microsoft.com/office/drawing/2014/main" val="3946028398"/>
                    </a:ext>
                  </a:extLst>
                </a:gridCol>
                <a:gridCol w="2438400">
                  <a:extLst>
                    <a:ext uri="{9D8B030D-6E8A-4147-A177-3AD203B41FA5}">
                      <a16:colId xmlns:a16="http://schemas.microsoft.com/office/drawing/2014/main" val="3596174099"/>
                    </a:ext>
                  </a:extLst>
                </a:gridCol>
              </a:tblGrid>
              <a:tr h="640073">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Particle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Location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Charge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Mass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symbol</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038093"/>
                  </a:ext>
                </a:extLst>
              </a:tr>
              <a:tr h="640073">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Proton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Nucleus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+1</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1 amu</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p</a:t>
                      </a:r>
                      <a:r>
                        <a:rPr lang="en-US" sz="2400" baseline="30000" dirty="0">
                          <a:solidFill>
                            <a:schemeClr val="tx1">
                              <a:lumMod val="95000"/>
                              <a:lumOff val="5000"/>
                            </a:schemeClr>
                          </a:solidFill>
                          <a:latin typeface="Times New Roman" panose="02020603050405020304" pitchFamily="18" charset="0"/>
                          <a:cs typeface="Times New Roman" panose="02020603050405020304" pitchFamily="18" charset="0"/>
                        </a:rPr>
                        <a: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160306971"/>
                  </a:ext>
                </a:extLst>
              </a:tr>
              <a:tr h="640073">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Neutron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Nucleus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none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1 amu</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n</a:t>
                      </a:r>
                      <a:r>
                        <a:rPr lang="en-US" sz="2000" dirty="0">
                          <a:solidFill>
                            <a:schemeClr val="tx1">
                              <a:lumMod val="95000"/>
                              <a:lumOff val="5000"/>
                            </a:schemeClr>
                          </a:solidFill>
                          <a:latin typeface="Times New Roman" panose="02020603050405020304" pitchFamily="18" charset="0"/>
                          <a:ea typeface="Verdana" panose="020B0604030504040204" pitchFamily="34" charset="0"/>
                          <a:cs typeface="Times New Roman" panose="02020603050405020304" pitchFamily="18" charset="0"/>
                        </a:rPr>
                        <a:t>°</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089396689"/>
                  </a:ext>
                </a:extLst>
              </a:tr>
              <a:tr h="1152131">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Electron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Outside the nucleus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1</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Zero in H.S.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2400" baseline="0" dirty="0">
                          <a:solidFill>
                            <a:schemeClr val="tx1">
                              <a:lumMod val="95000"/>
                              <a:lumOff val="5000"/>
                            </a:schemeClr>
                          </a:solidFill>
                          <a:latin typeface="Times New Roman" panose="02020603050405020304" pitchFamily="18" charset="0"/>
                          <a:cs typeface="Times New Roman" panose="02020603050405020304" pitchFamily="18" charset="0"/>
                        </a:rPr>
                        <a:t>e </a:t>
                      </a:r>
                      <a:r>
                        <a:rPr lang="en-US" sz="2400" baseline="30000" dirty="0">
                          <a:solidFill>
                            <a:schemeClr val="tx1">
                              <a:lumMod val="95000"/>
                              <a:lumOff val="5000"/>
                            </a:schemeClr>
                          </a:solidFill>
                          <a:latin typeface="Times New Roman" panose="02020603050405020304" pitchFamily="18" charset="0"/>
                          <a:cs typeface="Times New Roman" panose="02020603050405020304" pitchFamily="18" charset="0"/>
                        </a:rPr>
                        <a: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31746695"/>
                  </a:ext>
                </a:extLst>
              </a:tr>
            </a:tbl>
          </a:graphicData>
        </a:graphic>
      </p:graphicFrame>
    </p:spTree>
    <p:extLst>
      <p:ext uri="{BB962C8B-B14F-4D97-AF65-F5344CB8AC3E}">
        <p14:creationId xmlns:p14="http://schemas.microsoft.com/office/powerpoint/2010/main" val="3418663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444737-ADA1-4B56-8879-C3FC9C3A3D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3325" y="1254287"/>
            <a:ext cx="8448675" cy="5603713"/>
          </a:xfrm>
          <a:prstGeom prst="rect">
            <a:avLst/>
          </a:prstGeom>
        </p:spPr>
      </p:pic>
      <p:sp>
        <p:nvSpPr>
          <p:cNvPr id="6" name="Arrow: Right 5">
            <a:extLst>
              <a:ext uri="{FF2B5EF4-FFF2-40B4-BE49-F238E27FC236}">
                <a16:creationId xmlns:a16="http://schemas.microsoft.com/office/drawing/2014/main" id="{5187576F-11AE-4098-8445-1CA00BB57BA2}"/>
              </a:ext>
            </a:extLst>
          </p:cNvPr>
          <p:cNvSpPr/>
          <p:nvPr/>
        </p:nvSpPr>
        <p:spPr>
          <a:xfrm rot="5400000">
            <a:off x="3301712" y="1011459"/>
            <a:ext cx="1930147" cy="104692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TextBox 6">
            <a:extLst>
              <a:ext uri="{FF2B5EF4-FFF2-40B4-BE49-F238E27FC236}">
                <a16:creationId xmlns:a16="http://schemas.microsoft.com/office/drawing/2014/main" id="{31A9A963-797B-4D43-AE1A-2665BC838378}"/>
              </a:ext>
            </a:extLst>
          </p:cNvPr>
          <p:cNvSpPr txBox="1"/>
          <p:nvPr/>
        </p:nvSpPr>
        <p:spPr>
          <a:xfrm>
            <a:off x="-1" y="914401"/>
            <a:ext cx="3432313" cy="4062651"/>
          </a:xfrm>
          <a:prstGeom prst="rect">
            <a:avLst/>
          </a:prstGeom>
          <a:noFill/>
        </p:spPr>
        <p:txBody>
          <a:bodyPr wrap="square" rtlCol="0">
            <a:spAutoFit/>
          </a:bodyPr>
          <a:lstStyle/>
          <a:p>
            <a:pPr algn="ctr"/>
            <a:r>
              <a:rPr lang="en-US" sz="4000" kern="1200" dirty="0">
                <a:ln>
                  <a:noFill/>
                </a:ln>
                <a:solidFill>
                  <a:srgbClr val="FF0000"/>
                </a:solidFill>
                <a:effectLst/>
                <a:latin typeface="Times New Roman" panose="02020603050405020304" pitchFamily="18" charset="0"/>
                <a:cs typeface="Times New Roman" panose="02020603050405020304" pitchFamily="18" charset="0"/>
              </a:rPr>
              <a:t>4.  </a:t>
            </a:r>
            <a:br>
              <a:rPr lang="en-US" sz="4000" kern="1200" dirty="0">
                <a:ln>
                  <a:noFill/>
                </a:ln>
                <a:solidFill>
                  <a:srgbClr val="000000"/>
                </a:solidFill>
                <a:effectLst/>
                <a:latin typeface="Times New Roman" panose="02020603050405020304" pitchFamily="18" charset="0"/>
                <a:cs typeface="Times New Roman" panose="02020603050405020304" pitchFamily="18" charset="0"/>
              </a:rPr>
            </a:br>
            <a:r>
              <a:rPr lang="en-US" sz="4000" kern="1200" dirty="0">
                <a:ln>
                  <a:noFill/>
                </a:ln>
                <a:solidFill>
                  <a:srgbClr val="FF0000"/>
                </a:solidFill>
                <a:effectLst/>
                <a:latin typeface="Times New Roman" panose="02020603050405020304" pitchFamily="18" charset="0"/>
                <a:cs typeface="Times New Roman" panose="02020603050405020304" pitchFamily="18" charset="0"/>
              </a:rPr>
              <a:t>Group 1 </a:t>
            </a:r>
            <a:br>
              <a:rPr lang="en-US" sz="4000" kern="1200" dirty="0">
                <a:ln>
                  <a:noFill/>
                </a:ln>
                <a:solidFill>
                  <a:srgbClr val="FF0000"/>
                </a:solidFill>
                <a:effectLst/>
                <a:latin typeface="Times New Roman" panose="02020603050405020304" pitchFamily="18" charset="0"/>
                <a:cs typeface="Times New Roman" panose="02020603050405020304" pitchFamily="18" charset="0"/>
              </a:rPr>
            </a:br>
            <a:r>
              <a:rPr lang="en-US" sz="4000" kern="1200" dirty="0">
                <a:ln>
                  <a:noFill/>
                </a:ln>
                <a:solidFill>
                  <a:srgbClr val="FF0000"/>
                </a:solidFill>
                <a:effectLst/>
                <a:latin typeface="Times New Roman" panose="02020603050405020304" pitchFamily="18" charset="0"/>
                <a:cs typeface="Times New Roman" panose="02020603050405020304" pitchFamily="18" charset="0"/>
              </a:rPr>
              <a:t>(Li to Fr) </a:t>
            </a:r>
            <a:br>
              <a:rPr lang="en-US" sz="4000" kern="1200" dirty="0">
                <a:ln>
                  <a:noFill/>
                </a:ln>
                <a:solidFill>
                  <a:srgbClr val="FF0000"/>
                </a:solidFill>
                <a:effectLst/>
                <a:latin typeface="Times New Roman" panose="02020603050405020304" pitchFamily="18" charset="0"/>
                <a:cs typeface="Times New Roman" panose="02020603050405020304" pitchFamily="18" charset="0"/>
              </a:rPr>
            </a:br>
            <a:r>
              <a:rPr lang="en-US" sz="4000" kern="1200" dirty="0">
                <a:ln>
                  <a:noFill/>
                </a:ln>
                <a:solidFill>
                  <a:srgbClr val="FF0000"/>
                </a:solidFill>
                <a:effectLst/>
                <a:latin typeface="Times New Roman" panose="02020603050405020304" pitchFamily="18" charset="0"/>
                <a:cs typeface="Times New Roman" panose="02020603050405020304" pitchFamily="18" charset="0"/>
              </a:rPr>
              <a:t>are called the ALKALI  metals</a:t>
            </a:r>
            <a:endParaRPr lang="en-US" sz="4000" kern="1400" dirty="0">
              <a:ln>
                <a:noFill/>
              </a:ln>
              <a:solidFill>
                <a:srgbClr val="FF0000"/>
              </a:solidFill>
              <a:effectLst/>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36064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AE6FF5-2426-4D64-908D-D815D1D57680}"/>
              </a:ext>
            </a:extLst>
          </p:cNvPr>
          <p:cNvSpPr txBox="1"/>
          <p:nvPr/>
        </p:nvSpPr>
        <p:spPr>
          <a:xfrm>
            <a:off x="0" y="0"/>
            <a:ext cx="12192000" cy="5786199"/>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Another way to write this information (for cobalt) would be this:</a:t>
            </a: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This shows the average mass of cobalt to be 59 amu, and that it has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an atomic number of 27.</a:t>
            </a:r>
          </a:p>
          <a:p>
            <a:br>
              <a:rPr lang="en-US" sz="3200" dirty="0">
                <a:latin typeface="Times New Roman" panose="02020603050405020304" pitchFamily="18" charset="0"/>
                <a:cs typeface="Times New Roman" panose="02020603050405020304" pitchFamily="18" charset="0"/>
              </a:rPr>
            </a:br>
            <a:endParaRPr lang="en-US" sz="3200" dirty="0">
              <a:solidFill>
                <a:srgbClr val="0000FF"/>
              </a:solidFill>
              <a:latin typeface="Times New Roman" panose="02020603050405020304" pitchFamily="18" charset="0"/>
              <a:cs typeface="Times New Roman" panose="02020603050405020304" pitchFamily="18" charset="0"/>
            </a:endParaRPr>
          </a:p>
          <a:p>
            <a:r>
              <a:rPr lang="en-US" sz="3200" b="1" dirty="0">
                <a:solidFill>
                  <a:srgbClr val="0000FF"/>
                </a:solidFill>
                <a:latin typeface="Times New Roman" panose="02020603050405020304" pitchFamily="18" charset="0"/>
                <a:cs typeface="Times New Roman" panose="02020603050405020304" pitchFamily="18" charset="0"/>
              </a:rPr>
              <a:t>24.  </a:t>
            </a:r>
            <a:r>
              <a:rPr lang="en-US" sz="3200" dirty="0">
                <a:solidFill>
                  <a:srgbClr val="0000FF"/>
                </a:solidFill>
                <a:latin typeface="Times New Roman" panose="02020603050405020304" pitchFamily="18" charset="0"/>
                <a:cs typeface="Times New Roman" panose="02020603050405020304" pitchFamily="18" charset="0"/>
              </a:rPr>
              <a:t>Calculate the number of protons, neutrons and electrons for </a:t>
            </a:r>
            <a:br>
              <a:rPr lang="en-US" sz="3200" dirty="0">
                <a:solidFill>
                  <a:srgbClr val="0000FF"/>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        this element now.  </a:t>
            </a:r>
          </a:p>
          <a:p>
            <a:endParaRPr lang="en-US" dirty="0"/>
          </a:p>
        </p:txBody>
      </p:sp>
      <p:sp>
        <p:nvSpPr>
          <p:cNvPr id="3" name="TextBox 2">
            <a:extLst>
              <a:ext uri="{FF2B5EF4-FFF2-40B4-BE49-F238E27FC236}">
                <a16:creationId xmlns:a16="http://schemas.microsoft.com/office/drawing/2014/main" id="{FCCB1762-599A-42A9-A798-E89384420CEB}"/>
              </a:ext>
            </a:extLst>
          </p:cNvPr>
          <p:cNvSpPr txBox="1"/>
          <p:nvPr/>
        </p:nvSpPr>
        <p:spPr>
          <a:xfrm>
            <a:off x="5106572" y="633052"/>
            <a:ext cx="1645920" cy="1569660"/>
          </a:xfrm>
          <a:prstGeom prst="rect">
            <a:avLst/>
          </a:prstGeom>
          <a:noFill/>
        </p:spPr>
        <p:txBody>
          <a:bodyPr wrap="square" rtlCol="0">
            <a:spAutoFit/>
          </a:bodyPr>
          <a:lstStyle/>
          <a:p>
            <a:r>
              <a:rPr lang="en-US" sz="9600" dirty="0">
                <a:latin typeface="Times New Roman" panose="02020603050405020304" pitchFamily="18" charset="0"/>
                <a:cs typeface="Times New Roman" panose="02020603050405020304" pitchFamily="18" charset="0"/>
              </a:rPr>
              <a:t>Co</a:t>
            </a:r>
          </a:p>
        </p:txBody>
      </p:sp>
      <p:sp>
        <p:nvSpPr>
          <p:cNvPr id="5" name="TextBox 4">
            <a:extLst>
              <a:ext uri="{FF2B5EF4-FFF2-40B4-BE49-F238E27FC236}">
                <a16:creationId xmlns:a16="http://schemas.microsoft.com/office/drawing/2014/main" id="{1EE887EE-776A-4074-A8F5-C1781CF183CC}"/>
              </a:ext>
            </a:extLst>
          </p:cNvPr>
          <p:cNvSpPr txBox="1"/>
          <p:nvPr/>
        </p:nvSpPr>
        <p:spPr>
          <a:xfrm>
            <a:off x="4093698" y="845216"/>
            <a:ext cx="1012874" cy="1323439"/>
          </a:xfrm>
          <a:prstGeom prst="rect">
            <a:avLst/>
          </a:prstGeom>
          <a:noFill/>
        </p:spPr>
        <p:txBody>
          <a:bodyPr wrap="square" rtlCol="0">
            <a:spAutoFit/>
          </a:bodyPr>
          <a:lstStyle/>
          <a:p>
            <a:pPr algn="r"/>
            <a:r>
              <a:rPr lang="en-US" sz="4000" dirty="0">
                <a:latin typeface="Times New Roman" panose="02020603050405020304" pitchFamily="18" charset="0"/>
                <a:cs typeface="Times New Roman" panose="02020603050405020304" pitchFamily="18" charset="0"/>
              </a:rPr>
              <a:t>59</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27</a:t>
            </a:r>
          </a:p>
        </p:txBody>
      </p:sp>
    </p:spTree>
    <p:extLst>
      <p:ext uri="{BB962C8B-B14F-4D97-AF65-F5344CB8AC3E}">
        <p14:creationId xmlns:p14="http://schemas.microsoft.com/office/powerpoint/2010/main" val="4069191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AE6FF5-2426-4D64-908D-D815D1D57680}"/>
              </a:ext>
            </a:extLst>
          </p:cNvPr>
          <p:cNvSpPr txBox="1"/>
          <p:nvPr/>
        </p:nvSpPr>
        <p:spPr>
          <a:xfrm>
            <a:off x="279009" y="254373"/>
            <a:ext cx="11912991" cy="6124754"/>
          </a:xfrm>
          <a:prstGeom prst="rect">
            <a:avLst/>
          </a:prstGeom>
          <a:noFill/>
        </p:spPr>
        <p:txBody>
          <a:bodyPr wrap="square" rtlCol="0">
            <a:spAutoFit/>
          </a:bodyPr>
          <a:lstStyle/>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Mass = total number of p</a:t>
            </a:r>
            <a:r>
              <a:rPr lang="en-US" sz="3200" baseline="300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and n</a:t>
            </a:r>
            <a:r>
              <a:rPr lang="en-US" sz="3200" dirty="0">
                <a:latin typeface="Times New Roman" panose="02020603050405020304" pitchFamily="18" charset="0"/>
                <a:ea typeface="Verdana" panose="020B0604030504040204" pitchFamily="34"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  59</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minus atomic number = p</a:t>
            </a:r>
            <a:r>
              <a:rPr lang="en-US" sz="3200" baseline="300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-27</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Gives us the left over neutrons  =     32</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The atomic number is the number of protons, which is the same as the number of electrons (the positives = the negatives).  </a:t>
            </a:r>
          </a:p>
          <a:p>
            <a:endParaRPr lang="en-US" sz="3200" dirty="0">
              <a:latin typeface="Times New Roman" panose="02020603050405020304" pitchFamily="18" charset="0"/>
              <a:cs typeface="Times New Roman" panose="02020603050405020304" pitchFamily="18" charset="0"/>
            </a:endParaRPr>
          </a:p>
          <a:p>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24.</a:t>
            </a:r>
            <a:r>
              <a:rPr lang="en-US" sz="4000" dirty="0">
                <a:solidFill>
                  <a:srgbClr val="CC0099"/>
                </a:solidFill>
                <a:latin typeface="Times New Roman" panose="02020603050405020304" pitchFamily="18" charset="0"/>
                <a:cs typeface="Times New Roman" panose="02020603050405020304" pitchFamily="18" charset="0"/>
              </a:rPr>
              <a:t>  Cobalt has 27 protons, 27 electrons</a:t>
            </a:r>
            <a:r>
              <a:rPr lang="en-US" sz="4000" dirty="0">
                <a:solidFill>
                  <a:srgbClr val="0000FF"/>
                </a:solidFill>
                <a:latin typeface="Times New Roman" panose="02020603050405020304" pitchFamily="18" charset="0"/>
                <a:cs typeface="Times New Roman" panose="02020603050405020304" pitchFamily="18" charset="0"/>
              </a:rPr>
              <a:t>, and 32 neutrons.  </a:t>
            </a:r>
            <a:endParaRPr lang="en-US" sz="2400" dirty="0">
              <a:solidFill>
                <a:srgbClr val="0000FF"/>
              </a:solidFill>
            </a:endParaRPr>
          </a:p>
        </p:txBody>
      </p:sp>
      <p:sp>
        <p:nvSpPr>
          <p:cNvPr id="3" name="TextBox 2">
            <a:extLst>
              <a:ext uri="{FF2B5EF4-FFF2-40B4-BE49-F238E27FC236}">
                <a16:creationId xmlns:a16="http://schemas.microsoft.com/office/drawing/2014/main" id="{FCCB1762-599A-42A9-A798-E89384420CEB}"/>
              </a:ext>
            </a:extLst>
          </p:cNvPr>
          <p:cNvSpPr txBox="1"/>
          <p:nvPr/>
        </p:nvSpPr>
        <p:spPr>
          <a:xfrm>
            <a:off x="5106572" y="42209"/>
            <a:ext cx="1645920" cy="1569660"/>
          </a:xfrm>
          <a:prstGeom prst="rect">
            <a:avLst/>
          </a:prstGeom>
          <a:noFill/>
        </p:spPr>
        <p:txBody>
          <a:bodyPr wrap="square" rtlCol="0">
            <a:spAutoFit/>
          </a:bodyPr>
          <a:lstStyle/>
          <a:p>
            <a:r>
              <a:rPr lang="en-US" sz="9600" dirty="0">
                <a:solidFill>
                  <a:srgbClr val="CC0099"/>
                </a:solidFill>
                <a:latin typeface="Times New Roman" panose="02020603050405020304" pitchFamily="18" charset="0"/>
                <a:cs typeface="Times New Roman" panose="02020603050405020304" pitchFamily="18" charset="0"/>
              </a:rPr>
              <a:t>Co</a:t>
            </a:r>
          </a:p>
        </p:txBody>
      </p:sp>
      <p:sp>
        <p:nvSpPr>
          <p:cNvPr id="5" name="TextBox 4">
            <a:extLst>
              <a:ext uri="{FF2B5EF4-FFF2-40B4-BE49-F238E27FC236}">
                <a16:creationId xmlns:a16="http://schemas.microsoft.com/office/drawing/2014/main" id="{1EE887EE-776A-4074-A8F5-C1781CF183CC}"/>
              </a:ext>
            </a:extLst>
          </p:cNvPr>
          <p:cNvSpPr txBox="1"/>
          <p:nvPr/>
        </p:nvSpPr>
        <p:spPr>
          <a:xfrm>
            <a:off x="4093698" y="254373"/>
            <a:ext cx="1012874" cy="1323439"/>
          </a:xfrm>
          <a:prstGeom prst="rect">
            <a:avLst/>
          </a:prstGeom>
          <a:noFill/>
        </p:spPr>
        <p:txBody>
          <a:bodyPr wrap="square" rtlCol="0">
            <a:spAutoFit/>
          </a:bodyPr>
          <a:lstStyle/>
          <a:p>
            <a:pPr algn="r"/>
            <a:r>
              <a:rPr lang="en-US" sz="4000" dirty="0">
                <a:solidFill>
                  <a:srgbClr val="CC0099"/>
                </a:solidFill>
                <a:latin typeface="Times New Roman" panose="02020603050405020304" pitchFamily="18" charset="0"/>
                <a:cs typeface="Times New Roman" panose="02020603050405020304" pitchFamily="18" charset="0"/>
              </a:rPr>
              <a:t>59</a:t>
            </a:r>
            <a:br>
              <a:rPr lang="en-US" sz="4000" dirty="0">
                <a:solidFill>
                  <a:srgbClr val="CC0099"/>
                </a:solidFill>
                <a:latin typeface="Times New Roman" panose="02020603050405020304" pitchFamily="18" charset="0"/>
                <a:cs typeface="Times New Roman" panose="02020603050405020304" pitchFamily="18" charset="0"/>
              </a:rPr>
            </a:br>
            <a:r>
              <a:rPr lang="en-US" sz="4000" dirty="0">
                <a:solidFill>
                  <a:srgbClr val="CC0099"/>
                </a:solidFill>
                <a:latin typeface="Times New Roman" panose="02020603050405020304" pitchFamily="18" charset="0"/>
                <a:cs typeface="Times New Roman" panose="02020603050405020304" pitchFamily="18" charset="0"/>
              </a:rPr>
              <a:t>27</a:t>
            </a:r>
          </a:p>
        </p:txBody>
      </p:sp>
      <p:cxnSp>
        <p:nvCxnSpPr>
          <p:cNvPr id="6" name="Straight Connector 5">
            <a:extLst>
              <a:ext uri="{FF2B5EF4-FFF2-40B4-BE49-F238E27FC236}">
                <a16:creationId xmlns:a16="http://schemas.microsoft.com/office/drawing/2014/main" id="{0E8BB20C-7D37-45F2-8D1B-6CD6128E129D}"/>
              </a:ext>
            </a:extLst>
          </p:cNvPr>
          <p:cNvCxnSpPr/>
          <p:nvPr/>
        </p:nvCxnSpPr>
        <p:spPr>
          <a:xfrm>
            <a:off x="5542671" y="2869809"/>
            <a:ext cx="2011680"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2929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D684C2-CDB4-4079-B8A3-B002135C0486}"/>
              </a:ext>
            </a:extLst>
          </p:cNvPr>
          <p:cNvSpPr txBox="1"/>
          <p:nvPr/>
        </p:nvSpPr>
        <p:spPr>
          <a:xfrm>
            <a:off x="0" y="278296"/>
            <a:ext cx="12192000" cy="1477328"/>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25.  </a:t>
            </a:r>
            <a:r>
              <a:rPr lang="en-US" sz="3600" dirty="0">
                <a:latin typeface="Times New Roman" panose="02020603050405020304" pitchFamily="18" charset="0"/>
                <a:cs typeface="Times New Roman" panose="02020603050405020304" pitchFamily="18" charset="0"/>
              </a:rPr>
              <a:t>List ALL of the nonmetals (by symbol, in numeric order)</a:t>
            </a:r>
          </a:p>
          <a:p>
            <a:endParaRPr lang="en-US" sz="36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15394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D684C2-CDB4-4079-B8A3-B002135C0486}"/>
              </a:ext>
            </a:extLst>
          </p:cNvPr>
          <p:cNvSpPr txBox="1"/>
          <p:nvPr/>
        </p:nvSpPr>
        <p:spPr>
          <a:xfrm>
            <a:off x="0" y="0"/>
            <a:ext cx="11847443" cy="6463308"/>
          </a:xfrm>
          <a:prstGeom prst="rect">
            <a:avLst/>
          </a:prstGeom>
          <a:noFill/>
        </p:spPr>
        <p:txBody>
          <a:bodyPr wrap="square" rtlCol="0">
            <a:spAutoFit/>
          </a:bodyPr>
          <a:lstStyle/>
          <a:p>
            <a:r>
              <a:rPr lang="en-US" sz="3600" dirty="0">
                <a:solidFill>
                  <a:srgbClr val="0000FF"/>
                </a:solidFill>
                <a:latin typeface="Times New Roman" panose="02020603050405020304" pitchFamily="18" charset="0"/>
                <a:cs typeface="Times New Roman" panose="02020603050405020304" pitchFamily="18" charset="0"/>
              </a:rPr>
              <a:t>25.  </a:t>
            </a:r>
            <a:r>
              <a:rPr lang="en-US" sz="3600" dirty="0">
                <a:latin typeface="Times New Roman" panose="02020603050405020304" pitchFamily="18" charset="0"/>
                <a:cs typeface="Times New Roman" panose="02020603050405020304" pitchFamily="18" charset="0"/>
              </a:rPr>
              <a:t>List ALL of the nonmetals (by symbol, in numeric order)</a:t>
            </a:r>
          </a:p>
          <a:p>
            <a:r>
              <a:rPr lang="en-US" sz="4000" dirty="0">
                <a:solidFill>
                  <a:srgbClr val="FF0000"/>
                </a:solidFill>
                <a:latin typeface="Times New Roman" panose="02020603050405020304" pitchFamily="18" charset="0"/>
                <a:cs typeface="Times New Roman" panose="02020603050405020304" pitchFamily="18" charset="0"/>
              </a:rPr>
              <a:t>H, He </a:t>
            </a:r>
            <a:br>
              <a:rPr lang="en-US" sz="4000" dirty="0">
                <a:solidFill>
                  <a:srgbClr val="FF0000"/>
                </a:solidFill>
                <a:latin typeface="Times New Roman" panose="02020603050405020304" pitchFamily="18" charset="0"/>
                <a:cs typeface="Times New Roman" panose="02020603050405020304" pitchFamily="18" charset="0"/>
              </a:rPr>
            </a:br>
            <a:endParaRPr lang="en-US" sz="4000" dirty="0">
              <a:solidFill>
                <a:srgbClr val="FF0000"/>
              </a:solidFill>
              <a:latin typeface="Times New Roman" panose="02020603050405020304" pitchFamily="18" charset="0"/>
              <a:cs typeface="Times New Roman" panose="02020603050405020304" pitchFamily="18" charset="0"/>
            </a:endParaRPr>
          </a:p>
          <a:p>
            <a:r>
              <a:rPr lang="en-US" sz="4000" dirty="0">
                <a:solidFill>
                  <a:srgbClr val="FF0000"/>
                </a:solidFill>
                <a:latin typeface="Times New Roman" panose="02020603050405020304" pitchFamily="18" charset="0"/>
                <a:cs typeface="Times New Roman" panose="02020603050405020304" pitchFamily="18" charset="0"/>
              </a:rPr>
              <a:t>B, C, N, O, F, Ne</a:t>
            </a:r>
            <a:br>
              <a:rPr lang="en-US" sz="4000" dirty="0">
                <a:solidFill>
                  <a:srgbClr val="FF0000"/>
                </a:solidFill>
                <a:latin typeface="Times New Roman" panose="02020603050405020304" pitchFamily="18" charset="0"/>
                <a:cs typeface="Times New Roman" panose="02020603050405020304" pitchFamily="18" charset="0"/>
              </a:rPr>
            </a:br>
            <a:r>
              <a:rPr lang="en-US" sz="4000" dirty="0">
                <a:solidFill>
                  <a:srgbClr val="FF0000"/>
                </a:solidFill>
                <a:latin typeface="Times New Roman" panose="02020603050405020304" pitchFamily="18" charset="0"/>
                <a:cs typeface="Times New Roman" panose="02020603050405020304" pitchFamily="18" charset="0"/>
              </a:rPr>
              <a:t> </a:t>
            </a:r>
            <a:br>
              <a:rPr lang="en-US" sz="4000" dirty="0">
                <a:solidFill>
                  <a:srgbClr val="FF0000"/>
                </a:solidFill>
                <a:latin typeface="Times New Roman" panose="02020603050405020304" pitchFamily="18" charset="0"/>
                <a:cs typeface="Times New Roman" panose="02020603050405020304" pitchFamily="18" charset="0"/>
              </a:rPr>
            </a:br>
            <a:r>
              <a:rPr lang="en-US" sz="4000" dirty="0">
                <a:solidFill>
                  <a:srgbClr val="FF0000"/>
                </a:solidFill>
                <a:latin typeface="Times New Roman" panose="02020603050405020304" pitchFamily="18" charset="0"/>
                <a:cs typeface="Times New Roman" panose="02020603050405020304" pitchFamily="18" charset="0"/>
              </a:rPr>
              <a:t>Si, P, S, Cl, </a:t>
            </a:r>
            <a:r>
              <a:rPr lang="en-US" sz="4000" dirty="0" err="1">
                <a:solidFill>
                  <a:srgbClr val="FF0000"/>
                </a:solidFill>
                <a:latin typeface="Times New Roman" panose="02020603050405020304" pitchFamily="18" charset="0"/>
                <a:cs typeface="Times New Roman" panose="02020603050405020304" pitchFamily="18" charset="0"/>
              </a:rPr>
              <a:t>Ar</a:t>
            </a:r>
            <a:r>
              <a:rPr lang="en-US" sz="4000" dirty="0">
                <a:solidFill>
                  <a:srgbClr val="FF0000"/>
                </a:solidFill>
                <a:latin typeface="Times New Roman" panose="02020603050405020304" pitchFamily="18" charset="0"/>
                <a:cs typeface="Times New Roman" panose="02020603050405020304" pitchFamily="18" charset="0"/>
              </a:rPr>
              <a:t>, </a:t>
            </a:r>
          </a:p>
          <a:p>
            <a:endParaRPr lang="en-US" sz="4000" dirty="0">
              <a:solidFill>
                <a:srgbClr val="FF0000"/>
              </a:solidFill>
              <a:latin typeface="Times New Roman" panose="02020603050405020304" pitchFamily="18" charset="0"/>
              <a:cs typeface="Times New Roman" panose="02020603050405020304" pitchFamily="18" charset="0"/>
            </a:endParaRPr>
          </a:p>
          <a:p>
            <a:r>
              <a:rPr lang="en-US" sz="4000" dirty="0">
                <a:solidFill>
                  <a:srgbClr val="FF0000"/>
                </a:solidFill>
                <a:latin typeface="Times New Roman" panose="02020603050405020304" pitchFamily="18" charset="0"/>
                <a:cs typeface="Times New Roman" panose="02020603050405020304" pitchFamily="18" charset="0"/>
              </a:rPr>
              <a:t>As, Se, Br, Kr</a:t>
            </a:r>
          </a:p>
          <a:p>
            <a:endParaRPr lang="en-US" sz="4000" dirty="0">
              <a:solidFill>
                <a:srgbClr val="FF0000"/>
              </a:solidFill>
              <a:latin typeface="Times New Roman" panose="02020603050405020304" pitchFamily="18" charset="0"/>
              <a:cs typeface="Times New Roman" panose="02020603050405020304" pitchFamily="18" charset="0"/>
            </a:endParaRPr>
          </a:p>
          <a:p>
            <a:r>
              <a:rPr lang="en-US" sz="4000" dirty="0" err="1">
                <a:solidFill>
                  <a:srgbClr val="FF0000"/>
                </a:solidFill>
                <a:latin typeface="Times New Roman" panose="02020603050405020304" pitchFamily="18" charset="0"/>
                <a:cs typeface="Times New Roman" panose="02020603050405020304" pitchFamily="18" charset="0"/>
              </a:rPr>
              <a:t>Te</a:t>
            </a:r>
            <a:r>
              <a:rPr lang="en-US" sz="4000" dirty="0">
                <a:solidFill>
                  <a:srgbClr val="FF0000"/>
                </a:solidFill>
                <a:latin typeface="Times New Roman" panose="02020603050405020304" pitchFamily="18" charset="0"/>
                <a:cs typeface="Times New Roman" panose="02020603050405020304" pitchFamily="18" charset="0"/>
              </a:rPr>
              <a:t>, I, </a:t>
            </a:r>
            <a:r>
              <a:rPr lang="en-US" sz="4000" dirty="0" err="1">
                <a:solidFill>
                  <a:srgbClr val="FF0000"/>
                </a:solidFill>
                <a:latin typeface="Times New Roman" panose="02020603050405020304" pitchFamily="18" charset="0"/>
                <a:cs typeface="Times New Roman" panose="02020603050405020304" pitchFamily="18" charset="0"/>
              </a:rPr>
              <a:t>Xe</a:t>
            </a:r>
            <a:r>
              <a:rPr lang="en-US" sz="4000" dirty="0">
                <a:solidFill>
                  <a:srgbClr val="FF0000"/>
                </a:solidFill>
                <a:latin typeface="Times New Roman" panose="02020603050405020304" pitchFamily="18" charset="0"/>
                <a:cs typeface="Times New Roman" panose="02020603050405020304" pitchFamily="18" charset="0"/>
              </a:rPr>
              <a:t>, At, Rn</a:t>
            </a:r>
            <a:endParaRPr lang="en-US" sz="4000" dirty="0">
              <a:latin typeface="Times New Roman" panose="02020603050405020304" pitchFamily="18" charset="0"/>
              <a:cs typeface="Times New Roman" panose="02020603050405020304" pitchFamily="18" charset="0"/>
            </a:endParaRPr>
          </a:p>
          <a:p>
            <a:endParaRPr lang="en-US" dirty="0"/>
          </a:p>
        </p:txBody>
      </p:sp>
      <p:sp>
        <p:nvSpPr>
          <p:cNvPr id="3" name="TextBox 2">
            <a:extLst>
              <a:ext uri="{FF2B5EF4-FFF2-40B4-BE49-F238E27FC236}">
                <a16:creationId xmlns:a16="http://schemas.microsoft.com/office/drawing/2014/main" id="{573148FB-B1B4-4870-BFF2-FC5F656188F5}"/>
              </a:ext>
            </a:extLst>
          </p:cNvPr>
          <p:cNvSpPr txBox="1"/>
          <p:nvPr/>
        </p:nvSpPr>
        <p:spPr>
          <a:xfrm>
            <a:off x="7235685" y="3330013"/>
            <a:ext cx="4611758" cy="2554545"/>
          </a:xfrm>
          <a:prstGeom prst="rect">
            <a:avLst/>
          </a:prstGeom>
          <a:solidFill>
            <a:srgbClr val="CC0099"/>
          </a:solidFill>
        </p:spPr>
        <p:txBody>
          <a:bodyPr wrap="square" rtlCol="0">
            <a:spAutoFit/>
          </a:bodyPr>
          <a:lstStyle/>
          <a:p>
            <a:pPr algn="ctr"/>
            <a:r>
              <a:rPr lang="en-US" sz="3200" dirty="0">
                <a:solidFill>
                  <a:schemeClr val="bg1"/>
                </a:solidFill>
                <a:latin typeface="Comic Sans MS" panose="030F0702030302020204" pitchFamily="66" charset="0"/>
              </a:rPr>
              <a:t>Count them, there are </a:t>
            </a:r>
          </a:p>
          <a:p>
            <a:pPr algn="ctr"/>
            <a:r>
              <a:rPr lang="en-US" sz="9600" b="1" dirty="0">
                <a:solidFill>
                  <a:schemeClr val="bg1"/>
                </a:solidFill>
                <a:latin typeface="Comic Sans MS" panose="030F0702030302020204" pitchFamily="66" charset="0"/>
              </a:rPr>
              <a:t>22 </a:t>
            </a:r>
            <a:endParaRPr lang="en-US" sz="3200" b="1" dirty="0">
              <a:solidFill>
                <a:schemeClr val="bg1"/>
              </a:solidFill>
              <a:latin typeface="Comic Sans MS" panose="030F0702030302020204" pitchFamily="66" charset="0"/>
            </a:endParaRPr>
          </a:p>
          <a:p>
            <a:pPr algn="ctr"/>
            <a:r>
              <a:rPr lang="en-US" sz="3200" dirty="0">
                <a:solidFill>
                  <a:schemeClr val="bg1"/>
                </a:solidFill>
                <a:latin typeface="Comic Sans MS" panose="030F0702030302020204" pitchFamily="66" charset="0"/>
              </a:rPr>
              <a:t>Non metals</a:t>
            </a:r>
            <a:endParaRPr lang="en-US" sz="96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668384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E1AAF1-717E-4350-9C08-20E3BD45F25A}"/>
              </a:ext>
            </a:extLst>
          </p:cNvPr>
          <p:cNvSpPr txBox="1"/>
          <p:nvPr/>
        </p:nvSpPr>
        <p:spPr>
          <a:xfrm>
            <a:off x="132522" y="318052"/>
            <a:ext cx="11966713"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26.  List all of the metalloids by symbol and name </a:t>
            </a:r>
          </a:p>
        </p:txBody>
      </p:sp>
    </p:spTree>
    <p:extLst>
      <p:ext uri="{BB962C8B-B14F-4D97-AF65-F5344CB8AC3E}">
        <p14:creationId xmlns:p14="http://schemas.microsoft.com/office/powerpoint/2010/main" val="38030412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E1AAF1-717E-4350-9C08-20E3BD45F25A}"/>
              </a:ext>
            </a:extLst>
          </p:cNvPr>
          <p:cNvSpPr txBox="1"/>
          <p:nvPr/>
        </p:nvSpPr>
        <p:spPr>
          <a:xfrm>
            <a:off x="132522" y="318052"/>
            <a:ext cx="11966713" cy="6186309"/>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26.   List all of the metalloids by symbol and name</a:t>
            </a:r>
          </a:p>
          <a:p>
            <a:endParaRPr lang="en-US" sz="4400"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B for boron </a:t>
            </a:r>
            <a:r>
              <a:rPr lang="en-US" sz="2000" dirty="0">
                <a:latin typeface="Times New Roman" panose="02020603050405020304" pitchFamily="18" charset="0"/>
                <a:cs typeface="Times New Roman" panose="02020603050405020304" pitchFamily="18" charset="0"/>
              </a:rPr>
              <a:t>(NM)</a:t>
            </a:r>
            <a:br>
              <a:rPr lang="en-US" sz="20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Si for silicon </a:t>
            </a:r>
            <a:r>
              <a:rPr lang="en-US" sz="2000" dirty="0">
                <a:latin typeface="Times New Roman" panose="02020603050405020304" pitchFamily="18" charset="0"/>
                <a:cs typeface="Times New Roman" panose="02020603050405020304" pitchFamily="18" charset="0"/>
              </a:rPr>
              <a:t>(NM)</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Ge for germanium </a:t>
            </a:r>
            <a:r>
              <a:rPr lang="en-US" sz="2000" dirty="0">
                <a:latin typeface="Times New Roman" panose="02020603050405020304" pitchFamily="18" charset="0"/>
                <a:cs typeface="Times New Roman" panose="02020603050405020304" pitchFamily="18" charset="0"/>
              </a:rPr>
              <a:t>(NM)</a:t>
            </a:r>
            <a:br>
              <a:rPr lang="en-US" sz="20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As for arsenic </a:t>
            </a:r>
            <a:r>
              <a:rPr lang="en-US" sz="2000" dirty="0">
                <a:latin typeface="Times New Roman" panose="02020603050405020304" pitchFamily="18" charset="0"/>
                <a:cs typeface="Times New Roman" panose="02020603050405020304" pitchFamily="18" charset="0"/>
              </a:rPr>
              <a:t>(NM)</a:t>
            </a:r>
            <a:br>
              <a:rPr lang="en-US" sz="20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Sb for antimony </a:t>
            </a:r>
            <a:r>
              <a:rPr lang="en-US" sz="2000" dirty="0">
                <a:solidFill>
                  <a:srgbClr val="0000FF"/>
                </a:solidFill>
                <a:latin typeface="Times New Roman" panose="02020603050405020304" pitchFamily="18" charset="0"/>
                <a:cs typeface="Times New Roman" panose="02020603050405020304" pitchFamily="18" charset="0"/>
              </a:rPr>
              <a:t>(M)</a:t>
            </a:r>
            <a:br>
              <a:rPr lang="en-US" sz="2000" dirty="0">
                <a:solidFill>
                  <a:srgbClr val="0000FF"/>
                </a:solidFill>
                <a:latin typeface="Times New Roman" panose="02020603050405020304" pitchFamily="18" charset="0"/>
                <a:cs typeface="Times New Roman" panose="02020603050405020304" pitchFamily="18" charset="0"/>
              </a:rPr>
            </a:br>
            <a:r>
              <a:rPr lang="en-US" sz="4400" dirty="0" err="1">
                <a:latin typeface="Times New Roman" panose="02020603050405020304" pitchFamily="18" charset="0"/>
                <a:cs typeface="Times New Roman" panose="02020603050405020304" pitchFamily="18" charset="0"/>
              </a:rPr>
              <a:t>Te</a:t>
            </a:r>
            <a:r>
              <a:rPr lang="en-US" sz="4400" dirty="0">
                <a:latin typeface="Times New Roman" panose="02020603050405020304" pitchFamily="18" charset="0"/>
                <a:cs typeface="Times New Roman" panose="02020603050405020304" pitchFamily="18" charset="0"/>
              </a:rPr>
              <a:t> for tellurium </a:t>
            </a:r>
            <a:r>
              <a:rPr lang="en-US" sz="2000" dirty="0">
                <a:solidFill>
                  <a:srgbClr val="0000FF"/>
                </a:solidFill>
                <a:latin typeface="Times New Roman" panose="02020603050405020304" pitchFamily="18" charset="0"/>
                <a:cs typeface="Times New Roman" panose="02020603050405020304" pitchFamily="18" charset="0"/>
              </a:rPr>
              <a:t>(M)</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At for astatine </a:t>
            </a:r>
            <a:r>
              <a:rPr lang="en-US" sz="2000" dirty="0">
                <a:latin typeface="Times New Roman" panose="02020603050405020304" pitchFamily="18" charset="0"/>
                <a:cs typeface="Times New Roman" panose="02020603050405020304" pitchFamily="18" charset="0"/>
              </a:rPr>
              <a:t>(NM)</a:t>
            </a:r>
          </a:p>
        </p:txBody>
      </p:sp>
      <p:sp>
        <p:nvSpPr>
          <p:cNvPr id="3" name="TextBox 2">
            <a:extLst>
              <a:ext uri="{FF2B5EF4-FFF2-40B4-BE49-F238E27FC236}">
                <a16:creationId xmlns:a16="http://schemas.microsoft.com/office/drawing/2014/main" id="{1CD3D218-8264-4348-8787-D963C2884A4A}"/>
              </a:ext>
            </a:extLst>
          </p:cNvPr>
          <p:cNvSpPr txBox="1"/>
          <p:nvPr/>
        </p:nvSpPr>
        <p:spPr>
          <a:xfrm>
            <a:off x="5989983" y="1633735"/>
            <a:ext cx="6069495" cy="4524315"/>
          </a:xfrm>
          <a:prstGeom prst="rect">
            <a:avLst/>
          </a:prstGeom>
          <a:solidFill>
            <a:schemeClr val="accent1">
              <a:lumMod val="75000"/>
            </a:schemeClr>
          </a:solidFill>
        </p:spPr>
        <p:txBody>
          <a:bodyPr wrap="square" rtlCol="0">
            <a:spAutoFit/>
          </a:bodyPr>
          <a:lstStyle/>
          <a:p>
            <a:pPr algn="ctr"/>
            <a:r>
              <a:rPr lang="en-US" sz="3200" dirty="0">
                <a:solidFill>
                  <a:schemeClr val="bg1"/>
                </a:solidFill>
                <a:latin typeface="Comic Sans MS" panose="030F0702030302020204" pitchFamily="66" charset="0"/>
              </a:rPr>
              <a:t>Count them, there are </a:t>
            </a:r>
          </a:p>
          <a:p>
            <a:pPr algn="ctr"/>
            <a:r>
              <a:rPr lang="en-US" sz="9600" b="1" dirty="0">
                <a:solidFill>
                  <a:schemeClr val="bg1"/>
                </a:solidFill>
                <a:latin typeface="Comic Sans MS" panose="030F0702030302020204" pitchFamily="66" charset="0"/>
              </a:rPr>
              <a:t>7 </a:t>
            </a:r>
            <a:endParaRPr lang="en-US" sz="3200" b="1" dirty="0">
              <a:solidFill>
                <a:schemeClr val="bg1"/>
              </a:solidFill>
              <a:latin typeface="Comic Sans MS" panose="030F0702030302020204" pitchFamily="66" charset="0"/>
            </a:endParaRPr>
          </a:p>
          <a:p>
            <a:pPr algn="ctr"/>
            <a:r>
              <a:rPr lang="en-US" sz="3200" dirty="0">
                <a:solidFill>
                  <a:schemeClr val="bg1"/>
                </a:solidFill>
                <a:latin typeface="Comic Sans MS" panose="030F0702030302020204" pitchFamily="66" charset="0"/>
              </a:rPr>
              <a:t>Metalloids</a:t>
            </a:r>
            <a:br>
              <a:rPr lang="en-US" sz="3200" dirty="0">
                <a:solidFill>
                  <a:schemeClr val="bg1"/>
                </a:solidFill>
                <a:latin typeface="Comic Sans MS" panose="030F0702030302020204" pitchFamily="66" charset="0"/>
              </a:rPr>
            </a:br>
            <a:endParaRPr lang="en-US" sz="3200" dirty="0">
              <a:solidFill>
                <a:schemeClr val="bg1"/>
              </a:solidFill>
              <a:latin typeface="Comic Sans MS" panose="030F0702030302020204" pitchFamily="66" charset="0"/>
            </a:endParaRPr>
          </a:p>
          <a:p>
            <a:pPr algn="ctr"/>
            <a:r>
              <a:rPr lang="en-US" sz="3200" dirty="0">
                <a:solidFill>
                  <a:schemeClr val="bg1"/>
                </a:solidFill>
                <a:latin typeface="Comic Sans MS" panose="030F0702030302020204" pitchFamily="66" charset="0"/>
              </a:rPr>
              <a:t>Two other METALS touch the staircase, Al and Po (the dog food exception to this trend)</a:t>
            </a:r>
            <a:endParaRPr lang="en-US" sz="96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8435076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36BA5F-CAEE-4AA3-9764-A25AEC12CBBF}"/>
              </a:ext>
            </a:extLst>
          </p:cNvPr>
          <p:cNvSpPr txBox="1"/>
          <p:nvPr/>
        </p:nvSpPr>
        <p:spPr>
          <a:xfrm>
            <a:off x="251790" y="0"/>
            <a:ext cx="11476383" cy="830997"/>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27.  How many elements are METALS?</a:t>
            </a:r>
          </a:p>
        </p:txBody>
      </p:sp>
    </p:spTree>
    <p:extLst>
      <p:ext uri="{BB962C8B-B14F-4D97-AF65-F5344CB8AC3E}">
        <p14:creationId xmlns:p14="http://schemas.microsoft.com/office/powerpoint/2010/main" val="4497514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36BA5F-CAEE-4AA3-9764-A25AEC12CBBF}"/>
              </a:ext>
            </a:extLst>
          </p:cNvPr>
          <p:cNvSpPr txBox="1"/>
          <p:nvPr/>
        </p:nvSpPr>
        <p:spPr>
          <a:xfrm>
            <a:off x="198783" y="58846"/>
            <a:ext cx="11476383" cy="6001643"/>
          </a:xfrm>
          <a:prstGeom prst="rect">
            <a:avLst/>
          </a:prstGeom>
          <a:noFill/>
        </p:spPr>
        <p:txBody>
          <a:bodyPr wrap="square" rtlCol="0">
            <a:spAutoFit/>
          </a:bodyPr>
          <a:lstStyle/>
          <a:p>
            <a:r>
              <a:rPr lang="en-US" sz="4800" dirty="0">
                <a:solidFill>
                  <a:srgbClr val="FF0000"/>
                </a:solidFill>
                <a:latin typeface="Times New Roman" panose="02020603050405020304" pitchFamily="18" charset="0"/>
                <a:cs typeface="Times New Roman" panose="02020603050405020304" pitchFamily="18" charset="0"/>
              </a:rPr>
              <a:t>27.</a:t>
            </a:r>
            <a:r>
              <a:rPr lang="en-US" sz="4800" dirty="0">
                <a:latin typeface="Times New Roman" panose="02020603050405020304" pitchFamily="18" charset="0"/>
                <a:cs typeface="Times New Roman" panose="02020603050405020304" pitchFamily="18" charset="0"/>
              </a:rPr>
              <a:t>  How many elements are METALS?</a:t>
            </a:r>
          </a:p>
          <a:p>
            <a:pPr marL="914400" indent="-914400">
              <a:buAutoNum type="arabicPeriod" startAt="24"/>
            </a:pPr>
            <a:endParaRPr lang="en-US" sz="4800" dirty="0">
              <a:latin typeface="Times New Roman" panose="02020603050405020304" pitchFamily="18" charset="0"/>
              <a:cs typeface="Times New Roman" panose="02020603050405020304" pitchFamily="18" charset="0"/>
            </a:endParaRPr>
          </a:p>
          <a:p>
            <a:r>
              <a:rPr lang="en-US" sz="4800" dirty="0">
                <a:latin typeface="Times New Roman" panose="02020603050405020304" pitchFamily="18" charset="0"/>
                <a:cs typeface="Times New Roman" panose="02020603050405020304" pitchFamily="18" charset="0"/>
              </a:rPr>
              <a:t>We won’t list them all.  All elements are metals except the nonmetals.  </a:t>
            </a:r>
          </a:p>
          <a:p>
            <a:endParaRPr lang="en-US" sz="4800" dirty="0">
              <a:latin typeface="Times New Roman" panose="02020603050405020304" pitchFamily="18" charset="0"/>
              <a:cs typeface="Times New Roman" panose="02020603050405020304" pitchFamily="18" charset="0"/>
            </a:endParaRPr>
          </a:p>
          <a:p>
            <a:r>
              <a:rPr lang="en-US" sz="4800" dirty="0">
                <a:solidFill>
                  <a:srgbClr val="0000FF"/>
                </a:solidFill>
                <a:latin typeface="Times New Roman" panose="02020603050405020304" pitchFamily="18" charset="0"/>
                <a:cs typeface="Times New Roman" panose="02020603050405020304" pitchFamily="18" charset="0"/>
              </a:rPr>
              <a:t>There are </a:t>
            </a:r>
          </a:p>
          <a:p>
            <a:r>
              <a:rPr lang="en-US" sz="4800" dirty="0">
                <a:latin typeface="Times New Roman" panose="02020603050405020304" pitchFamily="18" charset="0"/>
                <a:cs typeface="Times New Roman" panose="02020603050405020304" pitchFamily="18" charset="0"/>
              </a:rPr>
              <a:t>118 elements – 22 nonmetals = </a:t>
            </a:r>
            <a:r>
              <a:rPr lang="en-US" sz="4800" b="1" dirty="0">
                <a:solidFill>
                  <a:srgbClr val="0000FF"/>
                </a:solidFill>
                <a:latin typeface="Times New Roman" panose="02020603050405020304" pitchFamily="18" charset="0"/>
                <a:cs typeface="Times New Roman" panose="02020603050405020304" pitchFamily="18" charset="0"/>
              </a:rPr>
              <a:t>96 metals</a:t>
            </a:r>
          </a:p>
          <a:p>
            <a:r>
              <a:rPr lang="en-US" sz="4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853579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3D5839-F093-4D1D-9DFE-94E79A20E490}"/>
              </a:ext>
            </a:extLst>
          </p:cNvPr>
          <p:cNvSpPr txBox="1"/>
          <p:nvPr/>
        </p:nvSpPr>
        <p:spPr>
          <a:xfrm>
            <a:off x="0" y="1179443"/>
            <a:ext cx="12192000" cy="3046988"/>
          </a:xfrm>
          <a:prstGeom prst="rect">
            <a:avLst/>
          </a:prstGeom>
          <a:noFill/>
        </p:spPr>
        <p:txBody>
          <a:bodyPr wrap="square" rtlCol="0">
            <a:spAutoFit/>
          </a:bodyPr>
          <a:lstStyle/>
          <a:p>
            <a:pPr algn="ctr"/>
            <a:r>
              <a:rPr lang="en-US" sz="9600" dirty="0"/>
              <a:t>Start Class #2 here</a:t>
            </a:r>
          </a:p>
          <a:p>
            <a:pPr algn="ctr"/>
            <a:r>
              <a:rPr lang="en-US" sz="9600" dirty="0"/>
              <a:t>#28 - #42</a:t>
            </a:r>
          </a:p>
        </p:txBody>
      </p:sp>
    </p:spTree>
    <p:extLst>
      <p:ext uri="{BB962C8B-B14F-4D97-AF65-F5344CB8AC3E}">
        <p14:creationId xmlns:p14="http://schemas.microsoft.com/office/powerpoint/2010/main" val="2465243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3D2077-FC51-4CD0-833B-490C1432A07F}"/>
              </a:ext>
            </a:extLst>
          </p:cNvPr>
          <p:cNvSpPr txBox="1"/>
          <p:nvPr/>
        </p:nvSpPr>
        <p:spPr>
          <a:xfrm>
            <a:off x="0" y="0"/>
            <a:ext cx="12192000" cy="5632311"/>
          </a:xfrm>
          <a:prstGeom prst="rect">
            <a:avLst/>
          </a:prstGeom>
          <a:noFill/>
        </p:spPr>
        <p:txBody>
          <a:bodyPr wrap="square" rtlCol="0">
            <a:spAutoFit/>
          </a:bodyPr>
          <a:lstStyle/>
          <a:p>
            <a:r>
              <a:rPr lang="en-US" sz="4000" dirty="0"/>
              <a:t>28.  There are seven trends that we examine as </a:t>
            </a:r>
            <a:br>
              <a:rPr lang="en-US" sz="4000" dirty="0"/>
            </a:br>
            <a:r>
              <a:rPr lang="en-US" sz="4000" dirty="0"/>
              <a:t>        </a:t>
            </a:r>
            <a:r>
              <a:rPr lang="en-US" sz="4000" dirty="0">
                <a:solidFill>
                  <a:srgbClr val="FF0000"/>
                </a:solidFill>
              </a:rPr>
              <a:t>group trends (patterns going down a group)</a:t>
            </a:r>
            <a:r>
              <a:rPr lang="en-US" sz="4000" dirty="0"/>
              <a:t>, or </a:t>
            </a:r>
            <a:br>
              <a:rPr lang="en-US" sz="4000" dirty="0"/>
            </a:br>
            <a:r>
              <a:rPr lang="en-US" sz="4000" dirty="0"/>
              <a:t>        </a:t>
            </a:r>
            <a:r>
              <a:rPr lang="en-US" sz="4000" dirty="0">
                <a:solidFill>
                  <a:srgbClr val="0000FF"/>
                </a:solidFill>
              </a:rPr>
              <a:t>period trends (patterns going across the table).</a:t>
            </a:r>
          </a:p>
          <a:p>
            <a:pPr marL="342900" indent="-342900">
              <a:buAutoNum type="arabicPeriod" startAt="25"/>
            </a:pPr>
            <a:endParaRPr lang="en-US" sz="4000" dirty="0"/>
          </a:p>
          <a:p>
            <a:r>
              <a:rPr lang="en-US" sz="4000" dirty="0"/>
              <a:t>29.   These trends are: atomic radius (size), </a:t>
            </a:r>
            <a:br>
              <a:rPr lang="en-US" sz="4000" dirty="0"/>
            </a:br>
            <a:r>
              <a:rPr lang="en-US" sz="4000" dirty="0"/>
              <a:t>         cation + anion sizes, net nuclear charge,</a:t>
            </a:r>
            <a:br>
              <a:rPr lang="en-US" sz="4000" dirty="0"/>
            </a:br>
            <a:r>
              <a:rPr lang="en-US" sz="4000" dirty="0"/>
              <a:t>         electronegativity value, atomic mass, </a:t>
            </a:r>
            <a:br>
              <a:rPr lang="en-US" sz="4000" dirty="0"/>
            </a:br>
            <a:r>
              <a:rPr lang="en-US" sz="4000" dirty="0"/>
              <a:t>         metallic and nonmetallic properties, </a:t>
            </a:r>
            <a:br>
              <a:rPr lang="en-US" sz="4000" dirty="0"/>
            </a:br>
            <a:r>
              <a:rPr lang="en-US" sz="4000" dirty="0"/>
              <a:t>         and 1</a:t>
            </a:r>
            <a:r>
              <a:rPr lang="en-US" sz="4000" baseline="30000" dirty="0"/>
              <a:t>st</a:t>
            </a:r>
            <a:r>
              <a:rPr lang="en-US" sz="4000" dirty="0"/>
              <a:t> ionization energy.</a:t>
            </a:r>
          </a:p>
        </p:txBody>
      </p:sp>
    </p:spTree>
    <p:extLst>
      <p:ext uri="{BB962C8B-B14F-4D97-AF65-F5344CB8AC3E}">
        <p14:creationId xmlns:p14="http://schemas.microsoft.com/office/powerpoint/2010/main" val="3217666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444737-ADA1-4B56-8879-C3FC9C3A3D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3325" y="1254287"/>
            <a:ext cx="8448675" cy="5603713"/>
          </a:xfrm>
          <a:prstGeom prst="rect">
            <a:avLst/>
          </a:prstGeom>
        </p:spPr>
      </p:pic>
      <p:sp>
        <p:nvSpPr>
          <p:cNvPr id="6" name="Arrow: Right 5">
            <a:extLst>
              <a:ext uri="{FF2B5EF4-FFF2-40B4-BE49-F238E27FC236}">
                <a16:creationId xmlns:a16="http://schemas.microsoft.com/office/drawing/2014/main" id="{5187576F-11AE-4098-8445-1CA00BB57BA2}"/>
              </a:ext>
            </a:extLst>
          </p:cNvPr>
          <p:cNvSpPr/>
          <p:nvPr/>
        </p:nvSpPr>
        <p:spPr>
          <a:xfrm rot="5400000">
            <a:off x="3792042" y="1051216"/>
            <a:ext cx="1930147" cy="1046921"/>
          </a:xfrm>
          <a:prstGeom prst="righ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 name="TextBox 6">
            <a:extLst>
              <a:ext uri="{FF2B5EF4-FFF2-40B4-BE49-F238E27FC236}">
                <a16:creationId xmlns:a16="http://schemas.microsoft.com/office/drawing/2014/main" id="{31A9A963-797B-4D43-AE1A-2665BC838378}"/>
              </a:ext>
            </a:extLst>
          </p:cNvPr>
          <p:cNvSpPr txBox="1"/>
          <p:nvPr/>
        </p:nvSpPr>
        <p:spPr>
          <a:xfrm>
            <a:off x="-1" y="914401"/>
            <a:ext cx="3432313" cy="4678204"/>
          </a:xfrm>
          <a:prstGeom prst="rect">
            <a:avLst/>
          </a:prstGeom>
          <a:noFill/>
        </p:spPr>
        <p:txBody>
          <a:bodyPr wrap="square" rtlCol="0">
            <a:spAutoFit/>
          </a:bodyPr>
          <a:lstStyle/>
          <a:p>
            <a:pPr algn="ctr"/>
            <a:r>
              <a:rPr lang="en-US" sz="4000" dirty="0">
                <a:solidFill>
                  <a:srgbClr val="0000FF"/>
                </a:solidFill>
                <a:latin typeface="Times New Roman" panose="02020603050405020304" pitchFamily="18" charset="0"/>
                <a:cs typeface="Times New Roman" panose="02020603050405020304" pitchFamily="18" charset="0"/>
              </a:rPr>
              <a:t>5</a:t>
            </a:r>
            <a:r>
              <a:rPr lang="en-US" sz="4000" kern="1200" dirty="0">
                <a:ln>
                  <a:noFill/>
                </a:ln>
                <a:solidFill>
                  <a:srgbClr val="0000FF"/>
                </a:solidFill>
                <a:effectLst/>
                <a:latin typeface="Times New Roman" panose="02020603050405020304" pitchFamily="18" charset="0"/>
                <a:cs typeface="Times New Roman" panose="02020603050405020304" pitchFamily="18" charset="0"/>
              </a:rPr>
              <a:t>.  </a:t>
            </a:r>
            <a:br>
              <a:rPr lang="en-US" sz="4000" kern="1200" dirty="0">
                <a:ln>
                  <a:noFill/>
                </a:ln>
                <a:solidFill>
                  <a:srgbClr val="0000FF"/>
                </a:solidFill>
                <a:effectLst/>
                <a:latin typeface="Times New Roman" panose="02020603050405020304" pitchFamily="18" charset="0"/>
                <a:cs typeface="Times New Roman" panose="02020603050405020304" pitchFamily="18" charset="0"/>
              </a:rPr>
            </a:br>
            <a:r>
              <a:rPr lang="en-US" sz="4000" kern="1200" dirty="0">
                <a:ln>
                  <a:noFill/>
                </a:ln>
                <a:solidFill>
                  <a:srgbClr val="0000FF"/>
                </a:solidFill>
                <a:effectLst/>
                <a:latin typeface="Times New Roman" panose="02020603050405020304" pitchFamily="18" charset="0"/>
                <a:cs typeface="Times New Roman" panose="02020603050405020304" pitchFamily="18" charset="0"/>
              </a:rPr>
              <a:t>Group 2 </a:t>
            </a:r>
            <a:br>
              <a:rPr lang="en-US" sz="4000" kern="1200" dirty="0">
                <a:ln>
                  <a:noFill/>
                </a:ln>
                <a:solidFill>
                  <a:srgbClr val="0000FF"/>
                </a:solidFill>
                <a:effectLst/>
                <a:latin typeface="Times New Roman" panose="02020603050405020304" pitchFamily="18" charset="0"/>
                <a:cs typeface="Times New Roman" panose="02020603050405020304" pitchFamily="18" charset="0"/>
              </a:rPr>
            </a:br>
            <a:r>
              <a:rPr lang="en-US" sz="4000" kern="1200" dirty="0">
                <a:ln>
                  <a:noFill/>
                </a:ln>
                <a:solidFill>
                  <a:srgbClr val="0000FF"/>
                </a:solidFill>
                <a:effectLst/>
                <a:latin typeface="Times New Roman" panose="02020603050405020304" pitchFamily="18" charset="0"/>
                <a:cs typeface="Times New Roman" panose="02020603050405020304" pitchFamily="18" charset="0"/>
              </a:rPr>
              <a:t>(Be to Ra) </a:t>
            </a:r>
            <a:br>
              <a:rPr lang="en-US" sz="4000" kern="1200" dirty="0">
                <a:ln>
                  <a:noFill/>
                </a:ln>
                <a:solidFill>
                  <a:srgbClr val="0000FF"/>
                </a:solidFill>
                <a:effectLst/>
                <a:latin typeface="Times New Roman" panose="02020603050405020304" pitchFamily="18" charset="0"/>
                <a:cs typeface="Times New Roman" panose="02020603050405020304" pitchFamily="18" charset="0"/>
              </a:rPr>
            </a:br>
            <a:r>
              <a:rPr lang="en-US" sz="4000" kern="1200" dirty="0">
                <a:ln>
                  <a:noFill/>
                </a:ln>
                <a:solidFill>
                  <a:srgbClr val="0000FF"/>
                </a:solidFill>
                <a:effectLst/>
                <a:latin typeface="Times New Roman" panose="02020603050405020304" pitchFamily="18" charset="0"/>
                <a:cs typeface="Times New Roman" panose="02020603050405020304" pitchFamily="18" charset="0"/>
              </a:rPr>
              <a:t>are called the ALKALINE</a:t>
            </a:r>
            <a:br>
              <a:rPr lang="en-US" sz="4000" kern="1200" dirty="0">
                <a:ln>
                  <a:noFill/>
                </a:ln>
                <a:solidFill>
                  <a:srgbClr val="0000FF"/>
                </a:solidFill>
                <a:effectLst/>
                <a:latin typeface="Times New Roman" panose="02020603050405020304" pitchFamily="18" charset="0"/>
                <a:cs typeface="Times New Roman" panose="02020603050405020304" pitchFamily="18" charset="0"/>
              </a:rPr>
            </a:br>
            <a:r>
              <a:rPr lang="en-US" sz="4000" kern="1200" dirty="0">
                <a:ln>
                  <a:noFill/>
                </a:ln>
                <a:solidFill>
                  <a:srgbClr val="0000FF"/>
                </a:solidFill>
                <a:effectLst/>
                <a:latin typeface="Times New Roman" panose="02020603050405020304" pitchFamily="18" charset="0"/>
                <a:cs typeface="Times New Roman" panose="02020603050405020304" pitchFamily="18" charset="0"/>
              </a:rPr>
              <a:t>EARTH</a:t>
            </a:r>
            <a:br>
              <a:rPr lang="en-US" sz="4000" kern="1200" dirty="0">
                <a:ln>
                  <a:noFill/>
                </a:ln>
                <a:solidFill>
                  <a:srgbClr val="0000FF"/>
                </a:solidFill>
                <a:effectLst/>
                <a:latin typeface="Times New Roman" panose="02020603050405020304" pitchFamily="18" charset="0"/>
                <a:cs typeface="Times New Roman" panose="02020603050405020304" pitchFamily="18" charset="0"/>
              </a:rPr>
            </a:br>
            <a:r>
              <a:rPr lang="en-US" sz="4000" kern="1200" dirty="0">
                <a:ln>
                  <a:noFill/>
                </a:ln>
                <a:solidFill>
                  <a:srgbClr val="0000FF"/>
                </a:solidFill>
                <a:effectLst/>
                <a:latin typeface="Times New Roman" panose="02020603050405020304" pitchFamily="18" charset="0"/>
                <a:cs typeface="Times New Roman" panose="02020603050405020304" pitchFamily="18" charset="0"/>
              </a:rPr>
              <a:t>metals</a:t>
            </a:r>
            <a:endParaRPr lang="en-US" sz="4000" kern="1400" dirty="0">
              <a:ln>
                <a:noFill/>
              </a:ln>
              <a:solidFill>
                <a:srgbClr val="0000FF"/>
              </a:solidFill>
              <a:effectLst/>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8149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7C18B3-DCD1-41FD-8C14-A7DF0AE918FD}"/>
              </a:ext>
            </a:extLst>
          </p:cNvPr>
          <p:cNvSpPr txBox="1"/>
          <p:nvPr/>
        </p:nvSpPr>
        <p:spPr>
          <a:xfrm>
            <a:off x="1" y="0"/>
            <a:ext cx="12192000" cy="353943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30.   What is the group trend for atomic mass?</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To figure it out we need to look at a group,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and write out the atomic masses in order to see if there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is a pattern.  </a:t>
            </a:r>
            <a:r>
              <a:rPr lang="en-US" sz="2800" b="1" dirty="0">
                <a:solidFill>
                  <a:srgbClr val="FF0000"/>
                </a:solidFill>
                <a:latin typeface="Times New Roman" panose="02020603050405020304" pitchFamily="18" charset="0"/>
                <a:cs typeface="Times New Roman" panose="02020603050405020304" pitchFamily="18" charset="0"/>
              </a:rPr>
              <a:t>Use group 2</a:t>
            </a:r>
            <a:r>
              <a:rPr lang="en-US" sz="2800" dirty="0">
                <a:solidFill>
                  <a:srgbClr val="FF0000"/>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Fill in the chart now.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Then we will describe this with as few words as possible.  </a:t>
            </a:r>
          </a:p>
        </p:txBody>
      </p:sp>
      <p:graphicFrame>
        <p:nvGraphicFramePr>
          <p:cNvPr id="4" name="Table 3">
            <a:extLst>
              <a:ext uri="{FF2B5EF4-FFF2-40B4-BE49-F238E27FC236}">
                <a16:creationId xmlns:a16="http://schemas.microsoft.com/office/drawing/2014/main" id="{D7FADBC4-C65A-42BB-AAD0-3E1FAF2F9F62}"/>
              </a:ext>
            </a:extLst>
          </p:cNvPr>
          <p:cNvGraphicFramePr>
            <a:graphicFrameLocks noGrp="1"/>
          </p:cNvGraphicFramePr>
          <p:nvPr>
            <p:extLst>
              <p:ext uri="{D42A27DB-BD31-4B8C-83A1-F6EECF244321}">
                <p14:modId xmlns:p14="http://schemas.microsoft.com/office/powerpoint/2010/main" val="3096058600"/>
              </p:ext>
            </p:extLst>
          </p:nvPr>
        </p:nvGraphicFramePr>
        <p:xfrm>
          <a:off x="9077739" y="702366"/>
          <a:ext cx="3008244" cy="5440017"/>
        </p:xfrm>
        <a:graphic>
          <a:graphicData uri="http://schemas.openxmlformats.org/drawingml/2006/table">
            <a:tbl>
              <a:tblPr firstRow="1" bandRow="1">
                <a:tableStyleId>{5C22544A-7EE6-4342-B048-85BDC9FD1C3A}</a:tableStyleId>
              </a:tblPr>
              <a:tblGrid>
                <a:gridCol w="1245704">
                  <a:extLst>
                    <a:ext uri="{9D8B030D-6E8A-4147-A177-3AD203B41FA5}">
                      <a16:colId xmlns:a16="http://schemas.microsoft.com/office/drawing/2014/main" val="2172013783"/>
                    </a:ext>
                  </a:extLst>
                </a:gridCol>
                <a:gridCol w="1762540">
                  <a:extLst>
                    <a:ext uri="{9D8B030D-6E8A-4147-A177-3AD203B41FA5}">
                      <a16:colId xmlns:a16="http://schemas.microsoft.com/office/drawing/2014/main" val="3262712166"/>
                    </a:ext>
                  </a:extLst>
                </a:gridCol>
              </a:tblGrid>
              <a:tr h="1258453">
                <a:tc>
                  <a:txBody>
                    <a:bodyPr/>
                    <a:lstStyle/>
                    <a:p>
                      <a:pPr algn="ctr"/>
                      <a:r>
                        <a:rPr lang="en-US" sz="2400" b="0" dirty="0">
                          <a:solidFill>
                            <a:schemeClr val="tx1"/>
                          </a:solidFill>
                          <a:latin typeface="Comic Sans MS" panose="030F0702030302020204" pitchFamily="66"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Comic Sans MS" panose="030F0702030302020204" pitchFamily="66" charset="0"/>
                        </a:rPr>
                        <a:t>Mass in amu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0177705"/>
                  </a:ext>
                </a:extLst>
              </a:tr>
              <a:tr h="1045391">
                <a:tc>
                  <a:txBody>
                    <a:bodyPr/>
                    <a:lstStyle/>
                    <a:p>
                      <a:pPr algn="ctr"/>
                      <a:r>
                        <a:rPr lang="en-US" sz="2400" b="0" dirty="0">
                          <a:solidFill>
                            <a:schemeClr val="tx1"/>
                          </a:solidFill>
                          <a:latin typeface="Comic Sans MS" panose="030F0702030302020204" pitchFamily="66" charset="0"/>
                        </a:rPr>
                        <a:t>Be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8282911"/>
                  </a:ext>
                </a:extLst>
              </a:tr>
              <a:tr h="1045391">
                <a:tc>
                  <a:txBody>
                    <a:bodyPr/>
                    <a:lstStyle/>
                    <a:p>
                      <a:pPr algn="ctr"/>
                      <a:r>
                        <a:rPr lang="en-US" sz="2400" b="0" dirty="0">
                          <a:solidFill>
                            <a:schemeClr val="tx1"/>
                          </a:solidFill>
                          <a:latin typeface="Comic Sans MS" panose="030F0702030302020204" pitchFamily="66" charset="0"/>
                        </a:rPr>
                        <a:t>Mg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61615"/>
                  </a:ext>
                </a:extLst>
              </a:tr>
              <a:tr h="1045391">
                <a:tc>
                  <a:txBody>
                    <a:bodyPr/>
                    <a:lstStyle/>
                    <a:p>
                      <a:pPr algn="ctr"/>
                      <a:r>
                        <a:rPr lang="en-US" sz="2400" b="0" dirty="0">
                          <a:solidFill>
                            <a:schemeClr val="tx1"/>
                          </a:solidFill>
                          <a:latin typeface="Comic Sans MS" panose="030F0702030302020204" pitchFamily="66" charset="0"/>
                        </a:rPr>
                        <a:t>Ca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044634"/>
                  </a:ext>
                </a:extLst>
              </a:tr>
              <a:tr h="1045391">
                <a:tc>
                  <a:txBody>
                    <a:bodyPr/>
                    <a:lstStyle/>
                    <a:p>
                      <a:pPr algn="ctr"/>
                      <a:r>
                        <a:rPr lang="en-US" sz="2400" b="0" dirty="0">
                          <a:solidFill>
                            <a:schemeClr val="tx1"/>
                          </a:solidFill>
                          <a:latin typeface="Comic Sans MS" panose="030F0702030302020204" pitchFamily="66" charset="0"/>
                        </a:rPr>
                        <a:t>Sr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3650822"/>
                  </a:ext>
                </a:extLst>
              </a:tr>
            </a:tbl>
          </a:graphicData>
        </a:graphic>
      </p:graphicFrame>
    </p:spTree>
    <p:extLst>
      <p:ext uri="{BB962C8B-B14F-4D97-AF65-F5344CB8AC3E}">
        <p14:creationId xmlns:p14="http://schemas.microsoft.com/office/powerpoint/2010/main" val="10328852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7C18B3-DCD1-41FD-8C14-A7DF0AE918FD}"/>
              </a:ext>
            </a:extLst>
          </p:cNvPr>
          <p:cNvSpPr txBox="1"/>
          <p:nvPr/>
        </p:nvSpPr>
        <p:spPr>
          <a:xfrm>
            <a:off x="1" y="0"/>
            <a:ext cx="12192000" cy="486287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30.   What is the group trend for atomic mass?</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6600" dirty="0">
                <a:solidFill>
                  <a:srgbClr val="FF0000"/>
                </a:solidFill>
                <a:latin typeface="Times New Roman" panose="02020603050405020304" pitchFamily="18" charset="0"/>
                <a:cs typeface="Times New Roman" panose="02020603050405020304" pitchFamily="18" charset="0"/>
              </a:rPr>
              <a:t>The group trend for</a:t>
            </a:r>
            <a:br>
              <a:rPr lang="en-US" sz="6600" dirty="0">
                <a:solidFill>
                  <a:srgbClr val="FF0000"/>
                </a:solidFill>
                <a:latin typeface="Times New Roman" panose="02020603050405020304" pitchFamily="18" charset="0"/>
                <a:cs typeface="Times New Roman" panose="02020603050405020304" pitchFamily="18" charset="0"/>
              </a:rPr>
            </a:br>
            <a:r>
              <a:rPr lang="en-US" sz="6600" dirty="0">
                <a:solidFill>
                  <a:srgbClr val="FF0000"/>
                </a:solidFill>
                <a:latin typeface="Times New Roman" panose="02020603050405020304" pitchFamily="18" charset="0"/>
                <a:cs typeface="Times New Roman" panose="02020603050405020304" pitchFamily="18" charset="0"/>
              </a:rPr>
              <a:t>atomic mass </a:t>
            </a:r>
            <a:br>
              <a:rPr lang="en-US" sz="6600" dirty="0">
                <a:solidFill>
                  <a:srgbClr val="FF0000"/>
                </a:solidFill>
                <a:latin typeface="Times New Roman" panose="02020603050405020304" pitchFamily="18" charset="0"/>
                <a:cs typeface="Times New Roman" panose="02020603050405020304" pitchFamily="18" charset="0"/>
              </a:rPr>
            </a:br>
            <a:r>
              <a:rPr lang="en-US" sz="6600" dirty="0">
                <a:solidFill>
                  <a:srgbClr val="FF0000"/>
                </a:solidFill>
                <a:latin typeface="Times New Roman" panose="02020603050405020304" pitchFamily="18" charset="0"/>
                <a:cs typeface="Times New Roman" panose="02020603050405020304" pitchFamily="18" charset="0"/>
              </a:rPr>
              <a:t>is increasing.</a:t>
            </a:r>
            <a:endParaRPr lang="en-US" sz="6600"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D7FADBC4-C65A-42BB-AAD0-3E1FAF2F9F62}"/>
              </a:ext>
            </a:extLst>
          </p:cNvPr>
          <p:cNvGraphicFramePr>
            <a:graphicFrameLocks noGrp="1"/>
          </p:cNvGraphicFramePr>
          <p:nvPr>
            <p:extLst>
              <p:ext uri="{D42A27DB-BD31-4B8C-83A1-F6EECF244321}">
                <p14:modId xmlns:p14="http://schemas.microsoft.com/office/powerpoint/2010/main" val="2202331941"/>
              </p:ext>
            </p:extLst>
          </p:nvPr>
        </p:nvGraphicFramePr>
        <p:xfrm>
          <a:off x="9077739" y="702366"/>
          <a:ext cx="3008244" cy="5440017"/>
        </p:xfrm>
        <a:graphic>
          <a:graphicData uri="http://schemas.openxmlformats.org/drawingml/2006/table">
            <a:tbl>
              <a:tblPr firstRow="1" bandRow="1">
                <a:tableStyleId>{5C22544A-7EE6-4342-B048-85BDC9FD1C3A}</a:tableStyleId>
              </a:tblPr>
              <a:tblGrid>
                <a:gridCol w="1245704">
                  <a:extLst>
                    <a:ext uri="{9D8B030D-6E8A-4147-A177-3AD203B41FA5}">
                      <a16:colId xmlns:a16="http://schemas.microsoft.com/office/drawing/2014/main" val="2172013783"/>
                    </a:ext>
                  </a:extLst>
                </a:gridCol>
                <a:gridCol w="1762540">
                  <a:extLst>
                    <a:ext uri="{9D8B030D-6E8A-4147-A177-3AD203B41FA5}">
                      <a16:colId xmlns:a16="http://schemas.microsoft.com/office/drawing/2014/main" val="3262712166"/>
                    </a:ext>
                  </a:extLst>
                </a:gridCol>
              </a:tblGrid>
              <a:tr h="1258453">
                <a:tc>
                  <a:txBody>
                    <a:bodyPr/>
                    <a:lstStyle/>
                    <a:p>
                      <a:pPr algn="ctr"/>
                      <a:r>
                        <a:rPr lang="en-US" sz="2400" b="0" dirty="0">
                          <a:solidFill>
                            <a:schemeClr val="tx1"/>
                          </a:solidFill>
                          <a:latin typeface="Comic Sans MS" panose="030F0702030302020204" pitchFamily="66"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Comic Sans MS" panose="030F0702030302020204" pitchFamily="66" charset="0"/>
                        </a:rPr>
                        <a:t>Mass in amu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0177705"/>
                  </a:ext>
                </a:extLst>
              </a:tr>
              <a:tr h="1045391">
                <a:tc>
                  <a:txBody>
                    <a:bodyPr/>
                    <a:lstStyle/>
                    <a:p>
                      <a:pPr algn="ctr"/>
                      <a:r>
                        <a:rPr lang="en-US" sz="2400" b="0" dirty="0">
                          <a:solidFill>
                            <a:schemeClr val="tx1"/>
                          </a:solidFill>
                          <a:latin typeface="Comic Sans MS" panose="030F0702030302020204" pitchFamily="66" charset="0"/>
                        </a:rPr>
                        <a:t>Be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5400" b="0" dirty="0">
                          <a:solidFill>
                            <a:srgbClr val="FF0000"/>
                          </a:solidFill>
                          <a:latin typeface="Comic Sans MS" panose="030F0702030302020204" pitchFamily="66"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8282911"/>
                  </a:ext>
                </a:extLst>
              </a:tr>
              <a:tr h="1045391">
                <a:tc>
                  <a:txBody>
                    <a:bodyPr/>
                    <a:lstStyle/>
                    <a:p>
                      <a:pPr algn="ctr"/>
                      <a:r>
                        <a:rPr lang="en-US" sz="2400" b="0" dirty="0">
                          <a:solidFill>
                            <a:schemeClr val="tx1"/>
                          </a:solidFill>
                          <a:latin typeface="Comic Sans MS" panose="030F0702030302020204" pitchFamily="66" charset="0"/>
                        </a:rPr>
                        <a:t>Mg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5400" b="0" dirty="0">
                          <a:solidFill>
                            <a:srgbClr val="FF0000"/>
                          </a:solidFill>
                          <a:latin typeface="Comic Sans MS" panose="030F0702030302020204" pitchFamily="66"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61615"/>
                  </a:ext>
                </a:extLst>
              </a:tr>
              <a:tr h="1045391">
                <a:tc>
                  <a:txBody>
                    <a:bodyPr/>
                    <a:lstStyle/>
                    <a:p>
                      <a:pPr algn="ctr"/>
                      <a:r>
                        <a:rPr lang="en-US" sz="2400" b="0" dirty="0">
                          <a:solidFill>
                            <a:schemeClr val="tx1"/>
                          </a:solidFill>
                          <a:latin typeface="Comic Sans MS" panose="030F0702030302020204" pitchFamily="66" charset="0"/>
                        </a:rPr>
                        <a:t>Ca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5400" b="0" dirty="0">
                          <a:solidFill>
                            <a:srgbClr val="FF0000"/>
                          </a:solidFill>
                          <a:latin typeface="Comic Sans MS" panose="030F0702030302020204" pitchFamily="66"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044634"/>
                  </a:ext>
                </a:extLst>
              </a:tr>
              <a:tr h="1045391">
                <a:tc>
                  <a:txBody>
                    <a:bodyPr/>
                    <a:lstStyle/>
                    <a:p>
                      <a:pPr algn="ctr"/>
                      <a:r>
                        <a:rPr lang="en-US" sz="2400" b="0" dirty="0">
                          <a:solidFill>
                            <a:schemeClr val="tx1"/>
                          </a:solidFill>
                          <a:latin typeface="Comic Sans MS" panose="030F0702030302020204" pitchFamily="66" charset="0"/>
                        </a:rPr>
                        <a:t>Sr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5400" b="0" dirty="0">
                          <a:solidFill>
                            <a:srgbClr val="FF0000"/>
                          </a:solidFill>
                          <a:latin typeface="Comic Sans MS" panose="030F0702030302020204" pitchFamily="66"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3650822"/>
                  </a:ext>
                </a:extLst>
              </a:tr>
            </a:tbl>
          </a:graphicData>
        </a:graphic>
      </p:graphicFrame>
    </p:spTree>
    <p:extLst>
      <p:ext uri="{BB962C8B-B14F-4D97-AF65-F5344CB8AC3E}">
        <p14:creationId xmlns:p14="http://schemas.microsoft.com/office/powerpoint/2010/main" val="38528733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7C18B3-DCD1-41FD-8C14-A7DF0AE918FD}"/>
              </a:ext>
            </a:extLst>
          </p:cNvPr>
          <p:cNvSpPr txBox="1"/>
          <p:nvPr/>
        </p:nvSpPr>
        <p:spPr>
          <a:xfrm>
            <a:off x="1" y="0"/>
            <a:ext cx="12192000"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31.  What is period trend for atomic mass.   </a:t>
            </a:r>
            <a:endParaRPr lang="en-US" sz="2800" dirty="0">
              <a:solidFill>
                <a:srgbClr val="FF0000"/>
              </a:solidFill>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a:solidFill>
                  <a:srgbClr val="0000FF"/>
                </a:solidFill>
                <a:latin typeface="Times New Roman" panose="02020603050405020304" pitchFamily="18" charset="0"/>
                <a:cs typeface="Times New Roman" panose="02020603050405020304" pitchFamily="18" charset="0"/>
              </a:rPr>
              <a:t> </a:t>
            </a:r>
          </a:p>
        </p:txBody>
      </p:sp>
      <p:graphicFrame>
        <p:nvGraphicFramePr>
          <p:cNvPr id="3" name="Table 2">
            <a:extLst>
              <a:ext uri="{FF2B5EF4-FFF2-40B4-BE49-F238E27FC236}">
                <a16:creationId xmlns:a16="http://schemas.microsoft.com/office/drawing/2014/main" id="{AF62F458-1DD5-4798-A7BD-F822B9D53528}"/>
              </a:ext>
            </a:extLst>
          </p:cNvPr>
          <p:cNvGraphicFramePr>
            <a:graphicFrameLocks noGrp="1"/>
          </p:cNvGraphicFramePr>
          <p:nvPr>
            <p:extLst>
              <p:ext uri="{D42A27DB-BD31-4B8C-83A1-F6EECF244321}">
                <p14:modId xmlns:p14="http://schemas.microsoft.com/office/powerpoint/2010/main" val="3541377025"/>
              </p:ext>
            </p:extLst>
          </p:nvPr>
        </p:nvGraphicFramePr>
        <p:xfrm>
          <a:off x="-1" y="3542377"/>
          <a:ext cx="12192000" cy="211073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292243554"/>
                    </a:ext>
                  </a:extLst>
                </a:gridCol>
                <a:gridCol w="2438400">
                  <a:extLst>
                    <a:ext uri="{9D8B030D-6E8A-4147-A177-3AD203B41FA5}">
                      <a16:colId xmlns:a16="http://schemas.microsoft.com/office/drawing/2014/main" val="3364206818"/>
                    </a:ext>
                  </a:extLst>
                </a:gridCol>
                <a:gridCol w="2438400">
                  <a:extLst>
                    <a:ext uri="{9D8B030D-6E8A-4147-A177-3AD203B41FA5}">
                      <a16:colId xmlns:a16="http://schemas.microsoft.com/office/drawing/2014/main" val="1508171268"/>
                    </a:ext>
                  </a:extLst>
                </a:gridCol>
                <a:gridCol w="2438400">
                  <a:extLst>
                    <a:ext uri="{9D8B030D-6E8A-4147-A177-3AD203B41FA5}">
                      <a16:colId xmlns:a16="http://schemas.microsoft.com/office/drawing/2014/main" val="1094993025"/>
                    </a:ext>
                  </a:extLst>
                </a:gridCol>
                <a:gridCol w="2438400">
                  <a:extLst>
                    <a:ext uri="{9D8B030D-6E8A-4147-A177-3AD203B41FA5}">
                      <a16:colId xmlns:a16="http://schemas.microsoft.com/office/drawing/2014/main" val="645213473"/>
                    </a:ext>
                  </a:extLst>
                </a:gridCol>
              </a:tblGrid>
              <a:tr h="922010">
                <a:tc>
                  <a:txBody>
                    <a:bodyPr/>
                    <a:lstStyle/>
                    <a:p>
                      <a:pPr algn="ctr"/>
                      <a:r>
                        <a:rPr lang="en-US" sz="3600" b="0" dirty="0">
                          <a:solidFill>
                            <a:schemeClr val="tx1"/>
                          </a:solidFill>
                          <a:latin typeface="Comic Sans MS" panose="030F0702030302020204" pitchFamily="66"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chemeClr val="tx1"/>
                          </a:solidFill>
                          <a:latin typeface="Comic Sans MS" panose="030F0702030302020204" pitchFamily="66"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chemeClr val="tx1"/>
                          </a:solidFill>
                          <a:latin typeface="Comic Sans MS" panose="030F0702030302020204" pitchFamily="66" charset="0"/>
                        </a:rPr>
                        <a:t>Mg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chemeClr val="tx1"/>
                          </a:solidFill>
                          <a:latin typeface="Comic Sans MS" panose="030F0702030302020204" pitchFamily="66" charset="0"/>
                        </a:rPr>
                        <a: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chemeClr val="tx1"/>
                          </a:solidFill>
                          <a:latin typeface="Comic Sans MS" panose="030F0702030302020204" pitchFamily="66" charset="0"/>
                        </a:rPr>
                        <a:t>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619661"/>
                  </a:ext>
                </a:extLst>
              </a:tr>
              <a:tr h="1035265">
                <a:tc>
                  <a:txBody>
                    <a:bodyPr/>
                    <a:lstStyle/>
                    <a:p>
                      <a:pPr algn="ctr"/>
                      <a:r>
                        <a:rPr lang="en-US" sz="3600" b="0" dirty="0">
                          <a:solidFill>
                            <a:schemeClr val="tx1"/>
                          </a:solidFill>
                          <a:latin typeface="Comic Sans MS" panose="030F0702030302020204" pitchFamily="66" charset="0"/>
                        </a:rPr>
                        <a:t>Mass in amu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dirty="0">
                        <a:solidFill>
                          <a:srgbClr val="0000FF"/>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dirty="0">
                        <a:solidFill>
                          <a:srgbClr val="0000FF"/>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dirty="0">
                        <a:solidFill>
                          <a:srgbClr val="0000FF"/>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dirty="0">
                        <a:solidFill>
                          <a:srgbClr val="0000FF"/>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1824648"/>
                  </a:ext>
                </a:extLst>
              </a:tr>
            </a:tbl>
          </a:graphicData>
        </a:graphic>
      </p:graphicFrame>
    </p:spTree>
    <p:extLst>
      <p:ext uri="{BB962C8B-B14F-4D97-AF65-F5344CB8AC3E}">
        <p14:creationId xmlns:p14="http://schemas.microsoft.com/office/powerpoint/2010/main" val="7444276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7C18B3-DCD1-41FD-8C14-A7DF0AE918FD}"/>
              </a:ext>
            </a:extLst>
          </p:cNvPr>
          <p:cNvSpPr txBox="1"/>
          <p:nvPr/>
        </p:nvSpPr>
        <p:spPr>
          <a:xfrm>
            <a:off x="1" y="0"/>
            <a:ext cx="12192000" cy="390876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31.  What is period trend for atomic mass.   </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5400" dirty="0">
                <a:solidFill>
                  <a:srgbClr val="FF0000"/>
                </a:solidFill>
                <a:latin typeface="Times New Roman" panose="02020603050405020304" pitchFamily="18" charset="0"/>
                <a:cs typeface="Times New Roman" panose="02020603050405020304" pitchFamily="18" charset="0"/>
              </a:rPr>
              <a:t>The period trend </a:t>
            </a:r>
            <a:br>
              <a:rPr lang="en-US" sz="5400" dirty="0">
                <a:solidFill>
                  <a:srgbClr val="FF0000"/>
                </a:solidFill>
                <a:latin typeface="Times New Roman" panose="02020603050405020304" pitchFamily="18" charset="0"/>
                <a:cs typeface="Times New Roman" panose="02020603050405020304" pitchFamily="18" charset="0"/>
              </a:rPr>
            </a:br>
            <a:r>
              <a:rPr lang="en-US" sz="5400" dirty="0">
                <a:solidFill>
                  <a:srgbClr val="FF0000"/>
                </a:solidFill>
                <a:latin typeface="Times New Roman" panose="02020603050405020304" pitchFamily="18" charset="0"/>
                <a:cs typeface="Times New Roman" panose="02020603050405020304" pitchFamily="18" charset="0"/>
              </a:rPr>
              <a:t>for atomic mass is increasing.</a:t>
            </a:r>
          </a:p>
          <a:p>
            <a:endParaRPr lang="en-US" sz="2800" dirty="0">
              <a:latin typeface="Times New Roman" panose="02020603050405020304" pitchFamily="18" charset="0"/>
              <a:cs typeface="Times New Roman" panose="02020603050405020304" pitchFamily="18" charset="0"/>
            </a:endParaRPr>
          </a:p>
          <a:p>
            <a:r>
              <a:rPr lang="en-US" sz="2800" dirty="0">
                <a:solidFill>
                  <a:srgbClr val="0000FF"/>
                </a:solidFill>
                <a:latin typeface="Times New Roman" panose="02020603050405020304" pitchFamily="18" charset="0"/>
                <a:cs typeface="Times New Roman" panose="02020603050405020304" pitchFamily="18" charset="0"/>
              </a:rPr>
              <a:t> </a:t>
            </a:r>
          </a:p>
        </p:txBody>
      </p:sp>
      <p:graphicFrame>
        <p:nvGraphicFramePr>
          <p:cNvPr id="3" name="Table 2">
            <a:extLst>
              <a:ext uri="{FF2B5EF4-FFF2-40B4-BE49-F238E27FC236}">
                <a16:creationId xmlns:a16="http://schemas.microsoft.com/office/drawing/2014/main" id="{AF62F458-1DD5-4798-A7BD-F822B9D53528}"/>
              </a:ext>
            </a:extLst>
          </p:cNvPr>
          <p:cNvGraphicFramePr>
            <a:graphicFrameLocks noGrp="1"/>
          </p:cNvGraphicFramePr>
          <p:nvPr>
            <p:extLst>
              <p:ext uri="{D42A27DB-BD31-4B8C-83A1-F6EECF244321}">
                <p14:modId xmlns:p14="http://schemas.microsoft.com/office/powerpoint/2010/main" val="4104719493"/>
              </p:ext>
            </p:extLst>
          </p:nvPr>
        </p:nvGraphicFramePr>
        <p:xfrm>
          <a:off x="-1" y="3542377"/>
          <a:ext cx="12192000" cy="211073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292243554"/>
                    </a:ext>
                  </a:extLst>
                </a:gridCol>
                <a:gridCol w="2438400">
                  <a:extLst>
                    <a:ext uri="{9D8B030D-6E8A-4147-A177-3AD203B41FA5}">
                      <a16:colId xmlns:a16="http://schemas.microsoft.com/office/drawing/2014/main" val="3364206818"/>
                    </a:ext>
                  </a:extLst>
                </a:gridCol>
                <a:gridCol w="2438400">
                  <a:extLst>
                    <a:ext uri="{9D8B030D-6E8A-4147-A177-3AD203B41FA5}">
                      <a16:colId xmlns:a16="http://schemas.microsoft.com/office/drawing/2014/main" val="1508171268"/>
                    </a:ext>
                  </a:extLst>
                </a:gridCol>
                <a:gridCol w="2438400">
                  <a:extLst>
                    <a:ext uri="{9D8B030D-6E8A-4147-A177-3AD203B41FA5}">
                      <a16:colId xmlns:a16="http://schemas.microsoft.com/office/drawing/2014/main" val="1094993025"/>
                    </a:ext>
                  </a:extLst>
                </a:gridCol>
                <a:gridCol w="2438400">
                  <a:extLst>
                    <a:ext uri="{9D8B030D-6E8A-4147-A177-3AD203B41FA5}">
                      <a16:colId xmlns:a16="http://schemas.microsoft.com/office/drawing/2014/main" val="645213473"/>
                    </a:ext>
                  </a:extLst>
                </a:gridCol>
              </a:tblGrid>
              <a:tr h="922010">
                <a:tc>
                  <a:txBody>
                    <a:bodyPr/>
                    <a:lstStyle/>
                    <a:p>
                      <a:pPr algn="ctr"/>
                      <a:r>
                        <a:rPr lang="en-US" sz="3600" b="0" dirty="0">
                          <a:solidFill>
                            <a:schemeClr val="tx1"/>
                          </a:solidFill>
                          <a:latin typeface="Comic Sans MS" panose="030F0702030302020204" pitchFamily="66"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chemeClr val="tx1"/>
                          </a:solidFill>
                          <a:latin typeface="Comic Sans MS" panose="030F0702030302020204" pitchFamily="66"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chemeClr val="tx1"/>
                          </a:solidFill>
                          <a:latin typeface="Comic Sans MS" panose="030F0702030302020204" pitchFamily="66" charset="0"/>
                        </a:rPr>
                        <a:t>Mg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chemeClr val="tx1"/>
                          </a:solidFill>
                          <a:latin typeface="Comic Sans MS" panose="030F0702030302020204" pitchFamily="66" charset="0"/>
                        </a:rPr>
                        <a: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a:solidFill>
                            <a:schemeClr val="tx1"/>
                          </a:solidFill>
                          <a:latin typeface="Comic Sans MS" panose="030F0702030302020204" pitchFamily="66" charset="0"/>
                        </a:rPr>
                        <a:t>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619661"/>
                  </a:ext>
                </a:extLst>
              </a:tr>
              <a:tr h="1035265">
                <a:tc>
                  <a:txBody>
                    <a:bodyPr/>
                    <a:lstStyle/>
                    <a:p>
                      <a:pPr algn="ctr"/>
                      <a:r>
                        <a:rPr lang="en-US" sz="3600" b="0" dirty="0">
                          <a:solidFill>
                            <a:schemeClr val="tx1"/>
                          </a:solidFill>
                          <a:latin typeface="Comic Sans MS" panose="030F0702030302020204" pitchFamily="66" charset="0"/>
                        </a:rPr>
                        <a:t>Mass in amu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6000" b="0" dirty="0">
                          <a:solidFill>
                            <a:srgbClr val="0000FF"/>
                          </a:solidFill>
                          <a:latin typeface="Comic Sans MS" panose="030F0702030302020204" pitchFamily="66"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6000" b="0" dirty="0">
                          <a:solidFill>
                            <a:srgbClr val="0000FF"/>
                          </a:solidFill>
                          <a:latin typeface="Comic Sans MS" panose="030F0702030302020204" pitchFamily="66"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6000" b="0" dirty="0">
                          <a:solidFill>
                            <a:srgbClr val="0000FF"/>
                          </a:solidFill>
                          <a:latin typeface="Comic Sans MS" panose="030F0702030302020204" pitchFamily="66"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6000" b="0" dirty="0">
                          <a:solidFill>
                            <a:srgbClr val="0000FF"/>
                          </a:solidFill>
                          <a:latin typeface="Comic Sans MS" panose="030F0702030302020204" pitchFamily="66"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1824648"/>
                  </a:ext>
                </a:extLst>
              </a:tr>
            </a:tbl>
          </a:graphicData>
        </a:graphic>
      </p:graphicFrame>
    </p:spTree>
    <p:extLst>
      <p:ext uri="{BB962C8B-B14F-4D97-AF65-F5344CB8AC3E}">
        <p14:creationId xmlns:p14="http://schemas.microsoft.com/office/powerpoint/2010/main" val="3813862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7C18B3-DCD1-41FD-8C14-A7DF0AE918FD}"/>
              </a:ext>
            </a:extLst>
          </p:cNvPr>
          <p:cNvSpPr txBox="1"/>
          <p:nvPr/>
        </p:nvSpPr>
        <p:spPr>
          <a:xfrm>
            <a:off x="1" y="0"/>
            <a:ext cx="12192000" cy="2862322"/>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4000" dirty="0">
                <a:solidFill>
                  <a:prstClr val="black"/>
                </a:solidFill>
                <a:latin typeface="Times New Roman" panose="02020603050405020304" pitchFamily="18" charset="0"/>
                <a:cs typeface="Times New Roman" panose="02020603050405020304" pitchFamily="18" charset="0"/>
              </a:rPr>
              <a:t>32. </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What is the group trend for atomic radius (size)?</a:t>
            </a:r>
            <a:b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lang="en-US" sz="2800" dirty="0">
                <a:solidFill>
                  <a:prstClr val="black"/>
                </a:solidFill>
                <a:latin typeface="Times New Roman" panose="02020603050405020304" pitchFamily="18" charset="0"/>
                <a:cs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figure it out we need to look at a group, and what the </a:t>
            </a:r>
            <a:b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pattern is.  </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Use group 1</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Fill in this chart.  </a:t>
            </a:r>
            <a:b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Then we will describe the trend with as few words as possible.  </a:t>
            </a:r>
          </a:p>
        </p:txBody>
      </p:sp>
      <p:graphicFrame>
        <p:nvGraphicFramePr>
          <p:cNvPr id="4" name="Table 3">
            <a:extLst>
              <a:ext uri="{FF2B5EF4-FFF2-40B4-BE49-F238E27FC236}">
                <a16:creationId xmlns:a16="http://schemas.microsoft.com/office/drawing/2014/main" id="{D7FADBC4-C65A-42BB-AAD0-3E1FAF2F9F62}"/>
              </a:ext>
            </a:extLst>
          </p:cNvPr>
          <p:cNvGraphicFramePr>
            <a:graphicFrameLocks noGrp="1"/>
          </p:cNvGraphicFramePr>
          <p:nvPr>
            <p:extLst>
              <p:ext uri="{D42A27DB-BD31-4B8C-83A1-F6EECF244321}">
                <p14:modId xmlns:p14="http://schemas.microsoft.com/office/powerpoint/2010/main" val="1146230205"/>
              </p:ext>
            </p:extLst>
          </p:nvPr>
        </p:nvGraphicFramePr>
        <p:xfrm>
          <a:off x="9183755" y="1417983"/>
          <a:ext cx="3008244" cy="5440017"/>
        </p:xfrm>
        <a:graphic>
          <a:graphicData uri="http://schemas.openxmlformats.org/drawingml/2006/table">
            <a:tbl>
              <a:tblPr firstRow="1" bandRow="1">
                <a:tableStyleId>{5C22544A-7EE6-4342-B048-85BDC9FD1C3A}</a:tableStyleId>
              </a:tblPr>
              <a:tblGrid>
                <a:gridCol w="1245704">
                  <a:extLst>
                    <a:ext uri="{9D8B030D-6E8A-4147-A177-3AD203B41FA5}">
                      <a16:colId xmlns:a16="http://schemas.microsoft.com/office/drawing/2014/main" val="2172013783"/>
                    </a:ext>
                  </a:extLst>
                </a:gridCol>
                <a:gridCol w="1762540">
                  <a:extLst>
                    <a:ext uri="{9D8B030D-6E8A-4147-A177-3AD203B41FA5}">
                      <a16:colId xmlns:a16="http://schemas.microsoft.com/office/drawing/2014/main" val="3262712166"/>
                    </a:ext>
                  </a:extLst>
                </a:gridCol>
              </a:tblGrid>
              <a:tr h="1258453">
                <a:tc>
                  <a:txBody>
                    <a:bodyPr/>
                    <a:lstStyle/>
                    <a:p>
                      <a:pPr algn="ctr"/>
                      <a:r>
                        <a:rPr lang="en-US" sz="2400" b="0" dirty="0">
                          <a:solidFill>
                            <a:schemeClr val="tx1"/>
                          </a:solidFill>
                          <a:latin typeface="Comic Sans MS" panose="030F0702030302020204" pitchFamily="66"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Comic Sans MS" panose="030F0702030302020204" pitchFamily="66" charset="0"/>
                        </a:rPr>
                        <a:t>RADIUS</a:t>
                      </a:r>
                      <a:br>
                        <a:rPr lang="en-US" sz="2400" b="0" dirty="0">
                          <a:solidFill>
                            <a:schemeClr val="tx1"/>
                          </a:solidFill>
                          <a:latin typeface="Comic Sans MS" panose="030F0702030302020204" pitchFamily="66" charset="0"/>
                        </a:rPr>
                      </a:br>
                      <a:r>
                        <a:rPr lang="en-US" sz="2400" b="0" dirty="0">
                          <a:solidFill>
                            <a:schemeClr val="tx1"/>
                          </a:solidFill>
                          <a:latin typeface="Comic Sans MS" panose="030F0702030302020204" pitchFamily="66" charset="0"/>
                        </a:rPr>
                        <a:t>in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0177705"/>
                  </a:ext>
                </a:extLst>
              </a:tr>
              <a:tr h="1045391">
                <a:tc>
                  <a:txBody>
                    <a:bodyPr/>
                    <a:lstStyle/>
                    <a:p>
                      <a:pPr algn="ctr"/>
                      <a:r>
                        <a:rPr lang="en-US" sz="2400" b="0" dirty="0">
                          <a:solidFill>
                            <a:schemeClr val="tx1"/>
                          </a:solidFill>
                          <a:latin typeface="Comic Sans MS" panose="030F0702030302020204" pitchFamily="66" charset="0"/>
                        </a:rPr>
                        <a:t>Li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8282911"/>
                  </a:ext>
                </a:extLst>
              </a:tr>
              <a:tr h="1045391">
                <a:tc>
                  <a:txBody>
                    <a:bodyPr/>
                    <a:lstStyle/>
                    <a:p>
                      <a:pPr algn="ctr"/>
                      <a:r>
                        <a:rPr lang="en-US" sz="2400" b="0" dirty="0">
                          <a:solidFill>
                            <a:schemeClr val="tx1"/>
                          </a:solidFill>
                          <a:latin typeface="Comic Sans MS" panose="030F0702030302020204" pitchFamily="66"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61615"/>
                  </a:ext>
                </a:extLst>
              </a:tr>
              <a:tr h="1045391">
                <a:tc>
                  <a:txBody>
                    <a:bodyPr/>
                    <a:lstStyle/>
                    <a:p>
                      <a:pPr algn="ctr"/>
                      <a:r>
                        <a:rPr lang="en-US" sz="2400" b="0" dirty="0">
                          <a:solidFill>
                            <a:schemeClr val="tx1"/>
                          </a:solidFill>
                          <a:latin typeface="Comic Sans MS" panose="030F0702030302020204" pitchFamily="66" charset="0"/>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044634"/>
                  </a:ext>
                </a:extLst>
              </a:tr>
              <a:tr h="1045391">
                <a:tc>
                  <a:txBody>
                    <a:bodyPr/>
                    <a:lstStyle/>
                    <a:p>
                      <a:pPr algn="ctr"/>
                      <a:r>
                        <a:rPr lang="en-US" sz="2400" b="0" dirty="0">
                          <a:solidFill>
                            <a:schemeClr val="tx1"/>
                          </a:solidFill>
                          <a:latin typeface="Comic Sans MS" panose="030F0702030302020204" pitchFamily="66" charset="0"/>
                        </a:rPr>
                        <a:t>Rb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3650822"/>
                  </a:ext>
                </a:extLst>
              </a:tr>
            </a:tbl>
          </a:graphicData>
        </a:graphic>
      </p:graphicFrame>
    </p:spTree>
    <p:extLst>
      <p:ext uri="{BB962C8B-B14F-4D97-AF65-F5344CB8AC3E}">
        <p14:creationId xmlns:p14="http://schemas.microsoft.com/office/powerpoint/2010/main" val="7171333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7C18B3-DCD1-41FD-8C14-A7DF0AE918FD}"/>
              </a:ext>
            </a:extLst>
          </p:cNvPr>
          <p:cNvSpPr txBox="1"/>
          <p:nvPr/>
        </p:nvSpPr>
        <p:spPr>
          <a:xfrm>
            <a:off x="1" y="0"/>
            <a:ext cx="12192000" cy="637097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4000" dirty="0">
                <a:solidFill>
                  <a:prstClr val="black"/>
                </a:solidFill>
                <a:latin typeface="Times New Roman" panose="02020603050405020304" pitchFamily="18" charset="0"/>
                <a:cs typeface="Times New Roman" panose="02020603050405020304" pitchFamily="18" charset="0"/>
              </a:rPr>
              <a:t>32. </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What is the group trend for atomic radius (size)?</a:t>
            </a:r>
            <a:b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lang="en-US" sz="2800" dirty="0">
                <a:solidFill>
                  <a:prstClr val="black"/>
                </a:solidFill>
                <a:latin typeface="Times New Roman" panose="02020603050405020304" pitchFamily="18" charset="0"/>
                <a:cs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The group trend for </a:t>
            </a:r>
            <a:br>
              <a:rPr kumimoji="0" lang="en-US" sz="6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sz="6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atomic radius </a:t>
            </a:r>
            <a:br>
              <a:rPr kumimoji="0" lang="en-US" sz="6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sz="6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is INCREASING.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What’s going on with this trend?</a:t>
            </a:r>
            <a:b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b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Why does this trend exist?  </a:t>
            </a:r>
          </a:p>
        </p:txBody>
      </p:sp>
      <p:graphicFrame>
        <p:nvGraphicFramePr>
          <p:cNvPr id="4" name="Table 3">
            <a:extLst>
              <a:ext uri="{FF2B5EF4-FFF2-40B4-BE49-F238E27FC236}">
                <a16:creationId xmlns:a16="http://schemas.microsoft.com/office/drawing/2014/main" id="{D7FADBC4-C65A-42BB-AAD0-3E1FAF2F9F62}"/>
              </a:ext>
            </a:extLst>
          </p:cNvPr>
          <p:cNvGraphicFramePr>
            <a:graphicFrameLocks noGrp="1"/>
          </p:cNvGraphicFramePr>
          <p:nvPr>
            <p:extLst>
              <p:ext uri="{D42A27DB-BD31-4B8C-83A1-F6EECF244321}">
                <p14:modId xmlns:p14="http://schemas.microsoft.com/office/powerpoint/2010/main" val="2917607212"/>
              </p:ext>
            </p:extLst>
          </p:nvPr>
        </p:nvGraphicFramePr>
        <p:xfrm>
          <a:off x="9183755" y="1417983"/>
          <a:ext cx="3008244" cy="5440017"/>
        </p:xfrm>
        <a:graphic>
          <a:graphicData uri="http://schemas.openxmlformats.org/drawingml/2006/table">
            <a:tbl>
              <a:tblPr firstRow="1" bandRow="1">
                <a:tableStyleId>{5C22544A-7EE6-4342-B048-85BDC9FD1C3A}</a:tableStyleId>
              </a:tblPr>
              <a:tblGrid>
                <a:gridCol w="1245704">
                  <a:extLst>
                    <a:ext uri="{9D8B030D-6E8A-4147-A177-3AD203B41FA5}">
                      <a16:colId xmlns:a16="http://schemas.microsoft.com/office/drawing/2014/main" val="2172013783"/>
                    </a:ext>
                  </a:extLst>
                </a:gridCol>
                <a:gridCol w="1762540">
                  <a:extLst>
                    <a:ext uri="{9D8B030D-6E8A-4147-A177-3AD203B41FA5}">
                      <a16:colId xmlns:a16="http://schemas.microsoft.com/office/drawing/2014/main" val="3262712166"/>
                    </a:ext>
                  </a:extLst>
                </a:gridCol>
              </a:tblGrid>
              <a:tr h="1258453">
                <a:tc>
                  <a:txBody>
                    <a:bodyPr/>
                    <a:lstStyle/>
                    <a:p>
                      <a:pPr algn="ctr"/>
                      <a:r>
                        <a:rPr lang="en-US" sz="2400" b="0" dirty="0">
                          <a:solidFill>
                            <a:schemeClr val="tx1"/>
                          </a:solidFill>
                          <a:latin typeface="Comic Sans MS" panose="030F0702030302020204" pitchFamily="66"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Comic Sans MS" panose="030F0702030302020204" pitchFamily="66" charset="0"/>
                        </a:rPr>
                        <a:t>RADIUS</a:t>
                      </a:r>
                      <a:br>
                        <a:rPr lang="en-US" sz="2400" b="0" dirty="0">
                          <a:solidFill>
                            <a:schemeClr val="tx1"/>
                          </a:solidFill>
                          <a:latin typeface="Comic Sans MS" panose="030F0702030302020204" pitchFamily="66" charset="0"/>
                        </a:rPr>
                      </a:br>
                      <a:r>
                        <a:rPr lang="en-US" sz="2400" b="0" dirty="0">
                          <a:solidFill>
                            <a:schemeClr val="tx1"/>
                          </a:solidFill>
                          <a:latin typeface="Comic Sans MS" panose="030F0702030302020204" pitchFamily="66" charset="0"/>
                        </a:rPr>
                        <a:t>in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0177705"/>
                  </a:ext>
                </a:extLst>
              </a:tr>
              <a:tr h="1045391">
                <a:tc>
                  <a:txBody>
                    <a:bodyPr/>
                    <a:lstStyle/>
                    <a:p>
                      <a:pPr algn="ctr"/>
                      <a:r>
                        <a:rPr lang="en-US" sz="2400" b="0" dirty="0">
                          <a:solidFill>
                            <a:schemeClr val="tx1"/>
                          </a:solidFill>
                          <a:latin typeface="Comic Sans MS" panose="030F0702030302020204" pitchFamily="66" charset="0"/>
                        </a:rPr>
                        <a:t>Li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000" b="0" dirty="0">
                          <a:solidFill>
                            <a:srgbClr val="FF0000"/>
                          </a:solidFill>
                          <a:latin typeface="Comic Sans MS" panose="030F0702030302020204" pitchFamily="66" charset="0"/>
                        </a:rPr>
                        <a:t>130.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8282911"/>
                  </a:ext>
                </a:extLst>
              </a:tr>
              <a:tr h="1045391">
                <a:tc>
                  <a:txBody>
                    <a:bodyPr/>
                    <a:lstStyle/>
                    <a:p>
                      <a:pPr algn="ctr"/>
                      <a:r>
                        <a:rPr lang="en-US" sz="2400" b="0" dirty="0">
                          <a:solidFill>
                            <a:schemeClr val="tx1"/>
                          </a:solidFill>
                          <a:latin typeface="Comic Sans MS" panose="030F0702030302020204" pitchFamily="66"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000" b="0" dirty="0">
                          <a:solidFill>
                            <a:srgbClr val="FF0000"/>
                          </a:solidFill>
                          <a:latin typeface="Comic Sans MS" panose="030F0702030302020204" pitchFamily="66" charset="0"/>
                        </a:rPr>
                        <a:t>160.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61615"/>
                  </a:ext>
                </a:extLst>
              </a:tr>
              <a:tr h="1045391">
                <a:tc>
                  <a:txBody>
                    <a:bodyPr/>
                    <a:lstStyle/>
                    <a:p>
                      <a:pPr algn="ctr"/>
                      <a:r>
                        <a:rPr lang="en-US" sz="2400" b="0" dirty="0">
                          <a:solidFill>
                            <a:schemeClr val="tx1"/>
                          </a:solidFill>
                          <a:latin typeface="Comic Sans MS" panose="030F0702030302020204" pitchFamily="66" charset="0"/>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000" b="0" dirty="0">
                          <a:solidFill>
                            <a:srgbClr val="FF0000"/>
                          </a:solidFill>
                          <a:latin typeface="Comic Sans MS" panose="030F0702030302020204" pitchFamily="66" charset="0"/>
                        </a:rPr>
                        <a:t>200.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044634"/>
                  </a:ext>
                </a:extLst>
              </a:tr>
              <a:tr h="1045391">
                <a:tc>
                  <a:txBody>
                    <a:bodyPr/>
                    <a:lstStyle/>
                    <a:p>
                      <a:pPr algn="ctr"/>
                      <a:r>
                        <a:rPr lang="en-US" sz="2400" b="0" dirty="0">
                          <a:solidFill>
                            <a:schemeClr val="tx1"/>
                          </a:solidFill>
                          <a:latin typeface="Comic Sans MS" panose="030F0702030302020204" pitchFamily="66" charset="0"/>
                        </a:rPr>
                        <a:t>Rb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000" b="0" dirty="0">
                          <a:solidFill>
                            <a:srgbClr val="FF0000"/>
                          </a:solidFill>
                          <a:latin typeface="Comic Sans MS" panose="030F0702030302020204" pitchFamily="66" charset="0"/>
                        </a:rPr>
                        <a:t>215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3650822"/>
                  </a:ext>
                </a:extLst>
              </a:tr>
            </a:tbl>
          </a:graphicData>
        </a:graphic>
      </p:graphicFrame>
    </p:spTree>
    <p:extLst>
      <p:ext uri="{BB962C8B-B14F-4D97-AF65-F5344CB8AC3E}">
        <p14:creationId xmlns:p14="http://schemas.microsoft.com/office/powerpoint/2010/main" val="33440769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7C18B3-DCD1-41FD-8C14-A7DF0AE918FD}"/>
              </a:ext>
            </a:extLst>
          </p:cNvPr>
          <p:cNvSpPr txBox="1"/>
          <p:nvPr/>
        </p:nvSpPr>
        <p:spPr>
          <a:xfrm>
            <a:off x="1" y="0"/>
            <a:ext cx="12192000" cy="747897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2800" dirty="0">
                <a:solidFill>
                  <a:prstClr val="black"/>
                </a:solidFill>
                <a:latin typeface="Times New Roman" panose="02020603050405020304" pitchFamily="18" charset="0"/>
                <a:cs typeface="Times New Roman" panose="02020603050405020304" pitchFamily="18" charset="0"/>
              </a:rPr>
              <a:t>32.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What is the group trend for atomic radius (size)?</a:t>
            </a:r>
            <a:b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lang="en-US" sz="2800" dirty="0">
                <a:solidFill>
                  <a:prstClr val="black"/>
                </a:solidFill>
                <a:latin typeface="Times New Roman" panose="02020603050405020304" pitchFamily="18" charset="0"/>
                <a:cs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The group trend for </a:t>
            </a:r>
            <a:br>
              <a:rPr kumimoji="0" 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atomic radius is INCREASING.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400" dirty="0">
              <a:solidFill>
                <a:srgbClr val="FF0000"/>
              </a:solidFill>
              <a:latin typeface="Times New Roman" panose="02020603050405020304" pitchFamily="18" charset="0"/>
              <a:cs typeface="Times New Roman" panose="02020603050405020304" pitchFamily="18" charset="0"/>
            </a:endParaRPr>
          </a:p>
          <a:p>
            <a:pPr>
              <a:defRPr/>
            </a:pP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What’s going on with this trend?</a:t>
            </a:r>
            <a:br>
              <a:rPr lang="en-US" sz="4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Why does this trend exist?</a:t>
            </a:r>
            <a:br>
              <a:rPr lang="en-US" sz="4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400" dirty="0">
                <a:solidFill>
                  <a:srgbClr val="0000FF"/>
                </a:solidFill>
                <a:latin typeface="Times New Roman" panose="02020603050405020304" pitchFamily="18" charset="0"/>
                <a:cs typeface="Times New Roman" panose="02020603050405020304" pitchFamily="18" charset="0"/>
              </a:rPr>
              <a:t>Each period below has ONE MORE</a:t>
            </a:r>
            <a:br>
              <a:rPr lang="en-US" sz="4400" dirty="0">
                <a:solidFill>
                  <a:srgbClr val="0000FF"/>
                </a:solidFill>
                <a:latin typeface="Times New Roman" panose="02020603050405020304" pitchFamily="18" charset="0"/>
                <a:cs typeface="Times New Roman" panose="02020603050405020304" pitchFamily="18" charset="0"/>
              </a:rPr>
            </a:br>
            <a:r>
              <a:rPr lang="en-US" sz="4400" dirty="0">
                <a:solidFill>
                  <a:srgbClr val="0000FF"/>
                </a:solidFill>
                <a:latin typeface="Times New Roman" panose="02020603050405020304" pitchFamily="18" charset="0"/>
                <a:cs typeface="Times New Roman" panose="02020603050405020304" pitchFamily="18" charset="0"/>
              </a:rPr>
              <a:t>ELECTRON ORBITAL than the atom </a:t>
            </a:r>
            <a:br>
              <a:rPr lang="en-US" sz="4400" dirty="0">
                <a:solidFill>
                  <a:srgbClr val="0000FF"/>
                </a:solidFill>
                <a:latin typeface="Times New Roman" panose="02020603050405020304" pitchFamily="18" charset="0"/>
                <a:cs typeface="Times New Roman" panose="02020603050405020304" pitchFamily="18" charset="0"/>
              </a:rPr>
            </a:br>
            <a:r>
              <a:rPr lang="en-US" sz="4400" dirty="0">
                <a:solidFill>
                  <a:srgbClr val="0000FF"/>
                </a:solidFill>
                <a:latin typeface="Times New Roman" panose="02020603050405020304" pitchFamily="18" charset="0"/>
                <a:cs typeface="Times New Roman" panose="02020603050405020304" pitchFamily="18" charset="0"/>
              </a:rPr>
              <a:t>above it, so yes, this is sensible.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graphicFrame>
        <p:nvGraphicFramePr>
          <p:cNvPr id="4" name="Table 3">
            <a:extLst>
              <a:ext uri="{FF2B5EF4-FFF2-40B4-BE49-F238E27FC236}">
                <a16:creationId xmlns:a16="http://schemas.microsoft.com/office/drawing/2014/main" id="{D7FADBC4-C65A-42BB-AAD0-3E1FAF2F9F62}"/>
              </a:ext>
            </a:extLst>
          </p:cNvPr>
          <p:cNvGraphicFramePr>
            <a:graphicFrameLocks noGrp="1"/>
          </p:cNvGraphicFramePr>
          <p:nvPr>
            <p:extLst>
              <p:ext uri="{D42A27DB-BD31-4B8C-83A1-F6EECF244321}">
                <p14:modId xmlns:p14="http://schemas.microsoft.com/office/powerpoint/2010/main" val="4097864031"/>
              </p:ext>
            </p:extLst>
          </p:nvPr>
        </p:nvGraphicFramePr>
        <p:xfrm>
          <a:off x="9183755" y="1417983"/>
          <a:ext cx="3008244" cy="5440017"/>
        </p:xfrm>
        <a:graphic>
          <a:graphicData uri="http://schemas.openxmlformats.org/drawingml/2006/table">
            <a:tbl>
              <a:tblPr firstRow="1" bandRow="1">
                <a:tableStyleId>{5C22544A-7EE6-4342-B048-85BDC9FD1C3A}</a:tableStyleId>
              </a:tblPr>
              <a:tblGrid>
                <a:gridCol w="1245704">
                  <a:extLst>
                    <a:ext uri="{9D8B030D-6E8A-4147-A177-3AD203B41FA5}">
                      <a16:colId xmlns:a16="http://schemas.microsoft.com/office/drawing/2014/main" val="2172013783"/>
                    </a:ext>
                  </a:extLst>
                </a:gridCol>
                <a:gridCol w="1762540">
                  <a:extLst>
                    <a:ext uri="{9D8B030D-6E8A-4147-A177-3AD203B41FA5}">
                      <a16:colId xmlns:a16="http://schemas.microsoft.com/office/drawing/2014/main" val="3262712166"/>
                    </a:ext>
                  </a:extLst>
                </a:gridCol>
              </a:tblGrid>
              <a:tr h="1258453">
                <a:tc>
                  <a:txBody>
                    <a:bodyPr/>
                    <a:lstStyle/>
                    <a:p>
                      <a:pPr algn="ctr"/>
                      <a:r>
                        <a:rPr lang="en-US" sz="2400" b="0" dirty="0">
                          <a:solidFill>
                            <a:schemeClr val="tx1"/>
                          </a:solidFill>
                          <a:latin typeface="Comic Sans MS" panose="030F0702030302020204" pitchFamily="66"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Comic Sans MS" panose="030F0702030302020204" pitchFamily="66" charset="0"/>
                        </a:rPr>
                        <a:t>RADIUS</a:t>
                      </a:r>
                      <a:br>
                        <a:rPr lang="en-US" sz="2400" b="0" dirty="0">
                          <a:solidFill>
                            <a:schemeClr val="tx1"/>
                          </a:solidFill>
                          <a:latin typeface="Comic Sans MS" panose="030F0702030302020204" pitchFamily="66" charset="0"/>
                        </a:rPr>
                      </a:br>
                      <a:r>
                        <a:rPr lang="en-US" sz="2400" b="0" dirty="0">
                          <a:solidFill>
                            <a:schemeClr val="tx1"/>
                          </a:solidFill>
                          <a:latin typeface="Comic Sans MS" panose="030F0702030302020204" pitchFamily="66" charset="0"/>
                        </a:rPr>
                        <a:t>in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0177705"/>
                  </a:ext>
                </a:extLst>
              </a:tr>
              <a:tr h="1045391">
                <a:tc>
                  <a:txBody>
                    <a:bodyPr/>
                    <a:lstStyle/>
                    <a:p>
                      <a:pPr algn="ctr"/>
                      <a:r>
                        <a:rPr lang="en-US" sz="2400" b="0" dirty="0">
                          <a:solidFill>
                            <a:schemeClr val="tx1"/>
                          </a:solidFill>
                          <a:latin typeface="Comic Sans MS" panose="030F0702030302020204" pitchFamily="66" charset="0"/>
                        </a:rPr>
                        <a:t>Li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rgbClr val="FF0000"/>
                          </a:solidFill>
                          <a:latin typeface="Comic Sans MS" panose="030F0702030302020204" pitchFamily="66" charset="0"/>
                        </a:rPr>
                        <a:t>130.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8282911"/>
                  </a:ext>
                </a:extLst>
              </a:tr>
              <a:tr h="1045391">
                <a:tc>
                  <a:txBody>
                    <a:bodyPr/>
                    <a:lstStyle/>
                    <a:p>
                      <a:pPr algn="ctr"/>
                      <a:r>
                        <a:rPr lang="en-US" sz="2400" b="0" dirty="0">
                          <a:solidFill>
                            <a:schemeClr val="tx1"/>
                          </a:solidFill>
                          <a:latin typeface="Comic Sans MS" panose="030F0702030302020204" pitchFamily="66"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rgbClr val="FF0000"/>
                          </a:solidFill>
                          <a:latin typeface="Comic Sans MS" panose="030F0702030302020204" pitchFamily="66" charset="0"/>
                        </a:rPr>
                        <a:t>160.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61615"/>
                  </a:ext>
                </a:extLst>
              </a:tr>
              <a:tr h="1045391">
                <a:tc>
                  <a:txBody>
                    <a:bodyPr/>
                    <a:lstStyle/>
                    <a:p>
                      <a:pPr algn="ctr"/>
                      <a:r>
                        <a:rPr lang="en-US" sz="2400" b="0" dirty="0">
                          <a:solidFill>
                            <a:schemeClr val="tx1"/>
                          </a:solidFill>
                          <a:latin typeface="Comic Sans MS" panose="030F0702030302020204" pitchFamily="66" charset="0"/>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rgbClr val="FF0000"/>
                          </a:solidFill>
                          <a:latin typeface="Comic Sans MS" panose="030F0702030302020204" pitchFamily="66" charset="0"/>
                        </a:rPr>
                        <a:t>200.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044634"/>
                  </a:ext>
                </a:extLst>
              </a:tr>
              <a:tr h="1045391">
                <a:tc>
                  <a:txBody>
                    <a:bodyPr/>
                    <a:lstStyle/>
                    <a:p>
                      <a:pPr algn="ctr"/>
                      <a:r>
                        <a:rPr lang="en-US" sz="2400" b="0">
                          <a:solidFill>
                            <a:schemeClr val="tx1"/>
                          </a:solidFill>
                          <a:latin typeface="Comic Sans MS" panose="030F0702030302020204" pitchFamily="66" charset="0"/>
                        </a:rPr>
                        <a:t>Rb</a:t>
                      </a:r>
                      <a:endParaRPr lang="en-US" sz="2400" b="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rgbClr val="FF0000"/>
                          </a:solidFill>
                          <a:latin typeface="Comic Sans MS" panose="030F0702030302020204" pitchFamily="66" charset="0"/>
                        </a:rPr>
                        <a:t>215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3650822"/>
                  </a:ext>
                </a:extLst>
              </a:tr>
            </a:tbl>
          </a:graphicData>
        </a:graphic>
      </p:graphicFrame>
    </p:spTree>
    <p:extLst>
      <p:ext uri="{BB962C8B-B14F-4D97-AF65-F5344CB8AC3E}">
        <p14:creationId xmlns:p14="http://schemas.microsoft.com/office/powerpoint/2010/main" val="29960258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7C18B3-DCD1-41FD-8C14-A7DF0AE918FD}"/>
              </a:ext>
            </a:extLst>
          </p:cNvPr>
          <p:cNvSpPr txBox="1"/>
          <p:nvPr/>
        </p:nvSpPr>
        <p:spPr>
          <a:xfrm>
            <a:off x="1" y="0"/>
            <a:ext cx="12192000" cy="243143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4000" dirty="0">
                <a:solidFill>
                  <a:prstClr val="black"/>
                </a:solidFill>
                <a:latin typeface="Times New Roman" panose="02020603050405020304" pitchFamily="18" charset="0"/>
                <a:cs typeface="Times New Roman" panose="02020603050405020304" pitchFamily="18" charset="0"/>
              </a:rPr>
              <a:t>33. </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What is the period trend for atomic radius (size)?</a:t>
            </a:r>
            <a:b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figure it out we need to look at a period, write out the atomic radii - in order,</a:t>
            </a:r>
            <a:b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see </a:t>
            </a:r>
            <a:r>
              <a:rPr lang="en-US" sz="2800" dirty="0">
                <a:solidFill>
                  <a:prstClr val="black"/>
                </a:solidFill>
                <a:latin typeface="Times New Roman" panose="02020603050405020304" pitchFamily="18" charset="0"/>
                <a:cs typeface="Times New Roman" panose="02020603050405020304" pitchFamily="18" charset="0"/>
              </a:rPr>
              <a:t>what the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pattern is.  </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Use period 2</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b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Fill in this chart now, then use as few words as possible to state the trend.  </a:t>
            </a:r>
          </a:p>
        </p:txBody>
      </p:sp>
      <p:graphicFrame>
        <p:nvGraphicFramePr>
          <p:cNvPr id="3" name="Table 2">
            <a:extLst>
              <a:ext uri="{FF2B5EF4-FFF2-40B4-BE49-F238E27FC236}">
                <a16:creationId xmlns:a16="http://schemas.microsoft.com/office/drawing/2014/main" id="{AF62F458-1DD5-4798-A7BD-F822B9D53528}"/>
              </a:ext>
            </a:extLst>
          </p:cNvPr>
          <p:cNvGraphicFramePr>
            <a:graphicFrameLocks noGrp="1"/>
          </p:cNvGraphicFramePr>
          <p:nvPr>
            <p:extLst>
              <p:ext uri="{D42A27DB-BD31-4B8C-83A1-F6EECF244321}">
                <p14:modId xmlns:p14="http://schemas.microsoft.com/office/powerpoint/2010/main" val="1851940175"/>
              </p:ext>
            </p:extLst>
          </p:nvPr>
        </p:nvGraphicFramePr>
        <p:xfrm>
          <a:off x="0" y="4426566"/>
          <a:ext cx="12192000" cy="182914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292243554"/>
                    </a:ext>
                  </a:extLst>
                </a:gridCol>
                <a:gridCol w="2438400">
                  <a:extLst>
                    <a:ext uri="{9D8B030D-6E8A-4147-A177-3AD203B41FA5}">
                      <a16:colId xmlns:a16="http://schemas.microsoft.com/office/drawing/2014/main" val="3364206818"/>
                    </a:ext>
                  </a:extLst>
                </a:gridCol>
                <a:gridCol w="2438400">
                  <a:extLst>
                    <a:ext uri="{9D8B030D-6E8A-4147-A177-3AD203B41FA5}">
                      <a16:colId xmlns:a16="http://schemas.microsoft.com/office/drawing/2014/main" val="1508171268"/>
                    </a:ext>
                  </a:extLst>
                </a:gridCol>
                <a:gridCol w="2438400">
                  <a:extLst>
                    <a:ext uri="{9D8B030D-6E8A-4147-A177-3AD203B41FA5}">
                      <a16:colId xmlns:a16="http://schemas.microsoft.com/office/drawing/2014/main" val="1094993025"/>
                    </a:ext>
                  </a:extLst>
                </a:gridCol>
                <a:gridCol w="2438400">
                  <a:extLst>
                    <a:ext uri="{9D8B030D-6E8A-4147-A177-3AD203B41FA5}">
                      <a16:colId xmlns:a16="http://schemas.microsoft.com/office/drawing/2014/main" val="645213473"/>
                    </a:ext>
                  </a:extLst>
                </a:gridCol>
              </a:tblGrid>
              <a:tr h="861650">
                <a:tc>
                  <a:txBody>
                    <a:bodyPr/>
                    <a:lstStyle/>
                    <a:p>
                      <a:pPr algn="ctr"/>
                      <a:r>
                        <a:rPr lang="en-US" sz="2400" b="0" dirty="0">
                          <a:solidFill>
                            <a:schemeClr val="tx1"/>
                          </a:solidFill>
                          <a:latin typeface="Comic Sans MS" panose="030F0702030302020204" pitchFamily="66"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Comic Sans MS" panose="030F0702030302020204" pitchFamily="66" charset="0"/>
                        </a:rPr>
                        <a:t>Li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Comic Sans MS" panose="030F0702030302020204" pitchFamily="66" charset="0"/>
                        </a:rPr>
                        <a:t>Be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Comic Sans MS" panose="030F0702030302020204" pitchFamily="66"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Comic Sans MS" panose="030F0702030302020204" pitchFamily="66"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619661"/>
                  </a:ext>
                </a:extLst>
              </a:tr>
              <a:tr h="967490">
                <a:tc>
                  <a:txBody>
                    <a:bodyPr/>
                    <a:lstStyle/>
                    <a:p>
                      <a:pPr algn="ctr"/>
                      <a:r>
                        <a:rPr lang="en-US" sz="2400" b="0" dirty="0">
                          <a:solidFill>
                            <a:schemeClr val="tx1"/>
                          </a:solidFill>
                          <a:latin typeface="Comic Sans MS" panose="030F0702030302020204" pitchFamily="66" charset="0"/>
                        </a:rPr>
                        <a:t>Mass in amu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1824648"/>
                  </a:ext>
                </a:extLst>
              </a:tr>
            </a:tbl>
          </a:graphicData>
        </a:graphic>
      </p:graphicFrame>
    </p:spTree>
    <p:extLst>
      <p:ext uri="{BB962C8B-B14F-4D97-AF65-F5344CB8AC3E}">
        <p14:creationId xmlns:p14="http://schemas.microsoft.com/office/powerpoint/2010/main" val="17629680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7C18B3-DCD1-41FD-8C14-A7DF0AE918FD}"/>
              </a:ext>
            </a:extLst>
          </p:cNvPr>
          <p:cNvSpPr txBox="1"/>
          <p:nvPr/>
        </p:nvSpPr>
        <p:spPr>
          <a:xfrm>
            <a:off x="1" y="0"/>
            <a:ext cx="12192000" cy="243143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4000" dirty="0">
                <a:solidFill>
                  <a:prstClr val="black"/>
                </a:solidFill>
                <a:latin typeface="Times New Roman" panose="02020603050405020304" pitchFamily="18" charset="0"/>
                <a:cs typeface="Times New Roman" panose="02020603050405020304" pitchFamily="18" charset="0"/>
              </a:rPr>
              <a:t>33. </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What is the period trend for atomic radius (size)?</a:t>
            </a:r>
            <a:b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figure it out we need to look at a period, write out the atomic radii - in order,</a:t>
            </a:r>
            <a:b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see </a:t>
            </a:r>
            <a:r>
              <a:rPr lang="en-US" sz="2800" dirty="0">
                <a:solidFill>
                  <a:prstClr val="black"/>
                </a:solidFill>
                <a:latin typeface="Times New Roman" panose="02020603050405020304" pitchFamily="18" charset="0"/>
                <a:cs typeface="Times New Roman" panose="02020603050405020304" pitchFamily="18" charset="0"/>
              </a:rPr>
              <a:t>what the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pattern is.  </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Use period 2</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b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Fill in this chart now, then use as few words as possible to state the trend.  </a:t>
            </a:r>
          </a:p>
        </p:txBody>
      </p:sp>
      <p:graphicFrame>
        <p:nvGraphicFramePr>
          <p:cNvPr id="3" name="Table 2">
            <a:extLst>
              <a:ext uri="{FF2B5EF4-FFF2-40B4-BE49-F238E27FC236}">
                <a16:creationId xmlns:a16="http://schemas.microsoft.com/office/drawing/2014/main" id="{AF62F458-1DD5-4798-A7BD-F822B9D53528}"/>
              </a:ext>
            </a:extLst>
          </p:cNvPr>
          <p:cNvGraphicFramePr>
            <a:graphicFrameLocks noGrp="1"/>
          </p:cNvGraphicFramePr>
          <p:nvPr>
            <p:extLst>
              <p:ext uri="{D42A27DB-BD31-4B8C-83A1-F6EECF244321}">
                <p14:modId xmlns:p14="http://schemas.microsoft.com/office/powerpoint/2010/main" val="1308422833"/>
              </p:ext>
            </p:extLst>
          </p:nvPr>
        </p:nvGraphicFramePr>
        <p:xfrm>
          <a:off x="0" y="4426566"/>
          <a:ext cx="12192000" cy="182914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292243554"/>
                    </a:ext>
                  </a:extLst>
                </a:gridCol>
                <a:gridCol w="2438400">
                  <a:extLst>
                    <a:ext uri="{9D8B030D-6E8A-4147-A177-3AD203B41FA5}">
                      <a16:colId xmlns:a16="http://schemas.microsoft.com/office/drawing/2014/main" val="3364206818"/>
                    </a:ext>
                  </a:extLst>
                </a:gridCol>
                <a:gridCol w="2438400">
                  <a:extLst>
                    <a:ext uri="{9D8B030D-6E8A-4147-A177-3AD203B41FA5}">
                      <a16:colId xmlns:a16="http://schemas.microsoft.com/office/drawing/2014/main" val="1508171268"/>
                    </a:ext>
                  </a:extLst>
                </a:gridCol>
                <a:gridCol w="2438400">
                  <a:extLst>
                    <a:ext uri="{9D8B030D-6E8A-4147-A177-3AD203B41FA5}">
                      <a16:colId xmlns:a16="http://schemas.microsoft.com/office/drawing/2014/main" val="1094993025"/>
                    </a:ext>
                  </a:extLst>
                </a:gridCol>
                <a:gridCol w="2438400">
                  <a:extLst>
                    <a:ext uri="{9D8B030D-6E8A-4147-A177-3AD203B41FA5}">
                      <a16:colId xmlns:a16="http://schemas.microsoft.com/office/drawing/2014/main" val="645213473"/>
                    </a:ext>
                  </a:extLst>
                </a:gridCol>
              </a:tblGrid>
              <a:tr h="861650">
                <a:tc>
                  <a:txBody>
                    <a:bodyPr/>
                    <a:lstStyle/>
                    <a:p>
                      <a:pPr algn="ctr"/>
                      <a:r>
                        <a:rPr lang="en-US" sz="2400" b="0" dirty="0">
                          <a:solidFill>
                            <a:schemeClr val="tx1"/>
                          </a:solidFill>
                          <a:latin typeface="Comic Sans MS" panose="030F0702030302020204" pitchFamily="66"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Comic Sans MS" panose="030F0702030302020204" pitchFamily="66" charset="0"/>
                        </a:rPr>
                        <a:t>Li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Comic Sans MS" panose="030F0702030302020204" pitchFamily="66" charset="0"/>
                        </a:rPr>
                        <a:t>Be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Comic Sans MS" panose="030F0702030302020204" pitchFamily="66"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Comic Sans MS" panose="030F0702030302020204" pitchFamily="66"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619661"/>
                  </a:ext>
                </a:extLst>
              </a:tr>
              <a:tr h="967490">
                <a:tc>
                  <a:txBody>
                    <a:bodyPr/>
                    <a:lstStyle/>
                    <a:p>
                      <a:pPr algn="ctr"/>
                      <a:r>
                        <a:rPr lang="en-US" sz="2400" b="0" dirty="0">
                          <a:solidFill>
                            <a:schemeClr val="tx1"/>
                          </a:solidFill>
                          <a:latin typeface="Comic Sans MS" panose="030F0702030302020204" pitchFamily="66" charset="0"/>
                        </a:rPr>
                        <a:t>Mass in amu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400" b="0" dirty="0">
                          <a:solidFill>
                            <a:srgbClr val="0000FF"/>
                          </a:solidFill>
                          <a:latin typeface="Comic Sans MS" panose="030F0702030302020204" pitchFamily="66" charset="0"/>
                        </a:rPr>
                        <a:t>130.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400" b="0" dirty="0">
                          <a:solidFill>
                            <a:srgbClr val="0000FF"/>
                          </a:solidFill>
                          <a:latin typeface="Comic Sans MS" panose="030F0702030302020204" pitchFamily="66"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400" b="0" dirty="0">
                          <a:solidFill>
                            <a:srgbClr val="0000FF"/>
                          </a:solidFill>
                          <a:latin typeface="Comic Sans MS" panose="030F0702030302020204" pitchFamily="66"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400" b="0" dirty="0">
                          <a:solidFill>
                            <a:srgbClr val="0000FF"/>
                          </a:solidFill>
                          <a:latin typeface="Comic Sans MS" panose="030F0702030302020204" pitchFamily="66"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1824648"/>
                  </a:ext>
                </a:extLst>
              </a:tr>
            </a:tbl>
          </a:graphicData>
        </a:graphic>
      </p:graphicFrame>
    </p:spTree>
    <p:extLst>
      <p:ext uri="{BB962C8B-B14F-4D97-AF65-F5344CB8AC3E}">
        <p14:creationId xmlns:p14="http://schemas.microsoft.com/office/powerpoint/2010/main" val="40196931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7C18B3-DCD1-41FD-8C14-A7DF0AE918FD}"/>
              </a:ext>
            </a:extLst>
          </p:cNvPr>
          <p:cNvSpPr txBox="1"/>
          <p:nvPr/>
        </p:nvSpPr>
        <p:spPr>
          <a:xfrm>
            <a:off x="1" y="0"/>
            <a:ext cx="12192000" cy="243143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4000" dirty="0">
                <a:solidFill>
                  <a:prstClr val="black"/>
                </a:solidFill>
                <a:latin typeface="Times New Roman" panose="02020603050405020304" pitchFamily="18" charset="0"/>
                <a:cs typeface="Times New Roman" panose="02020603050405020304" pitchFamily="18" charset="0"/>
              </a:rPr>
              <a:t>33. </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What is the period trend for atomic radius (size)?</a:t>
            </a:r>
            <a:b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figure it out we need to look at a period, write out the atomic radii - in order,</a:t>
            </a:r>
            <a:b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see </a:t>
            </a:r>
            <a:r>
              <a:rPr lang="en-US" sz="2800" dirty="0">
                <a:solidFill>
                  <a:prstClr val="black"/>
                </a:solidFill>
                <a:latin typeface="Times New Roman" panose="02020603050405020304" pitchFamily="18" charset="0"/>
                <a:cs typeface="Times New Roman" panose="02020603050405020304" pitchFamily="18" charset="0"/>
              </a:rPr>
              <a:t>what the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pattern is.  </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Use period 2</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b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Fill in this chart now, then use as few words as possible to state the trend.  </a:t>
            </a:r>
          </a:p>
        </p:txBody>
      </p:sp>
      <p:graphicFrame>
        <p:nvGraphicFramePr>
          <p:cNvPr id="3" name="Table 2">
            <a:extLst>
              <a:ext uri="{FF2B5EF4-FFF2-40B4-BE49-F238E27FC236}">
                <a16:creationId xmlns:a16="http://schemas.microsoft.com/office/drawing/2014/main" id="{AF62F458-1DD5-4798-A7BD-F822B9D53528}"/>
              </a:ext>
            </a:extLst>
          </p:cNvPr>
          <p:cNvGraphicFramePr>
            <a:graphicFrameLocks noGrp="1"/>
          </p:cNvGraphicFramePr>
          <p:nvPr/>
        </p:nvGraphicFramePr>
        <p:xfrm>
          <a:off x="0" y="4426566"/>
          <a:ext cx="12192000" cy="182914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292243554"/>
                    </a:ext>
                  </a:extLst>
                </a:gridCol>
                <a:gridCol w="2438400">
                  <a:extLst>
                    <a:ext uri="{9D8B030D-6E8A-4147-A177-3AD203B41FA5}">
                      <a16:colId xmlns:a16="http://schemas.microsoft.com/office/drawing/2014/main" val="3364206818"/>
                    </a:ext>
                  </a:extLst>
                </a:gridCol>
                <a:gridCol w="2438400">
                  <a:extLst>
                    <a:ext uri="{9D8B030D-6E8A-4147-A177-3AD203B41FA5}">
                      <a16:colId xmlns:a16="http://schemas.microsoft.com/office/drawing/2014/main" val="1508171268"/>
                    </a:ext>
                  </a:extLst>
                </a:gridCol>
                <a:gridCol w="2438400">
                  <a:extLst>
                    <a:ext uri="{9D8B030D-6E8A-4147-A177-3AD203B41FA5}">
                      <a16:colId xmlns:a16="http://schemas.microsoft.com/office/drawing/2014/main" val="1094993025"/>
                    </a:ext>
                  </a:extLst>
                </a:gridCol>
                <a:gridCol w="2438400">
                  <a:extLst>
                    <a:ext uri="{9D8B030D-6E8A-4147-A177-3AD203B41FA5}">
                      <a16:colId xmlns:a16="http://schemas.microsoft.com/office/drawing/2014/main" val="645213473"/>
                    </a:ext>
                  </a:extLst>
                </a:gridCol>
              </a:tblGrid>
              <a:tr h="861650">
                <a:tc>
                  <a:txBody>
                    <a:bodyPr/>
                    <a:lstStyle/>
                    <a:p>
                      <a:pPr algn="ctr"/>
                      <a:r>
                        <a:rPr lang="en-US" sz="2400" b="0" dirty="0">
                          <a:solidFill>
                            <a:schemeClr val="tx1"/>
                          </a:solidFill>
                          <a:latin typeface="Comic Sans MS" panose="030F0702030302020204" pitchFamily="66"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Comic Sans MS" panose="030F0702030302020204" pitchFamily="66" charset="0"/>
                        </a:rPr>
                        <a:t>Li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Comic Sans MS" panose="030F0702030302020204" pitchFamily="66" charset="0"/>
                        </a:rPr>
                        <a:t>Be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Comic Sans MS" panose="030F0702030302020204" pitchFamily="66"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Comic Sans MS" panose="030F0702030302020204" pitchFamily="66"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619661"/>
                  </a:ext>
                </a:extLst>
              </a:tr>
              <a:tr h="967490">
                <a:tc>
                  <a:txBody>
                    <a:bodyPr/>
                    <a:lstStyle/>
                    <a:p>
                      <a:pPr algn="ctr"/>
                      <a:r>
                        <a:rPr lang="en-US" sz="2400" b="0" dirty="0">
                          <a:solidFill>
                            <a:schemeClr val="tx1"/>
                          </a:solidFill>
                          <a:latin typeface="Comic Sans MS" panose="030F0702030302020204" pitchFamily="66" charset="0"/>
                        </a:rPr>
                        <a:t>Mass in amu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400" b="0" dirty="0">
                          <a:solidFill>
                            <a:srgbClr val="0000FF"/>
                          </a:solidFill>
                          <a:latin typeface="Comic Sans MS" panose="030F0702030302020204" pitchFamily="66" charset="0"/>
                        </a:rPr>
                        <a:t>130.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400" b="0" dirty="0">
                          <a:solidFill>
                            <a:srgbClr val="0000FF"/>
                          </a:solidFill>
                          <a:latin typeface="Comic Sans MS" panose="030F0702030302020204" pitchFamily="66"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400" b="0" dirty="0">
                          <a:solidFill>
                            <a:srgbClr val="0000FF"/>
                          </a:solidFill>
                          <a:latin typeface="Comic Sans MS" panose="030F0702030302020204" pitchFamily="66"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400" b="0" dirty="0">
                          <a:solidFill>
                            <a:srgbClr val="0000FF"/>
                          </a:solidFill>
                          <a:latin typeface="Comic Sans MS" panose="030F0702030302020204" pitchFamily="66"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1824648"/>
                  </a:ext>
                </a:extLst>
              </a:tr>
            </a:tbl>
          </a:graphicData>
        </a:graphic>
      </p:graphicFrame>
      <p:sp>
        <p:nvSpPr>
          <p:cNvPr id="4" name="TextBox 3">
            <a:extLst>
              <a:ext uri="{FF2B5EF4-FFF2-40B4-BE49-F238E27FC236}">
                <a16:creationId xmlns:a16="http://schemas.microsoft.com/office/drawing/2014/main" id="{1A6A7DAB-18CA-4416-A70D-CA45FCE0A4A6}"/>
              </a:ext>
            </a:extLst>
          </p:cNvPr>
          <p:cNvSpPr txBox="1"/>
          <p:nvPr/>
        </p:nvSpPr>
        <p:spPr>
          <a:xfrm>
            <a:off x="0" y="2644170"/>
            <a:ext cx="12192000" cy="1569660"/>
          </a:xfrm>
          <a:prstGeom prst="rect">
            <a:avLst/>
          </a:prstGeom>
          <a:noFill/>
        </p:spPr>
        <p:txBody>
          <a:bodyPr wrap="square" rtlCol="0">
            <a:spAutoFit/>
          </a:bodyPr>
          <a:lstStyle/>
          <a:p>
            <a:pPr algn="ctr"/>
            <a:r>
              <a:rPr lang="en-US" sz="4800" dirty="0">
                <a:solidFill>
                  <a:srgbClr val="0000FF"/>
                </a:solidFill>
                <a:latin typeface="Times New Roman" panose="02020603050405020304" pitchFamily="18" charset="0"/>
                <a:cs typeface="Times New Roman" panose="02020603050405020304" pitchFamily="18" charset="0"/>
              </a:rPr>
              <a:t>The period trend for atomic radius is decreasing.</a:t>
            </a:r>
            <a:br>
              <a:rPr lang="en-US" sz="4800" dirty="0">
                <a:solidFill>
                  <a:srgbClr val="0000FF"/>
                </a:solidFill>
                <a:latin typeface="Times New Roman" panose="02020603050405020304" pitchFamily="18" charset="0"/>
                <a:cs typeface="Times New Roman" panose="02020603050405020304" pitchFamily="18" charset="0"/>
              </a:rPr>
            </a:br>
            <a:br>
              <a:rPr lang="en-US" sz="1600" dirty="0">
                <a:solidFill>
                  <a:srgbClr val="0000FF"/>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How is this possible?  The reason for this is a little more complicated.</a:t>
            </a:r>
            <a:endParaRPr lang="en-US" sz="4800" dirty="0">
              <a:solidFill>
                <a:srgbClr val="FF0000"/>
              </a:solidFill>
            </a:endParaRPr>
          </a:p>
        </p:txBody>
      </p:sp>
    </p:spTree>
    <p:extLst>
      <p:ext uri="{BB962C8B-B14F-4D97-AF65-F5344CB8AC3E}">
        <p14:creationId xmlns:p14="http://schemas.microsoft.com/office/powerpoint/2010/main" val="672176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444737-ADA1-4B56-8879-C3FC9C3A3D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3325" y="1254287"/>
            <a:ext cx="8448675" cy="5603713"/>
          </a:xfrm>
          <a:prstGeom prst="rect">
            <a:avLst/>
          </a:prstGeom>
        </p:spPr>
      </p:pic>
      <p:sp>
        <p:nvSpPr>
          <p:cNvPr id="6" name="Arrow: Right 5">
            <a:extLst>
              <a:ext uri="{FF2B5EF4-FFF2-40B4-BE49-F238E27FC236}">
                <a16:creationId xmlns:a16="http://schemas.microsoft.com/office/drawing/2014/main" id="{5187576F-11AE-4098-8445-1CA00BB57BA2}"/>
              </a:ext>
            </a:extLst>
          </p:cNvPr>
          <p:cNvSpPr/>
          <p:nvPr/>
        </p:nvSpPr>
        <p:spPr>
          <a:xfrm rot="5400000">
            <a:off x="4305769" y="2189152"/>
            <a:ext cx="1930147" cy="549550"/>
          </a:xfrm>
          <a:prstGeom prst="rightArrow">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 name="TextBox 6">
            <a:extLst>
              <a:ext uri="{FF2B5EF4-FFF2-40B4-BE49-F238E27FC236}">
                <a16:creationId xmlns:a16="http://schemas.microsoft.com/office/drawing/2014/main" id="{31A9A963-797B-4D43-AE1A-2665BC838378}"/>
              </a:ext>
            </a:extLst>
          </p:cNvPr>
          <p:cNvSpPr txBox="1"/>
          <p:nvPr/>
        </p:nvSpPr>
        <p:spPr>
          <a:xfrm>
            <a:off x="-1" y="914401"/>
            <a:ext cx="3983500" cy="4678204"/>
          </a:xfrm>
          <a:prstGeom prst="rect">
            <a:avLst/>
          </a:prstGeom>
          <a:noFill/>
        </p:spPr>
        <p:txBody>
          <a:bodyPr wrap="square" rtlCol="0">
            <a:spAutoFit/>
          </a:bodyPr>
          <a:lstStyle/>
          <a:p>
            <a:pPr algn="ctr"/>
            <a:r>
              <a:rPr lang="en-US" sz="4000" kern="1200" dirty="0">
                <a:ln>
                  <a:noFill/>
                </a:ln>
                <a:solidFill>
                  <a:srgbClr val="CC0099"/>
                </a:solidFill>
                <a:effectLst/>
                <a:latin typeface="Times New Roman" panose="02020603050405020304" pitchFamily="18" charset="0"/>
                <a:cs typeface="Times New Roman" panose="02020603050405020304" pitchFamily="18" charset="0"/>
              </a:rPr>
              <a:t>6.  </a:t>
            </a:r>
            <a:br>
              <a:rPr lang="en-US" sz="4000" kern="1200" dirty="0">
                <a:ln>
                  <a:noFill/>
                </a:ln>
                <a:solidFill>
                  <a:srgbClr val="CC0099"/>
                </a:solidFill>
                <a:effectLst/>
                <a:latin typeface="Times New Roman" panose="02020603050405020304" pitchFamily="18" charset="0"/>
                <a:cs typeface="Times New Roman" panose="02020603050405020304" pitchFamily="18" charset="0"/>
              </a:rPr>
            </a:br>
            <a:r>
              <a:rPr lang="en-US" sz="4000" kern="1200" dirty="0">
                <a:ln>
                  <a:noFill/>
                </a:ln>
                <a:solidFill>
                  <a:srgbClr val="CC0099"/>
                </a:solidFill>
                <a:effectLst/>
                <a:latin typeface="Times New Roman" panose="02020603050405020304" pitchFamily="18" charset="0"/>
                <a:cs typeface="Times New Roman" panose="02020603050405020304" pitchFamily="18" charset="0"/>
              </a:rPr>
              <a:t>Group 3-12</a:t>
            </a:r>
            <a:br>
              <a:rPr lang="en-US" sz="4000" kern="1200" dirty="0">
                <a:ln>
                  <a:noFill/>
                </a:ln>
                <a:solidFill>
                  <a:srgbClr val="CC0099"/>
                </a:solidFill>
                <a:effectLst/>
                <a:latin typeface="Times New Roman" panose="02020603050405020304" pitchFamily="18" charset="0"/>
                <a:cs typeface="Times New Roman" panose="02020603050405020304" pitchFamily="18" charset="0"/>
              </a:rPr>
            </a:br>
            <a:r>
              <a:rPr lang="en-US" sz="4000" kern="1200" dirty="0">
                <a:ln>
                  <a:noFill/>
                </a:ln>
                <a:solidFill>
                  <a:srgbClr val="CC0099"/>
                </a:solidFill>
                <a:effectLst/>
                <a:latin typeface="Times New Roman" panose="02020603050405020304" pitchFamily="18" charset="0"/>
                <a:cs typeface="Times New Roman" panose="02020603050405020304" pitchFamily="18" charset="0"/>
              </a:rPr>
              <a:t>plus under the staircase</a:t>
            </a:r>
            <a:br>
              <a:rPr lang="en-US" sz="4000" kern="1200" dirty="0">
                <a:ln>
                  <a:noFill/>
                </a:ln>
                <a:solidFill>
                  <a:srgbClr val="CC0099"/>
                </a:solidFill>
                <a:effectLst/>
                <a:latin typeface="Times New Roman" panose="02020603050405020304" pitchFamily="18" charset="0"/>
                <a:cs typeface="Times New Roman" panose="02020603050405020304" pitchFamily="18" charset="0"/>
              </a:rPr>
            </a:br>
            <a:r>
              <a:rPr lang="en-US" sz="4000" kern="1200" dirty="0">
                <a:ln>
                  <a:noFill/>
                </a:ln>
                <a:solidFill>
                  <a:srgbClr val="CC0099"/>
                </a:solidFill>
                <a:effectLst/>
                <a:latin typeface="Times New Roman" panose="02020603050405020304" pitchFamily="18" charset="0"/>
                <a:cs typeface="Times New Roman" panose="02020603050405020304" pitchFamily="18" charset="0"/>
              </a:rPr>
              <a:t>are called the TRANSITIONAL</a:t>
            </a:r>
            <a:br>
              <a:rPr lang="en-US" sz="4000" kern="1200" dirty="0">
                <a:ln>
                  <a:noFill/>
                </a:ln>
                <a:solidFill>
                  <a:srgbClr val="CC0099"/>
                </a:solidFill>
                <a:effectLst/>
                <a:latin typeface="Times New Roman" panose="02020603050405020304" pitchFamily="18" charset="0"/>
                <a:cs typeface="Times New Roman" panose="02020603050405020304" pitchFamily="18" charset="0"/>
              </a:rPr>
            </a:br>
            <a:r>
              <a:rPr lang="en-US" sz="4000" kern="1200" dirty="0">
                <a:ln>
                  <a:noFill/>
                </a:ln>
                <a:solidFill>
                  <a:srgbClr val="CC0099"/>
                </a:solidFill>
                <a:effectLst/>
                <a:latin typeface="Times New Roman" panose="02020603050405020304" pitchFamily="18" charset="0"/>
                <a:cs typeface="Times New Roman" panose="02020603050405020304" pitchFamily="18" charset="0"/>
              </a:rPr>
              <a:t>metals</a:t>
            </a:r>
            <a:endParaRPr lang="en-US" sz="4000" kern="1400" dirty="0">
              <a:ln>
                <a:noFill/>
              </a:ln>
              <a:solidFill>
                <a:srgbClr val="CC0099"/>
              </a:solidFill>
              <a:effectLst/>
              <a:latin typeface="Times New Roman" panose="02020603050405020304" pitchFamily="18" charset="0"/>
              <a:cs typeface="Times New Roman" panose="02020603050405020304" pitchFamily="18" charset="0"/>
            </a:endParaRPr>
          </a:p>
          <a:p>
            <a:endParaRPr lang="en-US" dirty="0"/>
          </a:p>
        </p:txBody>
      </p:sp>
      <p:sp>
        <p:nvSpPr>
          <p:cNvPr id="8" name="Arrow: Right 7">
            <a:extLst>
              <a:ext uri="{FF2B5EF4-FFF2-40B4-BE49-F238E27FC236}">
                <a16:creationId xmlns:a16="http://schemas.microsoft.com/office/drawing/2014/main" id="{5BB24718-B140-413F-A381-0934254005BB}"/>
              </a:ext>
            </a:extLst>
          </p:cNvPr>
          <p:cNvSpPr/>
          <p:nvPr/>
        </p:nvSpPr>
        <p:spPr>
          <a:xfrm rot="5400000">
            <a:off x="5166332" y="2281918"/>
            <a:ext cx="1930147" cy="549550"/>
          </a:xfrm>
          <a:prstGeom prst="rightArrow">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9" name="Arrow: Right 8">
            <a:extLst>
              <a:ext uri="{FF2B5EF4-FFF2-40B4-BE49-F238E27FC236}">
                <a16:creationId xmlns:a16="http://schemas.microsoft.com/office/drawing/2014/main" id="{29967728-CE63-4B11-8F28-18B926EE652B}"/>
              </a:ext>
            </a:extLst>
          </p:cNvPr>
          <p:cNvSpPr/>
          <p:nvPr/>
        </p:nvSpPr>
        <p:spPr>
          <a:xfrm rot="5400000">
            <a:off x="4743089" y="1944586"/>
            <a:ext cx="1930147" cy="549550"/>
          </a:xfrm>
          <a:prstGeom prst="rightArrow">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Arrow: Right 9">
            <a:extLst>
              <a:ext uri="{FF2B5EF4-FFF2-40B4-BE49-F238E27FC236}">
                <a16:creationId xmlns:a16="http://schemas.microsoft.com/office/drawing/2014/main" id="{9FC7FA7B-CE8C-466F-BE2E-6B89F8BC8230}"/>
              </a:ext>
            </a:extLst>
          </p:cNvPr>
          <p:cNvSpPr/>
          <p:nvPr/>
        </p:nvSpPr>
        <p:spPr>
          <a:xfrm rot="5400000">
            <a:off x="5995831" y="2288544"/>
            <a:ext cx="1930147" cy="549550"/>
          </a:xfrm>
          <a:prstGeom prst="rightArrow">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1" name="Arrow: Right 10">
            <a:extLst>
              <a:ext uri="{FF2B5EF4-FFF2-40B4-BE49-F238E27FC236}">
                <a16:creationId xmlns:a16="http://schemas.microsoft.com/office/drawing/2014/main" id="{E2CC932B-BB68-49C5-A3FF-F6B80F5CB472}"/>
              </a:ext>
            </a:extLst>
          </p:cNvPr>
          <p:cNvSpPr/>
          <p:nvPr/>
        </p:nvSpPr>
        <p:spPr>
          <a:xfrm rot="5400000">
            <a:off x="6856394" y="2381310"/>
            <a:ext cx="1930147" cy="549550"/>
          </a:xfrm>
          <a:prstGeom prst="rightArrow">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2" name="Arrow: Right 11">
            <a:extLst>
              <a:ext uri="{FF2B5EF4-FFF2-40B4-BE49-F238E27FC236}">
                <a16:creationId xmlns:a16="http://schemas.microsoft.com/office/drawing/2014/main" id="{D23B0AB3-6F96-40F4-AE16-94E3230AF67A}"/>
              </a:ext>
            </a:extLst>
          </p:cNvPr>
          <p:cNvSpPr/>
          <p:nvPr/>
        </p:nvSpPr>
        <p:spPr>
          <a:xfrm rot="5400000">
            <a:off x="6433151" y="2043978"/>
            <a:ext cx="1930147" cy="549550"/>
          </a:xfrm>
          <a:prstGeom prst="rightArrow">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Arrow: Right 12">
            <a:extLst>
              <a:ext uri="{FF2B5EF4-FFF2-40B4-BE49-F238E27FC236}">
                <a16:creationId xmlns:a16="http://schemas.microsoft.com/office/drawing/2014/main" id="{B66E63E1-565F-4C54-B13D-8BE0D2D63433}"/>
              </a:ext>
            </a:extLst>
          </p:cNvPr>
          <p:cNvSpPr/>
          <p:nvPr/>
        </p:nvSpPr>
        <p:spPr>
          <a:xfrm rot="5400000">
            <a:off x="7374881" y="2195778"/>
            <a:ext cx="1930147" cy="549550"/>
          </a:xfrm>
          <a:prstGeom prst="rightArrow">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Arrow: Right 13">
            <a:extLst>
              <a:ext uri="{FF2B5EF4-FFF2-40B4-BE49-F238E27FC236}">
                <a16:creationId xmlns:a16="http://schemas.microsoft.com/office/drawing/2014/main" id="{6204F7DA-2B10-40BC-9D7F-C7022DBED6BF}"/>
              </a:ext>
            </a:extLst>
          </p:cNvPr>
          <p:cNvSpPr/>
          <p:nvPr/>
        </p:nvSpPr>
        <p:spPr>
          <a:xfrm rot="5400000">
            <a:off x="8235444" y="2288544"/>
            <a:ext cx="1930147" cy="549550"/>
          </a:xfrm>
          <a:prstGeom prst="rightArrow">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Arrow: Right 14">
            <a:extLst>
              <a:ext uri="{FF2B5EF4-FFF2-40B4-BE49-F238E27FC236}">
                <a16:creationId xmlns:a16="http://schemas.microsoft.com/office/drawing/2014/main" id="{906CB905-2187-4041-A753-D9B19A564CCB}"/>
              </a:ext>
            </a:extLst>
          </p:cNvPr>
          <p:cNvSpPr/>
          <p:nvPr/>
        </p:nvSpPr>
        <p:spPr>
          <a:xfrm rot="5400000">
            <a:off x="7812201" y="1951212"/>
            <a:ext cx="1930147" cy="549550"/>
          </a:xfrm>
          <a:prstGeom prst="rightArrow">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6" name="Arrow: Right 15">
            <a:extLst>
              <a:ext uri="{FF2B5EF4-FFF2-40B4-BE49-F238E27FC236}">
                <a16:creationId xmlns:a16="http://schemas.microsoft.com/office/drawing/2014/main" id="{EAC123D6-6830-48B9-A579-E723AF76BAEB}"/>
              </a:ext>
            </a:extLst>
          </p:cNvPr>
          <p:cNvSpPr/>
          <p:nvPr/>
        </p:nvSpPr>
        <p:spPr>
          <a:xfrm rot="5400000">
            <a:off x="5598245" y="2238171"/>
            <a:ext cx="1930147" cy="549550"/>
          </a:xfrm>
          <a:prstGeom prst="rightArrow">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Arrow: Right 16">
            <a:extLst>
              <a:ext uri="{FF2B5EF4-FFF2-40B4-BE49-F238E27FC236}">
                <a16:creationId xmlns:a16="http://schemas.microsoft.com/office/drawing/2014/main" id="{0AB5F0CB-50BB-4631-BCC0-4FC64E84204F}"/>
              </a:ext>
            </a:extLst>
          </p:cNvPr>
          <p:cNvSpPr/>
          <p:nvPr/>
        </p:nvSpPr>
        <p:spPr>
          <a:xfrm rot="7812712">
            <a:off x="9475326" y="2246463"/>
            <a:ext cx="1930147" cy="549550"/>
          </a:xfrm>
          <a:prstGeom prst="rightArrow">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8" name="Arrow: Right 17">
            <a:extLst>
              <a:ext uri="{FF2B5EF4-FFF2-40B4-BE49-F238E27FC236}">
                <a16:creationId xmlns:a16="http://schemas.microsoft.com/office/drawing/2014/main" id="{942E4633-9A93-4D2F-8600-0DE6F12DB445}"/>
              </a:ext>
            </a:extLst>
          </p:cNvPr>
          <p:cNvSpPr/>
          <p:nvPr/>
        </p:nvSpPr>
        <p:spPr>
          <a:xfrm rot="7812712">
            <a:off x="9868572" y="2978728"/>
            <a:ext cx="1930147" cy="549550"/>
          </a:xfrm>
          <a:prstGeom prst="rightArrow">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9" name="Arrow: Right 18">
            <a:extLst>
              <a:ext uri="{FF2B5EF4-FFF2-40B4-BE49-F238E27FC236}">
                <a16:creationId xmlns:a16="http://schemas.microsoft.com/office/drawing/2014/main" id="{EC3DCE10-2F21-4659-A30B-FA2F92CE94A2}"/>
              </a:ext>
            </a:extLst>
          </p:cNvPr>
          <p:cNvSpPr/>
          <p:nvPr/>
        </p:nvSpPr>
        <p:spPr>
          <a:xfrm rot="7812712">
            <a:off x="10378109" y="3497771"/>
            <a:ext cx="1930147" cy="549550"/>
          </a:xfrm>
          <a:prstGeom prst="rightArrow">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20272579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55F9D6-7272-4345-9B32-0877BDA280A2}"/>
              </a:ext>
            </a:extLst>
          </p:cNvPr>
          <p:cNvSpPr txBox="1"/>
          <p:nvPr/>
        </p:nvSpPr>
        <p:spPr>
          <a:xfrm>
            <a:off x="0" y="0"/>
            <a:ext cx="12192000" cy="5724644"/>
          </a:xfrm>
          <a:prstGeom prst="rect">
            <a:avLst/>
          </a:prstGeom>
          <a:noFill/>
        </p:spPr>
        <p:txBody>
          <a:bodyPr wrap="square" rtlCol="0">
            <a:spAutoFit/>
          </a:bodyPr>
          <a:lstStyle/>
          <a:p>
            <a:pPr algn="ctr"/>
            <a:r>
              <a:rPr lang="en-US" sz="4400" dirty="0">
                <a:solidFill>
                  <a:srgbClr val="0000FF"/>
                </a:solidFill>
                <a:latin typeface="Times New Roman" panose="02020603050405020304" pitchFamily="18" charset="0"/>
                <a:cs typeface="Times New Roman" panose="02020603050405020304" pitchFamily="18" charset="0"/>
              </a:rPr>
              <a:t>The period trend for atomic radius is decreasing.</a:t>
            </a:r>
            <a:br>
              <a:rPr lang="en-US" sz="4400" dirty="0">
                <a:solidFill>
                  <a:srgbClr val="0000FF"/>
                </a:solidFill>
                <a:latin typeface="Times New Roman" panose="02020603050405020304" pitchFamily="18" charset="0"/>
                <a:cs typeface="Times New Roman" panose="02020603050405020304" pitchFamily="18" charset="0"/>
              </a:rPr>
            </a:br>
            <a:br>
              <a:rPr lang="en-US" sz="1400" dirty="0">
                <a:solidFill>
                  <a:srgbClr val="0000FF"/>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How is this possible?  The reason for this is a little more complicated.</a:t>
            </a:r>
          </a:p>
          <a:p>
            <a:pPr algn="ctr"/>
            <a:endParaRPr lang="en-US" sz="2800" dirty="0">
              <a:solidFill>
                <a:srgbClr val="FF0000"/>
              </a:solidFill>
              <a:latin typeface="Times New Roman" panose="02020603050405020304" pitchFamily="18" charset="0"/>
              <a:cs typeface="Times New Roman" panose="02020603050405020304" pitchFamily="18" charset="0"/>
            </a:endParaRPr>
          </a:p>
          <a:p>
            <a:pPr algn="ct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All atoms in period 2 have 2 orbitals.  </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As we move across the table, the number of orbitals is constant, </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but the number of protons in the center of the atom – in the nucleus – increases.  </a:t>
            </a:r>
          </a:p>
          <a:p>
            <a:pPr algn="ct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More protons means more positive charge in the nucleus.</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This creates a stronger and stronger inward attraction, which pulls the atoms smaller, they shrink as we move to the right.  </a:t>
            </a:r>
          </a:p>
          <a:p>
            <a:pPr algn="ct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The smallest atom in the period has the most protons – the noble gas.  </a:t>
            </a:r>
            <a:endParaRPr lang="en-US" sz="4400" dirty="0">
              <a:solidFill>
                <a:schemeClr val="tx1">
                  <a:lumMod val="95000"/>
                  <a:lumOff val="5000"/>
                </a:schemeClr>
              </a:solidFill>
            </a:endParaRPr>
          </a:p>
        </p:txBody>
      </p:sp>
    </p:spTree>
    <p:extLst>
      <p:ext uri="{BB962C8B-B14F-4D97-AF65-F5344CB8AC3E}">
        <p14:creationId xmlns:p14="http://schemas.microsoft.com/office/powerpoint/2010/main" val="27619588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8BA96F-B929-4CAD-A2E9-29D566339FEE}"/>
              </a:ext>
            </a:extLst>
          </p:cNvPr>
          <p:cNvSpPr txBox="1"/>
          <p:nvPr/>
        </p:nvSpPr>
        <p:spPr>
          <a:xfrm>
            <a:off x="0" y="1"/>
            <a:ext cx="12192000" cy="6001643"/>
          </a:xfrm>
          <a:prstGeom prst="rect">
            <a:avLst/>
          </a:prstGeom>
          <a:noFill/>
        </p:spPr>
        <p:txBody>
          <a:bodyPr wrap="square" rtlCol="0">
            <a:spAutoFit/>
          </a:bodyPr>
          <a:lstStyle/>
          <a:p>
            <a:r>
              <a:rPr lang="en-US" sz="8000" dirty="0">
                <a:latin typeface="Times New Roman" panose="02020603050405020304" pitchFamily="18" charset="0"/>
                <a:cs typeface="Times New Roman" panose="02020603050405020304" pitchFamily="18" charset="0"/>
              </a:rPr>
              <a:t>Net Nuclear Charge Trend</a:t>
            </a:r>
          </a:p>
          <a:p>
            <a:endParaRPr lang="en-US" dirty="0"/>
          </a:p>
          <a:p>
            <a:r>
              <a:rPr lang="en-US" sz="4000" dirty="0">
                <a:latin typeface="Times New Roman" panose="02020603050405020304" pitchFamily="18" charset="0"/>
                <a:cs typeface="Times New Roman" panose="02020603050405020304" pitchFamily="18" charset="0"/>
              </a:rPr>
              <a:t>36.  </a:t>
            </a:r>
            <a:r>
              <a:rPr lang="en-US" sz="4000" dirty="0">
                <a:solidFill>
                  <a:srgbClr val="FF0000"/>
                </a:solidFill>
                <a:latin typeface="Times New Roman" panose="02020603050405020304" pitchFamily="18" charset="0"/>
                <a:cs typeface="Times New Roman" panose="02020603050405020304" pitchFamily="18" charset="0"/>
              </a:rPr>
              <a:t>The SUM TOTAL of charges inside the NUCLEUS   </a:t>
            </a:r>
            <a:br>
              <a:rPr lang="en-US" sz="4000" dirty="0">
                <a:solidFill>
                  <a:srgbClr val="FF0000"/>
                </a:solidFill>
                <a:latin typeface="Times New Roman" panose="02020603050405020304" pitchFamily="18" charset="0"/>
                <a:cs typeface="Times New Roman" panose="02020603050405020304" pitchFamily="18" charset="0"/>
              </a:rPr>
            </a:br>
            <a:r>
              <a:rPr lang="en-US" sz="4000" dirty="0">
                <a:solidFill>
                  <a:srgbClr val="FF0000"/>
                </a:solidFill>
                <a:latin typeface="Times New Roman" panose="02020603050405020304" pitchFamily="18" charset="0"/>
                <a:cs typeface="Times New Roman" panose="02020603050405020304" pitchFamily="18" charset="0"/>
              </a:rPr>
              <a:t>        is net nuclear charge. </a:t>
            </a:r>
          </a:p>
          <a:p>
            <a:endParaRPr lang="en-US" sz="4000" dirty="0">
              <a:latin typeface="Times New Roman" panose="02020603050405020304" pitchFamily="18" charset="0"/>
              <a:cs typeface="Times New Roman" panose="02020603050405020304" pitchFamily="18" charset="0"/>
            </a:endParaRPr>
          </a:p>
          <a:p>
            <a:br>
              <a:rPr lang="en-US" sz="40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Since inside the nucleus are only protons (positive charges) and neutrons (no charges), the net nuclear charge is always positive.  </a:t>
            </a:r>
          </a:p>
          <a:p>
            <a:r>
              <a:rPr lang="en-US" sz="3600" dirty="0">
                <a:latin typeface="Times New Roman" panose="02020603050405020304" pitchFamily="18" charset="0"/>
                <a:cs typeface="Times New Roman" panose="02020603050405020304" pitchFamily="18" charset="0"/>
              </a:rPr>
              <a:t>In fact, </a:t>
            </a:r>
            <a:r>
              <a:rPr lang="en-US" sz="3600" dirty="0">
                <a:solidFill>
                  <a:srgbClr val="0000FF"/>
                </a:solidFill>
                <a:latin typeface="Times New Roman" panose="02020603050405020304" pitchFamily="18" charset="0"/>
                <a:cs typeface="Times New Roman" panose="02020603050405020304" pitchFamily="18" charset="0"/>
              </a:rPr>
              <a:t>if you FORGET the positive sign, it’s wrong.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36314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7FADBC4-C65A-42BB-AAD0-3E1FAF2F9F62}"/>
              </a:ext>
            </a:extLst>
          </p:cNvPr>
          <p:cNvGraphicFramePr>
            <a:graphicFrameLocks noGrp="1"/>
          </p:cNvGraphicFramePr>
          <p:nvPr>
            <p:extLst>
              <p:ext uri="{D42A27DB-BD31-4B8C-83A1-F6EECF244321}">
                <p14:modId xmlns:p14="http://schemas.microsoft.com/office/powerpoint/2010/main" val="4045306840"/>
              </p:ext>
            </p:extLst>
          </p:nvPr>
        </p:nvGraphicFramePr>
        <p:xfrm>
          <a:off x="7593497" y="0"/>
          <a:ext cx="4598502" cy="6857998"/>
        </p:xfrm>
        <a:graphic>
          <a:graphicData uri="http://schemas.openxmlformats.org/drawingml/2006/table">
            <a:tbl>
              <a:tblPr firstRow="1" bandRow="1">
                <a:tableStyleId>{5C22544A-7EE6-4342-B048-85BDC9FD1C3A}</a:tableStyleId>
              </a:tblPr>
              <a:tblGrid>
                <a:gridCol w="967407">
                  <a:extLst>
                    <a:ext uri="{9D8B030D-6E8A-4147-A177-3AD203B41FA5}">
                      <a16:colId xmlns:a16="http://schemas.microsoft.com/office/drawing/2014/main" val="2172013783"/>
                    </a:ext>
                  </a:extLst>
                </a:gridCol>
                <a:gridCol w="1563757">
                  <a:extLst>
                    <a:ext uri="{9D8B030D-6E8A-4147-A177-3AD203B41FA5}">
                      <a16:colId xmlns:a16="http://schemas.microsoft.com/office/drawing/2014/main" val="3262712166"/>
                    </a:ext>
                  </a:extLst>
                </a:gridCol>
                <a:gridCol w="2067338">
                  <a:extLst>
                    <a:ext uri="{9D8B030D-6E8A-4147-A177-3AD203B41FA5}">
                      <a16:colId xmlns:a16="http://schemas.microsoft.com/office/drawing/2014/main" val="4052074841"/>
                    </a:ext>
                  </a:extLst>
                </a:gridCol>
              </a:tblGrid>
              <a:tr h="1347088">
                <a:tc>
                  <a:txBody>
                    <a:bodyPr/>
                    <a:lstStyle/>
                    <a:p>
                      <a:pPr algn="ctr"/>
                      <a:r>
                        <a:rPr lang="en-US" sz="2400" b="0" dirty="0">
                          <a:solidFill>
                            <a:srgbClr val="FF0000"/>
                          </a:solidFill>
                          <a:latin typeface="Comic Sans MS" panose="030F0702030302020204" pitchFamily="66" charset="0"/>
                        </a:rPr>
                        <a:t>Atom</a:t>
                      </a: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0" dirty="0">
                          <a:solidFill>
                            <a:srgbClr val="FF0000"/>
                          </a:solidFill>
                          <a:latin typeface="Comic Sans MS" panose="030F0702030302020204" pitchFamily="66" charset="0"/>
                        </a:rPr>
                        <a:t>Atomic Number</a:t>
                      </a: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0" dirty="0">
                          <a:solidFill>
                            <a:srgbClr val="FF0000"/>
                          </a:solidFill>
                          <a:latin typeface="Comic Sans MS" panose="030F0702030302020204" pitchFamily="66" charset="0"/>
                        </a:rPr>
                        <a:t>Net Nuclear Charge</a:t>
                      </a: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0177705"/>
                  </a:ext>
                </a:extLst>
              </a:tr>
              <a:tr h="1102182">
                <a:tc>
                  <a:txBody>
                    <a:bodyPr/>
                    <a:lstStyle/>
                    <a:p>
                      <a:pPr algn="ctr"/>
                      <a:r>
                        <a:rPr lang="en-US" sz="2400" b="0" dirty="0">
                          <a:solidFill>
                            <a:srgbClr val="FF0000"/>
                          </a:solidFill>
                          <a:latin typeface="Comic Sans MS" panose="030F0702030302020204" pitchFamily="66" charset="0"/>
                        </a:rPr>
                        <a:t>Be</a:t>
                      </a: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0" dirty="0">
                        <a:solidFill>
                          <a:srgbClr val="FF0000"/>
                        </a:solidFill>
                        <a:latin typeface="Comic Sans MS" panose="030F0702030302020204" pitchFamily="66" charset="0"/>
                      </a:endParaRP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0" dirty="0">
                        <a:solidFill>
                          <a:srgbClr val="FF0000"/>
                        </a:solidFill>
                        <a:latin typeface="Comic Sans MS" panose="030F0702030302020204" pitchFamily="66" charset="0"/>
                      </a:endParaRP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28282911"/>
                  </a:ext>
                </a:extLst>
              </a:tr>
              <a:tr h="1102182">
                <a:tc>
                  <a:txBody>
                    <a:bodyPr/>
                    <a:lstStyle/>
                    <a:p>
                      <a:pPr algn="ctr"/>
                      <a:r>
                        <a:rPr lang="en-US" sz="2400" b="0" dirty="0">
                          <a:solidFill>
                            <a:srgbClr val="FF0000"/>
                          </a:solidFill>
                          <a:latin typeface="Comic Sans MS" panose="030F0702030302020204" pitchFamily="66" charset="0"/>
                        </a:rPr>
                        <a:t>Mg</a:t>
                      </a: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0" dirty="0">
                        <a:solidFill>
                          <a:srgbClr val="FF0000"/>
                        </a:solidFill>
                        <a:latin typeface="Comic Sans MS" panose="030F0702030302020204" pitchFamily="66" charset="0"/>
                      </a:endParaRP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0" dirty="0">
                        <a:solidFill>
                          <a:srgbClr val="FF0000"/>
                        </a:solidFill>
                        <a:latin typeface="Comic Sans MS" panose="030F0702030302020204" pitchFamily="66" charset="0"/>
                      </a:endParaRP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2561615"/>
                  </a:ext>
                </a:extLst>
              </a:tr>
              <a:tr h="1102182">
                <a:tc>
                  <a:txBody>
                    <a:bodyPr/>
                    <a:lstStyle/>
                    <a:p>
                      <a:pPr algn="ctr"/>
                      <a:r>
                        <a:rPr lang="en-US" sz="2400" b="0" dirty="0">
                          <a:solidFill>
                            <a:srgbClr val="FF0000"/>
                          </a:solidFill>
                          <a:latin typeface="Comic Sans MS" panose="030F0702030302020204" pitchFamily="66" charset="0"/>
                        </a:rPr>
                        <a:t>Ca</a:t>
                      </a: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0" dirty="0">
                        <a:solidFill>
                          <a:srgbClr val="FF0000"/>
                        </a:solidFill>
                        <a:latin typeface="Comic Sans MS" panose="030F0702030302020204" pitchFamily="66" charset="0"/>
                      </a:endParaRP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0" dirty="0">
                        <a:solidFill>
                          <a:srgbClr val="FF0000"/>
                        </a:solidFill>
                        <a:latin typeface="Comic Sans MS" panose="030F0702030302020204" pitchFamily="66" charset="0"/>
                      </a:endParaRP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8044634"/>
                  </a:ext>
                </a:extLst>
              </a:tr>
              <a:tr h="1102182">
                <a:tc>
                  <a:txBody>
                    <a:bodyPr/>
                    <a:lstStyle/>
                    <a:p>
                      <a:pPr algn="ctr"/>
                      <a:r>
                        <a:rPr lang="en-US" sz="2400" b="0" dirty="0">
                          <a:solidFill>
                            <a:srgbClr val="FF0000"/>
                          </a:solidFill>
                          <a:latin typeface="Comic Sans MS" panose="030F0702030302020204" pitchFamily="66" charset="0"/>
                        </a:rPr>
                        <a:t>Sr</a:t>
                      </a: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0" dirty="0">
                        <a:solidFill>
                          <a:srgbClr val="FF0000"/>
                        </a:solidFill>
                        <a:latin typeface="Comic Sans MS" panose="030F0702030302020204" pitchFamily="66" charset="0"/>
                      </a:endParaRP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0" dirty="0">
                        <a:solidFill>
                          <a:srgbClr val="FF0000"/>
                        </a:solidFill>
                        <a:latin typeface="Comic Sans MS" panose="030F0702030302020204" pitchFamily="66" charset="0"/>
                      </a:endParaRP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03650822"/>
                  </a:ext>
                </a:extLst>
              </a:tr>
              <a:tr h="1102182">
                <a:tc>
                  <a:txBody>
                    <a:bodyPr/>
                    <a:lstStyle/>
                    <a:p>
                      <a:pPr algn="ctr"/>
                      <a:r>
                        <a:rPr lang="en-US" sz="2400" b="0" dirty="0">
                          <a:solidFill>
                            <a:srgbClr val="FF0000"/>
                          </a:solidFill>
                          <a:latin typeface="Comic Sans MS" panose="030F0702030302020204" pitchFamily="66" charset="0"/>
                        </a:rPr>
                        <a:t>Ba</a:t>
                      </a: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0" dirty="0">
                        <a:solidFill>
                          <a:srgbClr val="FF0000"/>
                        </a:solidFill>
                        <a:latin typeface="Comic Sans MS" panose="030F0702030302020204" pitchFamily="66" charset="0"/>
                      </a:endParaRP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0" dirty="0">
                        <a:solidFill>
                          <a:srgbClr val="FF0000"/>
                        </a:solidFill>
                        <a:latin typeface="Comic Sans MS" panose="030F0702030302020204" pitchFamily="66" charset="0"/>
                      </a:endParaRP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5481544"/>
                  </a:ext>
                </a:extLst>
              </a:tr>
            </a:tbl>
          </a:graphicData>
        </a:graphic>
      </p:graphicFrame>
      <p:sp>
        <p:nvSpPr>
          <p:cNvPr id="5" name="TextBox 4">
            <a:extLst>
              <a:ext uri="{FF2B5EF4-FFF2-40B4-BE49-F238E27FC236}">
                <a16:creationId xmlns:a16="http://schemas.microsoft.com/office/drawing/2014/main" id="{5C1A3344-DAA2-4F0A-BDA9-F8487A7EB2AA}"/>
              </a:ext>
            </a:extLst>
          </p:cNvPr>
          <p:cNvSpPr txBox="1"/>
          <p:nvPr/>
        </p:nvSpPr>
        <p:spPr>
          <a:xfrm>
            <a:off x="0" y="0"/>
            <a:ext cx="7460974" cy="4216539"/>
          </a:xfrm>
          <a:prstGeom prst="rect">
            <a:avLst/>
          </a:prstGeom>
          <a:noFill/>
        </p:spPr>
        <p:txBody>
          <a:bodyPr wrap="square" rtlCol="0">
            <a:spAutoFit/>
          </a:bodyPr>
          <a:lstStyle/>
          <a:p>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37.  State the group trend for Net Nuclear Charge?</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The number of protons, with a positive sign, is the net nuclear charge since the electrons ARE NOT in the nucleus, and the neutrons have no charge.                   </a:t>
            </a:r>
            <a:r>
              <a:rPr lang="en-US" sz="32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430612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7FADBC4-C65A-42BB-AAD0-3E1FAF2F9F62}"/>
              </a:ext>
            </a:extLst>
          </p:cNvPr>
          <p:cNvGraphicFramePr>
            <a:graphicFrameLocks noGrp="1"/>
          </p:cNvGraphicFramePr>
          <p:nvPr>
            <p:extLst>
              <p:ext uri="{D42A27DB-BD31-4B8C-83A1-F6EECF244321}">
                <p14:modId xmlns:p14="http://schemas.microsoft.com/office/powerpoint/2010/main" val="927014808"/>
              </p:ext>
            </p:extLst>
          </p:nvPr>
        </p:nvGraphicFramePr>
        <p:xfrm>
          <a:off x="7593497" y="0"/>
          <a:ext cx="4598502" cy="6857998"/>
        </p:xfrm>
        <a:graphic>
          <a:graphicData uri="http://schemas.openxmlformats.org/drawingml/2006/table">
            <a:tbl>
              <a:tblPr firstRow="1" bandRow="1">
                <a:tableStyleId>{5C22544A-7EE6-4342-B048-85BDC9FD1C3A}</a:tableStyleId>
              </a:tblPr>
              <a:tblGrid>
                <a:gridCol w="967407">
                  <a:extLst>
                    <a:ext uri="{9D8B030D-6E8A-4147-A177-3AD203B41FA5}">
                      <a16:colId xmlns:a16="http://schemas.microsoft.com/office/drawing/2014/main" val="2172013783"/>
                    </a:ext>
                  </a:extLst>
                </a:gridCol>
                <a:gridCol w="1563757">
                  <a:extLst>
                    <a:ext uri="{9D8B030D-6E8A-4147-A177-3AD203B41FA5}">
                      <a16:colId xmlns:a16="http://schemas.microsoft.com/office/drawing/2014/main" val="3262712166"/>
                    </a:ext>
                  </a:extLst>
                </a:gridCol>
                <a:gridCol w="2067338">
                  <a:extLst>
                    <a:ext uri="{9D8B030D-6E8A-4147-A177-3AD203B41FA5}">
                      <a16:colId xmlns:a16="http://schemas.microsoft.com/office/drawing/2014/main" val="4052074841"/>
                    </a:ext>
                  </a:extLst>
                </a:gridCol>
              </a:tblGrid>
              <a:tr h="1347088">
                <a:tc>
                  <a:txBody>
                    <a:bodyPr/>
                    <a:lstStyle/>
                    <a:p>
                      <a:pPr algn="ctr"/>
                      <a:r>
                        <a:rPr lang="en-US" sz="2400" b="0" dirty="0">
                          <a:solidFill>
                            <a:srgbClr val="FF0000"/>
                          </a:solidFill>
                          <a:latin typeface="Comic Sans MS" panose="030F0702030302020204" pitchFamily="66" charset="0"/>
                        </a:rPr>
                        <a:t>Atom</a:t>
                      </a: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0" dirty="0">
                          <a:solidFill>
                            <a:srgbClr val="FF0000"/>
                          </a:solidFill>
                          <a:latin typeface="Comic Sans MS" panose="030F0702030302020204" pitchFamily="66" charset="0"/>
                        </a:rPr>
                        <a:t>Atomic Number</a:t>
                      </a: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0" dirty="0">
                          <a:solidFill>
                            <a:srgbClr val="FF0000"/>
                          </a:solidFill>
                          <a:latin typeface="Comic Sans MS" panose="030F0702030302020204" pitchFamily="66" charset="0"/>
                        </a:rPr>
                        <a:t>Net Nuclear Charge</a:t>
                      </a: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0177705"/>
                  </a:ext>
                </a:extLst>
              </a:tr>
              <a:tr h="1102182">
                <a:tc>
                  <a:txBody>
                    <a:bodyPr/>
                    <a:lstStyle/>
                    <a:p>
                      <a:pPr algn="ctr"/>
                      <a:r>
                        <a:rPr lang="en-US" sz="2400" b="0" dirty="0">
                          <a:solidFill>
                            <a:srgbClr val="FF0000"/>
                          </a:solidFill>
                          <a:latin typeface="Comic Sans MS" panose="030F0702030302020204" pitchFamily="66" charset="0"/>
                        </a:rPr>
                        <a:t>Be</a:t>
                      </a: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rgbClr val="FF0000"/>
                          </a:solidFill>
                          <a:latin typeface="Comic Sans MS" panose="030F0702030302020204" pitchFamily="66" charset="0"/>
                        </a:rPr>
                        <a:t>4 </a:t>
                      </a: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0" dirty="0">
                        <a:solidFill>
                          <a:srgbClr val="FF0000"/>
                        </a:solidFill>
                        <a:latin typeface="Comic Sans MS" panose="030F0702030302020204" pitchFamily="66" charset="0"/>
                      </a:endParaRP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28282911"/>
                  </a:ext>
                </a:extLst>
              </a:tr>
              <a:tr h="1102182">
                <a:tc>
                  <a:txBody>
                    <a:bodyPr/>
                    <a:lstStyle/>
                    <a:p>
                      <a:pPr algn="ctr"/>
                      <a:r>
                        <a:rPr lang="en-US" sz="2400" b="0" dirty="0">
                          <a:solidFill>
                            <a:srgbClr val="FF0000"/>
                          </a:solidFill>
                          <a:latin typeface="Comic Sans MS" panose="030F0702030302020204" pitchFamily="66" charset="0"/>
                        </a:rPr>
                        <a:t>Mg</a:t>
                      </a: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rgbClr val="FF0000"/>
                          </a:solidFill>
                          <a:latin typeface="Comic Sans MS" panose="030F0702030302020204" pitchFamily="66" charset="0"/>
                        </a:rPr>
                        <a:t>12</a:t>
                      </a: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0" dirty="0">
                        <a:solidFill>
                          <a:srgbClr val="FF0000"/>
                        </a:solidFill>
                        <a:latin typeface="Comic Sans MS" panose="030F0702030302020204" pitchFamily="66" charset="0"/>
                      </a:endParaRP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2561615"/>
                  </a:ext>
                </a:extLst>
              </a:tr>
              <a:tr h="1102182">
                <a:tc>
                  <a:txBody>
                    <a:bodyPr/>
                    <a:lstStyle/>
                    <a:p>
                      <a:pPr algn="ctr"/>
                      <a:r>
                        <a:rPr lang="en-US" sz="2400" b="0" dirty="0">
                          <a:solidFill>
                            <a:srgbClr val="FF0000"/>
                          </a:solidFill>
                          <a:latin typeface="Comic Sans MS" panose="030F0702030302020204" pitchFamily="66" charset="0"/>
                        </a:rPr>
                        <a:t>Ca</a:t>
                      </a: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rgbClr val="FF0000"/>
                          </a:solidFill>
                          <a:latin typeface="Comic Sans MS" panose="030F0702030302020204" pitchFamily="66" charset="0"/>
                        </a:rPr>
                        <a:t>20</a:t>
                      </a: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0" dirty="0">
                        <a:solidFill>
                          <a:srgbClr val="FF0000"/>
                        </a:solidFill>
                        <a:latin typeface="Comic Sans MS" panose="030F0702030302020204" pitchFamily="66" charset="0"/>
                      </a:endParaRP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8044634"/>
                  </a:ext>
                </a:extLst>
              </a:tr>
              <a:tr h="1102182">
                <a:tc>
                  <a:txBody>
                    <a:bodyPr/>
                    <a:lstStyle/>
                    <a:p>
                      <a:pPr algn="ctr"/>
                      <a:r>
                        <a:rPr lang="en-US" sz="2400" b="0" dirty="0">
                          <a:solidFill>
                            <a:srgbClr val="FF0000"/>
                          </a:solidFill>
                          <a:latin typeface="Comic Sans MS" panose="030F0702030302020204" pitchFamily="66" charset="0"/>
                        </a:rPr>
                        <a:t>Sr</a:t>
                      </a: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rgbClr val="FF0000"/>
                          </a:solidFill>
                          <a:latin typeface="Comic Sans MS" panose="030F0702030302020204" pitchFamily="66" charset="0"/>
                        </a:rPr>
                        <a:t>38</a:t>
                      </a: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0" dirty="0">
                        <a:solidFill>
                          <a:srgbClr val="FF0000"/>
                        </a:solidFill>
                        <a:latin typeface="Comic Sans MS" panose="030F0702030302020204" pitchFamily="66" charset="0"/>
                      </a:endParaRP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03650822"/>
                  </a:ext>
                </a:extLst>
              </a:tr>
              <a:tr h="1102182">
                <a:tc>
                  <a:txBody>
                    <a:bodyPr/>
                    <a:lstStyle/>
                    <a:p>
                      <a:pPr algn="ctr"/>
                      <a:r>
                        <a:rPr lang="en-US" sz="2400" b="0" dirty="0">
                          <a:solidFill>
                            <a:srgbClr val="FF0000"/>
                          </a:solidFill>
                          <a:latin typeface="Comic Sans MS" panose="030F0702030302020204" pitchFamily="66" charset="0"/>
                        </a:rPr>
                        <a:t>Ba</a:t>
                      </a: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rgbClr val="FF0000"/>
                          </a:solidFill>
                          <a:latin typeface="Comic Sans MS" panose="030F0702030302020204" pitchFamily="66" charset="0"/>
                        </a:rPr>
                        <a:t>56</a:t>
                      </a: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0" dirty="0">
                        <a:solidFill>
                          <a:srgbClr val="FF0000"/>
                        </a:solidFill>
                        <a:latin typeface="Comic Sans MS" panose="030F0702030302020204" pitchFamily="66" charset="0"/>
                      </a:endParaRP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5481544"/>
                  </a:ext>
                </a:extLst>
              </a:tr>
            </a:tbl>
          </a:graphicData>
        </a:graphic>
      </p:graphicFrame>
      <p:sp>
        <p:nvSpPr>
          <p:cNvPr id="5" name="TextBox 4">
            <a:extLst>
              <a:ext uri="{FF2B5EF4-FFF2-40B4-BE49-F238E27FC236}">
                <a16:creationId xmlns:a16="http://schemas.microsoft.com/office/drawing/2014/main" id="{5C1A3344-DAA2-4F0A-BDA9-F8487A7EB2AA}"/>
              </a:ext>
            </a:extLst>
          </p:cNvPr>
          <p:cNvSpPr txBox="1"/>
          <p:nvPr/>
        </p:nvSpPr>
        <p:spPr>
          <a:xfrm>
            <a:off x="0" y="0"/>
            <a:ext cx="7460974" cy="2739211"/>
          </a:xfrm>
          <a:prstGeom prst="rect">
            <a:avLst/>
          </a:prstGeom>
          <a:noFill/>
        </p:spPr>
        <p:txBody>
          <a:bodyPr wrap="square" rtlCol="0">
            <a:spAutoFit/>
          </a:bodyPr>
          <a:lstStyle/>
          <a:p>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37.  State the group trend for Net Nuclear Charge?</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68482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7FADBC4-C65A-42BB-AAD0-3E1FAF2F9F62}"/>
              </a:ext>
            </a:extLst>
          </p:cNvPr>
          <p:cNvGraphicFramePr>
            <a:graphicFrameLocks noGrp="1"/>
          </p:cNvGraphicFramePr>
          <p:nvPr>
            <p:extLst>
              <p:ext uri="{D42A27DB-BD31-4B8C-83A1-F6EECF244321}">
                <p14:modId xmlns:p14="http://schemas.microsoft.com/office/powerpoint/2010/main" val="2642193289"/>
              </p:ext>
            </p:extLst>
          </p:nvPr>
        </p:nvGraphicFramePr>
        <p:xfrm>
          <a:off x="7593497" y="0"/>
          <a:ext cx="4598502" cy="6857998"/>
        </p:xfrm>
        <a:graphic>
          <a:graphicData uri="http://schemas.openxmlformats.org/drawingml/2006/table">
            <a:tbl>
              <a:tblPr firstRow="1" bandRow="1">
                <a:tableStyleId>{5C22544A-7EE6-4342-B048-85BDC9FD1C3A}</a:tableStyleId>
              </a:tblPr>
              <a:tblGrid>
                <a:gridCol w="967407">
                  <a:extLst>
                    <a:ext uri="{9D8B030D-6E8A-4147-A177-3AD203B41FA5}">
                      <a16:colId xmlns:a16="http://schemas.microsoft.com/office/drawing/2014/main" val="2172013783"/>
                    </a:ext>
                  </a:extLst>
                </a:gridCol>
                <a:gridCol w="1563757">
                  <a:extLst>
                    <a:ext uri="{9D8B030D-6E8A-4147-A177-3AD203B41FA5}">
                      <a16:colId xmlns:a16="http://schemas.microsoft.com/office/drawing/2014/main" val="3262712166"/>
                    </a:ext>
                  </a:extLst>
                </a:gridCol>
                <a:gridCol w="2067338">
                  <a:extLst>
                    <a:ext uri="{9D8B030D-6E8A-4147-A177-3AD203B41FA5}">
                      <a16:colId xmlns:a16="http://schemas.microsoft.com/office/drawing/2014/main" val="4052074841"/>
                    </a:ext>
                  </a:extLst>
                </a:gridCol>
              </a:tblGrid>
              <a:tr h="1347088">
                <a:tc>
                  <a:txBody>
                    <a:bodyPr/>
                    <a:lstStyle/>
                    <a:p>
                      <a:pPr algn="ctr"/>
                      <a:r>
                        <a:rPr lang="en-US" sz="2400" b="0" dirty="0">
                          <a:solidFill>
                            <a:srgbClr val="FF0000"/>
                          </a:solidFill>
                          <a:latin typeface="Comic Sans MS" panose="030F0702030302020204" pitchFamily="66" charset="0"/>
                        </a:rPr>
                        <a:t>Atom</a:t>
                      </a: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0" dirty="0">
                          <a:solidFill>
                            <a:srgbClr val="FF0000"/>
                          </a:solidFill>
                          <a:latin typeface="Comic Sans MS" panose="030F0702030302020204" pitchFamily="66" charset="0"/>
                        </a:rPr>
                        <a:t>Atomic Number</a:t>
                      </a: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0" dirty="0">
                          <a:solidFill>
                            <a:srgbClr val="FF0000"/>
                          </a:solidFill>
                          <a:latin typeface="Comic Sans MS" panose="030F0702030302020204" pitchFamily="66" charset="0"/>
                        </a:rPr>
                        <a:t>Net Nuclear Charge</a:t>
                      </a: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0177705"/>
                  </a:ext>
                </a:extLst>
              </a:tr>
              <a:tr h="1102182">
                <a:tc>
                  <a:txBody>
                    <a:bodyPr/>
                    <a:lstStyle/>
                    <a:p>
                      <a:pPr algn="ctr"/>
                      <a:r>
                        <a:rPr lang="en-US" sz="2400" b="0" dirty="0">
                          <a:solidFill>
                            <a:srgbClr val="FF0000"/>
                          </a:solidFill>
                          <a:latin typeface="Comic Sans MS" panose="030F0702030302020204" pitchFamily="66" charset="0"/>
                        </a:rPr>
                        <a:t>Be</a:t>
                      </a: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rgbClr val="FF0000"/>
                          </a:solidFill>
                          <a:latin typeface="Comic Sans MS" panose="030F0702030302020204" pitchFamily="66" charset="0"/>
                        </a:rPr>
                        <a:t>4 </a:t>
                      </a: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rgbClr val="0000FF"/>
                          </a:solidFill>
                          <a:latin typeface="Comic Sans MS" panose="030F0702030302020204" pitchFamily="66" charset="0"/>
                        </a:rPr>
                        <a:t>+4 </a:t>
                      </a: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28282911"/>
                  </a:ext>
                </a:extLst>
              </a:tr>
              <a:tr h="1102182">
                <a:tc>
                  <a:txBody>
                    <a:bodyPr/>
                    <a:lstStyle/>
                    <a:p>
                      <a:pPr algn="ctr"/>
                      <a:r>
                        <a:rPr lang="en-US" sz="2400" b="0" dirty="0">
                          <a:solidFill>
                            <a:srgbClr val="FF0000"/>
                          </a:solidFill>
                          <a:latin typeface="Comic Sans MS" panose="030F0702030302020204" pitchFamily="66" charset="0"/>
                        </a:rPr>
                        <a:t>Mg</a:t>
                      </a: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rgbClr val="FF0000"/>
                          </a:solidFill>
                          <a:latin typeface="Comic Sans MS" panose="030F0702030302020204" pitchFamily="66" charset="0"/>
                        </a:rPr>
                        <a:t>12</a:t>
                      </a: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rgbClr val="0000FF"/>
                          </a:solidFill>
                          <a:latin typeface="Comic Sans MS" panose="030F0702030302020204" pitchFamily="66" charset="0"/>
                        </a:rPr>
                        <a:t>+12</a:t>
                      </a: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2561615"/>
                  </a:ext>
                </a:extLst>
              </a:tr>
              <a:tr h="1102182">
                <a:tc>
                  <a:txBody>
                    <a:bodyPr/>
                    <a:lstStyle/>
                    <a:p>
                      <a:pPr algn="ctr"/>
                      <a:r>
                        <a:rPr lang="en-US" sz="2400" b="0" dirty="0">
                          <a:solidFill>
                            <a:srgbClr val="FF0000"/>
                          </a:solidFill>
                          <a:latin typeface="Comic Sans MS" panose="030F0702030302020204" pitchFamily="66" charset="0"/>
                        </a:rPr>
                        <a:t>Ca</a:t>
                      </a: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rgbClr val="FF0000"/>
                          </a:solidFill>
                          <a:latin typeface="Comic Sans MS" panose="030F0702030302020204" pitchFamily="66" charset="0"/>
                        </a:rPr>
                        <a:t>20</a:t>
                      </a: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rgbClr val="0000FF"/>
                          </a:solidFill>
                          <a:latin typeface="Comic Sans MS" panose="030F0702030302020204" pitchFamily="66" charset="0"/>
                        </a:rPr>
                        <a:t>+20</a:t>
                      </a: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8044634"/>
                  </a:ext>
                </a:extLst>
              </a:tr>
              <a:tr h="1102182">
                <a:tc>
                  <a:txBody>
                    <a:bodyPr/>
                    <a:lstStyle/>
                    <a:p>
                      <a:pPr algn="ctr"/>
                      <a:r>
                        <a:rPr lang="en-US" sz="2400" b="0" dirty="0">
                          <a:solidFill>
                            <a:srgbClr val="FF0000"/>
                          </a:solidFill>
                          <a:latin typeface="Comic Sans MS" panose="030F0702030302020204" pitchFamily="66" charset="0"/>
                        </a:rPr>
                        <a:t>Sr</a:t>
                      </a: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rgbClr val="FF0000"/>
                          </a:solidFill>
                          <a:latin typeface="Comic Sans MS" panose="030F0702030302020204" pitchFamily="66" charset="0"/>
                        </a:rPr>
                        <a:t>38</a:t>
                      </a: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rgbClr val="0000FF"/>
                          </a:solidFill>
                          <a:latin typeface="Comic Sans MS" panose="030F0702030302020204" pitchFamily="66" charset="0"/>
                        </a:rPr>
                        <a:t>+38</a:t>
                      </a: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03650822"/>
                  </a:ext>
                </a:extLst>
              </a:tr>
              <a:tr h="1102182">
                <a:tc>
                  <a:txBody>
                    <a:bodyPr/>
                    <a:lstStyle/>
                    <a:p>
                      <a:pPr algn="ctr"/>
                      <a:r>
                        <a:rPr lang="en-US" sz="2400" b="0" dirty="0">
                          <a:solidFill>
                            <a:srgbClr val="FF0000"/>
                          </a:solidFill>
                          <a:latin typeface="Comic Sans MS" panose="030F0702030302020204" pitchFamily="66" charset="0"/>
                        </a:rPr>
                        <a:t>Ba</a:t>
                      </a: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rgbClr val="FF0000"/>
                          </a:solidFill>
                          <a:latin typeface="Comic Sans MS" panose="030F0702030302020204" pitchFamily="66" charset="0"/>
                        </a:rPr>
                        <a:t>56</a:t>
                      </a: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rgbClr val="0000FF"/>
                          </a:solidFill>
                          <a:latin typeface="Comic Sans MS" panose="030F0702030302020204" pitchFamily="66" charset="0"/>
                        </a:rPr>
                        <a:t>+56</a:t>
                      </a:r>
                    </a:p>
                  </a:txBody>
                  <a:tcPr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5481544"/>
                  </a:ext>
                </a:extLst>
              </a:tr>
            </a:tbl>
          </a:graphicData>
        </a:graphic>
      </p:graphicFrame>
      <p:sp>
        <p:nvSpPr>
          <p:cNvPr id="5" name="TextBox 4">
            <a:extLst>
              <a:ext uri="{FF2B5EF4-FFF2-40B4-BE49-F238E27FC236}">
                <a16:creationId xmlns:a16="http://schemas.microsoft.com/office/drawing/2014/main" id="{5C1A3344-DAA2-4F0A-BDA9-F8487A7EB2AA}"/>
              </a:ext>
            </a:extLst>
          </p:cNvPr>
          <p:cNvSpPr txBox="1"/>
          <p:nvPr/>
        </p:nvSpPr>
        <p:spPr>
          <a:xfrm>
            <a:off x="0" y="0"/>
            <a:ext cx="7434470" cy="2585323"/>
          </a:xfrm>
          <a:prstGeom prst="rect">
            <a:avLst/>
          </a:prstGeom>
          <a:noFill/>
        </p:spPr>
        <p:txBody>
          <a:bodyPr wrap="square" rtlCol="0">
            <a:spAutoFit/>
          </a:bodyPr>
          <a:lstStyle/>
          <a:p>
            <a:r>
              <a:rPr kumimoji="0" lang="en-US" sz="5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37.  The group trend for </a:t>
            </a:r>
            <a:br>
              <a:rPr kumimoji="0" lang="en-US" sz="5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br>
            <a:r>
              <a:rPr kumimoji="0" lang="en-US" sz="5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Net Nuclear Charge </a:t>
            </a:r>
            <a:br>
              <a:rPr kumimoji="0" lang="en-US" sz="5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br>
            <a:r>
              <a:rPr kumimoji="0" lang="en-US" sz="5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is increasing.</a:t>
            </a:r>
            <a:endPar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911346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F62F458-1DD5-4798-A7BD-F822B9D53528}"/>
              </a:ext>
            </a:extLst>
          </p:cNvPr>
          <p:cNvGraphicFramePr>
            <a:graphicFrameLocks noGrp="1"/>
          </p:cNvGraphicFramePr>
          <p:nvPr>
            <p:extLst>
              <p:ext uri="{D42A27DB-BD31-4B8C-83A1-F6EECF244321}">
                <p14:modId xmlns:p14="http://schemas.microsoft.com/office/powerpoint/2010/main" val="480449729"/>
              </p:ext>
            </p:extLst>
          </p:nvPr>
        </p:nvGraphicFramePr>
        <p:xfrm>
          <a:off x="-1" y="1873793"/>
          <a:ext cx="12192000" cy="2631946"/>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292243554"/>
                    </a:ext>
                  </a:extLst>
                </a:gridCol>
                <a:gridCol w="2438400">
                  <a:extLst>
                    <a:ext uri="{9D8B030D-6E8A-4147-A177-3AD203B41FA5}">
                      <a16:colId xmlns:a16="http://schemas.microsoft.com/office/drawing/2014/main" val="3364206818"/>
                    </a:ext>
                  </a:extLst>
                </a:gridCol>
                <a:gridCol w="2438400">
                  <a:extLst>
                    <a:ext uri="{9D8B030D-6E8A-4147-A177-3AD203B41FA5}">
                      <a16:colId xmlns:a16="http://schemas.microsoft.com/office/drawing/2014/main" val="1508171268"/>
                    </a:ext>
                  </a:extLst>
                </a:gridCol>
                <a:gridCol w="2438400">
                  <a:extLst>
                    <a:ext uri="{9D8B030D-6E8A-4147-A177-3AD203B41FA5}">
                      <a16:colId xmlns:a16="http://schemas.microsoft.com/office/drawing/2014/main" val="1094993025"/>
                    </a:ext>
                  </a:extLst>
                </a:gridCol>
                <a:gridCol w="2438400">
                  <a:extLst>
                    <a:ext uri="{9D8B030D-6E8A-4147-A177-3AD203B41FA5}">
                      <a16:colId xmlns:a16="http://schemas.microsoft.com/office/drawing/2014/main" val="645213473"/>
                    </a:ext>
                  </a:extLst>
                </a:gridCol>
              </a:tblGrid>
              <a:tr h="637409">
                <a:tc>
                  <a:txBody>
                    <a:bodyPr/>
                    <a:lstStyle/>
                    <a:p>
                      <a:pPr algn="ctr"/>
                      <a:r>
                        <a:rPr lang="en-US" sz="2400" b="0" dirty="0">
                          <a:solidFill>
                            <a:srgbClr val="0000FF"/>
                          </a:solidFill>
                          <a:latin typeface="Comic Sans MS" panose="030F0702030302020204" pitchFamily="66" charset="0"/>
                        </a:rPr>
                        <a:t>Atom</a:t>
                      </a: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tc>
                  <a:txBody>
                    <a:bodyPr/>
                    <a:lstStyle/>
                    <a:p>
                      <a:pPr algn="ctr"/>
                      <a:r>
                        <a:rPr lang="en-US" sz="2400" b="0" dirty="0">
                          <a:solidFill>
                            <a:srgbClr val="0000FF"/>
                          </a:solidFill>
                          <a:latin typeface="Comic Sans MS" panose="030F0702030302020204" pitchFamily="66" charset="0"/>
                        </a:rPr>
                        <a:t>K</a:t>
                      </a: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tc>
                  <a:txBody>
                    <a:bodyPr/>
                    <a:lstStyle/>
                    <a:p>
                      <a:pPr algn="ctr"/>
                      <a:r>
                        <a:rPr lang="en-US" sz="2400" b="0" dirty="0">
                          <a:solidFill>
                            <a:srgbClr val="0000FF"/>
                          </a:solidFill>
                          <a:latin typeface="Comic Sans MS" panose="030F0702030302020204" pitchFamily="66" charset="0"/>
                        </a:rPr>
                        <a:t>Ca</a:t>
                      </a: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tc>
                  <a:txBody>
                    <a:bodyPr/>
                    <a:lstStyle/>
                    <a:p>
                      <a:pPr algn="ctr"/>
                      <a:r>
                        <a:rPr lang="en-US" sz="2400" b="0" dirty="0">
                          <a:solidFill>
                            <a:srgbClr val="0000FF"/>
                          </a:solidFill>
                          <a:latin typeface="Comic Sans MS" panose="030F0702030302020204" pitchFamily="66" charset="0"/>
                        </a:rPr>
                        <a:t>Sc</a:t>
                      </a: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tc>
                  <a:txBody>
                    <a:bodyPr/>
                    <a:lstStyle/>
                    <a:p>
                      <a:pPr algn="ctr"/>
                      <a:r>
                        <a:rPr lang="en-US" sz="2400" b="0" dirty="0" err="1">
                          <a:solidFill>
                            <a:srgbClr val="0000FF"/>
                          </a:solidFill>
                          <a:latin typeface="Comic Sans MS" panose="030F0702030302020204" pitchFamily="66" charset="0"/>
                        </a:rPr>
                        <a:t>Ti</a:t>
                      </a:r>
                      <a:endParaRPr lang="en-US" sz="2400" b="0" dirty="0">
                        <a:solidFill>
                          <a:srgbClr val="0000FF"/>
                        </a:solidFill>
                        <a:latin typeface="Comic Sans MS" panose="030F0702030302020204" pitchFamily="66" charset="0"/>
                      </a:endParaRP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extLst>
                  <a:ext uri="{0D108BD9-81ED-4DB2-BD59-A6C34878D82A}">
                    <a16:rowId xmlns:a16="http://schemas.microsoft.com/office/drawing/2014/main" val="4098619661"/>
                  </a:ext>
                </a:extLst>
              </a:tr>
              <a:tr h="815947">
                <a:tc>
                  <a:txBody>
                    <a:bodyPr/>
                    <a:lstStyle/>
                    <a:p>
                      <a:pPr algn="ctr"/>
                      <a:r>
                        <a:rPr lang="en-US" sz="2400" b="0" dirty="0">
                          <a:solidFill>
                            <a:srgbClr val="0000FF"/>
                          </a:solidFill>
                          <a:latin typeface="Comic Sans MS" panose="030F0702030302020204" pitchFamily="66" charset="0"/>
                        </a:rPr>
                        <a:t>Atomic number</a:t>
                      </a: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tc>
                  <a:txBody>
                    <a:bodyPr/>
                    <a:lstStyle/>
                    <a:p>
                      <a:pPr algn="ctr"/>
                      <a:endParaRPr lang="en-US" sz="4000" b="0" dirty="0">
                        <a:solidFill>
                          <a:srgbClr val="0000FF"/>
                        </a:solidFill>
                        <a:latin typeface="Comic Sans MS" panose="030F0702030302020204" pitchFamily="66" charset="0"/>
                      </a:endParaRP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tc>
                  <a:txBody>
                    <a:bodyPr/>
                    <a:lstStyle/>
                    <a:p>
                      <a:pPr algn="ctr"/>
                      <a:endParaRPr lang="en-US" sz="4000" b="0" dirty="0">
                        <a:solidFill>
                          <a:srgbClr val="0000FF"/>
                        </a:solidFill>
                        <a:latin typeface="Comic Sans MS" panose="030F0702030302020204" pitchFamily="66" charset="0"/>
                      </a:endParaRP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tc>
                  <a:txBody>
                    <a:bodyPr/>
                    <a:lstStyle/>
                    <a:p>
                      <a:pPr algn="ctr"/>
                      <a:endParaRPr lang="en-US" sz="4000" b="0" dirty="0">
                        <a:solidFill>
                          <a:srgbClr val="0000FF"/>
                        </a:solidFill>
                        <a:latin typeface="Comic Sans MS" panose="030F0702030302020204" pitchFamily="66" charset="0"/>
                      </a:endParaRP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tc>
                  <a:txBody>
                    <a:bodyPr/>
                    <a:lstStyle/>
                    <a:p>
                      <a:pPr algn="ctr"/>
                      <a:endParaRPr lang="en-US" sz="4000" b="0" dirty="0">
                        <a:solidFill>
                          <a:srgbClr val="0000FF"/>
                        </a:solidFill>
                        <a:latin typeface="Comic Sans MS" panose="030F0702030302020204" pitchFamily="66" charset="0"/>
                      </a:endParaRP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extLst>
                  <a:ext uri="{0D108BD9-81ED-4DB2-BD59-A6C34878D82A}">
                    <a16:rowId xmlns:a16="http://schemas.microsoft.com/office/drawing/2014/main" val="1261824648"/>
                  </a:ext>
                </a:extLst>
              </a:tr>
              <a:tr h="1178590">
                <a:tc>
                  <a:txBody>
                    <a:bodyPr/>
                    <a:lstStyle/>
                    <a:p>
                      <a:pPr algn="ctr"/>
                      <a:r>
                        <a:rPr lang="en-US" sz="2400" b="0" dirty="0">
                          <a:solidFill>
                            <a:srgbClr val="0000FF"/>
                          </a:solidFill>
                          <a:latin typeface="Comic Sans MS" panose="030F0702030302020204" pitchFamily="66" charset="0"/>
                        </a:rPr>
                        <a:t>Net Nuclear Charge</a:t>
                      </a: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tc>
                  <a:txBody>
                    <a:bodyPr/>
                    <a:lstStyle/>
                    <a:p>
                      <a:pPr algn="ctr"/>
                      <a:endParaRPr lang="en-US" sz="2400" b="0" dirty="0">
                        <a:solidFill>
                          <a:srgbClr val="0000FF"/>
                        </a:solidFill>
                        <a:latin typeface="Comic Sans MS" panose="030F0702030302020204" pitchFamily="66" charset="0"/>
                      </a:endParaRP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tc>
                  <a:txBody>
                    <a:bodyPr/>
                    <a:lstStyle/>
                    <a:p>
                      <a:pPr algn="ctr"/>
                      <a:endParaRPr lang="en-US" sz="2400" b="0" dirty="0">
                        <a:solidFill>
                          <a:srgbClr val="0000FF"/>
                        </a:solidFill>
                        <a:latin typeface="Comic Sans MS" panose="030F0702030302020204" pitchFamily="66" charset="0"/>
                      </a:endParaRP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tc>
                  <a:txBody>
                    <a:bodyPr/>
                    <a:lstStyle/>
                    <a:p>
                      <a:pPr algn="ctr"/>
                      <a:endParaRPr lang="en-US" sz="2400" b="0" dirty="0">
                        <a:solidFill>
                          <a:srgbClr val="0000FF"/>
                        </a:solidFill>
                        <a:latin typeface="Comic Sans MS" panose="030F0702030302020204" pitchFamily="66" charset="0"/>
                      </a:endParaRP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tc>
                  <a:txBody>
                    <a:bodyPr/>
                    <a:lstStyle/>
                    <a:p>
                      <a:pPr algn="ctr"/>
                      <a:endParaRPr lang="en-US" sz="2400" b="0" dirty="0">
                        <a:solidFill>
                          <a:srgbClr val="0000FF"/>
                        </a:solidFill>
                        <a:latin typeface="Comic Sans MS" panose="030F0702030302020204" pitchFamily="66" charset="0"/>
                      </a:endParaRP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extLst>
                  <a:ext uri="{0D108BD9-81ED-4DB2-BD59-A6C34878D82A}">
                    <a16:rowId xmlns:a16="http://schemas.microsoft.com/office/drawing/2014/main" val="2634860916"/>
                  </a:ext>
                </a:extLst>
              </a:tr>
            </a:tbl>
          </a:graphicData>
        </a:graphic>
      </p:graphicFrame>
      <p:sp>
        <p:nvSpPr>
          <p:cNvPr id="5" name="TextBox 4">
            <a:extLst>
              <a:ext uri="{FF2B5EF4-FFF2-40B4-BE49-F238E27FC236}">
                <a16:creationId xmlns:a16="http://schemas.microsoft.com/office/drawing/2014/main" id="{5C1A3344-DAA2-4F0A-BDA9-F8487A7EB2AA}"/>
              </a:ext>
            </a:extLst>
          </p:cNvPr>
          <p:cNvSpPr txBox="1"/>
          <p:nvPr/>
        </p:nvSpPr>
        <p:spPr>
          <a:xfrm>
            <a:off x="0" y="0"/>
            <a:ext cx="12192000" cy="1661993"/>
          </a:xfrm>
          <a:prstGeom prst="rect">
            <a:avLst/>
          </a:prstGeom>
          <a:noFill/>
        </p:spPr>
        <p:txBody>
          <a:bodyPr wrap="square" rtlCol="0">
            <a:spAutoFit/>
          </a:bodyPr>
          <a:lstStyle/>
          <a:p>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38.  </a:t>
            </a:r>
            <a:b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State the Period Trend for Net Nuclear Charge</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95737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F62F458-1DD5-4798-A7BD-F822B9D53528}"/>
              </a:ext>
            </a:extLst>
          </p:cNvPr>
          <p:cNvGraphicFramePr>
            <a:graphicFrameLocks noGrp="1"/>
          </p:cNvGraphicFramePr>
          <p:nvPr>
            <p:extLst>
              <p:ext uri="{D42A27DB-BD31-4B8C-83A1-F6EECF244321}">
                <p14:modId xmlns:p14="http://schemas.microsoft.com/office/powerpoint/2010/main" val="314110210"/>
              </p:ext>
            </p:extLst>
          </p:nvPr>
        </p:nvGraphicFramePr>
        <p:xfrm>
          <a:off x="-1" y="1873793"/>
          <a:ext cx="12192000" cy="2631946"/>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292243554"/>
                    </a:ext>
                  </a:extLst>
                </a:gridCol>
                <a:gridCol w="2438400">
                  <a:extLst>
                    <a:ext uri="{9D8B030D-6E8A-4147-A177-3AD203B41FA5}">
                      <a16:colId xmlns:a16="http://schemas.microsoft.com/office/drawing/2014/main" val="3364206818"/>
                    </a:ext>
                  </a:extLst>
                </a:gridCol>
                <a:gridCol w="2438400">
                  <a:extLst>
                    <a:ext uri="{9D8B030D-6E8A-4147-A177-3AD203B41FA5}">
                      <a16:colId xmlns:a16="http://schemas.microsoft.com/office/drawing/2014/main" val="1508171268"/>
                    </a:ext>
                  </a:extLst>
                </a:gridCol>
                <a:gridCol w="2438400">
                  <a:extLst>
                    <a:ext uri="{9D8B030D-6E8A-4147-A177-3AD203B41FA5}">
                      <a16:colId xmlns:a16="http://schemas.microsoft.com/office/drawing/2014/main" val="1094993025"/>
                    </a:ext>
                  </a:extLst>
                </a:gridCol>
                <a:gridCol w="2438400">
                  <a:extLst>
                    <a:ext uri="{9D8B030D-6E8A-4147-A177-3AD203B41FA5}">
                      <a16:colId xmlns:a16="http://schemas.microsoft.com/office/drawing/2014/main" val="645213473"/>
                    </a:ext>
                  </a:extLst>
                </a:gridCol>
              </a:tblGrid>
              <a:tr h="637409">
                <a:tc>
                  <a:txBody>
                    <a:bodyPr/>
                    <a:lstStyle/>
                    <a:p>
                      <a:pPr algn="ctr"/>
                      <a:r>
                        <a:rPr lang="en-US" sz="2400" b="0" dirty="0">
                          <a:solidFill>
                            <a:srgbClr val="0000FF"/>
                          </a:solidFill>
                          <a:latin typeface="Comic Sans MS" panose="030F0702030302020204" pitchFamily="66" charset="0"/>
                        </a:rPr>
                        <a:t>Atom</a:t>
                      </a: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tc>
                  <a:txBody>
                    <a:bodyPr/>
                    <a:lstStyle/>
                    <a:p>
                      <a:pPr algn="ctr"/>
                      <a:r>
                        <a:rPr lang="en-US" sz="2400" b="0" dirty="0">
                          <a:solidFill>
                            <a:srgbClr val="0000FF"/>
                          </a:solidFill>
                          <a:latin typeface="Comic Sans MS" panose="030F0702030302020204" pitchFamily="66" charset="0"/>
                        </a:rPr>
                        <a:t>K</a:t>
                      </a: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tc>
                  <a:txBody>
                    <a:bodyPr/>
                    <a:lstStyle/>
                    <a:p>
                      <a:pPr algn="ctr"/>
                      <a:r>
                        <a:rPr lang="en-US" sz="2400" b="0" dirty="0">
                          <a:solidFill>
                            <a:srgbClr val="0000FF"/>
                          </a:solidFill>
                          <a:latin typeface="Comic Sans MS" panose="030F0702030302020204" pitchFamily="66" charset="0"/>
                        </a:rPr>
                        <a:t>Ca</a:t>
                      </a: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tc>
                  <a:txBody>
                    <a:bodyPr/>
                    <a:lstStyle/>
                    <a:p>
                      <a:pPr algn="ctr"/>
                      <a:r>
                        <a:rPr lang="en-US" sz="2400" b="0" dirty="0">
                          <a:solidFill>
                            <a:srgbClr val="0000FF"/>
                          </a:solidFill>
                          <a:latin typeface="Comic Sans MS" panose="030F0702030302020204" pitchFamily="66" charset="0"/>
                        </a:rPr>
                        <a:t>Sc</a:t>
                      </a: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tc>
                  <a:txBody>
                    <a:bodyPr/>
                    <a:lstStyle/>
                    <a:p>
                      <a:pPr algn="ctr"/>
                      <a:r>
                        <a:rPr lang="en-US" sz="2400" b="0" dirty="0" err="1">
                          <a:solidFill>
                            <a:srgbClr val="0000FF"/>
                          </a:solidFill>
                          <a:latin typeface="Comic Sans MS" panose="030F0702030302020204" pitchFamily="66" charset="0"/>
                        </a:rPr>
                        <a:t>Ti</a:t>
                      </a:r>
                      <a:endParaRPr lang="en-US" sz="2400" b="0" dirty="0">
                        <a:solidFill>
                          <a:srgbClr val="0000FF"/>
                        </a:solidFill>
                        <a:latin typeface="Comic Sans MS" panose="030F0702030302020204" pitchFamily="66" charset="0"/>
                      </a:endParaRP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extLst>
                  <a:ext uri="{0D108BD9-81ED-4DB2-BD59-A6C34878D82A}">
                    <a16:rowId xmlns:a16="http://schemas.microsoft.com/office/drawing/2014/main" val="4098619661"/>
                  </a:ext>
                </a:extLst>
              </a:tr>
              <a:tr h="815947">
                <a:tc>
                  <a:txBody>
                    <a:bodyPr/>
                    <a:lstStyle/>
                    <a:p>
                      <a:pPr algn="ctr"/>
                      <a:r>
                        <a:rPr lang="en-US" sz="2400" b="0" dirty="0">
                          <a:solidFill>
                            <a:srgbClr val="0000FF"/>
                          </a:solidFill>
                          <a:latin typeface="Comic Sans MS" panose="030F0702030302020204" pitchFamily="66" charset="0"/>
                        </a:rPr>
                        <a:t>Atomic number</a:t>
                      </a: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tc>
                  <a:txBody>
                    <a:bodyPr/>
                    <a:lstStyle/>
                    <a:p>
                      <a:pPr algn="ctr"/>
                      <a:r>
                        <a:rPr lang="en-US" sz="4000" b="0" dirty="0">
                          <a:solidFill>
                            <a:srgbClr val="0000FF"/>
                          </a:solidFill>
                          <a:latin typeface="Comic Sans MS" panose="030F0702030302020204" pitchFamily="66" charset="0"/>
                        </a:rPr>
                        <a:t>19</a:t>
                      </a: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tc>
                  <a:txBody>
                    <a:bodyPr/>
                    <a:lstStyle/>
                    <a:p>
                      <a:pPr algn="ctr"/>
                      <a:r>
                        <a:rPr lang="en-US" sz="4000" b="0" dirty="0">
                          <a:solidFill>
                            <a:srgbClr val="0000FF"/>
                          </a:solidFill>
                          <a:latin typeface="Comic Sans MS" panose="030F0702030302020204" pitchFamily="66" charset="0"/>
                        </a:rPr>
                        <a:t>20</a:t>
                      </a: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tc>
                  <a:txBody>
                    <a:bodyPr/>
                    <a:lstStyle/>
                    <a:p>
                      <a:pPr algn="ctr"/>
                      <a:r>
                        <a:rPr lang="en-US" sz="4000" b="0" dirty="0">
                          <a:solidFill>
                            <a:srgbClr val="0000FF"/>
                          </a:solidFill>
                          <a:latin typeface="Comic Sans MS" panose="030F0702030302020204" pitchFamily="66" charset="0"/>
                        </a:rPr>
                        <a:t>21</a:t>
                      </a: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tc>
                  <a:txBody>
                    <a:bodyPr/>
                    <a:lstStyle/>
                    <a:p>
                      <a:pPr algn="ctr"/>
                      <a:r>
                        <a:rPr lang="en-US" sz="4000" b="0" dirty="0">
                          <a:solidFill>
                            <a:srgbClr val="0000FF"/>
                          </a:solidFill>
                          <a:latin typeface="Comic Sans MS" panose="030F0702030302020204" pitchFamily="66" charset="0"/>
                        </a:rPr>
                        <a:t>22</a:t>
                      </a: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extLst>
                  <a:ext uri="{0D108BD9-81ED-4DB2-BD59-A6C34878D82A}">
                    <a16:rowId xmlns:a16="http://schemas.microsoft.com/office/drawing/2014/main" val="1261824648"/>
                  </a:ext>
                </a:extLst>
              </a:tr>
              <a:tr h="1178590">
                <a:tc>
                  <a:txBody>
                    <a:bodyPr/>
                    <a:lstStyle/>
                    <a:p>
                      <a:pPr algn="ctr"/>
                      <a:r>
                        <a:rPr lang="en-US" sz="2400" b="0" dirty="0">
                          <a:solidFill>
                            <a:srgbClr val="0000FF"/>
                          </a:solidFill>
                          <a:latin typeface="Comic Sans MS" panose="030F0702030302020204" pitchFamily="66" charset="0"/>
                        </a:rPr>
                        <a:t>Net Nuclear Charge</a:t>
                      </a: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tc>
                  <a:txBody>
                    <a:bodyPr/>
                    <a:lstStyle/>
                    <a:p>
                      <a:pPr algn="ctr"/>
                      <a:endParaRPr lang="en-US" sz="2400" b="0" dirty="0">
                        <a:solidFill>
                          <a:srgbClr val="0000FF"/>
                        </a:solidFill>
                        <a:latin typeface="Comic Sans MS" panose="030F0702030302020204" pitchFamily="66" charset="0"/>
                      </a:endParaRP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tc>
                  <a:txBody>
                    <a:bodyPr/>
                    <a:lstStyle/>
                    <a:p>
                      <a:pPr algn="ctr"/>
                      <a:endParaRPr lang="en-US" sz="2400" b="0" dirty="0">
                        <a:solidFill>
                          <a:srgbClr val="0000FF"/>
                        </a:solidFill>
                        <a:latin typeface="Comic Sans MS" panose="030F0702030302020204" pitchFamily="66" charset="0"/>
                      </a:endParaRP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tc>
                  <a:txBody>
                    <a:bodyPr/>
                    <a:lstStyle/>
                    <a:p>
                      <a:pPr algn="ctr"/>
                      <a:endParaRPr lang="en-US" sz="2400" b="0" dirty="0">
                        <a:solidFill>
                          <a:srgbClr val="0000FF"/>
                        </a:solidFill>
                        <a:latin typeface="Comic Sans MS" panose="030F0702030302020204" pitchFamily="66" charset="0"/>
                      </a:endParaRP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tc>
                  <a:txBody>
                    <a:bodyPr/>
                    <a:lstStyle/>
                    <a:p>
                      <a:pPr algn="ctr"/>
                      <a:endParaRPr lang="en-US" sz="2400" b="0" dirty="0">
                        <a:solidFill>
                          <a:srgbClr val="0000FF"/>
                        </a:solidFill>
                        <a:latin typeface="Comic Sans MS" panose="030F0702030302020204" pitchFamily="66" charset="0"/>
                      </a:endParaRP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extLst>
                  <a:ext uri="{0D108BD9-81ED-4DB2-BD59-A6C34878D82A}">
                    <a16:rowId xmlns:a16="http://schemas.microsoft.com/office/drawing/2014/main" val="2634860916"/>
                  </a:ext>
                </a:extLst>
              </a:tr>
            </a:tbl>
          </a:graphicData>
        </a:graphic>
      </p:graphicFrame>
      <p:sp>
        <p:nvSpPr>
          <p:cNvPr id="5" name="TextBox 4">
            <a:extLst>
              <a:ext uri="{FF2B5EF4-FFF2-40B4-BE49-F238E27FC236}">
                <a16:creationId xmlns:a16="http://schemas.microsoft.com/office/drawing/2014/main" id="{5C1A3344-DAA2-4F0A-BDA9-F8487A7EB2AA}"/>
              </a:ext>
            </a:extLst>
          </p:cNvPr>
          <p:cNvSpPr txBox="1"/>
          <p:nvPr/>
        </p:nvSpPr>
        <p:spPr>
          <a:xfrm>
            <a:off x="0" y="0"/>
            <a:ext cx="12192000" cy="1661993"/>
          </a:xfrm>
          <a:prstGeom prst="rect">
            <a:avLst/>
          </a:prstGeom>
          <a:noFill/>
        </p:spPr>
        <p:txBody>
          <a:bodyPr wrap="square" rtlCol="0">
            <a:spAutoFit/>
          </a:bodyPr>
          <a:lstStyle/>
          <a:p>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38.  </a:t>
            </a:r>
            <a:b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State the Period Trend for Net Nuclear Charge</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512643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F62F458-1DD5-4798-A7BD-F822B9D53528}"/>
              </a:ext>
            </a:extLst>
          </p:cNvPr>
          <p:cNvGraphicFramePr>
            <a:graphicFrameLocks noGrp="1"/>
          </p:cNvGraphicFramePr>
          <p:nvPr>
            <p:extLst>
              <p:ext uri="{D42A27DB-BD31-4B8C-83A1-F6EECF244321}">
                <p14:modId xmlns:p14="http://schemas.microsoft.com/office/powerpoint/2010/main" val="261254803"/>
              </p:ext>
            </p:extLst>
          </p:nvPr>
        </p:nvGraphicFramePr>
        <p:xfrm>
          <a:off x="-1" y="1873793"/>
          <a:ext cx="12192000" cy="2631946"/>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292243554"/>
                    </a:ext>
                  </a:extLst>
                </a:gridCol>
                <a:gridCol w="2438400">
                  <a:extLst>
                    <a:ext uri="{9D8B030D-6E8A-4147-A177-3AD203B41FA5}">
                      <a16:colId xmlns:a16="http://schemas.microsoft.com/office/drawing/2014/main" val="3364206818"/>
                    </a:ext>
                  </a:extLst>
                </a:gridCol>
                <a:gridCol w="2438400">
                  <a:extLst>
                    <a:ext uri="{9D8B030D-6E8A-4147-A177-3AD203B41FA5}">
                      <a16:colId xmlns:a16="http://schemas.microsoft.com/office/drawing/2014/main" val="1508171268"/>
                    </a:ext>
                  </a:extLst>
                </a:gridCol>
                <a:gridCol w="2438400">
                  <a:extLst>
                    <a:ext uri="{9D8B030D-6E8A-4147-A177-3AD203B41FA5}">
                      <a16:colId xmlns:a16="http://schemas.microsoft.com/office/drawing/2014/main" val="1094993025"/>
                    </a:ext>
                  </a:extLst>
                </a:gridCol>
                <a:gridCol w="2438400">
                  <a:extLst>
                    <a:ext uri="{9D8B030D-6E8A-4147-A177-3AD203B41FA5}">
                      <a16:colId xmlns:a16="http://schemas.microsoft.com/office/drawing/2014/main" val="645213473"/>
                    </a:ext>
                  </a:extLst>
                </a:gridCol>
              </a:tblGrid>
              <a:tr h="637409">
                <a:tc>
                  <a:txBody>
                    <a:bodyPr/>
                    <a:lstStyle/>
                    <a:p>
                      <a:pPr algn="ctr"/>
                      <a:r>
                        <a:rPr lang="en-US" sz="2400" b="0" dirty="0">
                          <a:solidFill>
                            <a:srgbClr val="0000FF"/>
                          </a:solidFill>
                          <a:latin typeface="Comic Sans MS" panose="030F0702030302020204" pitchFamily="66" charset="0"/>
                        </a:rPr>
                        <a:t>Atom</a:t>
                      </a: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tc>
                  <a:txBody>
                    <a:bodyPr/>
                    <a:lstStyle/>
                    <a:p>
                      <a:pPr algn="ctr"/>
                      <a:r>
                        <a:rPr lang="en-US" sz="2400" b="0" dirty="0">
                          <a:solidFill>
                            <a:srgbClr val="0000FF"/>
                          </a:solidFill>
                          <a:latin typeface="Comic Sans MS" panose="030F0702030302020204" pitchFamily="66" charset="0"/>
                        </a:rPr>
                        <a:t>K</a:t>
                      </a: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tc>
                  <a:txBody>
                    <a:bodyPr/>
                    <a:lstStyle/>
                    <a:p>
                      <a:pPr algn="ctr"/>
                      <a:r>
                        <a:rPr lang="en-US" sz="2400" b="0" dirty="0">
                          <a:solidFill>
                            <a:srgbClr val="0000FF"/>
                          </a:solidFill>
                          <a:latin typeface="Comic Sans MS" panose="030F0702030302020204" pitchFamily="66" charset="0"/>
                        </a:rPr>
                        <a:t>Ca</a:t>
                      </a: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tc>
                  <a:txBody>
                    <a:bodyPr/>
                    <a:lstStyle/>
                    <a:p>
                      <a:pPr algn="ctr"/>
                      <a:r>
                        <a:rPr lang="en-US" sz="2400" b="0" dirty="0">
                          <a:solidFill>
                            <a:srgbClr val="0000FF"/>
                          </a:solidFill>
                          <a:latin typeface="Comic Sans MS" panose="030F0702030302020204" pitchFamily="66" charset="0"/>
                        </a:rPr>
                        <a:t>Sc</a:t>
                      </a: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tc>
                  <a:txBody>
                    <a:bodyPr/>
                    <a:lstStyle/>
                    <a:p>
                      <a:pPr algn="ctr"/>
                      <a:r>
                        <a:rPr lang="en-US" sz="2400" b="0" dirty="0" err="1">
                          <a:solidFill>
                            <a:srgbClr val="0000FF"/>
                          </a:solidFill>
                          <a:latin typeface="Comic Sans MS" panose="030F0702030302020204" pitchFamily="66" charset="0"/>
                        </a:rPr>
                        <a:t>Ti</a:t>
                      </a:r>
                      <a:endParaRPr lang="en-US" sz="2400" b="0" dirty="0">
                        <a:solidFill>
                          <a:srgbClr val="0000FF"/>
                        </a:solidFill>
                        <a:latin typeface="Comic Sans MS" panose="030F0702030302020204" pitchFamily="66" charset="0"/>
                      </a:endParaRP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extLst>
                  <a:ext uri="{0D108BD9-81ED-4DB2-BD59-A6C34878D82A}">
                    <a16:rowId xmlns:a16="http://schemas.microsoft.com/office/drawing/2014/main" val="4098619661"/>
                  </a:ext>
                </a:extLst>
              </a:tr>
              <a:tr h="815947">
                <a:tc>
                  <a:txBody>
                    <a:bodyPr/>
                    <a:lstStyle/>
                    <a:p>
                      <a:pPr algn="ctr"/>
                      <a:r>
                        <a:rPr lang="en-US" sz="2400" b="0" dirty="0">
                          <a:solidFill>
                            <a:srgbClr val="0000FF"/>
                          </a:solidFill>
                          <a:latin typeface="Comic Sans MS" panose="030F0702030302020204" pitchFamily="66" charset="0"/>
                        </a:rPr>
                        <a:t>Atomic number</a:t>
                      </a: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tc>
                  <a:txBody>
                    <a:bodyPr/>
                    <a:lstStyle/>
                    <a:p>
                      <a:pPr algn="ctr"/>
                      <a:r>
                        <a:rPr lang="en-US" sz="4000" b="0" dirty="0">
                          <a:solidFill>
                            <a:srgbClr val="0000FF"/>
                          </a:solidFill>
                          <a:latin typeface="Comic Sans MS" panose="030F0702030302020204" pitchFamily="66" charset="0"/>
                        </a:rPr>
                        <a:t>19</a:t>
                      </a: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tc>
                  <a:txBody>
                    <a:bodyPr/>
                    <a:lstStyle/>
                    <a:p>
                      <a:pPr algn="ctr"/>
                      <a:r>
                        <a:rPr lang="en-US" sz="4000" b="0" dirty="0">
                          <a:solidFill>
                            <a:srgbClr val="0000FF"/>
                          </a:solidFill>
                          <a:latin typeface="Comic Sans MS" panose="030F0702030302020204" pitchFamily="66" charset="0"/>
                        </a:rPr>
                        <a:t>20</a:t>
                      </a: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tc>
                  <a:txBody>
                    <a:bodyPr/>
                    <a:lstStyle/>
                    <a:p>
                      <a:pPr algn="ctr"/>
                      <a:r>
                        <a:rPr lang="en-US" sz="4000" b="0" dirty="0">
                          <a:solidFill>
                            <a:srgbClr val="0000FF"/>
                          </a:solidFill>
                          <a:latin typeface="Comic Sans MS" panose="030F0702030302020204" pitchFamily="66" charset="0"/>
                        </a:rPr>
                        <a:t>21</a:t>
                      </a: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tc>
                  <a:txBody>
                    <a:bodyPr/>
                    <a:lstStyle/>
                    <a:p>
                      <a:pPr algn="ctr"/>
                      <a:r>
                        <a:rPr lang="en-US" sz="4000" b="0" dirty="0">
                          <a:solidFill>
                            <a:srgbClr val="0000FF"/>
                          </a:solidFill>
                          <a:latin typeface="Comic Sans MS" panose="030F0702030302020204" pitchFamily="66" charset="0"/>
                        </a:rPr>
                        <a:t>22</a:t>
                      </a: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extLst>
                  <a:ext uri="{0D108BD9-81ED-4DB2-BD59-A6C34878D82A}">
                    <a16:rowId xmlns:a16="http://schemas.microsoft.com/office/drawing/2014/main" val="1261824648"/>
                  </a:ext>
                </a:extLst>
              </a:tr>
              <a:tr h="1178590">
                <a:tc>
                  <a:txBody>
                    <a:bodyPr/>
                    <a:lstStyle/>
                    <a:p>
                      <a:pPr algn="ctr"/>
                      <a:r>
                        <a:rPr lang="en-US" sz="2400" b="0" dirty="0">
                          <a:solidFill>
                            <a:srgbClr val="0000FF"/>
                          </a:solidFill>
                          <a:latin typeface="Comic Sans MS" panose="030F0702030302020204" pitchFamily="66" charset="0"/>
                        </a:rPr>
                        <a:t>Net Nuclear Charge</a:t>
                      </a: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tc>
                  <a:txBody>
                    <a:bodyPr/>
                    <a:lstStyle/>
                    <a:p>
                      <a:pPr algn="ctr"/>
                      <a:r>
                        <a:rPr lang="en-US" sz="6000" b="0" dirty="0">
                          <a:solidFill>
                            <a:srgbClr val="CC0099"/>
                          </a:solidFill>
                          <a:latin typeface="Comic Sans MS" panose="030F0702030302020204" pitchFamily="66" charset="0"/>
                        </a:rPr>
                        <a:t>+19</a:t>
                      </a: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tc>
                  <a:txBody>
                    <a:bodyPr/>
                    <a:lstStyle/>
                    <a:p>
                      <a:pPr algn="ctr"/>
                      <a:r>
                        <a:rPr lang="en-US" sz="6000" b="0" dirty="0">
                          <a:solidFill>
                            <a:srgbClr val="CC0099"/>
                          </a:solidFill>
                          <a:latin typeface="Comic Sans MS" panose="030F0702030302020204" pitchFamily="66" charset="0"/>
                        </a:rPr>
                        <a:t>+20</a:t>
                      </a: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tc>
                  <a:txBody>
                    <a:bodyPr/>
                    <a:lstStyle/>
                    <a:p>
                      <a:pPr algn="ctr"/>
                      <a:r>
                        <a:rPr lang="en-US" sz="6000" b="0" dirty="0">
                          <a:solidFill>
                            <a:srgbClr val="CC0099"/>
                          </a:solidFill>
                          <a:latin typeface="Comic Sans MS" panose="030F0702030302020204" pitchFamily="66" charset="0"/>
                        </a:rPr>
                        <a:t>+21</a:t>
                      </a: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tc>
                  <a:txBody>
                    <a:bodyPr/>
                    <a:lstStyle/>
                    <a:p>
                      <a:pPr algn="ctr"/>
                      <a:r>
                        <a:rPr lang="en-US" sz="6000" b="0" dirty="0">
                          <a:solidFill>
                            <a:srgbClr val="CC0099"/>
                          </a:solidFill>
                          <a:latin typeface="Comic Sans MS" panose="030F0702030302020204" pitchFamily="66" charset="0"/>
                        </a:rPr>
                        <a:t>+22</a:t>
                      </a: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extLst>
                  <a:ext uri="{0D108BD9-81ED-4DB2-BD59-A6C34878D82A}">
                    <a16:rowId xmlns:a16="http://schemas.microsoft.com/office/drawing/2014/main" val="2634860916"/>
                  </a:ext>
                </a:extLst>
              </a:tr>
            </a:tbl>
          </a:graphicData>
        </a:graphic>
      </p:graphicFrame>
      <p:sp>
        <p:nvSpPr>
          <p:cNvPr id="5" name="TextBox 4">
            <a:extLst>
              <a:ext uri="{FF2B5EF4-FFF2-40B4-BE49-F238E27FC236}">
                <a16:creationId xmlns:a16="http://schemas.microsoft.com/office/drawing/2014/main" id="{5C1A3344-DAA2-4F0A-BDA9-F8487A7EB2AA}"/>
              </a:ext>
            </a:extLst>
          </p:cNvPr>
          <p:cNvSpPr txBox="1"/>
          <p:nvPr/>
        </p:nvSpPr>
        <p:spPr>
          <a:xfrm>
            <a:off x="0" y="0"/>
            <a:ext cx="12192000" cy="1661993"/>
          </a:xfrm>
          <a:prstGeom prst="rect">
            <a:avLst/>
          </a:prstGeom>
          <a:noFill/>
        </p:spPr>
        <p:txBody>
          <a:bodyPr wrap="square" rtlCol="0">
            <a:spAutoFit/>
          </a:bodyPr>
          <a:lstStyle/>
          <a:p>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38.  </a:t>
            </a:r>
            <a:b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State the Period Trend for Net Nuclear Charge</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677394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F62F458-1DD5-4798-A7BD-F822B9D53528}"/>
              </a:ext>
            </a:extLst>
          </p:cNvPr>
          <p:cNvGraphicFramePr>
            <a:graphicFrameLocks noGrp="1"/>
          </p:cNvGraphicFramePr>
          <p:nvPr/>
        </p:nvGraphicFramePr>
        <p:xfrm>
          <a:off x="-1" y="1873793"/>
          <a:ext cx="12192000" cy="2631946"/>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292243554"/>
                    </a:ext>
                  </a:extLst>
                </a:gridCol>
                <a:gridCol w="2438400">
                  <a:extLst>
                    <a:ext uri="{9D8B030D-6E8A-4147-A177-3AD203B41FA5}">
                      <a16:colId xmlns:a16="http://schemas.microsoft.com/office/drawing/2014/main" val="3364206818"/>
                    </a:ext>
                  </a:extLst>
                </a:gridCol>
                <a:gridCol w="2438400">
                  <a:extLst>
                    <a:ext uri="{9D8B030D-6E8A-4147-A177-3AD203B41FA5}">
                      <a16:colId xmlns:a16="http://schemas.microsoft.com/office/drawing/2014/main" val="1508171268"/>
                    </a:ext>
                  </a:extLst>
                </a:gridCol>
                <a:gridCol w="2438400">
                  <a:extLst>
                    <a:ext uri="{9D8B030D-6E8A-4147-A177-3AD203B41FA5}">
                      <a16:colId xmlns:a16="http://schemas.microsoft.com/office/drawing/2014/main" val="1094993025"/>
                    </a:ext>
                  </a:extLst>
                </a:gridCol>
                <a:gridCol w="2438400">
                  <a:extLst>
                    <a:ext uri="{9D8B030D-6E8A-4147-A177-3AD203B41FA5}">
                      <a16:colId xmlns:a16="http://schemas.microsoft.com/office/drawing/2014/main" val="645213473"/>
                    </a:ext>
                  </a:extLst>
                </a:gridCol>
              </a:tblGrid>
              <a:tr h="637409">
                <a:tc>
                  <a:txBody>
                    <a:bodyPr/>
                    <a:lstStyle/>
                    <a:p>
                      <a:pPr algn="ctr"/>
                      <a:r>
                        <a:rPr lang="en-US" sz="2400" b="0" dirty="0">
                          <a:solidFill>
                            <a:srgbClr val="0000FF"/>
                          </a:solidFill>
                          <a:latin typeface="Comic Sans MS" panose="030F0702030302020204" pitchFamily="66" charset="0"/>
                        </a:rPr>
                        <a:t>Atom</a:t>
                      </a: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tc>
                  <a:txBody>
                    <a:bodyPr/>
                    <a:lstStyle/>
                    <a:p>
                      <a:pPr algn="ctr"/>
                      <a:r>
                        <a:rPr lang="en-US" sz="2400" b="0" dirty="0">
                          <a:solidFill>
                            <a:srgbClr val="0000FF"/>
                          </a:solidFill>
                          <a:latin typeface="Comic Sans MS" panose="030F0702030302020204" pitchFamily="66" charset="0"/>
                        </a:rPr>
                        <a:t>K</a:t>
                      </a: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tc>
                  <a:txBody>
                    <a:bodyPr/>
                    <a:lstStyle/>
                    <a:p>
                      <a:pPr algn="ctr"/>
                      <a:r>
                        <a:rPr lang="en-US" sz="2400" b="0" dirty="0">
                          <a:solidFill>
                            <a:srgbClr val="0000FF"/>
                          </a:solidFill>
                          <a:latin typeface="Comic Sans MS" panose="030F0702030302020204" pitchFamily="66" charset="0"/>
                        </a:rPr>
                        <a:t>Ca</a:t>
                      </a: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tc>
                  <a:txBody>
                    <a:bodyPr/>
                    <a:lstStyle/>
                    <a:p>
                      <a:pPr algn="ctr"/>
                      <a:r>
                        <a:rPr lang="en-US" sz="2400" b="0" dirty="0">
                          <a:solidFill>
                            <a:srgbClr val="0000FF"/>
                          </a:solidFill>
                          <a:latin typeface="Comic Sans MS" panose="030F0702030302020204" pitchFamily="66" charset="0"/>
                        </a:rPr>
                        <a:t>Sc</a:t>
                      </a: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tc>
                  <a:txBody>
                    <a:bodyPr/>
                    <a:lstStyle/>
                    <a:p>
                      <a:pPr algn="ctr"/>
                      <a:r>
                        <a:rPr lang="en-US" sz="2400" b="0" dirty="0" err="1">
                          <a:solidFill>
                            <a:srgbClr val="0000FF"/>
                          </a:solidFill>
                          <a:latin typeface="Comic Sans MS" panose="030F0702030302020204" pitchFamily="66" charset="0"/>
                        </a:rPr>
                        <a:t>Ti</a:t>
                      </a:r>
                      <a:endParaRPr lang="en-US" sz="2400" b="0" dirty="0">
                        <a:solidFill>
                          <a:srgbClr val="0000FF"/>
                        </a:solidFill>
                        <a:latin typeface="Comic Sans MS" panose="030F0702030302020204" pitchFamily="66" charset="0"/>
                      </a:endParaRP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extLst>
                  <a:ext uri="{0D108BD9-81ED-4DB2-BD59-A6C34878D82A}">
                    <a16:rowId xmlns:a16="http://schemas.microsoft.com/office/drawing/2014/main" val="4098619661"/>
                  </a:ext>
                </a:extLst>
              </a:tr>
              <a:tr h="815947">
                <a:tc>
                  <a:txBody>
                    <a:bodyPr/>
                    <a:lstStyle/>
                    <a:p>
                      <a:pPr algn="ctr"/>
                      <a:r>
                        <a:rPr lang="en-US" sz="2400" b="0" dirty="0">
                          <a:solidFill>
                            <a:srgbClr val="0000FF"/>
                          </a:solidFill>
                          <a:latin typeface="Comic Sans MS" panose="030F0702030302020204" pitchFamily="66" charset="0"/>
                        </a:rPr>
                        <a:t>Atomic number</a:t>
                      </a: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tc>
                  <a:txBody>
                    <a:bodyPr/>
                    <a:lstStyle/>
                    <a:p>
                      <a:pPr algn="ctr"/>
                      <a:r>
                        <a:rPr lang="en-US" sz="4000" b="0" dirty="0">
                          <a:solidFill>
                            <a:srgbClr val="0000FF"/>
                          </a:solidFill>
                          <a:latin typeface="Comic Sans MS" panose="030F0702030302020204" pitchFamily="66" charset="0"/>
                        </a:rPr>
                        <a:t>19</a:t>
                      </a: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tc>
                  <a:txBody>
                    <a:bodyPr/>
                    <a:lstStyle/>
                    <a:p>
                      <a:pPr algn="ctr"/>
                      <a:r>
                        <a:rPr lang="en-US" sz="4000" b="0" dirty="0">
                          <a:solidFill>
                            <a:srgbClr val="0000FF"/>
                          </a:solidFill>
                          <a:latin typeface="Comic Sans MS" panose="030F0702030302020204" pitchFamily="66" charset="0"/>
                        </a:rPr>
                        <a:t>20</a:t>
                      </a: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tc>
                  <a:txBody>
                    <a:bodyPr/>
                    <a:lstStyle/>
                    <a:p>
                      <a:pPr algn="ctr"/>
                      <a:r>
                        <a:rPr lang="en-US" sz="4000" b="0" dirty="0">
                          <a:solidFill>
                            <a:srgbClr val="0000FF"/>
                          </a:solidFill>
                          <a:latin typeface="Comic Sans MS" panose="030F0702030302020204" pitchFamily="66" charset="0"/>
                        </a:rPr>
                        <a:t>21</a:t>
                      </a: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tc>
                  <a:txBody>
                    <a:bodyPr/>
                    <a:lstStyle/>
                    <a:p>
                      <a:pPr algn="ctr"/>
                      <a:r>
                        <a:rPr lang="en-US" sz="4000" b="0" dirty="0">
                          <a:solidFill>
                            <a:srgbClr val="0000FF"/>
                          </a:solidFill>
                          <a:latin typeface="Comic Sans MS" panose="030F0702030302020204" pitchFamily="66" charset="0"/>
                        </a:rPr>
                        <a:t>22</a:t>
                      </a: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extLst>
                  <a:ext uri="{0D108BD9-81ED-4DB2-BD59-A6C34878D82A}">
                    <a16:rowId xmlns:a16="http://schemas.microsoft.com/office/drawing/2014/main" val="1261824648"/>
                  </a:ext>
                </a:extLst>
              </a:tr>
              <a:tr h="1178590">
                <a:tc>
                  <a:txBody>
                    <a:bodyPr/>
                    <a:lstStyle/>
                    <a:p>
                      <a:pPr algn="ctr"/>
                      <a:r>
                        <a:rPr lang="en-US" sz="2400" b="0" dirty="0">
                          <a:solidFill>
                            <a:srgbClr val="0000FF"/>
                          </a:solidFill>
                          <a:latin typeface="Comic Sans MS" panose="030F0702030302020204" pitchFamily="66" charset="0"/>
                        </a:rPr>
                        <a:t>Net Nuclear Charge</a:t>
                      </a: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tc>
                  <a:txBody>
                    <a:bodyPr/>
                    <a:lstStyle/>
                    <a:p>
                      <a:pPr algn="ctr"/>
                      <a:r>
                        <a:rPr lang="en-US" sz="6000" b="0" dirty="0">
                          <a:solidFill>
                            <a:srgbClr val="CC0099"/>
                          </a:solidFill>
                          <a:latin typeface="Comic Sans MS" panose="030F0702030302020204" pitchFamily="66" charset="0"/>
                        </a:rPr>
                        <a:t>+19</a:t>
                      </a: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tc>
                  <a:txBody>
                    <a:bodyPr/>
                    <a:lstStyle/>
                    <a:p>
                      <a:pPr algn="ctr"/>
                      <a:r>
                        <a:rPr lang="en-US" sz="6000" b="0" dirty="0">
                          <a:solidFill>
                            <a:srgbClr val="CC0099"/>
                          </a:solidFill>
                          <a:latin typeface="Comic Sans MS" panose="030F0702030302020204" pitchFamily="66" charset="0"/>
                        </a:rPr>
                        <a:t>+20</a:t>
                      </a: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tc>
                  <a:txBody>
                    <a:bodyPr/>
                    <a:lstStyle/>
                    <a:p>
                      <a:pPr algn="ctr"/>
                      <a:r>
                        <a:rPr lang="en-US" sz="6000" b="0" dirty="0">
                          <a:solidFill>
                            <a:srgbClr val="CC0099"/>
                          </a:solidFill>
                          <a:latin typeface="Comic Sans MS" panose="030F0702030302020204" pitchFamily="66" charset="0"/>
                        </a:rPr>
                        <a:t>+21</a:t>
                      </a: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tc>
                  <a:txBody>
                    <a:bodyPr/>
                    <a:lstStyle/>
                    <a:p>
                      <a:pPr algn="ctr"/>
                      <a:r>
                        <a:rPr lang="en-US" sz="6000" b="0" dirty="0">
                          <a:solidFill>
                            <a:srgbClr val="CC0099"/>
                          </a:solidFill>
                          <a:latin typeface="Comic Sans MS" panose="030F0702030302020204" pitchFamily="66" charset="0"/>
                        </a:rPr>
                        <a:t>+22</a:t>
                      </a: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chemeClr val="bg1"/>
                    </a:solidFill>
                  </a:tcPr>
                </a:tc>
                <a:extLst>
                  <a:ext uri="{0D108BD9-81ED-4DB2-BD59-A6C34878D82A}">
                    <a16:rowId xmlns:a16="http://schemas.microsoft.com/office/drawing/2014/main" val="2634860916"/>
                  </a:ext>
                </a:extLst>
              </a:tr>
            </a:tbl>
          </a:graphicData>
        </a:graphic>
      </p:graphicFrame>
      <p:sp>
        <p:nvSpPr>
          <p:cNvPr id="5" name="TextBox 4">
            <a:extLst>
              <a:ext uri="{FF2B5EF4-FFF2-40B4-BE49-F238E27FC236}">
                <a16:creationId xmlns:a16="http://schemas.microsoft.com/office/drawing/2014/main" id="{5C1A3344-DAA2-4F0A-BDA9-F8487A7EB2AA}"/>
              </a:ext>
            </a:extLst>
          </p:cNvPr>
          <p:cNvSpPr txBox="1"/>
          <p:nvPr/>
        </p:nvSpPr>
        <p:spPr>
          <a:xfrm>
            <a:off x="0" y="0"/>
            <a:ext cx="12192000" cy="1754326"/>
          </a:xfrm>
          <a:prstGeom prst="rect">
            <a:avLst/>
          </a:prstGeom>
          <a:noFill/>
        </p:spPr>
        <p:txBody>
          <a:bodyPr wrap="square" rtlCol="0">
            <a:spAutoFit/>
          </a:bodyPr>
          <a:lstStyle/>
          <a:p>
            <a:r>
              <a:rPr lang="en-US" sz="5400" dirty="0">
                <a:solidFill>
                  <a:srgbClr val="CC0099"/>
                </a:solidFill>
                <a:latin typeface="Times New Roman" panose="02020603050405020304" pitchFamily="18" charset="0"/>
                <a:cs typeface="Times New Roman" panose="02020603050405020304" pitchFamily="18" charset="0"/>
              </a:rPr>
              <a:t>38.  The Period Trend for </a:t>
            </a:r>
            <a:br>
              <a:rPr lang="en-US" sz="5400" dirty="0">
                <a:solidFill>
                  <a:srgbClr val="CC0099"/>
                </a:solidFill>
                <a:latin typeface="Times New Roman" panose="02020603050405020304" pitchFamily="18" charset="0"/>
                <a:cs typeface="Times New Roman" panose="02020603050405020304" pitchFamily="18" charset="0"/>
              </a:rPr>
            </a:br>
            <a:r>
              <a:rPr lang="en-US" sz="5400" dirty="0">
                <a:solidFill>
                  <a:srgbClr val="CC0099"/>
                </a:solidFill>
                <a:latin typeface="Times New Roman" panose="02020603050405020304" pitchFamily="18" charset="0"/>
                <a:cs typeface="Times New Roman" panose="02020603050405020304" pitchFamily="18" charset="0"/>
              </a:rPr>
              <a:t>        Net Nuclear Charge is Increasing.</a:t>
            </a:r>
          </a:p>
        </p:txBody>
      </p:sp>
    </p:spTree>
    <p:extLst>
      <p:ext uri="{BB962C8B-B14F-4D97-AF65-F5344CB8AC3E}">
        <p14:creationId xmlns:p14="http://schemas.microsoft.com/office/powerpoint/2010/main" val="3210557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C3B722-2D0A-4E14-9A8B-4FD44F9DBBD1}"/>
              </a:ext>
            </a:extLst>
          </p:cNvPr>
          <p:cNvSpPr txBox="1"/>
          <p:nvPr/>
        </p:nvSpPr>
        <p:spPr>
          <a:xfrm>
            <a:off x="0" y="0"/>
            <a:ext cx="12191999" cy="4001095"/>
          </a:xfrm>
          <a:prstGeom prst="rect">
            <a:avLst/>
          </a:prstGeom>
          <a:noFill/>
        </p:spPr>
        <p:txBody>
          <a:bodyPr wrap="square" rtlCol="0">
            <a:spAutoFit/>
          </a:bodyPr>
          <a:lstStyle/>
          <a:p>
            <a:r>
              <a:rPr lang="en-US" sz="8000" dirty="0">
                <a:latin typeface="Times New Roman" panose="02020603050405020304" pitchFamily="18" charset="0"/>
                <a:cs typeface="Times New Roman" panose="02020603050405020304" pitchFamily="18" charset="0"/>
              </a:rPr>
              <a:t>First Ionization Energy</a:t>
            </a:r>
          </a:p>
          <a:p>
            <a:endParaRPr lang="en-US" dirty="0">
              <a:latin typeface="Times New Roman" panose="02020603050405020304" pitchFamily="18" charset="0"/>
              <a:cs typeface="Times New Roman" panose="02020603050405020304" pitchFamily="18" charset="0"/>
            </a:endParaRPr>
          </a:p>
          <a:p>
            <a:r>
              <a:rPr lang="en-US" sz="4000" dirty="0">
                <a:solidFill>
                  <a:srgbClr val="0000FF"/>
                </a:solidFill>
                <a:latin typeface="Times New Roman" panose="02020603050405020304" pitchFamily="18" charset="0"/>
                <a:cs typeface="Times New Roman" panose="02020603050405020304" pitchFamily="18" charset="0"/>
              </a:rPr>
              <a:t>This trend requires a quick vocabulary word, and then some “reality” since NY only wants you to be able to deal with the trend, but not really “get” it.  It’s all good.</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0096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444737-ADA1-4B56-8879-C3FC9C3A3D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3325" y="1254287"/>
            <a:ext cx="8448675" cy="5603713"/>
          </a:xfrm>
          <a:prstGeom prst="rect">
            <a:avLst/>
          </a:prstGeom>
        </p:spPr>
      </p:pic>
      <p:sp>
        <p:nvSpPr>
          <p:cNvPr id="7" name="TextBox 6">
            <a:extLst>
              <a:ext uri="{FF2B5EF4-FFF2-40B4-BE49-F238E27FC236}">
                <a16:creationId xmlns:a16="http://schemas.microsoft.com/office/drawing/2014/main" id="{31A9A963-797B-4D43-AE1A-2665BC838378}"/>
              </a:ext>
            </a:extLst>
          </p:cNvPr>
          <p:cNvSpPr txBox="1"/>
          <p:nvPr/>
        </p:nvSpPr>
        <p:spPr>
          <a:xfrm>
            <a:off x="-1" y="914401"/>
            <a:ext cx="3983500" cy="4678204"/>
          </a:xfrm>
          <a:prstGeom prst="rect">
            <a:avLst/>
          </a:prstGeom>
          <a:noFill/>
        </p:spPr>
        <p:txBody>
          <a:bodyPr wrap="square" rtlCol="0">
            <a:spAutoFit/>
          </a:bodyPr>
          <a:lstStyle/>
          <a:p>
            <a:pPr algn="ctr"/>
            <a:r>
              <a:rPr lang="en-US" sz="4000" dirty="0">
                <a:solidFill>
                  <a:schemeClr val="accent6">
                    <a:lumMod val="50000"/>
                  </a:schemeClr>
                </a:solidFill>
                <a:latin typeface="Times New Roman" panose="02020603050405020304" pitchFamily="18" charset="0"/>
                <a:cs typeface="Times New Roman" panose="02020603050405020304" pitchFamily="18" charset="0"/>
              </a:rPr>
              <a:t>7</a:t>
            </a:r>
            <a:r>
              <a:rPr lang="en-US" sz="4000" kern="1200" dirty="0">
                <a:ln>
                  <a:noFill/>
                </a:ln>
                <a:solidFill>
                  <a:schemeClr val="accent6">
                    <a:lumMod val="50000"/>
                  </a:schemeClr>
                </a:solidFill>
                <a:effectLst/>
                <a:latin typeface="Times New Roman" panose="02020603050405020304" pitchFamily="18" charset="0"/>
                <a:cs typeface="Times New Roman" panose="02020603050405020304" pitchFamily="18" charset="0"/>
              </a:rPr>
              <a:t>.  </a:t>
            </a:r>
            <a:br>
              <a:rPr lang="en-US" sz="4000" kern="1200" dirty="0">
                <a:ln>
                  <a:noFill/>
                </a:ln>
                <a:solidFill>
                  <a:schemeClr val="accent6">
                    <a:lumMod val="50000"/>
                  </a:schemeClr>
                </a:solidFill>
                <a:effectLst/>
                <a:latin typeface="Times New Roman" panose="02020603050405020304" pitchFamily="18" charset="0"/>
                <a:cs typeface="Times New Roman" panose="02020603050405020304" pitchFamily="18" charset="0"/>
              </a:rPr>
            </a:br>
            <a:r>
              <a:rPr lang="en-US" sz="4000" kern="1200" dirty="0">
                <a:ln>
                  <a:noFill/>
                </a:ln>
                <a:solidFill>
                  <a:schemeClr val="accent6">
                    <a:lumMod val="50000"/>
                  </a:schemeClr>
                </a:solidFill>
                <a:effectLst/>
                <a:latin typeface="Times New Roman" panose="02020603050405020304" pitchFamily="18" charset="0"/>
                <a:cs typeface="Times New Roman" panose="02020603050405020304" pitchFamily="18" charset="0"/>
              </a:rPr>
              <a:t>To the right of the staircase, </a:t>
            </a:r>
            <a:br>
              <a:rPr lang="en-US" sz="4000" kern="1200" dirty="0">
                <a:ln>
                  <a:noFill/>
                </a:ln>
                <a:solidFill>
                  <a:schemeClr val="accent6">
                    <a:lumMod val="50000"/>
                  </a:schemeClr>
                </a:solidFill>
                <a:effectLst/>
                <a:latin typeface="Times New Roman" panose="02020603050405020304" pitchFamily="18" charset="0"/>
                <a:cs typeface="Times New Roman" panose="02020603050405020304" pitchFamily="18" charset="0"/>
              </a:rPr>
            </a:br>
            <a:r>
              <a:rPr lang="en-US" sz="4000" kern="1200" dirty="0">
                <a:ln>
                  <a:noFill/>
                </a:ln>
                <a:solidFill>
                  <a:schemeClr val="accent6">
                    <a:lumMod val="50000"/>
                  </a:schemeClr>
                </a:solidFill>
                <a:effectLst/>
                <a:latin typeface="Times New Roman" panose="02020603050405020304" pitchFamily="18" charset="0"/>
                <a:cs typeface="Times New Roman" panose="02020603050405020304" pitchFamily="18" charset="0"/>
              </a:rPr>
              <a:t>AND</a:t>
            </a:r>
          </a:p>
          <a:p>
            <a:pPr algn="ctr"/>
            <a:r>
              <a:rPr lang="en-US" sz="4000" kern="1400" dirty="0">
                <a:ln>
                  <a:noFill/>
                </a:ln>
                <a:solidFill>
                  <a:schemeClr val="accent6">
                    <a:lumMod val="50000"/>
                  </a:schemeClr>
                </a:solidFill>
                <a:effectLst/>
                <a:latin typeface="Times New Roman" panose="02020603050405020304" pitchFamily="18" charset="0"/>
                <a:cs typeface="Times New Roman" panose="02020603050405020304" pitchFamily="18" charset="0"/>
              </a:rPr>
              <a:t>Hydrogen</a:t>
            </a:r>
          </a:p>
          <a:p>
            <a:pPr algn="ctr"/>
            <a:r>
              <a:rPr lang="en-US" sz="4000" kern="1400" dirty="0">
                <a:solidFill>
                  <a:schemeClr val="accent6">
                    <a:lumMod val="50000"/>
                  </a:schemeClr>
                </a:solidFill>
                <a:latin typeface="Times New Roman" panose="02020603050405020304" pitchFamily="18" charset="0"/>
                <a:cs typeface="Times New Roman" panose="02020603050405020304" pitchFamily="18" charset="0"/>
              </a:rPr>
              <a:t>Are called the</a:t>
            </a:r>
            <a:br>
              <a:rPr lang="en-US" sz="4000" kern="1400" dirty="0">
                <a:solidFill>
                  <a:schemeClr val="accent6">
                    <a:lumMod val="50000"/>
                  </a:schemeClr>
                </a:solidFill>
                <a:latin typeface="Times New Roman" panose="02020603050405020304" pitchFamily="18" charset="0"/>
                <a:cs typeface="Times New Roman" panose="02020603050405020304" pitchFamily="18" charset="0"/>
              </a:rPr>
            </a:br>
            <a:r>
              <a:rPr lang="en-US" sz="4000" kern="1400" dirty="0">
                <a:solidFill>
                  <a:schemeClr val="accent6">
                    <a:lumMod val="50000"/>
                  </a:schemeClr>
                </a:solidFill>
                <a:latin typeface="Times New Roman" panose="02020603050405020304" pitchFamily="18" charset="0"/>
                <a:cs typeface="Times New Roman" panose="02020603050405020304" pitchFamily="18" charset="0"/>
              </a:rPr>
              <a:t>NONMETALS</a:t>
            </a:r>
            <a:endParaRPr lang="en-US" sz="4000" kern="1400" dirty="0">
              <a:ln>
                <a:noFill/>
              </a:ln>
              <a:solidFill>
                <a:schemeClr val="accent6">
                  <a:lumMod val="50000"/>
                </a:schemeClr>
              </a:solidFill>
              <a:effectLst/>
              <a:latin typeface="Times New Roman" panose="02020603050405020304" pitchFamily="18" charset="0"/>
              <a:cs typeface="Times New Roman" panose="02020603050405020304" pitchFamily="18" charset="0"/>
            </a:endParaRPr>
          </a:p>
          <a:p>
            <a:endParaRPr lang="en-US" dirty="0"/>
          </a:p>
        </p:txBody>
      </p:sp>
      <p:sp>
        <p:nvSpPr>
          <p:cNvPr id="17" name="Arrow: Right 16">
            <a:extLst>
              <a:ext uri="{FF2B5EF4-FFF2-40B4-BE49-F238E27FC236}">
                <a16:creationId xmlns:a16="http://schemas.microsoft.com/office/drawing/2014/main" id="{0AB5F0CB-50BB-4631-BCC0-4FC64E84204F}"/>
              </a:ext>
            </a:extLst>
          </p:cNvPr>
          <p:cNvSpPr/>
          <p:nvPr/>
        </p:nvSpPr>
        <p:spPr>
          <a:xfrm rot="7812712">
            <a:off x="4298024" y="979512"/>
            <a:ext cx="1930147" cy="549550"/>
          </a:xfrm>
          <a:prstGeom prst="right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0" name="Arrow: Right 19">
            <a:extLst>
              <a:ext uri="{FF2B5EF4-FFF2-40B4-BE49-F238E27FC236}">
                <a16:creationId xmlns:a16="http://schemas.microsoft.com/office/drawing/2014/main" id="{775DCB54-28DA-40DB-932D-965EC41C1CC6}"/>
              </a:ext>
            </a:extLst>
          </p:cNvPr>
          <p:cNvSpPr/>
          <p:nvPr/>
        </p:nvSpPr>
        <p:spPr>
          <a:xfrm rot="19042740">
            <a:off x="8139641" y="3641347"/>
            <a:ext cx="1930147" cy="549550"/>
          </a:xfrm>
          <a:prstGeom prst="right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1" name="Arrow: Right 20">
            <a:extLst>
              <a:ext uri="{FF2B5EF4-FFF2-40B4-BE49-F238E27FC236}">
                <a16:creationId xmlns:a16="http://schemas.microsoft.com/office/drawing/2014/main" id="{F9BBECE7-8B64-49AB-A316-CC07C6FAF87C}"/>
              </a:ext>
            </a:extLst>
          </p:cNvPr>
          <p:cNvSpPr/>
          <p:nvPr/>
        </p:nvSpPr>
        <p:spPr>
          <a:xfrm rot="19042740">
            <a:off x="8702858" y="4297329"/>
            <a:ext cx="1930147" cy="549550"/>
          </a:xfrm>
          <a:prstGeom prst="right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2" name="Arrow: Right 21">
            <a:extLst>
              <a:ext uri="{FF2B5EF4-FFF2-40B4-BE49-F238E27FC236}">
                <a16:creationId xmlns:a16="http://schemas.microsoft.com/office/drawing/2014/main" id="{13C6EB66-7AAB-466B-96E7-802951FC1472}"/>
              </a:ext>
            </a:extLst>
          </p:cNvPr>
          <p:cNvSpPr/>
          <p:nvPr/>
        </p:nvSpPr>
        <p:spPr>
          <a:xfrm rot="19042740">
            <a:off x="9599069" y="4874826"/>
            <a:ext cx="1930147" cy="549550"/>
          </a:xfrm>
          <a:prstGeom prst="right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10511351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C3B722-2D0A-4E14-9A8B-4FD44F9DBBD1}"/>
              </a:ext>
            </a:extLst>
          </p:cNvPr>
          <p:cNvSpPr txBox="1"/>
          <p:nvPr/>
        </p:nvSpPr>
        <p:spPr>
          <a:xfrm>
            <a:off x="0" y="0"/>
            <a:ext cx="12191999" cy="6555641"/>
          </a:xfrm>
          <a:prstGeom prst="rect">
            <a:avLst/>
          </a:prstGeom>
          <a:noFill/>
        </p:spPr>
        <p:txBody>
          <a:bodyPr wrap="square" rtlCol="0">
            <a:spAutoFit/>
          </a:bodyPr>
          <a:lstStyle/>
          <a:p>
            <a:pPr algn="ctr"/>
            <a:r>
              <a:rPr lang="en-US" sz="8000" dirty="0">
                <a:solidFill>
                  <a:srgbClr val="CC0099"/>
                </a:solidFill>
                <a:latin typeface="Times New Roman" panose="02020603050405020304" pitchFamily="18" charset="0"/>
                <a:cs typeface="Times New Roman" panose="02020603050405020304" pitchFamily="18" charset="0"/>
              </a:rPr>
              <a:t>First Ionization Energy</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742950" indent="-742950">
              <a:buAutoNum type="arabicPeriod" startAt="39"/>
            </a:pPr>
            <a:r>
              <a:rPr lang="en-US" sz="6000" dirty="0">
                <a:latin typeface="Times New Roman" panose="02020603050405020304" pitchFamily="18" charset="0"/>
                <a:cs typeface="Times New Roman" panose="02020603050405020304" pitchFamily="18" charset="0"/>
              </a:rPr>
              <a:t>  First Ionization Energy is the   </a:t>
            </a:r>
            <a:br>
              <a:rPr lang="en-US" sz="6000" dirty="0">
                <a:latin typeface="Times New Roman" panose="02020603050405020304" pitchFamily="18" charset="0"/>
                <a:cs typeface="Times New Roman" panose="02020603050405020304" pitchFamily="18" charset="0"/>
              </a:rPr>
            </a:br>
            <a:r>
              <a:rPr lang="en-US" sz="6000" dirty="0">
                <a:latin typeface="Times New Roman" panose="02020603050405020304" pitchFamily="18" charset="0"/>
                <a:cs typeface="Times New Roman" panose="02020603050405020304" pitchFamily="18" charset="0"/>
              </a:rPr>
              <a:t>    amount of energy required to </a:t>
            </a:r>
            <a:br>
              <a:rPr lang="en-US" sz="6000" dirty="0">
                <a:latin typeface="Times New Roman" panose="02020603050405020304" pitchFamily="18" charset="0"/>
                <a:cs typeface="Times New Roman" panose="02020603050405020304" pitchFamily="18" charset="0"/>
              </a:rPr>
            </a:br>
            <a:r>
              <a:rPr lang="en-US" sz="6000" dirty="0">
                <a:latin typeface="Times New Roman" panose="02020603050405020304" pitchFamily="18" charset="0"/>
                <a:cs typeface="Times New Roman" panose="02020603050405020304" pitchFamily="18" charset="0"/>
              </a:rPr>
              <a:t>    make a mole of atoms into </a:t>
            </a:r>
            <a:br>
              <a:rPr lang="en-US" sz="6000" dirty="0">
                <a:latin typeface="Times New Roman" panose="02020603050405020304" pitchFamily="18" charset="0"/>
                <a:cs typeface="Times New Roman" panose="02020603050405020304" pitchFamily="18" charset="0"/>
              </a:rPr>
            </a:br>
            <a:r>
              <a:rPr lang="en-US" sz="6000" dirty="0">
                <a:latin typeface="Times New Roman" panose="02020603050405020304" pitchFamily="18" charset="0"/>
                <a:cs typeface="Times New Roman" panose="02020603050405020304" pitchFamily="18" charset="0"/>
              </a:rPr>
              <a:t>    a mole of +1 cations.  </a:t>
            </a:r>
            <a:br>
              <a:rPr lang="en-US" sz="3600" dirty="0">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a:t>
            </a:r>
            <a:r>
              <a:rPr lang="en-US" sz="2800" dirty="0">
                <a:solidFill>
                  <a:srgbClr val="CC0099"/>
                </a:solidFill>
                <a:latin typeface="Times New Roman" panose="02020603050405020304" pitchFamily="18" charset="0"/>
                <a:cs typeface="Times New Roman" panose="02020603050405020304" pitchFamily="18" charset="0"/>
              </a:rPr>
              <a:t>It’s the amount of energy needed to pull off a mole of</a:t>
            </a:r>
            <a:br>
              <a:rPr lang="en-US" sz="2800" dirty="0">
                <a:solidFill>
                  <a:srgbClr val="CC0099"/>
                </a:solidFill>
                <a:latin typeface="Times New Roman" panose="02020603050405020304" pitchFamily="18" charset="0"/>
                <a:cs typeface="Times New Roman" panose="02020603050405020304" pitchFamily="18" charset="0"/>
              </a:rPr>
            </a:br>
            <a:r>
              <a:rPr lang="en-US" sz="2800" dirty="0">
                <a:solidFill>
                  <a:srgbClr val="CC0099"/>
                </a:solidFill>
                <a:latin typeface="Times New Roman" panose="02020603050405020304" pitchFamily="18" charset="0"/>
                <a:cs typeface="Times New Roman" panose="02020603050405020304" pitchFamily="18" charset="0"/>
              </a:rPr>
              <a:t>         electrons from a mole of atoms.  They’re listed on Table S.</a:t>
            </a:r>
            <a:endParaRPr lang="en-US" sz="3600" dirty="0">
              <a:solidFill>
                <a:srgbClr val="CC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34519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6FD986-F971-4EF5-9335-7C363378385D}"/>
              </a:ext>
            </a:extLst>
          </p:cNvPr>
          <p:cNvSpPr txBox="1"/>
          <p:nvPr/>
        </p:nvSpPr>
        <p:spPr>
          <a:xfrm>
            <a:off x="0" y="0"/>
            <a:ext cx="12192000" cy="6186309"/>
          </a:xfrm>
          <a:prstGeom prst="rect">
            <a:avLst/>
          </a:prstGeom>
          <a:noFill/>
        </p:spPr>
        <p:txBody>
          <a:bodyPr wrap="square" rtlCol="0">
            <a:spAutoFit/>
          </a:bodyPr>
          <a:lstStyle/>
          <a:p>
            <a:r>
              <a:rPr lang="en-US" sz="4800" u="sng" dirty="0">
                <a:solidFill>
                  <a:srgbClr val="0000FF"/>
                </a:solidFill>
                <a:latin typeface="Times New Roman" panose="02020603050405020304" pitchFamily="18" charset="0"/>
                <a:cs typeface="Times New Roman" panose="02020603050405020304" pitchFamily="18" charset="0"/>
              </a:rPr>
              <a:t>No writing, think:  From Table S…</a:t>
            </a:r>
            <a:br>
              <a:rPr lang="en-US" sz="4800" u="sng" dirty="0">
                <a:solidFill>
                  <a:srgbClr val="0000FF"/>
                </a:solidFill>
                <a:latin typeface="Times New Roman" panose="02020603050405020304" pitchFamily="18" charset="0"/>
                <a:cs typeface="Times New Roman" panose="02020603050405020304" pitchFamily="18" charset="0"/>
              </a:rPr>
            </a:br>
            <a:endParaRPr lang="en-US" sz="2800" u="sng" dirty="0">
              <a:solidFill>
                <a:srgbClr val="0000FF"/>
              </a:solidFill>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Changing a mole of Lithium atoms into a mole of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Li</a:t>
            </a:r>
            <a:r>
              <a:rPr lang="en-US" sz="4000" baseline="30000" dirty="0">
                <a:latin typeface="Times New Roman" panose="02020603050405020304" pitchFamily="18" charset="0"/>
                <a:cs typeface="Times New Roman" panose="02020603050405020304" pitchFamily="18" charset="0"/>
              </a:rPr>
              <a:t>+1</a:t>
            </a:r>
            <a:r>
              <a:rPr lang="en-US" sz="4000" dirty="0">
                <a:latin typeface="Times New Roman" panose="02020603050405020304" pitchFamily="18" charset="0"/>
                <a:cs typeface="Times New Roman" panose="02020603050405020304" pitchFamily="18" charset="0"/>
              </a:rPr>
              <a:t> cations takes 520. kJ/mole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(520 kilo-joules per mole) </a:t>
            </a:r>
          </a:p>
          <a:p>
            <a:endParaRPr lang="en-US" sz="2800" dirty="0">
              <a:solidFill>
                <a:srgbClr val="FF0000"/>
              </a:solidFill>
              <a:latin typeface="Times New Roman" panose="02020603050405020304" pitchFamily="18" charset="0"/>
              <a:cs typeface="Times New Roman" panose="02020603050405020304" pitchFamily="18" charset="0"/>
            </a:endParaRPr>
          </a:p>
          <a:p>
            <a:r>
              <a:rPr lang="en-US" sz="4400" dirty="0">
                <a:solidFill>
                  <a:srgbClr val="FF0000"/>
                </a:solidFill>
                <a:latin typeface="Times New Roman" panose="02020603050405020304" pitchFamily="18" charset="0"/>
                <a:cs typeface="Times New Roman" panose="02020603050405020304" pitchFamily="18" charset="0"/>
              </a:rPr>
              <a:t>1 mole Li⁰  →  1 mole Li</a:t>
            </a:r>
            <a:r>
              <a:rPr lang="en-US" sz="4400" baseline="30000" dirty="0">
                <a:solidFill>
                  <a:srgbClr val="FF0000"/>
                </a:solidFill>
                <a:latin typeface="Times New Roman" panose="02020603050405020304" pitchFamily="18" charset="0"/>
                <a:cs typeface="Times New Roman" panose="02020603050405020304" pitchFamily="18" charset="0"/>
              </a:rPr>
              <a:t>+1</a:t>
            </a:r>
            <a:r>
              <a:rPr lang="en-US" sz="4400" dirty="0">
                <a:solidFill>
                  <a:srgbClr val="FF0000"/>
                </a:solidFill>
                <a:latin typeface="Times New Roman" panose="02020603050405020304" pitchFamily="18" charset="0"/>
                <a:cs typeface="Times New Roman" panose="02020603050405020304" pitchFamily="18" charset="0"/>
              </a:rPr>
              <a:t>  +  1 mole of electrons</a:t>
            </a:r>
          </a:p>
          <a:p>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To make that happen (the electrons don’t fall off), it takes energy.  </a:t>
            </a:r>
          </a:p>
          <a:p>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How much?  520 kJ – which is the 1</a:t>
            </a:r>
            <a:r>
              <a:rPr lang="en-US" sz="3200" baseline="30000" dirty="0">
                <a:solidFill>
                  <a:schemeClr val="tx1">
                    <a:lumMod val="95000"/>
                    <a:lumOff val="5000"/>
                  </a:schemeClr>
                </a:solidFill>
                <a:latin typeface="Times New Roman" panose="02020603050405020304" pitchFamily="18" charset="0"/>
                <a:cs typeface="Times New Roman" panose="02020603050405020304" pitchFamily="18" charset="0"/>
              </a:rPr>
              <a:t>st</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Ionization energy for Lithium</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21687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6FD986-F971-4EF5-9335-7C363378385D}"/>
              </a:ext>
            </a:extLst>
          </p:cNvPr>
          <p:cNvSpPr txBox="1"/>
          <p:nvPr/>
        </p:nvSpPr>
        <p:spPr>
          <a:xfrm>
            <a:off x="0" y="0"/>
            <a:ext cx="12192000" cy="3908762"/>
          </a:xfrm>
          <a:prstGeom prst="rect">
            <a:avLst/>
          </a:prstGeom>
          <a:noFill/>
        </p:spPr>
        <p:txBody>
          <a:bodyPr wrap="square" rtlCol="0">
            <a:spAutoFit/>
          </a:bodyPr>
          <a:lstStyle/>
          <a:p>
            <a:r>
              <a:rPr lang="en-US" sz="4800" u="sng" dirty="0">
                <a:solidFill>
                  <a:srgbClr val="CC0099"/>
                </a:solidFill>
                <a:latin typeface="Times New Roman" panose="02020603050405020304" pitchFamily="18" charset="0"/>
                <a:cs typeface="Times New Roman" panose="02020603050405020304" pitchFamily="18" charset="0"/>
              </a:rPr>
              <a:t>No writing, keep thinking:</a:t>
            </a:r>
            <a:endParaRPr lang="en-US" sz="2800" u="sng" dirty="0">
              <a:solidFill>
                <a:srgbClr val="CC0099"/>
              </a:solidFill>
              <a:latin typeface="Times New Roman" panose="02020603050405020304" pitchFamily="18" charset="0"/>
              <a:cs typeface="Times New Roman" panose="02020603050405020304" pitchFamily="18" charset="0"/>
            </a:endParaRPr>
          </a:p>
          <a:p>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What about a mole of Magnesium?</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To change 1 mole of Mg atoms into 1 mole of Mg</a:t>
            </a:r>
            <a:r>
              <a:rPr lang="en-US" sz="2800" baseline="30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cations takes 738 kJ/mole.</a:t>
            </a:r>
          </a:p>
          <a:p>
            <a:endParaRPr lang="en-US" sz="2400" dirty="0">
              <a:latin typeface="Times New Roman" panose="02020603050405020304" pitchFamily="18" charset="0"/>
              <a:cs typeface="Times New Roman" panose="02020603050405020304" pitchFamily="18" charset="0"/>
            </a:endParaRPr>
          </a:p>
          <a:p>
            <a:r>
              <a:rPr lang="en-US" sz="4000" dirty="0">
                <a:solidFill>
                  <a:srgbClr val="FF0000"/>
                </a:solidFill>
                <a:latin typeface="Times New Roman" panose="02020603050405020304" pitchFamily="18" charset="0"/>
                <a:cs typeface="Times New Roman" panose="02020603050405020304" pitchFamily="18" charset="0"/>
              </a:rPr>
              <a:t>But WHAT are Mg</a:t>
            </a:r>
            <a:r>
              <a:rPr lang="en-US" sz="4000" baseline="30000" dirty="0">
                <a:solidFill>
                  <a:srgbClr val="FF0000"/>
                </a:solidFill>
                <a:latin typeface="Times New Roman" panose="02020603050405020304" pitchFamily="18" charset="0"/>
                <a:cs typeface="Times New Roman" panose="02020603050405020304" pitchFamily="18" charset="0"/>
              </a:rPr>
              <a:t>+1</a:t>
            </a:r>
            <a:r>
              <a:rPr lang="en-US" sz="4000" dirty="0">
                <a:solidFill>
                  <a:srgbClr val="FF0000"/>
                </a:solidFill>
                <a:latin typeface="Times New Roman" panose="02020603050405020304" pitchFamily="18" charset="0"/>
                <a:cs typeface="Times New Roman" panose="02020603050405020304" pitchFamily="18" charset="0"/>
              </a:rPr>
              <a:t> cations?  They don’t even exist.</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47682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6FD986-F971-4EF5-9335-7C363378385D}"/>
              </a:ext>
            </a:extLst>
          </p:cNvPr>
          <p:cNvSpPr txBox="1"/>
          <p:nvPr/>
        </p:nvSpPr>
        <p:spPr>
          <a:xfrm>
            <a:off x="0" y="0"/>
            <a:ext cx="12192000" cy="6494085"/>
          </a:xfrm>
          <a:prstGeom prst="rect">
            <a:avLst/>
          </a:prstGeom>
          <a:noFill/>
        </p:spPr>
        <p:txBody>
          <a:bodyPr wrap="square" rtlCol="0">
            <a:spAutoFit/>
          </a:bodyPr>
          <a:lstStyle/>
          <a:p>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To make a mole of Mg</a:t>
            </a:r>
            <a:r>
              <a:rPr lang="en-US" sz="360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cations: </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Step one:  the 1</a:t>
            </a:r>
            <a:r>
              <a:rPr lang="en-US" sz="3600" baseline="30000" dirty="0">
                <a:solidFill>
                  <a:schemeClr val="tx1">
                    <a:lumMod val="95000"/>
                    <a:lumOff val="5000"/>
                  </a:schemeClr>
                </a:solidFill>
                <a:latin typeface="Times New Roman" panose="02020603050405020304" pitchFamily="18" charset="0"/>
                <a:cs typeface="Times New Roman" panose="02020603050405020304" pitchFamily="18" charset="0"/>
              </a:rPr>
              <a:t>st</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Ionization energy is required to do this:</a:t>
            </a:r>
          </a:p>
          <a:p>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1 mole Mg⁰  →  1 mol Mg</a:t>
            </a:r>
            <a:r>
              <a:rPr lang="en-US" sz="3600" baseline="30000" dirty="0">
                <a:solidFill>
                  <a:schemeClr val="tx1">
                    <a:lumMod val="95000"/>
                    <a:lumOff val="5000"/>
                  </a:schemeClr>
                </a:solidFill>
                <a:latin typeface="Times New Roman" panose="02020603050405020304" pitchFamily="18" charset="0"/>
                <a:cs typeface="Times New Roman" panose="02020603050405020304" pitchFamily="18" charset="0"/>
              </a:rPr>
              <a:t>+1</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  1 mole of electrons</a:t>
            </a:r>
          </a:p>
          <a:p>
            <a:endParaRPr lang="en-US" sz="3600" dirty="0">
              <a:latin typeface="Times New Roman" panose="02020603050405020304" pitchFamily="18" charset="0"/>
              <a:cs typeface="Times New Roman" panose="02020603050405020304" pitchFamily="18" charset="0"/>
            </a:endParaRPr>
          </a:p>
          <a:p>
            <a:r>
              <a:rPr lang="en-US" sz="3600" dirty="0">
                <a:solidFill>
                  <a:srgbClr val="0000FF"/>
                </a:solidFill>
                <a:latin typeface="Times New Roman" panose="02020603050405020304" pitchFamily="18" charset="0"/>
                <a:cs typeface="Times New Roman" panose="02020603050405020304" pitchFamily="18" charset="0"/>
              </a:rPr>
              <a:t>Step two:  the 2</a:t>
            </a:r>
            <a:r>
              <a:rPr lang="en-US" sz="3600" baseline="30000" dirty="0">
                <a:solidFill>
                  <a:srgbClr val="0000FF"/>
                </a:solidFill>
                <a:latin typeface="Times New Roman" panose="02020603050405020304" pitchFamily="18" charset="0"/>
                <a:cs typeface="Times New Roman" panose="02020603050405020304" pitchFamily="18" charset="0"/>
              </a:rPr>
              <a:t>nd</a:t>
            </a:r>
            <a:r>
              <a:rPr lang="en-US" sz="3600" dirty="0">
                <a:solidFill>
                  <a:srgbClr val="0000FF"/>
                </a:solidFill>
                <a:latin typeface="Times New Roman" panose="02020603050405020304" pitchFamily="18" charset="0"/>
                <a:cs typeface="Times New Roman" panose="02020603050405020304" pitchFamily="18" charset="0"/>
              </a:rPr>
              <a:t> Ionization Energy is needed to do this: </a:t>
            </a:r>
            <a:br>
              <a:rPr lang="en-US" sz="3600" dirty="0">
                <a:solidFill>
                  <a:srgbClr val="0000FF"/>
                </a:solidFill>
                <a:latin typeface="Times New Roman" panose="02020603050405020304" pitchFamily="18" charset="0"/>
                <a:cs typeface="Times New Roman" panose="02020603050405020304" pitchFamily="18" charset="0"/>
              </a:rPr>
            </a:br>
            <a:r>
              <a:rPr lang="en-US" sz="3600" dirty="0">
                <a:solidFill>
                  <a:srgbClr val="0000FF"/>
                </a:solidFill>
                <a:latin typeface="Times New Roman" panose="02020603050405020304" pitchFamily="18" charset="0"/>
                <a:cs typeface="Times New Roman" panose="02020603050405020304" pitchFamily="18" charset="0"/>
              </a:rPr>
              <a:t>1 mol Mg</a:t>
            </a:r>
            <a:r>
              <a:rPr lang="en-US" sz="3600" baseline="30000" dirty="0">
                <a:solidFill>
                  <a:srgbClr val="0000FF"/>
                </a:solidFill>
                <a:latin typeface="Times New Roman" panose="02020603050405020304" pitchFamily="18" charset="0"/>
                <a:cs typeface="Times New Roman" panose="02020603050405020304" pitchFamily="18" charset="0"/>
              </a:rPr>
              <a:t>+1</a:t>
            </a:r>
            <a:r>
              <a:rPr lang="en-US" sz="3600" dirty="0">
                <a:solidFill>
                  <a:srgbClr val="0000FF"/>
                </a:solidFill>
                <a:latin typeface="Times New Roman" panose="02020603050405020304" pitchFamily="18" charset="0"/>
                <a:cs typeface="Times New Roman" panose="02020603050405020304" pitchFamily="18" charset="0"/>
              </a:rPr>
              <a:t> →  1 mol Mg</a:t>
            </a:r>
            <a:r>
              <a:rPr lang="en-US" sz="3600" baseline="30000" dirty="0">
                <a:solidFill>
                  <a:srgbClr val="0000FF"/>
                </a:solidFill>
                <a:latin typeface="Times New Roman" panose="02020603050405020304" pitchFamily="18" charset="0"/>
                <a:cs typeface="Times New Roman" panose="02020603050405020304" pitchFamily="18" charset="0"/>
              </a:rPr>
              <a:t>+2</a:t>
            </a:r>
            <a:r>
              <a:rPr lang="en-US" sz="3600" dirty="0">
                <a:solidFill>
                  <a:srgbClr val="0000FF"/>
                </a:solidFill>
                <a:latin typeface="Times New Roman" panose="02020603050405020304" pitchFamily="18" charset="0"/>
                <a:cs typeface="Times New Roman" panose="02020603050405020304" pitchFamily="18" charset="0"/>
              </a:rPr>
              <a:t>  +  1 mole of electrons </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FOR MAGNESIUM    The 1</a:t>
            </a:r>
            <a:r>
              <a:rPr lang="en-US" sz="2800" baseline="30000" dirty="0">
                <a:solidFill>
                  <a:srgbClr val="FF0000"/>
                </a:solidFill>
                <a:latin typeface="Times New Roman" panose="02020603050405020304" pitchFamily="18" charset="0"/>
                <a:cs typeface="Times New Roman" panose="02020603050405020304" pitchFamily="18" charset="0"/>
              </a:rPr>
              <a:t>st</a:t>
            </a:r>
            <a:r>
              <a:rPr lang="en-US" sz="2800" dirty="0">
                <a:solidFill>
                  <a:srgbClr val="FF0000"/>
                </a:solidFill>
                <a:latin typeface="Times New Roman" panose="02020603050405020304" pitchFamily="18" charset="0"/>
                <a:cs typeface="Times New Roman" panose="02020603050405020304" pitchFamily="18" charset="0"/>
              </a:rPr>
              <a:t> Ionization energy is 738 kJ/mole</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The 2</a:t>
            </a:r>
            <a:r>
              <a:rPr lang="en-US" sz="2800" baseline="30000" dirty="0">
                <a:solidFill>
                  <a:srgbClr val="FF0000"/>
                </a:solidFill>
                <a:latin typeface="Times New Roman" panose="02020603050405020304" pitchFamily="18" charset="0"/>
                <a:cs typeface="Times New Roman" panose="02020603050405020304" pitchFamily="18" charset="0"/>
              </a:rPr>
              <a:t>nd</a:t>
            </a:r>
            <a:r>
              <a:rPr lang="en-US" sz="2800" dirty="0">
                <a:solidFill>
                  <a:srgbClr val="FF0000"/>
                </a:solidFill>
                <a:latin typeface="Times New Roman" panose="02020603050405020304" pitchFamily="18" charset="0"/>
                <a:cs typeface="Times New Roman" panose="02020603050405020304" pitchFamily="18" charset="0"/>
              </a:rPr>
              <a:t> Ionization energy is 2371 kJ/mole</a:t>
            </a:r>
            <a:endParaRPr lang="en-US" sz="2400" dirty="0">
              <a:solidFill>
                <a:srgbClr val="FF0000"/>
              </a:solidFill>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It’s “harder” to take the second electrons off, the positive/negative tug of war is being won by the protons (12 vs. 11 now).  Mg</a:t>
            </a:r>
            <a:r>
              <a:rPr lang="en-US" sz="2400" baseline="30000" dirty="0">
                <a:latin typeface="Times New Roman" panose="02020603050405020304" pitchFamily="18" charset="0"/>
                <a:cs typeface="Times New Roman" panose="02020603050405020304" pitchFamily="18" charset="0"/>
              </a:rPr>
              <a:t>+1 </a:t>
            </a:r>
            <a:r>
              <a:rPr lang="en-US" sz="2400" dirty="0">
                <a:latin typeface="Times New Roman" panose="02020603050405020304" pitchFamily="18" charset="0"/>
                <a:cs typeface="Times New Roman" panose="02020603050405020304" pitchFamily="18" charset="0"/>
              </a:rPr>
              <a:t>never forms, this is JUST a data chart you need to use.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NYS does not think you smart enough to handle that, but they think it’s okay to let you think it’s possible to have a Mg</a:t>
            </a:r>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cation.  </a:t>
            </a:r>
            <a:r>
              <a:rPr lang="en-US" sz="2400" i="1" dirty="0">
                <a:solidFill>
                  <a:srgbClr val="FF0000"/>
                </a:solidFill>
                <a:latin typeface="Times New Roman" panose="02020603050405020304" pitchFamily="18" charset="0"/>
                <a:cs typeface="Times New Roman" panose="02020603050405020304" pitchFamily="18" charset="0"/>
              </a:rPr>
              <a:t>They stink</a:t>
            </a:r>
            <a:r>
              <a:rPr lang="en-US" sz="24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494881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0CBE55-EE6E-48D8-8530-2A2B64CDA8C6}"/>
              </a:ext>
            </a:extLst>
          </p:cNvPr>
          <p:cNvSpPr txBox="1"/>
          <p:nvPr/>
        </p:nvSpPr>
        <p:spPr>
          <a:xfrm>
            <a:off x="0" y="1"/>
            <a:ext cx="12191999" cy="6309420"/>
          </a:xfrm>
          <a:prstGeom prst="rect">
            <a:avLst/>
          </a:prstGeom>
          <a:noFill/>
        </p:spPr>
        <p:txBody>
          <a:bodyPr wrap="square" rtlCol="0">
            <a:spAutoFit/>
          </a:bodyPr>
          <a:lstStyle/>
          <a:p>
            <a:r>
              <a:rPr lang="en-US" sz="4800" u="sng" dirty="0">
                <a:solidFill>
                  <a:srgbClr val="0000FF"/>
                </a:solidFill>
                <a:latin typeface="Times New Roman" panose="02020603050405020304" pitchFamily="18" charset="0"/>
                <a:cs typeface="Times New Roman" panose="02020603050405020304" pitchFamily="18" charset="0"/>
              </a:rPr>
              <a:t>No writing, think:</a:t>
            </a:r>
            <a:endParaRPr lang="en-US" sz="2800" u="sng" dirty="0">
              <a:solidFill>
                <a:srgbClr val="0000FF"/>
              </a:solidFill>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For Aluminum, there’s a 1</a:t>
            </a:r>
            <a:r>
              <a:rPr lang="en-US" sz="3600" baseline="30000" dirty="0">
                <a:latin typeface="Times New Roman" panose="02020603050405020304" pitchFamily="18" charset="0"/>
                <a:cs typeface="Times New Roman" panose="02020603050405020304" pitchFamily="18" charset="0"/>
              </a:rPr>
              <a:t>st</a:t>
            </a:r>
            <a:r>
              <a:rPr lang="en-US" sz="3600" dirty="0">
                <a:latin typeface="Times New Roman" panose="02020603050405020304" pitchFamily="18" charset="0"/>
                <a:cs typeface="Times New Roman" panose="02020603050405020304" pitchFamily="18" charset="0"/>
              </a:rPr>
              <a:t> Ionization energy,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a 2</a:t>
            </a:r>
            <a:r>
              <a:rPr lang="en-US" sz="3600" baseline="30000" dirty="0">
                <a:latin typeface="Times New Roman" panose="02020603050405020304" pitchFamily="18" charset="0"/>
                <a:cs typeface="Times New Roman" panose="02020603050405020304" pitchFamily="18" charset="0"/>
              </a:rPr>
              <a:t>nd</a:t>
            </a:r>
            <a:r>
              <a:rPr lang="en-US" sz="3600" dirty="0">
                <a:latin typeface="Times New Roman" panose="02020603050405020304" pitchFamily="18" charset="0"/>
                <a:cs typeface="Times New Roman" panose="02020603050405020304" pitchFamily="18" charset="0"/>
              </a:rPr>
              <a:t> Ionization Energy, and a </a:t>
            </a:r>
            <a:r>
              <a:rPr lang="en-US" sz="3600" i="1" dirty="0">
                <a:latin typeface="Times New Roman" panose="02020603050405020304" pitchFamily="18" charset="0"/>
                <a:cs typeface="Times New Roman" panose="02020603050405020304" pitchFamily="18" charset="0"/>
              </a:rPr>
              <a:t>3</a:t>
            </a:r>
            <a:r>
              <a:rPr lang="en-US" sz="3600" i="1" baseline="30000" dirty="0">
                <a:latin typeface="Times New Roman" panose="02020603050405020304" pitchFamily="18" charset="0"/>
                <a:cs typeface="Times New Roman" panose="02020603050405020304" pitchFamily="18" charset="0"/>
              </a:rPr>
              <a:t>rd</a:t>
            </a:r>
            <a:r>
              <a:rPr lang="en-US" sz="3600" i="1" dirty="0">
                <a:latin typeface="Times New Roman" panose="02020603050405020304" pitchFamily="18" charset="0"/>
                <a:cs typeface="Times New Roman" panose="02020603050405020304" pitchFamily="18" charset="0"/>
              </a:rPr>
              <a:t> Ionization energy </a:t>
            </a:r>
            <a:r>
              <a:rPr lang="en-US" sz="3600" dirty="0">
                <a:latin typeface="Times New Roman" panose="02020603050405020304" pitchFamily="18" charset="0"/>
                <a:cs typeface="Times New Roman" panose="02020603050405020304" pitchFamily="18" charset="0"/>
              </a:rPr>
              <a:t>too.  </a:t>
            </a: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Fluorine, a nonmetal does not usually become a cation,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but they can be forced to temporarily.  It takes A LOT of energy.</a:t>
            </a:r>
          </a:p>
          <a:p>
            <a:endParaRPr lang="en-US" sz="3600" dirty="0">
              <a:latin typeface="Times New Roman" panose="02020603050405020304" pitchFamily="18" charset="0"/>
              <a:cs typeface="Times New Roman" panose="02020603050405020304" pitchFamily="18" charset="0"/>
            </a:endParaRPr>
          </a:p>
          <a:p>
            <a:r>
              <a:rPr lang="en-US" sz="3600" dirty="0">
                <a:solidFill>
                  <a:srgbClr val="CC0099"/>
                </a:solidFill>
                <a:latin typeface="Times New Roman" panose="02020603050405020304" pitchFamily="18" charset="0"/>
                <a:cs typeface="Times New Roman" panose="02020603050405020304" pitchFamily="18" charset="0"/>
              </a:rPr>
              <a:t>First Ionization Energy is just a trend, and some very loose chemistry.  Don’t worry about it.  This is about you reading the data chart only, and it’s not hard.  </a:t>
            </a:r>
            <a:endParaRPr lang="en-US" dirty="0">
              <a:solidFill>
                <a:srgbClr val="CC0099"/>
              </a:solidFill>
            </a:endParaRPr>
          </a:p>
        </p:txBody>
      </p:sp>
    </p:spTree>
    <p:extLst>
      <p:ext uri="{BB962C8B-B14F-4D97-AF65-F5344CB8AC3E}">
        <p14:creationId xmlns:p14="http://schemas.microsoft.com/office/powerpoint/2010/main" val="5742434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0" y="0"/>
            <a:ext cx="12192000"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742950" indent="-742950" eaLnBrk="1" fontAlgn="base" hangingPunct="1">
              <a:spcBef>
                <a:spcPct val="0"/>
              </a:spcBef>
              <a:spcAft>
                <a:spcPct val="0"/>
              </a:spcAft>
              <a:buAutoNum type="arabicPeriod" startAt="40"/>
            </a:pPr>
            <a:r>
              <a:rPr lang="en-US" altLang="en-US" sz="4000" dirty="0">
                <a:solidFill>
                  <a:srgbClr val="FF0000"/>
                </a:solidFill>
                <a:latin typeface="Times New Roman" panose="02020603050405020304" pitchFamily="18" charset="0"/>
                <a:cs typeface="Times New Roman" panose="02020603050405020304" pitchFamily="18" charset="0"/>
              </a:rPr>
              <a:t>Fill in the chart</a:t>
            </a:r>
          </a:p>
          <a:p>
            <a:pPr marL="742950" indent="-742950" eaLnBrk="1" fontAlgn="base" hangingPunct="1">
              <a:spcBef>
                <a:spcPct val="0"/>
              </a:spcBef>
              <a:spcAft>
                <a:spcPct val="0"/>
              </a:spcAft>
              <a:buAutoNum type="arabicPeriod" startAt="40"/>
            </a:pPr>
            <a:endParaRPr lang="en-US" altLang="en-US" sz="4000" dirty="0">
              <a:solidFill>
                <a:prstClr val="black"/>
              </a:solidFill>
              <a:latin typeface="Times New Roman" panose="02020603050405020304" pitchFamily="18" charset="0"/>
              <a:cs typeface="Times New Roman" panose="02020603050405020304" pitchFamily="18" charset="0"/>
            </a:endParaRPr>
          </a:p>
          <a:p>
            <a:pPr marL="742950" indent="-742950" eaLnBrk="1" fontAlgn="base" hangingPunct="1">
              <a:spcBef>
                <a:spcPct val="0"/>
              </a:spcBef>
              <a:spcAft>
                <a:spcPct val="0"/>
              </a:spcAft>
              <a:buAutoNum type="arabicPeriod" startAt="40"/>
            </a:pPr>
            <a:endParaRPr lang="en-US" altLang="en-US" sz="4000" dirty="0">
              <a:solidFill>
                <a:prstClr val="black"/>
              </a:solidFill>
              <a:latin typeface="Times New Roman" panose="02020603050405020304" pitchFamily="18" charset="0"/>
              <a:cs typeface="Times New Roman" panose="02020603050405020304" pitchFamily="18" charset="0"/>
            </a:endParaRPr>
          </a:p>
          <a:p>
            <a:pPr marL="742950" indent="-742950" eaLnBrk="1" fontAlgn="base" hangingPunct="1">
              <a:spcBef>
                <a:spcPct val="0"/>
              </a:spcBef>
              <a:spcAft>
                <a:spcPct val="0"/>
              </a:spcAft>
              <a:buAutoNum type="arabicPeriod" startAt="40"/>
            </a:pPr>
            <a:endParaRPr lang="en-US" altLang="en-US" sz="4000" dirty="0">
              <a:solidFill>
                <a:prstClr val="black"/>
              </a:solidFill>
              <a:latin typeface="Times New Roman" panose="02020603050405020304" pitchFamily="18" charset="0"/>
              <a:cs typeface="Times New Roman" panose="02020603050405020304" pitchFamily="18" charset="0"/>
            </a:endParaRPr>
          </a:p>
          <a:p>
            <a:pPr marL="742950" indent="-742950" eaLnBrk="1" fontAlgn="base" hangingPunct="1">
              <a:spcBef>
                <a:spcPct val="0"/>
              </a:spcBef>
              <a:spcAft>
                <a:spcPct val="0"/>
              </a:spcAft>
              <a:buAutoNum type="arabicPeriod" startAt="40"/>
            </a:pPr>
            <a:endParaRPr lang="en-US" altLang="en-US" sz="4000" dirty="0">
              <a:solidFill>
                <a:prstClr val="black"/>
              </a:solidFill>
              <a:latin typeface="Times New Roman" panose="02020603050405020304" pitchFamily="18" charset="0"/>
              <a:cs typeface="Times New Roman" panose="02020603050405020304" pitchFamily="18" charset="0"/>
            </a:endParaRPr>
          </a:p>
          <a:p>
            <a:pPr marL="742950" indent="-742950" eaLnBrk="1" fontAlgn="base" hangingPunct="1">
              <a:spcBef>
                <a:spcPct val="0"/>
              </a:spcBef>
              <a:spcAft>
                <a:spcPct val="0"/>
              </a:spcAft>
              <a:buAutoNum type="arabicPeriod" startAt="40"/>
            </a:pPr>
            <a:endParaRPr lang="en-US" altLang="en-US" sz="4000" dirty="0">
              <a:solidFill>
                <a:prstClr val="black"/>
              </a:solidFill>
              <a:latin typeface="Times New Roman" panose="02020603050405020304" pitchFamily="18" charset="0"/>
              <a:cs typeface="Times New Roman" panose="02020603050405020304" pitchFamily="18" charset="0"/>
            </a:endParaRPr>
          </a:p>
          <a:p>
            <a:pPr marL="742950" indent="-742950" eaLnBrk="1" fontAlgn="base" hangingPunct="1">
              <a:spcBef>
                <a:spcPct val="0"/>
              </a:spcBef>
              <a:spcAft>
                <a:spcPct val="0"/>
              </a:spcAft>
              <a:buAutoNum type="arabicPeriod" startAt="40"/>
            </a:pPr>
            <a:endParaRPr lang="en-US" altLang="en-US" sz="4000" dirty="0">
              <a:solidFill>
                <a:prstClr val="black"/>
              </a:solidFill>
              <a:latin typeface="Times New Roman" panose="02020603050405020304" pitchFamily="18" charset="0"/>
              <a:cs typeface="Times New Roman" panose="02020603050405020304" pitchFamily="18" charset="0"/>
            </a:endParaRPr>
          </a:p>
          <a:p>
            <a:pPr marL="742950" indent="-742950" eaLnBrk="1" fontAlgn="base" hangingPunct="1">
              <a:spcBef>
                <a:spcPct val="0"/>
              </a:spcBef>
              <a:spcAft>
                <a:spcPct val="0"/>
              </a:spcAft>
              <a:buAutoNum type="arabicPeriod" startAt="40"/>
            </a:pPr>
            <a:endParaRPr lang="en-US" altLang="en-US" sz="4000" dirty="0">
              <a:solidFill>
                <a:prstClr val="black"/>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buNone/>
            </a:pPr>
            <a:r>
              <a:rPr lang="en-US" altLang="en-US" sz="1000" b="1" dirty="0">
                <a:solidFill>
                  <a:prstClr val="black"/>
                </a:solidFill>
                <a:latin typeface="Times New Roman" panose="02020603050405020304" pitchFamily="18" charset="0"/>
                <a:cs typeface="Times New Roman" panose="02020603050405020304" pitchFamily="18" charset="0"/>
              </a:rPr>
              <a:t> </a:t>
            </a:r>
            <a:br>
              <a:rPr lang="en-US" altLang="en-US" sz="4000" b="1" dirty="0">
                <a:solidFill>
                  <a:prstClr val="black"/>
                </a:solidFill>
                <a:latin typeface="Times New Roman" panose="02020603050405020304" pitchFamily="18" charset="0"/>
                <a:cs typeface="Times New Roman" panose="02020603050405020304" pitchFamily="18" charset="0"/>
              </a:rPr>
            </a:br>
            <a:r>
              <a:rPr lang="en-US" altLang="en-US" sz="4000" b="1" dirty="0">
                <a:solidFill>
                  <a:srgbClr val="0000FF"/>
                </a:solidFill>
                <a:latin typeface="Times New Roman" panose="02020603050405020304" pitchFamily="18" charset="0"/>
                <a:cs typeface="Times New Roman" panose="02020603050405020304" pitchFamily="18" charset="0"/>
              </a:rPr>
              <a:t>41</a:t>
            </a:r>
            <a:r>
              <a:rPr lang="en-US" altLang="en-US" sz="4000" dirty="0">
                <a:solidFill>
                  <a:prstClr val="black"/>
                </a:solidFill>
                <a:latin typeface="Times New Roman" panose="02020603050405020304" pitchFamily="18" charset="0"/>
                <a:cs typeface="Times New Roman" panose="02020603050405020304" pitchFamily="18" charset="0"/>
              </a:rPr>
              <a:t>.  State the group trend for 1</a:t>
            </a:r>
            <a:r>
              <a:rPr lang="en-US" altLang="en-US" sz="4000" baseline="30000" dirty="0">
                <a:solidFill>
                  <a:prstClr val="black"/>
                </a:solidFill>
                <a:latin typeface="Times New Roman" panose="02020603050405020304" pitchFamily="18" charset="0"/>
                <a:cs typeface="Times New Roman" panose="02020603050405020304" pitchFamily="18" charset="0"/>
              </a:rPr>
              <a:t>st</a:t>
            </a:r>
            <a:r>
              <a:rPr lang="en-US" altLang="en-US" sz="4000" dirty="0">
                <a:solidFill>
                  <a:prstClr val="black"/>
                </a:solidFill>
                <a:latin typeface="Times New Roman" panose="02020603050405020304" pitchFamily="18" charset="0"/>
                <a:cs typeface="Times New Roman" panose="02020603050405020304" pitchFamily="18" charset="0"/>
              </a:rPr>
              <a:t> Ionization energy.  </a:t>
            </a:r>
          </a:p>
        </p:txBody>
      </p:sp>
      <p:graphicFrame>
        <p:nvGraphicFramePr>
          <p:cNvPr id="4" name="Table 3"/>
          <p:cNvGraphicFramePr>
            <a:graphicFrameLocks noGrp="1"/>
          </p:cNvGraphicFramePr>
          <p:nvPr>
            <p:extLst>
              <p:ext uri="{D42A27DB-BD31-4B8C-83A1-F6EECF244321}">
                <p14:modId xmlns:p14="http://schemas.microsoft.com/office/powerpoint/2010/main" val="3158033363"/>
              </p:ext>
            </p:extLst>
          </p:nvPr>
        </p:nvGraphicFramePr>
        <p:xfrm>
          <a:off x="0" y="661719"/>
          <a:ext cx="12192000" cy="4167810"/>
        </p:xfrm>
        <a:graphic>
          <a:graphicData uri="http://schemas.openxmlformats.org/drawingml/2006/table">
            <a:tbl>
              <a:tblPr firstRow="1" bandRow="1">
                <a:tableStyleId>{5C22544A-7EE6-4342-B048-85BDC9FD1C3A}</a:tableStyleId>
              </a:tblPr>
              <a:tblGrid>
                <a:gridCol w="1974574">
                  <a:extLst>
                    <a:ext uri="{9D8B030D-6E8A-4147-A177-3AD203B41FA5}">
                      <a16:colId xmlns:a16="http://schemas.microsoft.com/office/drawing/2014/main" val="20000"/>
                    </a:ext>
                  </a:extLst>
                </a:gridCol>
                <a:gridCol w="4012568">
                  <a:extLst>
                    <a:ext uri="{9D8B030D-6E8A-4147-A177-3AD203B41FA5}">
                      <a16:colId xmlns:a16="http://schemas.microsoft.com/office/drawing/2014/main" val="20001"/>
                    </a:ext>
                  </a:extLst>
                </a:gridCol>
                <a:gridCol w="6204858">
                  <a:extLst>
                    <a:ext uri="{9D8B030D-6E8A-4147-A177-3AD203B41FA5}">
                      <a16:colId xmlns:a16="http://schemas.microsoft.com/office/drawing/2014/main" val="20002"/>
                    </a:ext>
                  </a:extLst>
                </a:gridCol>
              </a:tblGrid>
              <a:tr h="1098366">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Group 1 atoms</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1</a:t>
                      </a:r>
                      <a:r>
                        <a:rPr lang="en-US" sz="3200" b="0" baseline="30000" dirty="0">
                          <a:solidFill>
                            <a:schemeClr val="tx1">
                              <a:lumMod val="95000"/>
                              <a:lumOff val="5000"/>
                            </a:schemeClr>
                          </a:solidFill>
                          <a:latin typeface="Times New Roman" panose="02020603050405020304" pitchFamily="18" charset="0"/>
                          <a:cs typeface="Times New Roman" panose="02020603050405020304" pitchFamily="18" charset="0"/>
                        </a:rPr>
                        <a:t>st</a:t>
                      </a: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ionization</a:t>
                      </a:r>
                      <a:r>
                        <a:rPr lang="en-US" sz="3200" b="0" baseline="0" dirty="0">
                          <a:solidFill>
                            <a:schemeClr val="tx1">
                              <a:lumMod val="95000"/>
                              <a:lumOff val="5000"/>
                            </a:schemeClr>
                          </a:solidFill>
                          <a:latin typeface="Times New Roman" panose="02020603050405020304" pitchFamily="18" charset="0"/>
                          <a:cs typeface="Times New Roman" panose="02020603050405020304" pitchFamily="18" charset="0"/>
                        </a:rPr>
                        <a:t> energy</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Electron configuration</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7673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Li</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3200" b="0" baseline="0" dirty="0">
                          <a:solidFill>
                            <a:schemeClr val="tx1">
                              <a:lumMod val="95000"/>
                              <a:lumOff val="5000"/>
                            </a:schemeClr>
                          </a:solidFill>
                          <a:latin typeface="Times New Roman" panose="02020603050405020304" pitchFamily="18" charset="0"/>
                          <a:cs typeface="Times New Roman" panose="02020603050405020304" pitchFamily="18" charset="0"/>
                        </a:rPr>
                        <a:t>kJ/mole</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767361">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Na</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0" baseline="0" dirty="0">
                          <a:solidFill>
                            <a:schemeClr val="tx1">
                              <a:lumMod val="95000"/>
                              <a:lumOff val="5000"/>
                            </a:schemeClr>
                          </a:solidFill>
                          <a:latin typeface="Times New Roman" panose="02020603050405020304" pitchFamily="18" charset="0"/>
                          <a:cs typeface="Times New Roman" panose="02020603050405020304" pitchFamily="18" charset="0"/>
                        </a:rPr>
                        <a:t>kJ/mole</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767361">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K</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3200" b="0" baseline="0" dirty="0">
                          <a:solidFill>
                            <a:schemeClr val="tx1">
                              <a:lumMod val="95000"/>
                              <a:lumOff val="5000"/>
                            </a:schemeClr>
                          </a:solidFill>
                          <a:latin typeface="Times New Roman" panose="02020603050405020304" pitchFamily="18" charset="0"/>
                          <a:cs typeface="Times New Roman" panose="02020603050405020304" pitchFamily="18" charset="0"/>
                        </a:rPr>
                        <a:t>kJ/mole</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767361">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Rb</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3200" b="0" baseline="0" dirty="0">
                          <a:solidFill>
                            <a:schemeClr val="tx1">
                              <a:lumMod val="95000"/>
                              <a:lumOff val="5000"/>
                            </a:schemeClr>
                          </a:solidFill>
                          <a:latin typeface="Times New Roman" panose="02020603050405020304" pitchFamily="18" charset="0"/>
                          <a:cs typeface="Times New Roman" panose="02020603050405020304" pitchFamily="18" charset="0"/>
                        </a:rPr>
                        <a:t>kJ/mole</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164559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0" y="0"/>
            <a:ext cx="12192000"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742950" indent="-742950" eaLnBrk="1" fontAlgn="base" hangingPunct="1">
              <a:spcBef>
                <a:spcPct val="0"/>
              </a:spcBef>
              <a:spcAft>
                <a:spcPct val="0"/>
              </a:spcAft>
              <a:buAutoNum type="arabicPeriod" startAt="40"/>
            </a:pPr>
            <a:r>
              <a:rPr lang="en-US" altLang="en-US" sz="4000" dirty="0">
                <a:solidFill>
                  <a:srgbClr val="FF0000"/>
                </a:solidFill>
                <a:latin typeface="Times New Roman" panose="02020603050405020304" pitchFamily="18" charset="0"/>
                <a:cs typeface="Times New Roman" panose="02020603050405020304" pitchFamily="18" charset="0"/>
              </a:rPr>
              <a:t>Fill in the chart</a:t>
            </a:r>
          </a:p>
          <a:p>
            <a:pPr marL="742950" indent="-742950" eaLnBrk="1" fontAlgn="base" hangingPunct="1">
              <a:spcBef>
                <a:spcPct val="0"/>
              </a:spcBef>
              <a:spcAft>
                <a:spcPct val="0"/>
              </a:spcAft>
              <a:buAutoNum type="arabicPeriod" startAt="40"/>
            </a:pPr>
            <a:endParaRPr lang="en-US" altLang="en-US" sz="4000" dirty="0">
              <a:solidFill>
                <a:prstClr val="black"/>
              </a:solidFill>
              <a:latin typeface="Times New Roman" panose="02020603050405020304" pitchFamily="18" charset="0"/>
              <a:cs typeface="Times New Roman" panose="02020603050405020304" pitchFamily="18" charset="0"/>
            </a:endParaRPr>
          </a:p>
          <a:p>
            <a:pPr marL="742950" indent="-742950" eaLnBrk="1" fontAlgn="base" hangingPunct="1">
              <a:spcBef>
                <a:spcPct val="0"/>
              </a:spcBef>
              <a:spcAft>
                <a:spcPct val="0"/>
              </a:spcAft>
              <a:buAutoNum type="arabicPeriod" startAt="40"/>
            </a:pPr>
            <a:endParaRPr lang="en-US" altLang="en-US" sz="4000" dirty="0">
              <a:solidFill>
                <a:prstClr val="black"/>
              </a:solidFill>
              <a:latin typeface="Times New Roman" panose="02020603050405020304" pitchFamily="18" charset="0"/>
              <a:cs typeface="Times New Roman" panose="02020603050405020304" pitchFamily="18" charset="0"/>
            </a:endParaRPr>
          </a:p>
          <a:p>
            <a:pPr marL="742950" indent="-742950" eaLnBrk="1" fontAlgn="base" hangingPunct="1">
              <a:spcBef>
                <a:spcPct val="0"/>
              </a:spcBef>
              <a:spcAft>
                <a:spcPct val="0"/>
              </a:spcAft>
              <a:buAutoNum type="arabicPeriod" startAt="40"/>
            </a:pPr>
            <a:endParaRPr lang="en-US" altLang="en-US" sz="4000" dirty="0">
              <a:solidFill>
                <a:prstClr val="black"/>
              </a:solidFill>
              <a:latin typeface="Times New Roman" panose="02020603050405020304" pitchFamily="18" charset="0"/>
              <a:cs typeface="Times New Roman" panose="02020603050405020304" pitchFamily="18" charset="0"/>
            </a:endParaRPr>
          </a:p>
          <a:p>
            <a:pPr marL="742950" indent="-742950" eaLnBrk="1" fontAlgn="base" hangingPunct="1">
              <a:spcBef>
                <a:spcPct val="0"/>
              </a:spcBef>
              <a:spcAft>
                <a:spcPct val="0"/>
              </a:spcAft>
              <a:buAutoNum type="arabicPeriod" startAt="40"/>
            </a:pPr>
            <a:endParaRPr lang="en-US" altLang="en-US" sz="4000" dirty="0">
              <a:solidFill>
                <a:prstClr val="black"/>
              </a:solidFill>
              <a:latin typeface="Times New Roman" panose="02020603050405020304" pitchFamily="18" charset="0"/>
              <a:cs typeface="Times New Roman" panose="02020603050405020304" pitchFamily="18" charset="0"/>
            </a:endParaRPr>
          </a:p>
          <a:p>
            <a:pPr marL="742950" indent="-742950" eaLnBrk="1" fontAlgn="base" hangingPunct="1">
              <a:spcBef>
                <a:spcPct val="0"/>
              </a:spcBef>
              <a:spcAft>
                <a:spcPct val="0"/>
              </a:spcAft>
              <a:buAutoNum type="arabicPeriod" startAt="40"/>
            </a:pPr>
            <a:endParaRPr lang="en-US" altLang="en-US" sz="4000" dirty="0">
              <a:solidFill>
                <a:prstClr val="black"/>
              </a:solidFill>
              <a:latin typeface="Times New Roman" panose="02020603050405020304" pitchFamily="18" charset="0"/>
              <a:cs typeface="Times New Roman" panose="02020603050405020304" pitchFamily="18" charset="0"/>
            </a:endParaRPr>
          </a:p>
          <a:p>
            <a:pPr marL="742950" indent="-742950" eaLnBrk="1" fontAlgn="base" hangingPunct="1">
              <a:spcBef>
                <a:spcPct val="0"/>
              </a:spcBef>
              <a:spcAft>
                <a:spcPct val="0"/>
              </a:spcAft>
              <a:buAutoNum type="arabicPeriod" startAt="40"/>
            </a:pPr>
            <a:endParaRPr lang="en-US" altLang="en-US" sz="4000" dirty="0">
              <a:solidFill>
                <a:prstClr val="black"/>
              </a:solidFill>
              <a:latin typeface="Times New Roman" panose="02020603050405020304" pitchFamily="18" charset="0"/>
              <a:cs typeface="Times New Roman" panose="02020603050405020304" pitchFamily="18" charset="0"/>
            </a:endParaRPr>
          </a:p>
          <a:p>
            <a:pPr marL="742950" indent="-742950" eaLnBrk="1" fontAlgn="base" hangingPunct="1">
              <a:spcBef>
                <a:spcPct val="0"/>
              </a:spcBef>
              <a:spcAft>
                <a:spcPct val="0"/>
              </a:spcAft>
              <a:buAutoNum type="arabicPeriod" startAt="40"/>
            </a:pPr>
            <a:endParaRPr lang="en-US" altLang="en-US" sz="4000" dirty="0">
              <a:solidFill>
                <a:prstClr val="black"/>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buNone/>
            </a:pPr>
            <a:r>
              <a:rPr lang="en-US" altLang="en-US" sz="1000" b="1">
                <a:solidFill>
                  <a:prstClr val="black"/>
                </a:solidFill>
                <a:latin typeface="Times New Roman" panose="02020603050405020304" pitchFamily="18" charset="0"/>
                <a:cs typeface="Times New Roman" panose="02020603050405020304" pitchFamily="18" charset="0"/>
              </a:rPr>
              <a:t> </a:t>
            </a:r>
            <a:br>
              <a:rPr lang="en-US" altLang="en-US" sz="4000" b="1" dirty="0">
                <a:solidFill>
                  <a:prstClr val="black"/>
                </a:solidFill>
                <a:latin typeface="Times New Roman" panose="02020603050405020304" pitchFamily="18" charset="0"/>
                <a:cs typeface="Times New Roman" panose="02020603050405020304" pitchFamily="18" charset="0"/>
              </a:rPr>
            </a:br>
            <a:r>
              <a:rPr lang="en-US" altLang="en-US" sz="4000" b="1" dirty="0">
                <a:solidFill>
                  <a:srgbClr val="0000FF"/>
                </a:solidFill>
                <a:latin typeface="Times New Roman" panose="02020603050405020304" pitchFamily="18" charset="0"/>
                <a:cs typeface="Times New Roman" panose="02020603050405020304" pitchFamily="18" charset="0"/>
              </a:rPr>
              <a:t>41</a:t>
            </a:r>
            <a:r>
              <a:rPr lang="en-US" altLang="en-US" sz="4000" dirty="0">
                <a:solidFill>
                  <a:prstClr val="black"/>
                </a:solidFill>
                <a:latin typeface="Times New Roman" panose="02020603050405020304" pitchFamily="18" charset="0"/>
                <a:cs typeface="Times New Roman" panose="02020603050405020304" pitchFamily="18" charset="0"/>
              </a:rPr>
              <a:t>.  State the group trend for 1</a:t>
            </a:r>
            <a:r>
              <a:rPr lang="en-US" altLang="en-US" sz="4000" baseline="30000" dirty="0">
                <a:solidFill>
                  <a:prstClr val="black"/>
                </a:solidFill>
                <a:latin typeface="Times New Roman" panose="02020603050405020304" pitchFamily="18" charset="0"/>
                <a:cs typeface="Times New Roman" panose="02020603050405020304" pitchFamily="18" charset="0"/>
              </a:rPr>
              <a:t>st</a:t>
            </a:r>
            <a:r>
              <a:rPr lang="en-US" altLang="en-US" sz="4000" dirty="0">
                <a:solidFill>
                  <a:prstClr val="black"/>
                </a:solidFill>
                <a:latin typeface="Times New Roman" panose="02020603050405020304" pitchFamily="18" charset="0"/>
                <a:cs typeface="Times New Roman" panose="02020603050405020304" pitchFamily="18" charset="0"/>
              </a:rPr>
              <a:t> Ionization energy.  </a:t>
            </a:r>
          </a:p>
        </p:txBody>
      </p:sp>
      <p:graphicFrame>
        <p:nvGraphicFramePr>
          <p:cNvPr id="4" name="Table 3"/>
          <p:cNvGraphicFramePr>
            <a:graphicFrameLocks noGrp="1"/>
          </p:cNvGraphicFramePr>
          <p:nvPr>
            <p:extLst>
              <p:ext uri="{D42A27DB-BD31-4B8C-83A1-F6EECF244321}">
                <p14:modId xmlns:p14="http://schemas.microsoft.com/office/powerpoint/2010/main" val="1347882968"/>
              </p:ext>
            </p:extLst>
          </p:nvPr>
        </p:nvGraphicFramePr>
        <p:xfrm>
          <a:off x="0" y="661719"/>
          <a:ext cx="12192000" cy="4167810"/>
        </p:xfrm>
        <a:graphic>
          <a:graphicData uri="http://schemas.openxmlformats.org/drawingml/2006/table">
            <a:tbl>
              <a:tblPr firstRow="1" bandRow="1">
                <a:tableStyleId>{5C22544A-7EE6-4342-B048-85BDC9FD1C3A}</a:tableStyleId>
              </a:tblPr>
              <a:tblGrid>
                <a:gridCol w="1974574">
                  <a:extLst>
                    <a:ext uri="{9D8B030D-6E8A-4147-A177-3AD203B41FA5}">
                      <a16:colId xmlns:a16="http://schemas.microsoft.com/office/drawing/2014/main" val="20000"/>
                    </a:ext>
                  </a:extLst>
                </a:gridCol>
                <a:gridCol w="4012568">
                  <a:extLst>
                    <a:ext uri="{9D8B030D-6E8A-4147-A177-3AD203B41FA5}">
                      <a16:colId xmlns:a16="http://schemas.microsoft.com/office/drawing/2014/main" val="20001"/>
                    </a:ext>
                  </a:extLst>
                </a:gridCol>
                <a:gridCol w="6204858">
                  <a:extLst>
                    <a:ext uri="{9D8B030D-6E8A-4147-A177-3AD203B41FA5}">
                      <a16:colId xmlns:a16="http://schemas.microsoft.com/office/drawing/2014/main" val="20002"/>
                    </a:ext>
                  </a:extLst>
                </a:gridCol>
              </a:tblGrid>
              <a:tr h="1098366">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Group 1 atoms</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1</a:t>
                      </a:r>
                      <a:r>
                        <a:rPr lang="en-US" sz="3200" b="0" baseline="30000" dirty="0">
                          <a:solidFill>
                            <a:schemeClr val="tx1">
                              <a:lumMod val="95000"/>
                              <a:lumOff val="5000"/>
                            </a:schemeClr>
                          </a:solidFill>
                          <a:latin typeface="Times New Roman" panose="02020603050405020304" pitchFamily="18" charset="0"/>
                          <a:cs typeface="Times New Roman" panose="02020603050405020304" pitchFamily="18" charset="0"/>
                        </a:rPr>
                        <a:t>st</a:t>
                      </a: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ionization</a:t>
                      </a:r>
                      <a:r>
                        <a:rPr lang="en-US" sz="3200" b="0" baseline="0" dirty="0">
                          <a:solidFill>
                            <a:schemeClr val="tx1">
                              <a:lumMod val="95000"/>
                              <a:lumOff val="5000"/>
                            </a:schemeClr>
                          </a:solidFill>
                          <a:latin typeface="Times New Roman" panose="02020603050405020304" pitchFamily="18" charset="0"/>
                          <a:cs typeface="Times New Roman" panose="02020603050405020304" pitchFamily="18" charset="0"/>
                        </a:rPr>
                        <a:t> energy</a:t>
                      </a:r>
                      <a:br>
                        <a:rPr lang="en-US" sz="3200" b="0" baseline="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200" b="0" baseline="0" dirty="0">
                          <a:solidFill>
                            <a:schemeClr val="tx1">
                              <a:lumMod val="95000"/>
                              <a:lumOff val="5000"/>
                            </a:schemeClr>
                          </a:solidFill>
                          <a:latin typeface="Times New Roman" panose="02020603050405020304" pitchFamily="18" charset="0"/>
                          <a:cs typeface="Times New Roman" panose="02020603050405020304" pitchFamily="18" charset="0"/>
                        </a:rPr>
                        <a:t>kJ/mole</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Electron configuration</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7673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Li</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4000" b="0" dirty="0">
                          <a:solidFill>
                            <a:srgbClr val="0000FF"/>
                          </a:solidFill>
                          <a:latin typeface="Times New Roman" panose="02020603050405020304" pitchFamily="18" charset="0"/>
                          <a:cs typeface="Times New Roman" panose="02020603050405020304" pitchFamily="18" charset="0"/>
                        </a:rPr>
                        <a:t>520. kJ/mole</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767361">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Na</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4000" b="0" dirty="0">
                          <a:solidFill>
                            <a:srgbClr val="0000FF"/>
                          </a:solidFill>
                          <a:latin typeface="Times New Roman" panose="02020603050405020304" pitchFamily="18" charset="0"/>
                          <a:cs typeface="Times New Roman" panose="02020603050405020304" pitchFamily="18" charset="0"/>
                        </a:rPr>
                        <a:t>496 kJ/mole</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767361">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K</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4000" b="0" dirty="0">
                          <a:solidFill>
                            <a:srgbClr val="0000FF"/>
                          </a:solidFill>
                          <a:latin typeface="Times New Roman" panose="02020603050405020304" pitchFamily="18" charset="0"/>
                          <a:cs typeface="Times New Roman" panose="02020603050405020304" pitchFamily="18" charset="0"/>
                        </a:rPr>
                        <a:t>419</a:t>
                      </a:r>
                      <a:r>
                        <a:rPr lang="en-US" sz="4000" b="0" baseline="0" dirty="0">
                          <a:solidFill>
                            <a:srgbClr val="0000FF"/>
                          </a:solidFill>
                          <a:latin typeface="Times New Roman" panose="02020603050405020304" pitchFamily="18" charset="0"/>
                          <a:cs typeface="Times New Roman" panose="02020603050405020304" pitchFamily="18" charset="0"/>
                        </a:rPr>
                        <a:t> kJ/mole</a:t>
                      </a:r>
                      <a:endParaRPr lang="en-US" sz="4000" b="0" dirty="0">
                        <a:solidFill>
                          <a:srgbClr val="0000FF"/>
                        </a:solidFill>
                        <a:latin typeface="Times New Roman" panose="02020603050405020304" pitchFamily="18" charset="0"/>
                        <a:cs typeface="Times New Roman" panose="02020603050405020304" pitchFamily="18" charset="0"/>
                      </a:endParaRP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767361">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Rb</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4000" b="0" dirty="0">
                          <a:solidFill>
                            <a:srgbClr val="0000FF"/>
                          </a:solidFill>
                          <a:latin typeface="Times New Roman" panose="02020603050405020304" pitchFamily="18" charset="0"/>
                          <a:cs typeface="Times New Roman" panose="02020603050405020304" pitchFamily="18" charset="0"/>
                        </a:rPr>
                        <a:t>403 kJ/mole</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941800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0" y="0"/>
            <a:ext cx="12192000"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742950" indent="-742950" eaLnBrk="1" fontAlgn="base" hangingPunct="1">
              <a:spcBef>
                <a:spcPct val="0"/>
              </a:spcBef>
              <a:spcAft>
                <a:spcPct val="0"/>
              </a:spcAft>
              <a:buAutoNum type="arabicPeriod" startAt="40"/>
            </a:pPr>
            <a:r>
              <a:rPr lang="en-US" altLang="en-US" sz="4000" dirty="0">
                <a:solidFill>
                  <a:srgbClr val="FF0000"/>
                </a:solidFill>
                <a:latin typeface="Times New Roman" panose="02020603050405020304" pitchFamily="18" charset="0"/>
                <a:cs typeface="Times New Roman" panose="02020603050405020304" pitchFamily="18" charset="0"/>
              </a:rPr>
              <a:t>Fill in the chart</a:t>
            </a:r>
          </a:p>
          <a:p>
            <a:pPr marL="742950" indent="-742950" eaLnBrk="1" fontAlgn="base" hangingPunct="1">
              <a:spcBef>
                <a:spcPct val="0"/>
              </a:spcBef>
              <a:spcAft>
                <a:spcPct val="0"/>
              </a:spcAft>
              <a:buAutoNum type="arabicPeriod" startAt="40"/>
            </a:pPr>
            <a:endParaRPr lang="en-US" altLang="en-US" sz="4000" dirty="0">
              <a:solidFill>
                <a:prstClr val="black"/>
              </a:solidFill>
              <a:latin typeface="Times New Roman" panose="02020603050405020304" pitchFamily="18" charset="0"/>
              <a:cs typeface="Times New Roman" panose="02020603050405020304" pitchFamily="18" charset="0"/>
            </a:endParaRPr>
          </a:p>
          <a:p>
            <a:pPr marL="742950" indent="-742950" eaLnBrk="1" fontAlgn="base" hangingPunct="1">
              <a:spcBef>
                <a:spcPct val="0"/>
              </a:spcBef>
              <a:spcAft>
                <a:spcPct val="0"/>
              </a:spcAft>
              <a:buAutoNum type="arabicPeriod" startAt="40"/>
            </a:pPr>
            <a:endParaRPr lang="en-US" altLang="en-US" sz="4000" dirty="0">
              <a:solidFill>
                <a:prstClr val="black"/>
              </a:solidFill>
              <a:latin typeface="Times New Roman" panose="02020603050405020304" pitchFamily="18" charset="0"/>
              <a:cs typeface="Times New Roman" panose="02020603050405020304" pitchFamily="18" charset="0"/>
            </a:endParaRPr>
          </a:p>
          <a:p>
            <a:pPr marL="742950" indent="-742950" eaLnBrk="1" fontAlgn="base" hangingPunct="1">
              <a:spcBef>
                <a:spcPct val="0"/>
              </a:spcBef>
              <a:spcAft>
                <a:spcPct val="0"/>
              </a:spcAft>
              <a:buAutoNum type="arabicPeriod" startAt="40"/>
            </a:pPr>
            <a:endParaRPr lang="en-US" altLang="en-US" sz="4000" dirty="0">
              <a:solidFill>
                <a:prstClr val="black"/>
              </a:solidFill>
              <a:latin typeface="Times New Roman" panose="02020603050405020304" pitchFamily="18" charset="0"/>
              <a:cs typeface="Times New Roman" panose="02020603050405020304" pitchFamily="18" charset="0"/>
            </a:endParaRPr>
          </a:p>
          <a:p>
            <a:pPr marL="742950" indent="-742950" eaLnBrk="1" fontAlgn="base" hangingPunct="1">
              <a:spcBef>
                <a:spcPct val="0"/>
              </a:spcBef>
              <a:spcAft>
                <a:spcPct val="0"/>
              </a:spcAft>
              <a:buAutoNum type="arabicPeriod" startAt="40"/>
            </a:pPr>
            <a:endParaRPr lang="en-US" altLang="en-US" sz="4000" dirty="0">
              <a:solidFill>
                <a:prstClr val="black"/>
              </a:solidFill>
              <a:latin typeface="Times New Roman" panose="02020603050405020304" pitchFamily="18" charset="0"/>
              <a:cs typeface="Times New Roman" panose="02020603050405020304" pitchFamily="18" charset="0"/>
            </a:endParaRPr>
          </a:p>
          <a:p>
            <a:pPr marL="742950" indent="-742950" eaLnBrk="1" fontAlgn="base" hangingPunct="1">
              <a:spcBef>
                <a:spcPct val="0"/>
              </a:spcBef>
              <a:spcAft>
                <a:spcPct val="0"/>
              </a:spcAft>
              <a:buAutoNum type="arabicPeriod" startAt="40"/>
            </a:pPr>
            <a:endParaRPr lang="en-US" altLang="en-US" sz="4000" dirty="0">
              <a:solidFill>
                <a:prstClr val="black"/>
              </a:solidFill>
              <a:latin typeface="Times New Roman" panose="02020603050405020304" pitchFamily="18" charset="0"/>
              <a:cs typeface="Times New Roman" panose="02020603050405020304" pitchFamily="18" charset="0"/>
            </a:endParaRPr>
          </a:p>
          <a:p>
            <a:pPr marL="742950" indent="-742950" eaLnBrk="1" fontAlgn="base" hangingPunct="1">
              <a:spcBef>
                <a:spcPct val="0"/>
              </a:spcBef>
              <a:spcAft>
                <a:spcPct val="0"/>
              </a:spcAft>
              <a:buAutoNum type="arabicPeriod" startAt="40"/>
            </a:pPr>
            <a:endParaRPr lang="en-US" altLang="en-US" sz="4000" dirty="0">
              <a:solidFill>
                <a:prstClr val="black"/>
              </a:solidFill>
              <a:latin typeface="Times New Roman" panose="02020603050405020304" pitchFamily="18" charset="0"/>
              <a:cs typeface="Times New Roman" panose="02020603050405020304" pitchFamily="18" charset="0"/>
            </a:endParaRPr>
          </a:p>
          <a:p>
            <a:pPr marL="742950" indent="-742950" eaLnBrk="1" fontAlgn="base" hangingPunct="1">
              <a:spcBef>
                <a:spcPct val="0"/>
              </a:spcBef>
              <a:spcAft>
                <a:spcPct val="0"/>
              </a:spcAft>
              <a:buAutoNum type="arabicPeriod" startAt="40"/>
            </a:pPr>
            <a:endParaRPr lang="en-US" altLang="en-US" sz="4000" dirty="0">
              <a:solidFill>
                <a:prstClr val="black"/>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buNone/>
            </a:pPr>
            <a:r>
              <a:rPr lang="en-US" altLang="en-US" sz="1000" b="1">
                <a:solidFill>
                  <a:prstClr val="black"/>
                </a:solidFill>
                <a:latin typeface="Times New Roman" panose="02020603050405020304" pitchFamily="18" charset="0"/>
                <a:cs typeface="Times New Roman" panose="02020603050405020304" pitchFamily="18" charset="0"/>
              </a:rPr>
              <a:t> </a:t>
            </a:r>
            <a:br>
              <a:rPr lang="en-US" altLang="en-US" sz="4000" b="1" dirty="0">
                <a:solidFill>
                  <a:prstClr val="black"/>
                </a:solidFill>
                <a:latin typeface="Times New Roman" panose="02020603050405020304" pitchFamily="18" charset="0"/>
                <a:cs typeface="Times New Roman" panose="02020603050405020304" pitchFamily="18" charset="0"/>
              </a:rPr>
            </a:br>
            <a:r>
              <a:rPr lang="en-US" altLang="en-US" sz="4000" b="1" dirty="0">
                <a:solidFill>
                  <a:srgbClr val="0000FF"/>
                </a:solidFill>
                <a:latin typeface="Times New Roman" panose="02020603050405020304" pitchFamily="18" charset="0"/>
                <a:cs typeface="Times New Roman" panose="02020603050405020304" pitchFamily="18" charset="0"/>
              </a:rPr>
              <a:t>41</a:t>
            </a:r>
            <a:r>
              <a:rPr lang="en-US" altLang="en-US" sz="4000" dirty="0">
                <a:solidFill>
                  <a:prstClr val="black"/>
                </a:solidFill>
                <a:latin typeface="Times New Roman" panose="02020603050405020304" pitchFamily="18" charset="0"/>
                <a:cs typeface="Times New Roman" panose="02020603050405020304" pitchFamily="18" charset="0"/>
              </a:rPr>
              <a:t>.  State the group trend for 1</a:t>
            </a:r>
            <a:r>
              <a:rPr lang="en-US" altLang="en-US" sz="4000" baseline="30000" dirty="0">
                <a:solidFill>
                  <a:prstClr val="black"/>
                </a:solidFill>
                <a:latin typeface="Times New Roman" panose="02020603050405020304" pitchFamily="18" charset="0"/>
                <a:cs typeface="Times New Roman" panose="02020603050405020304" pitchFamily="18" charset="0"/>
              </a:rPr>
              <a:t>st</a:t>
            </a:r>
            <a:r>
              <a:rPr lang="en-US" altLang="en-US" sz="4000" dirty="0">
                <a:solidFill>
                  <a:prstClr val="black"/>
                </a:solidFill>
                <a:latin typeface="Times New Roman" panose="02020603050405020304" pitchFamily="18" charset="0"/>
                <a:cs typeface="Times New Roman" panose="02020603050405020304" pitchFamily="18" charset="0"/>
              </a:rPr>
              <a:t> Ionization energy.  </a:t>
            </a:r>
          </a:p>
        </p:txBody>
      </p:sp>
      <p:graphicFrame>
        <p:nvGraphicFramePr>
          <p:cNvPr id="4" name="Table 3"/>
          <p:cNvGraphicFramePr>
            <a:graphicFrameLocks noGrp="1"/>
          </p:cNvGraphicFramePr>
          <p:nvPr>
            <p:extLst>
              <p:ext uri="{D42A27DB-BD31-4B8C-83A1-F6EECF244321}">
                <p14:modId xmlns:p14="http://schemas.microsoft.com/office/powerpoint/2010/main" val="3014491572"/>
              </p:ext>
            </p:extLst>
          </p:nvPr>
        </p:nvGraphicFramePr>
        <p:xfrm>
          <a:off x="0" y="661719"/>
          <a:ext cx="12192000" cy="4167810"/>
        </p:xfrm>
        <a:graphic>
          <a:graphicData uri="http://schemas.openxmlformats.org/drawingml/2006/table">
            <a:tbl>
              <a:tblPr firstRow="1" bandRow="1">
                <a:tableStyleId>{5C22544A-7EE6-4342-B048-85BDC9FD1C3A}</a:tableStyleId>
              </a:tblPr>
              <a:tblGrid>
                <a:gridCol w="1974574">
                  <a:extLst>
                    <a:ext uri="{9D8B030D-6E8A-4147-A177-3AD203B41FA5}">
                      <a16:colId xmlns:a16="http://schemas.microsoft.com/office/drawing/2014/main" val="20000"/>
                    </a:ext>
                  </a:extLst>
                </a:gridCol>
                <a:gridCol w="4012568">
                  <a:extLst>
                    <a:ext uri="{9D8B030D-6E8A-4147-A177-3AD203B41FA5}">
                      <a16:colId xmlns:a16="http://schemas.microsoft.com/office/drawing/2014/main" val="20001"/>
                    </a:ext>
                  </a:extLst>
                </a:gridCol>
                <a:gridCol w="6204858">
                  <a:extLst>
                    <a:ext uri="{9D8B030D-6E8A-4147-A177-3AD203B41FA5}">
                      <a16:colId xmlns:a16="http://schemas.microsoft.com/office/drawing/2014/main" val="20002"/>
                    </a:ext>
                  </a:extLst>
                </a:gridCol>
              </a:tblGrid>
              <a:tr h="1098366">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Group 1 atoms</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1</a:t>
                      </a:r>
                      <a:r>
                        <a:rPr lang="en-US" sz="3200" b="0" baseline="30000" dirty="0">
                          <a:solidFill>
                            <a:schemeClr val="tx1">
                              <a:lumMod val="95000"/>
                              <a:lumOff val="5000"/>
                            </a:schemeClr>
                          </a:solidFill>
                          <a:latin typeface="Times New Roman" panose="02020603050405020304" pitchFamily="18" charset="0"/>
                          <a:cs typeface="Times New Roman" panose="02020603050405020304" pitchFamily="18" charset="0"/>
                        </a:rPr>
                        <a:t>st</a:t>
                      </a: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ionization</a:t>
                      </a:r>
                      <a:r>
                        <a:rPr lang="en-US" sz="3200" b="0" baseline="0" dirty="0">
                          <a:solidFill>
                            <a:schemeClr val="tx1">
                              <a:lumMod val="95000"/>
                              <a:lumOff val="5000"/>
                            </a:schemeClr>
                          </a:solidFill>
                          <a:latin typeface="Times New Roman" panose="02020603050405020304" pitchFamily="18" charset="0"/>
                          <a:cs typeface="Times New Roman" panose="02020603050405020304" pitchFamily="18" charset="0"/>
                        </a:rPr>
                        <a:t> energy</a:t>
                      </a:r>
                      <a:br>
                        <a:rPr lang="en-US" sz="3200" b="0" baseline="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200" b="0" baseline="0" dirty="0">
                          <a:solidFill>
                            <a:schemeClr val="tx1">
                              <a:lumMod val="95000"/>
                              <a:lumOff val="5000"/>
                            </a:schemeClr>
                          </a:solidFill>
                          <a:latin typeface="Times New Roman" panose="02020603050405020304" pitchFamily="18" charset="0"/>
                          <a:cs typeface="Times New Roman" panose="02020603050405020304" pitchFamily="18" charset="0"/>
                        </a:rPr>
                        <a:t>kJ/mole</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Electron configuration</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7673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Li</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4000" b="0" dirty="0">
                          <a:solidFill>
                            <a:srgbClr val="0000FF"/>
                          </a:solidFill>
                          <a:latin typeface="Times New Roman" panose="02020603050405020304" pitchFamily="18" charset="0"/>
                          <a:cs typeface="Times New Roman" panose="02020603050405020304" pitchFamily="18" charset="0"/>
                        </a:rPr>
                        <a:t>520. kJ/mole</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4000" b="0" dirty="0">
                          <a:solidFill>
                            <a:srgbClr val="0000FF"/>
                          </a:solidFill>
                          <a:latin typeface="Times New Roman" panose="02020603050405020304" pitchFamily="18" charset="0"/>
                          <a:cs typeface="Times New Roman" panose="02020603050405020304" pitchFamily="18" charset="0"/>
                        </a:rPr>
                        <a:t>2-1</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767361">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Na</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4000" b="0" dirty="0">
                          <a:solidFill>
                            <a:srgbClr val="0000FF"/>
                          </a:solidFill>
                          <a:latin typeface="Times New Roman" panose="02020603050405020304" pitchFamily="18" charset="0"/>
                          <a:cs typeface="Times New Roman" panose="02020603050405020304" pitchFamily="18" charset="0"/>
                        </a:rPr>
                        <a:t>496 kJ/mole</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4000" b="0" dirty="0">
                          <a:solidFill>
                            <a:srgbClr val="0000FF"/>
                          </a:solidFill>
                          <a:latin typeface="Times New Roman" panose="02020603050405020304" pitchFamily="18" charset="0"/>
                          <a:cs typeface="Times New Roman" panose="02020603050405020304" pitchFamily="18" charset="0"/>
                        </a:rPr>
                        <a:t>2-8-1</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767361">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K</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4000" b="0" dirty="0">
                          <a:solidFill>
                            <a:srgbClr val="0000FF"/>
                          </a:solidFill>
                          <a:latin typeface="Times New Roman" panose="02020603050405020304" pitchFamily="18" charset="0"/>
                          <a:cs typeface="Times New Roman" panose="02020603050405020304" pitchFamily="18" charset="0"/>
                        </a:rPr>
                        <a:t>419</a:t>
                      </a:r>
                      <a:r>
                        <a:rPr lang="en-US" sz="4000" b="0" baseline="0" dirty="0">
                          <a:solidFill>
                            <a:srgbClr val="0000FF"/>
                          </a:solidFill>
                          <a:latin typeface="Times New Roman" panose="02020603050405020304" pitchFamily="18" charset="0"/>
                          <a:cs typeface="Times New Roman" panose="02020603050405020304" pitchFamily="18" charset="0"/>
                        </a:rPr>
                        <a:t> kJ/mole</a:t>
                      </a:r>
                      <a:endParaRPr lang="en-US" sz="4000" b="0" dirty="0">
                        <a:solidFill>
                          <a:srgbClr val="0000FF"/>
                        </a:solidFill>
                        <a:latin typeface="Times New Roman" panose="02020603050405020304" pitchFamily="18" charset="0"/>
                        <a:cs typeface="Times New Roman" panose="02020603050405020304" pitchFamily="18" charset="0"/>
                      </a:endParaRP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4000" b="0" dirty="0">
                          <a:solidFill>
                            <a:srgbClr val="0000FF"/>
                          </a:solidFill>
                          <a:latin typeface="Times New Roman" panose="02020603050405020304" pitchFamily="18" charset="0"/>
                          <a:cs typeface="Times New Roman" panose="02020603050405020304" pitchFamily="18" charset="0"/>
                        </a:rPr>
                        <a:t>2-8-8-1</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767361">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Rb</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4000" b="0" dirty="0">
                          <a:solidFill>
                            <a:srgbClr val="0000FF"/>
                          </a:solidFill>
                          <a:latin typeface="Times New Roman" panose="02020603050405020304" pitchFamily="18" charset="0"/>
                          <a:cs typeface="Times New Roman" panose="02020603050405020304" pitchFamily="18" charset="0"/>
                        </a:rPr>
                        <a:t>403 kJ/mole</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4000" b="0" dirty="0">
                          <a:solidFill>
                            <a:srgbClr val="0000FF"/>
                          </a:solidFill>
                          <a:latin typeface="Times New Roman" panose="02020603050405020304" pitchFamily="18" charset="0"/>
                          <a:cs typeface="Times New Roman" panose="02020603050405020304" pitchFamily="18" charset="0"/>
                        </a:rPr>
                        <a:t>2-8-18-8-1</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411246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0" y="0"/>
            <a:ext cx="12192000" cy="664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742950" indent="-742950" eaLnBrk="1" fontAlgn="base" hangingPunct="1">
              <a:spcBef>
                <a:spcPct val="0"/>
              </a:spcBef>
              <a:spcAft>
                <a:spcPct val="0"/>
              </a:spcAft>
              <a:buAutoNum type="arabicPeriod" startAt="40"/>
            </a:pPr>
            <a:r>
              <a:rPr lang="en-US" altLang="en-US" sz="4000" dirty="0">
                <a:solidFill>
                  <a:srgbClr val="FF0000"/>
                </a:solidFill>
                <a:latin typeface="Times New Roman" panose="02020603050405020304" pitchFamily="18" charset="0"/>
                <a:cs typeface="Times New Roman" panose="02020603050405020304" pitchFamily="18" charset="0"/>
              </a:rPr>
              <a:t>Fill in the chart</a:t>
            </a:r>
          </a:p>
          <a:p>
            <a:pPr marL="742950" indent="-742950" eaLnBrk="1" fontAlgn="base" hangingPunct="1">
              <a:spcBef>
                <a:spcPct val="0"/>
              </a:spcBef>
              <a:spcAft>
                <a:spcPct val="0"/>
              </a:spcAft>
              <a:buAutoNum type="arabicPeriod" startAt="40"/>
            </a:pPr>
            <a:endParaRPr lang="en-US" altLang="en-US" sz="4000" dirty="0">
              <a:solidFill>
                <a:prstClr val="black"/>
              </a:solidFill>
              <a:latin typeface="Times New Roman" panose="02020603050405020304" pitchFamily="18" charset="0"/>
              <a:cs typeface="Times New Roman" panose="02020603050405020304" pitchFamily="18" charset="0"/>
            </a:endParaRPr>
          </a:p>
          <a:p>
            <a:pPr marL="742950" indent="-742950" eaLnBrk="1" fontAlgn="base" hangingPunct="1">
              <a:spcBef>
                <a:spcPct val="0"/>
              </a:spcBef>
              <a:spcAft>
                <a:spcPct val="0"/>
              </a:spcAft>
              <a:buAutoNum type="arabicPeriod" startAt="40"/>
            </a:pPr>
            <a:endParaRPr lang="en-US" altLang="en-US" sz="4000" dirty="0">
              <a:solidFill>
                <a:prstClr val="black"/>
              </a:solidFill>
              <a:latin typeface="Times New Roman" panose="02020603050405020304" pitchFamily="18" charset="0"/>
              <a:cs typeface="Times New Roman" panose="02020603050405020304" pitchFamily="18" charset="0"/>
            </a:endParaRPr>
          </a:p>
          <a:p>
            <a:pPr marL="742950" indent="-742950" eaLnBrk="1" fontAlgn="base" hangingPunct="1">
              <a:spcBef>
                <a:spcPct val="0"/>
              </a:spcBef>
              <a:spcAft>
                <a:spcPct val="0"/>
              </a:spcAft>
              <a:buAutoNum type="arabicPeriod" startAt="40"/>
            </a:pPr>
            <a:endParaRPr lang="en-US" altLang="en-US" sz="4000" dirty="0">
              <a:solidFill>
                <a:prstClr val="black"/>
              </a:solidFill>
              <a:latin typeface="Times New Roman" panose="02020603050405020304" pitchFamily="18" charset="0"/>
              <a:cs typeface="Times New Roman" panose="02020603050405020304" pitchFamily="18" charset="0"/>
            </a:endParaRPr>
          </a:p>
          <a:p>
            <a:pPr marL="742950" indent="-742950" eaLnBrk="1" fontAlgn="base" hangingPunct="1">
              <a:spcBef>
                <a:spcPct val="0"/>
              </a:spcBef>
              <a:spcAft>
                <a:spcPct val="0"/>
              </a:spcAft>
              <a:buAutoNum type="arabicPeriod" startAt="40"/>
            </a:pPr>
            <a:endParaRPr lang="en-US" altLang="en-US" sz="4000" dirty="0">
              <a:solidFill>
                <a:prstClr val="black"/>
              </a:solidFill>
              <a:latin typeface="Times New Roman" panose="02020603050405020304" pitchFamily="18" charset="0"/>
              <a:cs typeface="Times New Roman" panose="02020603050405020304" pitchFamily="18" charset="0"/>
            </a:endParaRPr>
          </a:p>
          <a:p>
            <a:pPr marL="742950" indent="-742950" eaLnBrk="1" fontAlgn="base" hangingPunct="1">
              <a:spcBef>
                <a:spcPct val="0"/>
              </a:spcBef>
              <a:spcAft>
                <a:spcPct val="0"/>
              </a:spcAft>
              <a:buAutoNum type="arabicPeriod" startAt="40"/>
            </a:pPr>
            <a:endParaRPr lang="en-US" altLang="en-US" sz="4000" dirty="0">
              <a:solidFill>
                <a:prstClr val="black"/>
              </a:solidFill>
              <a:latin typeface="Times New Roman" panose="02020603050405020304" pitchFamily="18" charset="0"/>
              <a:cs typeface="Times New Roman" panose="02020603050405020304" pitchFamily="18" charset="0"/>
            </a:endParaRPr>
          </a:p>
          <a:p>
            <a:pPr marL="742950" indent="-742950" eaLnBrk="1" fontAlgn="base" hangingPunct="1">
              <a:spcBef>
                <a:spcPct val="0"/>
              </a:spcBef>
              <a:spcAft>
                <a:spcPct val="0"/>
              </a:spcAft>
              <a:buAutoNum type="arabicPeriod" startAt="40"/>
            </a:pPr>
            <a:endParaRPr lang="en-US" altLang="en-US" sz="4000" dirty="0">
              <a:solidFill>
                <a:prstClr val="black"/>
              </a:solidFill>
              <a:latin typeface="Times New Roman" panose="02020603050405020304" pitchFamily="18" charset="0"/>
              <a:cs typeface="Times New Roman" panose="02020603050405020304" pitchFamily="18" charset="0"/>
            </a:endParaRPr>
          </a:p>
          <a:p>
            <a:pPr marL="742950" indent="-742950" eaLnBrk="1" fontAlgn="base" hangingPunct="1">
              <a:spcBef>
                <a:spcPct val="0"/>
              </a:spcBef>
              <a:spcAft>
                <a:spcPct val="0"/>
              </a:spcAft>
              <a:buAutoNum type="arabicPeriod" startAt="40"/>
            </a:pPr>
            <a:endParaRPr lang="en-US" altLang="en-US" sz="4000" dirty="0">
              <a:solidFill>
                <a:prstClr val="black"/>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buNone/>
            </a:pPr>
            <a:r>
              <a:rPr lang="en-US" altLang="en-US" sz="1000" b="1" dirty="0">
                <a:solidFill>
                  <a:prstClr val="black"/>
                </a:solidFill>
                <a:latin typeface="Times New Roman" panose="02020603050405020304" pitchFamily="18" charset="0"/>
                <a:cs typeface="Times New Roman" panose="02020603050405020304" pitchFamily="18" charset="0"/>
              </a:rPr>
              <a:t> </a:t>
            </a:r>
            <a:br>
              <a:rPr lang="en-US" altLang="en-US" sz="4000" b="1" dirty="0">
                <a:solidFill>
                  <a:prstClr val="black"/>
                </a:solidFill>
                <a:latin typeface="Times New Roman" panose="02020603050405020304" pitchFamily="18" charset="0"/>
                <a:cs typeface="Times New Roman" panose="02020603050405020304" pitchFamily="18" charset="0"/>
              </a:rPr>
            </a:br>
            <a:r>
              <a:rPr lang="en-US" altLang="en-US" sz="4800" b="1" dirty="0">
                <a:solidFill>
                  <a:srgbClr val="FF0000"/>
                </a:solidFill>
                <a:latin typeface="Times New Roman" panose="02020603050405020304" pitchFamily="18" charset="0"/>
                <a:cs typeface="Times New Roman" panose="02020603050405020304" pitchFamily="18" charset="0"/>
              </a:rPr>
              <a:t>41</a:t>
            </a:r>
            <a:r>
              <a:rPr lang="en-US" altLang="en-US" sz="4800" dirty="0">
                <a:solidFill>
                  <a:srgbClr val="FF0000"/>
                </a:solidFill>
                <a:latin typeface="Times New Roman" panose="02020603050405020304" pitchFamily="18" charset="0"/>
                <a:cs typeface="Times New Roman" panose="02020603050405020304" pitchFamily="18" charset="0"/>
              </a:rPr>
              <a:t>. The group trend for 1st ionization energy </a:t>
            </a:r>
            <a:br>
              <a:rPr lang="en-US" altLang="en-US" sz="4800" dirty="0">
                <a:solidFill>
                  <a:srgbClr val="FF0000"/>
                </a:solidFill>
                <a:latin typeface="Times New Roman" panose="02020603050405020304" pitchFamily="18" charset="0"/>
                <a:cs typeface="Times New Roman" panose="02020603050405020304" pitchFamily="18" charset="0"/>
              </a:rPr>
            </a:br>
            <a:r>
              <a:rPr lang="en-US" altLang="en-US" sz="4800" dirty="0">
                <a:solidFill>
                  <a:srgbClr val="FF0000"/>
                </a:solidFill>
                <a:latin typeface="Times New Roman" panose="02020603050405020304" pitchFamily="18" charset="0"/>
                <a:cs typeface="Times New Roman" panose="02020603050405020304" pitchFamily="18" charset="0"/>
              </a:rPr>
              <a:t>      is decreasing.   </a:t>
            </a:r>
            <a:r>
              <a:rPr lang="en-US" altLang="en-US" i="1" dirty="0">
                <a:solidFill>
                  <a:schemeClr val="tx1">
                    <a:lumMod val="95000"/>
                    <a:lumOff val="5000"/>
                  </a:schemeClr>
                </a:solidFill>
                <a:latin typeface="Times New Roman" panose="02020603050405020304" pitchFamily="18" charset="0"/>
                <a:cs typeface="Times New Roman" panose="02020603050405020304" pitchFamily="18" charset="0"/>
              </a:rPr>
              <a:t>Why?</a:t>
            </a:r>
            <a:endPar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482872437"/>
              </p:ext>
            </p:extLst>
          </p:nvPr>
        </p:nvGraphicFramePr>
        <p:xfrm>
          <a:off x="0" y="661719"/>
          <a:ext cx="12192000" cy="4167810"/>
        </p:xfrm>
        <a:graphic>
          <a:graphicData uri="http://schemas.openxmlformats.org/drawingml/2006/table">
            <a:tbl>
              <a:tblPr firstRow="1" bandRow="1">
                <a:tableStyleId>{5C22544A-7EE6-4342-B048-85BDC9FD1C3A}</a:tableStyleId>
              </a:tblPr>
              <a:tblGrid>
                <a:gridCol w="1974574">
                  <a:extLst>
                    <a:ext uri="{9D8B030D-6E8A-4147-A177-3AD203B41FA5}">
                      <a16:colId xmlns:a16="http://schemas.microsoft.com/office/drawing/2014/main" val="20000"/>
                    </a:ext>
                  </a:extLst>
                </a:gridCol>
                <a:gridCol w="4012568">
                  <a:extLst>
                    <a:ext uri="{9D8B030D-6E8A-4147-A177-3AD203B41FA5}">
                      <a16:colId xmlns:a16="http://schemas.microsoft.com/office/drawing/2014/main" val="20001"/>
                    </a:ext>
                  </a:extLst>
                </a:gridCol>
                <a:gridCol w="6204858">
                  <a:extLst>
                    <a:ext uri="{9D8B030D-6E8A-4147-A177-3AD203B41FA5}">
                      <a16:colId xmlns:a16="http://schemas.microsoft.com/office/drawing/2014/main" val="20002"/>
                    </a:ext>
                  </a:extLst>
                </a:gridCol>
              </a:tblGrid>
              <a:tr h="1098366">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Group 1 atoms</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1</a:t>
                      </a:r>
                      <a:r>
                        <a:rPr lang="en-US" sz="3200" b="0" baseline="30000" dirty="0">
                          <a:solidFill>
                            <a:schemeClr val="tx1">
                              <a:lumMod val="95000"/>
                              <a:lumOff val="5000"/>
                            </a:schemeClr>
                          </a:solidFill>
                          <a:latin typeface="Times New Roman" panose="02020603050405020304" pitchFamily="18" charset="0"/>
                          <a:cs typeface="Times New Roman" panose="02020603050405020304" pitchFamily="18" charset="0"/>
                        </a:rPr>
                        <a:t>st</a:t>
                      </a: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 ionization</a:t>
                      </a:r>
                      <a:r>
                        <a:rPr lang="en-US" sz="3200" b="0" baseline="0" dirty="0">
                          <a:solidFill>
                            <a:schemeClr val="tx1">
                              <a:lumMod val="95000"/>
                              <a:lumOff val="5000"/>
                            </a:schemeClr>
                          </a:solidFill>
                          <a:latin typeface="Times New Roman" panose="02020603050405020304" pitchFamily="18" charset="0"/>
                          <a:cs typeface="Times New Roman" panose="02020603050405020304" pitchFamily="18" charset="0"/>
                        </a:rPr>
                        <a:t> energy</a:t>
                      </a:r>
                      <a:br>
                        <a:rPr lang="en-US" sz="3200" b="0" baseline="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200" b="0" baseline="0" dirty="0">
                          <a:solidFill>
                            <a:schemeClr val="tx1">
                              <a:lumMod val="95000"/>
                              <a:lumOff val="5000"/>
                            </a:schemeClr>
                          </a:solidFill>
                          <a:latin typeface="Times New Roman" panose="02020603050405020304" pitchFamily="18" charset="0"/>
                          <a:cs typeface="Times New Roman" panose="02020603050405020304" pitchFamily="18" charset="0"/>
                        </a:rPr>
                        <a:t>kJ/mole</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Electron configuration</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7673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Li</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4000" b="0" dirty="0">
                          <a:solidFill>
                            <a:srgbClr val="0000FF"/>
                          </a:solidFill>
                          <a:latin typeface="Times New Roman" panose="02020603050405020304" pitchFamily="18" charset="0"/>
                          <a:cs typeface="Times New Roman" panose="02020603050405020304" pitchFamily="18" charset="0"/>
                        </a:rPr>
                        <a:t>520. kJ/mole</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4000" b="0" dirty="0">
                          <a:solidFill>
                            <a:srgbClr val="0000FF"/>
                          </a:solidFill>
                          <a:latin typeface="Times New Roman" panose="02020603050405020304" pitchFamily="18" charset="0"/>
                          <a:cs typeface="Times New Roman" panose="02020603050405020304" pitchFamily="18" charset="0"/>
                        </a:rPr>
                        <a:t>2-1</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767361">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Na</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4000" b="0" dirty="0">
                          <a:solidFill>
                            <a:srgbClr val="0000FF"/>
                          </a:solidFill>
                          <a:latin typeface="Times New Roman" panose="02020603050405020304" pitchFamily="18" charset="0"/>
                          <a:cs typeface="Times New Roman" panose="02020603050405020304" pitchFamily="18" charset="0"/>
                        </a:rPr>
                        <a:t>496 kJ/mole</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4000" b="0" dirty="0">
                          <a:solidFill>
                            <a:schemeClr val="tx1">
                              <a:lumMod val="95000"/>
                              <a:lumOff val="5000"/>
                            </a:schemeClr>
                          </a:solidFill>
                          <a:latin typeface="Times New Roman" panose="02020603050405020304" pitchFamily="18" charset="0"/>
                          <a:cs typeface="Times New Roman" panose="02020603050405020304" pitchFamily="18" charset="0"/>
                        </a:rPr>
                        <a:t>2-8-1</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767361">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K</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4000" b="0" dirty="0">
                          <a:solidFill>
                            <a:srgbClr val="0000FF"/>
                          </a:solidFill>
                          <a:latin typeface="Times New Roman" panose="02020603050405020304" pitchFamily="18" charset="0"/>
                          <a:cs typeface="Times New Roman" panose="02020603050405020304" pitchFamily="18" charset="0"/>
                        </a:rPr>
                        <a:t>419</a:t>
                      </a:r>
                      <a:r>
                        <a:rPr lang="en-US" sz="4000" b="0" baseline="0" dirty="0">
                          <a:solidFill>
                            <a:srgbClr val="0000FF"/>
                          </a:solidFill>
                          <a:latin typeface="Times New Roman" panose="02020603050405020304" pitchFamily="18" charset="0"/>
                          <a:cs typeface="Times New Roman" panose="02020603050405020304" pitchFamily="18" charset="0"/>
                        </a:rPr>
                        <a:t> kJ/mole</a:t>
                      </a:r>
                      <a:endParaRPr lang="en-US" sz="4000" b="0" dirty="0">
                        <a:solidFill>
                          <a:srgbClr val="0000FF"/>
                        </a:solidFill>
                        <a:latin typeface="Times New Roman" panose="02020603050405020304" pitchFamily="18" charset="0"/>
                        <a:cs typeface="Times New Roman" panose="02020603050405020304" pitchFamily="18" charset="0"/>
                      </a:endParaRP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4000" b="0" dirty="0">
                          <a:solidFill>
                            <a:srgbClr val="0000FF"/>
                          </a:solidFill>
                          <a:latin typeface="Times New Roman" panose="02020603050405020304" pitchFamily="18" charset="0"/>
                          <a:cs typeface="Times New Roman" panose="02020603050405020304" pitchFamily="18" charset="0"/>
                        </a:rPr>
                        <a:t>2-8-8-1</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767361">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Rb</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4000" b="0" dirty="0">
                          <a:solidFill>
                            <a:srgbClr val="0000FF"/>
                          </a:solidFill>
                          <a:latin typeface="Times New Roman" panose="02020603050405020304" pitchFamily="18" charset="0"/>
                          <a:cs typeface="Times New Roman" panose="02020603050405020304" pitchFamily="18" charset="0"/>
                        </a:rPr>
                        <a:t>403 kJ/mole</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4000" b="0" dirty="0">
                          <a:solidFill>
                            <a:srgbClr val="0000FF"/>
                          </a:solidFill>
                          <a:latin typeface="Times New Roman" panose="02020603050405020304" pitchFamily="18" charset="0"/>
                          <a:cs typeface="Times New Roman" panose="02020603050405020304" pitchFamily="18" charset="0"/>
                        </a:rPr>
                        <a:t>2-8-18-8-1</a:t>
                      </a:r>
                    </a:p>
                  </a:txBody>
                  <a:tcPr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963802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023AFC-9598-4643-A01B-63023DC1419B}"/>
              </a:ext>
            </a:extLst>
          </p:cNvPr>
          <p:cNvSpPr txBox="1"/>
          <p:nvPr/>
        </p:nvSpPr>
        <p:spPr>
          <a:xfrm>
            <a:off x="1" y="0"/>
            <a:ext cx="8958470" cy="5707983"/>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42.  </a:t>
            </a:r>
            <a:r>
              <a:rPr lang="en-US" sz="3200" dirty="0">
                <a:latin typeface="Times New Roman" panose="02020603050405020304" pitchFamily="18" charset="0"/>
                <a:cs typeface="Times New Roman" panose="02020603050405020304" pitchFamily="18" charset="0"/>
              </a:rPr>
              <a:t>The reason that it “gets easier” to turn a mole of atoms into a mole of cations as we move down a group, is that the electrons that have to be removed are further from the nucleus, and are being attracted inward with less attraction.   The distance from the nucleus “hurts” more than the increase of protons “helps” hold onto the electrons.  </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The ATOMIC SIZE increases, and the valence electrons that get liberated to form +1 cations are much further from the positive nucleus.  </a:t>
            </a:r>
          </a:p>
        </p:txBody>
      </p:sp>
      <p:graphicFrame>
        <p:nvGraphicFramePr>
          <p:cNvPr id="5" name="Table 4">
            <a:extLst>
              <a:ext uri="{FF2B5EF4-FFF2-40B4-BE49-F238E27FC236}">
                <a16:creationId xmlns:a16="http://schemas.microsoft.com/office/drawing/2014/main" id="{625A0785-BA05-455D-AAC7-3FFA8699757F}"/>
              </a:ext>
            </a:extLst>
          </p:cNvPr>
          <p:cNvGraphicFramePr>
            <a:graphicFrameLocks noGrp="1"/>
          </p:cNvGraphicFramePr>
          <p:nvPr>
            <p:extLst>
              <p:ext uri="{D42A27DB-BD31-4B8C-83A1-F6EECF244321}">
                <p14:modId xmlns:p14="http://schemas.microsoft.com/office/powerpoint/2010/main" val="3865174512"/>
              </p:ext>
            </p:extLst>
          </p:nvPr>
        </p:nvGraphicFramePr>
        <p:xfrm>
          <a:off x="8958470" y="-1"/>
          <a:ext cx="3233529" cy="6858001"/>
        </p:xfrm>
        <a:graphic>
          <a:graphicData uri="http://schemas.openxmlformats.org/drawingml/2006/table">
            <a:tbl>
              <a:tblPr firstRow="1" bandRow="1">
                <a:tableStyleId>{5C22544A-7EE6-4342-B048-85BDC9FD1C3A}</a:tableStyleId>
              </a:tblPr>
              <a:tblGrid>
                <a:gridCol w="3233529">
                  <a:extLst>
                    <a:ext uri="{9D8B030D-6E8A-4147-A177-3AD203B41FA5}">
                      <a16:colId xmlns:a16="http://schemas.microsoft.com/office/drawing/2014/main" val="4294642849"/>
                    </a:ext>
                  </a:extLst>
                </a:gridCol>
              </a:tblGrid>
              <a:tr h="1123693">
                <a:tc>
                  <a:txBody>
                    <a:bodyPr/>
                    <a:lstStyle/>
                    <a:p>
                      <a:pPr algn="ctr"/>
                      <a:r>
                        <a:rPr lang="en-US" sz="1600" b="0" dirty="0">
                          <a:solidFill>
                            <a:schemeClr val="tx1">
                              <a:lumMod val="95000"/>
                              <a:lumOff val="5000"/>
                            </a:schemeClr>
                          </a:solidFill>
                          <a:latin typeface="Times New Roman" panose="02020603050405020304" pitchFamily="18" charset="0"/>
                          <a:cs typeface="Times New Roman" panose="02020603050405020304" pitchFamily="18" charset="0"/>
                        </a:rPr>
                        <a:t>Lithium 130. pm</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4812947"/>
                  </a:ext>
                </a:extLst>
              </a:tr>
              <a:tr h="1646327">
                <a:tc>
                  <a:txBody>
                    <a:bodyPr/>
                    <a:lstStyle/>
                    <a:p>
                      <a:pPr algn="ctr"/>
                      <a:r>
                        <a:rPr lang="en-US" sz="1600" b="0" dirty="0">
                          <a:solidFill>
                            <a:schemeClr val="tx1">
                              <a:lumMod val="95000"/>
                              <a:lumOff val="5000"/>
                            </a:schemeClr>
                          </a:solidFill>
                          <a:latin typeface="Times New Roman" panose="02020603050405020304" pitchFamily="18" charset="0"/>
                          <a:cs typeface="Times New Roman" panose="02020603050405020304" pitchFamily="18" charset="0"/>
                        </a:rPr>
                        <a:t>Sodium 160. pm</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4530533"/>
                  </a:ext>
                </a:extLst>
              </a:tr>
              <a:tr h="1897846">
                <a:tc>
                  <a:txBody>
                    <a:bodyPr/>
                    <a:lstStyle/>
                    <a:p>
                      <a:pPr algn="ctr"/>
                      <a:r>
                        <a:rPr lang="en-US" sz="1600" b="0" dirty="0">
                          <a:solidFill>
                            <a:schemeClr val="tx1">
                              <a:lumMod val="95000"/>
                              <a:lumOff val="5000"/>
                            </a:schemeClr>
                          </a:solidFill>
                          <a:latin typeface="Times New Roman" panose="02020603050405020304" pitchFamily="18" charset="0"/>
                          <a:cs typeface="Times New Roman" panose="02020603050405020304" pitchFamily="18" charset="0"/>
                        </a:rPr>
                        <a:t>Potassium 200. pm</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4316838"/>
                  </a:ext>
                </a:extLst>
              </a:tr>
              <a:tr h="2190135">
                <a:tc>
                  <a:txBody>
                    <a:bodyPr/>
                    <a:lstStyle/>
                    <a:p>
                      <a:pPr algn="ctr"/>
                      <a:r>
                        <a:rPr lang="en-US" sz="1600" b="0" dirty="0">
                          <a:solidFill>
                            <a:schemeClr val="tx1">
                              <a:lumMod val="95000"/>
                              <a:lumOff val="5000"/>
                            </a:schemeClr>
                          </a:solidFill>
                          <a:latin typeface="Times New Roman" panose="02020603050405020304" pitchFamily="18" charset="0"/>
                          <a:cs typeface="Times New Roman" panose="02020603050405020304" pitchFamily="18" charset="0"/>
                        </a:rPr>
                        <a:t>Rubidium  215 pm</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2215439"/>
                  </a:ext>
                </a:extLst>
              </a:tr>
            </a:tbl>
          </a:graphicData>
        </a:graphic>
      </p:graphicFrame>
      <p:sp>
        <p:nvSpPr>
          <p:cNvPr id="6" name="Oval 5">
            <a:extLst>
              <a:ext uri="{FF2B5EF4-FFF2-40B4-BE49-F238E27FC236}">
                <a16:creationId xmlns:a16="http://schemas.microsoft.com/office/drawing/2014/main" id="{E51A4999-A733-4F11-AD11-0780C7DF48BA}"/>
              </a:ext>
            </a:extLst>
          </p:cNvPr>
          <p:cNvSpPr/>
          <p:nvPr/>
        </p:nvSpPr>
        <p:spPr>
          <a:xfrm>
            <a:off x="10226485" y="90475"/>
            <a:ext cx="741709" cy="737921"/>
          </a:xfrm>
          <a:prstGeom prst="ellipse">
            <a:avLst/>
          </a:prstGeom>
          <a:solidFill>
            <a:srgbClr val="D6DDD5"/>
          </a:solid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DFFC3C7-1AE0-4422-92A2-93086C9C5463}"/>
              </a:ext>
            </a:extLst>
          </p:cNvPr>
          <p:cNvSpPr/>
          <p:nvPr/>
        </p:nvSpPr>
        <p:spPr>
          <a:xfrm>
            <a:off x="10007617" y="1240750"/>
            <a:ext cx="1179444" cy="1089341"/>
          </a:xfrm>
          <a:prstGeom prst="ellipse">
            <a:avLst/>
          </a:prstGeom>
          <a:solidFill>
            <a:srgbClr val="D6DDD5"/>
          </a:solid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DE15DFE-EB28-4040-BFDE-7CB9188E36FA}"/>
              </a:ext>
            </a:extLst>
          </p:cNvPr>
          <p:cNvSpPr/>
          <p:nvPr/>
        </p:nvSpPr>
        <p:spPr>
          <a:xfrm>
            <a:off x="9864898" y="2874762"/>
            <a:ext cx="1420674" cy="1343526"/>
          </a:xfrm>
          <a:prstGeom prst="ellipse">
            <a:avLst/>
          </a:prstGeom>
          <a:solidFill>
            <a:srgbClr val="D6DDD5"/>
          </a:solid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F26FD3E-CA22-4FCC-B4E9-78D55E4AA13C}"/>
              </a:ext>
            </a:extLst>
          </p:cNvPr>
          <p:cNvSpPr/>
          <p:nvPr/>
        </p:nvSpPr>
        <p:spPr>
          <a:xfrm>
            <a:off x="9682679" y="4767469"/>
            <a:ext cx="1709529" cy="1699561"/>
          </a:xfrm>
          <a:prstGeom prst="ellipse">
            <a:avLst/>
          </a:prstGeom>
          <a:solidFill>
            <a:srgbClr val="D6DDD5"/>
          </a:solid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444E16C1-D4B5-462F-945F-CBAE8799CB61}"/>
              </a:ext>
            </a:extLst>
          </p:cNvPr>
          <p:cNvCxnSpPr>
            <a:cxnSpLocks/>
            <a:endCxn id="6" idx="6"/>
          </p:cNvCxnSpPr>
          <p:nvPr/>
        </p:nvCxnSpPr>
        <p:spPr>
          <a:xfrm>
            <a:off x="10611003" y="459435"/>
            <a:ext cx="357191" cy="1"/>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169E61F-9BD9-4432-9CC4-8A3026D43723}"/>
              </a:ext>
            </a:extLst>
          </p:cNvPr>
          <p:cNvCxnSpPr>
            <a:cxnSpLocks/>
            <a:endCxn id="7" idx="6"/>
          </p:cNvCxnSpPr>
          <p:nvPr/>
        </p:nvCxnSpPr>
        <p:spPr>
          <a:xfrm flipV="1">
            <a:off x="10597339" y="1785421"/>
            <a:ext cx="589722" cy="15614"/>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4312FEC-6144-4DB1-BA89-DCFCC4584ADC}"/>
              </a:ext>
            </a:extLst>
          </p:cNvPr>
          <p:cNvCxnSpPr>
            <a:cxnSpLocks/>
            <a:endCxn id="8" idx="6"/>
          </p:cNvCxnSpPr>
          <p:nvPr/>
        </p:nvCxnSpPr>
        <p:spPr>
          <a:xfrm>
            <a:off x="10537444" y="3546525"/>
            <a:ext cx="748128" cy="0"/>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7153565-E396-45C9-A5FD-C097E1865B53}"/>
              </a:ext>
            </a:extLst>
          </p:cNvPr>
          <p:cNvCxnSpPr>
            <a:cxnSpLocks/>
            <a:endCxn id="9" idx="6"/>
          </p:cNvCxnSpPr>
          <p:nvPr/>
        </p:nvCxnSpPr>
        <p:spPr>
          <a:xfrm flipV="1">
            <a:off x="10522848" y="5617250"/>
            <a:ext cx="869360" cy="7806"/>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191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444737-ADA1-4B56-8879-C3FC9C3A3D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3325" y="1254287"/>
            <a:ext cx="8448675" cy="5603713"/>
          </a:xfrm>
          <a:prstGeom prst="rect">
            <a:avLst/>
          </a:prstGeom>
        </p:spPr>
      </p:pic>
      <p:sp>
        <p:nvSpPr>
          <p:cNvPr id="7" name="TextBox 6">
            <a:extLst>
              <a:ext uri="{FF2B5EF4-FFF2-40B4-BE49-F238E27FC236}">
                <a16:creationId xmlns:a16="http://schemas.microsoft.com/office/drawing/2014/main" id="{31A9A963-797B-4D43-AE1A-2665BC838378}"/>
              </a:ext>
            </a:extLst>
          </p:cNvPr>
          <p:cNvSpPr txBox="1"/>
          <p:nvPr/>
        </p:nvSpPr>
        <p:spPr>
          <a:xfrm>
            <a:off x="-1" y="914401"/>
            <a:ext cx="3983500" cy="4062651"/>
          </a:xfrm>
          <a:prstGeom prst="rect">
            <a:avLst/>
          </a:prstGeom>
          <a:noFill/>
        </p:spPr>
        <p:txBody>
          <a:bodyPr wrap="square" rtlCol="0">
            <a:spAutoFit/>
          </a:bodyPr>
          <a:lstStyle/>
          <a:p>
            <a:pPr algn="ctr"/>
            <a:r>
              <a:rPr lang="en-US" sz="4000" dirty="0">
                <a:solidFill>
                  <a:srgbClr val="FF0000"/>
                </a:solidFill>
                <a:latin typeface="Times New Roman" panose="02020603050405020304" pitchFamily="18" charset="0"/>
                <a:cs typeface="Times New Roman" panose="02020603050405020304" pitchFamily="18" charset="0"/>
              </a:rPr>
              <a:t>8</a:t>
            </a:r>
            <a:r>
              <a:rPr lang="en-US" sz="4000" kern="1200" dirty="0">
                <a:ln>
                  <a:noFill/>
                </a:ln>
                <a:solidFill>
                  <a:srgbClr val="FF0000"/>
                </a:solidFill>
                <a:effectLst/>
                <a:latin typeface="Times New Roman" panose="02020603050405020304" pitchFamily="18" charset="0"/>
                <a:cs typeface="Times New Roman" panose="02020603050405020304" pitchFamily="18" charset="0"/>
              </a:rPr>
              <a:t>.  </a:t>
            </a:r>
            <a:br>
              <a:rPr lang="en-US" sz="4000" kern="1200" dirty="0">
                <a:ln>
                  <a:noFill/>
                </a:ln>
                <a:solidFill>
                  <a:srgbClr val="FF0000"/>
                </a:solidFill>
                <a:effectLst/>
                <a:latin typeface="Times New Roman" panose="02020603050405020304" pitchFamily="18" charset="0"/>
                <a:cs typeface="Times New Roman" panose="02020603050405020304" pitchFamily="18" charset="0"/>
              </a:rPr>
            </a:br>
            <a:r>
              <a:rPr lang="en-US" sz="4000" kern="1200" dirty="0">
                <a:ln>
                  <a:noFill/>
                </a:ln>
                <a:solidFill>
                  <a:srgbClr val="FF0000"/>
                </a:solidFill>
                <a:effectLst/>
                <a:latin typeface="Times New Roman" panose="02020603050405020304" pitchFamily="18" charset="0"/>
                <a:cs typeface="Times New Roman" panose="02020603050405020304" pitchFamily="18" charset="0"/>
              </a:rPr>
              <a:t>Group 17 </a:t>
            </a:r>
            <a:br>
              <a:rPr lang="en-US" sz="4000" kern="1200" dirty="0">
                <a:ln>
                  <a:noFill/>
                </a:ln>
                <a:solidFill>
                  <a:srgbClr val="FF0000"/>
                </a:solidFill>
                <a:effectLst/>
                <a:latin typeface="Times New Roman" panose="02020603050405020304" pitchFamily="18" charset="0"/>
                <a:cs typeface="Times New Roman" panose="02020603050405020304" pitchFamily="18" charset="0"/>
              </a:rPr>
            </a:br>
            <a:r>
              <a:rPr lang="en-US" sz="4000" kern="1200" dirty="0">
                <a:ln>
                  <a:noFill/>
                </a:ln>
                <a:solidFill>
                  <a:srgbClr val="FF0000"/>
                </a:solidFill>
                <a:effectLst/>
                <a:latin typeface="Times New Roman" panose="02020603050405020304" pitchFamily="18" charset="0"/>
                <a:cs typeface="Times New Roman" panose="02020603050405020304" pitchFamily="18" charset="0"/>
              </a:rPr>
              <a:t>are called the</a:t>
            </a:r>
            <a:br>
              <a:rPr lang="en-US" sz="4000" kern="1200" dirty="0">
                <a:ln>
                  <a:noFill/>
                </a:ln>
                <a:solidFill>
                  <a:srgbClr val="FF0000"/>
                </a:solidFill>
                <a:effectLst/>
                <a:latin typeface="Times New Roman" panose="02020603050405020304" pitchFamily="18" charset="0"/>
                <a:cs typeface="Times New Roman" panose="02020603050405020304" pitchFamily="18" charset="0"/>
              </a:rPr>
            </a:br>
            <a:r>
              <a:rPr lang="en-US" sz="4000" kern="1200" dirty="0">
                <a:ln>
                  <a:noFill/>
                </a:ln>
                <a:solidFill>
                  <a:srgbClr val="FF0000"/>
                </a:solidFill>
                <a:effectLst/>
                <a:latin typeface="Times New Roman" panose="02020603050405020304" pitchFamily="18" charset="0"/>
                <a:cs typeface="Times New Roman" panose="02020603050405020304" pitchFamily="18" charset="0"/>
              </a:rPr>
              <a:t>HALOGENS</a:t>
            </a:r>
            <a:br>
              <a:rPr lang="en-US" sz="4000" kern="1200" dirty="0">
                <a:ln>
                  <a:noFill/>
                </a:ln>
                <a:solidFill>
                  <a:srgbClr val="FF0000"/>
                </a:solidFill>
                <a:effectLst/>
                <a:latin typeface="Times New Roman" panose="02020603050405020304" pitchFamily="18" charset="0"/>
                <a:cs typeface="Times New Roman" panose="02020603050405020304" pitchFamily="18" charset="0"/>
              </a:rPr>
            </a:br>
            <a:r>
              <a:rPr lang="en-US" sz="4000" kern="1200" dirty="0">
                <a:ln>
                  <a:noFill/>
                </a:ln>
                <a:solidFill>
                  <a:srgbClr val="FF0000"/>
                </a:solidFill>
                <a:effectLst/>
                <a:latin typeface="Times New Roman" panose="02020603050405020304" pitchFamily="18" charset="0"/>
                <a:cs typeface="Times New Roman" panose="02020603050405020304" pitchFamily="18" charset="0"/>
              </a:rPr>
              <a:t>they are also nonmetals</a:t>
            </a:r>
            <a:endParaRPr lang="en-US" sz="4000" kern="1400" dirty="0">
              <a:ln>
                <a:noFill/>
              </a:ln>
              <a:solidFill>
                <a:srgbClr val="FF0000"/>
              </a:solidFill>
              <a:effectLst/>
              <a:latin typeface="Times New Roman" panose="02020603050405020304" pitchFamily="18" charset="0"/>
              <a:cs typeface="Times New Roman" panose="02020603050405020304" pitchFamily="18" charset="0"/>
            </a:endParaRPr>
          </a:p>
          <a:p>
            <a:endParaRPr lang="en-US" dirty="0"/>
          </a:p>
        </p:txBody>
      </p:sp>
      <p:sp>
        <p:nvSpPr>
          <p:cNvPr id="22" name="Arrow: Right 21">
            <a:extLst>
              <a:ext uri="{FF2B5EF4-FFF2-40B4-BE49-F238E27FC236}">
                <a16:creationId xmlns:a16="http://schemas.microsoft.com/office/drawing/2014/main" id="{13C6EB66-7AAB-466B-96E7-802951FC1472}"/>
              </a:ext>
            </a:extLst>
          </p:cNvPr>
          <p:cNvSpPr/>
          <p:nvPr/>
        </p:nvSpPr>
        <p:spPr>
          <a:xfrm rot="5400000">
            <a:off x="10447208" y="1323245"/>
            <a:ext cx="1930147" cy="54955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24378924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4A0A2A-73F3-4071-A578-2EABC34A515B}"/>
              </a:ext>
            </a:extLst>
          </p:cNvPr>
          <p:cNvSpPr txBox="1"/>
          <p:nvPr/>
        </p:nvSpPr>
        <p:spPr>
          <a:xfrm>
            <a:off x="-69574" y="0"/>
            <a:ext cx="12261574" cy="1015663"/>
          </a:xfrm>
          <a:prstGeom prst="rect">
            <a:avLst/>
          </a:prstGeom>
          <a:noFill/>
        </p:spPr>
        <p:txBody>
          <a:bodyPr wrap="square" rtlCol="0">
            <a:spAutoFit/>
          </a:bodyPr>
          <a:lstStyle/>
          <a:p>
            <a:r>
              <a:rPr lang="en-US" sz="6000" dirty="0">
                <a:latin typeface="Times New Roman" panose="02020603050405020304" pitchFamily="18" charset="0"/>
                <a:cs typeface="Times New Roman" panose="02020603050405020304" pitchFamily="18" charset="0"/>
              </a:rPr>
              <a:t>Period Trend for 1</a:t>
            </a:r>
            <a:r>
              <a:rPr lang="en-US" sz="6000" baseline="30000" dirty="0">
                <a:latin typeface="Times New Roman" panose="02020603050405020304" pitchFamily="18" charset="0"/>
                <a:cs typeface="Times New Roman" panose="02020603050405020304" pitchFamily="18" charset="0"/>
              </a:rPr>
              <a:t>st</a:t>
            </a:r>
            <a:r>
              <a:rPr lang="en-US" sz="6000" dirty="0">
                <a:latin typeface="Times New Roman" panose="02020603050405020304" pitchFamily="18" charset="0"/>
                <a:cs typeface="Times New Roman" panose="02020603050405020304" pitchFamily="18" charset="0"/>
              </a:rPr>
              <a:t> Ionization Energy</a:t>
            </a:r>
          </a:p>
        </p:txBody>
      </p:sp>
      <p:graphicFrame>
        <p:nvGraphicFramePr>
          <p:cNvPr id="3" name="Table 2">
            <a:extLst>
              <a:ext uri="{FF2B5EF4-FFF2-40B4-BE49-F238E27FC236}">
                <a16:creationId xmlns:a16="http://schemas.microsoft.com/office/drawing/2014/main" id="{29FE8D15-B1FC-4D26-BC9C-5465757BD181}"/>
              </a:ext>
            </a:extLst>
          </p:cNvPr>
          <p:cNvGraphicFramePr>
            <a:graphicFrameLocks noGrp="1"/>
          </p:cNvGraphicFramePr>
          <p:nvPr>
            <p:extLst>
              <p:ext uri="{D42A27DB-BD31-4B8C-83A1-F6EECF244321}">
                <p14:modId xmlns:p14="http://schemas.microsoft.com/office/powerpoint/2010/main" val="2076420236"/>
              </p:ext>
            </p:extLst>
          </p:nvPr>
        </p:nvGraphicFramePr>
        <p:xfrm>
          <a:off x="1" y="1297622"/>
          <a:ext cx="12192000" cy="2131378"/>
        </p:xfrm>
        <a:graphic>
          <a:graphicData uri="http://schemas.openxmlformats.org/drawingml/2006/table">
            <a:tbl>
              <a:tblPr firstRow="1" bandRow="1">
                <a:tableStyleId>{5C22544A-7EE6-4342-B048-85BDC9FD1C3A}</a:tableStyleId>
              </a:tblPr>
              <a:tblGrid>
                <a:gridCol w="2266121">
                  <a:extLst>
                    <a:ext uri="{9D8B030D-6E8A-4147-A177-3AD203B41FA5}">
                      <a16:colId xmlns:a16="http://schemas.microsoft.com/office/drawing/2014/main" val="2197803757"/>
                    </a:ext>
                  </a:extLst>
                </a:gridCol>
                <a:gridCol w="2597426">
                  <a:extLst>
                    <a:ext uri="{9D8B030D-6E8A-4147-A177-3AD203B41FA5}">
                      <a16:colId xmlns:a16="http://schemas.microsoft.com/office/drawing/2014/main" val="520166184"/>
                    </a:ext>
                  </a:extLst>
                </a:gridCol>
                <a:gridCol w="2504661">
                  <a:extLst>
                    <a:ext uri="{9D8B030D-6E8A-4147-A177-3AD203B41FA5}">
                      <a16:colId xmlns:a16="http://schemas.microsoft.com/office/drawing/2014/main" val="2775374344"/>
                    </a:ext>
                  </a:extLst>
                </a:gridCol>
                <a:gridCol w="2613229">
                  <a:extLst>
                    <a:ext uri="{9D8B030D-6E8A-4147-A177-3AD203B41FA5}">
                      <a16:colId xmlns:a16="http://schemas.microsoft.com/office/drawing/2014/main" val="3231283012"/>
                    </a:ext>
                  </a:extLst>
                </a:gridCol>
                <a:gridCol w="2210563">
                  <a:extLst>
                    <a:ext uri="{9D8B030D-6E8A-4147-A177-3AD203B41FA5}">
                      <a16:colId xmlns:a16="http://schemas.microsoft.com/office/drawing/2014/main" val="982166958"/>
                    </a:ext>
                  </a:extLst>
                </a:gridCol>
              </a:tblGrid>
              <a:tr h="787412">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Rb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Sr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err="1">
                          <a:solidFill>
                            <a:schemeClr val="tx1">
                              <a:lumMod val="95000"/>
                              <a:lumOff val="5000"/>
                            </a:schemeClr>
                          </a:solidFill>
                          <a:latin typeface="Times New Roman" panose="02020603050405020304" pitchFamily="18" charset="0"/>
                          <a:cs typeface="Times New Roman" panose="02020603050405020304" pitchFamily="18" charset="0"/>
                        </a:rPr>
                        <a:t>Zr</a:t>
                      </a: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5099639"/>
                  </a:ext>
                </a:extLst>
              </a:tr>
              <a:tr h="1343966">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1</a:t>
                      </a:r>
                      <a:r>
                        <a:rPr lang="en-US" sz="2800" b="0" baseline="30000" dirty="0">
                          <a:solidFill>
                            <a:schemeClr val="tx1">
                              <a:lumMod val="95000"/>
                              <a:lumOff val="5000"/>
                            </a:schemeClr>
                          </a:solidFill>
                          <a:latin typeface="Times New Roman" panose="02020603050405020304" pitchFamily="18" charset="0"/>
                          <a:cs typeface="Times New Roman" panose="02020603050405020304" pitchFamily="18" charset="0"/>
                        </a:rPr>
                        <a:t>st</a:t>
                      </a: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 Ionization </a:t>
                      </a:r>
                      <a:b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Energy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kJ/mole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kJ/mole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kJ/mole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kJ/mole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462606"/>
                  </a:ext>
                </a:extLst>
              </a:tr>
            </a:tbl>
          </a:graphicData>
        </a:graphic>
      </p:graphicFrame>
      <p:sp>
        <p:nvSpPr>
          <p:cNvPr id="4" name="TextBox 3">
            <a:extLst>
              <a:ext uri="{FF2B5EF4-FFF2-40B4-BE49-F238E27FC236}">
                <a16:creationId xmlns:a16="http://schemas.microsoft.com/office/drawing/2014/main" id="{99FB0486-794A-498C-9A1F-3E51B4EFB164}"/>
              </a:ext>
            </a:extLst>
          </p:cNvPr>
          <p:cNvSpPr txBox="1"/>
          <p:nvPr/>
        </p:nvSpPr>
        <p:spPr>
          <a:xfrm>
            <a:off x="0" y="3929162"/>
            <a:ext cx="12192000" cy="1631216"/>
          </a:xfrm>
          <a:prstGeom prst="rect">
            <a:avLst/>
          </a:prstGeom>
          <a:noFill/>
        </p:spPr>
        <p:txBody>
          <a:bodyPr wrap="squar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43.  State the period trend for 1</a:t>
            </a:r>
            <a:r>
              <a:rPr lang="en-US" sz="4000" baseline="30000" dirty="0">
                <a:solidFill>
                  <a:srgbClr val="FF0000"/>
                </a:solidFill>
                <a:latin typeface="Times New Roman" panose="02020603050405020304" pitchFamily="18" charset="0"/>
                <a:cs typeface="Times New Roman" panose="02020603050405020304" pitchFamily="18" charset="0"/>
              </a:rPr>
              <a:t>st</a:t>
            </a:r>
            <a:r>
              <a:rPr lang="en-US" sz="4000" dirty="0">
                <a:solidFill>
                  <a:srgbClr val="FF0000"/>
                </a:solidFill>
                <a:latin typeface="Times New Roman" panose="02020603050405020304" pitchFamily="18" charset="0"/>
                <a:cs typeface="Times New Roman" panose="02020603050405020304" pitchFamily="18" charset="0"/>
              </a:rPr>
              <a:t> Ionization Energy  </a:t>
            </a:r>
          </a:p>
          <a:p>
            <a:endParaRPr lang="en-US" sz="2400" dirty="0">
              <a:solidFill>
                <a:srgbClr val="FF0000"/>
              </a:solidFill>
              <a:latin typeface="Times New Roman" panose="02020603050405020304" pitchFamily="18" charset="0"/>
              <a:cs typeface="Times New Roman" panose="02020603050405020304" pitchFamily="18" charset="0"/>
            </a:endParaRPr>
          </a:p>
          <a:p>
            <a:r>
              <a:rPr lang="en-US" sz="3600" dirty="0">
                <a:solidFill>
                  <a:srgbClr val="0000FF"/>
                </a:solidFill>
                <a:latin typeface="Times New Roman" panose="02020603050405020304" pitchFamily="18" charset="0"/>
                <a:cs typeface="Times New Roman" panose="02020603050405020304" pitchFamily="18" charset="0"/>
              </a:rPr>
              <a:t> </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50090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4A0A2A-73F3-4071-A578-2EABC34A515B}"/>
              </a:ext>
            </a:extLst>
          </p:cNvPr>
          <p:cNvSpPr txBox="1"/>
          <p:nvPr/>
        </p:nvSpPr>
        <p:spPr>
          <a:xfrm>
            <a:off x="-69574" y="0"/>
            <a:ext cx="12261574" cy="1015663"/>
          </a:xfrm>
          <a:prstGeom prst="rect">
            <a:avLst/>
          </a:prstGeom>
          <a:noFill/>
        </p:spPr>
        <p:txBody>
          <a:bodyPr wrap="square" rtlCol="0">
            <a:spAutoFit/>
          </a:bodyPr>
          <a:lstStyle/>
          <a:p>
            <a:r>
              <a:rPr lang="en-US" sz="6000" dirty="0">
                <a:latin typeface="Times New Roman" panose="02020603050405020304" pitchFamily="18" charset="0"/>
                <a:cs typeface="Times New Roman" panose="02020603050405020304" pitchFamily="18" charset="0"/>
              </a:rPr>
              <a:t>Period Trend for 1</a:t>
            </a:r>
            <a:r>
              <a:rPr lang="en-US" sz="6000" baseline="30000" dirty="0">
                <a:latin typeface="Times New Roman" panose="02020603050405020304" pitchFamily="18" charset="0"/>
                <a:cs typeface="Times New Roman" panose="02020603050405020304" pitchFamily="18" charset="0"/>
              </a:rPr>
              <a:t>st</a:t>
            </a:r>
            <a:r>
              <a:rPr lang="en-US" sz="6000" dirty="0">
                <a:latin typeface="Times New Roman" panose="02020603050405020304" pitchFamily="18" charset="0"/>
                <a:cs typeface="Times New Roman" panose="02020603050405020304" pitchFamily="18" charset="0"/>
              </a:rPr>
              <a:t> Ionization Energy</a:t>
            </a:r>
          </a:p>
        </p:txBody>
      </p:sp>
      <p:graphicFrame>
        <p:nvGraphicFramePr>
          <p:cNvPr id="3" name="Table 2">
            <a:extLst>
              <a:ext uri="{FF2B5EF4-FFF2-40B4-BE49-F238E27FC236}">
                <a16:creationId xmlns:a16="http://schemas.microsoft.com/office/drawing/2014/main" id="{29FE8D15-B1FC-4D26-BC9C-5465757BD181}"/>
              </a:ext>
            </a:extLst>
          </p:cNvPr>
          <p:cNvGraphicFramePr>
            <a:graphicFrameLocks noGrp="1"/>
          </p:cNvGraphicFramePr>
          <p:nvPr>
            <p:extLst>
              <p:ext uri="{D42A27DB-BD31-4B8C-83A1-F6EECF244321}">
                <p14:modId xmlns:p14="http://schemas.microsoft.com/office/powerpoint/2010/main" val="677320808"/>
              </p:ext>
            </p:extLst>
          </p:nvPr>
        </p:nvGraphicFramePr>
        <p:xfrm>
          <a:off x="1" y="1297622"/>
          <a:ext cx="12192000" cy="2131378"/>
        </p:xfrm>
        <a:graphic>
          <a:graphicData uri="http://schemas.openxmlformats.org/drawingml/2006/table">
            <a:tbl>
              <a:tblPr firstRow="1" bandRow="1">
                <a:tableStyleId>{5C22544A-7EE6-4342-B048-85BDC9FD1C3A}</a:tableStyleId>
              </a:tblPr>
              <a:tblGrid>
                <a:gridCol w="2266121">
                  <a:extLst>
                    <a:ext uri="{9D8B030D-6E8A-4147-A177-3AD203B41FA5}">
                      <a16:colId xmlns:a16="http://schemas.microsoft.com/office/drawing/2014/main" val="2197803757"/>
                    </a:ext>
                  </a:extLst>
                </a:gridCol>
                <a:gridCol w="2597426">
                  <a:extLst>
                    <a:ext uri="{9D8B030D-6E8A-4147-A177-3AD203B41FA5}">
                      <a16:colId xmlns:a16="http://schemas.microsoft.com/office/drawing/2014/main" val="520166184"/>
                    </a:ext>
                  </a:extLst>
                </a:gridCol>
                <a:gridCol w="2504661">
                  <a:extLst>
                    <a:ext uri="{9D8B030D-6E8A-4147-A177-3AD203B41FA5}">
                      <a16:colId xmlns:a16="http://schemas.microsoft.com/office/drawing/2014/main" val="2775374344"/>
                    </a:ext>
                  </a:extLst>
                </a:gridCol>
                <a:gridCol w="2613229">
                  <a:extLst>
                    <a:ext uri="{9D8B030D-6E8A-4147-A177-3AD203B41FA5}">
                      <a16:colId xmlns:a16="http://schemas.microsoft.com/office/drawing/2014/main" val="3231283012"/>
                    </a:ext>
                  </a:extLst>
                </a:gridCol>
                <a:gridCol w="2210563">
                  <a:extLst>
                    <a:ext uri="{9D8B030D-6E8A-4147-A177-3AD203B41FA5}">
                      <a16:colId xmlns:a16="http://schemas.microsoft.com/office/drawing/2014/main" val="982166958"/>
                    </a:ext>
                  </a:extLst>
                </a:gridCol>
              </a:tblGrid>
              <a:tr h="787412">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Rb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Sr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err="1">
                          <a:solidFill>
                            <a:schemeClr val="tx1">
                              <a:lumMod val="95000"/>
                              <a:lumOff val="5000"/>
                            </a:schemeClr>
                          </a:solidFill>
                          <a:latin typeface="Times New Roman" panose="02020603050405020304" pitchFamily="18" charset="0"/>
                          <a:cs typeface="Times New Roman" panose="02020603050405020304" pitchFamily="18" charset="0"/>
                        </a:rPr>
                        <a:t>Zr</a:t>
                      </a: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5099639"/>
                  </a:ext>
                </a:extLst>
              </a:tr>
              <a:tr h="1343966">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1</a:t>
                      </a:r>
                      <a:r>
                        <a:rPr lang="en-US" sz="2800" b="0" baseline="30000" dirty="0">
                          <a:solidFill>
                            <a:schemeClr val="tx1">
                              <a:lumMod val="95000"/>
                              <a:lumOff val="5000"/>
                            </a:schemeClr>
                          </a:solidFill>
                          <a:latin typeface="Times New Roman" panose="02020603050405020304" pitchFamily="18" charset="0"/>
                          <a:cs typeface="Times New Roman" panose="02020603050405020304" pitchFamily="18" charset="0"/>
                        </a:rPr>
                        <a:t>st</a:t>
                      </a: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 Ionization </a:t>
                      </a:r>
                      <a:b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Energy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b="0" dirty="0">
                          <a:solidFill>
                            <a:srgbClr val="FF0000"/>
                          </a:solidFill>
                          <a:latin typeface="Times New Roman" panose="02020603050405020304" pitchFamily="18" charset="0"/>
                          <a:cs typeface="Times New Roman" panose="02020603050405020304" pitchFamily="18" charset="0"/>
                        </a:rPr>
                        <a:t>403 </a:t>
                      </a: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kJ/mole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b="0" dirty="0">
                          <a:solidFill>
                            <a:srgbClr val="FF0000"/>
                          </a:solidFill>
                          <a:latin typeface="Times New Roman" panose="02020603050405020304" pitchFamily="18" charset="0"/>
                          <a:cs typeface="Times New Roman" panose="02020603050405020304" pitchFamily="18" charset="0"/>
                        </a:rPr>
                        <a:t> 549 </a:t>
                      </a: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kJ/mole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b="0" dirty="0">
                          <a:solidFill>
                            <a:srgbClr val="FF0000"/>
                          </a:solidFill>
                          <a:latin typeface="Times New Roman" panose="02020603050405020304" pitchFamily="18" charset="0"/>
                          <a:cs typeface="Times New Roman" panose="02020603050405020304" pitchFamily="18" charset="0"/>
                        </a:rPr>
                        <a:t> 600. </a:t>
                      </a: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kJ/mole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0" dirty="0">
                          <a:solidFill>
                            <a:srgbClr val="FF0000"/>
                          </a:solidFill>
                          <a:latin typeface="Times New Roman" panose="02020603050405020304" pitchFamily="18" charset="0"/>
                          <a:cs typeface="Times New Roman" panose="02020603050405020304" pitchFamily="18" charset="0"/>
                        </a:rPr>
                        <a:t>640. </a:t>
                      </a: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kJ/mole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462606"/>
                  </a:ext>
                </a:extLst>
              </a:tr>
            </a:tbl>
          </a:graphicData>
        </a:graphic>
      </p:graphicFrame>
      <p:sp>
        <p:nvSpPr>
          <p:cNvPr id="4" name="TextBox 3">
            <a:extLst>
              <a:ext uri="{FF2B5EF4-FFF2-40B4-BE49-F238E27FC236}">
                <a16:creationId xmlns:a16="http://schemas.microsoft.com/office/drawing/2014/main" id="{99FB0486-794A-498C-9A1F-3E51B4EFB164}"/>
              </a:ext>
            </a:extLst>
          </p:cNvPr>
          <p:cNvSpPr txBox="1"/>
          <p:nvPr/>
        </p:nvSpPr>
        <p:spPr>
          <a:xfrm>
            <a:off x="0" y="3929162"/>
            <a:ext cx="12192000" cy="1631216"/>
          </a:xfrm>
          <a:prstGeom prst="rect">
            <a:avLst/>
          </a:prstGeom>
          <a:noFill/>
        </p:spPr>
        <p:txBody>
          <a:bodyPr wrap="squar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43.  State the period trend for 1</a:t>
            </a:r>
            <a:r>
              <a:rPr lang="en-US" sz="4000" baseline="30000" dirty="0">
                <a:solidFill>
                  <a:srgbClr val="FF0000"/>
                </a:solidFill>
                <a:latin typeface="Times New Roman" panose="02020603050405020304" pitchFamily="18" charset="0"/>
                <a:cs typeface="Times New Roman" panose="02020603050405020304" pitchFamily="18" charset="0"/>
              </a:rPr>
              <a:t>st</a:t>
            </a:r>
            <a:r>
              <a:rPr lang="en-US" sz="4000" dirty="0">
                <a:solidFill>
                  <a:srgbClr val="FF0000"/>
                </a:solidFill>
                <a:latin typeface="Times New Roman" panose="02020603050405020304" pitchFamily="18" charset="0"/>
                <a:cs typeface="Times New Roman" panose="02020603050405020304" pitchFamily="18" charset="0"/>
              </a:rPr>
              <a:t> Ionization Energy  </a:t>
            </a:r>
          </a:p>
          <a:p>
            <a:endParaRPr lang="en-US" sz="2400" dirty="0">
              <a:solidFill>
                <a:srgbClr val="FF0000"/>
              </a:solidFill>
              <a:latin typeface="Times New Roman" panose="02020603050405020304" pitchFamily="18" charset="0"/>
              <a:cs typeface="Times New Roman" panose="02020603050405020304" pitchFamily="18" charset="0"/>
            </a:endParaRPr>
          </a:p>
          <a:p>
            <a:r>
              <a:rPr lang="en-US" sz="3600" dirty="0">
                <a:solidFill>
                  <a:srgbClr val="0000FF"/>
                </a:solidFill>
                <a:latin typeface="Times New Roman" panose="02020603050405020304" pitchFamily="18" charset="0"/>
                <a:cs typeface="Times New Roman" panose="02020603050405020304" pitchFamily="18" charset="0"/>
              </a:rPr>
              <a:t> </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9426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4A0A2A-73F3-4071-A578-2EABC34A515B}"/>
              </a:ext>
            </a:extLst>
          </p:cNvPr>
          <p:cNvSpPr txBox="1"/>
          <p:nvPr/>
        </p:nvSpPr>
        <p:spPr>
          <a:xfrm>
            <a:off x="-69574" y="0"/>
            <a:ext cx="12261574" cy="1015663"/>
          </a:xfrm>
          <a:prstGeom prst="rect">
            <a:avLst/>
          </a:prstGeom>
          <a:noFill/>
        </p:spPr>
        <p:txBody>
          <a:bodyPr wrap="square" rtlCol="0">
            <a:spAutoFit/>
          </a:bodyPr>
          <a:lstStyle/>
          <a:p>
            <a:r>
              <a:rPr lang="en-US" sz="6000" dirty="0">
                <a:latin typeface="Times New Roman" panose="02020603050405020304" pitchFamily="18" charset="0"/>
                <a:cs typeface="Times New Roman" panose="02020603050405020304" pitchFamily="18" charset="0"/>
              </a:rPr>
              <a:t>Period Trend for 1</a:t>
            </a:r>
            <a:r>
              <a:rPr lang="en-US" sz="6000" baseline="30000" dirty="0">
                <a:latin typeface="Times New Roman" panose="02020603050405020304" pitchFamily="18" charset="0"/>
                <a:cs typeface="Times New Roman" panose="02020603050405020304" pitchFamily="18" charset="0"/>
              </a:rPr>
              <a:t>st</a:t>
            </a:r>
            <a:r>
              <a:rPr lang="en-US" sz="6000" dirty="0">
                <a:latin typeface="Times New Roman" panose="02020603050405020304" pitchFamily="18" charset="0"/>
                <a:cs typeface="Times New Roman" panose="02020603050405020304" pitchFamily="18" charset="0"/>
              </a:rPr>
              <a:t> Ionization Energy</a:t>
            </a:r>
          </a:p>
        </p:txBody>
      </p:sp>
      <p:graphicFrame>
        <p:nvGraphicFramePr>
          <p:cNvPr id="3" name="Table 2">
            <a:extLst>
              <a:ext uri="{FF2B5EF4-FFF2-40B4-BE49-F238E27FC236}">
                <a16:creationId xmlns:a16="http://schemas.microsoft.com/office/drawing/2014/main" id="{29FE8D15-B1FC-4D26-BC9C-5465757BD181}"/>
              </a:ext>
            </a:extLst>
          </p:cNvPr>
          <p:cNvGraphicFramePr>
            <a:graphicFrameLocks noGrp="1"/>
          </p:cNvGraphicFramePr>
          <p:nvPr/>
        </p:nvGraphicFramePr>
        <p:xfrm>
          <a:off x="1" y="1297622"/>
          <a:ext cx="12192000" cy="2131378"/>
        </p:xfrm>
        <a:graphic>
          <a:graphicData uri="http://schemas.openxmlformats.org/drawingml/2006/table">
            <a:tbl>
              <a:tblPr firstRow="1" bandRow="1">
                <a:tableStyleId>{5C22544A-7EE6-4342-B048-85BDC9FD1C3A}</a:tableStyleId>
              </a:tblPr>
              <a:tblGrid>
                <a:gridCol w="2266121">
                  <a:extLst>
                    <a:ext uri="{9D8B030D-6E8A-4147-A177-3AD203B41FA5}">
                      <a16:colId xmlns:a16="http://schemas.microsoft.com/office/drawing/2014/main" val="2197803757"/>
                    </a:ext>
                  </a:extLst>
                </a:gridCol>
                <a:gridCol w="2597426">
                  <a:extLst>
                    <a:ext uri="{9D8B030D-6E8A-4147-A177-3AD203B41FA5}">
                      <a16:colId xmlns:a16="http://schemas.microsoft.com/office/drawing/2014/main" val="520166184"/>
                    </a:ext>
                  </a:extLst>
                </a:gridCol>
                <a:gridCol w="2504661">
                  <a:extLst>
                    <a:ext uri="{9D8B030D-6E8A-4147-A177-3AD203B41FA5}">
                      <a16:colId xmlns:a16="http://schemas.microsoft.com/office/drawing/2014/main" val="2775374344"/>
                    </a:ext>
                  </a:extLst>
                </a:gridCol>
                <a:gridCol w="2613229">
                  <a:extLst>
                    <a:ext uri="{9D8B030D-6E8A-4147-A177-3AD203B41FA5}">
                      <a16:colId xmlns:a16="http://schemas.microsoft.com/office/drawing/2014/main" val="3231283012"/>
                    </a:ext>
                  </a:extLst>
                </a:gridCol>
                <a:gridCol w="2210563">
                  <a:extLst>
                    <a:ext uri="{9D8B030D-6E8A-4147-A177-3AD203B41FA5}">
                      <a16:colId xmlns:a16="http://schemas.microsoft.com/office/drawing/2014/main" val="982166958"/>
                    </a:ext>
                  </a:extLst>
                </a:gridCol>
              </a:tblGrid>
              <a:tr h="787412">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Rb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Sr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err="1">
                          <a:solidFill>
                            <a:schemeClr val="tx1">
                              <a:lumMod val="95000"/>
                              <a:lumOff val="5000"/>
                            </a:schemeClr>
                          </a:solidFill>
                          <a:latin typeface="Times New Roman" panose="02020603050405020304" pitchFamily="18" charset="0"/>
                          <a:cs typeface="Times New Roman" panose="02020603050405020304" pitchFamily="18" charset="0"/>
                        </a:rPr>
                        <a:t>Zr</a:t>
                      </a: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5099639"/>
                  </a:ext>
                </a:extLst>
              </a:tr>
              <a:tr h="1343966">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1</a:t>
                      </a:r>
                      <a:r>
                        <a:rPr lang="en-US" sz="2800" b="0" baseline="30000" dirty="0">
                          <a:solidFill>
                            <a:schemeClr val="tx1">
                              <a:lumMod val="95000"/>
                              <a:lumOff val="5000"/>
                            </a:schemeClr>
                          </a:solidFill>
                          <a:latin typeface="Times New Roman" panose="02020603050405020304" pitchFamily="18" charset="0"/>
                          <a:cs typeface="Times New Roman" panose="02020603050405020304" pitchFamily="18" charset="0"/>
                        </a:rPr>
                        <a:t>st</a:t>
                      </a: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 Ionization </a:t>
                      </a:r>
                      <a:b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Energy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b="0" dirty="0">
                          <a:solidFill>
                            <a:srgbClr val="FF0000"/>
                          </a:solidFill>
                          <a:latin typeface="Times New Roman" panose="02020603050405020304" pitchFamily="18" charset="0"/>
                          <a:cs typeface="Times New Roman" panose="02020603050405020304" pitchFamily="18" charset="0"/>
                        </a:rPr>
                        <a:t>403 </a:t>
                      </a: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kJ/mole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b="0" dirty="0">
                          <a:solidFill>
                            <a:srgbClr val="FF0000"/>
                          </a:solidFill>
                          <a:latin typeface="Times New Roman" panose="02020603050405020304" pitchFamily="18" charset="0"/>
                          <a:cs typeface="Times New Roman" panose="02020603050405020304" pitchFamily="18" charset="0"/>
                        </a:rPr>
                        <a:t> 549 </a:t>
                      </a: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kJ/mole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b="0" dirty="0">
                          <a:solidFill>
                            <a:srgbClr val="FF0000"/>
                          </a:solidFill>
                          <a:latin typeface="Times New Roman" panose="02020603050405020304" pitchFamily="18" charset="0"/>
                          <a:cs typeface="Times New Roman" panose="02020603050405020304" pitchFamily="18" charset="0"/>
                        </a:rPr>
                        <a:t> 600. </a:t>
                      </a: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kJ/mole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b="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0">
                          <a:solidFill>
                            <a:srgbClr val="FF0000"/>
                          </a:solidFill>
                          <a:latin typeface="Times New Roman" panose="02020603050405020304" pitchFamily="18" charset="0"/>
                          <a:cs typeface="Times New Roman" panose="02020603050405020304" pitchFamily="18" charset="0"/>
                        </a:rPr>
                        <a:t>640. </a:t>
                      </a:r>
                      <a:r>
                        <a:rPr lang="en-US" sz="2800" b="0">
                          <a:solidFill>
                            <a:schemeClr val="tx1">
                              <a:lumMod val="95000"/>
                              <a:lumOff val="5000"/>
                            </a:schemeClr>
                          </a:solidFill>
                          <a:latin typeface="Times New Roman" panose="02020603050405020304" pitchFamily="18" charset="0"/>
                          <a:cs typeface="Times New Roman" panose="02020603050405020304" pitchFamily="18" charset="0"/>
                        </a:rPr>
                        <a:t>kJ</a:t>
                      </a: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/mole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462606"/>
                  </a:ext>
                </a:extLst>
              </a:tr>
            </a:tbl>
          </a:graphicData>
        </a:graphic>
      </p:graphicFrame>
      <p:sp>
        <p:nvSpPr>
          <p:cNvPr id="4" name="TextBox 3">
            <a:extLst>
              <a:ext uri="{FF2B5EF4-FFF2-40B4-BE49-F238E27FC236}">
                <a16:creationId xmlns:a16="http://schemas.microsoft.com/office/drawing/2014/main" id="{99FB0486-794A-498C-9A1F-3E51B4EFB164}"/>
              </a:ext>
            </a:extLst>
          </p:cNvPr>
          <p:cNvSpPr txBox="1"/>
          <p:nvPr/>
        </p:nvSpPr>
        <p:spPr>
          <a:xfrm>
            <a:off x="0" y="3929162"/>
            <a:ext cx="12192000" cy="2585323"/>
          </a:xfrm>
          <a:prstGeom prst="rect">
            <a:avLst/>
          </a:prstGeom>
          <a:noFill/>
        </p:spPr>
        <p:txBody>
          <a:bodyPr wrap="square" rtlCol="0">
            <a:spAutoFit/>
          </a:bodyPr>
          <a:lstStyle/>
          <a:p>
            <a:r>
              <a:rPr lang="en-US" sz="5400" dirty="0">
                <a:solidFill>
                  <a:srgbClr val="FF0000"/>
                </a:solidFill>
                <a:latin typeface="Times New Roman" panose="02020603050405020304" pitchFamily="18" charset="0"/>
                <a:cs typeface="Times New Roman" panose="02020603050405020304" pitchFamily="18" charset="0"/>
              </a:rPr>
              <a:t>43.  The period trend for </a:t>
            </a:r>
            <a:br>
              <a:rPr lang="en-US" sz="5400" dirty="0">
                <a:solidFill>
                  <a:srgbClr val="FF0000"/>
                </a:solidFill>
                <a:latin typeface="Times New Roman" panose="02020603050405020304" pitchFamily="18" charset="0"/>
                <a:cs typeface="Times New Roman" panose="02020603050405020304" pitchFamily="18" charset="0"/>
              </a:rPr>
            </a:br>
            <a:r>
              <a:rPr lang="en-US" sz="5400" dirty="0">
                <a:solidFill>
                  <a:srgbClr val="FF0000"/>
                </a:solidFill>
                <a:latin typeface="Times New Roman" panose="02020603050405020304" pitchFamily="18" charset="0"/>
                <a:cs typeface="Times New Roman" panose="02020603050405020304" pitchFamily="18" charset="0"/>
              </a:rPr>
              <a:t>        1</a:t>
            </a:r>
            <a:r>
              <a:rPr lang="en-US" sz="5400" baseline="30000" dirty="0">
                <a:solidFill>
                  <a:srgbClr val="FF0000"/>
                </a:solidFill>
                <a:latin typeface="Times New Roman" panose="02020603050405020304" pitchFamily="18" charset="0"/>
                <a:cs typeface="Times New Roman" panose="02020603050405020304" pitchFamily="18" charset="0"/>
              </a:rPr>
              <a:t>st</a:t>
            </a:r>
            <a:r>
              <a:rPr lang="en-US" sz="5400" dirty="0">
                <a:solidFill>
                  <a:srgbClr val="FF0000"/>
                </a:solidFill>
                <a:latin typeface="Times New Roman" panose="02020603050405020304" pitchFamily="18" charset="0"/>
                <a:cs typeface="Times New Roman" panose="02020603050405020304" pitchFamily="18" charset="0"/>
              </a:rPr>
              <a:t> Ionization Energy </a:t>
            </a:r>
            <a:br>
              <a:rPr lang="en-US" sz="5400" dirty="0">
                <a:solidFill>
                  <a:srgbClr val="FF0000"/>
                </a:solidFill>
                <a:latin typeface="Times New Roman" panose="02020603050405020304" pitchFamily="18" charset="0"/>
                <a:cs typeface="Times New Roman" panose="02020603050405020304" pitchFamily="18" charset="0"/>
              </a:rPr>
            </a:br>
            <a:r>
              <a:rPr lang="en-US" sz="5400" dirty="0">
                <a:solidFill>
                  <a:srgbClr val="FF0000"/>
                </a:solidFill>
                <a:latin typeface="Times New Roman" panose="02020603050405020304" pitchFamily="18" charset="0"/>
                <a:cs typeface="Times New Roman" panose="02020603050405020304" pitchFamily="18" charset="0"/>
              </a:rPr>
              <a:t>         is increasing.  </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4807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4A0A2A-73F3-4071-A578-2EABC34A515B}"/>
              </a:ext>
            </a:extLst>
          </p:cNvPr>
          <p:cNvSpPr txBox="1"/>
          <p:nvPr/>
        </p:nvSpPr>
        <p:spPr>
          <a:xfrm>
            <a:off x="0" y="0"/>
            <a:ext cx="12192000" cy="1015663"/>
          </a:xfrm>
          <a:prstGeom prst="rect">
            <a:avLst/>
          </a:prstGeom>
          <a:noFill/>
        </p:spPr>
        <p:txBody>
          <a:bodyPr wrap="square" rtlCol="0">
            <a:spAutoFit/>
          </a:bodyPr>
          <a:lstStyle/>
          <a:p>
            <a:r>
              <a:rPr lang="en-US" sz="6000" dirty="0">
                <a:latin typeface="Times New Roman" panose="02020603050405020304" pitchFamily="18" charset="0"/>
                <a:cs typeface="Times New Roman" panose="02020603050405020304" pitchFamily="18" charset="0"/>
              </a:rPr>
              <a:t>Period Trend for 1</a:t>
            </a:r>
            <a:r>
              <a:rPr lang="en-US" sz="6000" baseline="30000" dirty="0">
                <a:latin typeface="Times New Roman" panose="02020603050405020304" pitchFamily="18" charset="0"/>
                <a:cs typeface="Times New Roman" panose="02020603050405020304" pitchFamily="18" charset="0"/>
              </a:rPr>
              <a:t>st</a:t>
            </a:r>
            <a:r>
              <a:rPr lang="en-US" sz="6000" dirty="0">
                <a:latin typeface="Times New Roman" panose="02020603050405020304" pitchFamily="18" charset="0"/>
                <a:cs typeface="Times New Roman" panose="02020603050405020304" pitchFamily="18" charset="0"/>
              </a:rPr>
              <a:t> Ionization Energy</a:t>
            </a:r>
          </a:p>
        </p:txBody>
      </p:sp>
      <p:graphicFrame>
        <p:nvGraphicFramePr>
          <p:cNvPr id="3" name="Table 2">
            <a:extLst>
              <a:ext uri="{FF2B5EF4-FFF2-40B4-BE49-F238E27FC236}">
                <a16:creationId xmlns:a16="http://schemas.microsoft.com/office/drawing/2014/main" id="{29FE8D15-B1FC-4D26-BC9C-5465757BD181}"/>
              </a:ext>
            </a:extLst>
          </p:cNvPr>
          <p:cNvGraphicFramePr>
            <a:graphicFrameLocks noGrp="1"/>
          </p:cNvGraphicFramePr>
          <p:nvPr>
            <p:extLst>
              <p:ext uri="{D42A27DB-BD31-4B8C-83A1-F6EECF244321}">
                <p14:modId xmlns:p14="http://schemas.microsoft.com/office/powerpoint/2010/main" val="3728527740"/>
              </p:ext>
            </p:extLst>
          </p:nvPr>
        </p:nvGraphicFramePr>
        <p:xfrm>
          <a:off x="0" y="1015664"/>
          <a:ext cx="12192000" cy="1522430"/>
        </p:xfrm>
        <a:graphic>
          <a:graphicData uri="http://schemas.openxmlformats.org/drawingml/2006/table">
            <a:tbl>
              <a:tblPr firstRow="1" bandRow="1">
                <a:tableStyleId>{5C22544A-7EE6-4342-B048-85BDC9FD1C3A}</a:tableStyleId>
              </a:tblPr>
              <a:tblGrid>
                <a:gridCol w="2875088">
                  <a:extLst>
                    <a:ext uri="{9D8B030D-6E8A-4147-A177-3AD203B41FA5}">
                      <a16:colId xmlns:a16="http://schemas.microsoft.com/office/drawing/2014/main" val="2197803757"/>
                    </a:ext>
                  </a:extLst>
                </a:gridCol>
                <a:gridCol w="2319057">
                  <a:extLst>
                    <a:ext uri="{9D8B030D-6E8A-4147-A177-3AD203B41FA5}">
                      <a16:colId xmlns:a16="http://schemas.microsoft.com/office/drawing/2014/main" val="520166184"/>
                    </a:ext>
                  </a:extLst>
                </a:gridCol>
                <a:gridCol w="2373303">
                  <a:extLst>
                    <a:ext uri="{9D8B030D-6E8A-4147-A177-3AD203B41FA5}">
                      <a16:colId xmlns:a16="http://schemas.microsoft.com/office/drawing/2014/main" val="2775374344"/>
                    </a:ext>
                  </a:extLst>
                </a:gridCol>
                <a:gridCol w="2413989">
                  <a:extLst>
                    <a:ext uri="{9D8B030D-6E8A-4147-A177-3AD203B41FA5}">
                      <a16:colId xmlns:a16="http://schemas.microsoft.com/office/drawing/2014/main" val="3231283012"/>
                    </a:ext>
                  </a:extLst>
                </a:gridCol>
                <a:gridCol w="2210563">
                  <a:extLst>
                    <a:ext uri="{9D8B030D-6E8A-4147-A177-3AD203B41FA5}">
                      <a16:colId xmlns:a16="http://schemas.microsoft.com/office/drawing/2014/main" val="982166958"/>
                    </a:ext>
                  </a:extLst>
                </a:gridCol>
              </a:tblGrid>
              <a:tr h="699470">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Rb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Sr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err="1">
                          <a:solidFill>
                            <a:schemeClr val="tx1">
                              <a:lumMod val="95000"/>
                              <a:lumOff val="5000"/>
                            </a:schemeClr>
                          </a:solidFill>
                          <a:latin typeface="Times New Roman" panose="02020603050405020304" pitchFamily="18" charset="0"/>
                          <a:cs typeface="Times New Roman" panose="02020603050405020304" pitchFamily="18" charset="0"/>
                        </a:rPr>
                        <a:t>Zr</a:t>
                      </a:r>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5099639"/>
                  </a:ext>
                </a:extLst>
              </a:tr>
              <a:tr h="802780">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1</a:t>
                      </a:r>
                      <a:r>
                        <a:rPr lang="en-US" sz="2400" b="0" baseline="30000" dirty="0">
                          <a:solidFill>
                            <a:schemeClr val="tx1">
                              <a:lumMod val="95000"/>
                              <a:lumOff val="5000"/>
                            </a:schemeClr>
                          </a:solidFill>
                          <a:latin typeface="Times New Roman" panose="02020603050405020304" pitchFamily="18" charset="0"/>
                          <a:cs typeface="Times New Roman" panose="02020603050405020304" pitchFamily="18" charset="0"/>
                        </a:rPr>
                        <a:t>st</a:t>
                      </a: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 Ionization Energy </a:t>
                      </a:r>
                    </a:p>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kJ/mole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0" dirty="0">
                          <a:solidFill>
                            <a:srgbClr val="FF0000"/>
                          </a:solidFill>
                          <a:latin typeface="Times New Roman" panose="02020603050405020304" pitchFamily="18" charset="0"/>
                          <a:cs typeface="Times New Roman" panose="02020603050405020304" pitchFamily="18" charset="0"/>
                        </a:rPr>
                        <a:t>403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0" dirty="0">
                          <a:solidFill>
                            <a:srgbClr val="FF0000"/>
                          </a:solidFill>
                          <a:latin typeface="Times New Roman" panose="02020603050405020304" pitchFamily="18" charset="0"/>
                          <a:cs typeface="Times New Roman" panose="02020603050405020304" pitchFamily="18" charset="0"/>
                        </a:rPr>
                        <a:t>549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0" dirty="0">
                          <a:solidFill>
                            <a:srgbClr val="FF0000"/>
                          </a:solidFill>
                          <a:latin typeface="Times New Roman" panose="02020603050405020304" pitchFamily="18" charset="0"/>
                          <a:cs typeface="Times New Roman" panose="02020603050405020304" pitchFamily="18" charset="0"/>
                        </a:rPr>
                        <a:t>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0" dirty="0">
                          <a:solidFill>
                            <a:srgbClr val="FF0000"/>
                          </a:solidFill>
                          <a:latin typeface="Times New Roman" panose="02020603050405020304" pitchFamily="18" charset="0"/>
                          <a:cs typeface="Times New Roman" panose="02020603050405020304" pitchFamily="18" charset="0"/>
                        </a:rPr>
                        <a:t>640.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462606"/>
                  </a:ext>
                </a:extLst>
              </a:tr>
            </a:tbl>
          </a:graphicData>
        </a:graphic>
      </p:graphicFrame>
      <p:sp>
        <p:nvSpPr>
          <p:cNvPr id="4" name="TextBox 3">
            <a:extLst>
              <a:ext uri="{FF2B5EF4-FFF2-40B4-BE49-F238E27FC236}">
                <a16:creationId xmlns:a16="http://schemas.microsoft.com/office/drawing/2014/main" id="{99FB0486-794A-498C-9A1F-3E51B4EFB164}"/>
              </a:ext>
            </a:extLst>
          </p:cNvPr>
          <p:cNvSpPr txBox="1"/>
          <p:nvPr/>
        </p:nvSpPr>
        <p:spPr>
          <a:xfrm>
            <a:off x="0" y="2779643"/>
            <a:ext cx="12192000" cy="3293209"/>
          </a:xfrm>
          <a:prstGeom prst="rect">
            <a:avLst/>
          </a:prstGeom>
          <a:noFill/>
        </p:spPr>
        <p:txBody>
          <a:bodyPr wrap="squar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The period trend for 1</a:t>
            </a:r>
            <a:r>
              <a:rPr lang="en-US" sz="4000" baseline="30000" dirty="0">
                <a:solidFill>
                  <a:srgbClr val="FF0000"/>
                </a:solidFill>
                <a:latin typeface="Times New Roman" panose="02020603050405020304" pitchFamily="18" charset="0"/>
                <a:cs typeface="Times New Roman" panose="02020603050405020304" pitchFamily="18" charset="0"/>
              </a:rPr>
              <a:t>st</a:t>
            </a:r>
            <a:r>
              <a:rPr lang="en-US" sz="4000" dirty="0">
                <a:solidFill>
                  <a:srgbClr val="FF0000"/>
                </a:solidFill>
                <a:latin typeface="Times New Roman" panose="02020603050405020304" pitchFamily="18" charset="0"/>
                <a:cs typeface="Times New Roman" panose="02020603050405020304" pitchFamily="18" charset="0"/>
              </a:rPr>
              <a:t> Ionization Energy is increasing</a:t>
            </a:r>
          </a:p>
          <a:p>
            <a:endParaRPr lang="en-US" sz="2400" dirty="0">
              <a:solidFill>
                <a:srgbClr val="FF0000"/>
              </a:solidFill>
              <a:latin typeface="Times New Roman" panose="02020603050405020304" pitchFamily="18" charset="0"/>
              <a:cs typeface="Times New Roman" panose="02020603050405020304" pitchFamily="18" charset="0"/>
            </a:endParaRPr>
          </a:p>
          <a:p>
            <a:r>
              <a:rPr lang="en-US" sz="3600" dirty="0">
                <a:solidFill>
                  <a:srgbClr val="0000FF"/>
                </a:solidFill>
                <a:latin typeface="Times New Roman" panose="02020603050405020304" pitchFamily="18" charset="0"/>
                <a:cs typeface="Times New Roman" panose="02020603050405020304" pitchFamily="18" charset="0"/>
              </a:rPr>
              <a:t>44.  </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The reason is that the number of protons increases across a period, with the same number of orbitals, so the attraction by the nucleus increases, making these electrons harder to “pull off” to make cations.</a:t>
            </a:r>
            <a:r>
              <a:rPr lang="en-US" sz="36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690658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98049C-1C0E-4E0C-8DF4-2369A5D6E50A}"/>
              </a:ext>
            </a:extLst>
          </p:cNvPr>
          <p:cNvSpPr txBox="1"/>
          <p:nvPr/>
        </p:nvSpPr>
        <p:spPr>
          <a:xfrm>
            <a:off x="0" y="1"/>
            <a:ext cx="12192000" cy="5738328"/>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Metallic vs. Non Metallic Properties</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The whole Periodic Table is made up of nonmetals and metals.  22 nonmetals and 96 metals.  (7 are metalloids too).</a:t>
            </a:r>
          </a:p>
          <a:p>
            <a:endParaRPr lang="en-US" sz="3600" dirty="0">
              <a:latin typeface="Times New Roman" panose="02020603050405020304" pitchFamily="18" charset="0"/>
              <a:cs typeface="Times New Roman" panose="02020603050405020304" pitchFamily="18" charset="0"/>
            </a:endParaRPr>
          </a:p>
          <a:p>
            <a:r>
              <a:rPr lang="en-US" sz="3600" dirty="0">
                <a:solidFill>
                  <a:srgbClr val="0000FF"/>
                </a:solidFill>
                <a:latin typeface="Times New Roman" panose="02020603050405020304" pitchFamily="18" charset="0"/>
                <a:cs typeface="Times New Roman" panose="02020603050405020304" pitchFamily="18" charset="0"/>
              </a:rPr>
              <a:t>45.  Metallic properties include…..</a:t>
            </a:r>
          </a:p>
          <a:p>
            <a:endParaRPr lang="en-US" sz="3600" dirty="0">
              <a:solidFill>
                <a:srgbClr val="0000FF"/>
              </a:solidFill>
              <a:latin typeface="Times New Roman" panose="02020603050405020304" pitchFamily="18" charset="0"/>
              <a:cs typeface="Times New Roman" panose="02020603050405020304" pitchFamily="18" charset="0"/>
            </a:endParaRPr>
          </a:p>
          <a:p>
            <a:r>
              <a:rPr lang="en-US" sz="3600" dirty="0">
                <a:solidFill>
                  <a:srgbClr val="0000FF"/>
                </a:solidFill>
                <a:latin typeface="Times New Roman" panose="02020603050405020304" pitchFamily="18" charset="0"/>
                <a:cs typeface="Times New Roman" panose="02020603050405020304" pitchFamily="18" charset="0"/>
              </a:rPr>
              <a:t>46.  Non metallic properties include….</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You need to know lots of them.  </a:t>
            </a:r>
          </a:p>
        </p:txBody>
      </p:sp>
    </p:spTree>
    <p:extLst>
      <p:ext uri="{BB962C8B-B14F-4D97-AF65-F5344CB8AC3E}">
        <p14:creationId xmlns:p14="http://schemas.microsoft.com/office/powerpoint/2010/main" val="34547501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3FA856E3-8154-4ACD-80D4-10BB40B04D7D}"/>
              </a:ext>
            </a:extLst>
          </p:cNvPr>
          <p:cNvGraphicFramePr>
            <a:graphicFrameLocks noGrp="1"/>
          </p:cNvGraphicFramePr>
          <p:nvPr>
            <p:extLst>
              <p:ext uri="{D42A27DB-BD31-4B8C-83A1-F6EECF244321}">
                <p14:modId xmlns:p14="http://schemas.microsoft.com/office/powerpoint/2010/main" val="1583112836"/>
              </p:ext>
            </p:extLst>
          </p:nvPr>
        </p:nvGraphicFramePr>
        <p:xfrm>
          <a:off x="0" y="0"/>
          <a:ext cx="12192000" cy="6692347"/>
        </p:xfrm>
        <a:graphic>
          <a:graphicData uri="http://schemas.openxmlformats.org/drawingml/2006/table">
            <a:tbl>
              <a:tblPr firstRow="1" bandRow="1">
                <a:tableStyleId>{5C22544A-7EE6-4342-B048-85BDC9FD1C3A}</a:tableStyleId>
              </a:tblPr>
              <a:tblGrid>
                <a:gridCol w="5194852">
                  <a:extLst>
                    <a:ext uri="{9D8B030D-6E8A-4147-A177-3AD203B41FA5}">
                      <a16:colId xmlns:a16="http://schemas.microsoft.com/office/drawing/2014/main" val="1912268411"/>
                    </a:ext>
                  </a:extLst>
                </a:gridCol>
                <a:gridCol w="6997148">
                  <a:extLst>
                    <a:ext uri="{9D8B030D-6E8A-4147-A177-3AD203B41FA5}">
                      <a16:colId xmlns:a16="http://schemas.microsoft.com/office/drawing/2014/main" val="463164212"/>
                    </a:ext>
                  </a:extLst>
                </a:gridCol>
              </a:tblGrid>
              <a:tr h="6692347">
                <a:tc>
                  <a:txBody>
                    <a:bodyPr/>
                    <a:lstStyle/>
                    <a:p>
                      <a:pPr algn="l"/>
                      <a:r>
                        <a:rPr lang="en-US" sz="3600" b="0" dirty="0">
                          <a:solidFill>
                            <a:srgbClr val="FF0000"/>
                          </a:solidFill>
                          <a:latin typeface="Times New Roman" panose="02020603050405020304" pitchFamily="18" charset="0"/>
                          <a:cs typeface="Times New Roman" panose="02020603050405020304" pitchFamily="18" charset="0"/>
                        </a:rPr>
                        <a:t>45.  Metallic Properties</a:t>
                      </a:r>
                      <a:br>
                        <a:rPr lang="en-US" sz="3600" b="0" dirty="0">
                          <a:solidFill>
                            <a:srgbClr val="FF0000"/>
                          </a:solidFill>
                          <a:latin typeface="Times New Roman" panose="02020603050405020304" pitchFamily="18" charset="0"/>
                          <a:cs typeface="Times New Roman" panose="02020603050405020304" pitchFamily="18" charset="0"/>
                        </a:rPr>
                      </a:br>
                      <a:endParaRPr lang="en-US" sz="3600" b="0" dirty="0">
                        <a:solidFill>
                          <a:srgbClr val="FF0000"/>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200" b="0" dirty="0">
                          <a:solidFill>
                            <a:prstClr val="black">
                              <a:lumMod val="95000"/>
                              <a:lumOff val="5000"/>
                            </a:prstClr>
                          </a:solidFill>
                          <a:latin typeface="Times New Roman" panose="02020603050405020304" pitchFamily="18" charset="0"/>
                          <a:cs typeface="Times New Roman" panose="02020603050405020304" pitchFamily="18" charset="0"/>
                        </a:rPr>
                        <a:t>being malleable and ductile, </a:t>
                      </a:r>
                      <a:br>
                        <a:rPr lang="en-US" altLang="en-US" sz="3200" b="0" dirty="0">
                          <a:solidFill>
                            <a:prstClr val="black">
                              <a:lumMod val="95000"/>
                              <a:lumOff val="5000"/>
                            </a:prstClr>
                          </a:solidFill>
                          <a:latin typeface="Times New Roman" panose="02020603050405020304" pitchFamily="18" charset="0"/>
                          <a:cs typeface="Times New Roman" panose="02020603050405020304" pitchFamily="18" charset="0"/>
                        </a:rPr>
                      </a:br>
                      <a:r>
                        <a:rPr lang="en-US" altLang="en-US" sz="3200" b="0" dirty="0">
                          <a:solidFill>
                            <a:prstClr val="black">
                              <a:lumMod val="95000"/>
                              <a:lumOff val="5000"/>
                            </a:prstClr>
                          </a:solidFill>
                          <a:latin typeface="Times New Roman" panose="02020603050405020304" pitchFamily="18" charset="0"/>
                          <a:cs typeface="Times New Roman" panose="02020603050405020304" pitchFamily="18" charset="0"/>
                        </a:rPr>
                        <a:t>have the ability to conduct heat or electricity, </a:t>
                      </a:r>
                      <a:br>
                        <a:rPr lang="en-US" altLang="en-US" sz="3200" b="0" dirty="0">
                          <a:solidFill>
                            <a:prstClr val="black">
                              <a:lumMod val="95000"/>
                              <a:lumOff val="5000"/>
                            </a:prstClr>
                          </a:solidFill>
                          <a:latin typeface="Times New Roman" panose="02020603050405020304" pitchFamily="18" charset="0"/>
                          <a:cs typeface="Times New Roman" panose="02020603050405020304" pitchFamily="18" charset="0"/>
                        </a:rPr>
                      </a:br>
                      <a:r>
                        <a:rPr lang="en-US" altLang="en-US" sz="3200" b="0" dirty="0">
                          <a:solidFill>
                            <a:prstClr val="black">
                              <a:lumMod val="95000"/>
                              <a:lumOff val="5000"/>
                            </a:prstClr>
                          </a:solidFill>
                          <a:latin typeface="Times New Roman" panose="02020603050405020304" pitchFamily="18" charset="0"/>
                          <a:cs typeface="Times New Roman" panose="02020603050405020304" pitchFamily="18" charset="0"/>
                        </a:rPr>
                        <a:t>they form cations not anions, </a:t>
                      </a:r>
                      <a:br>
                        <a:rPr lang="en-US" altLang="en-US" sz="3200" b="0" dirty="0">
                          <a:solidFill>
                            <a:prstClr val="black">
                              <a:lumMod val="95000"/>
                              <a:lumOff val="5000"/>
                            </a:prstClr>
                          </a:solidFill>
                          <a:latin typeface="Times New Roman" panose="02020603050405020304" pitchFamily="18" charset="0"/>
                          <a:cs typeface="Times New Roman" panose="02020603050405020304" pitchFamily="18" charset="0"/>
                        </a:rPr>
                      </a:br>
                      <a:r>
                        <a:rPr lang="en-US" altLang="en-US" sz="3200" b="0" dirty="0">
                          <a:solidFill>
                            <a:prstClr val="black">
                              <a:lumMod val="95000"/>
                              <a:lumOff val="5000"/>
                            </a:prstClr>
                          </a:solidFill>
                          <a:latin typeface="Times New Roman" panose="02020603050405020304" pitchFamily="18" charset="0"/>
                          <a:cs typeface="Times New Roman" panose="02020603050405020304" pitchFamily="18" charset="0"/>
                        </a:rPr>
                        <a:t>they are shiny (have luster), </a:t>
                      </a:r>
                      <a:br>
                        <a:rPr lang="en-US" altLang="en-US" sz="3200" b="0" dirty="0">
                          <a:solidFill>
                            <a:prstClr val="black">
                              <a:lumMod val="95000"/>
                              <a:lumOff val="5000"/>
                            </a:prstClr>
                          </a:solidFill>
                          <a:latin typeface="Times New Roman" panose="02020603050405020304" pitchFamily="18" charset="0"/>
                          <a:cs typeface="Times New Roman" panose="02020603050405020304" pitchFamily="18" charset="0"/>
                        </a:rPr>
                      </a:br>
                      <a:r>
                        <a:rPr lang="en-US" altLang="en-US" sz="3200" b="0" dirty="0">
                          <a:solidFill>
                            <a:prstClr val="black">
                              <a:lumMod val="95000"/>
                              <a:lumOff val="5000"/>
                            </a:prstClr>
                          </a:solidFill>
                          <a:latin typeface="Times New Roman" panose="02020603050405020304" pitchFamily="18" charset="0"/>
                          <a:cs typeface="Times New Roman" panose="02020603050405020304" pitchFamily="18" charset="0"/>
                        </a:rPr>
                        <a:t>they are dense, </a:t>
                      </a:r>
                      <a:br>
                        <a:rPr lang="en-US" altLang="en-US" sz="3200" b="0" dirty="0">
                          <a:solidFill>
                            <a:prstClr val="black">
                              <a:lumMod val="95000"/>
                              <a:lumOff val="5000"/>
                            </a:prstClr>
                          </a:solidFill>
                          <a:latin typeface="Times New Roman" panose="02020603050405020304" pitchFamily="18" charset="0"/>
                          <a:cs typeface="Times New Roman" panose="02020603050405020304" pitchFamily="18" charset="0"/>
                        </a:rPr>
                      </a:br>
                      <a:r>
                        <a:rPr lang="en-US" altLang="en-US" sz="3200" b="0" dirty="0">
                          <a:solidFill>
                            <a:prstClr val="black">
                              <a:lumMod val="95000"/>
                              <a:lumOff val="5000"/>
                            </a:prstClr>
                          </a:solidFill>
                          <a:latin typeface="Times New Roman" panose="02020603050405020304" pitchFamily="18" charset="0"/>
                          <a:cs typeface="Times New Roman" panose="02020603050405020304" pitchFamily="18" charset="0"/>
                        </a:rPr>
                        <a:t>they have lower specific heat capacity constants, etc.  </a:t>
                      </a:r>
                      <a:endParaRPr lang="en-US" altLang="en-US" sz="3200" b="0" dirty="0">
                        <a:solidFill>
                          <a:srgbClr val="002060"/>
                        </a:solidFill>
                        <a:latin typeface="Times New Roman" panose="02020603050405020304" pitchFamily="18" charset="0"/>
                        <a:cs typeface="Times New Roman" panose="02020603050405020304" pitchFamily="18" charset="0"/>
                      </a:endParaRPr>
                    </a:p>
                    <a:p>
                      <a:pPr algn="ctr"/>
                      <a:endParaRPr lang="en-US" sz="3600" b="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3600" b="0" dirty="0">
                          <a:solidFill>
                            <a:schemeClr val="tx1">
                              <a:lumMod val="95000"/>
                              <a:lumOff val="5000"/>
                            </a:schemeClr>
                          </a:solidFill>
                          <a:latin typeface="Times New Roman" panose="02020603050405020304" pitchFamily="18" charset="0"/>
                          <a:cs typeface="Times New Roman" panose="02020603050405020304" pitchFamily="18" charset="0"/>
                        </a:rPr>
                        <a:t>46.  Nonmetallic Properties</a:t>
                      </a:r>
                      <a:br>
                        <a:rPr lang="en-US" sz="3600" b="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sz="3600" b="0" dirty="0">
                        <a:solidFill>
                          <a:schemeClr val="tx1">
                            <a:lumMod val="95000"/>
                            <a:lumOff val="5000"/>
                          </a:schemeClr>
                        </a:solidFill>
                        <a:latin typeface="Times New Roman" panose="02020603050405020304" pitchFamily="18" charset="0"/>
                        <a:cs typeface="Times New Roman" panose="02020603050405020304" pitchFamily="18" charset="0"/>
                      </a:endParaRPr>
                    </a:p>
                    <a:p>
                      <a:pPr algn="l"/>
                      <a:r>
                        <a:rPr lang="en-US" altLang="en-US" sz="3200" b="0" dirty="0">
                          <a:solidFill>
                            <a:schemeClr val="tx1">
                              <a:lumMod val="95000"/>
                              <a:lumOff val="5000"/>
                            </a:schemeClr>
                          </a:solidFill>
                          <a:latin typeface="Times New Roman" panose="02020603050405020304" pitchFamily="18" charset="0"/>
                          <a:cs typeface="Times New Roman" panose="02020603050405020304" pitchFamily="18" charset="0"/>
                        </a:rPr>
                        <a:t>not being malleable or ductile</a:t>
                      </a:r>
                      <a:br>
                        <a:rPr lang="en-US" altLang="en-US" sz="32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200" b="0" dirty="0">
                          <a:solidFill>
                            <a:schemeClr val="tx1">
                              <a:lumMod val="95000"/>
                              <a:lumOff val="5000"/>
                            </a:schemeClr>
                          </a:solidFill>
                          <a:latin typeface="Times New Roman" panose="02020603050405020304" pitchFamily="18" charset="0"/>
                          <a:cs typeface="Times New Roman" panose="02020603050405020304" pitchFamily="18" charset="0"/>
                        </a:rPr>
                        <a:t>  (they are brittle or not even solids), </a:t>
                      </a:r>
                      <a:br>
                        <a:rPr lang="en-US" altLang="en-US" sz="32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200" b="0" dirty="0">
                          <a:solidFill>
                            <a:schemeClr val="tx1">
                              <a:lumMod val="95000"/>
                              <a:lumOff val="5000"/>
                            </a:schemeClr>
                          </a:solidFill>
                          <a:latin typeface="Times New Roman" panose="02020603050405020304" pitchFamily="18" charset="0"/>
                          <a:cs typeface="Times New Roman" panose="02020603050405020304" pitchFamily="18" charset="0"/>
                        </a:rPr>
                        <a:t>do not conducting heat or electricity well, </a:t>
                      </a:r>
                      <a:br>
                        <a:rPr lang="en-US" altLang="en-US" sz="32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200" b="0" dirty="0">
                          <a:solidFill>
                            <a:schemeClr val="tx1">
                              <a:lumMod val="95000"/>
                              <a:lumOff val="5000"/>
                            </a:schemeClr>
                          </a:solidFill>
                          <a:latin typeface="Times New Roman" panose="02020603050405020304" pitchFamily="18" charset="0"/>
                          <a:cs typeface="Times New Roman" panose="02020603050405020304" pitchFamily="18" charset="0"/>
                        </a:rPr>
                        <a:t>they only form anions </a:t>
                      </a:r>
                      <a:br>
                        <a:rPr lang="en-US" altLang="en-US" sz="32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200" b="0" dirty="0">
                          <a:solidFill>
                            <a:schemeClr val="tx1">
                              <a:lumMod val="95000"/>
                              <a:lumOff val="5000"/>
                            </a:schemeClr>
                          </a:solidFill>
                          <a:latin typeface="Times New Roman" panose="02020603050405020304" pitchFamily="18" charset="0"/>
                          <a:cs typeface="Times New Roman" panose="02020603050405020304" pitchFamily="18" charset="0"/>
                        </a:rPr>
                        <a:t>  (the noble gases don’t form ions at all), </a:t>
                      </a:r>
                      <a:br>
                        <a:rPr lang="en-US" altLang="en-US" sz="32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200" b="0" dirty="0">
                          <a:solidFill>
                            <a:schemeClr val="tx1">
                              <a:lumMod val="95000"/>
                              <a:lumOff val="5000"/>
                            </a:schemeClr>
                          </a:solidFill>
                          <a:latin typeface="Times New Roman" panose="02020603050405020304" pitchFamily="18" charset="0"/>
                          <a:cs typeface="Times New Roman" panose="02020603050405020304" pitchFamily="18" charset="0"/>
                        </a:rPr>
                        <a:t>they aren’t lustrous (most are gases!), </a:t>
                      </a:r>
                      <a:br>
                        <a:rPr lang="en-US" altLang="en-US" sz="32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200" b="0" dirty="0">
                          <a:solidFill>
                            <a:schemeClr val="tx1">
                              <a:lumMod val="95000"/>
                              <a:lumOff val="5000"/>
                            </a:schemeClr>
                          </a:solidFill>
                          <a:latin typeface="Times New Roman" panose="02020603050405020304" pitchFamily="18" charset="0"/>
                          <a:cs typeface="Times New Roman" panose="02020603050405020304" pitchFamily="18" charset="0"/>
                        </a:rPr>
                        <a:t>they are less dense, </a:t>
                      </a:r>
                      <a:br>
                        <a:rPr lang="en-US" altLang="en-US" sz="32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200" b="0" dirty="0">
                          <a:solidFill>
                            <a:schemeClr val="tx1">
                              <a:lumMod val="95000"/>
                              <a:lumOff val="5000"/>
                            </a:schemeClr>
                          </a:solidFill>
                          <a:latin typeface="Times New Roman" panose="02020603050405020304" pitchFamily="18" charset="0"/>
                          <a:cs typeface="Times New Roman" panose="02020603050405020304" pitchFamily="18" charset="0"/>
                        </a:rPr>
                        <a:t>they have higher specific heat capacity constants. </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0205130"/>
                  </a:ext>
                </a:extLst>
              </a:tr>
            </a:tbl>
          </a:graphicData>
        </a:graphic>
      </p:graphicFrame>
    </p:spTree>
    <p:extLst>
      <p:ext uri="{BB962C8B-B14F-4D97-AF65-F5344CB8AC3E}">
        <p14:creationId xmlns:p14="http://schemas.microsoft.com/office/powerpoint/2010/main" val="23006484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52F8C5-4C7C-41F3-81B5-77D30F016477}"/>
              </a:ext>
            </a:extLst>
          </p:cNvPr>
          <p:cNvSpPr txBox="1"/>
          <p:nvPr/>
        </p:nvSpPr>
        <p:spPr>
          <a:xfrm>
            <a:off x="1" y="117693"/>
            <a:ext cx="12192000" cy="5262979"/>
          </a:xfrm>
          <a:prstGeom prst="rect">
            <a:avLst/>
          </a:prstGeom>
          <a:noFill/>
        </p:spPr>
        <p:txBody>
          <a:bodyPr wrap="square" rtlCol="0">
            <a:spAutoFit/>
          </a:bodyPr>
          <a:lstStyle/>
          <a:p>
            <a:r>
              <a:rPr lang="en-US" sz="4800" dirty="0">
                <a:solidFill>
                  <a:srgbClr val="0000FF"/>
                </a:solidFill>
                <a:latin typeface="Times New Roman" panose="02020603050405020304" pitchFamily="18" charset="0"/>
                <a:cs typeface="Times New Roman" panose="02020603050405020304" pitchFamily="18" charset="0"/>
              </a:rPr>
              <a:t>47.  If you could rank all of the metals in all properties, and score out who wins the most times, the most metallic element is </a:t>
            </a:r>
            <a:r>
              <a:rPr lang="en-US" sz="4800" u="sng" dirty="0">
                <a:solidFill>
                  <a:srgbClr val="0000FF"/>
                </a:solidFill>
                <a:latin typeface="Times New Roman" panose="02020603050405020304" pitchFamily="18" charset="0"/>
                <a:cs typeface="Times New Roman" panose="02020603050405020304" pitchFamily="18" charset="0"/>
              </a:rPr>
              <a:t>francium</a:t>
            </a:r>
            <a:r>
              <a:rPr lang="en-US" sz="4800" dirty="0">
                <a:solidFill>
                  <a:srgbClr val="0000FF"/>
                </a:solidFill>
                <a:latin typeface="Times New Roman" panose="02020603050405020304" pitchFamily="18" charset="0"/>
                <a:cs typeface="Times New Roman" panose="02020603050405020304" pitchFamily="18" charset="0"/>
              </a:rPr>
              <a:t>.  </a:t>
            </a:r>
          </a:p>
          <a:p>
            <a:endParaRPr lang="en-US" sz="4800" dirty="0">
              <a:solidFill>
                <a:srgbClr val="0000FF"/>
              </a:solidFill>
              <a:latin typeface="Times New Roman" panose="02020603050405020304" pitchFamily="18" charset="0"/>
              <a:cs typeface="Times New Roman" panose="02020603050405020304" pitchFamily="18" charset="0"/>
            </a:endParaRPr>
          </a:p>
          <a:p>
            <a:r>
              <a:rPr lang="en-US" sz="4800" dirty="0">
                <a:solidFill>
                  <a:srgbClr val="FF0000"/>
                </a:solidFill>
                <a:latin typeface="Times New Roman" panose="02020603050405020304" pitchFamily="18" charset="0"/>
                <a:cs typeface="Times New Roman" panose="02020603050405020304" pitchFamily="18" charset="0"/>
              </a:rPr>
              <a:t>48.  If you measured all of the non metals on </a:t>
            </a:r>
            <a:br>
              <a:rPr lang="en-US" sz="4800" dirty="0">
                <a:solidFill>
                  <a:srgbClr val="FF0000"/>
                </a:solidFill>
                <a:latin typeface="Times New Roman" panose="02020603050405020304" pitchFamily="18" charset="0"/>
                <a:cs typeface="Times New Roman" panose="02020603050405020304" pitchFamily="18" charset="0"/>
              </a:rPr>
            </a:br>
            <a:r>
              <a:rPr lang="en-US" sz="4800" dirty="0">
                <a:solidFill>
                  <a:srgbClr val="FF0000"/>
                </a:solidFill>
                <a:latin typeface="Times New Roman" panose="02020603050405020304" pitchFamily="18" charset="0"/>
                <a:cs typeface="Times New Roman" panose="02020603050405020304" pitchFamily="18" charset="0"/>
              </a:rPr>
              <a:t>all of the nonmetallic property list, the most </a:t>
            </a:r>
            <a:br>
              <a:rPr lang="en-US" sz="4800" dirty="0">
                <a:solidFill>
                  <a:srgbClr val="FF0000"/>
                </a:solidFill>
                <a:latin typeface="Times New Roman" panose="02020603050405020304" pitchFamily="18" charset="0"/>
                <a:cs typeface="Times New Roman" panose="02020603050405020304" pitchFamily="18" charset="0"/>
              </a:rPr>
            </a:br>
            <a:r>
              <a:rPr lang="en-US" sz="4800" dirty="0">
                <a:solidFill>
                  <a:srgbClr val="FF0000"/>
                </a:solidFill>
                <a:latin typeface="Times New Roman" panose="02020603050405020304" pitchFamily="18" charset="0"/>
                <a:cs typeface="Times New Roman" panose="02020603050405020304" pitchFamily="18" charset="0"/>
              </a:rPr>
              <a:t>non-metallic element is </a:t>
            </a:r>
            <a:r>
              <a:rPr lang="en-US" sz="4800" u="sng" dirty="0">
                <a:solidFill>
                  <a:srgbClr val="FF0000"/>
                </a:solidFill>
                <a:latin typeface="Times New Roman" panose="02020603050405020304" pitchFamily="18" charset="0"/>
                <a:cs typeface="Times New Roman" panose="02020603050405020304" pitchFamily="18" charset="0"/>
              </a:rPr>
              <a:t>helium</a:t>
            </a:r>
            <a:r>
              <a:rPr lang="en-US" sz="48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299657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metals vs nonmetals periodic table">
            <a:extLst>
              <a:ext uri="{FF2B5EF4-FFF2-40B4-BE49-F238E27FC236}">
                <a16:creationId xmlns:a16="http://schemas.microsoft.com/office/drawing/2014/main" id="{31F11B0B-B9C2-4792-AFD0-748DDA45E0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044" y="636104"/>
            <a:ext cx="9197008" cy="59780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4013E7A-D8B4-4774-A881-0264EEBFEE7A}"/>
              </a:ext>
            </a:extLst>
          </p:cNvPr>
          <p:cNvSpPr/>
          <p:nvPr/>
        </p:nvSpPr>
        <p:spPr>
          <a:xfrm>
            <a:off x="8489156" y="3848100"/>
            <a:ext cx="476250" cy="542925"/>
          </a:xfrm>
          <a:prstGeom prst="rect">
            <a:avLst/>
          </a:prstGeom>
          <a:solidFill>
            <a:srgbClr val="FFE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006D75E-0570-4812-8055-6A47A6E66589}"/>
              </a:ext>
            </a:extLst>
          </p:cNvPr>
          <p:cNvSpPr/>
          <p:nvPr/>
        </p:nvSpPr>
        <p:spPr>
          <a:xfrm>
            <a:off x="8489156" y="3924300"/>
            <a:ext cx="476250" cy="338554"/>
          </a:xfrm>
          <a:prstGeom prst="rect">
            <a:avLst/>
          </a:prstGeom>
          <a:noFill/>
        </p:spPr>
        <p:txBody>
          <a:bodyPr wrap="square" lIns="91440" tIns="45720" rIns="91440" bIns="45720">
            <a:spAutoFit/>
          </a:bodyPr>
          <a:lstStyle/>
          <a:p>
            <a:pPr algn="ctr"/>
            <a:r>
              <a:rPr lang="en-US" sz="16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a:t>
            </a:r>
            <a:endParaRPr lang="en-US" sz="14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Oval 2">
            <a:extLst>
              <a:ext uri="{FF2B5EF4-FFF2-40B4-BE49-F238E27FC236}">
                <a16:creationId xmlns:a16="http://schemas.microsoft.com/office/drawing/2014/main" id="{52F72FB0-2767-486F-8482-B03D234EF874}"/>
              </a:ext>
            </a:extLst>
          </p:cNvPr>
          <p:cNvSpPr/>
          <p:nvPr/>
        </p:nvSpPr>
        <p:spPr>
          <a:xfrm>
            <a:off x="1079225" y="3225247"/>
            <a:ext cx="728870" cy="770283"/>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904116AD-8C83-49B1-980F-6044B14C7014}"/>
              </a:ext>
            </a:extLst>
          </p:cNvPr>
          <p:cNvSpPr/>
          <p:nvPr/>
        </p:nvSpPr>
        <p:spPr>
          <a:xfrm>
            <a:off x="5472321" y="2658717"/>
            <a:ext cx="728870" cy="770283"/>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A51153A8-436F-4EB1-A41B-EF8D2F93E5B0}"/>
              </a:ext>
            </a:extLst>
          </p:cNvPr>
          <p:cNvSpPr/>
          <p:nvPr/>
        </p:nvSpPr>
        <p:spPr>
          <a:xfrm>
            <a:off x="6883678" y="3765274"/>
            <a:ext cx="728870" cy="770283"/>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8136467-ED6D-4E0E-B58F-E3FE42DFB80B}"/>
              </a:ext>
            </a:extLst>
          </p:cNvPr>
          <p:cNvSpPr txBox="1"/>
          <p:nvPr/>
        </p:nvSpPr>
        <p:spPr>
          <a:xfrm>
            <a:off x="9647530" y="636104"/>
            <a:ext cx="2531166" cy="4739759"/>
          </a:xfrm>
          <a:prstGeom prst="rect">
            <a:avLst/>
          </a:prstGeom>
          <a:noFill/>
        </p:spPr>
        <p:txBody>
          <a:bodyPr wrap="square" rtlCol="0">
            <a:spAutoFit/>
          </a:bodyPr>
          <a:lstStyle/>
          <a:p>
            <a:r>
              <a:rPr lang="en-US" sz="3200" u="sng" dirty="0">
                <a:solidFill>
                  <a:srgbClr val="FF0000"/>
                </a:solidFill>
              </a:rPr>
              <a:t>This is dopey</a:t>
            </a:r>
          </a:p>
          <a:p>
            <a:endParaRPr lang="en-US" dirty="0"/>
          </a:p>
          <a:p>
            <a:pPr marL="514350" indent="-514350">
              <a:buAutoNum type="arabicPeriod" startAt="49"/>
            </a:pPr>
            <a:r>
              <a:rPr lang="en-US" sz="2800" dirty="0">
                <a:latin typeface="Times New Roman" panose="02020603050405020304" pitchFamily="18" charset="0"/>
                <a:cs typeface="Times New Roman" panose="02020603050405020304" pitchFamily="18" charset="0"/>
              </a:rPr>
              <a:t>Which element is the most metallic, </a:t>
            </a:r>
            <a:r>
              <a:rPr lang="en-US" sz="2800" dirty="0">
                <a:solidFill>
                  <a:srgbClr val="FF0000"/>
                </a:solidFill>
                <a:latin typeface="Times New Roman" panose="02020603050405020304" pitchFamily="18" charset="0"/>
                <a:cs typeface="Times New Roman" panose="02020603050405020304" pitchFamily="18" charset="0"/>
              </a:rPr>
              <a:t>strontium, copper or lead?</a:t>
            </a:r>
            <a:br>
              <a:rPr lang="en-US" sz="2800" dirty="0">
                <a:solidFill>
                  <a:srgbClr val="FF0000"/>
                </a:solidFill>
                <a:latin typeface="Times New Roman" panose="02020603050405020304" pitchFamily="18" charset="0"/>
                <a:cs typeface="Times New Roman" panose="02020603050405020304" pitchFamily="18" charset="0"/>
              </a:rPr>
            </a:br>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solidFill>
                  <a:srgbClr val="0000FF"/>
                </a:solidFill>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21127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metals vs nonmetals periodic table">
            <a:extLst>
              <a:ext uri="{FF2B5EF4-FFF2-40B4-BE49-F238E27FC236}">
                <a16:creationId xmlns:a16="http://schemas.microsoft.com/office/drawing/2014/main" id="{31F11B0B-B9C2-4792-AFD0-748DDA45E0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044" y="636104"/>
            <a:ext cx="9197008" cy="59780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4013E7A-D8B4-4774-A881-0264EEBFEE7A}"/>
              </a:ext>
            </a:extLst>
          </p:cNvPr>
          <p:cNvSpPr/>
          <p:nvPr/>
        </p:nvSpPr>
        <p:spPr>
          <a:xfrm>
            <a:off x="8489156" y="3848100"/>
            <a:ext cx="476250" cy="542925"/>
          </a:xfrm>
          <a:prstGeom prst="rect">
            <a:avLst/>
          </a:prstGeom>
          <a:solidFill>
            <a:srgbClr val="FFE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006D75E-0570-4812-8055-6A47A6E66589}"/>
              </a:ext>
            </a:extLst>
          </p:cNvPr>
          <p:cNvSpPr/>
          <p:nvPr/>
        </p:nvSpPr>
        <p:spPr>
          <a:xfrm>
            <a:off x="8489156" y="3924300"/>
            <a:ext cx="476250" cy="338554"/>
          </a:xfrm>
          <a:prstGeom prst="rect">
            <a:avLst/>
          </a:prstGeom>
          <a:noFill/>
        </p:spPr>
        <p:txBody>
          <a:bodyPr wrap="square" lIns="91440" tIns="45720" rIns="91440" bIns="45720">
            <a:spAutoFit/>
          </a:bodyPr>
          <a:lstStyle/>
          <a:p>
            <a:pPr algn="ctr"/>
            <a:r>
              <a:rPr lang="en-US" sz="16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a:t>
            </a:r>
            <a:endParaRPr lang="en-US" sz="14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Oval 2">
            <a:extLst>
              <a:ext uri="{FF2B5EF4-FFF2-40B4-BE49-F238E27FC236}">
                <a16:creationId xmlns:a16="http://schemas.microsoft.com/office/drawing/2014/main" id="{52F72FB0-2767-486F-8482-B03D234EF874}"/>
              </a:ext>
            </a:extLst>
          </p:cNvPr>
          <p:cNvSpPr/>
          <p:nvPr/>
        </p:nvSpPr>
        <p:spPr>
          <a:xfrm>
            <a:off x="1079225" y="3225247"/>
            <a:ext cx="728870" cy="770283"/>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904116AD-8C83-49B1-980F-6044B14C7014}"/>
              </a:ext>
            </a:extLst>
          </p:cNvPr>
          <p:cNvSpPr/>
          <p:nvPr/>
        </p:nvSpPr>
        <p:spPr>
          <a:xfrm>
            <a:off x="5472321" y="2658717"/>
            <a:ext cx="728870" cy="770283"/>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A51153A8-436F-4EB1-A41B-EF8D2F93E5B0}"/>
              </a:ext>
            </a:extLst>
          </p:cNvPr>
          <p:cNvSpPr/>
          <p:nvPr/>
        </p:nvSpPr>
        <p:spPr>
          <a:xfrm>
            <a:off x="6883678" y="3765274"/>
            <a:ext cx="728870" cy="770283"/>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28CB83D5-0E71-48A6-9C3A-BE57BEAF5CB1}"/>
              </a:ext>
            </a:extLst>
          </p:cNvPr>
          <p:cNvCxnSpPr/>
          <p:nvPr/>
        </p:nvCxnSpPr>
        <p:spPr>
          <a:xfrm flipV="1">
            <a:off x="1079225" y="3848100"/>
            <a:ext cx="166479" cy="5429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63E6640-C1A0-4684-86BF-8B957E723912}"/>
              </a:ext>
            </a:extLst>
          </p:cNvPr>
          <p:cNvCxnSpPr>
            <a:cxnSpLocks/>
            <a:endCxn id="7" idx="3"/>
          </p:cNvCxnSpPr>
          <p:nvPr/>
        </p:nvCxnSpPr>
        <p:spPr>
          <a:xfrm flipV="1">
            <a:off x="1162464" y="3316195"/>
            <a:ext cx="4416598" cy="11408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39DC545-E0BA-49A2-8F5F-07BFB2603FE9}"/>
              </a:ext>
            </a:extLst>
          </p:cNvPr>
          <p:cNvCxnSpPr>
            <a:cxnSpLocks/>
            <a:endCxn id="8" idx="2"/>
          </p:cNvCxnSpPr>
          <p:nvPr/>
        </p:nvCxnSpPr>
        <p:spPr>
          <a:xfrm flipV="1">
            <a:off x="1138136" y="4150416"/>
            <a:ext cx="5745542" cy="4193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3D83243-8893-4338-8F8C-E80AF41FBAD1}"/>
              </a:ext>
            </a:extLst>
          </p:cNvPr>
          <p:cNvSpPr txBox="1"/>
          <p:nvPr/>
        </p:nvSpPr>
        <p:spPr>
          <a:xfrm>
            <a:off x="9647530" y="636104"/>
            <a:ext cx="2531166" cy="6032421"/>
          </a:xfrm>
          <a:prstGeom prst="rect">
            <a:avLst/>
          </a:prstGeom>
          <a:noFill/>
        </p:spPr>
        <p:txBody>
          <a:bodyPr wrap="square" rtlCol="0">
            <a:spAutoFit/>
          </a:bodyPr>
          <a:lstStyle/>
          <a:p>
            <a:r>
              <a:rPr lang="en-US" sz="3200" u="sng" dirty="0">
                <a:solidFill>
                  <a:srgbClr val="FF0000"/>
                </a:solidFill>
              </a:rPr>
              <a:t>This is dopey</a:t>
            </a:r>
          </a:p>
          <a:p>
            <a:endParaRPr lang="en-US" dirty="0"/>
          </a:p>
          <a:p>
            <a:pPr marL="514350" indent="-514350">
              <a:buAutoNum type="arabicPeriod" startAt="49"/>
            </a:pPr>
            <a:r>
              <a:rPr lang="en-US" sz="2800" dirty="0">
                <a:latin typeface="Times New Roman" panose="02020603050405020304" pitchFamily="18" charset="0"/>
                <a:cs typeface="Times New Roman" panose="02020603050405020304" pitchFamily="18" charset="0"/>
              </a:rPr>
              <a:t>Which element is the most metallic, </a:t>
            </a:r>
            <a:r>
              <a:rPr lang="en-US" sz="2800" dirty="0">
                <a:solidFill>
                  <a:srgbClr val="FF0000"/>
                </a:solidFill>
                <a:latin typeface="Times New Roman" panose="02020603050405020304" pitchFamily="18" charset="0"/>
                <a:cs typeface="Times New Roman" panose="02020603050405020304" pitchFamily="18" charset="0"/>
              </a:rPr>
              <a:t>strontium, copper or lead?</a:t>
            </a:r>
            <a:br>
              <a:rPr lang="en-US" sz="2800" dirty="0">
                <a:solidFill>
                  <a:srgbClr val="FF0000"/>
                </a:solidFill>
                <a:latin typeface="Times New Roman" panose="02020603050405020304" pitchFamily="18" charset="0"/>
                <a:cs typeface="Times New Roman" panose="02020603050405020304" pitchFamily="18" charset="0"/>
              </a:rPr>
            </a:br>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solidFill>
                  <a:srgbClr val="0000FF"/>
                </a:solidFill>
                <a:latin typeface="Times New Roman" panose="02020603050405020304" pitchFamily="18" charset="0"/>
                <a:cs typeface="Times New Roman" panose="02020603050405020304" pitchFamily="18" charset="0"/>
              </a:rPr>
              <a:t>Sr is the MOST METALLIC, it’s the closest to francium!</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14007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metals vs nonmetals periodic table">
            <a:extLst>
              <a:ext uri="{FF2B5EF4-FFF2-40B4-BE49-F238E27FC236}">
                <a16:creationId xmlns:a16="http://schemas.microsoft.com/office/drawing/2014/main" id="{31F11B0B-B9C2-4792-AFD0-748DDA45E0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85" y="705177"/>
            <a:ext cx="9197008" cy="59780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4013E7A-D8B4-4774-A881-0264EEBFEE7A}"/>
              </a:ext>
            </a:extLst>
          </p:cNvPr>
          <p:cNvSpPr/>
          <p:nvPr/>
        </p:nvSpPr>
        <p:spPr>
          <a:xfrm>
            <a:off x="8489156" y="3848100"/>
            <a:ext cx="476250" cy="542925"/>
          </a:xfrm>
          <a:prstGeom prst="rect">
            <a:avLst/>
          </a:prstGeom>
          <a:solidFill>
            <a:srgbClr val="FFE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006D75E-0570-4812-8055-6A47A6E66589}"/>
              </a:ext>
            </a:extLst>
          </p:cNvPr>
          <p:cNvSpPr/>
          <p:nvPr/>
        </p:nvSpPr>
        <p:spPr>
          <a:xfrm>
            <a:off x="8330132" y="3950804"/>
            <a:ext cx="476250" cy="338554"/>
          </a:xfrm>
          <a:prstGeom prst="rect">
            <a:avLst/>
          </a:prstGeom>
          <a:noFill/>
        </p:spPr>
        <p:txBody>
          <a:bodyPr wrap="square" lIns="91440" tIns="45720" rIns="91440" bIns="45720">
            <a:spAutoFit/>
          </a:bodyPr>
          <a:lstStyle/>
          <a:p>
            <a:pPr algn="ctr"/>
            <a:r>
              <a:rPr lang="en-US" sz="16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a:t>
            </a:r>
            <a:endParaRPr lang="en-US" sz="14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5AF8CB4-02E7-4859-9E7E-BF932D99727B}"/>
              </a:ext>
            </a:extLst>
          </p:cNvPr>
          <p:cNvSpPr txBox="1"/>
          <p:nvPr/>
        </p:nvSpPr>
        <p:spPr>
          <a:xfrm>
            <a:off x="9462052" y="705177"/>
            <a:ext cx="2729948" cy="3231654"/>
          </a:xfrm>
          <a:prstGeom prst="rect">
            <a:avLst/>
          </a:prstGeom>
          <a:noFill/>
        </p:spPr>
        <p:txBody>
          <a:bodyPr wrap="square" rtlCol="0">
            <a:spAutoFit/>
          </a:bodyPr>
          <a:lstStyle/>
          <a:p>
            <a:pPr algn="ctr"/>
            <a:r>
              <a:rPr lang="en-US" sz="3200" u="sng" dirty="0">
                <a:solidFill>
                  <a:srgbClr val="FF0000"/>
                </a:solidFill>
              </a:rPr>
              <a:t>This is dopey</a:t>
            </a:r>
            <a:br>
              <a:rPr lang="en-US" sz="2400" b="1" dirty="0">
                <a:solidFill>
                  <a:srgbClr val="FF0000"/>
                </a:solidFill>
              </a:rPr>
            </a:br>
            <a:endParaRPr lang="en-US" sz="2400" b="1" dirty="0">
              <a:solidFill>
                <a:srgbClr val="FF0000"/>
              </a:solidFill>
            </a:endParaRPr>
          </a:p>
          <a:p>
            <a:r>
              <a:rPr lang="en-US" sz="2800" dirty="0">
                <a:solidFill>
                  <a:srgbClr val="FF0000"/>
                </a:solidFill>
                <a:latin typeface="Times New Roman" panose="02020603050405020304" pitchFamily="18" charset="0"/>
                <a:cs typeface="Times New Roman" panose="02020603050405020304" pitchFamily="18" charset="0"/>
              </a:rPr>
              <a:t>50.  Which element is the most nonmetallic</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3600" dirty="0">
                <a:solidFill>
                  <a:srgbClr val="0000FF"/>
                </a:solidFill>
                <a:latin typeface="Times New Roman" panose="02020603050405020304" pitchFamily="18" charset="0"/>
                <a:cs typeface="Times New Roman" panose="02020603050405020304" pitchFamily="18" charset="0"/>
              </a:rPr>
              <a:t> </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DB8D2F1B-89D9-4A33-97F2-F0B9D4C05E46}"/>
              </a:ext>
            </a:extLst>
          </p:cNvPr>
          <p:cNvSpPr/>
          <p:nvPr/>
        </p:nvSpPr>
        <p:spPr>
          <a:xfrm>
            <a:off x="7711941" y="2088873"/>
            <a:ext cx="728870" cy="770283"/>
          </a:xfrm>
          <a:prstGeom prst="ellipse">
            <a:avLst/>
          </a:prstGeom>
          <a:noFill/>
          <a:ln w="3810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1519A51D-16A9-4DC6-90F0-B8BC46B87CF0}"/>
              </a:ext>
            </a:extLst>
          </p:cNvPr>
          <p:cNvSpPr/>
          <p:nvPr/>
        </p:nvSpPr>
        <p:spPr>
          <a:xfrm>
            <a:off x="8227639" y="2748997"/>
            <a:ext cx="728870" cy="770283"/>
          </a:xfrm>
          <a:prstGeom prst="ellipse">
            <a:avLst/>
          </a:prstGeom>
          <a:noFill/>
          <a:ln w="3810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175E48FA-259A-4BD0-9B79-35F1B2ED26B6}"/>
              </a:ext>
            </a:extLst>
          </p:cNvPr>
          <p:cNvSpPr/>
          <p:nvPr/>
        </p:nvSpPr>
        <p:spPr>
          <a:xfrm>
            <a:off x="8690270" y="1648652"/>
            <a:ext cx="728870" cy="770283"/>
          </a:xfrm>
          <a:prstGeom prst="ellipse">
            <a:avLst/>
          </a:prstGeom>
          <a:noFill/>
          <a:ln w="3810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90553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444737-ADA1-4B56-8879-C3FC9C3A3D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3325" y="1254287"/>
            <a:ext cx="8448675" cy="5603713"/>
          </a:xfrm>
          <a:prstGeom prst="rect">
            <a:avLst/>
          </a:prstGeom>
        </p:spPr>
      </p:pic>
      <p:sp>
        <p:nvSpPr>
          <p:cNvPr id="7" name="TextBox 6">
            <a:extLst>
              <a:ext uri="{FF2B5EF4-FFF2-40B4-BE49-F238E27FC236}">
                <a16:creationId xmlns:a16="http://schemas.microsoft.com/office/drawing/2014/main" id="{31A9A963-797B-4D43-AE1A-2665BC838378}"/>
              </a:ext>
            </a:extLst>
          </p:cNvPr>
          <p:cNvSpPr txBox="1"/>
          <p:nvPr/>
        </p:nvSpPr>
        <p:spPr>
          <a:xfrm>
            <a:off x="-1" y="914401"/>
            <a:ext cx="3983500" cy="4062651"/>
          </a:xfrm>
          <a:prstGeom prst="rect">
            <a:avLst/>
          </a:prstGeom>
          <a:noFill/>
        </p:spPr>
        <p:txBody>
          <a:bodyPr wrap="square" rtlCol="0">
            <a:spAutoFit/>
          </a:bodyPr>
          <a:lstStyle/>
          <a:p>
            <a:pPr algn="ctr"/>
            <a:r>
              <a:rPr lang="en-US" sz="4000" dirty="0">
                <a:solidFill>
                  <a:srgbClr val="0000FF"/>
                </a:solidFill>
                <a:latin typeface="Times New Roman" panose="02020603050405020304" pitchFamily="18" charset="0"/>
                <a:cs typeface="Times New Roman" panose="02020603050405020304" pitchFamily="18" charset="0"/>
              </a:rPr>
              <a:t>9.</a:t>
            </a:r>
            <a:br>
              <a:rPr lang="en-US" sz="4000" dirty="0">
                <a:solidFill>
                  <a:srgbClr val="0000FF"/>
                </a:solidFill>
                <a:latin typeface="Times New Roman" panose="02020603050405020304" pitchFamily="18" charset="0"/>
                <a:cs typeface="Times New Roman" panose="02020603050405020304" pitchFamily="18" charset="0"/>
              </a:rPr>
            </a:br>
            <a:r>
              <a:rPr lang="en-US" sz="4000" dirty="0">
                <a:solidFill>
                  <a:srgbClr val="0000FF"/>
                </a:solidFill>
                <a:latin typeface="Times New Roman" panose="02020603050405020304" pitchFamily="18" charset="0"/>
                <a:cs typeface="Times New Roman" panose="02020603050405020304" pitchFamily="18" charset="0"/>
              </a:rPr>
              <a:t>Group 18</a:t>
            </a:r>
            <a:br>
              <a:rPr lang="en-US" sz="4000" dirty="0">
                <a:solidFill>
                  <a:srgbClr val="0000FF"/>
                </a:solidFill>
                <a:latin typeface="Times New Roman" panose="02020603050405020304" pitchFamily="18" charset="0"/>
                <a:cs typeface="Times New Roman" panose="02020603050405020304" pitchFamily="18" charset="0"/>
              </a:rPr>
            </a:br>
            <a:r>
              <a:rPr lang="en-US" sz="4000" dirty="0">
                <a:solidFill>
                  <a:srgbClr val="0000FF"/>
                </a:solidFill>
                <a:latin typeface="Times New Roman" panose="02020603050405020304" pitchFamily="18" charset="0"/>
                <a:cs typeface="Times New Roman" panose="02020603050405020304" pitchFamily="18" charset="0"/>
              </a:rPr>
              <a:t>are called the</a:t>
            </a:r>
            <a:br>
              <a:rPr lang="en-US" sz="4000" dirty="0">
                <a:solidFill>
                  <a:srgbClr val="0000FF"/>
                </a:solidFill>
                <a:latin typeface="Times New Roman" panose="02020603050405020304" pitchFamily="18" charset="0"/>
                <a:cs typeface="Times New Roman" panose="02020603050405020304" pitchFamily="18" charset="0"/>
              </a:rPr>
            </a:br>
            <a:r>
              <a:rPr lang="en-US" sz="4000" dirty="0">
                <a:solidFill>
                  <a:srgbClr val="0000FF"/>
                </a:solidFill>
                <a:latin typeface="Times New Roman" panose="02020603050405020304" pitchFamily="18" charset="0"/>
                <a:cs typeface="Times New Roman" panose="02020603050405020304" pitchFamily="18" charset="0"/>
              </a:rPr>
              <a:t>Noble Gases</a:t>
            </a:r>
            <a:br>
              <a:rPr lang="en-US" sz="4000" dirty="0">
                <a:solidFill>
                  <a:srgbClr val="0000FF"/>
                </a:solidFill>
                <a:latin typeface="Times New Roman" panose="02020603050405020304" pitchFamily="18" charset="0"/>
                <a:cs typeface="Times New Roman" panose="02020603050405020304" pitchFamily="18" charset="0"/>
              </a:rPr>
            </a:br>
            <a:r>
              <a:rPr lang="en-US" sz="4000" dirty="0">
                <a:solidFill>
                  <a:srgbClr val="0000FF"/>
                </a:solidFill>
                <a:latin typeface="Times New Roman" panose="02020603050405020304" pitchFamily="18" charset="0"/>
                <a:cs typeface="Times New Roman" panose="02020603050405020304" pitchFamily="18" charset="0"/>
              </a:rPr>
              <a:t>they are also nonmetals</a:t>
            </a:r>
            <a:endParaRPr lang="en-US" sz="4000" kern="1400" dirty="0">
              <a:ln>
                <a:noFill/>
              </a:ln>
              <a:solidFill>
                <a:srgbClr val="0000FF"/>
              </a:solidFill>
              <a:effectLst/>
              <a:latin typeface="Times New Roman" panose="02020603050405020304" pitchFamily="18" charset="0"/>
              <a:cs typeface="Times New Roman" panose="02020603050405020304" pitchFamily="18" charset="0"/>
            </a:endParaRPr>
          </a:p>
          <a:p>
            <a:endParaRPr lang="en-US" dirty="0"/>
          </a:p>
        </p:txBody>
      </p:sp>
      <p:sp>
        <p:nvSpPr>
          <p:cNvPr id="22" name="Arrow: Right 21">
            <a:extLst>
              <a:ext uri="{FF2B5EF4-FFF2-40B4-BE49-F238E27FC236}">
                <a16:creationId xmlns:a16="http://schemas.microsoft.com/office/drawing/2014/main" id="{13C6EB66-7AAB-466B-96E7-802951FC1472}"/>
              </a:ext>
            </a:extLst>
          </p:cNvPr>
          <p:cNvSpPr/>
          <p:nvPr/>
        </p:nvSpPr>
        <p:spPr>
          <a:xfrm rot="5400000">
            <a:off x="11189524" y="639626"/>
            <a:ext cx="1455402" cy="549550"/>
          </a:xfrm>
          <a:prstGeom prst="righ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6692293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metals vs nonmetals periodic table">
            <a:extLst>
              <a:ext uri="{FF2B5EF4-FFF2-40B4-BE49-F238E27FC236}">
                <a16:creationId xmlns:a16="http://schemas.microsoft.com/office/drawing/2014/main" id="{31F11B0B-B9C2-4792-AFD0-748DDA45E0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85" y="705177"/>
            <a:ext cx="9197008" cy="59780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4013E7A-D8B4-4774-A881-0264EEBFEE7A}"/>
              </a:ext>
            </a:extLst>
          </p:cNvPr>
          <p:cNvSpPr/>
          <p:nvPr/>
        </p:nvSpPr>
        <p:spPr>
          <a:xfrm>
            <a:off x="8489156" y="3848100"/>
            <a:ext cx="476250" cy="542925"/>
          </a:xfrm>
          <a:prstGeom prst="rect">
            <a:avLst/>
          </a:prstGeom>
          <a:solidFill>
            <a:srgbClr val="FFE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006D75E-0570-4812-8055-6A47A6E66589}"/>
              </a:ext>
            </a:extLst>
          </p:cNvPr>
          <p:cNvSpPr/>
          <p:nvPr/>
        </p:nvSpPr>
        <p:spPr>
          <a:xfrm>
            <a:off x="8330132" y="3950804"/>
            <a:ext cx="476250" cy="338554"/>
          </a:xfrm>
          <a:prstGeom prst="rect">
            <a:avLst/>
          </a:prstGeom>
          <a:noFill/>
        </p:spPr>
        <p:txBody>
          <a:bodyPr wrap="square" lIns="91440" tIns="45720" rIns="91440" bIns="45720">
            <a:spAutoFit/>
          </a:bodyPr>
          <a:lstStyle/>
          <a:p>
            <a:pPr algn="ctr"/>
            <a:r>
              <a:rPr lang="en-US" sz="16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a:t>
            </a:r>
            <a:endParaRPr lang="en-US" sz="14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5AF8CB4-02E7-4859-9E7E-BF932D99727B}"/>
              </a:ext>
            </a:extLst>
          </p:cNvPr>
          <p:cNvSpPr txBox="1"/>
          <p:nvPr/>
        </p:nvSpPr>
        <p:spPr>
          <a:xfrm>
            <a:off x="9462052" y="705177"/>
            <a:ext cx="2729948" cy="5447645"/>
          </a:xfrm>
          <a:prstGeom prst="rect">
            <a:avLst/>
          </a:prstGeom>
          <a:noFill/>
        </p:spPr>
        <p:txBody>
          <a:bodyPr wrap="square" rtlCol="0">
            <a:spAutoFit/>
          </a:bodyPr>
          <a:lstStyle/>
          <a:p>
            <a:pPr algn="ctr"/>
            <a:r>
              <a:rPr lang="en-US" sz="3200" u="sng" dirty="0">
                <a:solidFill>
                  <a:srgbClr val="FF0000"/>
                </a:solidFill>
              </a:rPr>
              <a:t>This is dopey</a:t>
            </a:r>
            <a:br>
              <a:rPr lang="en-US" sz="2400" b="1" dirty="0">
                <a:solidFill>
                  <a:srgbClr val="FF0000"/>
                </a:solidFill>
              </a:rPr>
            </a:br>
            <a:endParaRPr lang="en-US" sz="2400" b="1" dirty="0">
              <a:solidFill>
                <a:srgbClr val="FF0000"/>
              </a:solidFill>
            </a:endParaRPr>
          </a:p>
          <a:p>
            <a:r>
              <a:rPr lang="en-US" sz="2800" dirty="0">
                <a:solidFill>
                  <a:srgbClr val="FF0000"/>
                </a:solidFill>
                <a:latin typeface="Times New Roman" panose="02020603050405020304" pitchFamily="18" charset="0"/>
                <a:cs typeface="Times New Roman" panose="02020603050405020304" pitchFamily="18" charset="0"/>
              </a:rPr>
              <a:t>50.  Which element is the most nonmetallic</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3600" dirty="0">
                <a:solidFill>
                  <a:srgbClr val="0000FF"/>
                </a:solidFill>
                <a:latin typeface="Times New Roman" panose="02020603050405020304" pitchFamily="18" charset="0"/>
                <a:cs typeface="Times New Roman" panose="02020603050405020304" pitchFamily="18" charset="0"/>
              </a:rPr>
              <a:t>Neon is the closest to helium, therefore it wins here!</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DB8D2F1B-89D9-4A33-97F2-F0B9D4C05E46}"/>
              </a:ext>
            </a:extLst>
          </p:cNvPr>
          <p:cNvSpPr/>
          <p:nvPr/>
        </p:nvSpPr>
        <p:spPr>
          <a:xfrm>
            <a:off x="7711941" y="2088873"/>
            <a:ext cx="728870" cy="770283"/>
          </a:xfrm>
          <a:prstGeom prst="ellipse">
            <a:avLst/>
          </a:prstGeom>
          <a:noFill/>
          <a:ln w="3810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1519A51D-16A9-4DC6-90F0-B8BC46B87CF0}"/>
              </a:ext>
            </a:extLst>
          </p:cNvPr>
          <p:cNvSpPr/>
          <p:nvPr/>
        </p:nvSpPr>
        <p:spPr>
          <a:xfrm>
            <a:off x="8227639" y="2748997"/>
            <a:ext cx="728870" cy="770283"/>
          </a:xfrm>
          <a:prstGeom prst="ellipse">
            <a:avLst/>
          </a:prstGeom>
          <a:noFill/>
          <a:ln w="3810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175E48FA-259A-4BD0-9B79-35F1B2ED26B6}"/>
              </a:ext>
            </a:extLst>
          </p:cNvPr>
          <p:cNvSpPr/>
          <p:nvPr/>
        </p:nvSpPr>
        <p:spPr>
          <a:xfrm>
            <a:off x="8690270" y="1648652"/>
            <a:ext cx="728870" cy="770283"/>
          </a:xfrm>
          <a:prstGeom prst="ellipse">
            <a:avLst/>
          </a:prstGeom>
          <a:noFill/>
          <a:ln w="3810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29782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687DC1-CD46-43A9-B096-E2BE19E82867}"/>
              </a:ext>
            </a:extLst>
          </p:cNvPr>
          <p:cNvSpPr txBox="1"/>
          <p:nvPr/>
        </p:nvSpPr>
        <p:spPr>
          <a:xfrm>
            <a:off x="0" y="0"/>
            <a:ext cx="12192000" cy="6976269"/>
          </a:xfrm>
          <a:prstGeom prst="rect">
            <a:avLst/>
          </a:prstGeom>
          <a:noFill/>
        </p:spPr>
        <p:txBody>
          <a:bodyPr wrap="square" rtlCol="0">
            <a:spAutoFit/>
          </a:bodyPr>
          <a:lstStyle/>
          <a:p>
            <a:r>
              <a:rPr lang="en-US" sz="6600" dirty="0">
                <a:latin typeface="Times New Roman" panose="02020603050405020304" pitchFamily="18" charset="0"/>
                <a:cs typeface="Times New Roman" panose="02020603050405020304" pitchFamily="18" charset="0"/>
              </a:rPr>
              <a:t>Cation Sizes and Anion Sizes</a:t>
            </a:r>
          </a:p>
          <a:p>
            <a:r>
              <a:rPr lang="en-US" sz="3200" dirty="0">
                <a:latin typeface="Times New Roman" panose="02020603050405020304" pitchFamily="18" charset="0"/>
                <a:cs typeface="Times New Roman" panose="02020603050405020304" pitchFamily="18" charset="0"/>
              </a:rPr>
              <a:t>We have no charts to look over to determine the actual sizes of any ions, but we can still figure out the trends of cation sizes and of anion sizes by thinking about the size of the ATOMS.</a:t>
            </a:r>
          </a:p>
          <a:p>
            <a:endParaRPr lang="en-US" sz="3200" dirty="0">
              <a:latin typeface="Times New Roman" panose="02020603050405020304" pitchFamily="18" charset="0"/>
              <a:cs typeface="Times New Roman" panose="02020603050405020304" pitchFamily="18" charset="0"/>
            </a:endParaRPr>
          </a:p>
          <a:p>
            <a:r>
              <a:rPr lang="en-US" sz="3200" dirty="0">
                <a:solidFill>
                  <a:srgbClr val="FF0000"/>
                </a:solidFill>
                <a:latin typeface="Times New Roman" panose="02020603050405020304" pitchFamily="18" charset="0"/>
                <a:cs typeface="Times New Roman" panose="02020603050405020304" pitchFamily="18" charset="0"/>
              </a:rPr>
              <a:t>51.  How big is a PICOMETER (pm)???</a:t>
            </a:r>
          </a:p>
          <a:p>
            <a:endParaRPr lang="en-US" sz="3200" dirty="0">
              <a:solidFill>
                <a:srgbClr val="FF0000"/>
              </a:solidFill>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Table C says a “</a:t>
            </a:r>
            <a:r>
              <a:rPr lang="en-US" sz="3200" dirty="0" err="1">
                <a:latin typeface="Times New Roman" panose="02020603050405020304" pitchFamily="18" charset="0"/>
                <a:cs typeface="Times New Roman" panose="02020603050405020304" pitchFamily="18" charset="0"/>
              </a:rPr>
              <a:t>pico</a:t>
            </a:r>
            <a:r>
              <a:rPr lang="en-US" sz="3200" dirty="0">
                <a:latin typeface="Times New Roman" panose="02020603050405020304" pitchFamily="18" charset="0"/>
                <a:cs typeface="Times New Roman" panose="02020603050405020304" pitchFamily="18" charset="0"/>
              </a:rPr>
              <a:t>” is one 10</a:t>
            </a:r>
            <a:r>
              <a:rPr lang="en-US" sz="3200" baseline="30000" dirty="0">
                <a:latin typeface="Times New Roman" panose="02020603050405020304" pitchFamily="18" charset="0"/>
                <a:cs typeface="Times New Roman" panose="02020603050405020304" pitchFamily="18" charset="0"/>
              </a:rPr>
              <a:t>-12 </a:t>
            </a:r>
            <a:r>
              <a:rPr lang="en-US" sz="3200" dirty="0">
                <a:latin typeface="Times New Roman" panose="02020603050405020304" pitchFamily="18" charset="0"/>
                <a:cs typeface="Times New Roman" panose="02020603050405020304" pitchFamily="18" charset="0"/>
              </a:rPr>
              <a:t>of a whole</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Or 10</a:t>
            </a:r>
            <a:r>
              <a:rPr lang="en-US" sz="3200" baseline="30000" dirty="0">
                <a:latin typeface="Times New Roman" panose="02020603050405020304" pitchFamily="18" charset="0"/>
                <a:cs typeface="Times New Roman" panose="02020603050405020304" pitchFamily="18" charset="0"/>
              </a:rPr>
              <a:t>12</a:t>
            </a:r>
            <a:r>
              <a:rPr lang="en-US" sz="3200" dirty="0">
                <a:latin typeface="Times New Roman" panose="02020603050405020304" pitchFamily="18" charset="0"/>
                <a:cs typeface="Times New Roman" panose="02020603050405020304" pitchFamily="18" charset="0"/>
              </a:rPr>
              <a:t> picometers = one meter.  </a:t>
            </a:r>
          </a:p>
          <a:p>
            <a:endParaRPr lang="en-US" sz="3200" baseline="300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10</a:t>
            </a:r>
            <a:r>
              <a:rPr lang="en-US" sz="3200" baseline="30000" dirty="0">
                <a:latin typeface="Times New Roman" panose="02020603050405020304" pitchFamily="18" charset="0"/>
                <a:cs typeface="Times New Roman" panose="02020603050405020304" pitchFamily="18" charset="0"/>
              </a:rPr>
              <a:t>-12</a:t>
            </a:r>
            <a:r>
              <a:rPr lang="en-US" sz="3200" dirty="0">
                <a:latin typeface="Times New Roman" panose="02020603050405020304" pitchFamily="18" charset="0"/>
                <a:cs typeface="Times New Roman" panose="02020603050405020304" pitchFamily="18" charset="0"/>
              </a:rPr>
              <a:t> m = one trillionth of a meter </a:t>
            </a:r>
          </a:p>
          <a:p>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36332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8EA200C-46F9-42B9-8205-707B2B0B33FC}"/>
              </a:ext>
            </a:extLst>
          </p:cNvPr>
          <p:cNvGraphicFramePr>
            <a:graphicFrameLocks noGrp="1"/>
          </p:cNvGraphicFramePr>
          <p:nvPr>
            <p:extLst>
              <p:ext uri="{D42A27DB-BD31-4B8C-83A1-F6EECF244321}">
                <p14:modId xmlns:p14="http://schemas.microsoft.com/office/powerpoint/2010/main" val="4193959888"/>
              </p:ext>
            </p:extLst>
          </p:nvPr>
        </p:nvGraphicFramePr>
        <p:xfrm>
          <a:off x="0" y="0"/>
          <a:ext cx="12191999" cy="4905455"/>
        </p:xfrm>
        <a:graphic>
          <a:graphicData uri="http://schemas.openxmlformats.org/drawingml/2006/table">
            <a:tbl>
              <a:tblPr/>
              <a:tblGrid>
                <a:gridCol w="2108629">
                  <a:extLst>
                    <a:ext uri="{9D8B030D-6E8A-4147-A177-3AD203B41FA5}">
                      <a16:colId xmlns:a16="http://schemas.microsoft.com/office/drawing/2014/main" val="3961463469"/>
                    </a:ext>
                  </a:extLst>
                </a:gridCol>
                <a:gridCol w="4027006">
                  <a:extLst>
                    <a:ext uri="{9D8B030D-6E8A-4147-A177-3AD203B41FA5}">
                      <a16:colId xmlns:a16="http://schemas.microsoft.com/office/drawing/2014/main" val="1309490359"/>
                    </a:ext>
                  </a:extLst>
                </a:gridCol>
                <a:gridCol w="2187901">
                  <a:extLst>
                    <a:ext uri="{9D8B030D-6E8A-4147-A177-3AD203B41FA5}">
                      <a16:colId xmlns:a16="http://schemas.microsoft.com/office/drawing/2014/main" val="3379575901"/>
                    </a:ext>
                  </a:extLst>
                </a:gridCol>
                <a:gridCol w="3868463">
                  <a:extLst>
                    <a:ext uri="{9D8B030D-6E8A-4147-A177-3AD203B41FA5}">
                      <a16:colId xmlns:a16="http://schemas.microsoft.com/office/drawing/2014/main" val="331335739"/>
                    </a:ext>
                  </a:extLst>
                </a:gridCol>
              </a:tblGrid>
              <a:tr h="1161494">
                <a:tc>
                  <a:txBody>
                    <a:bodyPr/>
                    <a:lstStyle/>
                    <a:p>
                      <a:pPr marR="0" indent="0" algn="ctr" rtl="0">
                        <a:lnSpc>
                          <a:spcPct val="119000"/>
                        </a:lnSpc>
                        <a:spcBef>
                          <a:spcPts val="0"/>
                        </a:spcBef>
                        <a:spcAft>
                          <a:spcPts val="600"/>
                        </a:spcAft>
                      </a:pPr>
                      <a:r>
                        <a:rPr lang="en-US" sz="2800" kern="1400" dirty="0">
                          <a:ln>
                            <a:noFill/>
                          </a:ln>
                          <a:solidFill>
                            <a:srgbClr val="000000"/>
                          </a:solidFill>
                          <a:effectLst/>
                          <a:latin typeface="Times New Roman" panose="02020603050405020304" pitchFamily="18" charset="0"/>
                        </a:rPr>
                        <a:t>52</a:t>
                      </a:r>
                      <a:br>
                        <a:rPr lang="en-US" sz="2800" kern="1400" dirty="0">
                          <a:ln>
                            <a:noFill/>
                          </a:ln>
                          <a:solidFill>
                            <a:srgbClr val="000000"/>
                          </a:solidFill>
                          <a:effectLst/>
                          <a:latin typeface="Times New Roman" panose="02020603050405020304" pitchFamily="18" charset="0"/>
                        </a:rPr>
                      </a:br>
                      <a:r>
                        <a:rPr lang="en-US" sz="2800" kern="1400" dirty="0">
                          <a:ln>
                            <a:noFill/>
                          </a:ln>
                          <a:solidFill>
                            <a:srgbClr val="000000"/>
                          </a:solidFill>
                          <a:effectLst/>
                          <a:latin typeface="Times New Roman" panose="02020603050405020304" pitchFamily="18" charset="0"/>
                        </a:rPr>
                        <a:t>group 1 CATIONS</a:t>
                      </a:r>
                      <a:endParaRPr lang="en-US" sz="2800" kern="1400" dirty="0">
                        <a:ln>
                          <a:noFill/>
                        </a:ln>
                        <a:solidFill>
                          <a:srgbClr val="000000"/>
                        </a:solidFill>
                        <a:effectLst/>
                        <a:latin typeface="Calibri" panose="020F0502020204030204" pitchFamily="34"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a:ln>
                            <a:noFill/>
                          </a:ln>
                          <a:solidFill>
                            <a:srgbClr val="000000"/>
                          </a:solidFill>
                          <a:effectLst/>
                          <a:latin typeface="Times New Roman" panose="02020603050405020304" pitchFamily="18" charset="0"/>
                        </a:rPr>
                        <a:t>Electron configurations</a:t>
                      </a:r>
                      <a:br>
                        <a:rPr lang="en-US" sz="2800" kern="1400" dirty="0">
                          <a:ln>
                            <a:noFill/>
                          </a:ln>
                          <a:solidFill>
                            <a:srgbClr val="000000"/>
                          </a:solidFill>
                          <a:effectLst/>
                          <a:latin typeface="Times New Roman" panose="02020603050405020304" pitchFamily="18" charset="0"/>
                        </a:rPr>
                      </a:br>
                      <a:r>
                        <a:rPr lang="en-US" sz="2800" kern="1400" dirty="0">
                          <a:ln>
                            <a:noFill/>
                          </a:ln>
                          <a:solidFill>
                            <a:srgbClr val="000000"/>
                          </a:solidFill>
                          <a:effectLst/>
                          <a:latin typeface="Times New Roman" panose="02020603050405020304" pitchFamily="18" charset="0"/>
                        </a:rPr>
                        <a:t>of </a:t>
                      </a:r>
                      <a:r>
                        <a:rPr lang="en-US" sz="2800" b="1" kern="1400" dirty="0">
                          <a:ln>
                            <a:noFill/>
                          </a:ln>
                          <a:solidFill>
                            <a:srgbClr val="000000"/>
                          </a:solidFill>
                          <a:effectLst/>
                          <a:latin typeface="Times New Roman" panose="02020603050405020304" pitchFamily="18" charset="0"/>
                        </a:rPr>
                        <a:t>cations</a:t>
                      </a:r>
                      <a:endParaRPr lang="en-US" sz="2800" b="1"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a:ln>
                            <a:noFill/>
                          </a:ln>
                          <a:solidFill>
                            <a:srgbClr val="FF0000"/>
                          </a:solidFill>
                          <a:effectLst/>
                          <a:latin typeface="Times New Roman" panose="02020603050405020304" pitchFamily="18" charset="0"/>
                        </a:rPr>
                        <a:t>53. </a:t>
                      </a:r>
                      <a:br>
                        <a:rPr lang="en-US" sz="2800" kern="1400" dirty="0">
                          <a:ln>
                            <a:noFill/>
                          </a:ln>
                          <a:solidFill>
                            <a:srgbClr val="FF0000"/>
                          </a:solidFill>
                          <a:effectLst/>
                          <a:latin typeface="Times New Roman" panose="02020603050405020304" pitchFamily="18" charset="0"/>
                        </a:rPr>
                      </a:br>
                      <a:r>
                        <a:rPr lang="en-US" sz="2800" kern="1400" dirty="0">
                          <a:ln>
                            <a:noFill/>
                          </a:ln>
                          <a:solidFill>
                            <a:srgbClr val="FF0000"/>
                          </a:solidFill>
                          <a:effectLst/>
                          <a:latin typeface="Times New Roman" panose="02020603050405020304" pitchFamily="18" charset="0"/>
                        </a:rPr>
                        <a:t>group 17 ANIONS</a:t>
                      </a:r>
                      <a:endParaRPr lang="en-US" sz="2800" kern="1400" dirty="0">
                        <a:ln>
                          <a:noFill/>
                        </a:ln>
                        <a:solidFill>
                          <a:srgbClr val="FF0000"/>
                        </a:solidFill>
                        <a:effectLst/>
                        <a:latin typeface="Calibri" panose="020F0502020204030204" pitchFamily="34"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a:ln>
                            <a:noFill/>
                          </a:ln>
                          <a:solidFill>
                            <a:srgbClr val="FF0000"/>
                          </a:solidFill>
                          <a:effectLst/>
                          <a:latin typeface="Times New Roman" panose="02020603050405020304" pitchFamily="18" charset="0"/>
                        </a:rPr>
                        <a:t>Electron configurations</a:t>
                      </a:r>
                      <a:br>
                        <a:rPr lang="en-US" sz="2800" kern="1400" dirty="0">
                          <a:ln>
                            <a:noFill/>
                          </a:ln>
                          <a:solidFill>
                            <a:srgbClr val="FF0000"/>
                          </a:solidFill>
                          <a:effectLst/>
                          <a:latin typeface="Times New Roman" panose="02020603050405020304" pitchFamily="18" charset="0"/>
                        </a:rPr>
                      </a:br>
                      <a:r>
                        <a:rPr lang="en-US" sz="2800" kern="1400" dirty="0">
                          <a:ln>
                            <a:noFill/>
                          </a:ln>
                          <a:solidFill>
                            <a:srgbClr val="FF0000"/>
                          </a:solidFill>
                          <a:effectLst/>
                          <a:latin typeface="Times New Roman" panose="02020603050405020304" pitchFamily="18" charset="0"/>
                        </a:rPr>
                        <a:t>of </a:t>
                      </a:r>
                      <a:r>
                        <a:rPr lang="en-US" sz="2800" b="1" kern="1400" dirty="0">
                          <a:ln>
                            <a:noFill/>
                          </a:ln>
                          <a:solidFill>
                            <a:srgbClr val="FF0000"/>
                          </a:solidFill>
                          <a:effectLst/>
                          <a:latin typeface="Times New Roman" panose="02020603050405020304" pitchFamily="18" charset="0"/>
                        </a:rPr>
                        <a:t>anions</a:t>
                      </a:r>
                      <a:endParaRPr lang="en-US" sz="2800" b="1"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4567937"/>
                  </a:ext>
                </a:extLst>
              </a:tr>
              <a:tr h="836061">
                <a:tc>
                  <a:txBody>
                    <a:bodyPr/>
                    <a:lstStyle/>
                    <a:p>
                      <a:pPr marR="0" indent="0" algn="ctr" rtl="0">
                        <a:lnSpc>
                          <a:spcPct val="119000"/>
                        </a:lnSpc>
                        <a:spcBef>
                          <a:spcPts val="0"/>
                        </a:spcBef>
                        <a:spcAft>
                          <a:spcPts val="0"/>
                        </a:spcAft>
                      </a:pPr>
                      <a:r>
                        <a:rPr lang="en-US" sz="2800" kern="1200">
                          <a:ln>
                            <a:noFill/>
                          </a:ln>
                          <a:solidFill>
                            <a:srgbClr val="0D0D0D"/>
                          </a:solidFill>
                          <a:effectLst/>
                          <a:latin typeface="Times New Roman" panose="02020603050405020304" pitchFamily="18" charset="0"/>
                        </a:rPr>
                        <a:t>Li</a:t>
                      </a:r>
                      <a:r>
                        <a:rPr lang="en-US" sz="2800" kern="1200" baseline="30000">
                          <a:ln>
                            <a:noFill/>
                          </a:ln>
                          <a:solidFill>
                            <a:srgbClr val="0D0D0D"/>
                          </a:solidFill>
                          <a:effectLst/>
                          <a:latin typeface="Times New Roman" panose="02020603050405020304" pitchFamily="18" charset="0"/>
                        </a:rPr>
                        <a:t>+1</a:t>
                      </a:r>
                      <a:endParaRPr lang="en-US" sz="28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8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kern="1200" dirty="0">
                          <a:ln>
                            <a:noFill/>
                          </a:ln>
                          <a:solidFill>
                            <a:srgbClr val="FF0000"/>
                          </a:solidFill>
                          <a:effectLst/>
                          <a:latin typeface="Times New Roman" panose="02020603050405020304" pitchFamily="18" charset="0"/>
                        </a:rPr>
                        <a:t>F</a:t>
                      </a:r>
                      <a:r>
                        <a:rPr lang="en-US" sz="2800" kern="1200" baseline="30000" dirty="0">
                          <a:ln>
                            <a:noFill/>
                          </a:ln>
                          <a:solidFill>
                            <a:srgbClr val="FF0000"/>
                          </a:solidFill>
                          <a:effectLst/>
                          <a:latin typeface="Times New Roman" panose="02020603050405020304" pitchFamily="18" charset="0"/>
                        </a:rPr>
                        <a:t>-1</a:t>
                      </a:r>
                      <a:endParaRPr lang="en-US" sz="2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1595393"/>
                  </a:ext>
                </a:extLst>
              </a:tr>
              <a:tr h="836061">
                <a:tc>
                  <a:txBody>
                    <a:bodyPr/>
                    <a:lstStyle/>
                    <a:p>
                      <a:pPr marR="0" indent="0" algn="ctr" rtl="0">
                        <a:lnSpc>
                          <a:spcPct val="119000"/>
                        </a:lnSpc>
                        <a:spcBef>
                          <a:spcPts val="0"/>
                        </a:spcBef>
                        <a:spcAft>
                          <a:spcPts val="0"/>
                        </a:spcAft>
                      </a:pPr>
                      <a:r>
                        <a:rPr lang="en-US" sz="2800" kern="1200">
                          <a:ln>
                            <a:noFill/>
                          </a:ln>
                          <a:solidFill>
                            <a:srgbClr val="0D0D0D"/>
                          </a:solidFill>
                          <a:effectLst/>
                          <a:latin typeface="Times New Roman" panose="02020603050405020304" pitchFamily="18" charset="0"/>
                        </a:rPr>
                        <a:t>Na</a:t>
                      </a:r>
                      <a:r>
                        <a:rPr lang="en-US" sz="2800" kern="1200" baseline="30000">
                          <a:ln>
                            <a:noFill/>
                          </a:ln>
                          <a:solidFill>
                            <a:srgbClr val="0D0D0D"/>
                          </a:solidFill>
                          <a:effectLst/>
                          <a:latin typeface="Times New Roman" panose="02020603050405020304" pitchFamily="18" charset="0"/>
                        </a:rPr>
                        <a:t>+1</a:t>
                      </a:r>
                      <a:endParaRPr lang="en-US" sz="28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8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kern="1200" dirty="0">
                          <a:ln>
                            <a:noFill/>
                          </a:ln>
                          <a:solidFill>
                            <a:srgbClr val="FF0000"/>
                          </a:solidFill>
                          <a:effectLst/>
                          <a:latin typeface="Times New Roman" panose="02020603050405020304" pitchFamily="18" charset="0"/>
                        </a:rPr>
                        <a:t>Cl</a:t>
                      </a:r>
                      <a:r>
                        <a:rPr lang="en-US" sz="2800" kern="1200" baseline="30000" dirty="0">
                          <a:ln>
                            <a:noFill/>
                          </a:ln>
                          <a:solidFill>
                            <a:srgbClr val="FF0000"/>
                          </a:solidFill>
                          <a:effectLst/>
                          <a:latin typeface="Times New Roman" panose="02020603050405020304" pitchFamily="18" charset="0"/>
                        </a:rPr>
                        <a:t>-1</a:t>
                      </a:r>
                      <a:endParaRPr lang="en-US" sz="2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4593675"/>
                  </a:ext>
                </a:extLst>
              </a:tr>
              <a:tr h="836061">
                <a:tc>
                  <a:txBody>
                    <a:bodyPr/>
                    <a:lstStyle/>
                    <a:p>
                      <a:pPr marR="0" indent="0" algn="ctr" rtl="0">
                        <a:lnSpc>
                          <a:spcPct val="119000"/>
                        </a:lnSpc>
                        <a:spcBef>
                          <a:spcPts val="0"/>
                        </a:spcBef>
                        <a:spcAft>
                          <a:spcPts val="0"/>
                        </a:spcAft>
                      </a:pPr>
                      <a:r>
                        <a:rPr lang="en-US" sz="2800" kern="1200">
                          <a:ln>
                            <a:noFill/>
                          </a:ln>
                          <a:solidFill>
                            <a:srgbClr val="0D0D0D"/>
                          </a:solidFill>
                          <a:effectLst/>
                          <a:latin typeface="Times New Roman" panose="02020603050405020304" pitchFamily="18" charset="0"/>
                        </a:rPr>
                        <a:t>K</a:t>
                      </a:r>
                      <a:r>
                        <a:rPr lang="en-US" sz="2800" kern="1200" baseline="30000">
                          <a:ln>
                            <a:noFill/>
                          </a:ln>
                          <a:solidFill>
                            <a:srgbClr val="0D0D0D"/>
                          </a:solidFill>
                          <a:effectLst/>
                          <a:latin typeface="Times New Roman" panose="02020603050405020304" pitchFamily="18" charset="0"/>
                        </a:rPr>
                        <a:t>+1</a:t>
                      </a:r>
                      <a:endParaRPr lang="en-US" sz="28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8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kern="1200" dirty="0">
                          <a:ln>
                            <a:noFill/>
                          </a:ln>
                          <a:solidFill>
                            <a:srgbClr val="FF0000"/>
                          </a:solidFill>
                          <a:effectLst/>
                          <a:latin typeface="Times New Roman" panose="02020603050405020304" pitchFamily="18" charset="0"/>
                        </a:rPr>
                        <a:t>Br</a:t>
                      </a:r>
                      <a:r>
                        <a:rPr lang="en-US" sz="2800" kern="1200" baseline="30000" dirty="0">
                          <a:ln>
                            <a:noFill/>
                          </a:ln>
                          <a:solidFill>
                            <a:srgbClr val="FF0000"/>
                          </a:solidFill>
                          <a:effectLst/>
                          <a:latin typeface="Times New Roman" panose="02020603050405020304" pitchFamily="18" charset="0"/>
                        </a:rPr>
                        <a:t>-1</a:t>
                      </a:r>
                      <a:endParaRPr lang="en-US" sz="2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2944496"/>
                  </a:ext>
                </a:extLst>
              </a:tr>
              <a:tr h="836061">
                <a:tc>
                  <a:txBody>
                    <a:bodyPr/>
                    <a:lstStyle/>
                    <a:p>
                      <a:pPr marR="0" indent="0" algn="ctr" rtl="0">
                        <a:lnSpc>
                          <a:spcPct val="119000"/>
                        </a:lnSpc>
                        <a:spcBef>
                          <a:spcPts val="0"/>
                        </a:spcBef>
                        <a:spcAft>
                          <a:spcPts val="0"/>
                        </a:spcAft>
                      </a:pPr>
                      <a:r>
                        <a:rPr lang="en-US" sz="2800" kern="1200">
                          <a:ln>
                            <a:noFill/>
                          </a:ln>
                          <a:solidFill>
                            <a:srgbClr val="0D0D0D"/>
                          </a:solidFill>
                          <a:effectLst/>
                          <a:latin typeface="Times New Roman" panose="02020603050405020304" pitchFamily="18" charset="0"/>
                        </a:rPr>
                        <a:t>Rb</a:t>
                      </a:r>
                      <a:r>
                        <a:rPr lang="en-US" sz="2800" kern="1200" baseline="30000">
                          <a:ln>
                            <a:noFill/>
                          </a:ln>
                          <a:solidFill>
                            <a:srgbClr val="0D0D0D"/>
                          </a:solidFill>
                          <a:effectLst/>
                          <a:latin typeface="Times New Roman" panose="02020603050405020304" pitchFamily="18" charset="0"/>
                        </a:rPr>
                        <a:t>+1</a:t>
                      </a:r>
                      <a:endParaRPr lang="en-US" sz="28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8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kern="1200">
                          <a:ln>
                            <a:noFill/>
                          </a:ln>
                          <a:solidFill>
                            <a:srgbClr val="FF0000"/>
                          </a:solidFill>
                          <a:effectLst/>
                          <a:latin typeface="Times New Roman" panose="02020603050405020304" pitchFamily="18" charset="0"/>
                        </a:rPr>
                        <a:t>I</a:t>
                      </a:r>
                      <a:r>
                        <a:rPr lang="en-US" sz="2800" kern="1200" baseline="30000">
                          <a:ln>
                            <a:noFill/>
                          </a:ln>
                          <a:solidFill>
                            <a:srgbClr val="FF0000"/>
                          </a:solidFill>
                          <a:effectLst/>
                          <a:latin typeface="Times New Roman" panose="02020603050405020304" pitchFamily="18" charset="0"/>
                        </a:rPr>
                        <a:t>-1</a:t>
                      </a:r>
                      <a:endParaRPr lang="en-US" sz="2800" kern="140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6726575"/>
                  </a:ext>
                </a:extLst>
              </a:tr>
            </a:tbl>
          </a:graphicData>
        </a:graphic>
      </p:graphicFrame>
      <p:sp>
        <p:nvSpPr>
          <p:cNvPr id="3" name="Control 1">
            <a:extLst>
              <a:ext uri="{FF2B5EF4-FFF2-40B4-BE49-F238E27FC236}">
                <a16:creationId xmlns:a16="http://schemas.microsoft.com/office/drawing/2014/main" id="{E2688608-80B1-482D-A6D4-5B75B43A7537}"/>
              </a:ext>
            </a:extLst>
          </p:cNvPr>
          <p:cNvSpPr>
            <a:spLocks noChangeArrowheads="1" noChangeShapeType="1"/>
          </p:cNvSpPr>
          <p:nvPr/>
        </p:nvSpPr>
        <p:spPr bwMode="auto">
          <a:xfrm>
            <a:off x="2662238" y="8389938"/>
            <a:ext cx="7324725" cy="27336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35974266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8EA200C-46F9-42B9-8205-707B2B0B33FC}"/>
              </a:ext>
            </a:extLst>
          </p:cNvPr>
          <p:cNvGraphicFramePr>
            <a:graphicFrameLocks noGrp="1"/>
          </p:cNvGraphicFramePr>
          <p:nvPr>
            <p:extLst>
              <p:ext uri="{D42A27DB-BD31-4B8C-83A1-F6EECF244321}">
                <p14:modId xmlns:p14="http://schemas.microsoft.com/office/powerpoint/2010/main" val="2698824623"/>
              </p:ext>
            </p:extLst>
          </p:nvPr>
        </p:nvGraphicFramePr>
        <p:xfrm>
          <a:off x="0" y="0"/>
          <a:ext cx="12191999" cy="4905455"/>
        </p:xfrm>
        <a:graphic>
          <a:graphicData uri="http://schemas.openxmlformats.org/drawingml/2006/table">
            <a:tbl>
              <a:tblPr/>
              <a:tblGrid>
                <a:gridCol w="2108629">
                  <a:extLst>
                    <a:ext uri="{9D8B030D-6E8A-4147-A177-3AD203B41FA5}">
                      <a16:colId xmlns:a16="http://schemas.microsoft.com/office/drawing/2014/main" val="3961463469"/>
                    </a:ext>
                  </a:extLst>
                </a:gridCol>
                <a:gridCol w="4027006">
                  <a:extLst>
                    <a:ext uri="{9D8B030D-6E8A-4147-A177-3AD203B41FA5}">
                      <a16:colId xmlns:a16="http://schemas.microsoft.com/office/drawing/2014/main" val="1309490359"/>
                    </a:ext>
                  </a:extLst>
                </a:gridCol>
                <a:gridCol w="2187901">
                  <a:extLst>
                    <a:ext uri="{9D8B030D-6E8A-4147-A177-3AD203B41FA5}">
                      <a16:colId xmlns:a16="http://schemas.microsoft.com/office/drawing/2014/main" val="3379575901"/>
                    </a:ext>
                  </a:extLst>
                </a:gridCol>
                <a:gridCol w="3868463">
                  <a:extLst>
                    <a:ext uri="{9D8B030D-6E8A-4147-A177-3AD203B41FA5}">
                      <a16:colId xmlns:a16="http://schemas.microsoft.com/office/drawing/2014/main" val="331335739"/>
                    </a:ext>
                  </a:extLst>
                </a:gridCol>
              </a:tblGrid>
              <a:tr h="1161494">
                <a:tc>
                  <a:txBody>
                    <a:bodyPr/>
                    <a:lstStyle/>
                    <a:p>
                      <a:pPr marR="0" indent="0" algn="ctr" rtl="0">
                        <a:lnSpc>
                          <a:spcPct val="119000"/>
                        </a:lnSpc>
                        <a:spcBef>
                          <a:spcPts val="0"/>
                        </a:spcBef>
                        <a:spcAft>
                          <a:spcPts val="600"/>
                        </a:spcAft>
                      </a:pPr>
                      <a:r>
                        <a:rPr lang="en-US" sz="2800" kern="1400" dirty="0">
                          <a:ln>
                            <a:noFill/>
                          </a:ln>
                          <a:solidFill>
                            <a:srgbClr val="000000"/>
                          </a:solidFill>
                          <a:effectLst/>
                          <a:latin typeface="Times New Roman" panose="02020603050405020304" pitchFamily="18" charset="0"/>
                        </a:rPr>
                        <a:t>52</a:t>
                      </a:r>
                      <a:br>
                        <a:rPr lang="en-US" sz="2800" kern="1400" dirty="0">
                          <a:ln>
                            <a:noFill/>
                          </a:ln>
                          <a:solidFill>
                            <a:srgbClr val="000000"/>
                          </a:solidFill>
                          <a:effectLst/>
                          <a:latin typeface="Times New Roman" panose="02020603050405020304" pitchFamily="18" charset="0"/>
                        </a:rPr>
                      </a:br>
                      <a:r>
                        <a:rPr lang="en-US" sz="2800" kern="1400" dirty="0">
                          <a:ln>
                            <a:noFill/>
                          </a:ln>
                          <a:solidFill>
                            <a:srgbClr val="000000"/>
                          </a:solidFill>
                          <a:effectLst/>
                          <a:latin typeface="Times New Roman" panose="02020603050405020304" pitchFamily="18" charset="0"/>
                        </a:rPr>
                        <a:t>group 1 CATIONS</a:t>
                      </a:r>
                      <a:endParaRPr lang="en-US" sz="2800" kern="1400" dirty="0">
                        <a:ln>
                          <a:noFill/>
                        </a:ln>
                        <a:solidFill>
                          <a:srgbClr val="000000"/>
                        </a:solidFill>
                        <a:effectLst/>
                        <a:latin typeface="Calibri" panose="020F0502020204030204" pitchFamily="34"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a:ln>
                            <a:noFill/>
                          </a:ln>
                          <a:solidFill>
                            <a:srgbClr val="000000"/>
                          </a:solidFill>
                          <a:effectLst/>
                          <a:latin typeface="Times New Roman" panose="02020603050405020304" pitchFamily="18" charset="0"/>
                        </a:rPr>
                        <a:t>Electron configurations</a:t>
                      </a:r>
                      <a:br>
                        <a:rPr lang="en-US" sz="2800" kern="1400" dirty="0">
                          <a:ln>
                            <a:noFill/>
                          </a:ln>
                          <a:solidFill>
                            <a:srgbClr val="000000"/>
                          </a:solidFill>
                          <a:effectLst/>
                          <a:latin typeface="Times New Roman" panose="02020603050405020304" pitchFamily="18" charset="0"/>
                        </a:rPr>
                      </a:br>
                      <a:r>
                        <a:rPr lang="en-US" sz="2800" kern="1400" dirty="0">
                          <a:ln>
                            <a:noFill/>
                          </a:ln>
                          <a:solidFill>
                            <a:srgbClr val="000000"/>
                          </a:solidFill>
                          <a:effectLst/>
                          <a:latin typeface="Times New Roman" panose="02020603050405020304" pitchFamily="18" charset="0"/>
                        </a:rPr>
                        <a:t>of </a:t>
                      </a:r>
                      <a:r>
                        <a:rPr lang="en-US" sz="2800" b="1" kern="1400" dirty="0">
                          <a:ln>
                            <a:noFill/>
                          </a:ln>
                          <a:solidFill>
                            <a:srgbClr val="000000"/>
                          </a:solidFill>
                          <a:effectLst/>
                          <a:latin typeface="Times New Roman" panose="02020603050405020304" pitchFamily="18" charset="0"/>
                        </a:rPr>
                        <a:t>cations</a:t>
                      </a:r>
                      <a:endParaRPr lang="en-US" sz="2800" b="1"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a:ln>
                            <a:noFill/>
                          </a:ln>
                          <a:solidFill>
                            <a:srgbClr val="FF0000"/>
                          </a:solidFill>
                          <a:effectLst/>
                          <a:latin typeface="Times New Roman" panose="02020603050405020304" pitchFamily="18" charset="0"/>
                        </a:rPr>
                        <a:t>53. </a:t>
                      </a:r>
                      <a:br>
                        <a:rPr lang="en-US" sz="2800" kern="1400" dirty="0">
                          <a:ln>
                            <a:noFill/>
                          </a:ln>
                          <a:solidFill>
                            <a:srgbClr val="FF0000"/>
                          </a:solidFill>
                          <a:effectLst/>
                          <a:latin typeface="Times New Roman" panose="02020603050405020304" pitchFamily="18" charset="0"/>
                        </a:rPr>
                      </a:br>
                      <a:r>
                        <a:rPr lang="en-US" sz="2800" kern="1400" dirty="0">
                          <a:ln>
                            <a:noFill/>
                          </a:ln>
                          <a:solidFill>
                            <a:srgbClr val="FF0000"/>
                          </a:solidFill>
                          <a:effectLst/>
                          <a:latin typeface="Times New Roman" panose="02020603050405020304" pitchFamily="18" charset="0"/>
                        </a:rPr>
                        <a:t>group 17 ANIONS</a:t>
                      </a:r>
                      <a:endParaRPr lang="en-US" sz="2800" kern="1400" dirty="0">
                        <a:ln>
                          <a:noFill/>
                        </a:ln>
                        <a:solidFill>
                          <a:srgbClr val="FF0000"/>
                        </a:solidFill>
                        <a:effectLst/>
                        <a:latin typeface="Calibri" panose="020F0502020204030204" pitchFamily="34"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a:ln>
                            <a:noFill/>
                          </a:ln>
                          <a:solidFill>
                            <a:srgbClr val="FF0000"/>
                          </a:solidFill>
                          <a:effectLst/>
                          <a:latin typeface="Times New Roman" panose="02020603050405020304" pitchFamily="18" charset="0"/>
                        </a:rPr>
                        <a:t>Electron configurations</a:t>
                      </a:r>
                      <a:br>
                        <a:rPr lang="en-US" sz="2800" kern="1400" dirty="0">
                          <a:ln>
                            <a:noFill/>
                          </a:ln>
                          <a:solidFill>
                            <a:srgbClr val="FF0000"/>
                          </a:solidFill>
                          <a:effectLst/>
                          <a:latin typeface="Times New Roman" panose="02020603050405020304" pitchFamily="18" charset="0"/>
                        </a:rPr>
                      </a:br>
                      <a:r>
                        <a:rPr lang="en-US" sz="2800" kern="1400" dirty="0">
                          <a:ln>
                            <a:noFill/>
                          </a:ln>
                          <a:solidFill>
                            <a:srgbClr val="FF0000"/>
                          </a:solidFill>
                          <a:effectLst/>
                          <a:latin typeface="Times New Roman" panose="02020603050405020304" pitchFamily="18" charset="0"/>
                        </a:rPr>
                        <a:t>of </a:t>
                      </a:r>
                      <a:r>
                        <a:rPr lang="en-US" sz="2800" b="1" kern="1400" dirty="0">
                          <a:ln>
                            <a:noFill/>
                          </a:ln>
                          <a:solidFill>
                            <a:srgbClr val="FF0000"/>
                          </a:solidFill>
                          <a:effectLst/>
                          <a:latin typeface="Times New Roman" panose="02020603050405020304" pitchFamily="18" charset="0"/>
                        </a:rPr>
                        <a:t>anions</a:t>
                      </a:r>
                      <a:endParaRPr lang="en-US" sz="2800" b="1"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4567937"/>
                  </a:ext>
                </a:extLst>
              </a:tr>
              <a:tr h="836061">
                <a:tc>
                  <a:txBody>
                    <a:bodyPr/>
                    <a:lstStyle/>
                    <a:p>
                      <a:pPr marR="0" indent="0" algn="ctr" rtl="0">
                        <a:lnSpc>
                          <a:spcPct val="119000"/>
                        </a:lnSpc>
                        <a:spcBef>
                          <a:spcPts val="0"/>
                        </a:spcBef>
                        <a:spcAft>
                          <a:spcPts val="0"/>
                        </a:spcAft>
                      </a:pPr>
                      <a:r>
                        <a:rPr lang="en-US" sz="2800" kern="1200">
                          <a:ln>
                            <a:noFill/>
                          </a:ln>
                          <a:solidFill>
                            <a:srgbClr val="0D0D0D"/>
                          </a:solidFill>
                          <a:effectLst/>
                          <a:latin typeface="Times New Roman" panose="02020603050405020304" pitchFamily="18" charset="0"/>
                        </a:rPr>
                        <a:t>Li</a:t>
                      </a:r>
                      <a:r>
                        <a:rPr lang="en-US" sz="2800" kern="1200" baseline="30000">
                          <a:ln>
                            <a:noFill/>
                          </a:ln>
                          <a:solidFill>
                            <a:srgbClr val="0D0D0D"/>
                          </a:solidFill>
                          <a:effectLst/>
                          <a:latin typeface="Times New Roman" panose="02020603050405020304" pitchFamily="18" charset="0"/>
                        </a:rPr>
                        <a:t>+1</a:t>
                      </a:r>
                      <a:endParaRPr lang="en-US" sz="28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a:ln>
                            <a:noFill/>
                          </a:ln>
                          <a:solidFill>
                            <a:srgbClr val="000000"/>
                          </a:solidFill>
                          <a:effectLst/>
                          <a:latin typeface="Times New Roman" panose="02020603050405020304" pitchFamily="18" charset="0"/>
                        </a:rPr>
                        <a:t>2 </a:t>
                      </a:r>
                      <a:endParaRPr lang="en-US" sz="28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kern="1200" dirty="0">
                          <a:ln>
                            <a:noFill/>
                          </a:ln>
                          <a:solidFill>
                            <a:srgbClr val="FF0000"/>
                          </a:solidFill>
                          <a:effectLst/>
                          <a:latin typeface="Times New Roman" panose="02020603050405020304" pitchFamily="18" charset="0"/>
                        </a:rPr>
                        <a:t>F</a:t>
                      </a:r>
                      <a:r>
                        <a:rPr lang="en-US" sz="2800" kern="1200" baseline="30000" dirty="0">
                          <a:ln>
                            <a:noFill/>
                          </a:ln>
                          <a:solidFill>
                            <a:srgbClr val="FF0000"/>
                          </a:solidFill>
                          <a:effectLst/>
                          <a:latin typeface="Times New Roman" panose="02020603050405020304" pitchFamily="18" charset="0"/>
                        </a:rPr>
                        <a:t>-1</a:t>
                      </a:r>
                      <a:endParaRPr lang="en-US" sz="2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1595393"/>
                  </a:ext>
                </a:extLst>
              </a:tr>
              <a:tr h="836061">
                <a:tc>
                  <a:txBody>
                    <a:bodyPr/>
                    <a:lstStyle/>
                    <a:p>
                      <a:pPr marR="0" indent="0" algn="ctr" rtl="0">
                        <a:lnSpc>
                          <a:spcPct val="119000"/>
                        </a:lnSpc>
                        <a:spcBef>
                          <a:spcPts val="0"/>
                        </a:spcBef>
                        <a:spcAft>
                          <a:spcPts val="0"/>
                        </a:spcAft>
                      </a:pPr>
                      <a:r>
                        <a:rPr lang="en-US" sz="2800" kern="1200">
                          <a:ln>
                            <a:noFill/>
                          </a:ln>
                          <a:solidFill>
                            <a:srgbClr val="0D0D0D"/>
                          </a:solidFill>
                          <a:effectLst/>
                          <a:latin typeface="Times New Roman" panose="02020603050405020304" pitchFamily="18" charset="0"/>
                        </a:rPr>
                        <a:t>Na</a:t>
                      </a:r>
                      <a:r>
                        <a:rPr lang="en-US" sz="2800" kern="1200" baseline="30000">
                          <a:ln>
                            <a:noFill/>
                          </a:ln>
                          <a:solidFill>
                            <a:srgbClr val="0D0D0D"/>
                          </a:solidFill>
                          <a:effectLst/>
                          <a:latin typeface="Times New Roman" panose="02020603050405020304" pitchFamily="18" charset="0"/>
                        </a:rPr>
                        <a:t>+1</a:t>
                      </a:r>
                      <a:endParaRPr lang="en-US" sz="28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a:ln>
                            <a:noFill/>
                          </a:ln>
                          <a:solidFill>
                            <a:srgbClr val="000000"/>
                          </a:solidFill>
                          <a:effectLst/>
                          <a:latin typeface="Times New Roman" panose="02020603050405020304" pitchFamily="18" charset="0"/>
                        </a:rPr>
                        <a:t> 2-8</a:t>
                      </a:r>
                      <a:endParaRPr lang="en-US" sz="28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kern="1200" dirty="0">
                          <a:ln>
                            <a:noFill/>
                          </a:ln>
                          <a:solidFill>
                            <a:srgbClr val="FF0000"/>
                          </a:solidFill>
                          <a:effectLst/>
                          <a:latin typeface="Times New Roman" panose="02020603050405020304" pitchFamily="18" charset="0"/>
                        </a:rPr>
                        <a:t>Cl</a:t>
                      </a:r>
                      <a:r>
                        <a:rPr lang="en-US" sz="2800" kern="1200" baseline="30000" dirty="0">
                          <a:ln>
                            <a:noFill/>
                          </a:ln>
                          <a:solidFill>
                            <a:srgbClr val="FF0000"/>
                          </a:solidFill>
                          <a:effectLst/>
                          <a:latin typeface="Times New Roman" panose="02020603050405020304" pitchFamily="18" charset="0"/>
                        </a:rPr>
                        <a:t>-1</a:t>
                      </a:r>
                      <a:endParaRPr lang="en-US" sz="2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4593675"/>
                  </a:ext>
                </a:extLst>
              </a:tr>
              <a:tr h="836061">
                <a:tc>
                  <a:txBody>
                    <a:bodyPr/>
                    <a:lstStyle/>
                    <a:p>
                      <a:pPr marR="0" indent="0" algn="ctr" rtl="0">
                        <a:lnSpc>
                          <a:spcPct val="119000"/>
                        </a:lnSpc>
                        <a:spcBef>
                          <a:spcPts val="0"/>
                        </a:spcBef>
                        <a:spcAft>
                          <a:spcPts val="0"/>
                        </a:spcAft>
                      </a:pPr>
                      <a:r>
                        <a:rPr lang="en-US" sz="2800" kern="1200">
                          <a:ln>
                            <a:noFill/>
                          </a:ln>
                          <a:solidFill>
                            <a:srgbClr val="0D0D0D"/>
                          </a:solidFill>
                          <a:effectLst/>
                          <a:latin typeface="Times New Roman" panose="02020603050405020304" pitchFamily="18" charset="0"/>
                        </a:rPr>
                        <a:t>K</a:t>
                      </a:r>
                      <a:r>
                        <a:rPr lang="en-US" sz="2800" kern="1200" baseline="30000">
                          <a:ln>
                            <a:noFill/>
                          </a:ln>
                          <a:solidFill>
                            <a:srgbClr val="0D0D0D"/>
                          </a:solidFill>
                          <a:effectLst/>
                          <a:latin typeface="Times New Roman" panose="02020603050405020304" pitchFamily="18" charset="0"/>
                        </a:rPr>
                        <a:t>+1</a:t>
                      </a:r>
                      <a:endParaRPr lang="en-US" sz="28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a:ln>
                            <a:noFill/>
                          </a:ln>
                          <a:solidFill>
                            <a:srgbClr val="000000"/>
                          </a:solidFill>
                          <a:effectLst/>
                          <a:latin typeface="Times New Roman" panose="02020603050405020304" pitchFamily="18" charset="0"/>
                        </a:rPr>
                        <a:t> 2-8-8</a:t>
                      </a:r>
                      <a:endParaRPr lang="en-US" sz="28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kern="1200" dirty="0">
                          <a:ln>
                            <a:noFill/>
                          </a:ln>
                          <a:solidFill>
                            <a:srgbClr val="FF0000"/>
                          </a:solidFill>
                          <a:effectLst/>
                          <a:latin typeface="Times New Roman" panose="02020603050405020304" pitchFamily="18" charset="0"/>
                        </a:rPr>
                        <a:t>Br</a:t>
                      </a:r>
                      <a:r>
                        <a:rPr lang="en-US" sz="2800" kern="1200" baseline="30000" dirty="0">
                          <a:ln>
                            <a:noFill/>
                          </a:ln>
                          <a:solidFill>
                            <a:srgbClr val="FF0000"/>
                          </a:solidFill>
                          <a:effectLst/>
                          <a:latin typeface="Times New Roman" panose="02020603050405020304" pitchFamily="18" charset="0"/>
                        </a:rPr>
                        <a:t>-1</a:t>
                      </a:r>
                      <a:endParaRPr lang="en-US" sz="2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2944496"/>
                  </a:ext>
                </a:extLst>
              </a:tr>
              <a:tr h="836061">
                <a:tc>
                  <a:txBody>
                    <a:bodyPr/>
                    <a:lstStyle/>
                    <a:p>
                      <a:pPr marR="0" indent="0" algn="ctr" rtl="0">
                        <a:lnSpc>
                          <a:spcPct val="119000"/>
                        </a:lnSpc>
                        <a:spcBef>
                          <a:spcPts val="0"/>
                        </a:spcBef>
                        <a:spcAft>
                          <a:spcPts val="0"/>
                        </a:spcAft>
                      </a:pPr>
                      <a:r>
                        <a:rPr lang="en-US" sz="2800" kern="1200">
                          <a:ln>
                            <a:noFill/>
                          </a:ln>
                          <a:solidFill>
                            <a:srgbClr val="0D0D0D"/>
                          </a:solidFill>
                          <a:effectLst/>
                          <a:latin typeface="Times New Roman" panose="02020603050405020304" pitchFamily="18" charset="0"/>
                        </a:rPr>
                        <a:t>Rb</a:t>
                      </a:r>
                      <a:r>
                        <a:rPr lang="en-US" sz="2800" kern="1200" baseline="30000">
                          <a:ln>
                            <a:noFill/>
                          </a:ln>
                          <a:solidFill>
                            <a:srgbClr val="0D0D0D"/>
                          </a:solidFill>
                          <a:effectLst/>
                          <a:latin typeface="Times New Roman" panose="02020603050405020304" pitchFamily="18" charset="0"/>
                        </a:rPr>
                        <a:t>+1</a:t>
                      </a:r>
                      <a:endParaRPr lang="en-US" sz="28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a:ln>
                            <a:noFill/>
                          </a:ln>
                          <a:solidFill>
                            <a:srgbClr val="000000"/>
                          </a:solidFill>
                          <a:effectLst/>
                          <a:latin typeface="Times New Roman" panose="02020603050405020304" pitchFamily="18" charset="0"/>
                        </a:rPr>
                        <a:t> 2-8-18-8</a:t>
                      </a:r>
                      <a:endParaRPr lang="en-US" sz="28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kern="1200">
                          <a:ln>
                            <a:noFill/>
                          </a:ln>
                          <a:solidFill>
                            <a:srgbClr val="FF0000"/>
                          </a:solidFill>
                          <a:effectLst/>
                          <a:latin typeface="Times New Roman" panose="02020603050405020304" pitchFamily="18" charset="0"/>
                        </a:rPr>
                        <a:t>I</a:t>
                      </a:r>
                      <a:r>
                        <a:rPr lang="en-US" sz="2800" kern="1200" baseline="30000">
                          <a:ln>
                            <a:noFill/>
                          </a:ln>
                          <a:solidFill>
                            <a:srgbClr val="FF0000"/>
                          </a:solidFill>
                          <a:effectLst/>
                          <a:latin typeface="Times New Roman" panose="02020603050405020304" pitchFamily="18" charset="0"/>
                        </a:rPr>
                        <a:t>-1</a:t>
                      </a:r>
                      <a:endParaRPr lang="en-US" sz="2800" kern="140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6726575"/>
                  </a:ext>
                </a:extLst>
              </a:tr>
            </a:tbl>
          </a:graphicData>
        </a:graphic>
      </p:graphicFrame>
      <p:sp>
        <p:nvSpPr>
          <p:cNvPr id="3" name="Control 1">
            <a:extLst>
              <a:ext uri="{FF2B5EF4-FFF2-40B4-BE49-F238E27FC236}">
                <a16:creationId xmlns:a16="http://schemas.microsoft.com/office/drawing/2014/main" id="{E2688608-80B1-482D-A6D4-5B75B43A7537}"/>
              </a:ext>
            </a:extLst>
          </p:cNvPr>
          <p:cNvSpPr>
            <a:spLocks noChangeArrowheads="1" noChangeShapeType="1"/>
          </p:cNvSpPr>
          <p:nvPr/>
        </p:nvSpPr>
        <p:spPr bwMode="auto">
          <a:xfrm>
            <a:off x="2662238" y="8389938"/>
            <a:ext cx="7324725" cy="27336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12759668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8EA200C-46F9-42B9-8205-707B2B0B33FC}"/>
              </a:ext>
            </a:extLst>
          </p:cNvPr>
          <p:cNvGraphicFramePr>
            <a:graphicFrameLocks noGrp="1"/>
          </p:cNvGraphicFramePr>
          <p:nvPr/>
        </p:nvGraphicFramePr>
        <p:xfrm>
          <a:off x="0" y="0"/>
          <a:ext cx="12191999" cy="4905455"/>
        </p:xfrm>
        <a:graphic>
          <a:graphicData uri="http://schemas.openxmlformats.org/drawingml/2006/table">
            <a:tbl>
              <a:tblPr/>
              <a:tblGrid>
                <a:gridCol w="2108629">
                  <a:extLst>
                    <a:ext uri="{9D8B030D-6E8A-4147-A177-3AD203B41FA5}">
                      <a16:colId xmlns:a16="http://schemas.microsoft.com/office/drawing/2014/main" val="3961463469"/>
                    </a:ext>
                  </a:extLst>
                </a:gridCol>
                <a:gridCol w="4027006">
                  <a:extLst>
                    <a:ext uri="{9D8B030D-6E8A-4147-A177-3AD203B41FA5}">
                      <a16:colId xmlns:a16="http://schemas.microsoft.com/office/drawing/2014/main" val="1309490359"/>
                    </a:ext>
                  </a:extLst>
                </a:gridCol>
                <a:gridCol w="2187901">
                  <a:extLst>
                    <a:ext uri="{9D8B030D-6E8A-4147-A177-3AD203B41FA5}">
                      <a16:colId xmlns:a16="http://schemas.microsoft.com/office/drawing/2014/main" val="3379575901"/>
                    </a:ext>
                  </a:extLst>
                </a:gridCol>
                <a:gridCol w="3868463">
                  <a:extLst>
                    <a:ext uri="{9D8B030D-6E8A-4147-A177-3AD203B41FA5}">
                      <a16:colId xmlns:a16="http://schemas.microsoft.com/office/drawing/2014/main" val="331335739"/>
                    </a:ext>
                  </a:extLst>
                </a:gridCol>
              </a:tblGrid>
              <a:tr h="1161494">
                <a:tc>
                  <a:txBody>
                    <a:bodyPr/>
                    <a:lstStyle/>
                    <a:p>
                      <a:pPr marR="0" indent="0" algn="ctr" rtl="0">
                        <a:lnSpc>
                          <a:spcPct val="119000"/>
                        </a:lnSpc>
                        <a:spcBef>
                          <a:spcPts val="0"/>
                        </a:spcBef>
                        <a:spcAft>
                          <a:spcPts val="600"/>
                        </a:spcAft>
                      </a:pPr>
                      <a:r>
                        <a:rPr lang="en-US" sz="2800" kern="1400" dirty="0">
                          <a:ln>
                            <a:noFill/>
                          </a:ln>
                          <a:solidFill>
                            <a:srgbClr val="000000"/>
                          </a:solidFill>
                          <a:effectLst/>
                          <a:latin typeface="Times New Roman" panose="02020603050405020304" pitchFamily="18" charset="0"/>
                        </a:rPr>
                        <a:t>52</a:t>
                      </a:r>
                      <a:br>
                        <a:rPr lang="en-US" sz="2800" kern="1400" dirty="0">
                          <a:ln>
                            <a:noFill/>
                          </a:ln>
                          <a:solidFill>
                            <a:srgbClr val="000000"/>
                          </a:solidFill>
                          <a:effectLst/>
                          <a:latin typeface="Times New Roman" panose="02020603050405020304" pitchFamily="18" charset="0"/>
                        </a:rPr>
                      </a:br>
                      <a:r>
                        <a:rPr lang="en-US" sz="2800" kern="1400" dirty="0">
                          <a:ln>
                            <a:noFill/>
                          </a:ln>
                          <a:solidFill>
                            <a:srgbClr val="000000"/>
                          </a:solidFill>
                          <a:effectLst/>
                          <a:latin typeface="Times New Roman" panose="02020603050405020304" pitchFamily="18" charset="0"/>
                        </a:rPr>
                        <a:t>group 1 CATIONS</a:t>
                      </a:r>
                      <a:endParaRPr lang="en-US" sz="2800" kern="1400" dirty="0">
                        <a:ln>
                          <a:noFill/>
                        </a:ln>
                        <a:solidFill>
                          <a:srgbClr val="000000"/>
                        </a:solidFill>
                        <a:effectLst/>
                        <a:latin typeface="Calibri" panose="020F0502020204030204" pitchFamily="34"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a:ln>
                            <a:noFill/>
                          </a:ln>
                          <a:solidFill>
                            <a:srgbClr val="000000"/>
                          </a:solidFill>
                          <a:effectLst/>
                          <a:latin typeface="Times New Roman" panose="02020603050405020304" pitchFamily="18" charset="0"/>
                        </a:rPr>
                        <a:t>Electron configurations</a:t>
                      </a:r>
                      <a:br>
                        <a:rPr lang="en-US" sz="2800" kern="1400" dirty="0">
                          <a:ln>
                            <a:noFill/>
                          </a:ln>
                          <a:solidFill>
                            <a:srgbClr val="000000"/>
                          </a:solidFill>
                          <a:effectLst/>
                          <a:latin typeface="Times New Roman" panose="02020603050405020304" pitchFamily="18" charset="0"/>
                        </a:rPr>
                      </a:br>
                      <a:r>
                        <a:rPr lang="en-US" sz="2800" kern="1400" dirty="0">
                          <a:ln>
                            <a:noFill/>
                          </a:ln>
                          <a:solidFill>
                            <a:srgbClr val="000000"/>
                          </a:solidFill>
                          <a:effectLst/>
                          <a:latin typeface="Times New Roman" panose="02020603050405020304" pitchFamily="18" charset="0"/>
                        </a:rPr>
                        <a:t>of </a:t>
                      </a:r>
                      <a:r>
                        <a:rPr lang="en-US" sz="2800" b="1" kern="1400" dirty="0">
                          <a:ln>
                            <a:noFill/>
                          </a:ln>
                          <a:solidFill>
                            <a:srgbClr val="000000"/>
                          </a:solidFill>
                          <a:effectLst/>
                          <a:latin typeface="Times New Roman" panose="02020603050405020304" pitchFamily="18" charset="0"/>
                        </a:rPr>
                        <a:t>cations</a:t>
                      </a:r>
                      <a:endParaRPr lang="en-US" sz="2800" b="1"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a:ln>
                            <a:noFill/>
                          </a:ln>
                          <a:solidFill>
                            <a:srgbClr val="FF0000"/>
                          </a:solidFill>
                          <a:effectLst/>
                          <a:latin typeface="Times New Roman" panose="02020603050405020304" pitchFamily="18" charset="0"/>
                        </a:rPr>
                        <a:t>53. </a:t>
                      </a:r>
                      <a:br>
                        <a:rPr lang="en-US" sz="2800" kern="1400" dirty="0">
                          <a:ln>
                            <a:noFill/>
                          </a:ln>
                          <a:solidFill>
                            <a:srgbClr val="FF0000"/>
                          </a:solidFill>
                          <a:effectLst/>
                          <a:latin typeface="Times New Roman" panose="02020603050405020304" pitchFamily="18" charset="0"/>
                        </a:rPr>
                      </a:br>
                      <a:r>
                        <a:rPr lang="en-US" sz="2800" kern="1400" dirty="0">
                          <a:ln>
                            <a:noFill/>
                          </a:ln>
                          <a:solidFill>
                            <a:srgbClr val="FF0000"/>
                          </a:solidFill>
                          <a:effectLst/>
                          <a:latin typeface="Times New Roman" panose="02020603050405020304" pitchFamily="18" charset="0"/>
                        </a:rPr>
                        <a:t>group 17 ANIONS</a:t>
                      </a:r>
                      <a:endParaRPr lang="en-US" sz="2800" kern="1400" dirty="0">
                        <a:ln>
                          <a:noFill/>
                        </a:ln>
                        <a:solidFill>
                          <a:srgbClr val="FF0000"/>
                        </a:solidFill>
                        <a:effectLst/>
                        <a:latin typeface="Calibri" panose="020F0502020204030204" pitchFamily="34"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a:ln>
                            <a:noFill/>
                          </a:ln>
                          <a:solidFill>
                            <a:srgbClr val="FF0000"/>
                          </a:solidFill>
                          <a:effectLst/>
                          <a:latin typeface="Times New Roman" panose="02020603050405020304" pitchFamily="18" charset="0"/>
                        </a:rPr>
                        <a:t>Electron configurations</a:t>
                      </a:r>
                      <a:br>
                        <a:rPr lang="en-US" sz="2800" kern="1400" dirty="0">
                          <a:ln>
                            <a:noFill/>
                          </a:ln>
                          <a:solidFill>
                            <a:srgbClr val="FF0000"/>
                          </a:solidFill>
                          <a:effectLst/>
                          <a:latin typeface="Times New Roman" panose="02020603050405020304" pitchFamily="18" charset="0"/>
                        </a:rPr>
                      </a:br>
                      <a:r>
                        <a:rPr lang="en-US" sz="2800" kern="1400" dirty="0">
                          <a:ln>
                            <a:noFill/>
                          </a:ln>
                          <a:solidFill>
                            <a:srgbClr val="FF0000"/>
                          </a:solidFill>
                          <a:effectLst/>
                          <a:latin typeface="Times New Roman" panose="02020603050405020304" pitchFamily="18" charset="0"/>
                        </a:rPr>
                        <a:t>of </a:t>
                      </a:r>
                      <a:r>
                        <a:rPr lang="en-US" sz="2800" b="1" kern="1400" dirty="0">
                          <a:ln>
                            <a:noFill/>
                          </a:ln>
                          <a:solidFill>
                            <a:srgbClr val="FF0000"/>
                          </a:solidFill>
                          <a:effectLst/>
                          <a:latin typeface="Times New Roman" panose="02020603050405020304" pitchFamily="18" charset="0"/>
                        </a:rPr>
                        <a:t>anions</a:t>
                      </a:r>
                      <a:endParaRPr lang="en-US" sz="2800" b="1"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4567937"/>
                  </a:ext>
                </a:extLst>
              </a:tr>
              <a:tr h="836061">
                <a:tc>
                  <a:txBody>
                    <a:bodyPr/>
                    <a:lstStyle/>
                    <a:p>
                      <a:pPr marR="0" indent="0" algn="ctr" rtl="0">
                        <a:lnSpc>
                          <a:spcPct val="119000"/>
                        </a:lnSpc>
                        <a:spcBef>
                          <a:spcPts val="0"/>
                        </a:spcBef>
                        <a:spcAft>
                          <a:spcPts val="0"/>
                        </a:spcAft>
                      </a:pPr>
                      <a:r>
                        <a:rPr lang="en-US" sz="2800" kern="1200">
                          <a:ln>
                            <a:noFill/>
                          </a:ln>
                          <a:solidFill>
                            <a:srgbClr val="0D0D0D"/>
                          </a:solidFill>
                          <a:effectLst/>
                          <a:latin typeface="Times New Roman" panose="02020603050405020304" pitchFamily="18" charset="0"/>
                        </a:rPr>
                        <a:t>Li</a:t>
                      </a:r>
                      <a:r>
                        <a:rPr lang="en-US" sz="2800" kern="1200" baseline="30000">
                          <a:ln>
                            <a:noFill/>
                          </a:ln>
                          <a:solidFill>
                            <a:srgbClr val="0D0D0D"/>
                          </a:solidFill>
                          <a:effectLst/>
                          <a:latin typeface="Times New Roman" panose="02020603050405020304" pitchFamily="18" charset="0"/>
                        </a:rPr>
                        <a:t>+1</a:t>
                      </a:r>
                      <a:endParaRPr lang="en-US" sz="28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a:ln>
                            <a:noFill/>
                          </a:ln>
                          <a:solidFill>
                            <a:srgbClr val="000000"/>
                          </a:solidFill>
                          <a:effectLst/>
                          <a:latin typeface="Times New Roman" panose="02020603050405020304" pitchFamily="18" charset="0"/>
                        </a:rPr>
                        <a:t>2 </a:t>
                      </a:r>
                      <a:endParaRPr lang="en-US" sz="28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kern="1200" dirty="0">
                          <a:ln>
                            <a:noFill/>
                          </a:ln>
                          <a:solidFill>
                            <a:srgbClr val="FF0000"/>
                          </a:solidFill>
                          <a:effectLst/>
                          <a:latin typeface="Times New Roman" panose="02020603050405020304" pitchFamily="18" charset="0"/>
                        </a:rPr>
                        <a:t>F</a:t>
                      </a:r>
                      <a:r>
                        <a:rPr lang="en-US" sz="2800" kern="1200" baseline="30000" dirty="0">
                          <a:ln>
                            <a:noFill/>
                          </a:ln>
                          <a:solidFill>
                            <a:srgbClr val="FF0000"/>
                          </a:solidFill>
                          <a:effectLst/>
                          <a:latin typeface="Times New Roman" panose="02020603050405020304" pitchFamily="18" charset="0"/>
                        </a:rPr>
                        <a:t>-1</a:t>
                      </a:r>
                      <a:endParaRPr lang="en-US" sz="2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a:ln>
                            <a:noFill/>
                          </a:ln>
                          <a:solidFill>
                            <a:srgbClr val="FF0000"/>
                          </a:solidFill>
                          <a:effectLst/>
                          <a:latin typeface="Times New Roman" panose="02020603050405020304" pitchFamily="18" charset="0"/>
                        </a:rPr>
                        <a:t>2-8 </a:t>
                      </a:r>
                      <a:endParaRPr lang="en-US" sz="2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1595393"/>
                  </a:ext>
                </a:extLst>
              </a:tr>
              <a:tr h="836061">
                <a:tc>
                  <a:txBody>
                    <a:bodyPr/>
                    <a:lstStyle/>
                    <a:p>
                      <a:pPr marR="0" indent="0" algn="ctr" rtl="0">
                        <a:lnSpc>
                          <a:spcPct val="119000"/>
                        </a:lnSpc>
                        <a:spcBef>
                          <a:spcPts val="0"/>
                        </a:spcBef>
                        <a:spcAft>
                          <a:spcPts val="0"/>
                        </a:spcAft>
                      </a:pPr>
                      <a:r>
                        <a:rPr lang="en-US" sz="2800" kern="1200">
                          <a:ln>
                            <a:noFill/>
                          </a:ln>
                          <a:solidFill>
                            <a:srgbClr val="0D0D0D"/>
                          </a:solidFill>
                          <a:effectLst/>
                          <a:latin typeface="Times New Roman" panose="02020603050405020304" pitchFamily="18" charset="0"/>
                        </a:rPr>
                        <a:t>Na</a:t>
                      </a:r>
                      <a:r>
                        <a:rPr lang="en-US" sz="2800" kern="1200" baseline="30000">
                          <a:ln>
                            <a:noFill/>
                          </a:ln>
                          <a:solidFill>
                            <a:srgbClr val="0D0D0D"/>
                          </a:solidFill>
                          <a:effectLst/>
                          <a:latin typeface="Times New Roman" panose="02020603050405020304" pitchFamily="18" charset="0"/>
                        </a:rPr>
                        <a:t>+1</a:t>
                      </a:r>
                      <a:endParaRPr lang="en-US" sz="28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a:ln>
                            <a:noFill/>
                          </a:ln>
                          <a:solidFill>
                            <a:srgbClr val="000000"/>
                          </a:solidFill>
                          <a:effectLst/>
                          <a:latin typeface="Times New Roman" panose="02020603050405020304" pitchFamily="18" charset="0"/>
                        </a:rPr>
                        <a:t> 2-8</a:t>
                      </a:r>
                      <a:endParaRPr lang="en-US" sz="28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kern="1200" dirty="0">
                          <a:ln>
                            <a:noFill/>
                          </a:ln>
                          <a:solidFill>
                            <a:srgbClr val="FF0000"/>
                          </a:solidFill>
                          <a:effectLst/>
                          <a:latin typeface="Times New Roman" panose="02020603050405020304" pitchFamily="18" charset="0"/>
                        </a:rPr>
                        <a:t>Cl</a:t>
                      </a:r>
                      <a:r>
                        <a:rPr lang="en-US" sz="2800" kern="1200" baseline="30000" dirty="0">
                          <a:ln>
                            <a:noFill/>
                          </a:ln>
                          <a:solidFill>
                            <a:srgbClr val="FF0000"/>
                          </a:solidFill>
                          <a:effectLst/>
                          <a:latin typeface="Times New Roman" panose="02020603050405020304" pitchFamily="18" charset="0"/>
                        </a:rPr>
                        <a:t>-1</a:t>
                      </a:r>
                      <a:endParaRPr lang="en-US" sz="2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a:ln>
                            <a:noFill/>
                          </a:ln>
                          <a:solidFill>
                            <a:srgbClr val="FF0000"/>
                          </a:solidFill>
                          <a:effectLst/>
                          <a:latin typeface="Times New Roman" panose="02020603050405020304" pitchFamily="18" charset="0"/>
                        </a:rPr>
                        <a:t> 2-8-8</a:t>
                      </a:r>
                      <a:endParaRPr lang="en-US" sz="2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4593675"/>
                  </a:ext>
                </a:extLst>
              </a:tr>
              <a:tr h="836061">
                <a:tc>
                  <a:txBody>
                    <a:bodyPr/>
                    <a:lstStyle/>
                    <a:p>
                      <a:pPr marR="0" indent="0" algn="ctr" rtl="0">
                        <a:lnSpc>
                          <a:spcPct val="119000"/>
                        </a:lnSpc>
                        <a:spcBef>
                          <a:spcPts val="0"/>
                        </a:spcBef>
                        <a:spcAft>
                          <a:spcPts val="0"/>
                        </a:spcAft>
                      </a:pPr>
                      <a:r>
                        <a:rPr lang="en-US" sz="2800" kern="1200">
                          <a:ln>
                            <a:noFill/>
                          </a:ln>
                          <a:solidFill>
                            <a:srgbClr val="0D0D0D"/>
                          </a:solidFill>
                          <a:effectLst/>
                          <a:latin typeface="Times New Roman" panose="02020603050405020304" pitchFamily="18" charset="0"/>
                        </a:rPr>
                        <a:t>K</a:t>
                      </a:r>
                      <a:r>
                        <a:rPr lang="en-US" sz="2800" kern="1200" baseline="30000">
                          <a:ln>
                            <a:noFill/>
                          </a:ln>
                          <a:solidFill>
                            <a:srgbClr val="0D0D0D"/>
                          </a:solidFill>
                          <a:effectLst/>
                          <a:latin typeface="Times New Roman" panose="02020603050405020304" pitchFamily="18" charset="0"/>
                        </a:rPr>
                        <a:t>+1</a:t>
                      </a:r>
                      <a:endParaRPr lang="en-US" sz="28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a:ln>
                            <a:noFill/>
                          </a:ln>
                          <a:solidFill>
                            <a:srgbClr val="000000"/>
                          </a:solidFill>
                          <a:effectLst/>
                          <a:latin typeface="Times New Roman" panose="02020603050405020304" pitchFamily="18" charset="0"/>
                        </a:rPr>
                        <a:t> 2-8-8</a:t>
                      </a:r>
                      <a:endParaRPr lang="en-US" sz="28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kern="1200" dirty="0">
                          <a:ln>
                            <a:noFill/>
                          </a:ln>
                          <a:solidFill>
                            <a:srgbClr val="FF0000"/>
                          </a:solidFill>
                          <a:effectLst/>
                          <a:latin typeface="Times New Roman" panose="02020603050405020304" pitchFamily="18" charset="0"/>
                        </a:rPr>
                        <a:t>Br</a:t>
                      </a:r>
                      <a:r>
                        <a:rPr lang="en-US" sz="2800" kern="1200" baseline="30000" dirty="0">
                          <a:ln>
                            <a:noFill/>
                          </a:ln>
                          <a:solidFill>
                            <a:srgbClr val="FF0000"/>
                          </a:solidFill>
                          <a:effectLst/>
                          <a:latin typeface="Times New Roman" panose="02020603050405020304" pitchFamily="18" charset="0"/>
                        </a:rPr>
                        <a:t>-1</a:t>
                      </a:r>
                      <a:endParaRPr lang="en-US" sz="2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a:ln>
                            <a:noFill/>
                          </a:ln>
                          <a:solidFill>
                            <a:srgbClr val="FF0000"/>
                          </a:solidFill>
                          <a:effectLst/>
                          <a:latin typeface="Times New Roman" panose="02020603050405020304" pitchFamily="18" charset="0"/>
                        </a:rPr>
                        <a:t> 2-8-18-8</a:t>
                      </a:r>
                      <a:endParaRPr lang="en-US" sz="2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2944496"/>
                  </a:ext>
                </a:extLst>
              </a:tr>
              <a:tr h="836061">
                <a:tc>
                  <a:txBody>
                    <a:bodyPr/>
                    <a:lstStyle/>
                    <a:p>
                      <a:pPr marR="0" indent="0" algn="ctr" rtl="0">
                        <a:lnSpc>
                          <a:spcPct val="119000"/>
                        </a:lnSpc>
                        <a:spcBef>
                          <a:spcPts val="0"/>
                        </a:spcBef>
                        <a:spcAft>
                          <a:spcPts val="0"/>
                        </a:spcAft>
                      </a:pPr>
                      <a:r>
                        <a:rPr lang="en-US" sz="2800" kern="1200">
                          <a:ln>
                            <a:noFill/>
                          </a:ln>
                          <a:solidFill>
                            <a:srgbClr val="0D0D0D"/>
                          </a:solidFill>
                          <a:effectLst/>
                          <a:latin typeface="Times New Roman" panose="02020603050405020304" pitchFamily="18" charset="0"/>
                        </a:rPr>
                        <a:t>Rb</a:t>
                      </a:r>
                      <a:r>
                        <a:rPr lang="en-US" sz="2800" kern="1200" baseline="30000">
                          <a:ln>
                            <a:noFill/>
                          </a:ln>
                          <a:solidFill>
                            <a:srgbClr val="0D0D0D"/>
                          </a:solidFill>
                          <a:effectLst/>
                          <a:latin typeface="Times New Roman" panose="02020603050405020304" pitchFamily="18" charset="0"/>
                        </a:rPr>
                        <a:t>+1</a:t>
                      </a:r>
                      <a:endParaRPr lang="en-US" sz="28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a:ln>
                            <a:noFill/>
                          </a:ln>
                          <a:solidFill>
                            <a:srgbClr val="000000"/>
                          </a:solidFill>
                          <a:effectLst/>
                          <a:latin typeface="Times New Roman" panose="02020603050405020304" pitchFamily="18" charset="0"/>
                        </a:rPr>
                        <a:t> 2-8-18-8</a:t>
                      </a:r>
                      <a:endParaRPr lang="en-US" sz="28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kern="1200">
                          <a:ln>
                            <a:noFill/>
                          </a:ln>
                          <a:solidFill>
                            <a:srgbClr val="FF0000"/>
                          </a:solidFill>
                          <a:effectLst/>
                          <a:latin typeface="Times New Roman" panose="02020603050405020304" pitchFamily="18" charset="0"/>
                        </a:rPr>
                        <a:t>I</a:t>
                      </a:r>
                      <a:r>
                        <a:rPr lang="en-US" sz="2800" kern="1200" baseline="30000">
                          <a:ln>
                            <a:noFill/>
                          </a:ln>
                          <a:solidFill>
                            <a:srgbClr val="FF0000"/>
                          </a:solidFill>
                          <a:effectLst/>
                          <a:latin typeface="Times New Roman" panose="02020603050405020304" pitchFamily="18" charset="0"/>
                        </a:rPr>
                        <a:t>-1</a:t>
                      </a:r>
                      <a:endParaRPr lang="en-US" sz="2800" kern="140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a:ln>
                            <a:noFill/>
                          </a:ln>
                          <a:solidFill>
                            <a:srgbClr val="FF0000"/>
                          </a:solidFill>
                          <a:effectLst/>
                          <a:latin typeface="Times New Roman" panose="02020603050405020304" pitchFamily="18" charset="0"/>
                        </a:rPr>
                        <a:t>2-8-18-18-8 </a:t>
                      </a:r>
                      <a:endParaRPr lang="en-US" sz="2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6726575"/>
                  </a:ext>
                </a:extLst>
              </a:tr>
            </a:tbl>
          </a:graphicData>
        </a:graphic>
      </p:graphicFrame>
      <p:sp>
        <p:nvSpPr>
          <p:cNvPr id="3" name="Control 1">
            <a:extLst>
              <a:ext uri="{FF2B5EF4-FFF2-40B4-BE49-F238E27FC236}">
                <a16:creationId xmlns:a16="http://schemas.microsoft.com/office/drawing/2014/main" id="{E2688608-80B1-482D-A6D4-5B75B43A7537}"/>
              </a:ext>
            </a:extLst>
          </p:cNvPr>
          <p:cNvSpPr>
            <a:spLocks noChangeArrowheads="1" noChangeShapeType="1"/>
          </p:cNvSpPr>
          <p:nvPr/>
        </p:nvSpPr>
        <p:spPr bwMode="auto">
          <a:xfrm>
            <a:off x="2662238" y="8389938"/>
            <a:ext cx="7324725" cy="27336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42202654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8EA200C-46F9-42B9-8205-707B2B0B33FC}"/>
              </a:ext>
            </a:extLst>
          </p:cNvPr>
          <p:cNvGraphicFramePr>
            <a:graphicFrameLocks noGrp="1"/>
          </p:cNvGraphicFramePr>
          <p:nvPr/>
        </p:nvGraphicFramePr>
        <p:xfrm>
          <a:off x="0" y="0"/>
          <a:ext cx="12191999" cy="4905455"/>
        </p:xfrm>
        <a:graphic>
          <a:graphicData uri="http://schemas.openxmlformats.org/drawingml/2006/table">
            <a:tbl>
              <a:tblPr/>
              <a:tblGrid>
                <a:gridCol w="2108629">
                  <a:extLst>
                    <a:ext uri="{9D8B030D-6E8A-4147-A177-3AD203B41FA5}">
                      <a16:colId xmlns:a16="http://schemas.microsoft.com/office/drawing/2014/main" val="3961463469"/>
                    </a:ext>
                  </a:extLst>
                </a:gridCol>
                <a:gridCol w="4027006">
                  <a:extLst>
                    <a:ext uri="{9D8B030D-6E8A-4147-A177-3AD203B41FA5}">
                      <a16:colId xmlns:a16="http://schemas.microsoft.com/office/drawing/2014/main" val="1309490359"/>
                    </a:ext>
                  </a:extLst>
                </a:gridCol>
                <a:gridCol w="2187901">
                  <a:extLst>
                    <a:ext uri="{9D8B030D-6E8A-4147-A177-3AD203B41FA5}">
                      <a16:colId xmlns:a16="http://schemas.microsoft.com/office/drawing/2014/main" val="3379575901"/>
                    </a:ext>
                  </a:extLst>
                </a:gridCol>
                <a:gridCol w="3868463">
                  <a:extLst>
                    <a:ext uri="{9D8B030D-6E8A-4147-A177-3AD203B41FA5}">
                      <a16:colId xmlns:a16="http://schemas.microsoft.com/office/drawing/2014/main" val="331335739"/>
                    </a:ext>
                  </a:extLst>
                </a:gridCol>
              </a:tblGrid>
              <a:tr h="1161494">
                <a:tc>
                  <a:txBody>
                    <a:bodyPr/>
                    <a:lstStyle/>
                    <a:p>
                      <a:pPr marR="0" indent="0" algn="ctr" rtl="0">
                        <a:lnSpc>
                          <a:spcPct val="119000"/>
                        </a:lnSpc>
                        <a:spcBef>
                          <a:spcPts val="0"/>
                        </a:spcBef>
                        <a:spcAft>
                          <a:spcPts val="600"/>
                        </a:spcAft>
                      </a:pPr>
                      <a:r>
                        <a:rPr lang="en-US" sz="2800" kern="1400" dirty="0">
                          <a:ln>
                            <a:noFill/>
                          </a:ln>
                          <a:solidFill>
                            <a:srgbClr val="000000"/>
                          </a:solidFill>
                          <a:effectLst/>
                          <a:latin typeface="Times New Roman" panose="02020603050405020304" pitchFamily="18" charset="0"/>
                        </a:rPr>
                        <a:t>52</a:t>
                      </a:r>
                      <a:br>
                        <a:rPr lang="en-US" sz="2800" kern="1400" dirty="0">
                          <a:ln>
                            <a:noFill/>
                          </a:ln>
                          <a:solidFill>
                            <a:srgbClr val="000000"/>
                          </a:solidFill>
                          <a:effectLst/>
                          <a:latin typeface="Times New Roman" panose="02020603050405020304" pitchFamily="18" charset="0"/>
                        </a:rPr>
                      </a:br>
                      <a:r>
                        <a:rPr lang="en-US" sz="2800" kern="1400" dirty="0">
                          <a:ln>
                            <a:noFill/>
                          </a:ln>
                          <a:solidFill>
                            <a:srgbClr val="000000"/>
                          </a:solidFill>
                          <a:effectLst/>
                          <a:latin typeface="Times New Roman" panose="02020603050405020304" pitchFamily="18" charset="0"/>
                        </a:rPr>
                        <a:t>group 1 CATIONS</a:t>
                      </a:r>
                      <a:endParaRPr lang="en-US" sz="2800" kern="1400" dirty="0">
                        <a:ln>
                          <a:noFill/>
                        </a:ln>
                        <a:solidFill>
                          <a:srgbClr val="000000"/>
                        </a:solidFill>
                        <a:effectLst/>
                        <a:latin typeface="Calibri" panose="020F0502020204030204" pitchFamily="34"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a:ln>
                            <a:noFill/>
                          </a:ln>
                          <a:solidFill>
                            <a:srgbClr val="000000"/>
                          </a:solidFill>
                          <a:effectLst/>
                          <a:latin typeface="Times New Roman" panose="02020603050405020304" pitchFamily="18" charset="0"/>
                        </a:rPr>
                        <a:t>Electron configurations</a:t>
                      </a:r>
                      <a:br>
                        <a:rPr lang="en-US" sz="2800" kern="1400" dirty="0">
                          <a:ln>
                            <a:noFill/>
                          </a:ln>
                          <a:solidFill>
                            <a:srgbClr val="000000"/>
                          </a:solidFill>
                          <a:effectLst/>
                          <a:latin typeface="Times New Roman" panose="02020603050405020304" pitchFamily="18" charset="0"/>
                        </a:rPr>
                      </a:br>
                      <a:r>
                        <a:rPr lang="en-US" sz="2800" kern="1400" dirty="0">
                          <a:ln>
                            <a:noFill/>
                          </a:ln>
                          <a:solidFill>
                            <a:srgbClr val="000000"/>
                          </a:solidFill>
                          <a:effectLst/>
                          <a:latin typeface="Times New Roman" panose="02020603050405020304" pitchFamily="18" charset="0"/>
                        </a:rPr>
                        <a:t>of </a:t>
                      </a:r>
                      <a:r>
                        <a:rPr lang="en-US" sz="2800" b="1" kern="1400" dirty="0">
                          <a:ln>
                            <a:noFill/>
                          </a:ln>
                          <a:solidFill>
                            <a:srgbClr val="000000"/>
                          </a:solidFill>
                          <a:effectLst/>
                          <a:latin typeface="Times New Roman" panose="02020603050405020304" pitchFamily="18" charset="0"/>
                        </a:rPr>
                        <a:t>cations</a:t>
                      </a:r>
                      <a:endParaRPr lang="en-US" sz="2800" b="1"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a:ln>
                            <a:noFill/>
                          </a:ln>
                          <a:solidFill>
                            <a:srgbClr val="FF0000"/>
                          </a:solidFill>
                          <a:effectLst/>
                          <a:latin typeface="Times New Roman" panose="02020603050405020304" pitchFamily="18" charset="0"/>
                        </a:rPr>
                        <a:t>53. </a:t>
                      </a:r>
                      <a:br>
                        <a:rPr lang="en-US" sz="2800" kern="1400" dirty="0">
                          <a:ln>
                            <a:noFill/>
                          </a:ln>
                          <a:solidFill>
                            <a:srgbClr val="FF0000"/>
                          </a:solidFill>
                          <a:effectLst/>
                          <a:latin typeface="Times New Roman" panose="02020603050405020304" pitchFamily="18" charset="0"/>
                        </a:rPr>
                      </a:br>
                      <a:r>
                        <a:rPr lang="en-US" sz="2800" kern="1400" dirty="0">
                          <a:ln>
                            <a:noFill/>
                          </a:ln>
                          <a:solidFill>
                            <a:srgbClr val="FF0000"/>
                          </a:solidFill>
                          <a:effectLst/>
                          <a:latin typeface="Times New Roman" panose="02020603050405020304" pitchFamily="18" charset="0"/>
                        </a:rPr>
                        <a:t>group 17 ANIONS</a:t>
                      </a:r>
                      <a:endParaRPr lang="en-US" sz="2800" kern="1400" dirty="0">
                        <a:ln>
                          <a:noFill/>
                        </a:ln>
                        <a:solidFill>
                          <a:srgbClr val="FF0000"/>
                        </a:solidFill>
                        <a:effectLst/>
                        <a:latin typeface="Calibri" panose="020F0502020204030204" pitchFamily="34"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a:ln>
                            <a:noFill/>
                          </a:ln>
                          <a:solidFill>
                            <a:srgbClr val="FF0000"/>
                          </a:solidFill>
                          <a:effectLst/>
                          <a:latin typeface="Times New Roman" panose="02020603050405020304" pitchFamily="18" charset="0"/>
                        </a:rPr>
                        <a:t>Electron configurations</a:t>
                      </a:r>
                      <a:br>
                        <a:rPr lang="en-US" sz="2800" kern="1400" dirty="0">
                          <a:ln>
                            <a:noFill/>
                          </a:ln>
                          <a:solidFill>
                            <a:srgbClr val="FF0000"/>
                          </a:solidFill>
                          <a:effectLst/>
                          <a:latin typeface="Times New Roman" panose="02020603050405020304" pitchFamily="18" charset="0"/>
                        </a:rPr>
                      </a:br>
                      <a:r>
                        <a:rPr lang="en-US" sz="2800" kern="1400" dirty="0">
                          <a:ln>
                            <a:noFill/>
                          </a:ln>
                          <a:solidFill>
                            <a:srgbClr val="FF0000"/>
                          </a:solidFill>
                          <a:effectLst/>
                          <a:latin typeface="Times New Roman" panose="02020603050405020304" pitchFamily="18" charset="0"/>
                        </a:rPr>
                        <a:t>of </a:t>
                      </a:r>
                      <a:r>
                        <a:rPr lang="en-US" sz="2800" b="1" kern="1400" dirty="0">
                          <a:ln>
                            <a:noFill/>
                          </a:ln>
                          <a:solidFill>
                            <a:srgbClr val="FF0000"/>
                          </a:solidFill>
                          <a:effectLst/>
                          <a:latin typeface="Times New Roman" panose="02020603050405020304" pitchFamily="18" charset="0"/>
                        </a:rPr>
                        <a:t>anions</a:t>
                      </a:r>
                      <a:endParaRPr lang="en-US" sz="2800" b="1"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4567937"/>
                  </a:ext>
                </a:extLst>
              </a:tr>
              <a:tr h="836061">
                <a:tc>
                  <a:txBody>
                    <a:bodyPr/>
                    <a:lstStyle/>
                    <a:p>
                      <a:pPr marR="0" indent="0" algn="ctr" rtl="0">
                        <a:lnSpc>
                          <a:spcPct val="119000"/>
                        </a:lnSpc>
                        <a:spcBef>
                          <a:spcPts val="0"/>
                        </a:spcBef>
                        <a:spcAft>
                          <a:spcPts val="0"/>
                        </a:spcAft>
                      </a:pPr>
                      <a:r>
                        <a:rPr lang="en-US" sz="2800" kern="1200">
                          <a:ln>
                            <a:noFill/>
                          </a:ln>
                          <a:solidFill>
                            <a:srgbClr val="0D0D0D"/>
                          </a:solidFill>
                          <a:effectLst/>
                          <a:latin typeface="Times New Roman" panose="02020603050405020304" pitchFamily="18" charset="0"/>
                        </a:rPr>
                        <a:t>Li</a:t>
                      </a:r>
                      <a:r>
                        <a:rPr lang="en-US" sz="2800" kern="1200" baseline="30000">
                          <a:ln>
                            <a:noFill/>
                          </a:ln>
                          <a:solidFill>
                            <a:srgbClr val="0D0D0D"/>
                          </a:solidFill>
                          <a:effectLst/>
                          <a:latin typeface="Times New Roman" panose="02020603050405020304" pitchFamily="18" charset="0"/>
                        </a:rPr>
                        <a:t>+1</a:t>
                      </a:r>
                      <a:endParaRPr lang="en-US" sz="28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a:ln>
                            <a:noFill/>
                          </a:ln>
                          <a:solidFill>
                            <a:srgbClr val="000000"/>
                          </a:solidFill>
                          <a:effectLst/>
                          <a:latin typeface="Times New Roman" panose="02020603050405020304" pitchFamily="18" charset="0"/>
                        </a:rPr>
                        <a:t>2 </a:t>
                      </a:r>
                      <a:endParaRPr lang="en-US" sz="28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kern="1200" dirty="0">
                          <a:ln>
                            <a:noFill/>
                          </a:ln>
                          <a:solidFill>
                            <a:srgbClr val="FF0000"/>
                          </a:solidFill>
                          <a:effectLst/>
                          <a:latin typeface="Times New Roman" panose="02020603050405020304" pitchFamily="18" charset="0"/>
                        </a:rPr>
                        <a:t>F</a:t>
                      </a:r>
                      <a:r>
                        <a:rPr lang="en-US" sz="2800" kern="1200" baseline="30000" dirty="0">
                          <a:ln>
                            <a:noFill/>
                          </a:ln>
                          <a:solidFill>
                            <a:srgbClr val="FF0000"/>
                          </a:solidFill>
                          <a:effectLst/>
                          <a:latin typeface="Times New Roman" panose="02020603050405020304" pitchFamily="18" charset="0"/>
                        </a:rPr>
                        <a:t>-1</a:t>
                      </a:r>
                      <a:endParaRPr lang="en-US" sz="2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a:ln>
                            <a:noFill/>
                          </a:ln>
                          <a:solidFill>
                            <a:srgbClr val="FF0000"/>
                          </a:solidFill>
                          <a:effectLst/>
                          <a:latin typeface="Times New Roman" panose="02020603050405020304" pitchFamily="18" charset="0"/>
                        </a:rPr>
                        <a:t>2-8 </a:t>
                      </a:r>
                      <a:endParaRPr lang="en-US" sz="2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1595393"/>
                  </a:ext>
                </a:extLst>
              </a:tr>
              <a:tr h="836061">
                <a:tc>
                  <a:txBody>
                    <a:bodyPr/>
                    <a:lstStyle/>
                    <a:p>
                      <a:pPr marR="0" indent="0" algn="ctr" rtl="0">
                        <a:lnSpc>
                          <a:spcPct val="119000"/>
                        </a:lnSpc>
                        <a:spcBef>
                          <a:spcPts val="0"/>
                        </a:spcBef>
                        <a:spcAft>
                          <a:spcPts val="0"/>
                        </a:spcAft>
                      </a:pPr>
                      <a:r>
                        <a:rPr lang="en-US" sz="2800" kern="1200">
                          <a:ln>
                            <a:noFill/>
                          </a:ln>
                          <a:solidFill>
                            <a:srgbClr val="0D0D0D"/>
                          </a:solidFill>
                          <a:effectLst/>
                          <a:latin typeface="Times New Roman" panose="02020603050405020304" pitchFamily="18" charset="0"/>
                        </a:rPr>
                        <a:t>Na</a:t>
                      </a:r>
                      <a:r>
                        <a:rPr lang="en-US" sz="2800" kern="1200" baseline="30000">
                          <a:ln>
                            <a:noFill/>
                          </a:ln>
                          <a:solidFill>
                            <a:srgbClr val="0D0D0D"/>
                          </a:solidFill>
                          <a:effectLst/>
                          <a:latin typeface="Times New Roman" panose="02020603050405020304" pitchFamily="18" charset="0"/>
                        </a:rPr>
                        <a:t>+1</a:t>
                      </a:r>
                      <a:endParaRPr lang="en-US" sz="28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a:ln>
                            <a:noFill/>
                          </a:ln>
                          <a:solidFill>
                            <a:srgbClr val="000000"/>
                          </a:solidFill>
                          <a:effectLst/>
                          <a:latin typeface="Times New Roman" panose="02020603050405020304" pitchFamily="18" charset="0"/>
                        </a:rPr>
                        <a:t> 2-8</a:t>
                      </a:r>
                      <a:endParaRPr lang="en-US" sz="28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kern="1200" dirty="0">
                          <a:ln>
                            <a:noFill/>
                          </a:ln>
                          <a:solidFill>
                            <a:srgbClr val="FF0000"/>
                          </a:solidFill>
                          <a:effectLst/>
                          <a:latin typeface="Times New Roman" panose="02020603050405020304" pitchFamily="18" charset="0"/>
                        </a:rPr>
                        <a:t>Cl</a:t>
                      </a:r>
                      <a:r>
                        <a:rPr lang="en-US" sz="2800" kern="1200" baseline="30000" dirty="0">
                          <a:ln>
                            <a:noFill/>
                          </a:ln>
                          <a:solidFill>
                            <a:srgbClr val="FF0000"/>
                          </a:solidFill>
                          <a:effectLst/>
                          <a:latin typeface="Times New Roman" panose="02020603050405020304" pitchFamily="18" charset="0"/>
                        </a:rPr>
                        <a:t>-1</a:t>
                      </a:r>
                      <a:endParaRPr lang="en-US" sz="2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a:ln>
                            <a:noFill/>
                          </a:ln>
                          <a:solidFill>
                            <a:srgbClr val="FF0000"/>
                          </a:solidFill>
                          <a:effectLst/>
                          <a:latin typeface="Times New Roman" panose="02020603050405020304" pitchFamily="18" charset="0"/>
                        </a:rPr>
                        <a:t> 2-8-8</a:t>
                      </a:r>
                      <a:endParaRPr lang="en-US" sz="2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4593675"/>
                  </a:ext>
                </a:extLst>
              </a:tr>
              <a:tr h="836061">
                <a:tc>
                  <a:txBody>
                    <a:bodyPr/>
                    <a:lstStyle/>
                    <a:p>
                      <a:pPr marR="0" indent="0" algn="ctr" rtl="0">
                        <a:lnSpc>
                          <a:spcPct val="119000"/>
                        </a:lnSpc>
                        <a:spcBef>
                          <a:spcPts val="0"/>
                        </a:spcBef>
                        <a:spcAft>
                          <a:spcPts val="0"/>
                        </a:spcAft>
                      </a:pPr>
                      <a:r>
                        <a:rPr lang="en-US" sz="2800" kern="1200">
                          <a:ln>
                            <a:noFill/>
                          </a:ln>
                          <a:solidFill>
                            <a:srgbClr val="0D0D0D"/>
                          </a:solidFill>
                          <a:effectLst/>
                          <a:latin typeface="Times New Roman" panose="02020603050405020304" pitchFamily="18" charset="0"/>
                        </a:rPr>
                        <a:t>K</a:t>
                      </a:r>
                      <a:r>
                        <a:rPr lang="en-US" sz="2800" kern="1200" baseline="30000">
                          <a:ln>
                            <a:noFill/>
                          </a:ln>
                          <a:solidFill>
                            <a:srgbClr val="0D0D0D"/>
                          </a:solidFill>
                          <a:effectLst/>
                          <a:latin typeface="Times New Roman" panose="02020603050405020304" pitchFamily="18" charset="0"/>
                        </a:rPr>
                        <a:t>+1</a:t>
                      </a:r>
                      <a:endParaRPr lang="en-US" sz="28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a:ln>
                            <a:noFill/>
                          </a:ln>
                          <a:solidFill>
                            <a:srgbClr val="000000"/>
                          </a:solidFill>
                          <a:effectLst/>
                          <a:latin typeface="Times New Roman" panose="02020603050405020304" pitchFamily="18" charset="0"/>
                        </a:rPr>
                        <a:t> 2-8-8</a:t>
                      </a:r>
                      <a:endParaRPr lang="en-US" sz="28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kern="1200" dirty="0">
                          <a:ln>
                            <a:noFill/>
                          </a:ln>
                          <a:solidFill>
                            <a:srgbClr val="FF0000"/>
                          </a:solidFill>
                          <a:effectLst/>
                          <a:latin typeface="Times New Roman" panose="02020603050405020304" pitchFamily="18" charset="0"/>
                        </a:rPr>
                        <a:t>Br</a:t>
                      </a:r>
                      <a:r>
                        <a:rPr lang="en-US" sz="2800" kern="1200" baseline="30000" dirty="0">
                          <a:ln>
                            <a:noFill/>
                          </a:ln>
                          <a:solidFill>
                            <a:srgbClr val="FF0000"/>
                          </a:solidFill>
                          <a:effectLst/>
                          <a:latin typeface="Times New Roman" panose="02020603050405020304" pitchFamily="18" charset="0"/>
                        </a:rPr>
                        <a:t>-1</a:t>
                      </a:r>
                      <a:endParaRPr lang="en-US" sz="2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a:ln>
                            <a:noFill/>
                          </a:ln>
                          <a:solidFill>
                            <a:srgbClr val="FF0000"/>
                          </a:solidFill>
                          <a:effectLst/>
                          <a:latin typeface="Times New Roman" panose="02020603050405020304" pitchFamily="18" charset="0"/>
                        </a:rPr>
                        <a:t> 2-8-18-8</a:t>
                      </a:r>
                      <a:endParaRPr lang="en-US" sz="2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2944496"/>
                  </a:ext>
                </a:extLst>
              </a:tr>
              <a:tr h="836061">
                <a:tc>
                  <a:txBody>
                    <a:bodyPr/>
                    <a:lstStyle/>
                    <a:p>
                      <a:pPr marR="0" indent="0" algn="ctr" rtl="0">
                        <a:lnSpc>
                          <a:spcPct val="119000"/>
                        </a:lnSpc>
                        <a:spcBef>
                          <a:spcPts val="0"/>
                        </a:spcBef>
                        <a:spcAft>
                          <a:spcPts val="0"/>
                        </a:spcAft>
                      </a:pPr>
                      <a:r>
                        <a:rPr lang="en-US" sz="2800" kern="1200">
                          <a:ln>
                            <a:noFill/>
                          </a:ln>
                          <a:solidFill>
                            <a:srgbClr val="0D0D0D"/>
                          </a:solidFill>
                          <a:effectLst/>
                          <a:latin typeface="Times New Roman" panose="02020603050405020304" pitchFamily="18" charset="0"/>
                        </a:rPr>
                        <a:t>Rb</a:t>
                      </a:r>
                      <a:r>
                        <a:rPr lang="en-US" sz="2800" kern="1200" baseline="30000">
                          <a:ln>
                            <a:noFill/>
                          </a:ln>
                          <a:solidFill>
                            <a:srgbClr val="0D0D0D"/>
                          </a:solidFill>
                          <a:effectLst/>
                          <a:latin typeface="Times New Roman" panose="02020603050405020304" pitchFamily="18" charset="0"/>
                        </a:rPr>
                        <a:t>+1</a:t>
                      </a:r>
                      <a:endParaRPr lang="en-US" sz="28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a:ln>
                            <a:noFill/>
                          </a:ln>
                          <a:solidFill>
                            <a:srgbClr val="000000"/>
                          </a:solidFill>
                          <a:effectLst/>
                          <a:latin typeface="Times New Roman" panose="02020603050405020304" pitchFamily="18" charset="0"/>
                        </a:rPr>
                        <a:t> 2-8-18-8</a:t>
                      </a:r>
                      <a:endParaRPr lang="en-US" sz="28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kern="1200">
                          <a:ln>
                            <a:noFill/>
                          </a:ln>
                          <a:solidFill>
                            <a:srgbClr val="FF0000"/>
                          </a:solidFill>
                          <a:effectLst/>
                          <a:latin typeface="Times New Roman" panose="02020603050405020304" pitchFamily="18" charset="0"/>
                        </a:rPr>
                        <a:t>I</a:t>
                      </a:r>
                      <a:r>
                        <a:rPr lang="en-US" sz="2800" kern="1200" baseline="30000">
                          <a:ln>
                            <a:noFill/>
                          </a:ln>
                          <a:solidFill>
                            <a:srgbClr val="FF0000"/>
                          </a:solidFill>
                          <a:effectLst/>
                          <a:latin typeface="Times New Roman" panose="02020603050405020304" pitchFamily="18" charset="0"/>
                        </a:rPr>
                        <a:t>-1</a:t>
                      </a:r>
                      <a:endParaRPr lang="en-US" sz="2800" kern="140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a:ln>
                            <a:noFill/>
                          </a:ln>
                          <a:solidFill>
                            <a:srgbClr val="FF0000"/>
                          </a:solidFill>
                          <a:effectLst/>
                          <a:latin typeface="Times New Roman" panose="02020603050405020304" pitchFamily="18" charset="0"/>
                        </a:rPr>
                        <a:t>2-8-18-18-8 </a:t>
                      </a:r>
                      <a:endParaRPr lang="en-US" sz="2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6726575"/>
                  </a:ext>
                </a:extLst>
              </a:tr>
            </a:tbl>
          </a:graphicData>
        </a:graphic>
      </p:graphicFrame>
      <p:sp>
        <p:nvSpPr>
          <p:cNvPr id="3" name="Control 1">
            <a:extLst>
              <a:ext uri="{FF2B5EF4-FFF2-40B4-BE49-F238E27FC236}">
                <a16:creationId xmlns:a16="http://schemas.microsoft.com/office/drawing/2014/main" id="{E2688608-80B1-482D-A6D4-5B75B43A7537}"/>
              </a:ext>
            </a:extLst>
          </p:cNvPr>
          <p:cNvSpPr>
            <a:spLocks noChangeArrowheads="1" noChangeShapeType="1"/>
          </p:cNvSpPr>
          <p:nvPr/>
        </p:nvSpPr>
        <p:spPr bwMode="auto">
          <a:xfrm>
            <a:off x="2662238" y="8389938"/>
            <a:ext cx="7324725" cy="27336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B6E69EDA-5770-44A9-B276-167C0432DA20}"/>
              </a:ext>
            </a:extLst>
          </p:cNvPr>
          <p:cNvSpPr txBox="1"/>
          <p:nvPr/>
        </p:nvSpPr>
        <p:spPr>
          <a:xfrm>
            <a:off x="0" y="5075583"/>
            <a:ext cx="12192000" cy="1446550"/>
          </a:xfrm>
          <a:prstGeom prst="rect">
            <a:avLst/>
          </a:prstGeom>
          <a:noFill/>
        </p:spPr>
        <p:txBody>
          <a:bodyPr wrap="square" rtlCol="0">
            <a:spAutoFit/>
          </a:bodyPr>
          <a:lstStyle/>
          <a:p>
            <a:pPr marL="342900" indent="-342900">
              <a:buAutoNum type="arabicPeriod" startAt="54"/>
            </a:pPr>
            <a:r>
              <a:rPr lang="en-US" sz="4400" dirty="0"/>
              <a:t>The group trend for Cation Size is increasing</a:t>
            </a:r>
          </a:p>
          <a:p>
            <a:r>
              <a:rPr lang="en-US" sz="4400" dirty="0">
                <a:solidFill>
                  <a:srgbClr val="FF0000"/>
                </a:solidFill>
              </a:rPr>
              <a:t>      The group trend for Anion Size is increasing.  </a:t>
            </a:r>
          </a:p>
        </p:txBody>
      </p:sp>
    </p:spTree>
    <p:extLst>
      <p:ext uri="{BB962C8B-B14F-4D97-AF65-F5344CB8AC3E}">
        <p14:creationId xmlns:p14="http://schemas.microsoft.com/office/powerpoint/2010/main" val="377568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687DC1-CD46-43A9-B096-E2BE19E82867}"/>
              </a:ext>
            </a:extLst>
          </p:cNvPr>
          <p:cNvSpPr txBox="1"/>
          <p:nvPr/>
        </p:nvSpPr>
        <p:spPr>
          <a:xfrm>
            <a:off x="0" y="0"/>
            <a:ext cx="12192000" cy="6032421"/>
          </a:xfrm>
          <a:prstGeom prst="rect">
            <a:avLst/>
          </a:prstGeom>
          <a:noFill/>
        </p:spPr>
        <p:txBody>
          <a:bodyPr wrap="square" rtlCol="0">
            <a:spAutoFit/>
          </a:bodyPr>
          <a:lstStyle/>
          <a:p>
            <a:r>
              <a:rPr lang="en-US" sz="6600" dirty="0">
                <a:latin typeface="Times New Roman" panose="02020603050405020304" pitchFamily="18" charset="0"/>
                <a:cs typeface="Times New Roman" panose="02020603050405020304" pitchFamily="18" charset="0"/>
              </a:rPr>
              <a:t>Cation Sizes and Anion Sizes</a:t>
            </a:r>
          </a:p>
          <a:p>
            <a:r>
              <a:rPr lang="en-US" sz="4000" dirty="0">
                <a:latin typeface="Times New Roman" panose="02020603050405020304" pitchFamily="18" charset="0"/>
                <a:cs typeface="Times New Roman" panose="02020603050405020304" pitchFamily="18" charset="0"/>
              </a:rPr>
              <a:t> </a:t>
            </a:r>
            <a:endParaRPr lang="en-US" sz="4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55.  Cations are always MUCH smaller than their atoms    </a:t>
            </a:r>
            <a:br>
              <a:rPr lang="en-US" sz="4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because they LOSE a whole orbital when they lose</a:t>
            </a:r>
            <a:br>
              <a:rPr lang="en-US" sz="4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their valence electrons. </a:t>
            </a:r>
          </a:p>
          <a:p>
            <a:endParaRPr lang="en-US" sz="4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4000" dirty="0">
                <a:solidFill>
                  <a:srgbClr val="0000FF"/>
                </a:solidFill>
                <a:latin typeface="Times New Roman" panose="02020603050405020304" pitchFamily="18" charset="0"/>
                <a:cs typeface="Times New Roman" panose="02020603050405020304" pitchFamily="18" charset="0"/>
              </a:rPr>
              <a:t>           Anions are always a bit larger than the atoms they</a:t>
            </a:r>
            <a:br>
              <a:rPr lang="en-US" sz="4000" dirty="0">
                <a:solidFill>
                  <a:srgbClr val="0000FF"/>
                </a:solidFill>
                <a:latin typeface="Times New Roman" panose="02020603050405020304" pitchFamily="18" charset="0"/>
                <a:cs typeface="Times New Roman" panose="02020603050405020304" pitchFamily="18" charset="0"/>
              </a:rPr>
            </a:br>
            <a:r>
              <a:rPr lang="en-US" sz="4000" dirty="0">
                <a:solidFill>
                  <a:srgbClr val="0000FF"/>
                </a:solidFill>
                <a:latin typeface="Times New Roman" panose="02020603050405020304" pitchFamily="18" charset="0"/>
                <a:cs typeface="Times New Roman" panose="02020603050405020304" pitchFamily="18" charset="0"/>
              </a:rPr>
              <a:t>            formed from because the additional electrons in the  </a:t>
            </a:r>
            <a:br>
              <a:rPr lang="en-US" sz="4000" dirty="0">
                <a:solidFill>
                  <a:srgbClr val="0000FF"/>
                </a:solidFill>
                <a:latin typeface="Times New Roman" panose="02020603050405020304" pitchFamily="18" charset="0"/>
                <a:cs typeface="Times New Roman" panose="02020603050405020304" pitchFamily="18" charset="0"/>
              </a:rPr>
            </a:br>
            <a:r>
              <a:rPr lang="en-US" sz="4000" dirty="0">
                <a:solidFill>
                  <a:srgbClr val="0000FF"/>
                </a:solidFill>
                <a:latin typeface="Times New Roman" panose="02020603050405020304" pitchFamily="18" charset="0"/>
                <a:cs typeface="Times New Roman" panose="02020603050405020304" pitchFamily="18" charset="0"/>
              </a:rPr>
              <a:t>             valence orbital stretch it out to full size.  </a:t>
            </a:r>
            <a:endParaRPr lang="en-US" sz="66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34033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5743707-5720-4A24-8EA8-E39F1E714C9C}"/>
              </a:ext>
            </a:extLst>
          </p:cNvPr>
          <p:cNvGraphicFramePr>
            <a:graphicFrameLocks noGrp="1"/>
          </p:cNvGraphicFramePr>
          <p:nvPr>
            <p:extLst>
              <p:ext uri="{D42A27DB-BD31-4B8C-83A1-F6EECF244321}">
                <p14:modId xmlns:p14="http://schemas.microsoft.com/office/powerpoint/2010/main" val="3837709064"/>
              </p:ext>
            </p:extLst>
          </p:nvPr>
        </p:nvGraphicFramePr>
        <p:xfrm>
          <a:off x="0" y="0"/>
          <a:ext cx="12191998" cy="4534828"/>
        </p:xfrm>
        <a:graphic>
          <a:graphicData uri="http://schemas.openxmlformats.org/drawingml/2006/table">
            <a:tbl>
              <a:tblPr/>
              <a:tblGrid>
                <a:gridCol w="3193772">
                  <a:extLst>
                    <a:ext uri="{9D8B030D-6E8A-4147-A177-3AD203B41FA5}">
                      <a16:colId xmlns:a16="http://schemas.microsoft.com/office/drawing/2014/main" val="4143022049"/>
                    </a:ext>
                  </a:extLst>
                </a:gridCol>
                <a:gridCol w="3061252">
                  <a:extLst>
                    <a:ext uri="{9D8B030D-6E8A-4147-A177-3AD203B41FA5}">
                      <a16:colId xmlns:a16="http://schemas.microsoft.com/office/drawing/2014/main" val="2115390744"/>
                    </a:ext>
                  </a:extLst>
                </a:gridCol>
                <a:gridCol w="3114261">
                  <a:extLst>
                    <a:ext uri="{9D8B030D-6E8A-4147-A177-3AD203B41FA5}">
                      <a16:colId xmlns:a16="http://schemas.microsoft.com/office/drawing/2014/main" val="46623649"/>
                    </a:ext>
                  </a:extLst>
                </a:gridCol>
                <a:gridCol w="2822713">
                  <a:extLst>
                    <a:ext uri="{9D8B030D-6E8A-4147-A177-3AD203B41FA5}">
                      <a16:colId xmlns:a16="http://schemas.microsoft.com/office/drawing/2014/main" val="3816314281"/>
                    </a:ext>
                  </a:extLst>
                </a:gridCol>
              </a:tblGrid>
              <a:tr h="643301">
                <a:tc>
                  <a:txBody>
                    <a:bodyPr/>
                    <a:lstStyle/>
                    <a:p>
                      <a:pPr marR="0" indent="0" algn="ctr" rtl="0">
                        <a:lnSpc>
                          <a:spcPct val="119000"/>
                        </a:lnSpc>
                        <a:spcBef>
                          <a:spcPts val="0"/>
                        </a:spcBef>
                        <a:spcAft>
                          <a:spcPts val="0"/>
                        </a:spcAft>
                      </a:pPr>
                      <a:r>
                        <a:rPr lang="en-US" sz="2400" kern="1200" dirty="0">
                          <a:ln>
                            <a:noFill/>
                          </a:ln>
                          <a:solidFill>
                            <a:srgbClr val="0D0D0D"/>
                          </a:solidFill>
                          <a:effectLst/>
                          <a:latin typeface="Times New Roman" panose="02020603050405020304" pitchFamily="18" charset="0"/>
                        </a:rPr>
                        <a:t>CATIONS Period 3 →</a:t>
                      </a:r>
                      <a:endParaRPr lang="en-US" sz="24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200" dirty="0">
                          <a:ln>
                            <a:noFill/>
                          </a:ln>
                          <a:solidFill>
                            <a:srgbClr val="0D0D0D"/>
                          </a:solidFill>
                          <a:effectLst/>
                          <a:latin typeface="Times New Roman" panose="02020603050405020304" pitchFamily="18" charset="0"/>
                        </a:rPr>
                        <a:t>Na</a:t>
                      </a:r>
                      <a:r>
                        <a:rPr lang="en-US" sz="3200" kern="1200" baseline="30000" dirty="0">
                          <a:ln>
                            <a:noFill/>
                          </a:ln>
                          <a:solidFill>
                            <a:srgbClr val="0D0D0D"/>
                          </a:solidFill>
                          <a:effectLst/>
                          <a:latin typeface="Times New Roman" panose="02020603050405020304" pitchFamily="18" charset="0"/>
                        </a:rPr>
                        <a:t>+1</a:t>
                      </a:r>
                      <a:endParaRPr lang="en-US" sz="32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200" dirty="0">
                          <a:ln>
                            <a:noFill/>
                          </a:ln>
                          <a:solidFill>
                            <a:srgbClr val="0D0D0D"/>
                          </a:solidFill>
                          <a:effectLst/>
                          <a:latin typeface="Times New Roman" panose="02020603050405020304" pitchFamily="18" charset="0"/>
                        </a:rPr>
                        <a:t>Mg</a:t>
                      </a:r>
                      <a:r>
                        <a:rPr lang="en-US" sz="3200" kern="1200" baseline="30000" dirty="0">
                          <a:ln>
                            <a:noFill/>
                          </a:ln>
                          <a:solidFill>
                            <a:srgbClr val="0D0D0D"/>
                          </a:solidFill>
                          <a:effectLst/>
                          <a:latin typeface="Times New Roman" panose="02020603050405020304" pitchFamily="18" charset="0"/>
                        </a:rPr>
                        <a:t>+2</a:t>
                      </a:r>
                      <a:endParaRPr lang="en-US" sz="32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200" dirty="0">
                          <a:ln>
                            <a:noFill/>
                          </a:ln>
                          <a:solidFill>
                            <a:srgbClr val="0D0D0D"/>
                          </a:solidFill>
                          <a:effectLst/>
                          <a:latin typeface="Times New Roman" panose="02020603050405020304" pitchFamily="18" charset="0"/>
                        </a:rPr>
                        <a:t>Al</a:t>
                      </a:r>
                      <a:r>
                        <a:rPr lang="en-US" sz="3200" kern="1200" baseline="30000" dirty="0">
                          <a:ln>
                            <a:noFill/>
                          </a:ln>
                          <a:solidFill>
                            <a:srgbClr val="0D0D0D"/>
                          </a:solidFill>
                          <a:effectLst/>
                          <a:latin typeface="Times New Roman" panose="02020603050405020304" pitchFamily="18" charset="0"/>
                        </a:rPr>
                        <a:t>+3</a:t>
                      </a:r>
                      <a:endParaRPr lang="en-US" sz="32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8770801"/>
                  </a:ext>
                </a:extLst>
              </a:tr>
              <a:tr h="1460324">
                <a:tc>
                  <a:txBody>
                    <a:bodyPr/>
                    <a:lstStyle/>
                    <a:p>
                      <a:pPr marR="0" indent="0" algn="l" rtl="0">
                        <a:lnSpc>
                          <a:spcPct val="119000"/>
                        </a:lnSpc>
                        <a:spcBef>
                          <a:spcPts val="0"/>
                        </a:spcBef>
                        <a:spcAft>
                          <a:spcPts val="0"/>
                        </a:spcAft>
                      </a:pPr>
                      <a:r>
                        <a:rPr lang="en-US" sz="2400" kern="1200" dirty="0">
                          <a:ln>
                            <a:noFill/>
                          </a:ln>
                          <a:solidFill>
                            <a:srgbClr val="0D0D0D"/>
                          </a:solidFill>
                          <a:effectLst/>
                          <a:latin typeface="Times New Roman" panose="02020603050405020304" pitchFamily="18" charset="0"/>
                        </a:rPr>
                        <a:t>56.   Electron   </a:t>
                      </a:r>
                      <a:br>
                        <a:rPr lang="en-US" sz="2400" kern="1200" dirty="0">
                          <a:ln>
                            <a:noFill/>
                          </a:ln>
                          <a:solidFill>
                            <a:srgbClr val="0D0D0D"/>
                          </a:solidFill>
                          <a:effectLst/>
                          <a:latin typeface="Times New Roman" panose="02020603050405020304" pitchFamily="18" charset="0"/>
                        </a:rPr>
                      </a:br>
                      <a:r>
                        <a:rPr lang="en-US" sz="2400" kern="1200" dirty="0">
                          <a:ln>
                            <a:noFill/>
                          </a:ln>
                          <a:solidFill>
                            <a:srgbClr val="0D0D0D"/>
                          </a:solidFill>
                          <a:effectLst/>
                          <a:latin typeface="Times New Roman" panose="02020603050405020304" pitchFamily="18" charset="0"/>
                        </a:rPr>
                        <a:t>        configurations</a:t>
                      </a:r>
                      <a:endParaRPr lang="en-US" sz="24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4000" b="0" dirty="0">
                          <a:solidFill>
                            <a:srgbClr val="FF0000"/>
                          </a:solidFill>
                          <a:latin typeface="Times New Roman" panose="02020603050405020304" pitchFamily="18" charset="0"/>
                          <a:cs typeface="Times New Roman" panose="02020603050405020304" pitchFamily="18" charset="0"/>
                        </a:rPr>
                        <a:t> </a:t>
                      </a:r>
                      <a:endParaRPr lang="en-US" sz="2400" kern="1400" dirty="0">
                        <a:ln>
                          <a:noFill/>
                        </a:ln>
                        <a:solidFill>
                          <a:srgbClr val="FF0000"/>
                        </a:solidFill>
                        <a:effectLst/>
                        <a:latin typeface="Calibri" panose="020F050202020403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0"/>
                        </a:spcAft>
                      </a:pPr>
                      <a:endParaRPr lang="en-US" sz="2400" kern="1400" dirty="0">
                        <a:ln>
                          <a:noFill/>
                        </a:ln>
                        <a:solidFill>
                          <a:srgbClr val="FF0000"/>
                        </a:solidFill>
                        <a:effectLst/>
                        <a:latin typeface="Calibri" panose="020F050202020403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8238596"/>
                  </a:ext>
                </a:extLst>
              </a:tr>
              <a:tr h="0">
                <a:tc gridSpan="4">
                  <a:txBody>
                    <a:bodyPr/>
                    <a:lstStyle/>
                    <a:p>
                      <a:pPr marR="0" indent="0" algn="ctr" rtl="0">
                        <a:lnSpc>
                          <a:spcPct val="119000"/>
                        </a:lnSpc>
                        <a:spcBef>
                          <a:spcPts val="0"/>
                        </a:spcBef>
                        <a:spcAft>
                          <a:spcPts val="0"/>
                        </a:spcAft>
                      </a:pPr>
                      <a:r>
                        <a:rPr lang="en-US" sz="1200" kern="1400" dirty="0">
                          <a:ln>
                            <a:noFill/>
                          </a:ln>
                          <a:solidFill>
                            <a:srgbClr val="000000"/>
                          </a:solidFill>
                          <a:effectLst/>
                          <a:latin typeface="Times New Roman" panose="02020603050405020304" pitchFamily="18" charset="0"/>
                        </a:rPr>
                        <a:t> </a:t>
                      </a:r>
                      <a:endParaRPr lang="en-US" sz="12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08634573"/>
                  </a:ext>
                </a:extLst>
              </a:tr>
              <a:tr h="676874">
                <a:tc>
                  <a:txBody>
                    <a:bodyPr/>
                    <a:lstStyle/>
                    <a:p>
                      <a:pPr marR="0" indent="0" algn="ctr" rtl="0">
                        <a:lnSpc>
                          <a:spcPct val="119000"/>
                        </a:lnSpc>
                        <a:spcBef>
                          <a:spcPts val="0"/>
                        </a:spcBef>
                        <a:spcAft>
                          <a:spcPts val="0"/>
                        </a:spcAft>
                      </a:pPr>
                      <a:r>
                        <a:rPr lang="en-US" sz="2400" kern="1200" dirty="0">
                          <a:ln>
                            <a:noFill/>
                          </a:ln>
                          <a:solidFill>
                            <a:srgbClr val="0D0D0D"/>
                          </a:solidFill>
                          <a:effectLst/>
                          <a:latin typeface="Times New Roman" panose="02020603050405020304" pitchFamily="18" charset="0"/>
                        </a:rPr>
                        <a:t>ANION in Period 3 →</a:t>
                      </a:r>
                      <a:endParaRPr lang="en-US" sz="24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200">
                          <a:ln>
                            <a:noFill/>
                          </a:ln>
                          <a:solidFill>
                            <a:srgbClr val="000000"/>
                          </a:solidFill>
                          <a:effectLst/>
                          <a:latin typeface="Times New Roman" panose="02020603050405020304" pitchFamily="18" charset="0"/>
                        </a:rPr>
                        <a:t>N</a:t>
                      </a:r>
                      <a:r>
                        <a:rPr lang="en-US" sz="3200" kern="1200" baseline="30000">
                          <a:ln>
                            <a:noFill/>
                          </a:ln>
                          <a:solidFill>
                            <a:srgbClr val="000000"/>
                          </a:solidFill>
                          <a:effectLst/>
                          <a:latin typeface="Times New Roman" panose="02020603050405020304" pitchFamily="18" charset="0"/>
                        </a:rPr>
                        <a:t>-3</a:t>
                      </a:r>
                      <a:endParaRPr lang="en-US" sz="24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200" dirty="0">
                          <a:ln>
                            <a:noFill/>
                          </a:ln>
                          <a:solidFill>
                            <a:srgbClr val="000000"/>
                          </a:solidFill>
                          <a:effectLst/>
                          <a:latin typeface="Times New Roman" panose="02020603050405020304" pitchFamily="18" charset="0"/>
                        </a:rPr>
                        <a:t>O</a:t>
                      </a:r>
                      <a:r>
                        <a:rPr lang="en-US" sz="3200" kern="1200" baseline="30000" dirty="0">
                          <a:ln>
                            <a:noFill/>
                          </a:ln>
                          <a:solidFill>
                            <a:srgbClr val="000000"/>
                          </a:solidFill>
                          <a:effectLst/>
                          <a:latin typeface="Times New Roman" panose="02020603050405020304" pitchFamily="18" charset="0"/>
                        </a:rPr>
                        <a:t>-2</a:t>
                      </a:r>
                      <a:endParaRPr lang="en-US" sz="32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200" dirty="0">
                          <a:ln>
                            <a:noFill/>
                          </a:ln>
                          <a:solidFill>
                            <a:srgbClr val="000000"/>
                          </a:solidFill>
                          <a:effectLst/>
                          <a:latin typeface="Times New Roman" panose="02020603050405020304" pitchFamily="18" charset="0"/>
                        </a:rPr>
                        <a:t>F</a:t>
                      </a:r>
                      <a:r>
                        <a:rPr lang="en-US" sz="3200" kern="1200" baseline="30000" dirty="0">
                          <a:ln>
                            <a:noFill/>
                          </a:ln>
                          <a:solidFill>
                            <a:srgbClr val="000000"/>
                          </a:solidFill>
                          <a:effectLst/>
                          <a:latin typeface="Times New Roman" panose="02020603050405020304" pitchFamily="18" charset="0"/>
                        </a:rPr>
                        <a:t>-1</a:t>
                      </a:r>
                      <a:endParaRPr lang="en-US" sz="32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9551705"/>
                  </a:ext>
                </a:extLst>
              </a:tr>
              <a:tr h="1460324">
                <a:tc>
                  <a:txBody>
                    <a:bodyPr/>
                    <a:lstStyle/>
                    <a:p>
                      <a:pPr marR="0" indent="0" algn="l" rtl="0">
                        <a:lnSpc>
                          <a:spcPct val="119000"/>
                        </a:lnSpc>
                        <a:spcBef>
                          <a:spcPts val="0"/>
                        </a:spcBef>
                        <a:spcAft>
                          <a:spcPts val="0"/>
                        </a:spcAft>
                      </a:pPr>
                      <a:r>
                        <a:rPr lang="en-US" sz="2400" kern="1200" dirty="0">
                          <a:ln>
                            <a:noFill/>
                          </a:ln>
                          <a:solidFill>
                            <a:srgbClr val="0D0D0D"/>
                          </a:solidFill>
                          <a:effectLst/>
                          <a:latin typeface="Times New Roman" panose="02020603050405020304" pitchFamily="18" charset="0"/>
                        </a:rPr>
                        <a:t>57.  Electron </a:t>
                      </a:r>
                      <a:br>
                        <a:rPr lang="en-US" sz="2400" kern="1200" dirty="0">
                          <a:ln>
                            <a:noFill/>
                          </a:ln>
                          <a:solidFill>
                            <a:srgbClr val="0D0D0D"/>
                          </a:solidFill>
                          <a:effectLst/>
                          <a:latin typeface="Times New Roman" panose="02020603050405020304" pitchFamily="18" charset="0"/>
                        </a:rPr>
                      </a:br>
                      <a:r>
                        <a:rPr lang="en-US" sz="2400" kern="1200" dirty="0">
                          <a:ln>
                            <a:noFill/>
                          </a:ln>
                          <a:solidFill>
                            <a:srgbClr val="0D0D0D"/>
                          </a:solidFill>
                          <a:effectLst/>
                          <a:latin typeface="Times New Roman" panose="02020603050405020304" pitchFamily="18" charset="0"/>
                        </a:rPr>
                        <a:t>       configurations</a:t>
                      </a:r>
                      <a:endParaRPr lang="en-US" sz="24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0"/>
                        </a:spcAft>
                      </a:pPr>
                      <a:endParaRPr lang="en-US" sz="2400" kern="1400" dirty="0">
                        <a:ln>
                          <a:noFill/>
                        </a:ln>
                        <a:solidFill>
                          <a:srgbClr val="000000"/>
                        </a:solidFill>
                        <a:effectLst/>
                        <a:latin typeface="Calibri" panose="020F050202020403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68321"/>
                  </a:ext>
                </a:extLst>
              </a:tr>
            </a:tbl>
          </a:graphicData>
        </a:graphic>
      </p:graphicFrame>
      <p:sp>
        <p:nvSpPr>
          <p:cNvPr id="4" name="Control 1">
            <a:extLst>
              <a:ext uri="{FF2B5EF4-FFF2-40B4-BE49-F238E27FC236}">
                <a16:creationId xmlns:a16="http://schemas.microsoft.com/office/drawing/2014/main" id="{BE3BADA9-0C5D-4216-ABDD-8F210A3568C4}"/>
              </a:ext>
            </a:extLst>
          </p:cNvPr>
          <p:cNvSpPr>
            <a:spLocks noChangeArrowheads="1" noChangeShapeType="1"/>
          </p:cNvSpPr>
          <p:nvPr/>
        </p:nvSpPr>
        <p:spPr bwMode="auto">
          <a:xfrm>
            <a:off x="2662238" y="3328988"/>
            <a:ext cx="7324725" cy="223520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B9127554-570D-413C-A3F9-EA8E311990AA}"/>
              </a:ext>
            </a:extLst>
          </p:cNvPr>
          <p:cNvSpPr txBox="1"/>
          <p:nvPr/>
        </p:nvSpPr>
        <p:spPr>
          <a:xfrm>
            <a:off x="0" y="4903304"/>
            <a:ext cx="12191998" cy="1200329"/>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58.  State the Period Trend for Cation size</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0000FF"/>
                </a:solidFill>
                <a:latin typeface="Times New Roman" panose="02020603050405020304" pitchFamily="18" charset="0"/>
                <a:cs typeface="Times New Roman" panose="02020603050405020304" pitchFamily="18" charset="0"/>
              </a:rPr>
              <a:t>59.  State the Period Trend for Anion size</a:t>
            </a:r>
          </a:p>
        </p:txBody>
      </p:sp>
    </p:spTree>
    <p:extLst>
      <p:ext uri="{BB962C8B-B14F-4D97-AF65-F5344CB8AC3E}">
        <p14:creationId xmlns:p14="http://schemas.microsoft.com/office/powerpoint/2010/main" val="20046964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5743707-5720-4A24-8EA8-E39F1E714C9C}"/>
              </a:ext>
            </a:extLst>
          </p:cNvPr>
          <p:cNvGraphicFramePr>
            <a:graphicFrameLocks noGrp="1"/>
          </p:cNvGraphicFramePr>
          <p:nvPr>
            <p:extLst>
              <p:ext uri="{D42A27DB-BD31-4B8C-83A1-F6EECF244321}">
                <p14:modId xmlns:p14="http://schemas.microsoft.com/office/powerpoint/2010/main" val="4197766557"/>
              </p:ext>
            </p:extLst>
          </p:nvPr>
        </p:nvGraphicFramePr>
        <p:xfrm>
          <a:off x="0" y="0"/>
          <a:ext cx="12191998" cy="4534828"/>
        </p:xfrm>
        <a:graphic>
          <a:graphicData uri="http://schemas.openxmlformats.org/drawingml/2006/table">
            <a:tbl>
              <a:tblPr/>
              <a:tblGrid>
                <a:gridCol w="3193772">
                  <a:extLst>
                    <a:ext uri="{9D8B030D-6E8A-4147-A177-3AD203B41FA5}">
                      <a16:colId xmlns:a16="http://schemas.microsoft.com/office/drawing/2014/main" val="4143022049"/>
                    </a:ext>
                  </a:extLst>
                </a:gridCol>
                <a:gridCol w="3061252">
                  <a:extLst>
                    <a:ext uri="{9D8B030D-6E8A-4147-A177-3AD203B41FA5}">
                      <a16:colId xmlns:a16="http://schemas.microsoft.com/office/drawing/2014/main" val="2115390744"/>
                    </a:ext>
                  </a:extLst>
                </a:gridCol>
                <a:gridCol w="3114261">
                  <a:extLst>
                    <a:ext uri="{9D8B030D-6E8A-4147-A177-3AD203B41FA5}">
                      <a16:colId xmlns:a16="http://schemas.microsoft.com/office/drawing/2014/main" val="46623649"/>
                    </a:ext>
                  </a:extLst>
                </a:gridCol>
                <a:gridCol w="2822713">
                  <a:extLst>
                    <a:ext uri="{9D8B030D-6E8A-4147-A177-3AD203B41FA5}">
                      <a16:colId xmlns:a16="http://schemas.microsoft.com/office/drawing/2014/main" val="3816314281"/>
                    </a:ext>
                  </a:extLst>
                </a:gridCol>
              </a:tblGrid>
              <a:tr h="643301">
                <a:tc>
                  <a:txBody>
                    <a:bodyPr/>
                    <a:lstStyle/>
                    <a:p>
                      <a:pPr marR="0" indent="0" algn="ctr" rtl="0">
                        <a:lnSpc>
                          <a:spcPct val="119000"/>
                        </a:lnSpc>
                        <a:spcBef>
                          <a:spcPts val="0"/>
                        </a:spcBef>
                        <a:spcAft>
                          <a:spcPts val="0"/>
                        </a:spcAft>
                      </a:pPr>
                      <a:r>
                        <a:rPr lang="en-US" sz="2400" kern="1200" dirty="0">
                          <a:ln>
                            <a:noFill/>
                          </a:ln>
                          <a:solidFill>
                            <a:srgbClr val="0D0D0D"/>
                          </a:solidFill>
                          <a:effectLst/>
                          <a:latin typeface="Times New Roman" panose="02020603050405020304" pitchFamily="18" charset="0"/>
                        </a:rPr>
                        <a:t>CATIONS Period 3 →</a:t>
                      </a:r>
                      <a:endParaRPr lang="en-US" sz="24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200" dirty="0">
                          <a:ln>
                            <a:noFill/>
                          </a:ln>
                          <a:solidFill>
                            <a:srgbClr val="0D0D0D"/>
                          </a:solidFill>
                          <a:effectLst/>
                          <a:latin typeface="Times New Roman" panose="02020603050405020304" pitchFamily="18" charset="0"/>
                        </a:rPr>
                        <a:t>Na</a:t>
                      </a:r>
                      <a:r>
                        <a:rPr lang="en-US" sz="3200" kern="1200" baseline="30000" dirty="0">
                          <a:ln>
                            <a:noFill/>
                          </a:ln>
                          <a:solidFill>
                            <a:srgbClr val="0D0D0D"/>
                          </a:solidFill>
                          <a:effectLst/>
                          <a:latin typeface="Times New Roman" panose="02020603050405020304" pitchFamily="18" charset="0"/>
                        </a:rPr>
                        <a:t>+1</a:t>
                      </a:r>
                      <a:endParaRPr lang="en-US" sz="32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200" dirty="0">
                          <a:ln>
                            <a:noFill/>
                          </a:ln>
                          <a:solidFill>
                            <a:srgbClr val="0D0D0D"/>
                          </a:solidFill>
                          <a:effectLst/>
                          <a:latin typeface="Times New Roman" panose="02020603050405020304" pitchFamily="18" charset="0"/>
                        </a:rPr>
                        <a:t>Mg</a:t>
                      </a:r>
                      <a:r>
                        <a:rPr lang="en-US" sz="3200" kern="1200" baseline="30000" dirty="0">
                          <a:ln>
                            <a:noFill/>
                          </a:ln>
                          <a:solidFill>
                            <a:srgbClr val="0D0D0D"/>
                          </a:solidFill>
                          <a:effectLst/>
                          <a:latin typeface="Times New Roman" panose="02020603050405020304" pitchFamily="18" charset="0"/>
                        </a:rPr>
                        <a:t>+2</a:t>
                      </a:r>
                      <a:endParaRPr lang="en-US" sz="32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200" dirty="0">
                          <a:ln>
                            <a:noFill/>
                          </a:ln>
                          <a:solidFill>
                            <a:srgbClr val="0D0D0D"/>
                          </a:solidFill>
                          <a:effectLst/>
                          <a:latin typeface="Times New Roman" panose="02020603050405020304" pitchFamily="18" charset="0"/>
                        </a:rPr>
                        <a:t>Al</a:t>
                      </a:r>
                      <a:r>
                        <a:rPr lang="en-US" sz="3200" kern="1200" baseline="30000" dirty="0">
                          <a:ln>
                            <a:noFill/>
                          </a:ln>
                          <a:solidFill>
                            <a:srgbClr val="0D0D0D"/>
                          </a:solidFill>
                          <a:effectLst/>
                          <a:latin typeface="Times New Roman" panose="02020603050405020304" pitchFamily="18" charset="0"/>
                        </a:rPr>
                        <a:t>+3</a:t>
                      </a:r>
                      <a:endParaRPr lang="en-US" sz="32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8770801"/>
                  </a:ext>
                </a:extLst>
              </a:tr>
              <a:tr h="1460324">
                <a:tc>
                  <a:txBody>
                    <a:bodyPr/>
                    <a:lstStyle/>
                    <a:p>
                      <a:pPr marR="0" indent="0" algn="l" rtl="0">
                        <a:lnSpc>
                          <a:spcPct val="119000"/>
                        </a:lnSpc>
                        <a:spcBef>
                          <a:spcPts val="0"/>
                        </a:spcBef>
                        <a:spcAft>
                          <a:spcPts val="0"/>
                        </a:spcAft>
                      </a:pPr>
                      <a:r>
                        <a:rPr lang="en-US" sz="2400" kern="1200" dirty="0">
                          <a:ln>
                            <a:noFill/>
                          </a:ln>
                          <a:solidFill>
                            <a:srgbClr val="0D0D0D"/>
                          </a:solidFill>
                          <a:effectLst/>
                          <a:latin typeface="Times New Roman" panose="02020603050405020304" pitchFamily="18" charset="0"/>
                        </a:rPr>
                        <a:t>56.   Electron   </a:t>
                      </a:r>
                      <a:br>
                        <a:rPr lang="en-US" sz="2400" kern="1200" dirty="0">
                          <a:ln>
                            <a:noFill/>
                          </a:ln>
                          <a:solidFill>
                            <a:srgbClr val="0D0D0D"/>
                          </a:solidFill>
                          <a:effectLst/>
                          <a:latin typeface="Times New Roman" panose="02020603050405020304" pitchFamily="18" charset="0"/>
                        </a:rPr>
                      </a:br>
                      <a:r>
                        <a:rPr lang="en-US" sz="2400" kern="1200" dirty="0">
                          <a:ln>
                            <a:noFill/>
                          </a:ln>
                          <a:solidFill>
                            <a:srgbClr val="0D0D0D"/>
                          </a:solidFill>
                          <a:effectLst/>
                          <a:latin typeface="Times New Roman" panose="02020603050405020304" pitchFamily="18" charset="0"/>
                        </a:rPr>
                        <a:t>        configurations</a:t>
                      </a:r>
                      <a:endParaRPr lang="en-US" sz="24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4000" b="0" dirty="0">
                          <a:solidFill>
                            <a:srgbClr val="FF0000"/>
                          </a:solidFill>
                          <a:latin typeface="Times New Roman" panose="02020603050405020304" pitchFamily="18" charset="0"/>
                          <a:cs typeface="Times New Roman" panose="02020603050405020304" pitchFamily="18" charset="0"/>
                        </a:rPr>
                        <a:t>2-8</a:t>
                      </a:r>
                      <a:br>
                        <a:rPr lang="en-US" sz="4000" b="0" dirty="0">
                          <a:solidFill>
                            <a:srgbClr val="FF0000"/>
                          </a:solidFill>
                          <a:latin typeface="Times New Roman" panose="02020603050405020304" pitchFamily="18" charset="0"/>
                          <a:cs typeface="Times New Roman" panose="02020603050405020304" pitchFamily="18" charset="0"/>
                        </a:rPr>
                      </a:br>
                      <a:r>
                        <a:rPr lang="en-US" sz="2000" b="0" dirty="0">
                          <a:solidFill>
                            <a:srgbClr val="FF0000"/>
                          </a:solidFill>
                          <a:latin typeface="Times New Roman" panose="02020603050405020304" pitchFamily="18" charset="0"/>
                          <a:cs typeface="Times New Roman" panose="02020603050405020304" pitchFamily="18" charset="0"/>
                        </a:rPr>
                        <a:t> </a:t>
                      </a:r>
                      <a:endParaRPr lang="en-US" sz="2400" kern="1400" dirty="0">
                        <a:ln>
                          <a:noFill/>
                        </a:ln>
                        <a:solidFill>
                          <a:srgbClr val="FF0000"/>
                        </a:solidFill>
                        <a:effectLst/>
                        <a:latin typeface="Calibri" panose="020F050202020403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4000" b="0" dirty="0">
                          <a:solidFill>
                            <a:srgbClr val="FF0000"/>
                          </a:solidFill>
                          <a:latin typeface="Times New Roman" panose="02020603050405020304" pitchFamily="18" charset="0"/>
                          <a:cs typeface="Times New Roman" panose="02020603050405020304" pitchFamily="18" charset="0"/>
                        </a:rPr>
                        <a:t>2-8</a:t>
                      </a:r>
                      <a:br>
                        <a:rPr lang="en-US" sz="4000" b="0" dirty="0">
                          <a:solidFill>
                            <a:srgbClr val="FF0000"/>
                          </a:solidFill>
                          <a:latin typeface="Times New Roman" panose="02020603050405020304" pitchFamily="18" charset="0"/>
                          <a:cs typeface="Times New Roman" panose="02020603050405020304" pitchFamily="18" charset="0"/>
                        </a:rPr>
                      </a:br>
                      <a:r>
                        <a:rPr lang="en-US" sz="2000" b="0" dirty="0">
                          <a:solidFill>
                            <a:srgbClr val="FF0000"/>
                          </a:solidFill>
                          <a:latin typeface="Times New Roman" panose="02020603050405020304" pitchFamily="18" charset="0"/>
                          <a:cs typeface="Times New Roman" panose="02020603050405020304" pitchFamily="18" charset="0"/>
                        </a:rPr>
                        <a:t> </a:t>
                      </a:r>
                      <a:endParaRPr lang="en-US" sz="2400" kern="1400" dirty="0">
                        <a:ln>
                          <a:noFill/>
                        </a:ln>
                        <a:solidFill>
                          <a:srgbClr val="FF0000"/>
                        </a:solidFill>
                        <a:effectLst/>
                        <a:latin typeface="Calibri" panose="020F050202020403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dirty="0">
                          <a:solidFill>
                            <a:srgbClr val="FF0000"/>
                          </a:solidFill>
                          <a:latin typeface="Times New Roman" panose="02020603050405020304" pitchFamily="18" charset="0"/>
                          <a:cs typeface="Times New Roman" panose="02020603050405020304" pitchFamily="18" charset="0"/>
                        </a:rPr>
                        <a:t>2-8</a:t>
                      </a:r>
                      <a:br>
                        <a:rPr lang="en-US" sz="4000" b="0" dirty="0">
                          <a:solidFill>
                            <a:srgbClr val="FF0000"/>
                          </a:solidFill>
                          <a:latin typeface="Times New Roman" panose="02020603050405020304" pitchFamily="18" charset="0"/>
                          <a:cs typeface="Times New Roman" panose="02020603050405020304" pitchFamily="18" charset="0"/>
                        </a:rPr>
                      </a:br>
                      <a:r>
                        <a:rPr lang="en-US" sz="2000" b="0" dirty="0">
                          <a:solidFill>
                            <a:srgbClr val="FF0000"/>
                          </a:solidFill>
                          <a:latin typeface="Times New Roman" panose="02020603050405020304" pitchFamily="18" charset="0"/>
                          <a:cs typeface="Times New Roman" panose="02020603050405020304" pitchFamily="18" charset="0"/>
                        </a:rPr>
                        <a:t> </a:t>
                      </a:r>
                      <a:endPar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8238596"/>
                  </a:ext>
                </a:extLst>
              </a:tr>
              <a:tr h="0">
                <a:tc gridSpan="4">
                  <a:txBody>
                    <a:bodyPr/>
                    <a:lstStyle/>
                    <a:p>
                      <a:pPr marR="0" indent="0" algn="ctr" rtl="0">
                        <a:lnSpc>
                          <a:spcPct val="119000"/>
                        </a:lnSpc>
                        <a:spcBef>
                          <a:spcPts val="0"/>
                        </a:spcBef>
                        <a:spcAft>
                          <a:spcPts val="0"/>
                        </a:spcAft>
                      </a:pPr>
                      <a:r>
                        <a:rPr lang="en-US" sz="1200" kern="1400" dirty="0">
                          <a:ln>
                            <a:noFill/>
                          </a:ln>
                          <a:solidFill>
                            <a:srgbClr val="000000"/>
                          </a:solidFill>
                          <a:effectLst/>
                          <a:latin typeface="Times New Roman" panose="02020603050405020304" pitchFamily="18" charset="0"/>
                        </a:rPr>
                        <a:t> </a:t>
                      </a:r>
                      <a:endParaRPr lang="en-US" sz="12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08634573"/>
                  </a:ext>
                </a:extLst>
              </a:tr>
              <a:tr h="676874">
                <a:tc>
                  <a:txBody>
                    <a:bodyPr/>
                    <a:lstStyle/>
                    <a:p>
                      <a:pPr marR="0" indent="0" algn="ctr" rtl="0">
                        <a:lnSpc>
                          <a:spcPct val="119000"/>
                        </a:lnSpc>
                        <a:spcBef>
                          <a:spcPts val="0"/>
                        </a:spcBef>
                        <a:spcAft>
                          <a:spcPts val="0"/>
                        </a:spcAft>
                      </a:pPr>
                      <a:r>
                        <a:rPr lang="en-US" sz="2400" kern="1200" dirty="0">
                          <a:ln>
                            <a:noFill/>
                          </a:ln>
                          <a:solidFill>
                            <a:srgbClr val="0D0D0D"/>
                          </a:solidFill>
                          <a:effectLst/>
                          <a:latin typeface="Times New Roman" panose="02020603050405020304" pitchFamily="18" charset="0"/>
                        </a:rPr>
                        <a:t>ANION in Period 3 →</a:t>
                      </a:r>
                      <a:endParaRPr lang="en-US" sz="24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200">
                          <a:ln>
                            <a:noFill/>
                          </a:ln>
                          <a:solidFill>
                            <a:srgbClr val="000000"/>
                          </a:solidFill>
                          <a:effectLst/>
                          <a:latin typeface="Times New Roman" panose="02020603050405020304" pitchFamily="18" charset="0"/>
                        </a:rPr>
                        <a:t>N</a:t>
                      </a:r>
                      <a:r>
                        <a:rPr lang="en-US" sz="3200" kern="1200" baseline="30000">
                          <a:ln>
                            <a:noFill/>
                          </a:ln>
                          <a:solidFill>
                            <a:srgbClr val="000000"/>
                          </a:solidFill>
                          <a:effectLst/>
                          <a:latin typeface="Times New Roman" panose="02020603050405020304" pitchFamily="18" charset="0"/>
                        </a:rPr>
                        <a:t>-3</a:t>
                      </a:r>
                      <a:endParaRPr lang="en-US" sz="24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200" dirty="0">
                          <a:ln>
                            <a:noFill/>
                          </a:ln>
                          <a:solidFill>
                            <a:srgbClr val="000000"/>
                          </a:solidFill>
                          <a:effectLst/>
                          <a:latin typeface="Times New Roman" panose="02020603050405020304" pitchFamily="18" charset="0"/>
                        </a:rPr>
                        <a:t>O</a:t>
                      </a:r>
                      <a:r>
                        <a:rPr lang="en-US" sz="3200" kern="1200" baseline="30000" dirty="0">
                          <a:ln>
                            <a:noFill/>
                          </a:ln>
                          <a:solidFill>
                            <a:srgbClr val="000000"/>
                          </a:solidFill>
                          <a:effectLst/>
                          <a:latin typeface="Times New Roman" panose="02020603050405020304" pitchFamily="18" charset="0"/>
                        </a:rPr>
                        <a:t>-2</a:t>
                      </a:r>
                      <a:endParaRPr lang="en-US" sz="32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200" dirty="0">
                          <a:ln>
                            <a:noFill/>
                          </a:ln>
                          <a:solidFill>
                            <a:srgbClr val="000000"/>
                          </a:solidFill>
                          <a:effectLst/>
                          <a:latin typeface="Times New Roman" panose="02020603050405020304" pitchFamily="18" charset="0"/>
                        </a:rPr>
                        <a:t>F</a:t>
                      </a:r>
                      <a:r>
                        <a:rPr lang="en-US" sz="3200" kern="1200" baseline="30000" dirty="0">
                          <a:ln>
                            <a:noFill/>
                          </a:ln>
                          <a:solidFill>
                            <a:srgbClr val="000000"/>
                          </a:solidFill>
                          <a:effectLst/>
                          <a:latin typeface="Times New Roman" panose="02020603050405020304" pitchFamily="18" charset="0"/>
                        </a:rPr>
                        <a:t>-1</a:t>
                      </a:r>
                      <a:endParaRPr lang="en-US" sz="32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9551705"/>
                  </a:ext>
                </a:extLst>
              </a:tr>
              <a:tr h="1460324">
                <a:tc>
                  <a:txBody>
                    <a:bodyPr/>
                    <a:lstStyle/>
                    <a:p>
                      <a:pPr marR="0" indent="0" algn="l" rtl="0">
                        <a:lnSpc>
                          <a:spcPct val="119000"/>
                        </a:lnSpc>
                        <a:spcBef>
                          <a:spcPts val="0"/>
                        </a:spcBef>
                        <a:spcAft>
                          <a:spcPts val="0"/>
                        </a:spcAft>
                      </a:pPr>
                      <a:r>
                        <a:rPr lang="en-US" sz="2400" kern="1200" dirty="0">
                          <a:ln>
                            <a:noFill/>
                          </a:ln>
                          <a:solidFill>
                            <a:srgbClr val="0D0D0D"/>
                          </a:solidFill>
                          <a:effectLst/>
                          <a:latin typeface="Times New Roman" panose="02020603050405020304" pitchFamily="18" charset="0"/>
                        </a:rPr>
                        <a:t>57.  Electron </a:t>
                      </a:r>
                      <a:br>
                        <a:rPr lang="en-US" sz="2400" kern="1200" dirty="0">
                          <a:ln>
                            <a:noFill/>
                          </a:ln>
                          <a:solidFill>
                            <a:srgbClr val="0D0D0D"/>
                          </a:solidFill>
                          <a:effectLst/>
                          <a:latin typeface="Times New Roman" panose="02020603050405020304" pitchFamily="18" charset="0"/>
                        </a:rPr>
                      </a:br>
                      <a:r>
                        <a:rPr lang="en-US" sz="2400" kern="1200" dirty="0">
                          <a:ln>
                            <a:noFill/>
                          </a:ln>
                          <a:solidFill>
                            <a:srgbClr val="0D0D0D"/>
                          </a:solidFill>
                          <a:effectLst/>
                          <a:latin typeface="Times New Roman" panose="02020603050405020304" pitchFamily="18" charset="0"/>
                        </a:rPr>
                        <a:t>       configurations</a:t>
                      </a:r>
                      <a:endParaRPr lang="en-US" sz="24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0"/>
                        </a:spcAft>
                      </a:pPr>
                      <a:endParaRPr lang="en-US" sz="2400" kern="1400" dirty="0">
                        <a:ln>
                          <a:noFill/>
                        </a:ln>
                        <a:solidFill>
                          <a:srgbClr val="000000"/>
                        </a:solidFill>
                        <a:effectLst/>
                        <a:latin typeface="Calibri" panose="020F050202020403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68321"/>
                  </a:ext>
                </a:extLst>
              </a:tr>
            </a:tbl>
          </a:graphicData>
        </a:graphic>
      </p:graphicFrame>
      <p:sp>
        <p:nvSpPr>
          <p:cNvPr id="4" name="Control 1">
            <a:extLst>
              <a:ext uri="{FF2B5EF4-FFF2-40B4-BE49-F238E27FC236}">
                <a16:creationId xmlns:a16="http://schemas.microsoft.com/office/drawing/2014/main" id="{BE3BADA9-0C5D-4216-ABDD-8F210A3568C4}"/>
              </a:ext>
            </a:extLst>
          </p:cNvPr>
          <p:cNvSpPr>
            <a:spLocks noChangeArrowheads="1" noChangeShapeType="1"/>
          </p:cNvSpPr>
          <p:nvPr/>
        </p:nvSpPr>
        <p:spPr bwMode="auto">
          <a:xfrm>
            <a:off x="2662238" y="3328988"/>
            <a:ext cx="7324725" cy="223520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B9127554-570D-413C-A3F9-EA8E311990AA}"/>
              </a:ext>
            </a:extLst>
          </p:cNvPr>
          <p:cNvSpPr txBox="1"/>
          <p:nvPr/>
        </p:nvSpPr>
        <p:spPr>
          <a:xfrm>
            <a:off x="0" y="4903304"/>
            <a:ext cx="12191998" cy="1200329"/>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58.  State the Period Trend for Cation size</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0000FF"/>
                </a:solidFill>
                <a:latin typeface="Times New Roman" panose="02020603050405020304" pitchFamily="18" charset="0"/>
                <a:cs typeface="Times New Roman" panose="02020603050405020304" pitchFamily="18" charset="0"/>
              </a:rPr>
              <a:t>59.  State the Period Trend for Anion size</a:t>
            </a:r>
          </a:p>
        </p:txBody>
      </p:sp>
    </p:spTree>
    <p:extLst>
      <p:ext uri="{BB962C8B-B14F-4D97-AF65-F5344CB8AC3E}">
        <p14:creationId xmlns:p14="http://schemas.microsoft.com/office/powerpoint/2010/main" val="22694687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5743707-5720-4A24-8EA8-E39F1E714C9C}"/>
              </a:ext>
            </a:extLst>
          </p:cNvPr>
          <p:cNvGraphicFramePr>
            <a:graphicFrameLocks noGrp="1"/>
          </p:cNvGraphicFramePr>
          <p:nvPr>
            <p:extLst>
              <p:ext uri="{D42A27DB-BD31-4B8C-83A1-F6EECF244321}">
                <p14:modId xmlns:p14="http://schemas.microsoft.com/office/powerpoint/2010/main" val="4088551930"/>
              </p:ext>
            </p:extLst>
          </p:nvPr>
        </p:nvGraphicFramePr>
        <p:xfrm>
          <a:off x="0" y="0"/>
          <a:ext cx="12191998" cy="4534828"/>
        </p:xfrm>
        <a:graphic>
          <a:graphicData uri="http://schemas.openxmlformats.org/drawingml/2006/table">
            <a:tbl>
              <a:tblPr/>
              <a:tblGrid>
                <a:gridCol w="3193772">
                  <a:extLst>
                    <a:ext uri="{9D8B030D-6E8A-4147-A177-3AD203B41FA5}">
                      <a16:colId xmlns:a16="http://schemas.microsoft.com/office/drawing/2014/main" val="4143022049"/>
                    </a:ext>
                  </a:extLst>
                </a:gridCol>
                <a:gridCol w="3061252">
                  <a:extLst>
                    <a:ext uri="{9D8B030D-6E8A-4147-A177-3AD203B41FA5}">
                      <a16:colId xmlns:a16="http://schemas.microsoft.com/office/drawing/2014/main" val="2115390744"/>
                    </a:ext>
                  </a:extLst>
                </a:gridCol>
                <a:gridCol w="3114261">
                  <a:extLst>
                    <a:ext uri="{9D8B030D-6E8A-4147-A177-3AD203B41FA5}">
                      <a16:colId xmlns:a16="http://schemas.microsoft.com/office/drawing/2014/main" val="46623649"/>
                    </a:ext>
                  </a:extLst>
                </a:gridCol>
                <a:gridCol w="2822713">
                  <a:extLst>
                    <a:ext uri="{9D8B030D-6E8A-4147-A177-3AD203B41FA5}">
                      <a16:colId xmlns:a16="http://schemas.microsoft.com/office/drawing/2014/main" val="3816314281"/>
                    </a:ext>
                  </a:extLst>
                </a:gridCol>
              </a:tblGrid>
              <a:tr h="643301">
                <a:tc>
                  <a:txBody>
                    <a:bodyPr/>
                    <a:lstStyle/>
                    <a:p>
                      <a:pPr marR="0" indent="0" algn="ctr" rtl="0">
                        <a:lnSpc>
                          <a:spcPct val="119000"/>
                        </a:lnSpc>
                        <a:spcBef>
                          <a:spcPts val="0"/>
                        </a:spcBef>
                        <a:spcAft>
                          <a:spcPts val="0"/>
                        </a:spcAft>
                      </a:pPr>
                      <a:r>
                        <a:rPr lang="en-US" sz="2400" kern="1200" dirty="0">
                          <a:ln>
                            <a:noFill/>
                          </a:ln>
                          <a:solidFill>
                            <a:srgbClr val="0D0D0D"/>
                          </a:solidFill>
                          <a:effectLst/>
                          <a:latin typeface="Times New Roman" panose="02020603050405020304" pitchFamily="18" charset="0"/>
                        </a:rPr>
                        <a:t>CATIONS Period 3 →</a:t>
                      </a:r>
                      <a:endParaRPr lang="en-US" sz="24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200" dirty="0">
                          <a:ln>
                            <a:noFill/>
                          </a:ln>
                          <a:solidFill>
                            <a:srgbClr val="0D0D0D"/>
                          </a:solidFill>
                          <a:effectLst/>
                          <a:latin typeface="Times New Roman" panose="02020603050405020304" pitchFamily="18" charset="0"/>
                        </a:rPr>
                        <a:t>Na</a:t>
                      </a:r>
                      <a:r>
                        <a:rPr lang="en-US" sz="3200" kern="1200" baseline="30000" dirty="0">
                          <a:ln>
                            <a:noFill/>
                          </a:ln>
                          <a:solidFill>
                            <a:srgbClr val="0D0D0D"/>
                          </a:solidFill>
                          <a:effectLst/>
                          <a:latin typeface="Times New Roman" panose="02020603050405020304" pitchFamily="18" charset="0"/>
                        </a:rPr>
                        <a:t>+1</a:t>
                      </a:r>
                      <a:endParaRPr lang="en-US" sz="32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200" dirty="0">
                          <a:ln>
                            <a:noFill/>
                          </a:ln>
                          <a:solidFill>
                            <a:srgbClr val="0D0D0D"/>
                          </a:solidFill>
                          <a:effectLst/>
                          <a:latin typeface="Times New Roman" panose="02020603050405020304" pitchFamily="18" charset="0"/>
                        </a:rPr>
                        <a:t>Mg</a:t>
                      </a:r>
                      <a:r>
                        <a:rPr lang="en-US" sz="3200" kern="1200" baseline="30000" dirty="0">
                          <a:ln>
                            <a:noFill/>
                          </a:ln>
                          <a:solidFill>
                            <a:srgbClr val="0D0D0D"/>
                          </a:solidFill>
                          <a:effectLst/>
                          <a:latin typeface="Times New Roman" panose="02020603050405020304" pitchFamily="18" charset="0"/>
                        </a:rPr>
                        <a:t>+2</a:t>
                      </a:r>
                      <a:endParaRPr lang="en-US" sz="32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200" dirty="0">
                          <a:ln>
                            <a:noFill/>
                          </a:ln>
                          <a:solidFill>
                            <a:srgbClr val="0D0D0D"/>
                          </a:solidFill>
                          <a:effectLst/>
                          <a:latin typeface="Times New Roman" panose="02020603050405020304" pitchFamily="18" charset="0"/>
                        </a:rPr>
                        <a:t>Al</a:t>
                      </a:r>
                      <a:r>
                        <a:rPr lang="en-US" sz="3200" kern="1200" baseline="30000" dirty="0">
                          <a:ln>
                            <a:noFill/>
                          </a:ln>
                          <a:solidFill>
                            <a:srgbClr val="0D0D0D"/>
                          </a:solidFill>
                          <a:effectLst/>
                          <a:latin typeface="Times New Roman" panose="02020603050405020304" pitchFamily="18" charset="0"/>
                        </a:rPr>
                        <a:t>+3</a:t>
                      </a:r>
                      <a:endParaRPr lang="en-US" sz="32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8770801"/>
                  </a:ext>
                </a:extLst>
              </a:tr>
              <a:tr h="1460324">
                <a:tc>
                  <a:txBody>
                    <a:bodyPr/>
                    <a:lstStyle/>
                    <a:p>
                      <a:pPr marR="0" indent="0" algn="l" rtl="0">
                        <a:lnSpc>
                          <a:spcPct val="119000"/>
                        </a:lnSpc>
                        <a:spcBef>
                          <a:spcPts val="0"/>
                        </a:spcBef>
                        <a:spcAft>
                          <a:spcPts val="0"/>
                        </a:spcAft>
                      </a:pPr>
                      <a:r>
                        <a:rPr lang="en-US" sz="2400" kern="1200" dirty="0">
                          <a:ln>
                            <a:noFill/>
                          </a:ln>
                          <a:solidFill>
                            <a:srgbClr val="0D0D0D"/>
                          </a:solidFill>
                          <a:effectLst/>
                          <a:latin typeface="Times New Roman" panose="02020603050405020304" pitchFamily="18" charset="0"/>
                        </a:rPr>
                        <a:t>56.   Electron   </a:t>
                      </a:r>
                      <a:br>
                        <a:rPr lang="en-US" sz="2400" kern="1200" dirty="0">
                          <a:ln>
                            <a:noFill/>
                          </a:ln>
                          <a:solidFill>
                            <a:srgbClr val="0D0D0D"/>
                          </a:solidFill>
                          <a:effectLst/>
                          <a:latin typeface="Times New Roman" panose="02020603050405020304" pitchFamily="18" charset="0"/>
                        </a:rPr>
                      </a:br>
                      <a:r>
                        <a:rPr lang="en-US" sz="2400" kern="1200" dirty="0">
                          <a:ln>
                            <a:noFill/>
                          </a:ln>
                          <a:solidFill>
                            <a:srgbClr val="0D0D0D"/>
                          </a:solidFill>
                          <a:effectLst/>
                          <a:latin typeface="Times New Roman" panose="02020603050405020304" pitchFamily="18" charset="0"/>
                        </a:rPr>
                        <a:t>        configurations</a:t>
                      </a:r>
                      <a:endParaRPr lang="en-US" sz="24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4000" b="0" dirty="0">
                          <a:solidFill>
                            <a:srgbClr val="FF0000"/>
                          </a:solidFill>
                          <a:latin typeface="Times New Roman" panose="02020603050405020304" pitchFamily="18" charset="0"/>
                          <a:cs typeface="Times New Roman" panose="02020603050405020304" pitchFamily="18" charset="0"/>
                        </a:rPr>
                        <a:t>2-8</a:t>
                      </a:r>
                      <a:br>
                        <a:rPr lang="en-US" sz="4000" b="0" dirty="0">
                          <a:solidFill>
                            <a:srgbClr val="FF0000"/>
                          </a:solidFill>
                          <a:latin typeface="Times New Roman" panose="02020603050405020304" pitchFamily="18" charset="0"/>
                          <a:cs typeface="Times New Roman" panose="02020603050405020304" pitchFamily="18" charset="0"/>
                        </a:rPr>
                      </a:br>
                      <a:r>
                        <a:rPr lang="en-US" sz="2000" b="0" dirty="0">
                          <a:solidFill>
                            <a:srgbClr val="FF0000"/>
                          </a:solidFill>
                          <a:latin typeface="Times New Roman" panose="02020603050405020304" pitchFamily="18" charset="0"/>
                          <a:cs typeface="Times New Roman" panose="02020603050405020304" pitchFamily="18" charset="0"/>
                        </a:rPr>
                        <a:t>11 protons + 10 electrons</a:t>
                      </a:r>
                      <a:endParaRPr lang="en-US" sz="2400" kern="1400" dirty="0">
                        <a:ln>
                          <a:noFill/>
                        </a:ln>
                        <a:solidFill>
                          <a:srgbClr val="FF0000"/>
                        </a:solidFill>
                        <a:effectLst/>
                        <a:latin typeface="Calibri" panose="020F050202020403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4000" b="0" dirty="0">
                          <a:solidFill>
                            <a:srgbClr val="FF0000"/>
                          </a:solidFill>
                          <a:latin typeface="Times New Roman" panose="02020603050405020304" pitchFamily="18" charset="0"/>
                          <a:cs typeface="Times New Roman" panose="02020603050405020304" pitchFamily="18" charset="0"/>
                        </a:rPr>
                        <a:t>2-8</a:t>
                      </a:r>
                      <a:br>
                        <a:rPr lang="en-US" sz="4000" b="0" dirty="0">
                          <a:solidFill>
                            <a:srgbClr val="FF0000"/>
                          </a:solidFill>
                          <a:latin typeface="Times New Roman" panose="02020603050405020304" pitchFamily="18" charset="0"/>
                          <a:cs typeface="Times New Roman" panose="02020603050405020304" pitchFamily="18" charset="0"/>
                        </a:rPr>
                      </a:br>
                      <a:r>
                        <a:rPr lang="en-US" sz="2000" b="0" dirty="0">
                          <a:solidFill>
                            <a:srgbClr val="FF0000"/>
                          </a:solidFill>
                          <a:latin typeface="Times New Roman" panose="02020603050405020304" pitchFamily="18" charset="0"/>
                          <a:cs typeface="Times New Roman" panose="02020603050405020304" pitchFamily="18" charset="0"/>
                        </a:rPr>
                        <a:t>12 protons + 10 electrons</a:t>
                      </a:r>
                      <a:endParaRPr lang="en-US" sz="2400" kern="1400" dirty="0">
                        <a:ln>
                          <a:noFill/>
                        </a:ln>
                        <a:solidFill>
                          <a:srgbClr val="FF0000"/>
                        </a:solidFill>
                        <a:effectLst/>
                        <a:latin typeface="Calibri" panose="020F050202020403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dirty="0">
                          <a:solidFill>
                            <a:srgbClr val="FF0000"/>
                          </a:solidFill>
                          <a:latin typeface="Times New Roman" panose="02020603050405020304" pitchFamily="18" charset="0"/>
                          <a:cs typeface="Times New Roman" panose="02020603050405020304" pitchFamily="18" charset="0"/>
                        </a:rPr>
                        <a:t>2-8</a:t>
                      </a:r>
                      <a:br>
                        <a:rPr lang="en-US" sz="4000" b="0" dirty="0">
                          <a:solidFill>
                            <a:srgbClr val="FF0000"/>
                          </a:solidFill>
                          <a:latin typeface="Times New Roman" panose="02020603050405020304" pitchFamily="18" charset="0"/>
                          <a:cs typeface="Times New Roman" panose="02020603050405020304" pitchFamily="18" charset="0"/>
                        </a:rPr>
                      </a:br>
                      <a:r>
                        <a:rPr lang="en-US" sz="2000" b="0" dirty="0">
                          <a:solidFill>
                            <a:srgbClr val="FF0000"/>
                          </a:solidFill>
                          <a:latin typeface="Times New Roman" panose="02020603050405020304" pitchFamily="18" charset="0"/>
                          <a:cs typeface="Times New Roman" panose="02020603050405020304" pitchFamily="18" charset="0"/>
                        </a:rPr>
                        <a:t>13 protons + 10 electrons</a:t>
                      </a:r>
                      <a:endPar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8238596"/>
                  </a:ext>
                </a:extLst>
              </a:tr>
              <a:tr h="0">
                <a:tc gridSpan="4">
                  <a:txBody>
                    <a:bodyPr/>
                    <a:lstStyle/>
                    <a:p>
                      <a:pPr marR="0" indent="0" algn="ctr" rtl="0">
                        <a:lnSpc>
                          <a:spcPct val="119000"/>
                        </a:lnSpc>
                        <a:spcBef>
                          <a:spcPts val="0"/>
                        </a:spcBef>
                        <a:spcAft>
                          <a:spcPts val="0"/>
                        </a:spcAft>
                      </a:pPr>
                      <a:r>
                        <a:rPr lang="en-US" sz="1200" kern="1400" dirty="0">
                          <a:ln>
                            <a:noFill/>
                          </a:ln>
                          <a:solidFill>
                            <a:srgbClr val="000000"/>
                          </a:solidFill>
                          <a:effectLst/>
                          <a:latin typeface="Times New Roman" panose="02020603050405020304" pitchFamily="18" charset="0"/>
                        </a:rPr>
                        <a:t> </a:t>
                      </a:r>
                      <a:endParaRPr lang="en-US" sz="12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08634573"/>
                  </a:ext>
                </a:extLst>
              </a:tr>
              <a:tr h="676874">
                <a:tc>
                  <a:txBody>
                    <a:bodyPr/>
                    <a:lstStyle/>
                    <a:p>
                      <a:pPr marR="0" indent="0" algn="ctr" rtl="0">
                        <a:lnSpc>
                          <a:spcPct val="119000"/>
                        </a:lnSpc>
                        <a:spcBef>
                          <a:spcPts val="0"/>
                        </a:spcBef>
                        <a:spcAft>
                          <a:spcPts val="0"/>
                        </a:spcAft>
                      </a:pPr>
                      <a:r>
                        <a:rPr lang="en-US" sz="2400" kern="1200" dirty="0">
                          <a:ln>
                            <a:noFill/>
                          </a:ln>
                          <a:solidFill>
                            <a:srgbClr val="0D0D0D"/>
                          </a:solidFill>
                          <a:effectLst/>
                          <a:latin typeface="Times New Roman" panose="02020603050405020304" pitchFamily="18" charset="0"/>
                        </a:rPr>
                        <a:t>ANION in Period 3 →</a:t>
                      </a:r>
                      <a:endParaRPr lang="en-US" sz="24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200">
                          <a:ln>
                            <a:noFill/>
                          </a:ln>
                          <a:solidFill>
                            <a:srgbClr val="000000"/>
                          </a:solidFill>
                          <a:effectLst/>
                          <a:latin typeface="Times New Roman" panose="02020603050405020304" pitchFamily="18" charset="0"/>
                        </a:rPr>
                        <a:t>N</a:t>
                      </a:r>
                      <a:r>
                        <a:rPr lang="en-US" sz="3200" kern="1200" baseline="30000">
                          <a:ln>
                            <a:noFill/>
                          </a:ln>
                          <a:solidFill>
                            <a:srgbClr val="000000"/>
                          </a:solidFill>
                          <a:effectLst/>
                          <a:latin typeface="Times New Roman" panose="02020603050405020304" pitchFamily="18" charset="0"/>
                        </a:rPr>
                        <a:t>-3</a:t>
                      </a:r>
                      <a:endParaRPr lang="en-US" sz="24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200" dirty="0">
                          <a:ln>
                            <a:noFill/>
                          </a:ln>
                          <a:solidFill>
                            <a:srgbClr val="000000"/>
                          </a:solidFill>
                          <a:effectLst/>
                          <a:latin typeface="Times New Roman" panose="02020603050405020304" pitchFamily="18" charset="0"/>
                        </a:rPr>
                        <a:t>O</a:t>
                      </a:r>
                      <a:r>
                        <a:rPr lang="en-US" sz="3200" kern="1200" baseline="30000" dirty="0">
                          <a:ln>
                            <a:noFill/>
                          </a:ln>
                          <a:solidFill>
                            <a:srgbClr val="000000"/>
                          </a:solidFill>
                          <a:effectLst/>
                          <a:latin typeface="Times New Roman" panose="02020603050405020304" pitchFamily="18" charset="0"/>
                        </a:rPr>
                        <a:t>-2</a:t>
                      </a:r>
                      <a:endParaRPr lang="en-US" sz="32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200" dirty="0">
                          <a:ln>
                            <a:noFill/>
                          </a:ln>
                          <a:solidFill>
                            <a:srgbClr val="000000"/>
                          </a:solidFill>
                          <a:effectLst/>
                          <a:latin typeface="Times New Roman" panose="02020603050405020304" pitchFamily="18" charset="0"/>
                        </a:rPr>
                        <a:t>F</a:t>
                      </a:r>
                      <a:r>
                        <a:rPr lang="en-US" sz="3200" kern="1200" baseline="30000" dirty="0">
                          <a:ln>
                            <a:noFill/>
                          </a:ln>
                          <a:solidFill>
                            <a:srgbClr val="000000"/>
                          </a:solidFill>
                          <a:effectLst/>
                          <a:latin typeface="Times New Roman" panose="02020603050405020304" pitchFamily="18" charset="0"/>
                        </a:rPr>
                        <a:t>-1</a:t>
                      </a:r>
                      <a:endParaRPr lang="en-US" sz="32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9551705"/>
                  </a:ext>
                </a:extLst>
              </a:tr>
              <a:tr h="1460324">
                <a:tc>
                  <a:txBody>
                    <a:bodyPr/>
                    <a:lstStyle/>
                    <a:p>
                      <a:pPr marR="0" indent="0" algn="l" rtl="0">
                        <a:lnSpc>
                          <a:spcPct val="119000"/>
                        </a:lnSpc>
                        <a:spcBef>
                          <a:spcPts val="0"/>
                        </a:spcBef>
                        <a:spcAft>
                          <a:spcPts val="0"/>
                        </a:spcAft>
                      </a:pPr>
                      <a:r>
                        <a:rPr lang="en-US" sz="2400" kern="1200" dirty="0">
                          <a:ln>
                            <a:noFill/>
                          </a:ln>
                          <a:solidFill>
                            <a:srgbClr val="0D0D0D"/>
                          </a:solidFill>
                          <a:effectLst/>
                          <a:latin typeface="Times New Roman" panose="02020603050405020304" pitchFamily="18" charset="0"/>
                        </a:rPr>
                        <a:t>57.  Electron </a:t>
                      </a:r>
                      <a:br>
                        <a:rPr lang="en-US" sz="2400" kern="1200" dirty="0">
                          <a:ln>
                            <a:noFill/>
                          </a:ln>
                          <a:solidFill>
                            <a:srgbClr val="0D0D0D"/>
                          </a:solidFill>
                          <a:effectLst/>
                          <a:latin typeface="Times New Roman" panose="02020603050405020304" pitchFamily="18" charset="0"/>
                        </a:rPr>
                      </a:br>
                      <a:r>
                        <a:rPr lang="en-US" sz="2400" kern="1200" dirty="0">
                          <a:ln>
                            <a:noFill/>
                          </a:ln>
                          <a:solidFill>
                            <a:srgbClr val="0D0D0D"/>
                          </a:solidFill>
                          <a:effectLst/>
                          <a:latin typeface="Times New Roman" panose="02020603050405020304" pitchFamily="18" charset="0"/>
                        </a:rPr>
                        <a:t>       configurations</a:t>
                      </a:r>
                      <a:endParaRPr lang="en-US" sz="24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0"/>
                        </a:spcAft>
                      </a:pPr>
                      <a:endParaRPr lang="en-US" sz="2400" kern="1400" dirty="0">
                        <a:ln>
                          <a:noFill/>
                        </a:ln>
                        <a:solidFill>
                          <a:srgbClr val="000000"/>
                        </a:solidFill>
                        <a:effectLst/>
                        <a:latin typeface="Calibri" panose="020F050202020403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68321"/>
                  </a:ext>
                </a:extLst>
              </a:tr>
            </a:tbl>
          </a:graphicData>
        </a:graphic>
      </p:graphicFrame>
      <p:sp>
        <p:nvSpPr>
          <p:cNvPr id="4" name="Control 1">
            <a:extLst>
              <a:ext uri="{FF2B5EF4-FFF2-40B4-BE49-F238E27FC236}">
                <a16:creationId xmlns:a16="http://schemas.microsoft.com/office/drawing/2014/main" id="{BE3BADA9-0C5D-4216-ABDD-8F210A3568C4}"/>
              </a:ext>
            </a:extLst>
          </p:cNvPr>
          <p:cNvSpPr>
            <a:spLocks noChangeArrowheads="1" noChangeShapeType="1"/>
          </p:cNvSpPr>
          <p:nvPr/>
        </p:nvSpPr>
        <p:spPr bwMode="auto">
          <a:xfrm>
            <a:off x="2662238" y="3328988"/>
            <a:ext cx="7324725" cy="223520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B9127554-570D-413C-A3F9-EA8E311990AA}"/>
              </a:ext>
            </a:extLst>
          </p:cNvPr>
          <p:cNvSpPr txBox="1"/>
          <p:nvPr/>
        </p:nvSpPr>
        <p:spPr>
          <a:xfrm>
            <a:off x="0" y="4903304"/>
            <a:ext cx="12191998" cy="1200329"/>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58.  State the Period Trend for Cation size</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0000FF"/>
                </a:solidFill>
                <a:latin typeface="Times New Roman" panose="02020603050405020304" pitchFamily="18" charset="0"/>
                <a:cs typeface="Times New Roman" panose="02020603050405020304" pitchFamily="18" charset="0"/>
              </a:rPr>
              <a:t>59.  State the Period Trend for Anion size</a:t>
            </a:r>
          </a:p>
        </p:txBody>
      </p:sp>
    </p:spTree>
    <p:extLst>
      <p:ext uri="{BB962C8B-B14F-4D97-AF65-F5344CB8AC3E}">
        <p14:creationId xmlns:p14="http://schemas.microsoft.com/office/powerpoint/2010/main" val="1701451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444737-ADA1-4B56-8879-C3FC9C3A3D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3325" y="1254287"/>
            <a:ext cx="8448675" cy="5603713"/>
          </a:xfrm>
          <a:prstGeom prst="rect">
            <a:avLst/>
          </a:prstGeom>
        </p:spPr>
      </p:pic>
      <p:sp>
        <p:nvSpPr>
          <p:cNvPr id="7" name="TextBox 6">
            <a:extLst>
              <a:ext uri="{FF2B5EF4-FFF2-40B4-BE49-F238E27FC236}">
                <a16:creationId xmlns:a16="http://schemas.microsoft.com/office/drawing/2014/main" id="{31A9A963-797B-4D43-AE1A-2665BC838378}"/>
              </a:ext>
            </a:extLst>
          </p:cNvPr>
          <p:cNvSpPr txBox="1"/>
          <p:nvPr/>
        </p:nvSpPr>
        <p:spPr>
          <a:xfrm>
            <a:off x="-1" y="914401"/>
            <a:ext cx="3983500" cy="5293757"/>
          </a:xfrm>
          <a:prstGeom prst="rect">
            <a:avLst/>
          </a:prstGeom>
          <a:noFill/>
        </p:spPr>
        <p:txBody>
          <a:bodyPr wrap="square" rtlCol="0">
            <a:spAutoFit/>
          </a:bodyPr>
          <a:lstStyle/>
          <a:p>
            <a:pPr algn="ctr"/>
            <a:r>
              <a:rPr lang="en-US" sz="4000" dirty="0">
                <a:solidFill>
                  <a:srgbClr val="006600"/>
                </a:solidFill>
                <a:latin typeface="Times New Roman" panose="02020603050405020304" pitchFamily="18" charset="0"/>
                <a:cs typeface="Times New Roman" panose="02020603050405020304" pitchFamily="18" charset="0"/>
              </a:rPr>
              <a:t>10.</a:t>
            </a:r>
            <a:br>
              <a:rPr lang="en-US" sz="4000" dirty="0">
                <a:solidFill>
                  <a:srgbClr val="006600"/>
                </a:solidFill>
                <a:latin typeface="Times New Roman" panose="02020603050405020304" pitchFamily="18" charset="0"/>
                <a:cs typeface="Times New Roman" panose="02020603050405020304" pitchFamily="18" charset="0"/>
              </a:rPr>
            </a:br>
            <a:r>
              <a:rPr lang="en-US" sz="4000" dirty="0">
                <a:solidFill>
                  <a:srgbClr val="006600"/>
                </a:solidFill>
                <a:latin typeface="Times New Roman" panose="02020603050405020304" pitchFamily="18" charset="0"/>
                <a:cs typeface="Times New Roman" panose="02020603050405020304" pitchFamily="18" charset="0"/>
              </a:rPr>
              <a:t>seven atoms </a:t>
            </a:r>
            <a:br>
              <a:rPr lang="en-US" sz="4000" dirty="0">
                <a:solidFill>
                  <a:srgbClr val="006600"/>
                </a:solidFill>
                <a:latin typeface="Times New Roman" panose="02020603050405020304" pitchFamily="18" charset="0"/>
                <a:cs typeface="Times New Roman" panose="02020603050405020304" pitchFamily="18" charset="0"/>
              </a:rPr>
            </a:br>
            <a:r>
              <a:rPr lang="en-US" sz="4000" dirty="0">
                <a:solidFill>
                  <a:srgbClr val="006600"/>
                </a:solidFill>
                <a:latin typeface="Times New Roman" panose="02020603050405020304" pitchFamily="18" charset="0"/>
                <a:cs typeface="Times New Roman" panose="02020603050405020304" pitchFamily="18" charset="0"/>
              </a:rPr>
              <a:t>that touch the staircase are called the METALLOIDS</a:t>
            </a:r>
            <a:br>
              <a:rPr lang="en-US" sz="4000" dirty="0">
                <a:solidFill>
                  <a:srgbClr val="006600"/>
                </a:solidFill>
                <a:latin typeface="Times New Roman" panose="02020603050405020304" pitchFamily="18" charset="0"/>
                <a:cs typeface="Times New Roman" panose="02020603050405020304" pitchFamily="18" charset="0"/>
              </a:rPr>
            </a:br>
            <a:br>
              <a:rPr lang="en-US" sz="4000" dirty="0">
                <a:solidFill>
                  <a:srgbClr val="006600"/>
                </a:solidFill>
                <a:latin typeface="Times New Roman" panose="02020603050405020304" pitchFamily="18" charset="0"/>
                <a:cs typeface="Times New Roman" panose="02020603050405020304" pitchFamily="18" charset="0"/>
              </a:rPr>
            </a:br>
            <a:r>
              <a:rPr lang="en-US" sz="4000" dirty="0">
                <a:solidFill>
                  <a:srgbClr val="006600"/>
                </a:solidFill>
                <a:latin typeface="Times New Roman" panose="02020603050405020304" pitchFamily="18" charset="0"/>
                <a:cs typeface="Times New Roman" panose="02020603050405020304" pitchFamily="18" charset="0"/>
              </a:rPr>
              <a:t>NOT Al or Po</a:t>
            </a:r>
            <a:endParaRPr lang="en-US" sz="4000" kern="1400" dirty="0">
              <a:ln>
                <a:noFill/>
              </a:ln>
              <a:solidFill>
                <a:srgbClr val="006600"/>
              </a:solidFill>
              <a:effectLst/>
              <a:latin typeface="Times New Roman" panose="02020603050405020304" pitchFamily="18" charset="0"/>
              <a:cs typeface="Times New Roman" panose="02020603050405020304" pitchFamily="18" charset="0"/>
            </a:endParaRPr>
          </a:p>
          <a:p>
            <a:endParaRPr lang="en-US" dirty="0"/>
          </a:p>
        </p:txBody>
      </p:sp>
      <p:cxnSp>
        <p:nvCxnSpPr>
          <p:cNvPr id="3" name="Straight Connector 2">
            <a:extLst>
              <a:ext uri="{FF2B5EF4-FFF2-40B4-BE49-F238E27FC236}">
                <a16:creationId xmlns:a16="http://schemas.microsoft.com/office/drawing/2014/main" id="{84C90E01-5CFD-4647-8D3C-121E1628A70F}"/>
              </a:ext>
            </a:extLst>
          </p:cNvPr>
          <p:cNvCxnSpPr/>
          <p:nvPr/>
        </p:nvCxnSpPr>
        <p:spPr>
          <a:xfrm>
            <a:off x="9414841" y="2720423"/>
            <a:ext cx="0" cy="463826"/>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C2E2870-B85A-4308-ACD5-BE957C540266}"/>
              </a:ext>
            </a:extLst>
          </p:cNvPr>
          <p:cNvCxnSpPr/>
          <p:nvPr/>
        </p:nvCxnSpPr>
        <p:spPr>
          <a:xfrm>
            <a:off x="9862516" y="3149048"/>
            <a:ext cx="0" cy="463826"/>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77A30AA-EFBE-4D12-963E-318AC0DD6D72}"/>
              </a:ext>
            </a:extLst>
          </p:cNvPr>
          <p:cNvCxnSpPr/>
          <p:nvPr/>
        </p:nvCxnSpPr>
        <p:spPr>
          <a:xfrm>
            <a:off x="10310191" y="3612874"/>
            <a:ext cx="0" cy="463826"/>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C6407B1-778B-4A2C-91AF-E5DC0EBBBBAA}"/>
              </a:ext>
            </a:extLst>
          </p:cNvPr>
          <p:cNvCxnSpPr/>
          <p:nvPr/>
        </p:nvCxnSpPr>
        <p:spPr>
          <a:xfrm>
            <a:off x="10743578" y="4034873"/>
            <a:ext cx="0" cy="463826"/>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50673ED-260C-426E-B186-662E9261EB7F}"/>
              </a:ext>
            </a:extLst>
          </p:cNvPr>
          <p:cNvCxnSpPr/>
          <p:nvPr/>
        </p:nvCxnSpPr>
        <p:spPr>
          <a:xfrm>
            <a:off x="11186491" y="4498699"/>
            <a:ext cx="0" cy="463826"/>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27E6E55-63DB-4938-B869-5140C3D168E1}"/>
              </a:ext>
            </a:extLst>
          </p:cNvPr>
          <p:cNvCxnSpPr>
            <a:cxnSpLocks/>
          </p:cNvCxnSpPr>
          <p:nvPr/>
        </p:nvCxnSpPr>
        <p:spPr>
          <a:xfrm rot="16200000">
            <a:off x="9646754" y="2917135"/>
            <a:ext cx="0" cy="463826"/>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4DA9B3-EDD7-4BEE-9EC9-7EF120F9F0BD}"/>
              </a:ext>
            </a:extLst>
          </p:cNvPr>
          <p:cNvCxnSpPr>
            <a:cxnSpLocks/>
          </p:cNvCxnSpPr>
          <p:nvPr/>
        </p:nvCxnSpPr>
        <p:spPr>
          <a:xfrm rot="16200000">
            <a:off x="10078278" y="3380961"/>
            <a:ext cx="0" cy="463826"/>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F2C1062-1B0F-43E9-9C27-7BADF24A23CA}"/>
              </a:ext>
            </a:extLst>
          </p:cNvPr>
          <p:cNvCxnSpPr>
            <a:cxnSpLocks/>
          </p:cNvCxnSpPr>
          <p:nvPr/>
        </p:nvCxnSpPr>
        <p:spPr>
          <a:xfrm rot="16200000">
            <a:off x="10511665" y="3825735"/>
            <a:ext cx="0" cy="463826"/>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4C1CA0F-391A-463F-B31A-21CE3FC10AC3}"/>
              </a:ext>
            </a:extLst>
          </p:cNvPr>
          <p:cNvCxnSpPr>
            <a:cxnSpLocks/>
          </p:cNvCxnSpPr>
          <p:nvPr/>
        </p:nvCxnSpPr>
        <p:spPr>
          <a:xfrm rot="16200000">
            <a:off x="10975491" y="4266786"/>
            <a:ext cx="0" cy="463826"/>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16" name="Arrow: Right 15">
            <a:extLst>
              <a:ext uri="{FF2B5EF4-FFF2-40B4-BE49-F238E27FC236}">
                <a16:creationId xmlns:a16="http://schemas.microsoft.com/office/drawing/2014/main" id="{FF6B3D53-F99B-49E4-88A6-B41100612767}"/>
              </a:ext>
            </a:extLst>
          </p:cNvPr>
          <p:cNvSpPr/>
          <p:nvPr/>
        </p:nvSpPr>
        <p:spPr>
          <a:xfrm rot="2887545">
            <a:off x="8149210" y="1859763"/>
            <a:ext cx="1455402" cy="549550"/>
          </a:xfrm>
          <a:prstGeom prst="right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7691218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5743707-5720-4A24-8EA8-E39F1E714C9C}"/>
              </a:ext>
            </a:extLst>
          </p:cNvPr>
          <p:cNvGraphicFramePr>
            <a:graphicFrameLocks noGrp="1"/>
          </p:cNvGraphicFramePr>
          <p:nvPr>
            <p:extLst>
              <p:ext uri="{D42A27DB-BD31-4B8C-83A1-F6EECF244321}">
                <p14:modId xmlns:p14="http://schemas.microsoft.com/office/powerpoint/2010/main" val="900477811"/>
              </p:ext>
            </p:extLst>
          </p:nvPr>
        </p:nvGraphicFramePr>
        <p:xfrm>
          <a:off x="0" y="0"/>
          <a:ext cx="12191997" cy="4534828"/>
        </p:xfrm>
        <a:graphic>
          <a:graphicData uri="http://schemas.openxmlformats.org/drawingml/2006/table">
            <a:tbl>
              <a:tblPr/>
              <a:tblGrid>
                <a:gridCol w="3193772">
                  <a:extLst>
                    <a:ext uri="{9D8B030D-6E8A-4147-A177-3AD203B41FA5}">
                      <a16:colId xmlns:a16="http://schemas.microsoft.com/office/drawing/2014/main" val="4143022049"/>
                    </a:ext>
                  </a:extLst>
                </a:gridCol>
                <a:gridCol w="3061252">
                  <a:extLst>
                    <a:ext uri="{9D8B030D-6E8A-4147-A177-3AD203B41FA5}">
                      <a16:colId xmlns:a16="http://schemas.microsoft.com/office/drawing/2014/main" val="2115390744"/>
                    </a:ext>
                  </a:extLst>
                </a:gridCol>
                <a:gridCol w="3114260">
                  <a:extLst>
                    <a:ext uri="{9D8B030D-6E8A-4147-A177-3AD203B41FA5}">
                      <a16:colId xmlns:a16="http://schemas.microsoft.com/office/drawing/2014/main" val="46623649"/>
                    </a:ext>
                  </a:extLst>
                </a:gridCol>
                <a:gridCol w="2822713">
                  <a:extLst>
                    <a:ext uri="{9D8B030D-6E8A-4147-A177-3AD203B41FA5}">
                      <a16:colId xmlns:a16="http://schemas.microsoft.com/office/drawing/2014/main" val="3816314281"/>
                    </a:ext>
                  </a:extLst>
                </a:gridCol>
              </a:tblGrid>
              <a:tr h="643301">
                <a:tc>
                  <a:txBody>
                    <a:bodyPr/>
                    <a:lstStyle/>
                    <a:p>
                      <a:pPr marR="0" indent="0" algn="ctr" rtl="0">
                        <a:lnSpc>
                          <a:spcPct val="119000"/>
                        </a:lnSpc>
                        <a:spcBef>
                          <a:spcPts val="0"/>
                        </a:spcBef>
                        <a:spcAft>
                          <a:spcPts val="0"/>
                        </a:spcAft>
                      </a:pPr>
                      <a:r>
                        <a:rPr lang="en-US" sz="2400" kern="1200" dirty="0">
                          <a:ln>
                            <a:noFill/>
                          </a:ln>
                          <a:solidFill>
                            <a:srgbClr val="0D0D0D"/>
                          </a:solidFill>
                          <a:effectLst/>
                          <a:latin typeface="Times New Roman" panose="02020603050405020304" pitchFamily="18" charset="0"/>
                        </a:rPr>
                        <a:t>CATIONS Period 3 →</a:t>
                      </a:r>
                      <a:endParaRPr lang="en-US" sz="24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200" dirty="0">
                          <a:ln>
                            <a:noFill/>
                          </a:ln>
                          <a:solidFill>
                            <a:srgbClr val="0D0D0D"/>
                          </a:solidFill>
                          <a:effectLst/>
                          <a:latin typeface="Times New Roman" panose="02020603050405020304" pitchFamily="18" charset="0"/>
                        </a:rPr>
                        <a:t>Na</a:t>
                      </a:r>
                      <a:r>
                        <a:rPr lang="en-US" sz="3200" kern="1200" baseline="30000" dirty="0">
                          <a:ln>
                            <a:noFill/>
                          </a:ln>
                          <a:solidFill>
                            <a:srgbClr val="0D0D0D"/>
                          </a:solidFill>
                          <a:effectLst/>
                          <a:latin typeface="Times New Roman" panose="02020603050405020304" pitchFamily="18" charset="0"/>
                        </a:rPr>
                        <a:t>+1</a:t>
                      </a:r>
                      <a:endParaRPr lang="en-US" sz="32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200" dirty="0">
                          <a:ln>
                            <a:noFill/>
                          </a:ln>
                          <a:solidFill>
                            <a:srgbClr val="0D0D0D"/>
                          </a:solidFill>
                          <a:effectLst/>
                          <a:latin typeface="Times New Roman" panose="02020603050405020304" pitchFamily="18" charset="0"/>
                        </a:rPr>
                        <a:t>Mg</a:t>
                      </a:r>
                      <a:r>
                        <a:rPr lang="en-US" sz="3200" kern="1200" baseline="30000" dirty="0">
                          <a:ln>
                            <a:noFill/>
                          </a:ln>
                          <a:solidFill>
                            <a:srgbClr val="0D0D0D"/>
                          </a:solidFill>
                          <a:effectLst/>
                          <a:latin typeface="Times New Roman" panose="02020603050405020304" pitchFamily="18" charset="0"/>
                        </a:rPr>
                        <a:t>+2</a:t>
                      </a:r>
                      <a:endParaRPr lang="en-US" sz="32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200" dirty="0">
                          <a:ln>
                            <a:noFill/>
                          </a:ln>
                          <a:solidFill>
                            <a:srgbClr val="0D0D0D"/>
                          </a:solidFill>
                          <a:effectLst/>
                          <a:latin typeface="Times New Roman" panose="02020603050405020304" pitchFamily="18" charset="0"/>
                        </a:rPr>
                        <a:t>Al</a:t>
                      </a:r>
                      <a:r>
                        <a:rPr lang="en-US" sz="3200" kern="1200" baseline="30000" dirty="0">
                          <a:ln>
                            <a:noFill/>
                          </a:ln>
                          <a:solidFill>
                            <a:srgbClr val="0D0D0D"/>
                          </a:solidFill>
                          <a:effectLst/>
                          <a:latin typeface="Times New Roman" panose="02020603050405020304" pitchFamily="18" charset="0"/>
                        </a:rPr>
                        <a:t>+3</a:t>
                      </a:r>
                      <a:endParaRPr lang="en-US" sz="32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8770801"/>
                  </a:ext>
                </a:extLst>
              </a:tr>
              <a:tr h="1460324">
                <a:tc>
                  <a:txBody>
                    <a:bodyPr/>
                    <a:lstStyle/>
                    <a:p>
                      <a:pPr marR="0" indent="0" algn="l" rtl="0">
                        <a:lnSpc>
                          <a:spcPct val="119000"/>
                        </a:lnSpc>
                        <a:spcBef>
                          <a:spcPts val="0"/>
                        </a:spcBef>
                        <a:spcAft>
                          <a:spcPts val="0"/>
                        </a:spcAft>
                      </a:pPr>
                      <a:r>
                        <a:rPr lang="en-US" sz="2400" kern="1200" dirty="0">
                          <a:ln>
                            <a:noFill/>
                          </a:ln>
                          <a:solidFill>
                            <a:srgbClr val="0D0D0D"/>
                          </a:solidFill>
                          <a:effectLst/>
                          <a:latin typeface="Times New Roman" panose="02020603050405020304" pitchFamily="18" charset="0"/>
                        </a:rPr>
                        <a:t>56.   Electron   </a:t>
                      </a:r>
                      <a:br>
                        <a:rPr lang="en-US" sz="2400" kern="1200" dirty="0">
                          <a:ln>
                            <a:noFill/>
                          </a:ln>
                          <a:solidFill>
                            <a:srgbClr val="0D0D0D"/>
                          </a:solidFill>
                          <a:effectLst/>
                          <a:latin typeface="Times New Roman" panose="02020603050405020304" pitchFamily="18" charset="0"/>
                        </a:rPr>
                      </a:br>
                      <a:r>
                        <a:rPr lang="en-US" sz="2400" kern="1200" dirty="0">
                          <a:ln>
                            <a:noFill/>
                          </a:ln>
                          <a:solidFill>
                            <a:srgbClr val="0D0D0D"/>
                          </a:solidFill>
                          <a:effectLst/>
                          <a:latin typeface="Times New Roman" panose="02020603050405020304" pitchFamily="18" charset="0"/>
                        </a:rPr>
                        <a:t>        configurations</a:t>
                      </a:r>
                      <a:endParaRPr lang="en-US" sz="24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4000" b="0" dirty="0">
                          <a:solidFill>
                            <a:srgbClr val="FF0000"/>
                          </a:solidFill>
                          <a:latin typeface="Times New Roman" panose="02020603050405020304" pitchFamily="18" charset="0"/>
                          <a:cs typeface="Times New Roman" panose="02020603050405020304" pitchFamily="18" charset="0"/>
                        </a:rPr>
                        <a:t>2-8</a:t>
                      </a:r>
                      <a:br>
                        <a:rPr lang="en-US" sz="4000" b="0" dirty="0">
                          <a:solidFill>
                            <a:srgbClr val="FF0000"/>
                          </a:solidFill>
                          <a:latin typeface="Times New Roman" panose="02020603050405020304" pitchFamily="18" charset="0"/>
                          <a:cs typeface="Times New Roman" panose="02020603050405020304" pitchFamily="18" charset="0"/>
                        </a:rPr>
                      </a:br>
                      <a:r>
                        <a:rPr lang="en-US" sz="2000" b="0" dirty="0">
                          <a:solidFill>
                            <a:srgbClr val="FF0000"/>
                          </a:solidFill>
                          <a:latin typeface="Times New Roman" panose="02020603050405020304" pitchFamily="18" charset="0"/>
                          <a:cs typeface="Times New Roman" panose="02020603050405020304" pitchFamily="18" charset="0"/>
                        </a:rPr>
                        <a:t>11 protons + 10 electrons</a:t>
                      </a:r>
                      <a:endParaRPr lang="en-US" sz="2400" kern="1400" dirty="0">
                        <a:ln>
                          <a:noFill/>
                        </a:ln>
                        <a:solidFill>
                          <a:srgbClr val="FF0000"/>
                        </a:solidFill>
                        <a:effectLst/>
                        <a:latin typeface="Calibri" panose="020F050202020403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4000" b="0" dirty="0">
                          <a:solidFill>
                            <a:srgbClr val="FF0000"/>
                          </a:solidFill>
                          <a:latin typeface="Times New Roman" panose="02020603050405020304" pitchFamily="18" charset="0"/>
                          <a:cs typeface="Times New Roman" panose="02020603050405020304" pitchFamily="18" charset="0"/>
                        </a:rPr>
                        <a:t>2-8</a:t>
                      </a:r>
                      <a:br>
                        <a:rPr lang="en-US" sz="4000" b="0" dirty="0">
                          <a:solidFill>
                            <a:srgbClr val="FF0000"/>
                          </a:solidFill>
                          <a:latin typeface="Times New Roman" panose="02020603050405020304" pitchFamily="18" charset="0"/>
                          <a:cs typeface="Times New Roman" panose="02020603050405020304" pitchFamily="18" charset="0"/>
                        </a:rPr>
                      </a:br>
                      <a:r>
                        <a:rPr lang="en-US" sz="2000" b="0" dirty="0">
                          <a:solidFill>
                            <a:srgbClr val="FF0000"/>
                          </a:solidFill>
                          <a:latin typeface="Times New Roman" panose="02020603050405020304" pitchFamily="18" charset="0"/>
                          <a:cs typeface="Times New Roman" panose="02020603050405020304" pitchFamily="18" charset="0"/>
                        </a:rPr>
                        <a:t>12 protons + 10 electrons</a:t>
                      </a:r>
                      <a:endParaRPr lang="en-US" sz="2400" kern="1400" dirty="0">
                        <a:ln>
                          <a:noFill/>
                        </a:ln>
                        <a:solidFill>
                          <a:srgbClr val="FF0000"/>
                        </a:solidFill>
                        <a:effectLst/>
                        <a:latin typeface="Calibri" panose="020F050202020403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dirty="0">
                          <a:solidFill>
                            <a:srgbClr val="FF0000"/>
                          </a:solidFill>
                          <a:latin typeface="Times New Roman" panose="02020603050405020304" pitchFamily="18" charset="0"/>
                          <a:cs typeface="Times New Roman" panose="02020603050405020304" pitchFamily="18" charset="0"/>
                        </a:rPr>
                        <a:t>2-8</a:t>
                      </a:r>
                      <a:br>
                        <a:rPr lang="en-US" sz="4000" b="0" dirty="0">
                          <a:solidFill>
                            <a:srgbClr val="FF0000"/>
                          </a:solidFill>
                          <a:latin typeface="Times New Roman" panose="02020603050405020304" pitchFamily="18" charset="0"/>
                          <a:cs typeface="Times New Roman" panose="02020603050405020304" pitchFamily="18" charset="0"/>
                        </a:rPr>
                      </a:br>
                      <a:r>
                        <a:rPr lang="en-US" sz="2000" b="0" dirty="0">
                          <a:solidFill>
                            <a:srgbClr val="FF0000"/>
                          </a:solidFill>
                          <a:latin typeface="Times New Roman" panose="02020603050405020304" pitchFamily="18" charset="0"/>
                          <a:cs typeface="Times New Roman" panose="02020603050405020304" pitchFamily="18" charset="0"/>
                        </a:rPr>
                        <a:t>13 protons + 10 electrons</a:t>
                      </a:r>
                      <a:endPar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8238596"/>
                  </a:ext>
                </a:extLst>
              </a:tr>
              <a:tr h="0">
                <a:tc gridSpan="4">
                  <a:txBody>
                    <a:bodyPr/>
                    <a:lstStyle/>
                    <a:p>
                      <a:pPr marR="0" indent="0" algn="ctr" rtl="0">
                        <a:lnSpc>
                          <a:spcPct val="119000"/>
                        </a:lnSpc>
                        <a:spcBef>
                          <a:spcPts val="0"/>
                        </a:spcBef>
                        <a:spcAft>
                          <a:spcPts val="0"/>
                        </a:spcAft>
                      </a:pPr>
                      <a:r>
                        <a:rPr lang="en-US" sz="1200" kern="1400" dirty="0">
                          <a:ln>
                            <a:noFill/>
                          </a:ln>
                          <a:solidFill>
                            <a:srgbClr val="000000"/>
                          </a:solidFill>
                          <a:effectLst/>
                          <a:latin typeface="Times New Roman" panose="02020603050405020304" pitchFamily="18" charset="0"/>
                        </a:rPr>
                        <a:t> </a:t>
                      </a:r>
                      <a:endParaRPr lang="en-US" sz="12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08634573"/>
                  </a:ext>
                </a:extLst>
              </a:tr>
              <a:tr h="676874">
                <a:tc>
                  <a:txBody>
                    <a:bodyPr/>
                    <a:lstStyle/>
                    <a:p>
                      <a:pPr marR="0" indent="0" algn="ctr" rtl="0">
                        <a:lnSpc>
                          <a:spcPct val="119000"/>
                        </a:lnSpc>
                        <a:spcBef>
                          <a:spcPts val="0"/>
                        </a:spcBef>
                        <a:spcAft>
                          <a:spcPts val="0"/>
                        </a:spcAft>
                      </a:pPr>
                      <a:r>
                        <a:rPr lang="en-US" sz="2400" kern="1200" dirty="0">
                          <a:ln>
                            <a:noFill/>
                          </a:ln>
                          <a:solidFill>
                            <a:srgbClr val="0D0D0D"/>
                          </a:solidFill>
                          <a:effectLst/>
                          <a:latin typeface="Times New Roman" panose="02020603050405020304" pitchFamily="18" charset="0"/>
                        </a:rPr>
                        <a:t>ANION in Period 3 →</a:t>
                      </a:r>
                      <a:endParaRPr lang="en-US" sz="24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200">
                          <a:ln>
                            <a:noFill/>
                          </a:ln>
                          <a:solidFill>
                            <a:srgbClr val="000000"/>
                          </a:solidFill>
                          <a:effectLst/>
                          <a:latin typeface="Times New Roman" panose="02020603050405020304" pitchFamily="18" charset="0"/>
                        </a:rPr>
                        <a:t>N</a:t>
                      </a:r>
                      <a:r>
                        <a:rPr lang="en-US" sz="3200" kern="1200" baseline="30000">
                          <a:ln>
                            <a:noFill/>
                          </a:ln>
                          <a:solidFill>
                            <a:srgbClr val="000000"/>
                          </a:solidFill>
                          <a:effectLst/>
                          <a:latin typeface="Times New Roman" panose="02020603050405020304" pitchFamily="18" charset="0"/>
                        </a:rPr>
                        <a:t>-3</a:t>
                      </a:r>
                      <a:endParaRPr lang="en-US" sz="24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200" dirty="0">
                          <a:ln>
                            <a:noFill/>
                          </a:ln>
                          <a:solidFill>
                            <a:srgbClr val="000000"/>
                          </a:solidFill>
                          <a:effectLst/>
                          <a:latin typeface="Times New Roman" panose="02020603050405020304" pitchFamily="18" charset="0"/>
                        </a:rPr>
                        <a:t>O</a:t>
                      </a:r>
                      <a:r>
                        <a:rPr lang="en-US" sz="3200" kern="1200" baseline="30000" dirty="0">
                          <a:ln>
                            <a:noFill/>
                          </a:ln>
                          <a:solidFill>
                            <a:srgbClr val="000000"/>
                          </a:solidFill>
                          <a:effectLst/>
                          <a:latin typeface="Times New Roman" panose="02020603050405020304" pitchFamily="18" charset="0"/>
                        </a:rPr>
                        <a:t>-2</a:t>
                      </a:r>
                      <a:endParaRPr lang="en-US" sz="32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200" dirty="0">
                          <a:ln>
                            <a:noFill/>
                          </a:ln>
                          <a:solidFill>
                            <a:srgbClr val="000000"/>
                          </a:solidFill>
                          <a:effectLst/>
                          <a:latin typeface="Times New Roman" panose="02020603050405020304" pitchFamily="18" charset="0"/>
                        </a:rPr>
                        <a:t>F</a:t>
                      </a:r>
                      <a:r>
                        <a:rPr lang="en-US" sz="3200" kern="1200" baseline="30000" dirty="0">
                          <a:ln>
                            <a:noFill/>
                          </a:ln>
                          <a:solidFill>
                            <a:srgbClr val="000000"/>
                          </a:solidFill>
                          <a:effectLst/>
                          <a:latin typeface="Times New Roman" panose="02020603050405020304" pitchFamily="18" charset="0"/>
                        </a:rPr>
                        <a:t>-1</a:t>
                      </a:r>
                      <a:endParaRPr lang="en-US" sz="32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9551705"/>
                  </a:ext>
                </a:extLst>
              </a:tr>
              <a:tr h="1460324">
                <a:tc>
                  <a:txBody>
                    <a:bodyPr/>
                    <a:lstStyle/>
                    <a:p>
                      <a:pPr marR="0" indent="0" algn="l" rtl="0">
                        <a:lnSpc>
                          <a:spcPct val="119000"/>
                        </a:lnSpc>
                        <a:spcBef>
                          <a:spcPts val="0"/>
                        </a:spcBef>
                        <a:spcAft>
                          <a:spcPts val="0"/>
                        </a:spcAft>
                      </a:pPr>
                      <a:r>
                        <a:rPr lang="en-US" sz="2400" kern="1200" dirty="0">
                          <a:ln>
                            <a:noFill/>
                          </a:ln>
                          <a:solidFill>
                            <a:srgbClr val="0D0D0D"/>
                          </a:solidFill>
                          <a:effectLst/>
                          <a:latin typeface="Times New Roman" panose="02020603050405020304" pitchFamily="18" charset="0"/>
                        </a:rPr>
                        <a:t>57.  Electron </a:t>
                      </a:r>
                      <a:br>
                        <a:rPr lang="en-US" sz="2400" kern="1200" dirty="0">
                          <a:ln>
                            <a:noFill/>
                          </a:ln>
                          <a:solidFill>
                            <a:srgbClr val="0D0D0D"/>
                          </a:solidFill>
                          <a:effectLst/>
                          <a:latin typeface="Times New Roman" panose="02020603050405020304" pitchFamily="18" charset="0"/>
                        </a:rPr>
                      </a:br>
                      <a:r>
                        <a:rPr lang="en-US" sz="2400" kern="1200" dirty="0">
                          <a:ln>
                            <a:noFill/>
                          </a:ln>
                          <a:solidFill>
                            <a:srgbClr val="0D0D0D"/>
                          </a:solidFill>
                          <a:effectLst/>
                          <a:latin typeface="Times New Roman" panose="02020603050405020304" pitchFamily="18" charset="0"/>
                        </a:rPr>
                        <a:t>       configurations</a:t>
                      </a:r>
                      <a:endParaRPr lang="en-US" sz="24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4000" b="0" dirty="0">
                          <a:solidFill>
                            <a:srgbClr val="0000FF"/>
                          </a:solidFill>
                          <a:latin typeface="Times New Roman" panose="02020603050405020304" pitchFamily="18" charset="0"/>
                          <a:cs typeface="Times New Roman" panose="02020603050405020304" pitchFamily="18" charset="0"/>
                        </a:rPr>
                        <a:t>2-8</a:t>
                      </a:r>
                      <a:br>
                        <a:rPr lang="en-US" sz="4000" b="0" dirty="0">
                          <a:solidFill>
                            <a:srgbClr val="0000FF"/>
                          </a:solidFill>
                          <a:latin typeface="Times New Roman" panose="02020603050405020304" pitchFamily="18" charset="0"/>
                          <a:cs typeface="Times New Roman" panose="02020603050405020304" pitchFamily="18" charset="0"/>
                        </a:rPr>
                      </a:br>
                      <a:r>
                        <a:rPr lang="en-US" sz="2000" b="0" dirty="0">
                          <a:solidFill>
                            <a:srgbClr val="0000FF"/>
                          </a:solidFill>
                          <a:latin typeface="Times New Roman" panose="02020603050405020304" pitchFamily="18" charset="0"/>
                          <a:cs typeface="Times New Roman" panose="02020603050405020304" pitchFamily="18" charset="0"/>
                        </a:rPr>
                        <a:t> </a:t>
                      </a:r>
                      <a:endParaRPr lang="en-US" sz="2400" kern="1400" dirty="0">
                        <a:ln>
                          <a:noFill/>
                        </a:ln>
                        <a:solidFill>
                          <a:srgbClr val="000000"/>
                        </a:solidFill>
                        <a:effectLst/>
                        <a:latin typeface="Calibri" panose="020F050202020403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dirty="0">
                          <a:solidFill>
                            <a:srgbClr val="0000FF"/>
                          </a:solidFill>
                          <a:latin typeface="Times New Roman" panose="02020603050405020304" pitchFamily="18" charset="0"/>
                          <a:cs typeface="Times New Roman" panose="02020603050405020304" pitchFamily="18" charset="0"/>
                        </a:rPr>
                        <a:t>2-8</a:t>
                      </a:r>
                      <a:br>
                        <a:rPr lang="en-US" sz="3600" b="1" dirty="0">
                          <a:solidFill>
                            <a:srgbClr val="0000FF"/>
                          </a:solidFill>
                          <a:latin typeface="Times New Roman" panose="02020603050405020304" pitchFamily="18" charset="0"/>
                          <a:cs typeface="Times New Roman" panose="02020603050405020304" pitchFamily="18" charset="0"/>
                        </a:rPr>
                      </a:br>
                      <a:r>
                        <a:rPr lang="en-US" sz="2000" b="0" dirty="0">
                          <a:solidFill>
                            <a:srgbClr val="0000FF"/>
                          </a:solidFill>
                          <a:latin typeface="Times New Roman" panose="02020603050405020304" pitchFamily="18" charset="0"/>
                          <a:cs typeface="Times New Roman" panose="02020603050405020304" pitchFamily="18" charset="0"/>
                        </a:rPr>
                        <a:t> </a:t>
                      </a:r>
                      <a:endParaRPr kumimoji="0" lang="en-US" sz="1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dirty="0">
                          <a:solidFill>
                            <a:srgbClr val="0000FF"/>
                          </a:solidFill>
                          <a:latin typeface="Times New Roman" panose="02020603050405020304" pitchFamily="18" charset="0"/>
                          <a:cs typeface="Times New Roman" panose="02020603050405020304" pitchFamily="18" charset="0"/>
                        </a:rPr>
                        <a:t>2-8</a:t>
                      </a:r>
                      <a:br>
                        <a:rPr lang="en-US" sz="3600" b="1" dirty="0">
                          <a:solidFill>
                            <a:srgbClr val="0000FF"/>
                          </a:solidFill>
                          <a:latin typeface="Times New Roman" panose="02020603050405020304" pitchFamily="18" charset="0"/>
                          <a:cs typeface="Times New Roman" panose="02020603050405020304" pitchFamily="18" charset="0"/>
                        </a:rPr>
                      </a:br>
                      <a:r>
                        <a:rPr lang="en-US" sz="2000" b="0" dirty="0">
                          <a:solidFill>
                            <a:srgbClr val="0000FF"/>
                          </a:solidFill>
                          <a:latin typeface="Times New Roman" panose="02020603050405020304" pitchFamily="18" charset="0"/>
                          <a:cs typeface="Times New Roman" panose="02020603050405020304" pitchFamily="18" charset="0"/>
                        </a:rPr>
                        <a:t> </a:t>
                      </a:r>
                      <a:endParaRPr kumimoji="0" lang="en-US" sz="1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68321"/>
                  </a:ext>
                </a:extLst>
              </a:tr>
            </a:tbl>
          </a:graphicData>
        </a:graphic>
      </p:graphicFrame>
      <p:sp>
        <p:nvSpPr>
          <p:cNvPr id="4" name="Control 1">
            <a:extLst>
              <a:ext uri="{FF2B5EF4-FFF2-40B4-BE49-F238E27FC236}">
                <a16:creationId xmlns:a16="http://schemas.microsoft.com/office/drawing/2014/main" id="{BE3BADA9-0C5D-4216-ABDD-8F210A3568C4}"/>
              </a:ext>
            </a:extLst>
          </p:cNvPr>
          <p:cNvSpPr>
            <a:spLocks noChangeArrowheads="1" noChangeShapeType="1"/>
          </p:cNvSpPr>
          <p:nvPr/>
        </p:nvSpPr>
        <p:spPr bwMode="auto">
          <a:xfrm>
            <a:off x="2662238" y="3328988"/>
            <a:ext cx="7324725" cy="223520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B9127554-570D-413C-A3F9-EA8E311990AA}"/>
              </a:ext>
            </a:extLst>
          </p:cNvPr>
          <p:cNvSpPr txBox="1"/>
          <p:nvPr/>
        </p:nvSpPr>
        <p:spPr>
          <a:xfrm>
            <a:off x="0" y="4903304"/>
            <a:ext cx="12191998" cy="1200329"/>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58.  State the Period Trend for Cation size</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0000FF"/>
                </a:solidFill>
                <a:latin typeface="Times New Roman" panose="02020603050405020304" pitchFamily="18" charset="0"/>
                <a:cs typeface="Times New Roman" panose="02020603050405020304" pitchFamily="18" charset="0"/>
              </a:rPr>
              <a:t>59.  State the Period Trend for Anion size</a:t>
            </a:r>
          </a:p>
        </p:txBody>
      </p:sp>
    </p:spTree>
    <p:extLst>
      <p:ext uri="{BB962C8B-B14F-4D97-AF65-F5344CB8AC3E}">
        <p14:creationId xmlns:p14="http://schemas.microsoft.com/office/powerpoint/2010/main" val="937375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5743707-5720-4A24-8EA8-E39F1E714C9C}"/>
              </a:ext>
            </a:extLst>
          </p:cNvPr>
          <p:cNvGraphicFramePr>
            <a:graphicFrameLocks noGrp="1"/>
          </p:cNvGraphicFramePr>
          <p:nvPr/>
        </p:nvGraphicFramePr>
        <p:xfrm>
          <a:off x="0" y="0"/>
          <a:ext cx="12191998" cy="4534828"/>
        </p:xfrm>
        <a:graphic>
          <a:graphicData uri="http://schemas.openxmlformats.org/drawingml/2006/table">
            <a:tbl>
              <a:tblPr/>
              <a:tblGrid>
                <a:gridCol w="3193772">
                  <a:extLst>
                    <a:ext uri="{9D8B030D-6E8A-4147-A177-3AD203B41FA5}">
                      <a16:colId xmlns:a16="http://schemas.microsoft.com/office/drawing/2014/main" val="4143022049"/>
                    </a:ext>
                  </a:extLst>
                </a:gridCol>
                <a:gridCol w="3061252">
                  <a:extLst>
                    <a:ext uri="{9D8B030D-6E8A-4147-A177-3AD203B41FA5}">
                      <a16:colId xmlns:a16="http://schemas.microsoft.com/office/drawing/2014/main" val="2115390744"/>
                    </a:ext>
                  </a:extLst>
                </a:gridCol>
                <a:gridCol w="3114261">
                  <a:extLst>
                    <a:ext uri="{9D8B030D-6E8A-4147-A177-3AD203B41FA5}">
                      <a16:colId xmlns:a16="http://schemas.microsoft.com/office/drawing/2014/main" val="46623649"/>
                    </a:ext>
                  </a:extLst>
                </a:gridCol>
                <a:gridCol w="2822713">
                  <a:extLst>
                    <a:ext uri="{9D8B030D-6E8A-4147-A177-3AD203B41FA5}">
                      <a16:colId xmlns:a16="http://schemas.microsoft.com/office/drawing/2014/main" val="3816314281"/>
                    </a:ext>
                  </a:extLst>
                </a:gridCol>
              </a:tblGrid>
              <a:tr h="643301">
                <a:tc>
                  <a:txBody>
                    <a:bodyPr/>
                    <a:lstStyle/>
                    <a:p>
                      <a:pPr marR="0" indent="0" algn="ctr" rtl="0">
                        <a:lnSpc>
                          <a:spcPct val="119000"/>
                        </a:lnSpc>
                        <a:spcBef>
                          <a:spcPts val="0"/>
                        </a:spcBef>
                        <a:spcAft>
                          <a:spcPts val="0"/>
                        </a:spcAft>
                      </a:pPr>
                      <a:r>
                        <a:rPr lang="en-US" sz="2400" kern="1200" dirty="0">
                          <a:ln>
                            <a:noFill/>
                          </a:ln>
                          <a:solidFill>
                            <a:srgbClr val="0D0D0D"/>
                          </a:solidFill>
                          <a:effectLst/>
                          <a:latin typeface="Times New Roman" panose="02020603050405020304" pitchFamily="18" charset="0"/>
                        </a:rPr>
                        <a:t>CATIONS Period 3 →</a:t>
                      </a:r>
                      <a:endParaRPr lang="en-US" sz="24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200" dirty="0">
                          <a:ln>
                            <a:noFill/>
                          </a:ln>
                          <a:solidFill>
                            <a:srgbClr val="0D0D0D"/>
                          </a:solidFill>
                          <a:effectLst/>
                          <a:latin typeface="Times New Roman" panose="02020603050405020304" pitchFamily="18" charset="0"/>
                        </a:rPr>
                        <a:t>Na</a:t>
                      </a:r>
                      <a:r>
                        <a:rPr lang="en-US" sz="3200" kern="1200" baseline="30000" dirty="0">
                          <a:ln>
                            <a:noFill/>
                          </a:ln>
                          <a:solidFill>
                            <a:srgbClr val="0D0D0D"/>
                          </a:solidFill>
                          <a:effectLst/>
                          <a:latin typeface="Times New Roman" panose="02020603050405020304" pitchFamily="18" charset="0"/>
                        </a:rPr>
                        <a:t>+1</a:t>
                      </a:r>
                      <a:endParaRPr lang="en-US" sz="32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200" dirty="0">
                          <a:ln>
                            <a:noFill/>
                          </a:ln>
                          <a:solidFill>
                            <a:srgbClr val="0D0D0D"/>
                          </a:solidFill>
                          <a:effectLst/>
                          <a:latin typeface="Times New Roman" panose="02020603050405020304" pitchFamily="18" charset="0"/>
                        </a:rPr>
                        <a:t>Mg</a:t>
                      </a:r>
                      <a:r>
                        <a:rPr lang="en-US" sz="3200" kern="1200" baseline="30000" dirty="0">
                          <a:ln>
                            <a:noFill/>
                          </a:ln>
                          <a:solidFill>
                            <a:srgbClr val="0D0D0D"/>
                          </a:solidFill>
                          <a:effectLst/>
                          <a:latin typeface="Times New Roman" panose="02020603050405020304" pitchFamily="18" charset="0"/>
                        </a:rPr>
                        <a:t>+2</a:t>
                      </a:r>
                      <a:endParaRPr lang="en-US" sz="32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200" dirty="0">
                          <a:ln>
                            <a:noFill/>
                          </a:ln>
                          <a:solidFill>
                            <a:srgbClr val="0D0D0D"/>
                          </a:solidFill>
                          <a:effectLst/>
                          <a:latin typeface="Times New Roman" panose="02020603050405020304" pitchFamily="18" charset="0"/>
                        </a:rPr>
                        <a:t>Al</a:t>
                      </a:r>
                      <a:r>
                        <a:rPr lang="en-US" sz="3200" kern="1200" baseline="30000" dirty="0">
                          <a:ln>
                            <a:noFill/>
                          </a:ln>
                          <a:solidFill>
                            <a:srgbClr val="0D0D0D"/>
                          </a:solidFill>
                          <a:effectLst/>
                          <a:latin typeface="Times New Roman" panose="02020603050405020304" pitchFamily="18" charset="0"/>
                        </a:rPr>
                        <a:t>+3</a:t>
                      </a:r>
                      <a:endParaRPr lang="en-US" sz="32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8770801"/>
                  </a:ext>
                </a:extLst>
              </a:tr>
              <a:tr h="1460324">
                <a:tc>
                  <a:txBody>
                    <a:bodyPr/>
                    <a:lstStyle/>
                    <a:p>
                      <a:pPr marR="0" indent="0" algn="l" rtl="0">
                        <a:lnSpc>
                          <a:spcPct val="119000"/>
                        </a:lnSpc>
                        <a:spcBef>
                          <a:spcPts val="0"/>
                        </a:spcBef>
                        <a:spcAft>
                          <a:spcPts val="0"/>
                        </a:spcAft>
                      </a:pPr>
                      <a:r>
                        <a:rPr lang="en-US" sz="2400" kern="1200" dirty="0">
                          <a:ln>
                            <a:noFill/>
                          </a:ln>
                          <a:solidFill>
                            <a:srgbClr val="0D0D0D"/>
                          </a:solidFill>
                          <a:effectLst/>
                          <a:latin typeface="Times New Roman" panose="02020603050405020304" pitchFamily="18" charset="0"/>
                        </a:rPr>
                        <a:t>56.   Electron   </a:t>
                      </a:r>
                      <a:br>
                        <a:rPr lang="en-US" sz="2400" kern="1200" dirty="0">
                          <a:ln>
                            <a:noFill/>
                          </a:ln>
                          <a:solidFill>
                            <a:srgbClr val="0D0D0D"/>
                          </a:solidFill>
                          <a:effectLst/>
                          <a:latin typeface="Times New Roman" panose="02020603050405020304" pitchFamily="18" charset="0"/>
                        </a:rPr>
                      </a:br>
                      <a:r>
                        <a:rPr lang="en-US" sz="2400" kern="1200" dirty="0">
                          <a:ln>
                            <a:noFill/>
                          </a:ln>
                          <a:solidFill>
                            <a:srgbClr val="0D0D0D"/>
                          </a:solidFill>
                          <a:effectLst/>
                          <a:latin typeface="Times New Roman" panose="02020603050405020304" pitchFamily="18" charset="0"/>
                        </a:rPr>
                        <a:t>        configurations</a:t>
                      </a:r>
                      <a:endParaRPr lang="en-US" sz="24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4000" b="0" dirty="0">
                          <a:solidFill>
                            <a:srgbClr val="FF0000"/>
                          </a:solidFill>
                          <a:latin typeface="Times New Roman" panose="02020603050405020304" pitchFamily="18" charset="0"/>
                          <a:cs typeface="Times New Roman" panose="02020603050405020304" pitchFamily="18" charset="0"/>
                        </a:rPr>
                        <a:t>2-8</a:t>
                      </a:r>
                      <a:br>
                        <a:rPr lang="en-US" sz="4000" b="0" dirty="0">
                          <a:solidFill>
                            <a:srgbClr val="FF0000"/>
                          </a:solidFill>
                          <a:latin typeface="Times New Roman" panose="02020603050405020304" pitchFamily="18" charset="0"/>
                          <a:cs typeface="Times New Roman" panose="02020603050405020304" pitchFamily="18" charset="0"/>
                        </a:rPr>
                      </a:br>
                      <a:r>
                        <a:rPr lang="en-US" sz="2000" b="0" dirty="0">
                          <a:solidFill>
                            <a:srgbClr val="FF0000"/>
                          </a:solidFill>
                          <a:latin typeface="Times New Roman" panose="02020603050405020304" pitchFamily="18" charset="0"/>
                          <a:cs typeface="Times New Roman" panose="02020603050405020304" pitchFamily="18" charset="0"/>
                        </a:rPr>
                        <a:t>11 protons + 10 electrons</a:t>
                      </a:r>
                      <a:endParaRPr lang="en-US" sz="2400" kern="1400" dirty="0">
                        <a:ln>
                          <a:noFill/>
                        </a:ln>
                        <a:solidFill>
                          <a:srgbClr val="FF0000"/>
                        </a:solidFill>
                        <a:effectLst/>
                        <a:latin typeface="Calibri" panose="020F050202020403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4000" b="0" dirty="0">
                          <a:solidFill>
                            <a:srgbClr val="FF0000"/>
                          </a:solidFill>
                          <a:latin typeface="Times New Roman" panose="02020603050405020304" pitchFamily="18" charset="0"/>
                          <a:cs typeface="Times New Roman" panose="02020603050405020304" pitchFamily="18" charset="0"/>
                        </a:rPr>
                        <a:t>2-8</a:t>
                      </a:r>
                      <a:br>
                        <a:rPr lang="en-US" sz="4000" b="0" dirty="0">
                          <a:solidFill>
                            <a:srgbClr val="FF0000"/>
                          </a:solidFill>
                          <a:latin typeface="Times New Roman" panose="02020603050405020304" pitchFamily="18" charset="0"/>
                          <a:cs typeface="Times New Roman" panose="02020603050405020304" pitchFamily="18" charset="0"/>
                        </a:rPr>
                      </a:br>
                      <a:r>
                        <a:rPr lang="en-US" sz="2000" b="0" dirty="0">
                          <a:solidFill>
                            <a:srgbClr val="FF0000"/>
                          </a:solidFill>
                          <a:latin typeface="Times New Roman" panose="02020603050405020304" pitchFamily="18" charset="0"/>
                          <a:cs typeface="Times New Roman" panose="02020603050405020304" pitchFamily="18" charset="0"/>
                        </a:rPr>
                        <a:t>12 protons + 10 electrons</a:t>
                      </a:r>
                      <a:endParaRPr lang="en-US" sz="2400" kern="1400" dirty="0">
                        <a:ln>
                          <a:noFill/>
                        </a:ln>
                        <a:solidFill>
                          <a:srgbClr val="FF0000"/>
                        </a:solidFill>
                        <a:effectLst/>
                        <a:latin typeface="Calibri" panose="020F050202020403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dirty="0">
                          <a:solidFill>
                            <a:srgbClr val="FF0000"/>
                          </a:solidFill>
                          <a:latin typeface="Times New Roman" panose="02020603050405020304" pitchFamily="18" charset="0"/>
                          <a:cs typeface="Times New Roman" panose="02020603050405020304" pitchFamily="18" charset="0"/>
                        </a:rPr>
                        <a:t>2-8</a:t>
                      </a:r>
                      <a:br>
                        <a:rPr lang="en-US" sz="4000" b="0" dirty="0">
                          <a:solidFill>
                            <a:srgbClr val="FF0000"/>
                          </a:solidFill>
                          <a:latin typeface="Times New Roman" panose="02020603050405020304" pitchFamily="18" charset="0"/>
                          <a:cs typeface="Times New Roman" panose="02020603050405020304" pitchFamily="18" charset="0"/>
                        </a:rPr>
                      </a:br>
                      <a:r>
                        <a:rPr lang="en-US" sz="2000" b="0" dirty="0">
                          <a:solidFill>
                            <a:srgbClr val="FF0000"/>
                          </a:solidFill>
                          <a:latin typeface="Times New Roman" panose="02020603050405020304" pitchFamily="18" charset="0"/>
                          <a:cs typeface="Times New Roman" panose="02020603050405020304" pitchFamily="18" charset="0"/>
                        </a:rPr>
                        <a:t>13 protons + 10 electrons</a:t>
                      </a:r>
                      <a:endPar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8238596"/>
                  </a:ext>
                </a:extLst>
              </a:tr>
              <a:tr h="0">
                <a:tc gridSpan="4">
                  <a:txBody>
                    <a:bodyPr/>
                    <a:lstStyle/>
                    <a:p>
                      <a:pPr marR="0" indent="0" algn="ctr" rtl="0">
                        <a:lnSpc>
                          <a:spcPct val="119000"/>
                        </a:lnSpc>
                        <a:spcBef>
                          <a:spcPts val="0"/>
                        </a:spcBef>
                        <a:spcAft>
                          <a:spcPts val="0"/>
                        </a:spcAft>
                      </a:pPr>
                      <a:r>
                        <a:rPr lang="en-US" sz="1200" kern="1400" dirty="0">
                          <a:ln>
                            <a:noFill/>
                          </a:ln>
                          <a:solidFill>
                            <a:srgbClr val="000000"/>
                          </a:solidFill>
                          <a:effectLst/>
                          <a:latin typeface="Times New Roman" panose="02020603050405020304" pitchFamily="18" charset="0"/>
                        </a:rPr>
                        <a:t> </a:t>
                      </a:r>
                      <a:endParaRPr lang="en-US" sz="12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08634573"/>
                  </a:ext>
                </a:extLst>
              </a:tr>
              <a:tr h="676874">
                <a:tc>
                  <a:txBody>
                    <a:bodyPr/>
                    <a:lstStyle/>
                    <a:p>
                      <a:pPr marR="0" indent="0" algn="ctr" rtl="0">
                        <a:lnSpc>
                          <a:spcPct val="119000"/>
                        </a:lnSpc>
                        <a:spcBef>
                          <a:spcPts val="0"/>
                        </a:spcBef>
                        <a:spcAft>
                          <a:spcPts val="0"/>
                        </a:spcAft>
                      </a:pPr>
                      <a:r>
                        <a:rPr lang="en-US" sz="2400" kern="1200" dirty="0">
                          <a:ln>
                            <a:noFill/>
                          </a:ln>
                          <a:solidFill>
                            <a:srgbClr val="0D0D0D"/>
                          </a:solidFill>
                          <a:effectLst/>
                          <a:latin typeface="Times New Roman" panose="02020603050405020304" pitchFamily="18" charset="0"/>
                        </a:rPr>
                        <a:t>ANION in Period 3 →</a:t>
                      </a:r>
                      <a:endParaRPr lang="en-US" sz="24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200">
                          <a:ln>
                            <a:noFill/>
                          </a:ln>
                          <a:solidFill>
                            <a:srgbClr val="000000"/>
                          </a:solidFill>
                          <a:effectLst/>
                          <a:latin typeface="Times New Roman" panose="02020603050405020304" pitchFamily="18" charset="0"/>
                        </a:rPr>
                        <a:t>N</a:t>
                      </a:r>
                      <a:r>
                        <a:rPr lang="en-US" sz="3200" kern="1200" baseline="30000">
                          <a:ln>
                            <a:noFill/>
                          </a:ln>
                          <a:solidFill>
                            <a:srgbClr val="000000"/>
                          </a:solidFill>
                          <a:effectLst/>
                          <a:latin typeface="Times New Roman" panose="02020603050405020304" pitchFamily="18" charset="0"/>
                        </a:rPr>
                        <a:t>-3</a:t>
                      </a:r>
                      <a:endParaRPr lang="en-US" sz="24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200" dirty="0">
                          <a:ln>
                            <a:noFill/>
                          </a:ln>
                          <a:solidFill>
                            <a:srgbClr val="000000"/>
                          </a:solidFill>
                          <a:effectLst/>
                          <a:latin typeface="Times New Roman" panose="02020603050405020304" pitchFamily="18" charset="0"/>
                        </a:rPr>
                        <a:t>O</a:t>
                      </a:r>
                      <a:r>
                        <a:rPr lang="en-US" sz="3200" kern="1200" baseline="30000" dirty="0">
                          <a:ln>
                            <a:noFill/>
                          </a:ln>
                          <a:solidFill>
                            <a:srgbClr val="000000"/>
                          </a:solidFill>
                          <a:effectLst/>
                          <a:latin typeface="Times New Roman" panose="02020603050405020304" pitchFamily="18" charset="0"/>
                        </a:rPr>
                        <a:t>-2</a:t>
                      </a:r>
                      <a:endParaRPr lang="en-US" sz="32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200" dirty="0">
                          <a:ln>
                            <a:noFill/>
                          </a:ln>
                          <a:solidFill>
                            <a:srgbClr val="000000"/>
                          </a:solidFill>
                          <a:effectLst/>
                          <a:latin typeface="Times New Roman" panose="02020603050405020304" pitchFamily="18" charset="0"/>
                        </a:rPr>
                        <a:t>F</a:t>
                      </a:r>
                      <a:r>
                        <a:rPr lang="en-US" sz="3200" kern="1200" baseline="30000" dirty="0">
                          <a:ln>
                            <a:noFill/>
                          </a:ln>
                          <a:solidFill>
                            <a:srgbClr val="000000"/>
                          </a:solidFill>
                          <a:effectLst/>
                          <a:latin typeface="Times New Roman" panose="02020603050405020304" pitchFamily="18" charset="0"/>
                        </a:rPr>
                        <a:t>-1</a:t>
                      </a:r>
                      <a:endParaRPr lang="en-US" sz="32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9551705"/>
                  </a:ext>
                </a:extLst>
              </a:tr>
              <a:tr h="1460324">
                <a:tc>
                  <a:txBody>
                    <a:bodyPr/>
                    <a:lstStyle/>
                    <a:p>
                      <a:pPr marR="0" indent="0" algn="l" rtl="0">
                        <a:lnSpc>
                          <a:spcPct val="119000"/>
                        </a:lnSpc>
                        <a:spcBef>
                          <a:spcPts val="0"/>
                        </a:spcBef>
                        <a:spcAft>
                          <a:spcPts val="0"/>
                        </a:spcAft>
                      </a:pPr>
                      <a:r>
                        <a:rPr lang="en-US" sz="2400" kern="1200" dirty="0">
                          <a:ln>
                            <a:noFill/>
                          </a:ln>
                          <a:solidFill>
                            <a:srgbClr val="0D0D0D"/>
                          </a:solidFill>
                          <a:effectLst/>
                          <a:latin typeface="Times New Roman" panose="02020603050405020304" pitchFamily="18" charset="0"/>
                        </a:rPr>
                        <a:t>57.  Electron </a:t>
                      </a:r>
                      <a:br>
                        <a:rPr lang="en-US" sz="2400" kern="1200" dirty="0">
                          <a:ln>
                            <a:noFill/>
                          </a:ln>
                          <a:solidFill>
                            <a:srgbClr val="0D0D0D"/>
                          </a:solidFill>
                          <a:effectLst/>
                          <a:latin typeface="Times New Roman" panose="02020603050405020304" pitchFamily="18" charset="0"/>
                        </a:rPr>
                      </a:br>
                      <a:r>
                        <a:rPr lang="en-US" sz="2400" kern="1200" dirty="0">
                          <a:ln>
                            <a:noFill/>
                          </a:ln>
                          <a:solidFill>
                            <a:srgbClr val="0D0D0D"/>
                          </a:solidFill>
                          <a:effectLst/>
                          <a:latin typeface="Times New Roman" panose="02020603050405020304" pitchFamily="18" charset="0"/>
                        </a:rPr>
                        <a:t>       configurations</a:t>
                      </a:r>
                      <a:endParaRPr lang="en-US" sz="24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4000" b="0" dirty="0">
                          <a:solidFill>
                            <a:srgbClr val="0000FF"/>
                          </a:solidFill>
                          <a:latin typeface="Times New Roman" panose="02020603050405020304" pitchFamily="18" charset="0"/>
                          <a:cs typeface="Times New Roman" panose="02020603050405020304" pitchFamily="18" charset="0"/>
                        </a:rPr>
                        <a:t>2-8</a:t>
                      </a:r>
                      <a:br>
                        <a:rPr lang="en-US" sz="4000" b="0" dirty="0">
                          <a:solidFill>
                            <a:srgbClr val="0000FF"/>
                          </a:solidFill>
                          <a:latin typeface="Times New Roman" panose="02020603050405020304" pitchFamily="18" charset="0"/>
                          <a:cs typeface="Times New Roman" panose="02020603050405020304" pitchFamily="18" charset="0"/>
                        </a:rPr>
                      </a:br>
                      <a:r>
                        <a:rPr lang="en-US" sz="2000" b="0" dirty="0">
                          <a:solidFill>
                            <a:srgbClr val="0000FF"/>
                          </a:solidFill>
                          <a:latin typeface="Times New Roman" panose="02020603050405020304" pitchFamily="18" charset="0"/>
                          <a:cs typeface="Times New Roman" panose="02020603050405020304" pitchFamily="18" charset="0"/>
                        </a:rPr>
                        <a:t>7 protons + 10 electrons</a:t>
                      </a:r>
                      <a:endParaRPr lang="en-US" sz="2400" kern="1400" dirty="0">
                        <a:ln>
                          <a:noFill/>
                        </a:ln>
                        <a:solidFill>
                          <a:srgbClr val="000000"/>
                        </a:solidFill>
                        <a:effectLst/>
                        <a:latin typeface="Calibri" panose="020F050202020403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dirty="0">
                          <a:solidFill>
                            <a:srgbClr val="0000FF"/>
                          </a:solidFill>
                          <a:latin typeface="Times New Roman" panose="02020603050405020304" pitchFamily="18" charset="0"/>
                          <a:cs typeface="Times New Roman" panose="02020603050405020304" pitchFamily="18" charset="0"/>
                        </a:rPr>
                        <a:t>2-8</a:t>
                      </a:r>
                      <a:br>
                        <a:rPr lang="en-US" sz="3600" b="1" dirty="0">
                          <a:solidFill>
                            <a:srgbClr val="0000FF"/>
                          </a:solidFill>
                          <a:latin typeface="Times New Roman" panose="02020603050405020304" pitchFamily="18" charset="0"/>
                          <a:cs typeface="Times New Roman" panose="02020603050405020304" pitchFamily="18" charset="0"/>
                        </a:rPr>
                      </a:br>
                      <a:r>
                        <a:rPr lang="en-US" sz="2000" b="0" dirty="0">
                          <a:solidFill>
                            <a:srgbClr val="0000FF"/>
                          </a:solidFill>
                          <a:latin typeface="Times New Roman" panose="02020603050405020304" pitchFamily="18" charset="0"/>
                          <a:cs typeface="Times New Roman" panose="02020603050405020304" pitchFamily="18" charset="0"/>
                        </a:rPr>
                        <a:t>8 protons + 10 electrons</a:t>
                      </a:r>
                      <a:endParaRPr kumimoji="0" lang="en-US" sz="1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dirty="0">
                          <a:solidFill>
                            <a:srgbClr val="0000FF"/>
                          </a:solidFill>
                          <a:latin typeface="Times New Roman" panose="02020603050405020304" pitchFamily="18" charset="0"/>
                          <a:cs typeface="Times New Roman" panose="02020603050405020304" pitchFamily="18" charset="0"/>
                        </a:rPr>
                        <a:t>2-8</a:t>
                      </a:r>
                      <a:br>
                        <a:rPr lang="en-US" sz="3600" b="1" dirty="0">
                          <a:solidFill>
                            <a:srgbClr val="0000FF"/>
                          </a:solidFill>
                          <a:latin typeface="Times New Roman" panose="02020603050405020304" pitchFamily="18" charset="0"/>
                          <a:cs typeface="Times New Roman" panose="02020603050405020304" pitchFamily="18" charset="0"/>
                        </a:rPr>
                      </a:br>
                      <a:r>
                        <a:rPr lang="en-US" sz="2000" b="0" dirty="0">
                          <a:solidFill>
                            <a:srgbClr val="0000FF"/>
                          </a:solidFill>
                          <a:latin typeface="Times New Roman" panose="02020603050405020304" pitchFamily="18" charset="0"/>
                          <a:cs typeface="Times New Roman" panose="02020603050405020304" pitchFamily="18" charset="0"/>
                        </a:rPr>
                        <a:t>9 protons + 10 electrons</a:t>
                      </a:r>
                      <a:endParaRPr kumimoji="0" lang="en-US" sz="1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68321"/>
                  </a:ext>
                </a:extLst>
              </a:tr>
            </a:tbl>
          </a:graphicData>
        </a:graphic>
      </p:graphicFrame>
      <p:sp>
        <p:nvSpPr>
          <p:cNvPr id="4" name="Control 1">
            <a:extLst>
              <a:ext uri="{FF2B5EF4-FFF2-40B4-BE49-F238E27FC236}">
                <a16:creationId xmlns:a16="http://schemas.microsoft.com/office/drawing/2014/main" id="{BE3BADA9-0C5D-4216-ABDD-8F210A3568C4}"/>
              </a:ext>
            </a:extLst>
          </p:cNvPr>
          <p:cNvSpPr>
            <a:spLocks noChangeArrowheads="1" noChangeShapeType="1"/>
          </p:cNvSpPr>
          <p:nvPr/>
        </p:nvSpPr>
        <p:spPr bwMode="auto">
          <a:xfrm>
            <a:off x="2662238" y="3328988"/>
            <a:ext cx="7324725" cy="223520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B9127554-570D-413C-A3F9-EA8E311990AA}"/>
              </a:ext>
            </a:extLst>
          </p:cNvPr>
          <p:cNvSpPr txBox="1"/>
          <p:nvPr/>
        </p:nvSpPr>
        <p:spPr>
          <a:xfrm>
            <a:off x="0" y="4903304"/>
            <a:ext cx="12191998" cy="1200329"/>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58.  State the Period Trend for Cation size</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0000FF"/>
                </a:solidFill>
                <a:latin typeface="Times New Roman" panose="02020603050405020304" pitchFamily="18" charset="0"/>
                <a:cs typeface="Times New Roman" panose="02020603050405020304" pitchFamily="18" charset="0"/>
              </a:rPr>
              <a:t>59.  State the Period Trend for Anion size</a:t>
            </a:r>
          </a:p>
        </p:txBody>
      </p:sp>
    </p:spTree>
    <p:extLst>
      <p:ext uri="{BB962C8B-B14F-4D97-AF65-F5344CB8AC3E}">
        <p14:creationId xmlns:p14="http://schemas.microsoft.com/office/powerpoint/2010/main" val="17204180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5743707-5720-4A24-8EA8-E39F1E714C9C}"/>
              </a:ext>
            </a:extLst>
          </p:cNvPr>
          <p:cNvGraphicFramePr>
            <a:graphicFrameLocks noGrp="1"/>
          </p:cNvGraphicFramePr>
          <p:nvPr/>
        </p:nvGraphicFramePr>
        <p:xfrm>
          <a:off x="0" y="0"/>
          <a:ext cx="12191998" cy="4534828"/>
        </p:xfrm>
        <a:graphic>
          <a:graphicData uri="http://schemas.openxmlformats.org/drawingml/2006/table">
            <a:tbl>
              <a:tblPr/>
              <a:tblGrid>
                <a:gridCol w="3193772">
                  <a:extLst>
                    <a:ext uri="{9D8B030D-6E8A-4147-A177-3AD203B41FA5}">
                      <a16:colId xmlns:a16="http://schemas.microsoft.com/office/drawing/2014/main" val="4143022049"/>
                    </a:ext>
                  </a:extLst>
                </a:gridCol>
                <a:gridCol w="3061252">
                  <a:extLst>
                    <a:ext uri="{9D8B030D-6E8A-4147-A177-3AD203B41FA5}">
                      <a16:colId xmlns:a16="http://schemas.microsoft.com/office/drawing/2014/main" val="2115390744"/>
                    </a:ext>
                  </a:extLst>
                </a:gridCol>
                <a:gridCol w="3114261">
                  <a:extLst>
                    <a:ext uri="{9D8B030D-6E8A-4147-A177-3AD203B41FA5}">
                      <a16:colId xmlns:a16="http://schemas.microsoft.com/office/drawing/2014/main" val="46623649"/>
                    </a:ext>
                  </a:extLst>
                </a:gridCol>
                <a:gridCol w="2822713">
                  <a:extLst>
                    <a:ext uri="{9D8B030D-6E8A-4147-A177-3AD203B41FA5}">
                      <a16:colId xmlns:a16="http://schemas.microsoft.com/office/drawing/2014/main" val="3816314281"/>
                    </a:ext>
                  </a:extLst>
                </a:gridCol>
              </a:tblGrid>
              <a:tr h="643301">
                <a:tc>
                  <a:txBody>
                    <a:bodyPr/>
                    <a:lstStyle/>
                    <a:p>
                      <a:pPr marR="0" indent="0" algn="ctr" rtl="0">
                        <a:lnSpc>
                          <a:spcPct val="119000"/>
                        </a:lnSpc>
                        <a:spcBef>
                          <a:spcPts val="0"/>
                        </a:spcBef>
                        <a:spcAft>
                          <a:spcPts val="0"/>
                        </a:spcAft>
                      </a:pPr>
                      <a:r>
                        <a:rPr lang="en-US" sz="2400" kern="1200" dirty="0">
                          <a:ln>
                            <a:noFill/>
                          </a:ln>
                          <a:solidFill>
                            <a:srgbClr val="0D0D0D"/>
                          </a:solidFill>
                          <a:effectLst/>
                          <a:latin typeface="Times New Roman" panose="02020603050405020304" pitchFamily="18" charset="0"/>
                        </a:rPr>
                        <a:t>CATIONS Period 3 →</a:t>
                      </a:r>
                      <a:endParaRPr lang="en-US" sz="24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200" dirty="0">
                          <a:ln>
                            <a:noFill/>
                          </a:ln>
                          <a:solidFill>
                            <a:srgbClr val="0D0D0D"/>
                          </a:solidFill>
                          <a:effectLst/>
                          <a:latin typeface="Times New Roman" panose="02020603050405020304" pitchFamily="18" charset="0"/>
                        </a:rPr>
                        <a:t>Na</a:t>
                      </a:r>
                      <a:r>
                        <a:rPr lang="en-US" sz="3200" kern="1200" baseline="30000" dirty="0">
                          <a:ln>
                            <a:noFill/>
                          </a:ln>
                          <a:solidFill>
                            <a:srgbClr val="0D0D0D"/>
                          </a:solidFill>
                          <a:effectLst/>
                          <a:latin typeface="Times New Roman" panose="02020603050405020304" pitchFamily="18" charset="0"/>
                        </a:rPr>
                        <a:t>+1</a:t>
                      </a:r>
                      <a:endParaRPr lang="en-US" sz="32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200" dirty="0">
                          <a:ln>
                            <a:noFill/>
                          </a:ln>
                          <a:solidFill>
                            <a:srgbClr val="0D0D0D"/>
                          </a:solidFill>
                          <a:effectLst/>
                          <a:latin typeface="Times New Roman" panose="02020603050405020304" pitchFamily="18" charset="0"/>
                        </a:rPr>
                        <a:t>Mg</a:t>
                      </a:r>
                      <a:r>
                        <a:rPr lang="en-US" sz="3200" kern="1200" baseline="30000" dirty="0">
                          <a:ln>
                            <a:noFill/>
                          </a:ln>
                          <a:solidFill>
                            <a:srgbClr val="0D0D0D"/>
                          </a:solidFill>
                          <a:effectLst/>
                          <a:latin typeface="Times New Roman" panose="02020603050405020304" pitchFamily="18" charset="0"/>
                        </a:rPr>
                        <a:t>+2</a:t>
                      </a:r>
                      <a:endParaRPr lang="en-US" sz="32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200" dirty="0">
                          <a:ln>
                            <a:noFill/>
                          </a:ln>
                          <a:solidFill>
                            <a:srgbClr val="0D0D0D"/>
                          </a:solidFill>
                          <a:effectLst/>
                          <a:latin typeface="Times New Roman" panose="02020603050405020304" pitchFamily="18" charset="0"/>
                        </a:rPr>
                        <a:t>Al</a:t>
                      </a:r>
                      <a:r>
                        <a:rPr lang="en-US" sz="3200" kern="1200" baseline="30000" dirty="0">
                          <a:ln>
                            <a:noFill/>
                          </a:ln>
                          <a:solidFill>
                            <a:srgbClr val="0D0D0D"/>
                          </a:solidFill>
                          <a:effectLst/>
                          <a:latin typeface="Times New Roman" panose="02020603050405020304" pitchFamily="18" charset="0"/>
                        </a:rPr>
                        <a:t>+3</a:t>
                      </a:r>
                      <a:endParaRPr lang="en-US" sz="32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8770801"/>
                  </a:ext>
                </a:extLst>
              </a:tr>
              <a:tr h="1460324">
                <a:tc>
                  <a:txBody>
                    <a:bodyPr/>
                    <a:lstStyle/>
                    <a:p>
                      <a:pPr marR="0" indent="0" algn="l" rtl="0">
                        <a:lnSpc>
                          <a:spcPct val="119000"/>
                        </a:lnSpc>
                        <a:spcBef>
                          <a:spcPts val="0"/>
                        </a:spcBef>
                        <a:spcAft>
                          <a:spcPts val="0"/>
                        </a:spcAft>
                      </a:pPr>
                      <a:r>
                        <a:rPr lang="en-US" sz="2400" kern="1200" dirty="0">
                          <a:ln>
                            <a:noFill/>
                          </a:ln>
                          <a:solidFill>
                            <a:srgbClr val="0D0D0D"/>
                          </a:solidFill>
                          <a:effectLst/>
                          <a:latin typeface="Times New Roman" panose="02020603050405020304" pitchFamily="18" charset="0"/>
                        </a:rPr>
                        <a:t>56.   Electron   </a:t>
                      </a:r>
                      <a:br>
                        <a:rPr lang="en-US" sz="2400" kern="1200" dirty="0">
                          <a:ln>
                            <a:noFill/>
                          </a:ln>
                          <a:solidFill>
                            <a:srgbClr val="0D0D0D"/>
                          </a:solidFill>
                          <a:effectLst/>
                          <a:latin typeface="Times New Roman" panose="02020603050405020304" pitchFamily="18" charset="0"/>
                        </a:rPr>
                      </a:br>
                      <a:r>
                        <a:rPr lang="en-US" sz="2400" kern="1200" dirty="0">
                          <a:ln>
                            <a:noFill/>
                          </a:ln>
                          <a:solidFill>
                            <a:srgbClr val="0D0D0D"/>
                          </a:solidFill>
                          <a:effectLst/>
                          <a:latin typeface="Times New Roman" panose="02020603050405020304" pitchFamily="18" charset="0"/>
                        </a:rPr>
                        <a:t>        configurations</a:t>
                      </a:r>
                      <a:endParaRPr lang="en-US" sz="24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4000" b="0" dirty="0">
                          <a:solidFill>
                            <a:srgbClr val="FF0000"/>
                          </a:solidFill>
                          <a:latin typeface="Times New Roman" panose="02020603050405020304" pitchFamily="18" charset="0"/>
                          <a:cs typeface="Times New Roman" panose="02020603050405020304" pitchFamily="18" charset="0"/>
                        </a:rPr>
                        <a:t>2-8</a:t>
                      </a:r>
                      <a:br>
                        <a:rPr lang="en-US" sz="4000" b="0" dirty="0">
                          <a:solidFill>
                            <a:srgbClr val="FF0000"/>
                          </a:solidFill>
                          <a:latin typeface="Times New Roman" panose="02020603050405020304" pitchFamily="18" charset="0"/>
                          <a:cs typeface="Times New Roman" panose="02020603050405020304" pitchFamily="18" charset="0"/>
                        </a:rPr>
                      </a:br>
                      <a:r>
                        <a:rPr lang="en-US" sz="2000" b="0" dirty="0">
                          <a:solidFill>
                            <a:srgbClr val="FF0000"/>
                          </a:solidFill>
                          <a:latin typeface="Times New Roman" panose="02020603050405020304" pitchFamily="18" charset="0"/>
                          <a:cs typeface="Times New Roman" panose="02020603050405020304" pitchFamily="18" charset="0"/>
                        </a:rPr>
                        <a:t>11 protons + 10 electrons</a:t>
                      </a:r>
                      <a:endParaRPr lang="en-US" sz="2400" kern="1400" dirty="0">
                        <a:ln>
                          <a:noFill/>
                        </a:ln>
                        <a:solidFill>
                          <a:srgbClr val="FF0000"/>
                        </a:solidFill>
                        <a:effectLst/>
                        <a:latin typeface="Calibri" panose="020F050202020403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4000" b="0" dirty="0">
                          <a:solidFill>
                            <a:srgbClr val="FF0000"/>
                          </a:solidFill>
                          <a:latin typeface="Times New Roman" panose="02020603050405020304" pitchFamily="18" charset="0"/>
                          <a:cs typeface="Times New Roman" panose="02020603050405020304" pitchFamily="18" charset="0"/>
                        </a:rPr>
                        <a:t>2-8</a:t>
                      </a:r>
                      <a:br>
                        <a:rPr lang="en-US" sz="4000" b="0" dirty="0">
                          <a:solidFill>
                            <a:srgbClr val="FF0000"/>
                          </a:solidFill>
                          <a:latin typeface="Times New Roman" panose="02020603050405020304" pitchFamily="18" charset="0"/>
                          <a:cs typeface="Times New Roman" panose="02020603050405020304" pitchFamily="18" charset="0"/>
                        </a:rPr>
                      </a:br>
                      <a:r>
                        <a:rPr lang="en-US" sz="2000" b="0" dirty="0">
                          <a:solidFill>
                            <a:srgbClr val="FF0000"/>
                          </a:solidFill>
                          <a:latin typeface="Times New Roman" panose="02020603050405020304" pitchFamily="18" charset="0"/>
                          <a:cs typeface="Times New Roman" panose="02020603050405020304" pitchFamily="18" charset="0"/>
                        </a:rPr>
                        <a:t>12 protons + 10 electrons</a:t>
                      </a:r>
                      <a:endParaRPr lang="en-US" sz="2400" kern="1400" dirty="0">
                        <a:ln>
                          <a:noFill/>
                        </a:ln>
                        <a:solidFill>
                          <a:srgbClr val="FF0000"/>
                        </a:solidFill>
                        <a:effectLst/>
                        <a:latin typeface="Calibri" panose="020F050202020403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dirty="0">
                          <a:solidFill>
                            <a:srgbClr val="FF0000"/>
                          </a:solidFill>
                          <a:latin typeface="Times New Roman" panose="02020603050405020304" pitchFamily="18" charset="0"/>
                          <a:cs typeface="Times New Roman" panose="02020603050405020304" pitchFamily="18" charset="0"/>
                        </a:rPr>
                        <a:t>2-8</a:t>
                      </a:r>
                      <a:br>
                        <a:rPr lang="en-US" sz="4000" b="0" dirty="0">
                          <a:solidFill>
                            <a:srgbClr val="FF0000"/>
                          </a:solidFill>
                          <a:latin typeface="Times New Roman" panose="02020603050405020304" pitchFamily="18" charset="0"/>
                          <a:cs typeface="Times New Roman" panose="02020603050405020304" pitchFamily="18" charset="0"/>
                        </a:rPr>
                      </a:br>
                      <a:r>
                        <a:rPr lang="en-US" sz="2000" b="0" dirty="0">
                          <a:solidFill>
                            <a:srgbClr val="FF0000"/>
                          </a:solidFill>
                          <a:latin typeface="Times New Roman" panose="02020603050405020304" pitchFamily="18" charset="0"/>
                          <a:cs typeface="Times New Roman" panose="02020603050405020304" pitchFamily="18" charset="0"/>
                        </a:rPr>
                        <a:t>13 protons + 10 electrons</a:t>
                      </a:r>
                      <a:endPar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8238596"/>
                  </a:ext>
                </a:extLst>
              </a:tr>
              <a:tr h="0">
                <a:tc gridSpan="4">
                  <a:txBody>
                    <a:bodyPr/>
                    <a:lstStyle/>
                    <a:p>
                      <a:pPr marR="0" indent="0" algn="ctr" rtl="0">
                        <a:lnSpc>
                          <a:spcPct val="119000"/>
                        </a:lnSpc>
                        <a:spcBef>
                          <a:spcPts val="0"/>
                        </a:spcBef>
                        <a:spcAft>
                          <a:spcPts val="0"/>
                        </a:spcAft>
                      </a:pPr>
                      <a:r>
                        <a:rPr lang="en-US" sz="1200" kern="1400" dirty="0">
                          <a:ln>
                            <a:noFill/>
                          </a:ln>
                          <a:solidFill>
                            <a:srgbClr val="000000"/>
                          </a:solidFill>
                          <a:effectLst/>
                          <a:latin typeface="Times New Roman" panose="02020603050405020304" pitchFamily="18" charset="0"/>
                        </a:rPr>
                        <a:t> </a:t>
                      </a:r>
                      <a:endParaRPr lang="en-US" sz="12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08634573"/>
                  </a:ext>
                </a:extLst>
              </a:tr>
              <a:tr h="676874">
                <a:tc>
                  <a:txBody>
                    <a:bodyPr/>
                    <a:lstStyle/>
                    <a:p>
                      <a:pPr marR="0" indent="0" algn="ctr" rtl="0">
                        <a:lnSpc>
                          <a:spcPct val="119000"/>
                        </a:lnSpc>
                        <a:spcBef>
                          <a:spcPts val="0"/>
                        </a:spcBef>
                        <a:spcAft>
                          <a:spcPts val="0"/>
                        </a:spcAft>
                      </a:pPr>
                      <a:r>
                        <a:rPr lang="en-US" sz="2400" kern="1200" dirty="0">
                          <a:ln>
                            <a:noFill/>
                          </a:ln>
                          <a:solidFill>
                            <a:srgbClr val="0D0D0D"/>
                          </a:solidFill>
                          <a:effectLst/>
                          <a:latin typeface="Times New Roman" panose="02020603050405020304" pitchFamily="18" charset="0"/>
                        </a:rPr>
                        <a:t>ANION in Period 3 →</a:t>
                      </a:r>
                      <a:endParaRPr lang="en-US" sz="24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200">
                          <a:ln>
                            <a:noFill/>
                          </a:ln>
                          <a:solidFill>
                            <a:srgbClr val="000000"/>
                          </a:solidFill>
                          <a:effectLst/>
                          <a:latin typeface="Times New Roman" panose="02020603050405020304" pitchFamily="18" charset="0"/>
                        </a:rPr>
                        <a:t>N</a:t>
                      </a:r>
                      <a:r>
                        <a:rPr lang="en-US" sz="3200" kern="1200" baseline="30000">
                          <a:ln>
                            <a:noFill/>
                          </a:ln>
                          <a:solidFill>
                            <a:srgbClr val="000000"/>
                          </a:solidFill>
                          <a:effectLst/>
                          <a:latin typeface="Times New Roman" panose="02020603050405020304" pitchFamily="18" charset="0"/>
                        </a:rPr>
                        <a:t>-3</a:t>
                      </a:r>
                      <a:endParaRPr lang="en-US" sz="24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200" dirty="0">
                          <a:ln>
                            <a:noFill/>
                          </a:ln>
                          <a:solidFill>
                            <a:srgbClr val="000000"/>
                          </a:solidFill>
                          <a:effectLst/>
                          <a:latin typeface="Times New Roman" panose="02020603050405020304" pitchFamily="18" charset="0"/>
                        </a:rPr>
                        <a:t>O</a:t>
                      </a:r>
                      <a:r>
                        <a:rPr lang="en-US" sz="3200" kern="1200" baseline="30000" dirty="0">
                          <a:ln>
                            <a:noFill/>
                          </a:ln>
                          <a:solidFill>
                            <a:srgbClr val="000000"/>
                          </a:solidFill>
                          <a:effectLst/>
                          <a:latin typeface="Times New Roman" panose="02020603050405020304" pitchFamily="18" charset="0"/>
                        </a:rPr>
                        <a:t>-2</a:t>
                      </a:r>
                      <a:endParaRPr lang="en-US" sz="32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200" dirty="0">
                          <a:ln>
                            <a:noFill/>
                          </a:ln>
                          <a:solidFill>
                            <a:srgbClr val="000000"/>
                          </a:solidFill>
                          <a:effectLst/>
                          <a:latin typeface="Times New Roman" panose="02020603050405020304" pitchFamily="18" charset="0"/>
                        </a:rPr>
                        <a:t>F</a:t>
                      </a:r>
                      <a:r>
                        <a:rPr lang="en-US" sz="3200" kern="1200" baseline="30000" dirty="0">
                          <a:ln>
                            <a:noFill/>
                          </a:ln>
                          <a:solidFill>
                            <a:srgbClr val="000000"/>
                          </a:solidFill>
                          <a:effectLst/>
                          <a:latin typeface="Times New Roman" panose="02020603050405020304" pitchFamily="18" charset="0"/>
                        </a:rPr>
                        <a:t>-1</a:t>
                      </a:r>
                      <a:endParaRPr lang="en-US" sz="32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9551705"/>
                  </a:ext>
                </a:extLst>
              </a:tr>
              <a:tr h="1460324">
                <a:tc>
                  <a:txBody>
                    <a:bodyPr/>
                    <a:lstStyle/>
                    <a:p>
                      <a:pPr marR="0" indent="0" algn="l" rtl="0">
                        <a:lnSpc>
                          <a:spcPct val="119000"/>
                        </a:lnSpc>
                        <a:spcBef>
                          <a:spcPts val="0"/>
                        </a:spcBef>
                        <a:spcAft>
                          <a:spcPts val="0"/>
                        </a:spcAft>
                      </a:pPr>
                      <a:r>
                        <a:rPr lang="en-US" sz="2400" kern="1200" dirty="0">
                          <a:ln>
                            <a:noFill/>
                          </a:ln>
                          <a:solidFill>
                            <a:srgbClr val="0D0D0D"/>
                          </a:solidFill>
                          <a:effectLst/>
                          <a:latin typeface="Times New Roman" panose="02020603050405020304" pitchFamily="18" charset="0"/>
                        </a:rPr>
                        <a:t>57.  Electron </a:t>
                      </a:r>
                      <a:br>
                        <a:rPr lang="en-US" sz="2400" kern="1200" dirty="0">
                          <a:ln>
                            <a:noFill/>
                          </a:ln>
                          <a:solidFill>
                            <a:srgbClr val="0D0D0D"/>
                          </a:solidFill>
                          <a:effectLst/>
                          <a:latin typeface="Times New Roman" panose="02020603050405020304" pitchFamily="18" charset="0"/>
                        </a:rPr>
                      </a:br>
                      <a:r>
                        <a:rPr lang="en-US" sz="2400" kern="1200" dirty="0">
                          <a:ln>
                            <a:noFill/>
                          </a:ln>
                          <a:solidFill>
                            <a:srgbClr val="0D0D0D"/>
                          </a:solidFill>
                          <a:effectLst/>
                          <a:latin typeface="Times New Roman" panose="02020603050405020304" pitchFamily="18" charset="0"/>
                        </a:rPr>
                        <a:t>       configurations</a:t>
                      </a:r>
                      <a:endParaRPr lang="en-US" sz="2400" kern="1400" dirty="0">
                        <a:ln>
                          <a:noFill/>
                        </a:ln>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4000" b="0" dirty="0">
                          <a:solidFill>
                            <a:srgbClr val="0000FF"/>
                          </a:solidFill>
                          <a:latin typeface="Times New Roman" panose="02020603050405020304" pitchFamily="18" charset="0"/>
                          <a:cs typeface="Times New Roman" panose="02020603050405020304" pitchFamily="18" charset="0"/>
                        </a:rPr>
                        <a:t>2-8</a:t>
                      </a:r>
                      <a:br>
                        <a:rPr lang="en-US" sz="4000" b="0" dirty="0">
                          <a:solidFill>
                            <a:srgbClr val="0000FF"/>
                          </a:solidFill>
                          <a:latin typeface="Times New Roman" panose="02020603050405020304" pitchFamily="18" charset="0"/>
                          <a:cs typeface="Times New Roman" panose="02020603050405020304" pitchFamily="18" charset="0"/>
                        </a:rPr>
                      </a:br>
                      <a:r>
                        <a:rPr lang="en-US" sz="2000" b="0" dirty="0">
                          <a:solidFill>
                            <a:srgbClr val="0000FF"/>
                          </a:solidFill>
                          <a:latin typeface="Times New Roman" panose="02020603050405020304" pitchFamily="18" charset="0"/>
                          <a:cs typeface="Times New Roman" panose="02020603050405020304" pitchFamily="18" charset="0"/>
                        </a:rPr>
                        <a:t>7 protons + 10 electrons</a:t>
                      </a:r>
                      <a:endParaRPr lang="en-US" sz="2400" kern="1400" dirty="0">
                        <a:ln>
                          <a:noFill/>
                        </a:ln>
                        <a:solidFill>
                          <a:srgbClr val="000000"/>
                        </a:solidFill>
                        <a:effectLst/>
                        <a:latin typeface="Calibri" panose="020F050202020403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dirty="0">
                          <a:solidFill>
                            <a:srgbClr val="0000FF"/>
                          </a:solidFill>
                          <a:latin typeface="Times New Roman" panose="02020603050405020304" pitchFamily="18" charset="0"/>
                          <a:cs typeface="Times New Roman" panose="02020603050405020304" pitchFamily="18" charset="0"/>
                        </a:rPr>
                        <a:t>2-8</a:t>
                      </a:r>
                      <a:br>
                        <a:rPr lang="en-US" sz="3600" b="1" dirty="0">
                          <a:solidFill>
                            <a:srgbClr val="0000FF"/>
                          </a:solidFill>
                          <a:latin typeface="Times New Roman" panose="02020603050405020304" pitchFamily="18" charset="0"/>
                          <a:cs typeface="Times New Roman" panose="02020603050405020304" pitchFamily="18" charset="0"/>
                        </a:rPr>
                      </a:br>
                      <a:r>
                        <a:rPr lang="en-US" sz="2000" b="0" dirty="0">
                          <a:solidFill>
                            <a:srgbClr val="0000FF"/>
                          </a:solidFill>
                          <a:latin typeface="Times New Roman" panose="02020603050405020304" pitchFamily="18" charset="0"/>
                          <a:cs typeface="Times New Roman" panose="02020603050405020304" pitchFamily="18" charset="0"/>
                        </a:rPr>
                        <a:t>8 protons + 10 electrons</a:t>
                      </a:r>
                      <a:endParaRPr kumimoji="0" lang="en-US" sz="1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dirty="0">
                          <a:solidFill>
                            <a:srgbClr val="0000FF"/>
                          </a:solidFill>
                          <a:latin typeface="Times New Roman" panose="02020603050405020304" pitchFamily="18" charset="0"/>
                          <a:cs typeface="Times New Roman" panose="02020603050405020304" pitchFamily="18" charset="0"/>
                        </a:rPr>
                        <a:t>2-8</a:t>
                      </a:r>
                      <a:br>
                        <a:rPr lang="en-US" sz="3600" b="1" dirty="0">
                          <a:solidFill>
                            <a:srgbClr val="0000FF"/>
                          </a:solidFill>
                          <a:latin typeface="Times New Roman" panose="02020603050405020304" pitchFamily="18" charset="0"/>
                          <a:cs typeface="Times New Roman" panose="02020603050405020304" pitchFamily="18" charset="0"/>
                        </a:rPr>
                      </a:br>
                      <a:r>
                        <a:rPr lang="en-US" sz="2000" b="0" dirty="0">
                          <a:solidFill>
                            <a:srgbClr val="0000FF"/>
                          </a:solidFill>
                          <a:latin typeface="Times New Roman" panose="02020603050405020304" pitchFamily="18" charset="0"/>
                          <a:cs typeface="Times New Roman" panose="02020603050405020304" pitchFamily="18" charset="0"/>
                        </a:rPr>
                        <a:t>9 protons + 10 electrons</a:t>
                      </a:r>
                      <a:endParaRPr kumimoji="0" lang="en-US" sz="1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68321"/>
                  </a:ext>
                </a:extLst>
              </a:tr>
            </a:tbl>
          </a:graphicData>
        </a:graphic>
      </p:graphicFrame>
      <p:sp>
        <p:nvSpPr>
          <p:cNvPr id="4" name="Control 1">
            <a:extLst>
              <a:ext uri="{FF2B5EF4-FFF2-40B4-BE49-F238E27FC236}">
                <a16:creationId xmlns:a16="http://schemas.microsoft.com/office/drawing/2014/main" id="{BE3BADA9-0C5D-4216-ABDD-8F210A3568C4}"/>
              </a:ext>
            </a:extLst>
          </p:cNvPr>
          <p:cNvSpPr>
            <a:spLocks noChangeArrowheads="1" noChangeShapeType="1"/>
          </p:cNvSpPr>
          <p:nvPr/>
        </p:nvSpPr>
        <p:spPr bwMode="auto">
          <a:xfrm>
            <a:off x="2662238" y="3328988"/>
            <a:ext cx="7324725" cy="223520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B9127554-570D-413C-A3F9-EA8E311990AA}"/>
              </a:ext>
            </a:extLst>
          </p:cNvPr>
          <p:cNvSpPr txBox="1"/>
          <p:nvPr/>
        </p:nvSpPr>
        <p:spPr>
          <a:xfrm>
            <a:off x="0" y="4903304"/>
            <a:ext cx="12191998" cy="1200329"/>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58.  The Period Trend for Cation size is decreasing. </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0000FF"/>
                </a:solidFill>
                <a:latin typeface="Times New Roman" panose="02020603050405020304" pitchFamily="18" charset="0"/>
                <a:cs typeface="Times New Roman" panose="02020603050405020304" pitchFamily="18" charset="0"/>
              </a:rPr>
              <a:t>59.  The Period Trend for Anion size is decreasing. </a:t>
            </a:r>
          </a:p>
        </p:txBody>
      </p:sp>
    </p:spTree>
    <p:extLst>
      <p:ext uri="{BB962C8B-B14F-4D97-AF65-F5344CB8AC3E}">
        <p14:creationId xmlns:p14="http://schemas.microsoft.com/office/powerpoint/2010/main" val="10587502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E1FFFF"/>
        </a:solidFill>
        <a:effectLst/>
      </p:bgPr>
    </p:bg>
    <p:spTree>
      <p:nvGrpSpPr>
        <p:cNvPr id="1" name=""/>
        <p:cNvGrpSpPr/>
        <p:nvPr/>
      </p:nvGrpSpPr>
      <p:grpSpPr>
        <a:xfrm>
          <a:off x="0" y="0"/>
          <a:ext cx="0" cy="0"/>
          <a:chOff x="0" y="0"/>
          <a:chExt cx="0" cy="0"/>
        </a:xfrm>
      </p:grpSpPr>
      <p:sp>
        <p:nvSpPr>
          <p:cNvPr id="8" name="TextBox 4">
            <a:extLst>
              <a:ext uri="{FF2B5EF4-FFF2-40B4-BE49-F238E27FC236}">
                <a16:creationId xmlns:a16="http://schemas.microsoft.com/office/drawing/2014/main" id="{D5F6B84C-7D37-477E-9BC6-3ED95E822F2D}"/>
              </a:ext>
            </a:extLst>
          </p:cNvPr>
          <p:cNvSpPr txBox="1">
            <a:spLocks noChangeArrowheads="1"/>
          </p:cNvSpPr>
          <p:nvPr/>
        </p:nvSpPr>
        <p:spPr bwMode="auto">
          <a:xfrm>
            <a:off x="0" y="1"/>
            <a:ext cx="12178747" cy="566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ltLang="en-US" sz="4800" b="1" dirty="0">
                <a:solidFill>
                  <a:srgbClr val="CC0099"/>
                </a:solidFill>
                <a:latin typeface="Times New Roman" panose="02020603050405020304" pitchFamily="18" charset="0"/>
                <a:cs typeface="Times New Roman" panose="02020603050405020304" pitchFamily="18" charset="0"/>
              </a:rPr>
              <a:t>60.  </a:t>
            </a:r>
            <a:r>
              <a:rPr lang="en-US" altLang="en-US" sz="4400" b="1" dirty="0">
                <a:solidFill>
                  <a:srgbClr val="CC0099"/>
                </a:solidFill>
                <a:latin typeface="Times New Roman" panose="02020603050405020304" pitchFamily="18" charset="0"/>
                <a:cs typeface="Times New Roman" panose="02020603050405020304" pitchFamily="18" charset="0"/>
              </a:rPr>
              <a:t>The period trend for anion size is decreasing. </a:t>
            </a:r>
            <a:br>
              <a:rPr lang="en-US" altLang="en-US" sz="4400" b="1" dirty="0">
                <a:solidFill>
                  <a:srgbClr val="CC0099"/>
                </a:solidFill>
                <a:latin typeface="Times New Roman" panose="02020603050405020304" pitchFamily="18" charset="0"/>
                <a:cs typeface="Times New Roman" panose="02020603050405020304" pitchFamily="18" charset="0"/>
              </a:rPr>
            </a:br>
            <a:br>
              <a:rPr lang="en-US" altLang="en-US" sz="4400" b="1" dirty="0">
                <a:solidFill>
                  <a:srgbClr val="CC0099"/>
                </a:solidFill>
                <a:latin typeface="Times New Roman" panose="02020603050405020304" pitchFamily="18" charset="0"/>
                <a:cs typeface="Times New Roman" panose="02020603050405020304" pitchFamily="18" charset="0"/>
              </a:rPr>
            </a:br>
            <a:r>
              <a:rPr lang="en-US" altLang="en-US" sz="5400" dirty="0">
                <a:solidFill>
                  <a:prstClr val="black"/>
                </a:solidFill>
                <a:latin typeface="Times New Roman" panose="02020603050405020304" pitchFamily="18" charset="0"/>
                <a:cs typeface="Times New Roman" panose="02020603050405020304" pitchFamily="18" charset="0"/>
              </a:rPr>
              <a:t>With more and more protons pulling </a:t>
            </a:r>
            <a:br>
              <a:rPr lang="en-US" altLang="en-US" sz="5400" dirty="0">
                <a:solidFill>
                  <a:prstClr val="black"/>
                </a:solidFill>
                <a:latin typeface="Times New Roman" panose="02020603050405020304" pitchFamily="18" charset="0"/>
                <a:cs typeface="Times New Roman" panose="02020603050405020304" pitchFamily="18" charset="0"/>
              </a:rPr>
            </a:br>
            <a:r>
              <a:rPr lang="en-US" altLang="en-US" sz="5400" dirty="0">
                <a:solidFill>
                  <a:prstClr val="black"/>
                </a:solidFill>
                <a:latin typeface="Times New Roman" panose="02020603050405020304" pitchFamily="18" charset="0"/>
                <a:cs typeface="Times New Roman" panose="02020603050405020304" pitchFamily="18" charset="0"/>
              </a:rPr>
              <a:t>the SAME NUMBER OF ELECTRONS, each anion will gets smaller and smaller.</a:t>
            </a:r>
            <a:r>
              <a:rPr lang="en-US" altLang="en-US" sz="5400" b="1" dirty="0">
                <a:solidFill>
                  <a:srgbClr val="006600"/>
                </a:solidFill>
                <a:latin typeface="Times New Roman" panose="02020603050405020304" pitchFamily="18" charset="0"/>
                <a:cs typeface="Times New Roman" panose="02020603050405020304" pitchFamily="18" charset="0"/>
              </a:rPr>
              <a:t>  </a:t>
            </a:r>
            <a:br>
              <a:rPr lang="en-US" altLang="en-US" sz="5400" b="1" dirty="0">
                <a:solidFill>
                  <a:srgbClr val="006600"/>
                </a:solidFill>
                <a:latin typeface="Times New Roman" panose="02020603050405020304" pitchFamily="18" charset="0"/>
                <a:cs typeface="Times New Roman" panose="02020603050405020304" pitchFamily="18" charset="0"/>
              </a:rPr>
            </a:br>
            <a:br>
              <a:rPr lang="en-US" altLang="en-US" sz="5400" b="1" dirty="0">
                <a:solidFill>
                  <a:srgbClr val="006600"/>
                </a:solidFill>
                <a:latin typeface="Times New Roman" panose="02020603050405020304" pitchFamily="18" charset="0"/>
                <a:cs typeface="Times New Roman" panose="02020603050405020304" pitchFamily="18" charset="0"/>
              </a:rPr>
            </a:br>
            <a:r>
              <a:rPr lang="en-US" altLang="en-US" sz="5400" dirty="0">
                <a:solidFill>
                  <a:srgbClr val="CC0099"/>
                </a:solidFill>
                <a:latin typeface="Times New Roman" panose="02020603050405020304" pitchFamily="18" charset="0"/>
                <a:cs typeface="Times New Roman" panose="02020603050405020304" pitchFamily="18" charset="0"/>
              </a:rPr>
              <a:t>Just like atoms, and just like cations.</a:t>
            </a:r>
          </a:p>
        </p:txBody>
      </p:sp>
    </p:spTree>
    <p:extLst>
      <p:ext uri="{BB962C8B-B14F-4D97-AF65-F5344CB8AC3E}">
        <p14:creationId xmlns:p14="http://schemas.microsoft.com/office/powerpoint/2010/main" val="175704221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1676400" y="228600"/>
            <a:ext cx="87630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US" altLang="en-US" sz="5400">
                <a:solidFill>
                  <a:prstClr val="black"/>
                </a:solidFill>
                <a:latin typeface="Tahoma" pitchFamily="34" charset="0"/>
                <a:cs typeface="Tahoma" pitchFamily="34" charset="0"/>
              </a:rPr>
              <a:t>Electronegativity </a:t>
            </a:r>
          </a:p>
          <a:p>
            <a:pPr algn="ctr" fontAlgn="base">
              <a:spcBef>
                <a:spcPct val="0"/>
              </a:spcBef>
              <a:spcAft>
                <a:spcPct val="0"/>
              </a:spcAft>
            </a:pPr>
            <a:r>
              <a:rPr lang="en-US" altLang="en-US" sz="3600">
                <a:solidFill>
                  <a:prstClr val="black"/>
                </a:solidFill>
                <a:latin typeface="Tahoma" pitchFamily="34" charset="0"/>
                <a:cs typeface="Tahoma" pitchFamily="34" charset="0"/>
              </a:rPr>
              <a:t>the idea that generated a Nobel Prize for Dr. Linus Pauling</a:t>
            </a:r>
          </a:p>
          <a:p>
            <a:pPr fontAlgn="base">
              <a:spcBef>
                <a:spcPct val="0"/>
              </a:spcBef>
              <a:spcAft>
                <a:spcPct val="0"/>
              </a:spcAft>
            </a:pPr>
            <a:endParaRPr lang="en-US" altLang="en-US">
              <a:solidFill>
                <a:prstClr val="black"/>
              </a:solidFill>
            </a:endParaRPr>
          </a:p>
          <a:p>
            <a:pPr fontAlgn="base">
              <a:spcBef>
                <a:spcPct val="0"/>
              </a:spcBef>
              <a:spcAft>
                <a:spcPct val="0"/>
              </a:spcAft>
            </a:pPr>
            <a:endParaRPr lang="en-US" altLang="en-US">
              <a:solidFill>
                <a:prstClr val="black"/>
              </a:solidFill>
            </a:endParaRPr>
          </a:p>
        </p:txBody>
      </p:sp>
      <p:pic>
        <p:nvPicPr>
          <p:cNvPr id="12291" name="Picture 2" descr="http://ideaelevator.co/wp/wp-content/uploads/2010/11/linus_paul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1" y="2667000"/>
            <a:ext cx="3305175"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3"/>
          <p:cNvSpPr txBox="1">
            <a:spLocks noChangeArrowheads="1"/>
          </p:cNvSpPr>
          <p:nvPr/>
        </p:nvSpPr>
        <p:spPr bwMode="auto">
          <a:xfrm>
            <a:off x="6324600" y="2831810"/>
            <a:ext cx="4038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ltLang="en-US" sz="2800" dirty="0">
                <a:solidFill>
                  <a:srgbClr val="0000FF"/>
                </a:solidFill>
              </a:rPr>
              <a:t>This guy is the ONLY person ever to win 2 Nobel Prizes by himself.  Some others shared two prizes, but, he’s really the man.  </a:t>
            </a:r>
          </a:p>
        </p:txBody>
      </p:sp>
    </p:spTree>
    <p:extLst>
      <p:ext uri="{BB962C8B-B14F-4D97-AF65-F5344CB8AC3E}">
        <p14:creationId xmlns:p14="http://schemas.microsoft.com/office/powerpoint/2010/main" val="34678295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0" y="-1"/>
            <a:ext cx="12191999"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ltLang="en-US" sz="4000" dirty="0">
                <a:solidFill>
                  <a:srgbClr val="FF0000"/>
                </a:solidFill>
                <a:latin typeface="Times New Roman" panose="02020603050405020304" pitchFamily="18" charset="0"/>
                <a:cs typeface="Times New Roman" panose="02020603050405020304" pitchFamily="18" charset="0"/>
              </a:rPr>
              <a:t>61.</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3200" dirty="0">
                <a:solidFill>
                  <a:prstClr val="black"/>
                </a:solidFill>
                <a:latin typeface="Times New Roman" panose="02020603050405020304" pitchFamily="18" charset="0"/>
                <a:cs typeface="Times New Roman" panose="02020603050405020304" pitchFamily="18" charset="0"/>
              </a:rPr>
              <a:t>Electronegativity is defined as the tendency to gain an electron </a:t>
            </a:r>
            <a:br>
              <a:rPr lang="en-US" altLang="en-US" sz="3200" dirty="0">
                <a:solidFill>
                  <a:prstClr val="black"/>
                </a:solidFill>
                <a:latin typeface="Times New Roman" panose="02020603050405020304" pitchFamily="18" charset="0"/>
                <a:cs typeface="Times New Roman" panose="02020603050405020304" pitchFamily="18" charset="0"/>
              </a:rPr>
            </a:br>
            <a:r>
              <a:rPr lang="en-US" altLang="en-US" sz="3200" dirty="0">
                <a:solidFill>
                  <a:prstClr val="black"/>
                </a:solidFill>
                <a:latin typeface="Times New Roman" panose="02020603050405020304" pitchFamily="18" charset="0"/>
                <a:cs typeface="Times New Roman" panose="02020603050405020304" pitchFamily="18" charset="0"/>
              </a:rPr>
              <a:t>        when two atoms bond.</a:t>
            </a:r>
          </a:p>
          <a:p>
            <a:pPr fontAlgn="base">
              <a:spcBef>
                <a:spcPct val="0"/>
              </a:spcBef>
              <a:spcAft>
                <a:spcPct val="0"/>
              </a:spcAft>
            </a:pPr>
            <a:endParaRPr lang="en-US" altLang="en-US" dirty="0">
              <a:solidFill>
                <a:prstClr val="black"/>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en-US" altLang="en-US" dirty="0">
                <a:solidFill>
                  <a:prstClr val="black"/>
                </a:solidFill>
                <a:latin typeface="Times New Roman" panose="02020603050405020304" pitchFamily="18" charset="0"/>
                <a:cs typeface="Times New Roman" panose="02020603050405020304" pitchFamily="18" charset="0"/>
              </a:rPr>
              <a:t>Bonding is a very complicated matter.   We haven’t learned much about it yet.  Think about this, atoms bond by sharing electrons (or transferring them) to other atoms.  Not all share fairly.  Some do share more fairly than others, and some share their electrons perfectly.  Electronegativity is a measure of how well these electrons are shared, and how polar the bond will be because of that.  We will spend LOTS of time on this soon, but the trend is easy to deal with, but you should understand the vocabulary word too.  </a:t>
            </a:r>
          </a:p>
        </p:txBody>
      </p:sp>
      <p:pic>
        <p:nvPicPr>
          <p:cNvPr id="13315" name="Picture 2" descr="http://2.bp.blogspot.com/_SZrm0oHEnt8/S-rKOFflQtI/AAAAAAAABeA/90bV33rfg2s/s1600/Big+Cherry+Pie+A+La+Mode+by+Mary+Ellen+John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4114800"/>
            <a:ext cx="3819525"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http://www.edupics.com/photo-fork-p19154.jpg"/>
          <p:cNvPicPr>
            <a:picLocks noChangeAspect="1" noChangeArrowheads="1"/>
          </p:cNvPicPr>
          <p:nvPr/>
        </p:nvPicPr>
        <p:blipFill>
          <a:blip r:embed="rId3" cstate="print">
            <a:extLst>
              <a:ext uri="{28A0092B-C50C-407E-A947-70E740481C1C}">
                <a14:useLocalDpi xmlns:a14="http://schemas.microsoft.com/office/drawing/2010/main" val="0"/>
              </a:ext>
            </a:extLst>
          </a:blip>
          <a:srcRect l="34140" r="35831"/>
          <a:stretch>
            <a:fillRect/>
          </a:stretch>
        </p:blipFill>
        <p:spPr bwMode="auto">
          <a:xfrm>
            <a:off x="2973309" y="3744912"/>
            <a:ext cx="661988"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descr="http://www.edupics.com/photo-fork-p19154.jpg"/>
          <p:cNvPicPr>
            <a:picLocks noChangeAspect="1" noChangeArrowheads="1"/>
          </p:cNvPicPr>
          <p:nvPr/>
        </p:nvPicPr>
        <p:blipFill>
          <a:blip r:embed="rId3" cstate="print">
            <a:extLst>
              <a:ext uri="{28A0092B-C50C-407E-A947-70E740481C1C}">
                <a14:useLocalDpi xmlns:a14="http://schemas.microsoft.com/office/drawing/2010/main" val="0"/>
              </a:ext>
            </a:extLst>
          </a:blip>
          <a:srcRect l="34140" r="35831"/>
          <a:stretch>
            <a:fillRect/>
          </a:stretch>
        </p:blipFill>
        <p:spPr bwMode="auto">
          <a:xfrm>
            <a:off x="7948612" y="3744912"/>
            <a:ext cx="661988"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7"/>
          <p:cNvSpPr txBox="1">
            <a:spLocks noChangeArrowheads="1"/>
          </p:cNvSpPr>
          <p:nvPr/>
        </p:nvSpPr>
        <p:spPr bwMode="auto">
          <a:xfrm>
            <a:off x="2057400" y="4419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US" altLang="en-US">
                <a:solidFill>
                  <a:prstClr val="black"/>
                </a:solidFill>
              </a:rPr>
              <a:t>YOU</a:t>
            </a:r>
          </a:p>
        </p:txBody>
      </p:sp>
      <p:sp>
        <p:nvSpPr>
          <p:cNvPr id="13319" name="TextBox 8"/>
          <p:cNvSpPr txBox="1">
            <a:spLocks noChangeArrowheads="1"/>
          </p:cNvSpPr>
          <p:nvPr/>
        </p:nvSpPr>
        <p:spPr bwMode="auto">
          <a:xfrm>
            <a:off x="8610600" y="44196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US" altLang="en-US">
                <a:solidFill>
                  <a:srgbClr val="000000"/>
                </a:solidFill>
              </a:rPr>
              <a:t>ME</a:t>
            </a:r>
          </a:p>
        </p:txBody>
      </p:sp>
    </p:spTree>
    <p:extLst>
      <p:ext uri="{BB962C8B-B14F-4D97-AF65-F5344CB8AC3E}">
        <p14:creationId xmlns:p14="http://schemas.microsoft.com/office/powerpoint/2010/main" val="201052051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0" y="-1"/>
            <a:ext cx="1219199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ltLang="en-US" sz="7200" dirty="0">
                <a:solidFill>
                  <a:srgbClr val="FF0000"/>
                </a:solidFill>
                <a:latin typeface="Times New Roman" panose="02020603050405020304" pitchFamily="18" charset="0"/>
                <a:cs typeface="Times New Roman" panose="02020603050405020304" pitchFamily="18" charset="0"/>
              </a:rPr>
              <a:t>Electronegativity values are </a:t>
            </a:r>
            <a:br>
              <a:rPr lang="en-US" altLang="en-US" sz="7200" dirty="0">
                <a:solidFill>
                  <a:srgbClr val="FF0000"/>
                </a:solidFill>
                <a:latin typeface="Times New Roman" panose="02020603050405020304" pitchFamily="18" charset="0"/>
                <a:cs typeface="Times New Roman" panose="02020603050405020304" pitchFamily="18" charset="0"/>
              </a:rPr>
            </a:br>
            <a:r>
              <a:rPr lang="en-US" altLang="en-US" sz="7200" dirty="0">
                <a:solidFill>
                  <a:srgbClr val="FF0000"/>
                </a:solidFill>
                <a:latin typeface="Times New Roman" panose="02020603050405020304" pitchFamily="18" charset="0"/>
                <a:cs typeface="Times New Roman" panose="02020603050405020304" pitchFamily="18" charset="0"/>
              </a:rPr>
              <a:t>in Table S </a:t>
            </a:r>
            <a:br>
              <a:rPr lang="en-US" altLang="en-US" sz="7200" dirty="0">
                <a:solidFill>
                  <a:srgbClr val="FF0000"/>
                </a:solidFill>
                <a:latin typeface="Times New Roman" panose="02020603050405020304" pitchFamily="18" charset="0"/>
                <a:cs typeface="Times New Roman" panose="02020603050405020304" pitchFamily="18" charset="0"/>
              </a:rPr>
            </a:br>
            <a:r>
              <a:rPr lang="en-US" altLang="en-US" sz="7200" dirty="0">
                <a:solidFill>
                  <a:srgbClr val="FF0000"/>
                </a:solidFill>
                <a:latin typeface="Times New Roman" panose="02020603050405020304" pitchFamily="18" charset="0"/>
                <a:cs typeface="Times New Roman" panose="02020603050405020304" pitchFamily="18" charset="0"/>
              </a:rPr>
              <a:t>with all the other good numbers.</a:t>
            </a:r>
            <a:r>
              <a:rPr lang="en-US" altLang="en-US" sz="4800" dirty="0">
                <a:solidFill>
                  <a:srgbClr val="FF0000"/>
                </a:solidFill>
                <a:latin typeface="Times New Roman" panose="02020603050405020304" pitchFamily="18" charset="0"/>
                <a:cs typeface="Times New Roman" panose="02020603050405020304" pitchFamily="18" charset="0"/>
              </a:rPr>
              <a:t>  </a:t>
            </a:r>
            <a:endParaRPr lang="en-US" altLang="en-US" sz="4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860836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23941B-A057-45B4-B1B1-F5CD3EA8A237}"/>
              </a:ext>
            </a:extLst>
          </p:cNvPr>
          <p:cNvSpPr txBox="1"/>
          <p:nvPr/>
        </p:nvSpPr>
        <p:spPr>
          <a:xfrm>
            <a:off x="0" y="1"/>
            <a:ext cx="12192000" cy="6555641"/>
          </a:xfrm>
          <a:prstGeom prst="rect">
            <a:avLst/>
          </a:prstGeom>
          <a:noFill/>
        </p:spPr>
        <p:txBody>
          <a:bodyPr wrap="square" rtlCol="0">
            <a:spAutoFit/>
          </a:bodyPr>
          <a:lstStyle/>
          <a:p>
            <a:r>
              <a:rPr lang="en-US" sz="3600" dirty="0">
                <a:solidFill>
                  <a:srgbClr val="0000FF"/>
                </a:solidFill>
                <a:latin typeface="Times New Roman" panose="02020603050405020304" pitchFamily="18" charset="0"/>
                <a:cs typeface="Times New Roman" panose="02020603050405020304" pitchFamily="18" charset="0"/>
              </a:rPr>
              <a:t>62.  Draw… </a:t>
            </a:r>
            <a:r>
              <a:rPr lang="en-US" sz="3600" dirty="0">
                <a:solidFill>
                  <a:srgbClr val="FF0000"/>
                </a:solidFill>
                <a:latin typeface="Times New Roman" panose="02020603050405020304" pitchFamily="18" charset="0"/>
                <a:cs typeface="Times New Roman" panose="02020603050405020304" pitchFamily="18" charset="0"/>
              </a:rPr>
              <a:t>Let’s imagine two hydrogen atoms bonding.   </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They both have electronegativity values of 2.2</a:t>
            </a: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2.2                                                                                     2.2</a:t>
            </a: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Both atoms “pull” to get the other atoms electron a “2.2” amount.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Since they are the same, they share the two electrons exactly the same, balanced.  </a:t>
            </a:r>
            <a:r>
              <a:rPr lang="en-US" sz="3200" dirty="0">
                <a:solidFill>
                  <a:srgbClr val="0000FF"/>
                </a:solidFill>
                <a:latin typeface="Times New Roman" panose="02020603050405020304" pitchFamily="18" charset="0"/>
                <a:cs typeface="Times New Roman" panose="02020603050405020304" pitchFamily="18" charset="0"/>
              </a:rPr>
              <a:t>This is a nonpolar bond.  </a:t>
            </a:r>
          </a:p>
        </p:txBody>
      </p:sp>
      <p:pic>
        <p:nvPicPr>
          <p:cNvPr id="3074" name="Picture 2" descr="Image result for hydrogen molecule">
            <a:extLst>
              <a:ext uri="{FF2B5EF4-FFF2-40B4-BE49-F238E27FC236}">
                <a16:creationId xmlns:a16="http://schemas.microsoft.com/office/drawing/2014/main" id="{D74A9685-5F1C-477E-ACFF-990A837C5C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1739" y="1659421"/>
            <a:ext cx="5551418" cy="3254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3388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23941B-A057-45B4-B1B1-F5CD3EA8A237}"/>
              </a:ext>
            </a:extLst>
          </p:cNvPr>
          <p:cNvSpPr txBox="1"/>
          <p:nvPr/>
        </p:nvSpPr>
        <p:spPr>
          <a:xfrm>
            <a:off x="0" y="58846"/>
            <a:ext cx="12192000" cy="6740307"/>
          </a:xfrm>
          <a:prstGeom prst="rect">
            <a:avLst/>
          </a:prstGeom>
          <a:noFill/>
        </p:spPr>
        <p:txBody>
          <a:bodyPr wrap="square" rtlCol="0">
            <a:spAutoFit/>
          </a:bodyPr>
          <a:lstStyle/>
          <a:p>
            <a:pPr algn="ctr"/>
            <a:r>
              <a:rPr lang="en-US" sz="3600" dirty="0">
                <a:solidFill>
                  <a:srgbClr val="0000FF"/>
                </a:solidFill>
                <a:latin typeface="Times New Roman" panose="02020603050405020304" pitchFamily="18" charset="0"/>
                <a:cs typeface="Times New Roman" panose="02020603050405020304" pitchFamily="18" charset="0"/>
              </a:rPr>
              <a:t>63.  Draw…  </a:t>
            </a:r>
            <a:r>
              <a:rPr lang="en-US" sz="3600" dirty="0">
                <a:solidFill>
                  <a:srgbClr val="FF0000"/>
                </a:solidFill>
                <a:latin typeface="Times New Roman" panose="02020603050405020304" pitchFamily="18" charset="0"/>
                <a:cs typeface="Times New Roman" panose="02020603050405020304" pitchFamily="18" charset="0"/>
              </a:rPr>
              <a:t>Let’s imagine </a:t>
            </a:r>
            <a:r>
              <a:rPr lang="en-US" sz="3600" dirty="0" err="1">
                <a:solidFill>
                  <a:srgbClr val="FF0000"/>
                </a:solidFill>
                <a:latin typeface="Times New Roman" panose="02020603050405020304" pitchFamily="18" charset="0"/>
                <a:cs typeface="Times New Roman" panose="02020603050405020304" pitchFamily="18" charset="0"/>
              </a:rPr>
              <a:t>HCl</a:t>
            </a:r>
            <a:r>
              <a:rPr lang="en-US" sz="3600" dirty="0">
                <a:solidFill>
                  <a:srgbClr val="FF0000"/>
                </a:solidFill>
                <a:latin typeface="Times New Roman" panose="02020603050405020304" pitchFamily="18" charset="0"/>
                <a:cs typeface="Times New Roman" panose="02020603050405020304" pitchFamily="18" charset="0"/>
              </a:rPr>
              <a:t> bonding now.   </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The both have electronegativity values of 2.2 and 3.2</a:t>
            </a: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r>
              <a:rPr lang="en-US" sz="3600" dirty="0">
                <a:solidFill>
                  <a:srgbClr val="FF0000"/>
                </a:solidFill>
                <a:latin typeface="Times New Roman" panose="02020603050405020304" pitchFamily="18" charset="0"/>
                <a:cs typeface="Times New Roman" panose="02020603050405020304" pitchFamily="18" charset="0"/>
              </a:rPr>
              <a:t>       2.2</a:t>
            </a:r>
            <a:r>
              <a:rPr lang="en-US" sz="3600" dirty="0">
                <a:latin typeface="Times New Roman" panose="02020603050405020304" pitchFamily="18" charset="0"/>
                <a:cs typeface="Times New Roman" panose="02020603050405020304" pitchFamily="18" charset="0"/>
              </a:rPr>
              <a:t>                                                                              </a:t>
            </a:r>
            <a:r>
              <a:rPr lang="en-US" sz="3600" dirty="0">
                <a:solidFill>
                  <a:srgbClr val="0000FF"/>
                </a:solidFill>
                <a:latin typeface="Times New Roman" panose="02020603050405020304" pitchFamily="18" charset="0"/>
                <a:cs typeface="Times New Roman" panose="02020603050405020304" pitchFamily="18" charset="0"/>
              </a:rPr>
              <a:t>3.2</a:t>
            </a: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Cl “pulls” a 3.2 amount, but H only pulls a 2.2 amount.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This makes the sharing very unfair.  Chlorine gets the electron from hydrogen MOST of the time.  </a:t>
            </a:r>
            <a:r>
              <a:rPr lang="en-US" sz="3600" dirty="0">
                <a:solidFill>
                  <a:srgbClr val="FF0000"/>
                </a:solidFill>
                <a:latin typeface="Times New Roman" panose="02020603050405020304" pitchFamily="18" charset="0"/>
                <a:cs typeface="Times New Roman" panose="02020603050405020304" pitchFamily="18" charset="0"/>
              </a:rPr>
              <a:t>This is a polar bond.  </a:t>
            </a:r>
          </a:p>
        </p:txBody>
      </p:sp>
      <p:pic>
        <p:nvPicPr>
          <p:cNvPr id="6146" name="Picture 2" descr="Image result for Hcl molecule">
            <a:extLst>
              <a:ext uri="{FF2B5EF4-FFF2-40B4-BE49-F238E27FC236}">
                <a16:creationId xmlns:a16="http://schemas.microsoft.com/office/drawing/2014/main" id="{1E349F4B-6FD4-4C45-9C7D-38FE08E0BA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0922" y="1385788"/>
            <a:ext cx="6400800" cy="36774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7AB5F3E-7246-4089-A4EB-8825A743F638}"/>
              </a:ext>
            </a:extLst>
          </p:cNvPr>
          <p:cNvSpPr txBox="1"/>
          <p:nvPr/>
        </p:nvSpPr>
        <p:spPr>
          <a:xfrm>
            <a:off x="3458817" y="2716696"/>
            <a:ext cx="887896" cy="1015663"/>
          </a:xfrm>
          <a:prstGeom prst="rect">
            <a:avLst/>
          </a:prstGeom>
          <a:solidFill>
            <a:schemeClr val="bg1"/>
          </a:solidFill>
        </p:spPr>
        <p:txBody>
          <a:bodyPr wrap="square" rtlCol="0">
            <a:spAutoFit/>
          </a:bodyPr>
          <a:lstStyle/>
          <a:p>
            <a:pPr algn="ctr"/>
            <a:r>
              <a:rPr lang="en-US" sz="6000" b="1" dirty="0">
                <a:solidFill>
                  <a:srgbClr val="FF0000"/>
                </a:solidFill>
              </a:rPr>
              <a:t>H</a:t>
            </a:r>
          </a:p>
        </p:txBody>
      </p:sp>
      <p:sp>
        <p:nvSpPr>
          <p:cNvPr id="5" name="TextBox 4">
            <a:extLst>
              <a:ext uri="{FF2B5EF4-FFF2-40B4-BE49-F238E27FC236}">
                <a16:creationId xmlns:a16="http://schemas.microsoft.com/office/drawing/2014/main" id="{3A990E67-2740-4CD3-8AED-2F98F1FFD88A}"/>
              </a:ext>
            </a:extLst>
          </p:cNvPr>
          <p:cNvSpPr txBox="1"/>
          <p:nvPr/>
        </p:nvSpPr>
        <p:spPr>
          <a:xfrm>
            <a:off x="4922044" y="2855119"/>
            <a:ext cx="280987" cy="369332"/>
          </a:xfrm>
          <a:prstGeom prst="rect">
            <a:avLst/>
          </a:prstGeom>
          <a:solidFill>
            <a:schemeClr val="bg1"/>
          </a:solidFill>
        </p:spPr>
        <p:txBody>
          <a:bodyPr wrap="square" rtlCol="0">
            <a:spAutoFit/>
          </a:bodyPr>
          <a:lstStyle/>
          <a:p>
            <a:endParaRPr lang="en-US" dirty="0"/>
          </a:p>
        </p:txBody>
      </p:sp>
      <p:sp>
        <p:nvSpPr>
          <p:cNvPr id="7" name="Oval 6">
            <a:extLst>
              <a:ext uri="{FF2B5EF4-FFF2-40B4-BE49-F238E27FC236}">
                <a16:creationId xmlns:a16="http://schemas.microsoft.com/office/drawing/2014/main" id="{589B4CCD-F2DA-4632-9919-8684ADD0273B}"/>
              </a:ext>
            </a:extLst>
          </p:cNvPr>
          <p:cNvSpPr/>
          <p:nvPr/>
        </p:nvSpPr>
        <p:spPr>
          <a:xfrm>
            <a:off x="4953000" y="2911610"/>
            <a:ext cx="173831" cy="18401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06053158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CF3F67-290C-469A-8C3F-CAC36D469324}"/>
              </a:ext>
            </a:extLst>
          </p:cNvPr>
          <p:cNvSpPr txBox="1"/>
          <p:nvPr/>
        </p:nvSpPr>
        <p:spPr>
          <a:xfrm>
            <a:off x="3511826" y="4795560"/>
            <a:ext cx="4678017" cy="1569660"/>
          </a:xfrm>
          <a:prstGeom prst="rect">
            <a:avLst/>
          </a:prstGeom>
          <a:noFill/>
        </p:spPr>
        <p:txBody>
          <a:bodyPr wrap="square" rtlCol="0">
            <a:spAutoFit/>
          </a:bodyPr>
          <a:lstStyle/>
          <a:p>
            <a:pPr algn="ctr"/>
            <a:r>
              <a:rPr lang="en-US" sz="9600" dirty="0"/>
              <a:t>H  </a:t>
            </a:r>
            <a:r>
              <a:rPr lang="en-US" sz="9600" dirty="0">
                <a:latin typeface="Times New Roman" panose="02020603050405020304" pitchFamily="18" charset="0"/>
                <a:cs typeface="Times New Roman" panose="02020603050405020304" pitchFamily="18" charset="0"/>
              </a:rPr>
              <a:t>̶</a:t>
            </a:r>
            <a:r>
              <a:rPr lang="en-US" sz="9600" dirty="0"/>
              <a:t>  Cl</a:t>
            </a:r>
          </a:p>
        </p:txBody>
      </p:sp>
      <p:cxnSp>
        <p:nvCxnSpPr>
          <p:cNvPr id="4" name="Straight Arrow Connector 3">
            <a:extLst>
              <a:ext uri="{FF2B5EF4-FFF2-40B4-BE49-F238E27FC236}">
                <a16:creationId xmlns:a16="http://schemas.microsoft.com/office/drawing/2014/main" id="{8B5E7EDA-F346-4321-942C-7386BE09B5F5}"/>
              </a:ext>
            </a:extLst>
          </p:cNvPr>
          <p:cNvCxnSpPr>
            <a:cxnSpLocks/>
          </p:cNvCxnSpPr>
          <p:nvPr/>
        </p:nvCxnSpPr>
        <p:spPr>
          <a:xfrm>
            <a:off x="4724400" y="4795560"/>
            <a:ext cx="2252868" cy="0"/>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12AE5F0-F217-4F66-94E9-04A7F984F1CE}"/>
              </a:ext>
            </a:extLst>
          </p:cNvPr>
          <p:cNvCxnSpPr>
            <a:cxnSpLocks/>
          </p:cNvCxnSpPr>
          <p:nvPr/>
        </p:nvCxnSpPr>
        <p:spPr>
          <a:xfrm>
            <a:off x="4859821" y="4629805"/>
            <a:ext cx="0" cy="33151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7DD8525-067B-4BA6-960D-E14F62F5F6C3}"/>
              </a:ext>
            </a:extLst>
          </p:cNvPr>
          <p:cNvSpPr txBox="1"/>
          <p:nvPr/>
        </p:nvSpPr>
        <p:spPr>
          <a:xfrm>
            <a:off x="0" y="0"/>
            <a:ext cx="12191999" cy="4977814"/>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64.  Draw the diagram below.  It shows hydrogen monochloride having a single bond that is polar.  Since chlorine has a greater electronegativity value than hydrogen (3.2 vs. 2.2) chlorine pulls the electron from hydrogen much more (think 90% of the time).  That means the bond is polar, the chlorine side is more negative with the extra electron, and the hydrogen side is more positive, having “lost” this electron most of the time.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solidFill>
                  <a:srgbClr val="0000FF"/>
                </a:solidFill>
                <a:latin typeface="Times New Roman" panose="02020603050405020304" pitchFamily="18" charset="0"/>
                <a:cs typeface="Times New Roman" panose="02020603050405020304" pitchFamily="18" charset="0"/>
              </a:rPr>
              <a:t>65.  The arrow itself is called a dipole arrow, it shows the polarity of the bond.  The arrow head is where the electron “goes” and is more negative, the arrow tail has a “positive” sign, showing hydrogen is left more positive. </a:t>
            </a:r>
          </a:p>
          <a:p>
            <a:r>
              <a:rPr lang="en-US" sz="2800" dirty="0">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346096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1617</TotalTime>
  <Words>8129</Words>
  <Application>Microsoft Office PowerPoint</Application>
  <PresentationFormat>Widescreen</PresentationFormat>
  <Paragraphs>1785</Paragraphs>
  <Slides>140</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140</vt:i4>
      </vt:variant>
    </vt:vector>
  </HeadingPairs>
  <TitlesOfParts>
    <vt:vector size="150" baseType="lpstr">
      <vt:lpstr>Arial</vt:lpstr>
      <vt:lpstr>Calibri</vt:lpstr>
      <vt:lpstr>Calibri Light</vt:lpstr>
      <vt:lpstr>Comic Sans MS</vt:lpstr>
      <vt:lpstr>Tahoma</vt:lpstr>
      <vt:lpstr>Times New Roman</vt:lpstr>
      <vt:lpstr>Office Theme</vt:lpstr>
      <vt:lpstr>Default Design</vt:lpstr>
      <vt:lpstr>1_Office Theme</vt:lpstr>
      <vt:lpstr>2_Office Theme</vt:lpstr>
      <vt:lpstr>OB:  Trends of the Periodic Table  1. Dimitri Mendeleev created  the first modern periodic table,  ours is modeled on it.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Charlie</dc:creator>
  <cp:lastModifiedBy>Charlie</cp:lastModifiedBy>
  <cp:revision>196</cp:revision>
  <dcterms:created xsi:type="dcterms:W3CDTF">2017-11-01T02:00:04Z</dcterms:created>
  <dcterms:modified xsi:type="dcterms:W3CDTF">2021-02-17T03:33:15Z</dcterms:modified>
</cp:coreProperties>
</file>