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61" r:id="rId2"/>
    <p:sldId id="262" r:id="rId3"/>
    <p:sldId id="271" r:id="rId4"/>
    <p:sldId id="280" r:id="rId5"/>
    <p:sldId id="339" r:id="rId6"/>
    <p:sldId id="340" r:id="rId7"/>
    <p:sldId id="283" r:id="rId8"/>
    <p:sldId id="284" r:id="rId9"/>
    <p:sldId id="281" r:id="rId10"/>
    <p:sldId id="263" r:id="rId11"/>
    <p:sldId id="286" r:id="rId12"/>
    <p:sldId id="287" r:id="rId13"/>
    <p:sldId id="288" r:id="rId14"/>
    <p:sldId id="289" r:id="rId15"/>
    <p:sldId id="290" r:id="rId16"/>
    <p:sldId id="291" r:id="rId17"/>
    <p:sldId id="292" r:id="rId18"/>
    <p:sldId id="293" r:id="rId19"/>
    <p:sldId id="272" r:id="rId20"/>
    <p:sldId id="264" r:id="rId21"/>
    <p:sldId id="273" r:id="rId22"/>
    <p:sldId id="295" r:id="rId23"/>
    <p:sldId id="297" r:id="rId24"/>
    <p:sldId id="298" r:id="rId25"/>
    <p:sldId id="296" r:id="rId26"/>
    <p:sldId id="265" r:id="rId27"/>
    <p:sldId id="274" r:id="rId28"/>
    <p:sldId id="299" r:id="rId29"/>
    <p:sldId id="300" r:id="rId30"/>
    <p:sldId id="301" r:id="rId31"/>
    <p:sldId id="302" r:id="rId32"/>
    <p:sldId id="306" r:id="rId33"/>
    <p:sldId id="307" r:id="rId34"/>
    <p:sldId id="308" r:id="rId35"/>
    <p:sldId id="266" r:id="rId36"/>
    <p:sldId id="275" r:id="rId37"/>
    <p:sldId id="310" r:id="rId38"/>
    <p:sldId id="311" r:id="rId39"/>
    <p:sldId id="267" r:id="rId40"/>
    <p:sldId id="276" r:id="rId41"/>
    <p:sldId id="313" r:id="rId42"/>
    <p:sldId id="314" r:id="rId43"/>
    <p:sldId id="315" r:id="rId44"/>
    <p:sldId id="268" r:id="rId45"/>
    <p:sldId id="277" r:id="rId46"/>
    <p:sldId id="317" r:id="rId47"/>
    <p:sldId id="318" r:id="rId48"/>
    <p:sldId id="333" r:id="rId49"/>
    <p:sldId id="334" r:id="rId50"/>
    <p:sldId id="335" r:id="rId51"/>
    <p:sldId id="336" r:id="rId52"/>
    <p:sldId id="337" r:id="rId53"/>
    <p:sldId id="338" r:id="rId54"/>
    <p:sldId id="269" r:id="rId55"/>
    <p:sldId id="278" r:id="rId56"/>
    <p:sldId id="324" r:id="rId57"/>
    <p:sldId id="325" r:id="rId58"/>
    <p:sldId id="326" r:id="rId59"/>
    <p:sldId id="270" r:id="rId60"/>
    <p:sldId id="279" r:id="rId61"/>
    <p:sldId id="329" r:id="rId62"/>
    <p:sldId id="330" r:id="rId63"/>
    <p:sldId id="331" r:id="rId64"/>
    <p:sldId id="332"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CC"/>
    <a:srgbClr val="006600"/>
    <a:srgbClr val="FFEBFF"/>
    <a:srgbClr val="E8FFD1"/>
    <a:srgbClr val="FFFFD1"/>
    <a:srgbClr val="FFC5B7"/>
    <a:srgbClr val="CCFF99"/>
    <a:srgbClr val="FFFF99"/>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9F294A-F066-4438-9991-BBABA22F9F56}" type="datetimeFigureOut">
              <a:rPr lang="en-US" smtClean="0"/>
              <a:t>1/10/2026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685AC2-EB3D-4EAE-A98D-83343FF98030}" type="slidenum">
              <a:rPr lang="en-US" smtClean="0"/>
              <a:t>‹#›</a:t>
            </a:fld>
            <a:endParaRPr lang="en-US"/>
          </a:p>
        </p:txBody>
      </p:sp>
    </p:spTree>
    <p:extLst>
      <p:ext uri="{BB962C8B-B14F-4D97-AF65-F5344CB8AC3E}">
        <p14:creationId xmlns:p14="http://schemas.microsoft.com/office/powerpoint/2010/main" val="2549700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85AC2-EB3D-4EAE-A98D-83343FF98030}" type="slidenum">
              <a:rPr lang="en-US" smtClean="0"/>
              <a:t>34</a:t>
            </a:fld>
            <a:endParaRPr lang="en-US"/>
          </a:p>
        </p:txBody>
      </p:sp>
    </p:spTree>
    <p:extLst>
      <p:ext uri="{BB962C8B-B14F-4D97-AF65-F5344CB8AC3E}">
        <p14:creationId xmlns:p14="http://schemas.microsoft.com/office/powerpoint/2010/main" val="3662046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34952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4274870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47445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85251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70484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509260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563254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0180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49145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540120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03035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t>1/10/2026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t>‹#›</a:t>
            </a:fld>
            <a:endParaRPr lang="en-US" dirty="0"/>
          </a:p>
        </p:txBody>
      </p:sp>
    </p:spTree>
    <p:extLst>
      <p:ext uri="{BB962C8B-B14F-4D97-AF65-F5344CB8AC3E}">
        <p14:creationId xmlns:p14="http://schemas.microsoft.com/office/powerpoint/2010/main" val="2923327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032421"/>
          </a:xfrm>
          <a:prstGeom prst="rect">
            <a:avLst/>
          </a:prstGeom>
          <a:noFill/>
        </p:spPr>
        <p:txBody>
          <a:bodyPr wrap="square" rtlCol="0">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Word equations to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balanced chemical equations practice</a:t>
            </a:r>
            <a:endParaRPr lang="en-US" sz="4000" u="sng" dirty="0">
              <a:solidFill>
                <a:srgbClr val="FF0000"/>
              </a:solidFill>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Each slide gives you a word equation.</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You must convert words to the skeleton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(all formulas get written properly)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then balance the equation, with phase symbols.  Answers follow.  </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Practice makes perfect.</a:t>
            </a:r>
          </a:p>
        </p:txBody>
      </p:sp>
    </p:spTree>
    <p:extLst>
      <p:ext uri="{BB962C8B-B14F-4D97-AF65-F5344CB8AC3E}">
        <p14:creationId xmlns:p14="http://schemas.microsoft.com/office/powerpoint/2010/main" val="688039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Aluminum and oxygen form aluminum oxide</a:t>
            </a:r>
          </a:p>
        </p:txBody>
      </p:sp>
    </p:spTree>
    <p:extLst>
      <p:ext uri="{BB962C8B-B14F-4D97-AF65-F5344CB8AC3E}">
        <p14:creationId xmlns:p14="http://schemas.microsoft.com/office/powerpoint/2010/main" val="2642284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815882"/>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Aluminum and oxygen form aluminum oxide</a:t>
            </a:r>
          </a:p>
          <a:p>
            <a:pPr algn="ctr"/>
            <a:endParaRPr lang="en-US" sz="3200" dirty="0">
              <a:latin typeface="Times New Roman" panose="02020603050405020304" pitchFamily="18" charset="0"/>
              <a:cs typeface="Times New Roman" panose="02020603050405020304" pitchFamily="18" charset="0"/>
            </a:endParaRPr>
          </a:p>
          <a:p>
            <a:pPr algn="ctr"/>
            <a:r>
              <a:rPr lang="en-US" sz="4400" dirty="0">
                <a:latin typeface="Times New Roman" panose="02020603050405020304" pitchFamily="18" charset="0"/>
                <a:cs typeface="Times New Roman" panose="02020603050405020304" pitchFamily="18" charset="0"/>
              </a:rPr>
              <a:t> _Al</a:t>
            </a:r>
            <a:r>
              <a:rPr lang="en-US" sz="4400" baseline="-25000" dirty="0">
                <a:latin typeface="Times New Roman" panose="02020603050405020304" pitchFamily="18" charset="0"/>
                <a:cs typeface="Times New Roman" panose="02020603050405020304" pitchFamily="18" charset="0"/>
              </a:rPr>
              <a:t>(S)</a:t>
            </a:r>
            <a:r>
              <a:rPr lang="en-US" sz="4400" dirty="0">
                <a:latin typeface="Times New Roman" panose="02020603050405020304" pitchFamily="18" charset="0"/>
                <a:cs typeface="Times New Roman" panose="02020603050405020304" pitchFamily="18" charset="0"/>
              </a:rPr>
              <a:t>  +  _O</a:t>
            </a:r>
            <a:r>
              <a:rPr lang="en-US" sz="4400" baseline="-25000" dirty="0">
                <a:latin typeface="Times New Roman" panose="02020603050405020304" pitchFamily="18" charset="0"/>
                <a:cs typeface="Times New Roman" panose="02020603050405020304" pitchFamily="18" charset="0"/>
              </a:rPr>
              <a:t>2(G)</a:t>
            </a:r>
            <a:r>
              <a:rPr lang="en-US" sz="4400" dirty="0">
                <a:latin typeface="Times New Roman" panose="02020603050405020304" pitchFamily="18" charset="0"/>
                <a:cs typeface="Times New Roman" panose="02020603050405020304" pitchFamily="18" charset="0"/>
              </a:rPr>
              <a:t>  →   _Al</a:t>
            </a:r>
            <a:r>
              <a:rPr lang="en-US" sz="4400" baseline="-25000" dirty="0">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3(S)</a:t>
            </a:r>
            <a:endParaRPr lang="en-US" sz="4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FE9652BD-4557-4522-A38E-58A87C53D5A0}"/>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FF0000"/>
                </a:solidFill>
                <a:latin typeface="Chiller" panose="04020404031007020602" pitchFamily="82" charset="0"/>
              </a:rPr>
              <a:t>SKELETON</a:t>
            </a:r>
          </a:p>
        </p:txBody>
      </p:sp>
      <p:sp>
        <p:nvSpPr>
          <p:cNvPr id="5" name="TextBox 4">
            <a:extLst>
              <a:ext uri="{FF2B5EF4-FFF2-40B4-BE49-F238E27FC236}">
                <a16:creationId xmlns:a16="http://schemas.microsoft.com/office/drawing/2014/main" id="{C4D9D306-DCD7-417C-9EB4-08D00FB676B9}"/>
              </a:ext>
            </a:extLst>
          </p:cNvPr>
          <p:cNvSpPr txBox="1"/>
          <p:nvPr/>
        </p:nvSpPr>
        <p:spPr>
          <a:xfrm>
            <a:off x="2362200" y="4876800"/>
            <a:ext cx="6172200" cy="830997"/>
          </a:xfrm>
          <a:prstGeom prst="rect">
            <a:avLst/>
          </a:prstGeom>
          <a:noFill/>
        </p:spPr>
        <p:txBody>
          <a:bodyPr wrap="square" rtlCol="0">
            <a:spAutoFit/>
          </a:bodyPr>
          <a:lstStyle/>
          <a:p>
            <a:pPr algn="ctr"/>
            <a:r>
              <a:rPr lang="en-US" sz="2400" dirty="0">
                <a:solidFill>
                  <a:srgbClr val="0000FF"/>
                </a:solidFill>
                <a:latin typeface="Comic Sans MS" panose="030F0702030302020204" pitchFamily="66" charset="0"/>
              </a:rPr>
              <a:t>Al</a:t>
            </a:r>
            <a:r>
              <a:rPr lang="en-US" sz="2400" baseline="30000" dirty="0">
                <a:solidFill>
                  <a:srgbClr val="0000FF"/>
                </a:solidFill>
                <a:latin typeface="Comic Sans MS" panose="030F0702030302020204" pitchFamily="66" charset="0"/>
              </a:rPr>
              <a:t>+3</a:t>
            </a:r>
            <a:r>
              <a:rPr lang="en-US" sz="2400" dirty="0">
                <a:solidFill>
                  <a:srgbClr val="0000FF"/>
                </a:solidFill>
                <a:latin typeface="Comic Sans MS" panose="030F0702030302020204" pitchFamily="66" charset="0"/>
              </a:rPr>
              <a:t> cation and O</a:t>
            </a:r>
            <a:r>
              <a:rPr lang="en-US" sz="2400" baseline="30000" dirty="0">
                <a:solidFill>
                  <a:srgbClr val="0000FF"/>
                </a:solidFill>
                <a:latin typeface="Comic Sans MS" panose="030F0702030302020204" pitchFamily="66" charset="0"/>
              </a:rPr>
              <a:t>-2</a:t>
            </a:r>
            <a:r>
              <a:rPr lang="en-US" sz="2400" dirty="0">
                <a:solidFill>
                  <a:srgbClr val="0000FF"/>
                </a:solidFill>
                <a:latin typeface="Comic Sans MS" panose="030F0702030302020204" pitchFamily="66" charset="0"/>
              </a:rPr>
              <a:t> anion, </a:t>
            </a:r>
            <a:r>
              <a:rPr lang="en-US" sz="2400" dirty="0" err="1">
                <a:solidFill>
                  <a:srgbClr val="0000FF"/>
                </a:solidFill>
                <a:latin typeface="Comic Sans MS" panose="030F0702030302020204" pitchFamily="66" charset="0"/>
              </a:rPr>
              <a:t>criss</a:t>
            </a:r>
            <a:r>
              <a:rPr lang="en-US" sz="2400" dirty="0">
                <a:solidFill>
                  <a:srgbClr val="0000FF"/>
                </a:solidFill>
                <a:latin typeface="Comic Sans MS" panose="030F0702030302020204" pitchFamily="66" charset="0"/>
              </a:rPr>
              <a:t> cross </a:t>
            </a:r>
            <a:br>
              <a:rPr lang="en-US" sz="2400" dirty="0">
                <a:solidFill>
                  <a:srgbClr val="0000FF"/>
                </a:solidFill>
                <a:latin typeface="Comic Sans MS" panose="030F0702030302020204" pitchFamily="66" charset="0"/>
              </a:rPr>
            </a:br>
            <a:r>
              <a:rPr lang="en-US" sz="2400" dirty="0">
                <a:solidFill>
                  <a:srgbClr val="0000FF"/>
                </a:solidFill>
                <a:latin typeface="Comic Sans MS" panose="030F0702030302020204" pitchFamily="66" charset="0"/>
              </a:rPr>
              <a:t>to get the right formula.  </a:t>
            </a:r>
          </a:p>
        </p:txBody>
      </p:sp>
      <p:cxnSp>
        <p:nvCxnSpPr>
          <p:cNvPr id="7" name="Straight Arrow Connector 6">
            <a:extLst>
              <a:ext uri="{FF2B5EF4-FFF2-40B4-BE49-F238E27FC236}">
                <a16:creationId xmlns:a16="http://schemas.microsoft.com/office/drawing/2014/main" id="{B73A9BF2-069A-45DE-BEB8-27E100EF3AEE}"/>
              </a:ext>
            </a:extLst>
          </p:cNvPr>
          <p:cNvCxnSpPr>
            <a:cxnSpLocks/>
          </p:cNvCxnSpPr>
          <p:nvPr/>
        </p:nvCxnSpPr>
        <p:spPr>
          <a:xfrm flipV="1">
            <a:off x="5638800" y="3048000"/>
            <a:ext cx="1143000" cy="16764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093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754326"/>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Aluminum and oxygen form aluminum oxide</a:t>
            </a:r>
          </a:p>
          <a:p>
            <a:pPr algn="ctr"/>
            <a:endParaRPr lang="en-US" sz="3200" dirty="0">
              <a:latin typeface="Times New Roman" panose="02020603050405020304" pitchFamily="18" charset="0"/>
              <a:cs typeface="Times New Roman" panose="02020603050405020304" pitchFamily="18" charset="0"/>
            </a:endParaRPr>
          </a:p>
          <a:p>
            <a:pPr algn="ctr"/>
            <a:r>
              <a:rPr lang="en-US" sz="4400" dirty="0">
                <a:latin typeface="Times New Roman" panose="02020603050405020304" pitchFamily="18" charset="0"/>
                <a:cs typeface="Times New Roman" panose="02020603050405020304" pitchFamily="18" charset="0"/>
              </a:rPr>
              <a:t>_Al</a:t>
            </a:r>
            <a:r>
              <a:rPr lang="en-US" sz="4400" baseline="-25000" dirty="0">
                <a:latin typeface="Times New Roman" panose="02020603050405020304" pitchFamily="18" charset="0"/>
                <a:cs typeface="Times New Roman" panose="02020603050405020304" pitchFamily="18" charset="0"/>
              </a:rPr>
              <a:t>(S)</a:t>
            </a:r>
            <a:r>
              <a:rPr lang="en-US" sz="4400" dirty="0">
                <a:latin typeface="Times New Roman" panose="02020603050405020304" pitchFamily="18" charset="0"/>
                <a:cs typeface="Times New Roman" panose="02020603050405020304" pitchFamily="18" charset="0"/>
              </a:rPr>
              <a:t>  +   _O</a:t>
            </a:r>
            <a:r>
              <a:rPr lang="en-US" sz="4400" baseline="-25000" dirty="0">
                <a:latin typeface="Times New Roman" panose="02020603050405020304" pitchFamily="18" charset="0"/>
                <a:cs typeface="Times New Roman" panose="02020603050405020304" pitchFamily="18" charset="0"/>
              </a:rPr>
              <a:t>2(G)</a:t>
            </a:r>
            <a:r>
              <a:rPr lang="en-US" sz="4400" dirty="0">
                <a:latin typeface="Times New Roman" panose="02020603050405020304" pitchFamily="18" charset="0"/>
                <a:cs typeface="Times New Roman" panose="02020603050405020304" pitchFamily="18" charset="0"/>
              </a:rPr>
              <a:t>  →   _Al</a:t>
            </a:r>
            <a:r>
              <a:rPr lang="en-US" sz="4400" baseline="-25000" dirty="0">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3(S)</a:t>
            </a:r>
            <a:endParaRPr lang="en-US" sz="4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57200" y="4648200"/>
            <a:ext cx="8229600" cy="1569660"/>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SAY:  one aluminum up front in reactants, but two aluminums in the product, put a 2 on the reactant side to start.  </a:t>
            </a:r>
          </a:p>
        </p:txBody>
      </p:sp>
    </p:spTree>
    <p:extLst>
      <p:ext uri="{BB962C8B-B14F-4D97-AF65-F5344CB8AC3E}">
        <p14:creationId xmlns:p14="http://schemas.microsoft.com/office/powerpoint/2010/main" val="301140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754326"/>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Aluminum and oxygen form aluminum oxide</a:t>
            </a:r>
          </a:p>
          <a:p>
            <a:pPr algn="ctr"/>
            <a:endParaRPr lang="en-US" sz="3200" dirty="0">
              <a:latin typeface="Times New Roman" panose="02020603050405020304" pitchFamily="18" charset="0"/>
              <a:cs typeface="Times New Roman" panose="02020603050405020304" pitchFamily="18" charset="0"/>
            </a:endParaRPr>
          </a:p>
          <a:p>
            <a:pPr algn="ctr"/>
            <a:r>
              <a:rPr lang="en-US" sz="4400" dirty="0">
                <a:solidFill>
                  <a:srgbClr val="FF0000"/>
                </a:solidFill>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Al</a:t>
            </a:r>
            <a:r>
              <a:rPr lang="en-US" sz="4400" baseline="-25000" dirty="0">
                <a:latin typeface="Times New Roman" panose="02020603050405020304" pitchFamily="18" charset="0"/>
                <a:cs typeface="Times New Roman" panose="02020603050405020304" pitchFamily="18" charset="0"/>
              </a:rPr>
              <a:t>(S)</a:t>
            </a:r>
            <a:r>
              <a:rPr lang="en-US" sz="4400" dirty="0">
                <a:latin typeface="Times New Roman" panose="02020603050405020304" pitchFamily="18" charset="0"/>
                <a:cs typeface="Times New Roman" panose="02020603050405020304" pitchFamily="18" charset="0"/>
              </a:rPr>
              <a:t>  +   _O</a:t>
            </a:r>
            <a:r>
              <a:rPr lang="en-US" sz="4400" baseline="-25000" dirty="0">
                <a:latin typeface="Times New Roman" panose="02020603050405020304" pitchFamily="18" charset="0"/>
                <a:cs typeface="Times New Roman" panose="02020603050405020304" pitchFamily="18" charset="0"/>
              </a:rPr>
              <a:t>2(G)</a:t>
            </a:r>
            <a:r>
              <a:rPr lang="en-US" sz="4400" dirty="0">
                <a:latin typeface="Times New Roman" panose="02020603050405020304" pitchFamily="18" charset="0"/>
                <a:cs typeface="Times New Roman" panose="02020603050405020304" pitchFamily="18" charset="0"/>
              </a:rPr>
              <a:t>  →   _Al</a:t>
            </a:r>
            <a:r>
              <a:rPr lang="en-US" sz="4400" baseline="-25000" dirty="0">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3(S)</a:t>
            </a:r>
            <a:endParaRPr lang="en-US" sz="4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0" y="3581401"/>
            <a:ext cx="9144000" cy="3108543"/>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SAY:  two aluminums up front in reactants, and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two aluminums in the product, good.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SAY:  there are 2 oxygens in the reactants, but three in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 products.  Even 2 and Odd 3, bad.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To fix this, we double the odd one, by doubling up Al</a:t>
            </a:r>
            <a:r>
              <a:rPr lang="en-US" sz="2800" baseline="-25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O</a:t>
            </a:r>
            <a:r>
              <a:rPr lang="en-US" sz="2800" baseline="-25000" dirty="0">
                <a:solidFill>
                  <a:srgbClr val="0000FF"/>
                </a:solidFill>
                <a:latin typeface="Times New Roman" panose="02020603050405020304" pitchFamily="18" charset="0"/>
                <a:cs typeface="Times New Roman" panose="02020603050405020304" pitchFamily="18" charset="0"/>
              </a:rPr>
              <a:t>3</a:t>
            </a: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370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754326"/>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Aluminum and oxygen form aluminum oxide</a:t>
            </a:r>
          </a:p>
          <a:p>
            <a:pPr algn="ctr"/>
            <a:endParaRPr lang="en-US" sz="3200" dirty="0">
              <a:latin typeface="Times New Roman" panose="02020603050405020304" pitchFamily="18" charset="0"/>
              <a:cs typeface="Times New Roman" panose="02020603050405020304" pitchFamily="18" charset="0"/>
            </a:endParaRPr>
          </a:p>
          <a:p>
            <a:pPr algn="ct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2Al</a:t>
            </a:r>
            <a:r>
              <a:rPr lang="en-US" sz="4400" baseline="-2500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sz="4400" baseline="-25000" dirty="0">
                <a:latin typeface="Times New Roman" panose="02020603050405020304" pitchFamily="18" charset="0"/>
                <a:cs typeface="Times New Roman" panose="02020603050405020304" pitchFamily="18" charset="0"/>
              </a:rPr>
              <a:t>)</a:t>
            </a:r>
            <a:r>
              <a:rPr lang="en-US" sz="4400" dirty="0">
                <a:latin typeface="Times New Roman" panose="02020603050405020304" pitchFamily="18" charset="0"/>
                <a:cs typeface="Times New Roman" panose="02020603050405020304" pitchFamily="18" charset="0"/>
              </a:rPr>
              <a:t>  +   _O</a:t>
            </a:r>
            <a:r>
              <a:rPr lang="en-US" sz="4400" baseline="-25000" dirty="0">
                <a:latin typeface="Times New Roman" panose="02020603050405020304" pitchFamily="18" charset="0"/>
                <a:cs typeface="Times New Roman" panose="02020603050405020304" pitchFamily="18" charset="0"/>
              </a:rPr>
              <a:t>2(G)</a:t>
            </a:r>
            <a:r>
              <a:rPr lang="en-US" sz="4400" dirty="0">
                <a:latin typeface="Times New Roman" panose="02020603050405020304" pitchFamily="18" charset="0"/>
                <a:cs typeface="Times New Roman" panose="02020603050405020304" pitchFamily="18" charset="0"/>
              </a:rPr>
              <a:t>  →   </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Al</a:t>
            </a:r>
            <a:r>
              <a:rPr lang="en-US" sz="4400" baseline="-25000" dirty="0">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3(S)</a:t>
            </a:r>
            <a:endParaRPr lang="en-US" sz="4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0" y="4036875"/>
            <a:ext cx="9144000" cy="1815882"/>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SAY:  two aluminums up front in reactants, and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four aluminums in the product, bad. </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To fix this we must change the 2Al in the reactants to a four.  </a:t>
            </a:r>
          </a:p>
        </p:txBody>
      </p:sp>
      <p:cxnSp>
        <p:nvCxnSpPr>
          <p:cNvPr id="6" name="Straight Arrow Connector 5">
            <a:extLst>
              <a:ext uri="{FF2B5EF4-FFF2-40B4-BE49-F238E27FC236}">
                <a16:creationId xmlns:a16="http://schemas.microsoft.com/office/drawing/2014/main" id="{DCF3D3AB-7FEA-4DEA-AD08-96F4EF1B5A8D}"/>
              </a:ext>
            </a:extLst>
          </p:cNvPr>
          <p:cNvCxnSpPr>
            <a:cxnSpLocks/>
          </p:cNvCxnSpPr>
          <p:nvPr/>
        </p:nvCxnSpPr>
        <p:spPr>
          <a:xfrm flipV="1">
            <a:off x="5638800" y="2821126"/>
            <a:ext cx="457200" cy="988874"/>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6410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754326"/>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Aluminum and oxygen form aluminum oxide</a:t>
            </a:r>
          </a:p>
          <a:p>
            <a:pPr algn="ctr"/>
            <a:endParaRPr lang="en-US" sz="3200" dirty="0">
              <a:latin typeface="Times New Roman" panose="02020603050405020304" pitchFamily="18" charset="0"/>
              <a:cs typeface="Times New Roman" panose="02020603050405020304" pitchFamily="18" charset="0"/>
            </a:endParaRPr>
          </a:p>
          <a:p>
            <a:pPr algn="ctr"/>
            <a:r>
              <a:rPr lang="en-US" sz="4400" u="sng" dirty="0">
                <a:latin typeface="Times New Roman" panose="02020603050405020304" pitchFamily="18" charset="0"/>
                <a:cs typeface="Times New Roman" panose="02020603050405020304" pitchFamily="18" charset="0"/>
              </a:rPr>
              <a:t>2Al</a:t>
            </a:r>
            <a:r>
              <a:rPr lang="en-US" sz="4400" baseline="-25000" dirty="0">
                <a:latin typeface="Times New Roman" panose="02020603050405020304" pitchFamily="18" charset="0"/>
                <a:cs typeface="Times New Roman" panose="02020603050405020304" pitchFamily="18" charset="0"/>
              </a:rPr>
              <a:t>(S)</a:t>
            </a:r>
            <a:r>
              <a:rPr lang="en-US" sz="4400" dirty="0">
                <a:latin typeface="Times New Roman" panose="02020603050405020304" pitchFamily="18" charset="0"/>
                <a:cs typeface="Times New Roman" panose="02020603050405020304" pitchFamily="18" charset="0"/>
              </a:rPr>
              <a:t>  +   _O</a:t>
            </a:r>
            <a:r>
              <a:rPr lang="en-US" sz="4400" baseline="-25000" dirty="0">
                <a:latin typeface="Times New Roman" panose="02020603050405020304" pitchFamily="18" charset="0"/>
                <a:cs typeface="Times New Roman" panose="02020603050405020304" pitchFamily="18" charset="0"/>
              </a:rPr>
              <a:t>2(G)</a:t>
            </a:r>
            <a:r>
              <a:rPr lang="en-US" sz="4400" dirty="0">
                <a:latin typeface="Times New Roman" panose="02020603050405020304" pitchFamily="18" charset="0"/>
                <a:cs typeface="Times New Roman" panose="02020603050405020304" pitchFamily="18" charset="0"/>
              </a:rPr>
              <a:t>  →   </a:t>
            </a:r>
            <a:r>
              <a:rPr lang="en-US" sz="4400" u="sng" dirty="0">
                <a:solidFill>
                  <a:schemeClr val="tx1">
                    <a:lumMod val="95000"/>
                    <a:lumOff val="5000"/>
                  </a:schemeClr>
                </a:solidFill>
                <a:latin typeface="Times New Roman" panose="02020603050405020304" pitchFamily="18" charset="0"/>
                <a:cs typeface="Times New Roman" panose="02020603050405020304" pitchFamily="18" charset="0"/>
              </a:rPr>
              <a:t>2Al</a:t>
            </a:r>
            <a:r>
              <a:rPr lang="en-US" sz="4400" u="sng"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3(S)</a:t>
            </a:r>
            <a:endParaRPr lang="en-US" sz="4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57200" y="4648200"/>
            <a:ext cx="8229600" cy="1569660"/>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SAY:  now we’ve got 2 Al in reactants, but 4 in products, so change the first “2” into a four, then start again.  </a:t>
            </a:r>
          </a:p>
        </p:txBody>
      </p:sp>
      <p:cxnSp>
        <p:nvCxnSpPr>
          <p:cNvPr id="5" name="Straight Arrow Connector 4">
            <a:extLst>
              <a:ext uri="{FF2B5EF4-FFF2-40B4-BE49-F238E27FC236}">
                <a16:creationId xmlns:a16="http://schemas.microsoft.com/office/drawing/2014/main" id="{41FB1E2F-A3D5-4AFC-8645-1DDD586B40DF}"/>
              </a:ext>
            </a:extLst>
          </p:cNvPr>
          <p:cNvCxnSpPr/>
          <p:nvPr/>
        </p:nvCxnSpPr>
        <p:spPr>
          <a:xfrm flipH="1" flipV="1">
            <a:off x="1143000" y="2928701"/>
            <a:ext cx="304800" cy="1600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3780FAD-E681-48AD-A7EA-B06F387FB3CE}"/>
              </a:ext>
            </a:extLst>
          </p:cNvPr>
          <p:cNvCxnSpPr>
            <a:cxnSpLocks/>
          </p:cNvCxnSpPr>
          <p:nvPr/>
        </p:nvCxnSpPr>
        <p:spPr>
          <a:xfrm flipV="1">
            <a:off x="5486400" y="3180057"/>
            <a:ext cx="838200" cy="134884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5733C05-BF7B-4EC4-88F6-0F20F1353A1B}"/>
              </a:ext>
            </a:extLst>
          </p:cNvPr>
          <p:cNvCxnSpPr/>
          <p:nvPr/>
        </p:nvCxnSpPr>
        <p:spPr>
          <a:xfrm flipH="1">
            <a:off x="990600" y="2090084"/>
            <a:ext cx="304800" cy="731042"/>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971C1491-484F-45E7-A165-362CBF32AAAF}"/>
              </a:ext>
            </a:extLst>
          </p:cNvPr>
          <p:cNvCxnSpPr>
            <a:cxnSpLocks/>
          </p:cNvCxnSpPr>
          <p:nvPr/>
        </p:nvCxnSpPr>
        <p:spPr>
          <a:xfrm>
            <a:off x="990600" y="2090084"/>
            <a:ext cx="304800" cy="576916"/>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D209A8B9-7F77-49D0-8D35-42838059EC85}"/>
              </a:ext>
            </a:extLst>
          </p:cNvPr>
          <p:cNvSpPr txBox="1"/>
          <p:nvPr/>
        </p:nvSpPr>
        <p:spPr>
          <a:xfrm rot="594117">
            <a:off x="595481" y="1928861"/>
            <a:ext cx="533400" cy="769441"/>
          </a:xfrm>
          <a:prstGeom prst="rect">
            <a:avLst/>
          </a:prstGeom>
          <a:noFill/>
        </p:spPr>
        <p:txBody>
          <a:bodyPr wrap="square" rtlCol="0">
            <a:spAutoFit/>
          </a:bodyPr>
          <a:lstStyle/>
          <a:p>
            <a:r>
              <a:rPr lang="en-US" sz="4400" dirty="0">
                <a:solidFill>
                  <a:srgbClr val="FF0000"/>
                </a:solidFill>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360703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754326"/>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Aluminum and oxygen form aluminum oxide</a:t>
            </a:r>
          </a:p>
          <a:p>
            <a:pPr algn="ctr"/>
            <a:endParaRPr lang="en-US" sz="3200" dirty="0">
              <a:latin typeface="Times New Roman" panose="02020603050405020304" pitchFamily="18" charset="0"/>
              <a:cs typeface="Times New Roman" panose="02020603050405020304" pitchFamily="18" charset="0"/>
            </a:endParaRPr>
          </a:p>
          <a:p>
            <a:pPr algn="ctr"/>
            <a:r>
              <a:rPr lang="en-US" sz="4400" dirty="0">
                <a:latin typeface="Times New Roman" panose="02020603050405020304" pitchFamily="18" charset="0"/>
                <a:cs typeface="Times New Roman" panose="02020603050405020304" pitchFamily="18" charset="0"/>
              </a:rPr>
              <a:t>4Al</a:t>
            </a:r>
            <a:r>
              <a:rPr lang="en-US" sz="4400" baseline="-25000" dirty="0">
                <a:latin typeface="Times New Roman" panose="02020603050405020304" pitchFamily="18" charset="0"/>
                <a:cs typeface="Times New Roman" panose="02020603050405020304" pitchFamily="18" charset="0"/>
              </a:rPr>
              <a:t>(S)</a:t>
            </a:r>
            <a:r>
              <a:rPr lang="en-US" sz="4400" dirty="0">
                <a:latin typeface="Times New Roman" panose="02020603050405020304" pitchFamily="18" charset="0"/>
                <a:cs typeface="Times New Roman" panose="02020603050405020304" pitchFamily="18" charset="0"/>
              </a:rPr>
              <a:t>  +   _O</a:t>
            </a:r>
            <a:r>
              <a:rPr lang="en-US" sz="4400" baseline="-25000" dirty="0">
                <a:latin typeface="Times New Roman" panose="02020603050405020304" pitchFamily="18" charset="0"/>
                <a:cs typeface="Times New Roman" panose="02020603050405020304" pitchFamily="18" charset="0"/>
              </a:rPr>
              <a:t>2(G)</a:t>
            </a:r>
            <a:r>
              <a:rPr lang="en-US" sz="4400" dirty="0">
                <a:latin typeface="Times New Roman" panose="02020603050405020304" pitchFamily="18" charset="0"/>
                <a:cs typeface="Times New Roman" panose="02020603050405020304" pitchFamily="18" charset="0"/>
              </a:rPr>
              <a:t>  →   </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2Al</a:t>
            </a:r>
            <a:r>
              <a:rPr lang="en-US" sz="4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3(S)</a:t>
            </a:r>
            <a:endParaRPr lang="en-US" sz="4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57200" y="4648200"/>
            <a:ext cx="8229600" cy="2062103"/>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SAY:  4 Al in reactants, and 4 Al in products (good).  Only 2 oxygen in reactants, but SIX in product.  HOW DO WE GET 6 OXGYEN in reactants?  </a:t>
            </a:r>
          </a:p>
        </p:txBody>
      </p:sp>
      <p:cxnSp>
        <p:nvCxnSpPr>
          <p:cNvPr id="5" name="Straight Arrow Connector 4">
            <a:extLst>
              <a:ext uri="{FF2B5EF4-FFF2-40B4-BE49-F238E27FC236}">
                <a16:creationId xmlns:a16="http://schemas.microsoft.com/office/drawing/2014/main" id="{41FB1E2F-A3D5-4AFC-8645-1DDD586B40DF}"/>
              </a:ext>
            </a:extLst>
          </p:cNvPr>
          <p:cNvCxnSpPr>
            <a:cxnSpLocks/>
          </p:cNvCxnSpPr>
          <p:nvPr/>
        </p:nvCxnSpPr>
        <p:spPr>
          <a:xfrm flipV="1">
            <a:off x="3810001" y="2821126"/>
            <a:ext cx="228599" cy="1721843"/>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3780FAD-E681-48AD-A7EA-B06F387FB3CE}"/>
              </a:ext>
            </a:extLst>
          </p:cNvPr>
          <p:cNvCxnSpPr>
            <a:cxnSpLocks/>
          </p:cNvCxnSpPr>
          <p:nvPr/>
        </p:nvCxnSpPr>
        <p:spPr>
          <a:xfrm flipV="1">
            <a:off x="6172200" y="2947666"/>
            <a:ext cx="838200" cy="1595303"/>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689721A-BA3B-4B39-A82F-415AA3E4D879}"/>
              </a:ext>
            </a:extLst>
          </p:cNvPr>
          <p:cNvSpPr txBox="1"/>
          <p:nvPr/>
        </p:nvSpPr>
        <p:spPr>
          <a:xfrm>
            <a:off x="7658686" y="2947666"/>
            <a:ext cx="1447800" cy="1938992"/>
          </a:xfrm>
          <a:prstGeom prst="rect">
            <a:avLst/>
          </a:prstGeom>
          <a:noFill/>
        </p:spPr>
        <p:txBody>
          <a:bodyPr wrap="square" rtlCol="0">
            <a:spAutoFit/>
          </a:bodyPr>
          <a:lstStyle/>
          <a:p>
            <a:r>
              <a:rPr lang="en-US" sz="1800" dirty="0">
                <a:solidFill>
                  <a:srgbClr val="FF0000"/>
                </a:solidFill>
                <a:latin typeface="Times New Roman" panose="02020603050405020304" pitchFamily="18" charset="0"/>
                <a:cs typeface="Times New Roman" panose="02020603050405020304" pitchFamily="18" charset="0"/>
              </a:rPr>
              <a:t>2Al</a:t>
            </a:r>
            <a:r>
              <a:rPr lang="en-US" sz="1800" baseline="-25000" dirty="0">
                <a:solidFill>
                  <a:srgbClr val="FF0000"/>
                </a:solidFill>
                <a:latin typeface="Times New Roman" panose="02020603050405020304" pitchFamily="18" charset="0"/>
                <a:cs typeface="Times New Roman" panose="02020603050405020304" pitchFamily="18" charset="0"/>
              </a:rPr>
              <a:t>2</a:t>
            </a:r>
            <a:r>
              <a:rPr lang="en-US" sz="1800" dirty="0">
                <a:solidFill>
                  <a:srgbClr val="FF0000"/>
                </a:solidFill>
                <a:latin typeface="Times New Roman" panose="02020603050405020304" pitchFamily="18" charset="0"/>
                <a:cs typeface="Times New Roman" panose="02020603050405020304" pitchFamily="18" charset="0"/>
              </a:rPr>
              <a:t>O</a:t>
            </a:r>
            <a:r>
              <a:rPr lang="en-US" sz="1800" baseline="-25000" dirty="0">
                <a:solidFill>
                  <a:srgbClr val="FF0000"/>
                </a:solidFill>
                <a:latin typeface="Times New Roman" panose="02020603050405020304" pitchFamily="18" charset="0"/>
                <a:cs typeface="Times New Roman" panose="02020603050405020304" pitchFamily="18" charset="0"/>
              </a:rPr>
              <a:t>3  </a:t>
            </a:r>
          </a:p>
          <a:p>
            <a:r>
              <a:rPr lang="en-US" dirty="0">
                <a:solidFill>
                  <a:srgbClr val="FF0000"/>
                </a:solidFill>
                <a:latin typeface="Times New Roman" panose="02020603050405020304" pitchFamily="18" charset="0"/>
                <a:cs typeface="Times New Roman" panose="02020603050405020304" pitchFamily="18" charset="0"/>
              </a:rPr>
              <a:t>Means,</a:t>
            </a:r>
            <a:r>
              <a:rPr lang="en-US" baseline="-25000" dirty="0">
                <a:solidFill>
                  <a:srgbClr val="FF0000"/>
                </a:solidFill>
                <a:latin typeface="Times New Roman" panose="02020603050405020304" pitchFamily="18" charset="0"/>
                <a:cs typeface="Times New Roman" panose="02020603050405020304" pitchFamily="18" charset="0"/>
              </a:rPr>
              <a:t> </a:t>
            </a:r>
            <a:r>
              <a:rPr lang="en-US" sz="1800" dirty="0">
                <a:solidFill>
                  <a:srgbClr val="FF0000"/>
                </a:solidFill>
                <a:latin typeface="Times New Roman" panose="02020603050405020304" pitchFamily="18" charset="0"/>
                <a:cs typeface="Times New Roman" panose="02020603050405020304" pitchFamily="18" charset="0"/>
              </a:rPr>
              <a:t>Al</a:t>
            </a:r>
            <a:r>
              <a:rPr lang="en-US" sz="1800" baseline="-25000" dirty="0">
                <a:solidFill>
                  <a:srgbClr val="FF0000"/>
                </a:solidFill>
                <a:latin typeface="Times New Roman" panose="02020603050405020304" pitchFamily="18" charset="0"/>
                <a:cs typeface="Times New Roman" panose="02020603050405020304" pitchFamily="18" charset="0"/>
              </a:rPr>
              <a:t>2</a:t>
            </a:r>
            <a:r>
              <a:rPr lang="en-US" sz="1800" dirty="0">
                <a:solidFill>
                  <a:srgbClr val="FF0000"/>
                </a:solidFill>
                <a:latin typeface="Times New Roman" panose="02020603050405020304" pitchFamily="18" charset="0"/>
                <a:cs typeface="Times New Roman" panose="02020603050405020304" pitchFamily="18" charset="0"/>
              </a:rPr>
              <a:t>O</a:t>
            </a:r>
            <a:r>
              <a:rPr lang="en-US" sz="1800" baseline="-25000" dirty="0">
                <a:solidFill>
                  <a:srgbClr val="FF0000"/>
                </a:solidFill>
                <a:latin typeface="Times New Roman" panose="02020603050405020304" pitchFamily="18" charset="0"/>
                <a:cs typeface="Times New Roman" panose="02020603050405020304" pitchFamily="18" charset="0"/>
              </a:rPr>
              <a:t>3</a:t>
            </a:r>
            <a:r>
              <a:rPr lang="en-US" baseline="-25000" dirty="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and another </a:t>
            </a:r>
            <a:r>
              <a:rPr lang="en-US" sz="1800" dirty="0">
                <a:solidFill>
                  <a:srgbClr val="FF0000"/>
                </a:solidFill>
                <a:latin typeface="Times New Roman" panose="02020603050405020304" pitchFamily="18" charset="0"/>
                <a:cs typeface="Times New Roman" panose="02020603050405020304" pitchFamily="18" charset="0"/>
              </a:rPr>
              <a:t>Al</a:t>
            </a:r>
            <a:r>
              <a:rPr lang="en-US" sz="1800" baseline="-25000" dirty="0">
                <a:solidFill>
                  <a:srgbClr val="FF0000"/>
                </a:solidFill>
                <a:latin typeface="Times New Roman" panose="02020603050405020304" pitchFamily="18" charset="0"/>
                <a:cs typeface="Times New Roman" panose="02020603050405020304" pitchFamily="18" charset="0"/>
              </a:rPr>
              <a:t>2</a:t>
            </a:r>
            <a:r>
              <a:rPr lang="en-US" sz="1800" dirty="0">
                <a:solidFill>
                  <a:srgbClr val="FF0000"/>
                </a:solidFill>
                <a:latin typeface="Times New Roman" panose="02020603050405020304" pitchFamily="18" charset="0"/>
                <a:cs typeface="Times New Roman" panose="02020603050405020304" pitchFamily="18" charset="0"/>
              </a:rPr>
              <a:t>O</a:t>
            </a:r>
            <a:r>
              <a:rPr lang="en-US" sz="1800" baseline="-25000" dirty="0">
                <a:solidFill>
                  <a:srgbClr val="FF0000"/>
                </a:solidFill>
                <a:latin typeface="Times New Roman" panose="02020603050405020304" pitchFamily="18" charset="0"/>
                <a:cs typeface="Times New Roman" panose="02020603050405020304" pitchFamily="18" charset="0"/>
              </a:rPr>
              <a:t>3</a:t>
            </a:r>
          </a:p>
          <a:p>
            <a:endParaRPr lang="en-US" baseline="-25000" dirty="0">
              <a:solidFill>
                <a:srgbClr val="FF0000"/>
              </a:solidFill>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That’s 6 oxygens!</a:t>
            </a:r>
            <a:endParaRPr lang="en-US" dirty="0">
              <a:solidFill>
                <a:srgbClr val="FF0000"/>
              </a:solidFill>
            </a:endParaRPr>
          </a:p>
        </p:txBody>
      </p:sp>
    </p:spTree>
    <p:extLst>
      <p:ext uri="{BB962C8B-B14F-4D97-AF65-F5344CB8AC3E}">
        <p14:creationId xmlns:p14="http://schemas.microsoft.com/office/powerpoint/2010/main" val="3586112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754326"/>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Aluminum and oxygen form aluminum oxide</a:t>
            </a:r>
          </a:p>
          <a:p>
            <a:pPr algn="ctr"/>
            <a:endParaRPr lang="en-US" sz="3200" dirty="0">
              <a:latin typeface="Times New Roman" panose="02020603050405020304" pitchFamily="18" charset="0"/>
              <a:cs typeface="Times New Roman" panose="02020603050405020304" pitchFamily="18" charset="0"/>
            </a:endParaRPr>
          </a:p>
          <a:p>
            <a:pPr algn="ctr"/>
            <a:r>
              <a:rPr lang="en-US" sz="4400" dirty="0">
                <a:latin typeface="Times New Roman" panose="02020603050405020304" pitchFamily="18" charset="0"/>
                <a:cs typeface="Times New Roman" panose="02020603050405020304" pitchFamily="18" charset="0"/>
              </a:rPr>
              <a:t>4Al</a:t>
            </a:r>
            <a:r>
              <a:rPr lang="en-US" sz="4400" baseline="-25000" dirty="0">
                <a:latin typeface="Times New Roman" panose="02020603050405020304" pitchFamily="18" charset="0"/>
                <a:cs typeface="Times New Roman" panose="02020603050405020304" pitchFamily="18" charset="0"/>
              </a:rPr>
              <a:t>(S)</a:t>
            </a:r>
            <a:r>
              <a:rPr lang="en-US" sz="4400" dirty="0">
                <a:latin typeface="Times New Roman" panose="02020603050405020304" pitchFamily="18" charset="0"/>
                <a:cs typeface="Times New Roman" panose="02020603050405020304" pitchFamily="18" charset="0"/>
              </a:rPr>
              <a:t>  +  </a:t>
            </a:r>
            <a:r>
              <a:rPr lang="en-US" sz="4400" dirty="0">
                <a:solidFill>
                  <a:srgbClr val="7030A0"/>
                </a:solidFill>
                <a:latin typeface="Times New Roman" panose="02020603050405020304" pitchFamily="18" charset="0"/>
                <a:cs typeface="Times New Roman" panose="02020603050405020304" pitchFamily="18" charset="0"/>
              </a:rPr>
              <a:t>3</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2(G)</a:t>
            </a:r>
            <a:r>
              <a:rPr lang="en-US" sz="4400" dirty="0">
                <a:latin typeface="Times New Roman" panose="02020603050405020304" pitchFamily="18" charset="0"/>
                <a:cs typeface="Times New Roman" panose="02020603050405020304" pitchFamily="18" charset="0"/>
              </a:rPr>
              <a:t>  →   2Al</a:t>
            </a:r>
            <a:r>
              <a:rPr lang="en-US" sz="4400" baseline="-25000" dirty="0">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O</a:t>
            </a:r>
            <a:r>
              <a:rPr lang="en-US" sz="4400" baseline="-25000" dirty="0">
                <a:latin typeface="Times New Roman" panose="02020603050405020304" pitchFamily="18" charset="0"/>
                <a:cs typeface="Times New Roman" panose="02020603050405020304" pitchFamily="18" charset="0"/>
              </a:rPr>
              <a:t>3(S)</a:t>
            </a:r>
            <a:endParaRPr lang="en-US" sz="4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61493" y="3733800"/>
            <a:ext cx="8229600" cy="3046988"/>
          </a:xfrm>
          <a:prstGeom prst="rect">
            <a:avLst/>
          </a:prstGeom>
          <a:noFill/>
        </p:spPr>
        <p:txBody>
          <a:bodyPr wrap="square" rtlCol="0">
            <a:spAutoFit/>
          </a:bodyPr>
          <a:lstStyle/>
          <a:p>
            <a:r>
              <a:rPr lang="en-US" sz="3200" dirty="0">
                <a:solidFill>
                  <a:srgbClr val="9900CC"/>
                </a:solidFill>
                <a:latin typeface="Times New Roman" panose="02020603050405020304" pitchFamily="18" charset="0"/>
                <a:cs typeface="Times New Roman" panose="02020603050405020304" pitchFamily="18" charset="0"/>
              </a:rPr>
              <a:t>Put a 3 in front of O</a:t>
            </a:r>
            <a:r>
              <a:rPr lang="en-US" sz="3200" baseline="-25000" dirty="0">
                <a:solidFill>
                  <a:srgbClr val="9900CC"/>
                </a:solidFill>
                <a:latin typeface="Times New Roman" panose="02020603050405020304" pitchFamily="18" charset="0"/>
                <a:cs typeface="Times New Roman" panose="02020603050405020304" pitchFamily="18" charset="0"/>
              </a:rPr>
              <a:t>2</a:t>
            </a:r>
            <a:r>
              <a:rPr lang="en-US" sz="3200" dirty="0">
                <a:solidFill>
                  <a:srgbClr val="9900CC"/>
                </a:solidFill>
                <a:latin typeface="Times New Roman" panose="02020603050405020304" pitchFamily="18" charset="0"/>
                <a:cs typeface="Times New Roman" panose="02020603050405020304" pitchFamily="18" charset="0"/>
              </a:rPr>
              <a:t>, and now it’s balanced.</a:t>
            </a:r>
          </a:p>
          <a:p>
            <a:endParaRPr lang="en-US" sz="3200" dirty="0">
              <a:solidFill>
                <a:srgbClr val="9900CC"/>
              </a:solidFill>
              <a:latin typeface="Times New Roman" panose="02020603050405020304" pitchFamily="18" charset="0"/>
              <a:cs typeface="Times New Roman" panose="02020603050405020304" pitchFamily="18" charset="0"/>
            </a:endParaRPr>
          </a:p>
          <a:p>
            <a:endParaRPr lang="en-US" sz="3200" dirty="0">
              <a:solidFill>
                <a:srgbClr val="9900CC"/>
              </a:solidFill>
              <a:latin typeface="Times New Roman" panose="02020603050405020304" pitchFamily="18" charset="0"/>
              <a:cs typeface="Times New Roman" panose="02020603050405020304" pitchFamily="18" charset="0"/>
            </a:endParaRPr>
          </a:p>
          <a:p>
            <a:r>
              <a:rPr lang="en-US" sz="3200" dirty="0">
                <a:solidFill>
                  <a:srgbClr val="9900CC"/>
                </a:solidFill>
                <a:latin typeface="Times New Roman" panose="02020603050405020304" pitchFamily="18" charset="0"/>
                <a:cs typeface="Times New Roman" panose="02020603050405020304" pitchFamily="18" charset="0"/>
              </a:rPr>
              <a:t>It’s a 4:3:2 ratio, simple whole numbers, just like our friend John Dalton, and your teacher like.  All good.  </a:t>
            </a:r>
          </a:p>
        </p:txBody>
      </p:sp>
      <p:cxnSp>
        <p:nvCxnSpPr>
          <p:cNvPr id="5" name="Straight Arrow Connector 4">
            <a:extLst>
              <a:ext uri="{FF2B5EF4-FFF2-40B4-BE49-F238E27FC236}">
                <a16:creationId xmlns:a16="http://schemas.microsoft.com/office/drawing/2014/main" id="{507834C2-96FB-40AD-8DC0-E2B6A74EA907}"/>
              </a:ext>
            </a:extLst>
          </p:cNvPr>
          <p:cNvCxnSpPr>
            <a:cxnSpLocks/>
          </p:cNvCxnSpPr>
          <p:nvPr/>
        </p:nvCxnSpPr>
        <p:spPr>
          <a:xfrm flipV="1">
            <a:off x="1752600" y="2591663"/>
            <a:ext cx="1447800" cy="106507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524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2" name="TextBox 1"/>
          <p:cNvSpPr txBox="1"/>
          <p:nvPr/>
        </p:nvSpPr>
        <p:spPr>
          <a:xfrm>
            <a:off x="0" y="1066800"/>
            <a:ext cx="9144000" cy="830997"/>
          </a:xfrm>
          <a:prstGeom prst="rect">
            <a:avLst/>
          </a:prstGeom>
          <a:noFill/>
        </p:spPr>
        <p:txBody>
          <a:bodyPr wrap="square" rtlCol="0">
            <a:spAutoFit/>
          </a:bodyPr>
          <a:lstStyle/>
          <a:p>
            <a:pPr algn="ctr"/>
            <a:r>
              <a:rPr lang="en-US" sz="4800" dirty="0">
                <a:latin typeface="Times New Roman" panose="02020603050405020304" pitchFamily="18" charset="0"/>
                <a:cs typeface="Times New Roman" panose="02020603050405020304" pitchFamily="18" charset="0"/>
              </a:rPr>
              <a:t>Pentane gas (C</a:t>
            </a:r>
            <a:r>
              <a:rPr lang="en-US" sz="4800" baseline="-25000" dirty="0">
                <a:latin typeface="Times New Roman" panose="02020603050405020304" pitchFamily="18" charset="0"/>
                <a:cs typeface="Times New Roman" panose="02020603050405020304" pitchFamily="18" charset="0"/>
              </a:rPr>
              <a:t>5</a:t>
            </a:r>
            <a:r>
              <a:rPr lang="en-US" sz="4800" dirty="0">
                <a:latin typeface="Times New Roman" panose="02020603050405020304" pitchFamily="18" charset="0"/>
                <a:cs typeface="Times New Roman" panose="02020603050405020304" pitchFamily="18" charset="0"/>
              </a:rPr>
              <a:t>H</a:t>
            </a:r>
            <a:r>
              <a:rPr lang="en-US" sz="4800" baseline="-25000" dirty="0">
                <a:latin typeface="Times New Roman" panose="02020603050405020304" pitchFamily="18" charset="0"/>
                <a:cs typeface="Times New Roman" panose="02020603050405020304" pitchFamily="18" charset="0"/>
              </a:rPr>
              <a:t>10</a:t>
            </a:r>
            <a:r>
              <a:rPr lang="en-US" sz="4800" dirty="0">
                <a:latin typeface="Times New Roman" panose="02020603050405020304" pitchFamily="18" charset="0"/>
                <a:cs typeface="Times New Roman" panose="02020603050405020304" pitchFamily="18" charset="0"/>
              </a:rPr>
              <a:t>) combusts</a:t>
            </a:r>
          </a:p>
        </p:txBody>
      </p:sp>
    </p:spTree>
    <p:extLst>
      <p:ext uri="{BB962C8B-B14F-4D97-AF65-F5344CB8AC3E}">
        <p14:creationId xmlns:p14="http://schemas.microsoft.com/office/powerpoint/2010/main" val="2965469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_C</a:t>
            </a:r>
            <a:r>
              <a:rPr lang="en-US" sz="3600" baseline="-25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10(G)</a:t>
            </a:r>
            <a:r>
              <a:rPr lang="en-US" sz="3600" dirty="0">
                <a:latin typeface="Times New Roman" panose="02020603050405020304" pitchFamily="18" charset="0"/>
                <a:cs typeface="Times New Roman" panose="02020603050405020304" pitchFamily="18" charset="0"/>
              </a:rPr>
              <a:t> +  _O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_CO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_H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endParaRPr lang="en-US" sz="36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228600" y="3733800"/>
            <a:ext cx="8534400" cy="2554545"/>
          </a:xfrm>
          <a:prstGeom prst="rect">
            <a:avLst/>
          </a:prstGeom>
          <a:noFill/>
        </p:spPr>
        <p:txBody>
          <a:bodyPr wrap="square" rtlCol="0">
            <a:spAutoFit/>
          </a:bodyPr>
          <a:lstStyle/>
          <a:p>
            <a:r>
              <a:rPr lang="en-US" sz="4000" dirty="0">
                <a:solidFill>
                  <a:srgbClr val="FF0000"/>
                </a:solidFill>
              </a:rPr>
              <a:t>Combustion is ALWAYS a hydrocarbon – in this case the pentane – combining with pure oxygen, and then ALWAYS forming carbon dioxide and water.  </a:t>
            </a:r>
          </a:p>
        </p:txBody>
      </p:sp>
      <p:sp>
        <p:nvSpPr>
          <p:cNvPr id="6" name="TextBox 5">
            <a:extLst>
              <a:ext uri="{FF2B5EF4-FFF2-40B4-BE49-F238E27FC236}">
                <a16:creationId xmlns:a16="http://schemas.microsoft.com/office/drawing/2014/main" id="{45A3581E-EC70-434B-A5F9-497561DC25AD}"/>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0000FF"/>
                </a:solidFill>
                <a:latin typeface="Chiller" panose="04020404031007020602" pitchFamily="82" charset="0"/>
              </a:rPr>
              <a:t>SKELETON</a:t>
            </a:r>
          </a:p>
        </p:txBody>
      </p:sp>
    </p:spTree>
    <p:extLst>
      <p:ext uri="{BB962C8B-B14F-4D97-AF65-F5344CB8AC3E}">
        <p14:creationId xmlns:p14="http://schemas.microsoft.com/office/powerpoint/2010/main" val="1679316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_C</a:t>
            </a:r>
            <a:r>
              <a:rPr lang="en-US" sz="3600" baseline="-25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10(G)</a:t>
            </a:r>
            <a:r>
              <a:rPr lang="en-US" sz="3600" dirty="0">
                <a:latin typeface="Times New Roman" panose="02020603050405020304" pitchFamily="18" charset="0"/>
                <a:cs typeface="Times New Roman" panose="02020603050405020304" pitchFamily="18" charset="0"/>
              </a:rPr>
              <a:t> +  _O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a:t>
            </a:r>
            <a:r>
              <a:rPr lang="en-US" sz="3600" dirty="0">
                <a:solidFill>
                  <a:srgbClr val="FF0000"/>
                </a:solidFill>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CO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_H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endParaRPr lang="en-US" sz="36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228600" y="3733800"/>
            <a:ext cx="8534400" cy="1938992"/>
          </a:xfrm>
          <a:prstGeom prst="rect">
            <a:avLst/>
          </a:prstGeom>
          <a:noFill/>
        </p:spPr>
        <p:txBody>
          <a:bodyPr wrap="square" rtlCol="0">
            <a:spAutoFit/>
          </a:bodyPr>
          <a:lstStyle/>
          <a:p>
            <a:r>
              <a:rPr lang="en-US" sz="4000" dirty="0">
                <a:solidFill>
                  <a:srgbClr val="FF0000"/>
                </a:solidFill>
              </a:rPr>
              <a:t>SAY, 5 carbons in pentane, so put a 5 </a:t>
            </a:r>
            <a:br>
              <a:rPr lang="en-US" sz="4000" dirty="0">
                <a:solidFill>
                  <a:srgbClr val="FF0000"/>
                </a:solidFill>
              </a:rPr>
            </a:br>
            <a:r>
              <a:rPr lang="en-US" sz="4000" dirty="0">
                <a:solidFill>
                  <a:srgbClr val="FF0000"/>
                </a:solidFill>
              </a:rPr>
              <a:t>in front of CO</a:t>
            </a:r>
            <a:r>
              <a:rPr lang="en-US" sz="4000" baseline="-25000" dirty="0">
                <a:solidFill>
                  <a:srgbClr val="FF0000"/>
                </a:solidFill>
              </a:rPr>
              <a:t>2</a:t>
            </a:r>
            <a:r>
              <a:rPr lang="en-US" sz="4000" dirty="0">
                <a:solidFill>
                  <a:srgbClr val="FF0000"/>
                </a:solidFill>
              </a:rPr>
              <a:t> to keep the carbons balanced.  </a:t>
            </a:r>
          </a:p>
        </p:txBody>
      </p:sp>
      <p:cxnSp>
        <p:nvCxnSpPr>
          <p:cNvPr id="4" name="Straight Arrow Connector 3">
            <a:extLst>
              <a:ext uri="{FF2B5EF4-FFF2-40B4-BE49-F238E27FC236}">
                <a16:creationId xmlns:a16="http://schemas.microsoft.com/office/drawing/2014/main" id="{4E711803-3BCA-4D86-B9F4-853CAF5A9D8A}"/>
              </a:ext>
            </a:extLst>
          </p:cNvPr>
          <p:cNvCxnSpPr/>
          <p:nvPr/>
        </p:nvCxnSpPr>
        <p:spPr>
          <a:xfrm flipH="1" flipV="1">
            <a:off x="1066800" y="2895600"/>
            <a:ext cx="533400" cy="838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83F006F-C7FA-4647-A596-B2482718B025}"/>
              </a:ext>
            </a:extLst>
          </p:cNvPr>
          <p:cNvCxnSpPr>
            <a:cxnSpLocks/>
          </p:cNvCxnSpPr>
          <p:nvPr/>
        </p:nvCxnSpPr>
        <p:spPr>
          <a:xfrm flipH="1" flipV="1">
            <a:off x="5257800" y="2744927"/>
            <a:ext cx="21336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7939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_</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10(G)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5CO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3600" dirty="0">
                <a:solidFill>
                  <a:srgbClr val="0000FF"/>
                </a:solidFill>
                <a:latin typeface="Times New Roman" panose="02020603050405020304" pitchFamily="18" charset="0"/>
                <a:cs typeface="Times New Roman" panose="02020603050405020304" pitchFamily="18" charset="0"/>
              </a:rPr>
              <a:t>5</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228600" y="3733800"/>
            <a:ext cx="8534400" cy="1938992"/>
          </a:xfrm>
          <a:prstGeom prst="rect">
            <a:avLst/>
          </a:prstGeom>
          <a:noFill/>
        </p:spPr>
        <p:txBody>
          <a:bodyPr wrap="square" rtlCol="0">
            <a:spAutoFit/>
          </a:bodyPr>
          <a:lstStyle/>
          <a:p>
            <a:r>
              <a:rPr lang="en-US" sz="4000" dirty="0">
                <a:solidFill>
                  <a:srgbClr val="0000FF"/>
                </a:solidFill>
              </a:rPr>
              <a:t>Next, there are 10 hydrogens in pentane, we need to put a 5 in front of water, to make the hydrogens balance. </a:t>
            </a:r>
          </a:p>
        </p:txBody>
      </p:sp>
      <p:cxnSp>
        <p:nvCxnSpPr>
          <p:cNvPr id="4" name="Straight Arrow Connector 3">
            <a:extLst>
              <a:ext uri="{FF2B5EF4-FFF2-40B4-BE49-F238E27FC236}">
                <a16:creationId xmlns:a16="http://schemas.microsoft.com/office/drawing/2014/main" id="{4E711803-3BCA-4D86-B9F4-853CAF5A9D8A}"/>
              </a:ext>
            </a:extLst>
          </p:cNvPr>
          <p:cNvCxnSpPr/>
          <p:nvPr/>
        </p:nvCxnSpPr>
        <p:spPr>
          <a:xfrm flipH="1" flipV="1">
            <a:off x="1600200" y="2874498"/>
            <a:ext cx="533400" cy="8382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83F006F-C7FA-4647-A596-B2482718B025}"/>
              </a:ext>
            </a:extLst>
          </p:cNvPr>
          <p:cNvCxnSpPr>
            <a:cxnSpLocks/>
          </p:cNvCxnSpPr>
          <p:nvPr/>
        </p:nvCxnSpPr>
        <p:spPr>
          <a:xfrm flipV="1">
            <a:off x="7086600" y="2874498"/>
            <a:ext cx="304800" cy="1316502"/>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01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_</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10(G)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5CO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5H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22274" y="4343400"/>
            <a:ext cx="4953000" cy="2308324"/>
          </a:xfrm>
          <a:prstGeom prst="rect">
            <a:avLst/>
          </a:prstGeom>
          <a:noFill/>
        </p:spPr>
        <p:txBody>
          <a:bodyPr wrap="square" rtlCol="0">
            <a:spAutoFit/>
          </a:bodyPr>
          <a:lstStyle/>
          <a:p>
            <a:r>
              <a:rPr lang="en-US" sz="3600" dirty="0">
                <a:solidFill>
                  <a:srgbClr val="FF0000"/>
                </a:solidFill>
              </a:rPr>
              <a:t>There are always 2 oxygens to start a combustion, how many on the product side?  </a:t>
            </a:r>
          </a:p>
        </p:txBody>
      </p:sp>
      <p:cxnSp>
        <p:nvCxnSpPr>
          <p:cNvPr id="4" name="Straight Arrow Connector 3">
            <a:extLst>
              <a:ext uri="{FF2B5EF4-FFF2-40B4-BE49-F238E27FC236}">
                <a16:creationId xmlns:a16="http://schemas.microsoft.com/office/drawing/2014/main" id="{4E711803-3BCA-4D86-B9F4-853CAF5A9D8A}"/>
              </a:ext>
            </a:extLst>
          </p:cNvPr>
          <p:cNvCxnSpPr>
            <a:cxnSpLocks/>
          </p:cNvCxnSpPr>
          <p:nvPr/>
        </p:nvCxnSpPr>
        <p:spPr>
          <a:xfrm flipV="1">
            <a:off x="3356903" y="2821126"/>
            <a:ext cx="0" cy="1522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83F006F-C7FA-4647-A596-B2482718B025}"/>
              </a:ext>
            </a:extLst>
          </p:cNvPr>
          <p:cNvCxnSpPr>
            <a:cxnSpLocks/>
          </p:cNvCxnSpPr>
          <p:nvPr/>
        </p:nvCxnSpPr>
        <p:spPr>
          <a:xfrm flipV="1">
            <a:off x="5562600" y="2821126"/>
            <a:ext cx="228600" cy="114037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EBBC8DD-3545-4104-9E33-5FC75A8639E9}"/>
              </a:ext>
            </a:extLst>
          </p:cNvPr>
          <p:cNvCxnSpPr>
            <a:cxnSpLocks/>
          </p:cNvCxnSpPr>
          <p:nvPr/>
        </p:nvCxnSpPr>
        <p:spPr>
          <a:xfrm flipV="1">
            <a:off x="7772400" y="2820231"/>
            <a:ext cx="3810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B59ECD-3F4E-4C6C-82C1-A2050BD87360}"/>
              </a:ext>
            </a:extLst>
          </p:cNvPr>
          <p:cNvCxnSpPr>
            <a:cxnSpLocks/>
          </p:cNvCxnSpPr>
          <p:nvPr/>
        </p:nvCxnSpPr>
        <p:spPr>
          <a:xfrm flipH="1" flipV="1">
            <a:off x="7467600" y="2820231"/>
            <a:ext cx="3048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BE2C4E-0411-4B39-BA1E-D8D9A9B62262}"/>
              </a:ext>
            </a:extLst>
          </p:cNvPr>
          <p:cNvCxnSpPr>
            <a:cxnSpLocks/>
          </p:cNvCxnSpPr>
          <p:nvPr/>
        </p:nvCxnSpPr>
        <p:spPr>
          <a:xfrm flipH="1" flipV="1">
            <a:off x="5105400" y="2820231"/>
            <a:ext cx="4572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3946982-E66C-4D63-A614-A474216BAD3F}"/>
              </a:ext>
            </a:extLst>
          </p:cNvPr>
          <p:cNvSpPr txBox="1"/>
          <p:nvPr/>
        </p:nvSpPr>
        <p:spPr>
          <a:xfrm>
            <a:off x="5022459" y="4056462"/>
            <a:ext cx="4016326" cy="2554545"/>
          </a:xfrm>
          <a:prstGeom prst="rect">
            <a:avLst/>
          </a:prstGeom>
          <a:noFill/>
        </p:spPr>
        <p:txBody>
          <a:bodyPr wrap="square" rtlCol="0">
            <a:spAutoFit/>
          </a:bodyPr>
          <a:lstStyle/>
          <a:p>
            <a:r>
              <a:rPr lang="en-US" sz="2000" dirty="0">
                <a:solidFill>
                  <a:srgbClr val="FF0000"/>
                </a:solidFill>
              </a:rPr>
              <a:t>Ten in CO</a:t>
            </a:r>
            <a:r>
              <a:rPr lang="en-US" sz="2000" baseline="-25000" dirty="0">
                <a:solidFill>
                  <a:srgbClr val="FF0000"/>
                </a:solidFill>
              </a:rPr>
              <a:t>2</a:t>
            </a:r>
            <a:r>
              <a:rPr lang="en-US" sz="2000" dirty="0">
                <a:solidFill>
                  <a:srgbClr val="FF0000"/>
                </a:solidFill>
              </a:rPr>
              <a:t> and then 5 in water.  </a:t>
            </a:r>
          </a:p>
          <a:p>
            <a:endParaRPr lang="en-US" sz="2000" dirty="0">
              <a:solidFill>
                <a:srgbClr val="FF0000"/>
              </a:solidFill>
            </a:endParaRPr>
          </a:p>
          <a:p>
            <a:r>
              <a:rPr lang="en-US" sz="2000" dirty="0">
                <a:solidFill>
                  <a:srgbClr val="FF0000"/>
                </a:solidFill>
              </a:rPr>
              <a:t>10 + 5 = 15 (that’s ODD and bad)</a:t>
            </a:r>
          </a:p>
          <a:p>
            <a:endParaRPr lang="en-US" sz="2000" dirty="0">
              <a:solidFill>
                <a:srgbClr val="FF0000"/>
              </a:solidFill>
            </a:endParaRPr>
          </a:p>
          <a:p>
            <a:r>
              <a:rPr lang="en-US" sz="2000" dirty="0">
                <a:solidFill>
                  <a:srgbClr val="FF0000"/>
                </a:solidFill>
              </a:rPr>
              <a:t>The odd is in the water, so our only hope is to DOUBLE the waters, and start over.  </a:t>
            </a:r>
          </a:p>
          <a:p>
            <a:r>
              <a:rPr lang="en-US" sz="2000" dirty="0">
                <a:solidFill>
                  <a:srgbClr val="FF0000"/>
                </a:solidFill>
              </a:rPr>
              <a:t>Change the 5 to a 10.  </a:t>
            </a:r>
          </a:p>
        </p:txBody>
      </p:sp>
    </p:spTree>
    <p:extLst>
      <p:ext uri="{BB962C8B-B14F-4D97-AF65-F5344CB8AC3E}">
        <p14:creationId xmlns:p14="http://schemas.microsoft.com/office/powerpoint/2010/main" val="3892784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_</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10(G)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5CO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3600" dirty="0">
                <a:solidFill>
                  <a:srgbClr val="0000FF"/>
                </a:solidFill>
                <a:latin typeface="Times New Roman" panose="02020603050405020304" pitchFamily="18" charset="0"/>
                <a:cs typeface="Times New Roman" panose="02020603050405020304" pitchFamily="18" charset="0"/>
              </a:rPr>
              <a:t>10</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22274" y="4343400"/>
            <a:ext cx="4953000" cy="2308324"/>
          </a:xfrm>
          <a:prstGeom prst="rect">
            <a:avLst/>
          </a:prstGeom>
          <a:noFill/>
        </p:spPr>
        <p:txBody>
          <a:bodyPr wrap="square" rtlCol="0">
            <a:spAutoFit/>
          </a:bodyPr>
          <a:lstStyle/>
          <a:p>
            <a:r>
              <a:rPr lang="en-US" sz="3600" dirty="0">
                <a:solidFill>
                  <a:srgbClr val="FF0000"/>
                </a:solidFill>
              </a:rPr>
              <a:t>There are always 2 oxygens to start a combustion, how many on the product side?  </a:t>
            </a:r>
          </a:p>
        </p:txBody>
      </p:sp>
      <p:cxnSp>
        <p:nvCxnSpPr>
          <p:cNvPr id="4" name="Straight Arrow Connector 3">
            <a:extLst>
              <a:ext uri="{FF2B5EF4-FFF2-40B4-BE49-F238E27FC236}">
                <a16:creationId xmlns:a16="http://schemas.microsoft.com/office/drawing/2014/main" id="{4E711803-3BCA-4D86-B9F4-853CAF5A9D8A}"/>
              </a:ext>
            </a:extLst>
          </p:cNvPr>
          <p:cNvCxnSpPr>
            <a:cxnSpLocks/>
          </p:cNvCxnSpPr>
          <p:nvPr/>
        </p:nvCxnSpPr>
        <p:spPr>
          <a:xfrm flipV="1">
            <a:off x="3356903" y="2821126"/>
            <a:ext cx="0" cy="1522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83F006F-C7FA-4647-A596-B2482718B025}"/>
              </a:ext>
            </a:extLst>
          </p:cNvPr>
          <p:cNvCxnSpPr>
            <a:cxnSpLocks/>
          </p:cNvCxnSpPr>
          <p:nvPr/>
        </p:nvCxnSpPr>
        <p:spPr>
          <a:xfrm flipV="1">
            <a:off x="5562600" y="2821126"/>
            <a:ext cx="228600" cy="114037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EBBC8DD-3545-4104-9E33-5FC75A8639E9}"/>
              </a:ext>
            </a:extLst>
          </p:cNvPr>
          <p:cNvCxnSpPr>
            <a:cxnSpLocks/>
          </p:cNvCxnSpPr>
          <p:nvPr/>
        </p:nvCxnSpPr>
        <p:spPr>
          <a:xfrm flipV="1">
            <a:off x="7772400" y="2820231"/>
            <a:ext cx="3810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B59ECD-3F4E-4C6C-82C1-A2050BD87360}"/>
              </a:ext>
            </a:extLst>
          </p:cNvPr>
          <p:cNvCxnSpPr>
            <a:cxnSpLocks/>
          </p:cNvCxnSpPr>
          <p:nvPr/>
        </p:nvCxnSpPr>
        <p:spPr>
          <a:xfrm flipH="1" flipV="1">
            <a:off x="7467600" y="2820231"/>
            <a:ext cx="3048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BE2C4E-0411-4B39-BA1E-D8D9A9B62262}"/>
              </a:ext>
            </a:extLst>
          </p:cNvPr>
          <p:cNvCxnSpPr>
            <a:cxnSpLocks/>
          </p:cNvCxnSpPr>
          <p:nvPr/>
        </p:nvCxnSpPr>
        <p:spPr>
          <a:xfrm flipH="1" flipV="1">
            <a:off x="5105400" y="2820231"/>
            <a:ext cx="4572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3946982-E66C-4D63-A614-A474216BAD3F}"/>
              </a:ext>
            </a:extLst>
          </p:cNvPr>
          <p:cNvSpPr txBox="1"/>
          <p:nvPr/>
        </p:nvSpPr>
        <p:spPr>
          <a:xfrm>
            <a:off x="5022459" y="4056462"/>
            <a:ext cx="4016326" cy="2554545"/>
          </a:xfrm>
          <a:prstGeom prst="rect">
            <a:avLst/>
          </a:prstGeom>
          <a:noFill/>
        </p:spPr>
        <p:txBody>
          <a:bodyPr wrap="square" rtlCol="0">
            <a:spAutoFit/>
          </a:bodyPr>
          <a:lstStyle/>
          <a:p>
            <a:r>
              <a:rPr lang="en-US" sz="2000" dirty="0">
                <a:solidFill>
                  <a:srgbClr val="FF0000"/>
                </a:solidFill>
              </a:rPr>
              <a:t>Ten in CO</a:t>
            </a:r>
            <a:r>
              <a:rPr lang="en-US" sz="2000" baseline="-25000" dirty="0">
                <a:solidFill>
                  <a:srgbClr val="FF0000"/>
                </a:solidFill>
              </a:rPr>
              <a:t>2</a:t>
            </a:r>
            <a:r>
              <a:rPr lang="en-US" sz="2000" dirty="0">
                <a:solidFill>
                  <a:srgbClr val="FF0000"/>
                </a:solidFill>
              </a:rPr>
              <a:t> and then 5 in water.  </a:t>
            </a:r>
          </a:p>
          <a:p>
            <a:endParaRPr lang="en-US" sz="2000" dirty="0">
              <a:solidFill>
                <a:srgbClr val="FF0000"/>
              </a:solidFill>
            </a:endParaRPr>
          </a:p>
          <a:p>
            <a:r>
              <a:rPr lang="en-US" sz="2000" dirty="0">
                <a:solidFill>
                  <a:srgbClr val="FF0000"/>
                </a:solidFill>
              </a:rPr>
              <a:t>10 + 5 = 15 (that’s ODD and bad)</a:t>
            </a:r>
          </a:p>
          <a:p>
            <a:endParaRPr lang="en-US" sz="2000" dirty="0">
              <a:solidFill>
                <a:srgbClr val="FF0000"/>
              </a:solidFill>
            </a:endParaRPr>
          </a:p>
          <a:p>
            <a:r>
              <a:rPr lang="en-US" sz="2000" dirty="0">
                <a:solidFill>
                  <a:srgbClr val="FF0000"/>
                </a:solidFill>
              </a:rPr>
              <a:t>The odd is in the water, so our only hope is to DOUBLE the waters, and start over.  </a:t>
            </a:r>
          </a:p>
          <a:p>
            <a:r>
              <a:rPr lang="en-US" sz="2000" dirty="0">
                <a:solidFill>
                  <a:srgbClr val="FF0000"/>
                </a:solidFill>
              </a:rPr>
              <a:t>Change the 5 to a 10.  </a:t>
            </a:r>
          </a:p>
        </p:txBody>
      </p:sp>
    </p:spTree>
    <p:extLst>
      <p:ext uri="{BB962C8B-B14F-4D97-AF65-F5344CB8AC3E}">
        <p14:creationId xmlns:p14="http://schemas.microsoft.com/office/powerpoint/2010/main" val="1247238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solidFill>
                  <a:srgbClr val="FF0000"/>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10(G)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5CO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10H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22273" y="4343400"/>
            <a:ext cx="9121727" cy="2062103"/>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Still 5 carbon in pentane and 5 CO</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 (good so far). </a:t>
            </a: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10 H in pentane, but now 20 H in the water.  Put a 2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in front of pentane to balance the “H”, start again.   </a:t>
            </a:r>
          </a:p>
        </p:txBody>
      </p:sp>
      <p:cxnSp>
        <p:nvCxnSpPr>
          <p:cNvPr id="4" name="Straight Arrow Connector 3">
            <a:extLst>
              <a:ext uri="{FF2B5EF4-FFF2-40B4-BE49-F238E27FC236}">
                <a16:creationId xmlns:a16="http://schemas.microsoft.com/office/drawing/2014/main" id="{4E711803-3BCA-4D86-B9F4-853CAF5A9D8A}"/>
              </a:ext>
            </a:extLst>
          </p:cNvPr>
          <p:cNvCxnSpPr>
            <a:cxnSpLocks/>
          </p:cNvCxnSpPr>
          <p:nvPr/>
        </p:nvCxnSpPr>
        <p:spPr>
          <a:xfrm flipH="1" flipV="1">
            <a:off x="457200" y="2821126"/>
            <a:ext cx="838200" cy="1522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EBBC8DD-3545-4104-9E33-5FC75A8639E9}"/>
              </a:ext>
            </a:extLst>
          </p:cNvPr>
          <p:cNvCxnSpPr>
            <a:cxnSpLocks/>
          </p:cNvCxnSpPr>
          <p:nvPr/>
        </p:nvCxnSpPr>
        <p:spPr>
          <a:xfrm flipV="1">
            <a:off x="7772400" y="2820231"/>
            <a:ext cx="3810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B59ECD-3F4E-4C6C-82C1-A2050BD87360}"/>
              </a:ext>
            </a:extLst>
          </p:cNvPr>
          <p:cNvCxnSpPr>
            <a:cxnSpLocks/>
          </p:cNvCxnSpPr>
          <p:nvPr/>
        </p:nvCxnSpPr>
        <p:spPr>
          <a:xfrm flipH="1" flipV="1">
            <a:off x="7467600" y="2820231"/>
            <a:ext cx="3048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559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10(G)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3600" dirty="0">
                <a:solidFill>
                  <a:srgbClr val="FF0000"/>
                </a:solidFill>
                <a:latin typeface="Times New Roman" panose="02020603050405020304" pitchFamily="18" charset="0"/>
                <a:cs typeface="Times New Roman" panose="02020603050405020304" pitchFamily="18" charset="0"/>
              </a:rPr>
              <a:t>10</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10H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22273" y="4343400"/>
            <a:ext cx="9121727" cy="1077218"/>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SAY:  10 C in pentane, only 5 in CO</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 fix that five into a 10, then start over again.  (</a:t>
            </a:r>
            <a:r>
              <a:rPr lang="en-US" sz="3200" dirty="0" err="1">
                <a:solidFill>
                  <a:srgbClr val="FF0000"/>
                </a:solidFill>
                <a:latin typeface="Times New Roman" panose="02020603050405020304" pitchFamily="18" charset="0"/>
                <a:cs typeface="Times New Roman" panose="02020603050405020304" pitchFamily="18" charset="0"/>
              </a:rPr>
              <a:t>yeohhh</a:t>
            </a:r>
            <a:r>
              <a:rPr lang="en-US" sz="3200" dirty="0">
                <a:solidFill>
                  <a:srgbClr val="FF0000"/>
                </a:solidFill>
                <a:latin typeface="Times New Roman" panose="02020603050405020304" pitchFamily="18" charset="0"/>
                <a:cs typeface="Times New Roman" panose="02020603050405020304" pitchFamily="18" charset="0"/>
              </a:rPr>
              <a:t>!  Crazy huh?)</a:t>
            </a:r>
          </a:p>
        </p:txBody>
      </p:sp>
      <p:cxnSp>
        <p:nvCxnSpPr>
          <p:cNvPr id="4" name="Straight Arrow Connector 3">
            <a:extLst>
              <a:ext uri="{FF2B5EF4-FFF2-40B4-BE49-F238E27FC236}">
                <a16:creationId xmlns:a16="http://schemas.microsoft.com/office/drawing/2014/main" id="{4E711803-3BCA-4D86-B9F4-853CAF5A9D8A}"/>
              </a:ext>
            </a:extLst>
          </p:cNvPr>
          <p:cNvCxnSpPr>
            <a:cxnSpLocks/>
          </p:cNvCxnSpPr>
          <p:nvPr/>
        </p:nvCxnSpPr>
        <p:spPr>
          <a:xfrm flipH="1" flipV="1">
            <a:off x="457200" y="2821126"/>
            <a:ext cx="838200" cy="1522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EBBC8DD-3545-4104-9E33-5FC75A8639E9}"/>
              </a:ext>
            </a:extLst>
          </p:cNvPr>
          <p:cNvCxnSpPr>
            <a:cxnSpLocks/>
          </p:cNvCxnSpPr>
          <p:nvPr/>
        </p:nvCxnSpPr>
        <p:spPr>
          <a:xfrm flipV="1">
            <a:off x="5334000" y="2821126"/>
            <a:ext cx="0" cy="11785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B59ECD-3F4E-4C6C-82C1-A2050BD87360}"/>
              </a:ext>
            </a:extLst>
          </p:cNvPr>
          <p:cNvCxnSpPr>
            <a:cxnSpLocks/>
          </p:cNvCxnSpPr>
          <p:nvPr/>
        </p:nvCxnSpPr>
        <p:spPr>
          <a:xfrm flipH="1" flipV="1">
            <a:off x="5029200" y="2858363"/>
            <a:ext cx="304800" cy="1141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460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30B61-830F-4954-87FE-DCC6F00EE460}"/>
              </a:ext>
            </a:extLst>
          </p:cNvPr>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2C</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10(G)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10CO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10H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A54935E-C2D0-4FBA-B5BE-6A44D08A7EEC}"/>
              </a:ext>
            </a:extLst>
          </p:cNvPr>
          <p:cNvSpPr txBox="1"/>
          <p:nvPr/>
        </p:nvSpPr>
        <p:spPr>
          <a:xfrm>
            <a:off x="0" y="3811012"/>
            <a:ext cx="9121727" cy="3046988"/>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SAY:  10 C in pentane, 10 in CO</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 good.  </a:t>
            </a:r>
          </a:p>
          <a:p>
            <a:r>
              <a:rPr lang="en-US" sz="3200" dirty="0">
                <a:solidFill>
                  <a:srgbClr val="0000FF"/>
                </a:solidFill>
                <a:latin typeface="Times New Roman" panose="02020603050405020304" pitchFamily="18" charset="0"/>
                <a:cs typeface="Times New Roman" panose="02020603050405020304" pitchFamily="18" charset="0"/>
              </a:rPr>
              <a:t>20 H in the pentanes, and 20 H in the water, good!</a:t>
            </a: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Only 2 oxygens in pure oxygen, but 20 in CO</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 and 10 more in the water.  (20 + 10 = 30).  How do we get 30 in the pure oxygen?  </a:t>
            </a:r>
          </a:p>
        </p:txBody>
      </p:sp>
      <p:cxnSp>
        <p:nvCxnSpPr>
          <p:cNvPr id="4" name="Straight Arrow Connector 3">
            <a:extLst>
              <a:ext uri="{FF2B5EF4-FFF2-40B4-BE49-F238E27FC236}">
                <a16:creationId xmlns:a16="http://schemas.microsoft.com/office/drawing/2014/main" id="{4E711803-3BCA-4D86-B9F4-853CAF5A9D8A}"/>
              </a:ext>
            </a:extLst>
          </p:cNvPr>
          <p:cNvCxnSpPr>
            <a:cxnSpLocks/>
          </p:cNvCxnSpPr>
          <p:nvPr/>
        </p:nvCxnSpPr>
        <p:spPr>
          <a:xfrm flipH="1" flipV="1">
            <a:off x="457200" y="2821126"/>
            <a:ext cx="914400" cy="9898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EBBC8DD-3545-4104-9E33-5FC75A8639E9}"/>
              </a:ext>
            </a:extLst>
          </p:cNvPr>
          <p:cNvCxnSpPr>
            <a:cxnSpLocks/>
          </p:cNvCxnSpPr>
          <p:nvPr/>
        </p:nvCxnSpPr>
        <p:spPr>
          <a:xfrm flipV="1">
            <a:off x="7543800" y="2783890"/>
            <a:ext cx="533400" cy="110231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B59ECD-3F4E-4C6C-82C1-A2050BD87360}"/>
              </a:ext>
            </a:extLst>
          </p:cNvPr>
          <p:cNvCxnSpPr>
            <a:cxnSpLocks/>
          </p:cNvCxnSpPr>
          <p:nvPr/>
        </p:nvCxnSpPr>
        <p:spPr>
          <a:xfrm flipV="1">
            <a:off x="7543800" y="2783889"/>
            <a:ext cx="0" cy="1027123"/>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387BE8A-C6FE-4D5D-9970-0DF20ED40E3C}"/>
              </a:ext>
            </a:extLst>
          </p:cNvPr>
          <p:cNvCxnSpPr>
            <a:cxnSpLocks/>
          </p:cNvCxnSpPr>
          <p:nvPr/>
        </p:nvCxnSpPr>
        <p:spPr>
          <a:xfrm flipH="1" flipV="1">
            <a:off x="1300675" y="2783889"/>
            <a:ext cx="914400" cy="989886"/>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D0719A9-E07C-4FFB-9B62-172E57450D6D}"/>
              </a:ext>
            </a:extLst>
          </p:cNvPr>
          <p:cNvCxnSpPr>
            <a:cxnSpLocks/>
          </p:cNvCxnSpPr>
          <p:nvPr/>
        </p:nvCxnSpPr>
        <p:spPr>
          <a:xfrm flipH="1" flipV="1">
            <a:off x="457200" y="2667967"/>
            <a:ext cx="1722413" cy="1143046"/>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A6734E5-0BF9-4EF3-8409-740334529A77}"/>
              </a:ext>
            </a:extLst>
          </p:cNvPr>
          <p:cNvCxnSpPr>
            <a:cxnSpLocks/>
          </p:cNvCxnSpPr>
          <p:nvPr/>
        </p:nvCxnSpPr>
        <p:spPr>
          <a:xfrm flipV="1">
            <a:off x="4648200" y="2802508"/>
            <a:ext cx="548785" cy="10085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620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2" name="TextBox 1"/>
          <p:cNvSpPr txBox="1"/>
          <p:nvPr/>
        </p:nvSpPr>
        <p:spPr>
          <a:xfrm>
            <a:off x="0" y="1066800"/>
            <a:ext cx="9144000" cy="1754326"/>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Pentane combusts</a:t>
            </a:r>
          </a:p>
          <a:p>
            <a:pPr algn="ctr"/>
            <a:endParaRPr lang="en-US" sz="32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2C</a:t>
            </a:r>
            <a:r>
              <a:rPr lang="en-US" sz="3600" baseline="-25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10(G)</a:t>
            </a:r>
            <a:r>
              <a:rPr lang="en-US" sz="3600" dirty="0">
                <a:latin typeface="Times New Roman" panose="02020603050405020304" pitchFamily="18" charset="0"/>
                <a:cs typeface="Times New Roman" panose="02020603050405020304" pitchFamily="18" charset="0"/>
              </a:rPr>
              <a:t> + </a:t>
            </a:r>
            <a:r>
              <a:rPr lang="en-US" sz="3600" dirty="0">
                <a:solidFill>
                  <a:srgbClr val="0000FF"/>
                </a:solidFill>
                <a:latin typeface="Times New Roman" panose="02020603050405020304" pitchFamily="18" charset="0"/>
                <a:cs typeface="Times New Roman" panose="02020603050405020304" pitchFamily="18" charset="0"/>
              </a:rPr>
              <a:t>15</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10CO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10H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endParaRPr lang="en-US" sz="3600" dirty="0">
              <a:latin typeface="Times New Roman" panose="02020603050405020304" pitchFamily="18" charset="0"/>
              <a:cs typeface="Times New Roman" panose="02020603050405020304" pitchFamily="18" charset="0"/>
            </a:endParaRPr>
          </a:p>
        </p:txBody>
      </p:sp>
      <p:sp>
        <p:nvSpPr>
          <p:cNvPr id="5" name="Rectangle 4"/>
          <p:cNvSpPr/>
          <p:nvPr/>
        </p:nvSpPr>
        <p:spPr>
          <a:xfrm>
            <a:off x="533400" y="3945608"/>
            <a:ext cx="8153400" cy="1446550"/>
          </a:xfrm>
          <a:prstGeom prst="rect">
            <a:avLst/>
          </a:prstGeom>
        </p:spPr>
        <p:txBody>
          <a:bodyPr wrap="square">
            <a:spAutoFit/>
          </a:bodyPr>
          <a:lstStyle/>
          <a:p>
            <a:pPr lvl="0"/>
            <a:r>
              <a:rPr lang="en-US" sz="4400" dirty="0">
                <a:solidFill>
                  <a:srgbClr val="FF0000"/>
                </a:solidFill>
                <a:latin typeface="Times New Roman" panose="02020603050405020304" pitchFamily="18" charset="0"/>
                <a:cs typeface="Times New Roman" panose="02020603050405020304" pitchFamily="18" charset="0"/>
              </a:rPr>
              <a:t>Change the pure oxygen to a</a:t>
            </a:r>
            <a:r>
              <a:rPr lang="en-US" sz="4400" dirty="0">
                <a:latin typeface="Times New Roman" panose="02020603050405020304" pitchFamily="18" charset="0"/>
                <a:cs typeface="Times New Roman" panose="02020603050405020304" pitchFamily="18" charset="0"/>
              </a:rPr>
              <a:t> </a:t>
            </a:r>
            <a:r>
              <a:rPr lang="en-US" sz="4400" dirty="0">
                <a:solidFill>
                  <a:srgbClr val="0000FF"/>
                </a:solidFill>
                <a:latin typeface="Times New Roman" panose="02020603050405020304" pitchFamily="18" charset="0"/>
                <a:cs typeface="Times New Roman" panose="02020603050405020304" pitchFamily="18" charset="0"/>
              </a:rPr>
              <a:t>15O</a:t>
            </a:r>
            <a:r>
              <a:rPr lang="en-US" sz="4400" baseline="-25000" dirty="0">
                <a:solidFill>
                  <a:srgbClr val="0000FF"/>
                </a:solidFill>
                <a:latin typeface="Times New Roman" panose="02020603050405020304" pitchFamily="18" charset="0"/>
                <a:cs typeface="Times New Roman" panose="02020603050405020304" pitchFamily="18" charset="0"/>
              </a:rPr>
              <a:t>2</a:t>
            </a:r>
            <a:r>
              <a:rPr lang="en-US" sz="4400" dirty="0">
                <a:solidFill>
                  <a:srgbClr val="0000FF"/>
                </a:solidFill>
                <a:latin typeface="Times New Roman" panose="02020603050405020304" pitchFamily="18" charset="0"/>
                <a:cs typeface="Times New Roman" panose="02020603050405020304" pitchFamily="18" charset="0"/>
              </a:rPr>
              <a:t> </a:t>
            </a:r>
            <a:r>
              <a:rPr lang="en-US" sz="4400" dirty="0">
                <a:solidFill>
                  <a:srgbClr val="FF0000"/>
                </a:solidFill>
                <a:latin typeface="Times New Roman" panose="02020603050405020304" pitchFamily="18" charset="0"/>
                <a:cs typeface="Times New Roman" panose="02020603050405020304" pitchFamily="18" charset="0"/>
              </a:rPr>
              <a:t>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(15 x 2 = 30) now balanced.  </a:t>
            </a:r>
          </a:p>
        </p:txBody>
      </p:sp>
      <p:cxnSp>
        <p:nvCxnSpPr>
          <p:cNvPr id="4" name="Straight Arrow Connector 3">
            <a:extLst>
              <a:ext uri="{FF2B5EF4-FFF2-40B4-BE49-F238E27FC236}">
                <a16:creationId xmlns:a16="http://schemas.microsoft.com/office/drawing/2014/main" id="{3404AB11-D4D8-4B6D-A45D-45FE1AF438B7}"/>
              </a:ext>
            </a:extLst>
          </p:cNvPr>
          <p:cNvCxnSpPr>
            <a:cxnSpLocks/>
          </p:cNvCxnSpPr>
          <p:nvPr/>
        </p:nvCxnSpPr>
        <p:spPr>
          <a:xfrm flipH="1" flipV="1">
            <a:off x="3124201" y="2948734"/>
            <a:ext cx="4114799" cy="1088141"/>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124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Rubidium metal is put into calcium nitrate solution</a:t>
            </a:r>
          </a:p>
        </p:txBody>
      </p:sp>
    </p:spTree>
    <p:extLst>
      <p:ext uri="{BB962C8B-B14F-4D97-AF65-F5344CB8AC3E}">
        <p14:creationId xmlns:p14="http://schemas.microsoft.com/office/powerpoint/2010/main" val="1791978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Rubidium metal is put into calcium nitrate solution</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_Rb</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  _Ca(NO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2 (AQ)</a:t>
            </a:r>
            <a:r>
              <a:rPr lang="en-US" sz="3200" dirty="0">
                <a:latin typeface="Times New Roman" panose="02020603050405020304" pitchFamily="18" charset="0"/>
                <a:cs typeface="Times New Roman" panose="02020603050405020304" pitchFamily="18" charset="0"/>
              </a:rPr>
              <a:t>   →  _RbNO</a:t>
            </a:r>
            <a:r>
              <a:rPr lang="en-US" sz="3200" baseline="-25000" dirty="0">
                <a:latin typeface="Times New Roman" panose="02020603050405020304" pitchFamily="18" charset="0"/>
                <a:cs typeface="Times New Roman" panose="02020603050405020304" pitchFamily="18" charset="0"/>
              </a:rPr>
              <a:t>3(AQ)</a:t>
            </a:r>
            <a:r>
              <a:rPr lang="en-US" sz="3200" dirty="0">
                <a:latin typeface="Times New Roman" panose="02020603050405020304" pitchFamily="18" charset="0"/>
                <a:cs typeface="Times New Roman" panose="02020603050405020304" pitchFamily="18" charset="0"/>
              </a:rPr>
              <a:t> + _Ca</a:t>
            </a:r>
            <a:r>
              <a:rPr lang="en-US" sz="3200" baseline="-25000" dirty="0">
                <a:latin typeface="Times New Roman" panose="02020603050405020304" pitchFamily="18" charset="0"/>
                <a:cs typeface="Times New Roman" panose="02020603050405020304" pitchFamily="18" charset="0"/>
              </a:rPr>
              <a:t>(S)</a:t>
            </a:r>
            <a:endParaRPr lang="en-US" sz="32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7046AA3E-6F45-4DE0-81A8-5525BB7C4E00}"/>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FF0000"/>
                </a:solidFill>
                <a:latin typeface="Chiller" panose="04020404031007020602" pitchFamily="82" charset="0"/>
              </a:rPr>
              <a:t>SKELETON</a:t>
            </a:r>
          </a:p>
        </p:txBody>
      </p:sp>
      <p:sp>
        <p:nvSpPr>
          <p:cNvPr id="3" name="TextBox 2">
            <a:extLst>
              <a:ext uri="{FF2B5EF4-FFF2-40B4-BE49-F238E27FC236}">
                <a16:creationId xmlns:a16="http://schemas.microsoft.com/office/drawing/2014/main" id="{C67B46E2-5149-4257-A62C-A18AFE7B4A80}"/>
              </a:ext>
            </a:extLst>
          </p:cNvPr>
          <p:cNvSpPr txBox="1"/>
          <p:nvPr/>
        </p:nvSpPr>
        <p:spPr>
          <a:xfrm>
            <a:off x="228600" y="4332789"/>
            <a:ext cx="43434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Calcium makes a Ca</a:t>
            </a:r>
            <a:r>
              <a:rPr lang="en-US" sz="2400" baseline="30000" dirty="0">
                <a:latin typeface="Times New Roman" panose="02020603050405020304" pitchFamily="18" charset="0"/>
                <a:cs typeface="Times New Roman" panose="02020603050405020304" pitchFamily="18" charset="0"/>
              </a:rPr>
              <a:t>+2 </a:t>
            </a:r>
            <a:r>
              <a:rPr lang="en-US" sz="2400" dirty="0">
                <a:latin typeface="Times New Roman" panose="02020603050405020304" pitchFamily="18" charset="0"/>
                <a:cs typeface="Times New Roman" panose="02020603050405020304" pitchFamily="18" charset="0"/>
              </a:rPr>
              <a:t>cation</a:t>
            </a:r>
          </a:p>
          <a:p>
            <a:r>
              <a:rPr lang="en-US" sz="2400" dirty="0">
                <a:latin typeface="Times New Roman" panose="02020603050405020304" pitchFamily="18" charset="0"/>
                <a:cs typeface="Times New Roman" panose="02020603050405020304" pitchFamily="18" charset="0"/>
              </a:rPr>
              <a:t>Nitrate is on table E, NO</a:t>
            </a:r>
            <a:r>
              <a:rPr lang="en-US" sz="2400" baseline="-25000" dirty="0">
                <a:latin typeface="Times New Roman" panose="02020603050405020304" pitchFamily="18" charset="0"/>
                <a:cs typeface="Times New Roman" panose="02020603050405020304" pitchFamily="18" charset="0"/>
              </a:rPr>
              <a:t>3</a:t>
            </a:r>
            <a:r>
              <a:rPr lang="en-US" sz="2400" baseline="30000"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anion</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Criss cross to get proper formula</a:t>
            </a:r>
          </a:p>
        </p:txBody>
      </p:sp>
      <p:cxnSp>
        <p:nvCxnSpPr>
          <p:cNvPr id="7" name="Straight Arrow Connector 6">
            <a:extLst>
              <a:ext uri="{FF2B5EF4-FFF2-40B4-BE49-F238E27FC236}">
                <a16:creationId xmlns:a16="http://schemas.microsoft.com/office/drawing/2014/main" id="{83172205-B444-4EB6-A8DA-90F032FB8DA8}"/>
              </a:ext>
            </a:extLst>
          </p:cNvPr>
          <p:cNvCxnSpPr/>
          <p:nvPr/>
        </p:nvCxnSpPr>
        <p:spPr>
          <a:xfrm flipV="1">
            <a:off x="2362200" y="2743200"/>
            <a:ext cx="381000" cy="1478341"/>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5851C0-60A1-4B93-82CC-54F1A9E52E45}"/>
              </a:ext>
            </a:extLst>
          </p:cNvPr>
          <p:cNvSpPr txBox="1"/>
          <p:nvPr/>
        </p:nvSpPr>
        <p:spPr>
          <a:xfrm>
            <a:off x="4794738" y="4301076"/>
            <a:ext cx="4343400" cy="1569660"/>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Rubidium makes a Rb</a:t>
            </a:r>
            <a:r>
              <a:rPr lang="en-US" sz="2400" baseline="30000" dirty="0">
                <a:solidFill>
                  <a:srgbClr val="FF0000"/>
                </a:solidFill>
                <a:latin typeface="Times New Roman" panose="02020603050405020304" pitchFamily="18" charset="0"/>
                <a:cs typeface="Times New Roman" panose="02020603050405020304" pitchFamily="18" charset="0"/>
              </a:rPr>
              <a:t>+1 </a:t>
            </a:r>
            <a:r>
              <a:rPr lang="en-US" sz="2400" dirty="0">
                <a:solidFill>
                  <a:srgbClr val="FF0000"/>
                </a:solidFill>
                <a:latin typeface="Times New Roman" panose="02020603050405020304" pitchFamily="18" charset="0"/>
                <a:cs typeface="Times New Roman" panose="02020603050405020304" pitchFamily="18" charset="0"/>
              </a:rPr>
              <a:t>cation</a:t>
            </a:r>
          </a:p>
          <a:p>
            <a:r>
              <a:rPr lang="en-US" sz="2400" dirty="0">
                <a:solidFill>
                  <a:srgbClr val="FF0000"/>
                </a:solidFill>
                <a:latin typeface="Times New Roman" panose="02020603050405020304" pitchFamily="18" charset="0"/>
                <a:cs typeface="Times New Roman" panose="02020603050405020304" pitchFamily="18" charset="0"/>
              </a:rPr>
              <a:t>Nitrate is on table E, NO</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baseline="30000" dirty="0">
                <a:solidFill>
                  <a:srgbClr val="FF0000"/>
                </a:solidFill>
                <a:latin typeface="Times New Roman" panose="02020603050405020304" pitchFamily="18" charset="0"/>
                <a:cs typeface="Times New Roman" panose="02020603050405020304" pitchFamily="18" charset="0"/>
              </a:rPr>
              <a:t>-1</a:t>
            </a:r>
            <a:r>
              <a:rPr lang="en-US" sz="2400" dirty="0">
                <a:solidFill>
                  <a:srgbClr val="FF0000"/>
                </a:solidFill>
                <a:latin typeface="Times New Roman" panose="02020603050405020304" pitchFamily="18" charset="0"/>
                <a:cs typeface="Times New Roman" panose="02020603050405020304" pitchFamily="18" charset="0"/>
              </a:rPr>
              <a:t> anion</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Criss cross to get proper formula</a:t>
            </a:r>
          </a:p>
        </p:txBody>
      </p:sp>
      <p:cxnSp>
        <p:nvCxnSpPr>
          <p:cNvPr id="9" name="Straight Arrow Connector 8">
            <a:extLst>
              <a:ext uri="{FF2B5EF4-FFF2-40B4-BE49-F238E27FC236}">
                <a16:creationId xmlns:a16="http://schemas.microsoft.com/office/drawing/2014/main" id="{339FF93B-BF7C-48B7-9F80-12C452D550A6}"/>
              </a:ext>
            </a:extLst>
          </p:cNvPr>
          <p:cNvCxnSpPr>
            <a:cxnSpLocks/>
          </p:cNvCxnSpPr>
          <p:nvPr/>
        </p:nvCxnSpPr>
        <p:spPr>
          <a:xfrm flipH="1" flipV="1">
            <a:off x="6172200" y="2636461"/>
            <a:ext cx="533400" cy="1585080"/>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016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Rubidium metal is put into calcium nitrate solution</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_Rb</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  _Ca(NO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2 (AQ)</a:t>
            </a:r>
            <a:r>
              <a:rPr lang="en-US" sz="3200" dirty="0">
                <a:latin typeface="Times New Roman" panose="02020603050405020304" pitchFamily="18" charset="0"/>
                <a:cs typeface="Times New Roman" panose="02020603050405020304" pitchFamily="18" charset="0"/>
              </a:rPr>
              <a:t>   →  </a:t>
            </a:r>
            <a:r>
              <a:rPr lang="en-US" sz="3200" dirty="0">
                <a:solidFill>
                  <a:srgbClr val="0000FF"/>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RbNO</a:t>
            </a:r>
            <a:r>
              <a:rPr lang="en-US" sz="3200" baseline="-25000" dirty="0">
                <a:latin typeface="Times New Roman" panose="02020603050405020304" pitchFamily="18" charset="0"/>
                <a:cs typeface="Times New Roman" panose="02020603050405020304" pitchFamily="18" charset="0"/>
              </a:rPr>
              <a:t>3(AQ)</a:t>
            </a:r>
            <a:r>
              <a:rPr lang="en-US" sz="3200" dirty="0">
                <a:latin typeface="Times New Roman" panose="02020603050405020304" pitchFamily="18" charset="0"/>
                <a:cs typeface="Times New Roman" panose="02020603050405020304" pitchFamily="18" charset="0"/>
              </a:rPr>
              <a:t> +_ Ca</a:t>
            </a:r>
            <a:r>
              <a:rPr lang="en-US" sz="3200" baseline="-25000" dirty="0">
                <a:latin typeface="Times New Roman" panose="02020603050405020304" pitchFamily="18" charset="0"/>
                <a:cs typeface="Times New Roman" panose="02020603050405020304" pitchFamily="18" charset="0"/>
              </a:rPr>
              <a:t>(S)</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733800"/>
            <a:ext cx="9144000" cy="2677656"/>
          </a:xfrm>
          <a:prstGeom prst="rect">
            <a:avLst/>
          </a:prstGeom>
        </p:spPr>
        <p:txBody>
          <a:bodyPr wrap="square">
            <a:spAutoFit/>
          </a:bodyPr>
          <a:lstStyle/>
          <a:p>
            <a:r>
              <a:rPr lang="en-US" sz="2800" dirty="0">
                <a:solidFill>
                  <a:srgbClr val="FF0000"/>
                </a:solidFill>
                <a:latin typeface="Times New Roman" panose="02020603050405020304" pitchFamily="18" charset="0"/>
                <a:cs typeface="Times New Roman" panose="02020603050405020304" pitchFamily="18" charset="0"/>
              </a:rPr>
              <a:t>SAY:  1 Rb in reactants, and 1 Rb in products, so far so good.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Then… 1 Ca in reactants, and 1 a in products, also good.</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But… two nitrates in the reactant side, so DOUBLE the RbNO</a:t>
            </a:r>
            <a:r>
              <a:rPr lang="en-US" sz="2800" baseline="-25000" dirty="0">
                <a:solidFill>
                  <a:srgbClr val="0000FF"/>
                </a:solidFill>
                <a:latin typeface="Times New Roman" panose="02020603050405020304" pitchFamily="18" charset="0"/>
                <a:cs typeface="Times New Roman" panose="02020603050405020304" pitchFamily="18" charset="0"/>
              </a:rPr>
              <a:t>3</a:t>
            </a:r>
            <a:r>
              <a:rPr lang="en-US" sz="2800" dirty="0">
                <a:solidFill>
                  <a:srgbClr val="0000FF"/>
                </a:solidFill>
                <a:latin typeface="Times New Roman" panose="02020603050405020304" pitchFamily="18" charset="0"/>
                <a:cs typeface="Times New Roman" panose="02020603050405020304" pitchFamily="18" charset="0"/>
              </a:rPr>
              <a:t> to double nitrates in the products (then start over).  </a:t>
            </a:r>
          </a:p>
        </p:txBody>
      </p:sp>
    </p:spTree>
    <p:extLst>
      <p:ext uri="{BB962C8B-B14F-4D97-AF65-F5344CB8AC3E}">
        <p14:creationId xmlns:p14="http://schemas.microsoft.com/office/powerpoint/2010/main" val="1680258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Rubidium metal is put into calcium nitrate solution</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solidFill>
                  <a:srgbClr val="FF0000"/>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Rb</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  _Ca(NO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2 (AQ)</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RbNO</a:t>
            </a:r>
            <a:r>
              <a:rPr lang="en-US" sz="3200" baseline="-25000" dirty="0">
                <a:latin typeface="Times New Roman" panose="02020603050405020304" pitchFamily="18" charset="0"/>
                <a:cs typeface="Times New Roman" panose="02020603050405020304" pitchFamily="18" charset="0"/>
              </a:rPr>
              <a:t>3(AQ)</a:t>
            </a:r>
            <a:r>
              <a:rPr lang="en-US" sz="3200" dirty="0">
                <a:latin typeface="Times New Roman" panose="02020603050405020304" pitchFamily="18" charset="0"/>
                <a:cs typeface="Times New Roman" panose="02020603050405020304" pitchFamily="18" charset="0"/>
              </a:rPr>
              <a:t> +_ Ca</a:t>
            </a:r>
            <a:r>
              <a:rPr lang="en-US" sz="3200" baseline="-25000" dirty="0">
                <a:latin typeface="Times New Roman" panose="02020603050405020304" pitchFamily="18" charset="0"/>
                <a:cs typeface="Times New Roman" panose="02020603050405020304" pitchFamily="18" charset="0"/>
              </a:rPr>
              <a:t>(S)</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733800"/>
            <a:ext cx="9144000" cy="954107"/>
          </a:xfrm>
          <a:prstGeom prst="rect">
            <a:avLst/>
          </a:prstGeom>
        </p:spPr>
        <p:txBody>
          <a:bodyPr wrap="square">
            <a:spAutoFit/>
          </a:bodyPr>
          <a:lstStyle/>
          <a:p>
            <a:r>
              <a:rPr lang="en-US" sz="2800" dirty="0">
                <a:solidFill>
                  <a:srgbClr val="FF0000"/>
                </a:solidFill>
                <a:latin typeface="Times New Roman" panose="02020603050405020304" pitchFamily="18" charset="0"/>
                <a:cs typeface="Times New Roman" panose="02020603050405020304" pitchFamily="18" charset="0"/>
              </a:rPr>
              <a:t>SAY:  1 Rb in reactants, and 2 Rb in products,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put a 2 in front of Rb in the reactants.  </a:t>
            </a: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0227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Rubidium metal is put into calcium nitrate solution</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Rb</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  _Ca(NO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2 (AQ)</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RbNO</a:t>
            </a:r>
            <a:r>
              <a:rPr lang="en-US" sz="3200" baseline="-25000" dirty="0">
                <a:latin typeface="Times New Roman" panose="02020603050405020304" pitchFamily="18" charset="0"/>
                <a:cs typeface="Times New Roman" panose="02020603050405020304" pitchFamily="18" charset="0"/>
              </a:rPr>
              <a:t>3(AQ)</a:t>
            </a:r>
            <a:r>
              <a:rPr lang="en-US" sz="3200" dirty="0">
                <a:latin typeface="Times New Roman" panose="02020603050405020304" pitchFamily="18" charset="0"/>
                <a:cs typeface="Times New Roman" panose="02020603050405020304" pitchFamily="18" charset="0"/>
              </a:rPr>
              <a:t> +_ Ca</a:t>
            </a:r>
            <a:r>
              <a:rPr lang="en-US" sz="3200" baseline="-25000" dirty="0">
                <a:latin typeface="Times New Roman" panose="02020603050405020304" pitchFamily="18" charset="0"/>
                <a:cs typeface="Times New Roman" panose="02020603050405020304" pitchFamily="18" charset="0"/>
              </a:rPr>
              <a:t>(S)</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733800"/>
            <a:ext cx="9144000" cy="3108543"/>
          </a:xfrm>
          <a:prstGeom prst="rect">
            <a:avLst/>
          </a:prstGeom>
        </p:spPr>
        <p:txBody>
          <a:bodyPr wrap="square">
            <a:spAutoFit/>
          </a:bodyPr>
          <a:lstStyle/>
          <a:p>
            <a:r>
              <a:rPr lang="en-US" sz="2800" dirty="0">
                <a:solidFill>
                  <a:srgbClr val="FF0000"/>
                </a:solidFill>
                <a:latin typeface="Times New Roman" panose="02020603050405020304" pitchFamily="18" charset="0"/>
                <a:cs typeface="Times New Roman" panose="02020603050405020304" pitchFamily="18" charset="0"/>
              </a:rPr>
              <a:t>SAY:  Rb good 2:2</a:t>
            </a:r>
          </a:p>
          <a:p>
            <a:r>
              <a:rPr lang="en-US" sz="2800" dirty="0">
                <a:solidFill>
                  <a:srgbClr val="FF0000"/>
                </a:solidFill>
                <a:latin typeface="Times New Roman" panose="02020603050405020304" pitchFamily="18" charset="0"/>
                <a:cs typeface="Times New Roman" panose="02020603050405020304" pitchFamily="18" charset="0"/>
              </a:rPr>
              <a:t>           Ca good at 1:1</a:t>
            </a:r>
          </a:p>
          <a:p>
            <a:r>
              <a:rPr lang="en-US" sz="2800" dirty="0">
                <a:solidFill>
                  <a:srgbClr val="FF0000"/>
                </a:solidFill>
                <a:latin typeface="Times New Roman" panose="02020603050405020304" pitchFamily="18" charset="0"/>
                <a:cs typeface="Times New Roman" panose="02020603050405020304" pitchFamily="18" charset="0"/>
              </a:rPr>
              <a:t>           nitrates good at 2:2</a:t>
            </a:r>
          </a:p>
          <a:p>
            <a:r>
              <a:rPr lang="en-US" sz="4000" dirty="0">
                <a:solidFill>
                  <a:srgbClr val="0000FF"/>
                </a:solidFill>
                <a:latin typeface="Times New Roman" panose="02020603050405020304" pitchFamily="18" charset="0"/>
                <a:cs typeface="Times New Roman" panose="02020603050405020304" pitchFamily="18" charset="0"/>
              </a:rPr>
              <a:t>	</a:t>
            </a:r>
            <a:r>
              <a:rPr lang="en-US" sz="3600" dirty="0">
                <a:solidFill>
                  <a:srgbClr val="0000FF"/>
                </a:solidFill>
                <a:latin typeface="Times New Roman" panose="02020603050405020304" pitchFamily="18" charset="0"/>
                <a:cs typeface="Times New Roman" panose="02020603050405020304" pitchFamily="18" charset="0"/>
              </a:rPr>
              <a:t>Balanced!   In a 2:1:2:1 ratio –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John Dalton would be happy.</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I’m happy.  You be happy too.  </a:t>
            </a:r>
            <a:endParaRPr lang="en-US" sz="40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9389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Rubidium metal is put into calcium nitrate solution</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2Rb</a:t>
            </a:r>
            <a:r>
              <a:rPr lang="en-US" sz="3200" baseline="-25000" dirty="0">
                <a:latin typeface="Times New Roman" panose="02020603050405020304" pitchFamily="18" charset="0"/>
                <a:cs typeface="Times New Roman" panose="02020603050405020304" pitchFamily="18" charset="0"/>
              </a:rPr>
              <a:t>(S)</a:t>
            </a:r>
            <a:r>
              <a:rPr lang="en-US" sz="3200" dirty="0">
                <a:latin typeface="Times New Roman" panose="02020603050405020304" pitchFamily="18" charset="0"/>
                <a:cs typeface="Times New Roman" panose="02020603050405020304" pitchFamily="18" charset="0"/>
              </a:rPr>
              <a:t>  +  Ca(NO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2 (AQ)</a:t>
            </a:r>
            <a:r>
              <a:rPr lang="en-US" sz="3200" dirty="0">
                <a:latin typeface="Times New Roman" panose="02020603050405020304" pitchFamily="18" charset="0"/>
                <a:cs typeface="Times New Roman" panose="02020603050405020304" pitchFamily="18" charset="0"/>
              </a:rPr>
              <a:t>   →  2RbNO</a:t>
            </a:r>
            <a:r>
              <a:rPr lang="en-US" sz="3200" baseline="-25000" dirty="0">
                <a:latin typeface="Times New Roman" panose="02020603050405020304" pitchFamily="18" charset="0"/>
                <a:cs typeface="Times New Roman" panose="02020603050405020304" pitchFamily="18" charset="0"/>
              </a:rPr>
              <a:t>3(AQ)</a:t>
            </a:r>
            <a:r>
              <a:rPr lang="en-US" sz="3200" dirty="0">
                <a:latin typeface="Times New Roman" panose="02020603050405020304" pitchFamily="18" charset="0"/>
                <a:cs typeface="Times New Roman" panose="02020603050405020304" pitchFamily="18" charset="0"/>
              </a:rPr>
              <a:t> + Ca</a:t>
            </a:r>
            <a:r>
              <a:rPr lang="en-US" sz="3200" baseline="-25000" dirty="0">
                <a:latin typeface="Times New Roman" panose="02020603050405020304" pitchFamily="18" charset="0"/>
                <a:cs typeface="Times New Roman" panose="02020603050405020304" pitchFamily="18" charset="0"/>
              </a:rPr>
              <a:t>(S)</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29000"/>
            <a:ext cx="9143999" cy="3108543"/>
          </a:xfrm>
          <a:prstGeom prst="rect">
            <a:avLst/>
          </a:prstGeom>
        </p:spPr>
        <p:txBody>
          <a:bodyPr wrap="square">
            <a:spAutoFit/>
          </a:bodyPr>
          <a:lstStyle/>
          <a:p>
            <a:r>
              <a:rPr lang="en-US" sz="2800" dirty="0">
                <a:solidFill>
                  <a:srgbClr val="FF0000"/>
                </a:solidFill>
                <a:latin typeface="Times New Roman" panose="02020603050405020304" pitchFamily="18" charset="0"/>
                <a:cs typeface="Times New Roman" panose="02020603050405020304" pitchFamily="18" charset="0"/>
              </a:rPr>
              <a:t>Why you might have got this one wrong:</a:t>
            </a:r>
          </a:p>
          <a:p>
            <a:r>
              <a:rPr lang="en-US" sz="2800" dirty="0">
                <a:solidFill>
                  <a:srgbClr val="FF0000"/>
                </a:solidFill>
                <a:latin typeface="Times New Roman" panose="02020603050405020304" pitchFamily="18" charset="0"/>
                <a:cs typeface="Times New Roman" panose="02020603050405020304" pitchFamily="18" charset="0"/>
              </a:rPr>
              <a:t>Rubidium makes only a +1 cation so forming rubidium nitrate can only be in a 1:1 ratio.  The “2” in the calcium nitrate needs to be BALANCED away, not by you sticking a 2 in as in:  Rb(NO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because it’s easier to do.</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This: Rb(NO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is not possible.  </a:t>
            </a:r>
          </a:p>
        </p:txBody>
      </p:sp>
    </p:spTree>
    <p:extLst>
      <p:ext uri="{BB962C8B-B14F-4D97-AF65-F5344CB8AC3E}">
        <p14:creationId xmlns:p14="http://schemas.microsoft.com/office/powerpoint/2010/main" val="1681144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Cobalt (III) chlorate solution and magnesium chromate solutions are mixed together</a:t>
            </a:r>
          </a:p>
        </p:txBody>
      </p:sp>
    </p:spTree>
    <p:extLst>
      <p:ext uri="{BB962C8B-B14F-4D97-AF65-F5344CB8AC3E}">
        <p14:creationId xmlns:p14="http://schemas.microsoft.com/office/powerpoint/2010/main" val="43196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_Co(ClO</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r>
              <a:rPr lang="en-US" sz="2400" baseline="-25000" dirty="0">
                <a:latin typeface="Times New Roman" panose="02020603050405020304" pitchFamily="18" charset="0"/>
                <a:cs typeface="Times New Roman" panose="02020603050405020304" pitchFamily="18" charset="0"/>
              </a:rPr>
              <a:t>3 (AQ)</a:t>
            </a:r>
            <a:r>
              <a:rPr lang="en-US" sz="2400" dirty="0">
                <a:latin typeface="Times New Roman" panose="02020603050405020304" pitchFamily="18" charset="0"/>
                <a:cs typeface="Times New Roman" panose="02020603050405020304" pitchFamily="18" charset="0"/>
              </a:rPr>
              <a:t>  +  _MgCrO</a:t>
            </a:r>
            <a:r>
              <a:rPr lang="en-US" sz="2400" baseline="-25000" dirty="0">
                <a:latin typeface="Times New Roman" panose="02020603050405020304" pitchFamily="18" charset="0"/>
                <a:cs typeface="Times New Roman" panose="02020603050405020304" pitchFamily="18" charset="0"/>
              </a:rPr>
              <a:t>4(AQ)</a:t>
            </a:r>
            <a:r>
              <a:rPr lang="en-US" sz="2400" dirty="0">
                <a:latin typeface="Times New Roman" panose="02020603050405020304" pitchFamily="18" charset="0"/>
                <a:cs typeface="Times New Roman" panose="02020603050405020304" pitchFamily="18" charset="0"/>
              </a:rPr>
              <a:t>  →    </a:t>
            </a:r>
          </a:p>
        </p:txBody>
      </p:sp>
      <p:sp>
        <p:nvSpPr>
          <p:cNvPr id="5" name="TextBox 4">
            <a:extLst>
              <a:ext uri="{FF2B5EF4-FFF2-40B4-BE49-F238E27FC236}">
                <a16:creationId xmlns:a16="http://schemas.microsoft.com/office/drawing/2014/main" id="{24949BAA-E333-43B2-947B-538A5D0E988C}"/>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FF0000"/>
                </a:solidFill>
                <a:latin typeface="Chiller" panose="04020404031007020602" pitchFamily="82" charset="0"/>
              </a:rPr>
              <a:t>SKELETON</a:t>
            </a:r>
          </a:p>
        </p:txBody>
      </p:sp>
      <p:sp>
        <p:nvSpPr>
          <p:cNvPr id="3" name="TextBox 2">
            <a:extLst>
              <a:ext uri="{FF2B5EF4-FFF2-40B4-BE49-F238E27FC236}">
                <a16:creationId xmlns:a16="http://schemas.microsoft.com/office/drawing/2014/main" id="{C77E4E3B-BAC2-40F2-A9FC-1E1D0B3229E9}"/>
              </a:ext>
            </a:extLst>
          </p:cNvPr>
          <p:cNvSpPr txBox="1"/>
          <p:nvPr/>
        </p:nvSpPr>
        <p:spPr>
          <a:xfrm>
            <a:off x="7512" y="3886200"/>
            <a:ext cx="9136488" cy="2739211"/>
          </a:xfrm>
          <a:prstGeom prst="rect">
            <a:avLst/>
          </a:prstGeom>
          <a:noFill/>
        </p:spPr>
        <p:txBody>
          <a:bodyPr wrap="square" rtlCol="0">
            <a:spAutoFit/>
          </a:bodyPr>
          <a:lstStyle/>
          <a:p>
            <a:r>
              <a:rPr lang="en-US" sz="2400" dirty="0">
                <a:latin typeface="Comic Sans MS" panose="030F0702030302020204" pitchFamily="66" charset="0"/>
              </a:rPr>
              <a:t>This is the set up for a double replacement reaction, we’re starting with 2 AQ solutions.  </a:t>
            </a:r>
          </a:p>
          <a:p>
            <a:endParaRPr lang="en-US" sz="2400" dirty="0">
              <a:latin typeface="Comic Sans MS" panose="030F0702030302020204" pitchFamily="66" charset="0"/>
            </a:endParaRPr>
          </a:p>
          <a:p>
            <a:r>
              <a:rPr lang="en-US" sz="2000" dirty="0">
                <a:latin typeface="Times New Roman" panose="02020603050405020304" pitchFamily="18" charset="0"/>
                <a:cs typeface="Times New Roman" panose="02020603050405020304" pitchFamily="18" charset="0"/>
              </a:rPr>
              <a:t>Don’t just do this in your head, in our class we will make the switch, and balance the equation.  If by chance both products are AQ also, that means it was NO REACTION.  For practice balancing, we always go through the motions.  You can’t decide no reaction until it’s balanced and THEN you go to table F to find the solid precipitate, if it’s even there.  </a:t>
            </a:r>
          </a:p>
        </p:txBody>
      </p:sp>
    </p:spTree>
    <p:extLst>
      <p:ext uri="{BB962C8B-B14F-4D97-AF65-F5344CB8AC3E}">
        <p14:creationId xmlns:p14="http://schemas.microsoft.com/office/powerpoint/2010/main" val="3658144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_Co(ClO</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r>
              <a:rPr lang="en-US" sz="2400" baseline="-25000" dirty="0">
                <a:latin typeface="Times New Roman" panose="02020603050405020304" pitchFamily="18" charset="0"/>
                <a:cs typeface="Times New Roman" panose="02020603050405020304" pitchFamily="18" charset="0"/>
              </a:rPr>
              <a:t>3 (AQ)</a:t>
            </a:r>
            <a:r>
              <a:rPr lang="en-US" sz="2400" dirty="0">
                <a:latin typeface="Times New Roman" panose="02020603050405020304" pitchFamily="18" charset="0"/>
                <a:cs typeface="Times New Roman" panose="02020603050405020304" pitchFamily="18" charset="0"/>
              </a:rPr>
              <a:t>  +  _MgCrO</a:t>
            </a:r>
            <a:r>
              <a:rPr lang="en-US" sz="2400" baseline="-25000" dirty="0">
                <a:latin typeface="Times New Roman" panose="02020603050405020304" pitchFamily="18" charset="0"/>
                <a:cs typeface="Times New Roman" panose="02020603050405020304" pitchFamily="18" charset="0"/>
              </a:rPr>
              <a:t>4(AQ)</a:t>
            </a:r>
            <a:r>
              <a:rPr lang="en-US" sz="2400" dirty="0">
                <a:latin typeface="Times New Roman" panose="02020603050405020304" pitchFamily="18" charset="0"/>
                <a:cs typeface="Times New Roman" panose="02020603050405020304" pitchFamily="18" charset="0"/>
              </a:rPr>
              <a:t>  →   _Co</a:t>
            </a:r>
            <a:r>
              <a:rPr lang="en-US" sz="2400" baseline="-25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CrO</a:t>
            </a:r>
            <a:r>
              <a:rPr lang="en-US" sz="2400" baseline="-25000" dirty="0">
                <a:latin typeface="Times New Roman" panose="02020603050405020304" pitchFamily="18" charset="0"/>
                <a:cs typeface="Times New Roman" panose="02020603050405020304" pitchFamily="18" charset="0"/>
              </a:rPr>
              <a:t>4(?)</a:t>
            </a:r>
            <a:r>
              <a:rPr lang="en-US" sz="2400" dirty="0">
                <a:latin typeface="Times New Roman" panose="02020603050405020304" pitchFamily="18" charset="0"/>
                <a:cs typeface="Times New Roman" panose="02020603050405020304" pitchFamily="18" charset="0"/>
              </a:rPr>
              <a:t>  +  _MgClO</a:t>
            </a:r>
            <a:r>
              <a:rPr lang="en-US" sz="2400" baseline="-25000" dirty="0">
                <a:latin typeface="Times New Roman" panose="02020603050405020304" pitchFamily="18" charset="0"/>
                <a:cs typeface="Times New Roman" panose="02020603050405020304" pitchFamily="18" charset="0"/>
              </a:rPr>
              <a:t>3(?)</a:t>
            </a:r>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29000"/>
            <a:ext cx="9136487" cy="3231654"/>
          </a:xfrm>
          <a:prstGeom prst="rect">
            <a:avLst/>
          </a:prstGeom>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Switch the anions around, here the chromate anion starts with the Mg, but ends up with the Co.  The chlorate anion starts with Co, but ends up with the Mg.  It’s a double switch (like a square dance, switch your partners, do </a:t>
            </a:r>
            <a:r>
              <a:rPr lang="en-US" sz="2400" dirty="0" err="1">
                <a:solidFill>
                  <a:srgbClr val="FF0000"/>
                </a:solidFill>
                <a:latin typeface="Times New Roman" panose="02020603050405020304" pitchFamily="18" charset="0"/>
                <a:cs typeface="Times New Roman" panose="02020603050405020304" pitchFamily="18" charset="0"/>
              </a:rPr>
              <a:t>si</a:t>
            </a:r>
            <a:r>
              <a:rPr lang="en-US" sz="2400" dirty="0">
                <a:solidFill>
                  <a:srgbClr val="FF0000"/>
                </a:solidFill>
                <a:latin typeface="Times New Roman" panose="02020603050405020304" pitchFamily="18" charset="0"/>
                <a:cs typeface="Times New Roman" panose="02020603050405020304" pitchFamily="18" charset="0"/>
              </a:rPr>
              <a:t> do).  </a:t>
            </a:r>
            <a:br>
              <a:rPr lang="en-US" sz="2400" dirty="0">
                <a:solidFill>
                  <a:srgbClr val="FF0000"/>
                </a:solidFill>
                <a:latin typeface="Times New Roman" panose="02020603050405020304" pitchFamily="18" charset="0"/>
                <a:cs typeface="Times New Roman" panose="02020603050405020304" pitchFamily="18" charset="0"/>
              </a:rPr>
            </a:br>
            <a:endParaRPr lang="en-US" sz="2400" dirty="0">
              <a:solidFill>
                <a:srgbClr val="FF0000"/>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FIX IN NEXT STEP!</a:t>
            </a:r>
          </a:p>
          <a:p>
            <a:endParaRPr lang="en-US" sz="2800" baseline="30000" dirty="0">
              <a:solidFill>
                <a:srgbClr val="FF0000"/>
              </a:solidFill>
              <a:latin typeface="Times New Roman" panose="02020603050405020304" pitchFamily="18" charset="0"/>
              <a:cs typeface="Times New Roman" panose="02020603050405020304" pitchFamily="18" charset="0"/>
            </a:endParaRPr>
          </a:p>
          <a:p>
            <a:r>
              <a:rPr lang="en-US" sz="2800" baseline="30000" dirty="0">
                <a:solidFill>
                  <a:srgbClr val="0000FF"/>
                </a:solidFill>
                <a:latin typeface="Times New Roman" panose="02020603050405020304" pitchFamily="18" charset="0"/>
                <a:cs typeface="Times New Roman" panose="02020603050405020304" pitchFamily="18" charset="0"/>
              </a:rPr>
              <a:t>Note, we have NO IDEA YET about the solubility of the products, nor would we look </a:t>
            </a:r>
            <a:br>
              <a:rPr lang="en-US" sz="2800" baseline="30000" dirty="0">
                <a:solidFill>
                  <a:srgbClr val="0000FF"/>
                </a:solidFill>
                <a:latin typeface="Times New Roman" panose="02020603050405020304" pitchFamily="18" charset="0"/>
                <a:cs typeface="Times New Roman" panose="02020603050405020304" pitchFamily="18" charset="0"/>
              </a:rPr>
            </a:br>
            <a:r>
              <a:rPr lang="en-US" sz="2800" baseline="30000" dirty="0">
                <a:solidFill>
                  <a:srgbClr val="0000FF"/>
                </a:solidFill>
                <a:latin typeface="Times New Roman" panose="02020603050405020304" pitchFamily="18" charset="0"/>
                <a:cs typeface="Times New Roman" panose="02020603050405020304" pitchFamily="18" charset="0"/>
              </a:rPr>
              <a:t>before balancing the equation.  Switch, fix, balance, and then table “F” them.  </a:t>
            </a:r>
          </a:p>
        </p:txBody>
      </p:sp>
    </p:spTree>
    <p:extLst>
      <p:ext uri="{BB962C8B-B14F-4D97-AF65-F5344CB8AC3E}">
        <p14:creationId xmlns:p14="http://schemas.microsoft.com/office/powerpoint/2010/main" val="324752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_Co(ClO</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r>
              <a:rPr lang="en-US" sz="2400" baseline="-25000" dirty="0">
                <a:latin typeface="Times New Roman" panose="02020603050405020304" pitchFamily="18" charset="0"/>
                <a:cs typeface="Times New Roman" panose="02020603050405020304" pitchFamily="18" charset="0"/>
              </a:rPr>
              <a:t>3 (AQ)</a:t>
            </a:r>
            <a:r>
              <a:rPr lang="en-US" sz="2400" dirty="0">
                <a:latin typeface="Times New Roman" panose="02020603050405020304" pitchFamily="18" charset="0"/>
                <a:cs typeface="Times New Roman" panose="02020603050405020304" pitchFamily="18" charset="0"/>
              </a:rPr>
              <a:t>  +  _MgCrO</a:t>
            </a:r>
            <a:r>
              <a:rPr lang="en-US" sz="2400" baseline="-25000" dirty="0">
                <a:latin typeface="Times New Roman" panose="02020603050405020304" pitchFamily="18" charset="0"/>
                <a:cs typeface="Times New Roman" panose="02020603050405020304" pitchFamily="18" charset="0"/>
              </a:rPr>
              <a:t>4(AQ)</a:t>
            </a:r>
            <a:r>
              <a:rPr lang="en-US" sz="2400" dirty="0">
                <a:latin typeface="Times New Roman" panose="02020603050405020304" pitchFamily="18" charset="0"/>
                <a:cs typeface="Times New Roman" panose="02020603050405020304" pitchFamily="18" charset="0"/>
              </a:rPr>
              <a:t>  →   _</a:t>
            </a:r>
            <a:r>
              <a:rPr lang="en-US" sz="2400" dirty="0">
                <a:solidFill>
                  <a:srgbClr val="0000FF"/>
                </a:solidFill>
                <a:latin typeface="Times New Roman" panose="02020603050405020304" pitchFamily="18" charset="0"/>
                <a:cs typeface="Times New Roman" panose="02020603050405020304" pitchFamily="18" charset="0"/>
              </a:rPr>
              <a:t>Co</a:t>
            </a:r>
            <a:r>
              <a:rPr lang="en-US" sz="2400" baseline="-25000" dirty="0">
                <a:solidFill>
                  <a:srgbClr val="0000FF"/>
                </a:solidFill>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CrO</a:t>
            </a:r>
            <a:r>
              <a:rPr lang="en-US" sz="2400" baseline="-25000" dirty="0">
                <a:solidFill>
                  <a:srgbClr val="0000FF"/>
                </a:solidFill>
                <a:latin typeface="Times New Roman" panose="02020603050405020304" pitchFamily="18" charset="0"/>
                <a:cs typeface="Times New Roman" panose="02020603050405020304" pitchFamily="18" charset="0"/>
              </a:rPr>
              <a:t>4</a:t>
            </a:r>
            <a:r>
              <a:rPr lang="en-US" sz="2400" baseline="-250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  _</a:t>
            </a:r>
            <a:r>
              <a:rPr lang="en-US" sz="2400" dirty="0">
                <a:solidFill>
                  <a:srgbClr val="FF0000"/>
                </a:solidFill>
                <a:latin typeface="Times New Roman" panose="02020603050405020304" pitchFamily="18" charset="0"/>
                <a:cs typeface="Times New Roman" panose="02020603050405020304" pitchFamily="18" charset="0"/>
              </a:rPr>
              <a:t>MgClO</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baseline="-250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29000"/>
            <a:ext cx="9136487" cy="3108543"/>
          </a:xfrm>
          <a:prstGeom prst="rect">
            <a:avLst/>
          </a:prstGeom>
        </p:spPr>
        <p:txBody>
          <a:bodyPr wrap="square">
            <a:spAutoFit/>
          </a:bodyPr>
          <a:lstStyle/>
          <a:p>
            <a:r>
              <a:rPr lang="en-US" sz="2800" dirty="0">
                <a:solidFill>
                  <a:srgbClr val="FF0000"/>
                </a:solidFill>
                <a:latin typeface="Times New Roman" panose="02020603050405020304" pitchFamily="18" charset="0"/>
                <a:cs typeface="Times New Roman" panose="02020603050405020304" pitchFamily="18" charset="0"/>
              </a:rPr>
              <a:t>We switched ‘</a:t>
            </a:r>
            <a:r>
              <a:rPr lang="en-US" sz="2800" dirty="0" err="1">
                <a:solidFill>
                  <a:srgbClr val="FF0000"/>
                </a:solidFill>
                <a:latin typeface="Times New Roman" panose="02020603050405020304" pitchFamily="18" charset="0"/>
                <a:cs typeface="Times New Roman" panose="02020603050405020304" pitchFamily="18" charset="0"/>
              </a:rPr>
              <a:t>em</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Now… FIX ‘EM!</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Co</a:t>
            </a:r>
            <a:r>
              <a:rPr lang="en-US" sz="2800" baseline="30000" dirty="0">
                <a:solidFill>
                  <a:srgbClr val="0000FF"/>
                </a:solidFill>
                <a:latin typeface="Times New Roman" panose="02020603050405020304" pitchFamily="18" charset="0"/>
                <a:cs typeface="Times New Roman" panose="02020603050405020304" pitchFamily="18" charset="0"/>
              </a:rPr>
              <a:t>+3 </a:t>
            </a:r>
            <a:r>
              <a:rPr lang="en-US" sz="2800" dirty="0">
                <a:solidFill>
                  <a:srgbClr val="0000FF"/>
                </a:solidFill>
                <a:latin typeface="Times New Roman" panose="02020603050405020304" pitchFamily="18" charset="0"/>
                <a:cs typeface="Times New Roman" panose="02020603050405020304" pitchFamily="18" charset="0"/>
              </a:rPr>
              <a:t> and CrO</a:t>
            </a:r>
            <a:r>
              <a:rPr lang="en-US" sz="2800" baseline="-25000" dirty="0">
                <a:solidFill>
                  <a:srgbClr val="0000FF"/>
                </a:solidFill>
                <a:latin typeface="Times New Roman" panose="02020603050405020304" pitchFamily="18" charset="0"/>
                <a:cs typeface="Times New Roman" panose="02020603050405020304" pitchFamily="18" charset="0"/>
              </a:rPr>
              <a:t>4</a:t>
            </a:r>
            <a:r>
              <a:rPr lang="en-US" sz="2800" baseline="30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  gets </a:t>
            </a:r>
            <a:r>
              <a:rPr lang="en-US" sz="2800" dirty="0" err="1">
                <a:solidFill>
                  <a:srgbClr val="0000FF"/>
                </a:solidFill>
                <a:latin typeface="Times New Roman" panose="02020603050405020304" pitchFamily="18" charset="0"/>
                <a:cs typeface="Times New Roman" panose="02020603050405020304" pitchFamily="18" charset="0"/>
              </a:rPr>
              <a:t>criss-crossed</a:t>
            </a:r>
            <a:r>
              <a:rPr lang="en-US" sz="2800" dirty="0">
                <a:solidFill>
                  <a:srgbClr val="0000FF"/>
                </a:solidFill>
                <a:latin typeface="Times New Roman" panose="02020603050405020304" pitchFamily="18" charset="0"/>
                <a:cs typeface="Times New Roman" panose="02020603050405020304" pitchFamily="18" charset="0"/>
              </a:rPr>
              <a:t> to :   Co</a:t>
            </a:r>
            <a:r>
              <a:rPr lang="en-US" sz="2800" baseline="-25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(CrO</a:t>
            </a:r>
            <a:r>
              <a:rPr lang="en-US" sz="2800" baseline="-25000" dirty="0">
                <a:solidFill>
                  <a:srgbClr val="0000FF"/>
                </a:solidFill>
                <a:latin typeface="Times New Roman" panose="02020603050405020304" pitchFamily="18" charset="0"/>
                <a:cs typeface="Times New Roman" panose="02020603050405020304" pitchFamily="18" charset="0"/>
              </a:rPr>
              <a:t>4</a:t>
            </a:r>
            <a:r>
              <a:rPr lang="en-US" sz="2800" dirty="0">
                <a:solidFill>
                  <a:srgbClr val="0000FF"/>
                </a:solidFill>
                <a:latin typeface="Times New Roman" panose="02020603050405020304" pitchFamily="18" charset="0"/>
                <a:cs typeface="Times New Roman" panose="02020603050405020304" pitchFamily="18" charset="0"/>
              </a:rPr>
              <a:t>)</a:t>
            </a:r>
            <a:r>
              <a:rPr lang="en-US" sz="2800" baseline="-25000" dirty="0">
                <a:solidFill>
                  <a:srgbClr val="0000FF"/>
                </a:solidFill>
                <a:latin typeface="Times New Roman" panose="02020603050405020304" pitchFamily="18" charset="0"/>
                <a:cs typeface="Times New Roman" panose="02020603050405020304" pitchFamily="18" charset="0"/>
              </a:rPr>
              <a:t>3</a:t>
            </a:r>
          </a:p>
          <a:p>
            <a:endParaRPr lang="en-US" sz="2800" baseline="-250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Mg</a:t>
            </a:r>
            <a:r>
              <a:rPr lang="en-US" sz="2800" baseline="30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and ClO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baseline="30000" dirty="0">
                <a:solidFill>
                  <a:srgbClr val="FF0000"/>
                </a:solidFill>
                <a:latin typeface="Times New Roman" panose="02020603050405020304" pitchFamily="18" charset="0"/>
                <a:cs typeface="Times New Roman" panose="02020603050405020304" pitchFamily="18" charset="0"/>
              </a:rPr>
              <a:t>-1</a:t>
            </a:r>
            <a:r>
              <a:rPr lang="en-US" sz="2800" dirty="0">
                <a:solidFill>
                  <a:srgbClr val="FF0000"/>
                </a:solidFill>
                <a:latin typeface="Times New Roman" panose="02020603050405020304" pitchFamily="18" charset="0"/>
                <a:cs typeface="Times New Roman" panose="02020603050405020304" pitchFamily="18" charset="0"/>
              </a:rPr>
              <a:t> gets </a:t>
            </a:r>
            <a:r>
              <a:rPr lang="en-US" sz="2800" dirty="0" err="1">
                <a:solidFill>
                  <a:srgbClr val="FF0000"/>
                </a:solidFill>
                <a:latin typeface="Times New Roman" panose="02020603050405020304" pitchFamily="18" charset="0"/>
                <a:cs typeface="Times New Roman" panose="02020603050405020304" pitchFamily="18" charset="0"/>
              </a:rPr>
              <a:t>criss-crossed</a:t>
            </a:r>
            <a:r>
              <a:rPr lang="en-US" sz="2800" dirty="0">
                <a:solidFill>
                  <a:srgbClr val="FF0000"/>
                </a:solidFill>
                <a:latin typeface="Times New Roman" panose="02020603050405020304" pitchFamily="18" charset="0"/>
                <a:cs typeface="Times New Roman" panose="02020603050405020304" pitchFamily="18" charset="0"/>
              </a:rPr>
              <a:t> to:   Mg(ClO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a:t>
            </a:r>
            <a:r>
              <a:rPr lang="en-US" sz="2800" baseline="-25000" dirty="0">
                <a:solidFill>
                  <a:srgbClr val="FF0000"/>
                </a:solidFill>
                <a:latin typeface="Times New Roman" panose="02020603050405020304" pitchFamily="18" charset="0"/>
                <a:cs typeface="Times New Roman" panose="02020603050405020304" pitchFamily="18" charset="0"/>
              </a:rPr>
              <a:t>2</a:t>
            </a:r>
          </a:p>
          <a:p>
            <a:endParaRPr lang="en-US" sz="2800" baseline="-25000" dirty="0">
              <a:solidFill>
                <a:srgbClr val="FF0000"/>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_Co(ClO</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r>
              <a:rPr lang="en-US" sz="2400" baseline="-25000" dirty="0">
                <a:latin typeface="Times New Roman" panose="02020603050405020304" pitchFamily="18" charset="0"/>
                <a:cs typeface="Times New Roman" panose="02020603050405020304" pitchFamily="18" charset="0"/>
              </a:rPr>
              <a:t>3 (AQ)</a:t>
            </a:r>
            <a:r>
              <a:rPr lang="en-US" sz="2400" dirty="0">
                <a:latin typeface="Times New Roman" panose="02020603050405020304" pitchFamily="18" charset="0"/>
                <a:cs typeface="Times New Roman" panose="02020603050405020304" pitchFamily="18" charset="0"/>
              </a:rPr>
              <a:t>  +  _MgCrO</a:t>
            </a:r>
            <a:r>
              <a:rPr lang="en-US" sz="2400" baseline="-25000" dirty="0">
                <a:latin typeface="Times New Roman" panose="02020603050405020304" pitchFamily="18" charset="0"/>
                <a:cs typeface="Times New Roman" panose="02020603050405020304" pitchFamily="18" charset="0"/>
              </a:rPr>
              <a:t>4(AQ)</a:t>
            </a:r>
            <a:r>
              <a:rPr lang="en-US" sz="2400" dirty="0">
                <a:latin typeface="Times New Roman" panose="02020603050405020304" pitchFamily="18" charset="0"/>
                <a:cs typeface="Times New Roman" panose="02020603050405020304" pitchFamily="18" charset="0"/>
              </a:rPr>
              <a:t>  →  </a:t>
            </a:r>
            <a:r>
              <a:rPr lang="en-US" sz="2400" dirty="0">
                <a:solidFill>
                  <a:srgbClr val="0000FF"/>
                </a:solidFill>
                <a:latin typeface="Times New Roman" panose="02020603050405020304" pitchFamily="18" charset="0"/>
                <a:cs typeface="Times New Roman" panose="02020603050405020304" pitchFamily="18" charset="0"/>
              </a:rPr>
              <a:t>Co</a:t>
            </a:r>
            <a:r>
              <a:rPr lang="en-US" sz="2400" baseline="-25000" dirty="0">
                <a:solidFill>
                  <a:srgbClr val="0000FF"/>
                </a:solidFill>
                <a:latin typeface="Times New Roman" panose="02020603050405020304" pitchFamily="18" charset="0"/>
                <a:cs typeface="Times New Roman" panose="02020603050405020304" pitchFamily="18" charset="0"/>
              </a:rPr>
              <a:t>2</a:t>
            </a:r>
            <a:r>
              <a:rPr lang="en-US" sz="2400" dirty="0">
                <a:solidFill>
                  <a:srgbClr val="0000FF"/>
                </a:solidFill>
                <a:latin typeface="Times New Roman" panose="02020603050405020304" pitchFamily="18" charset="0"/>
                <a:cs typeface="Times New Roman" panose="02020603050405020304" pitchFamily="18" charset="0"/>
              </a:rPr>
              <a:t>(CrO</a:t>
            </a:r>
            <a:r>
              <a:rPr lang="en-US" sz="2400" baseline="-25000" dirty="0">
                <a:solidFill>
                  <a:srgbClr val="0000FF"/>
                </a:solidFill>
                <a:latin typeface="Times New Roman" panose="02020603050405020304" pitchFamily="18" charset="0"/>
                <a:cs typeface="Times New Roman" panose="02020603050405020304" pitchFamily="18" charset="0"/>
              </a:rPr>
              <a:t>4</a:t>
            </a:r>
            <a:r>
              <a:rPr lang="en-US" sz="2400" dirty="0">
                <a:solidFill>
                  <a:srgbClr val="0000FF"/>
                </a:solidFill>
                <a:latin typeface="Times New Roman" panose="02020603050405020304" pitchFamily="18" charset="0"/>
                <a:cs typeface="Times New Roman" panose="02020603050405020304" pitchFamily="18" charset="0"/>
              </a:rPr>
              <a:t>)</a:t>
            </a:r>
            <a:r>
              <a:rPr lang="en-US" sz="2400" baseline="-25000" dirty="0">
                <a:solidFill>
                  <a:srgbClr val="0000FF"/>
                </a:solidFill>
                <a:latin typeface="Times New Roman" panose="02020603050405020304" pitchFamily="18" charset="0"/>
                <a:cs typeface="Times New Roman" panose="02020603050405020304" pitchFamily="18" charset="0"/>
              </a:rPr>
              <a:t>3(?)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 Mg(ClO</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a:t>
            </a:r>
            <a:r>
              <a:rPr lang="en-US" sz="2400" baseline="-25000" dirty="0">
                <a:solidFill>
                  <a:srgbClr val="FF0000"/>
                </a:solidFill>
                <a:latin typeface="Times New Roman" panose="02020603050405020304" pitchFamily="18" charset="0"/>
                <a:cs typeface="Times New Roman" panose="02020603050405020304" pitchFamily="18" charset="0"/>
              </a:rPr>
              <a:t>2(?)</a:t>
            </a:r>
          </a:p>
          <a:p>
            <a:endParaRPr lang="en-US" sz="2800" baseline="30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2741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2Co(ClO</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r>
              <a:rPr lang="en-US" sz="2400" baseline="-25000" dirty="0">
                <a:latin typeface="Times New Roman" panose="02020603050405020304" pitchFamily="18" charset="0"/>
                <a:cs typeface="Times New Roman" panose="02020603050405020304" pitchFamily="18" charset="0"/>
              </a:rPr>
              <a:t>3 (AQ)</a:t>
            </a:r>
            <a:r>
              <a:rPr lang="en-US" sz="2400" dirty="0">
                <a:latin typeface="Times New Roman" panose="02020603050405020304" pitchFamily="18" charset="0"/>
                <a:cs typeface="Times New Roman" panose="02020603050405020304" pitchFamily="18" charset="0"/>
              </a:rPr>
              <a:t>  +  _MgCrO</a:t>
            </a:r>
            <a:r>
              <a:rPr lang="en-US" sz="2400" baseline="-25000" dirty="0">
                <a:latin typeface="Times New Roman" panose="02020603050405020304" pitchFamily="18" charset="0"/>
                <a:cs typeface="Times New Roman" panose="02020603050405020304" pitchFamily="18" charset="0"/>
              </a:rPr>
              <a:t>4(AQ)</a:t>
            </a:r>
            <a:r>
              <a:rPr lang="en-US" sz="2400" dirty="0">
                <a:latin typeface="Times New Roman" panose="02020603050405020304" pitchFamily="18" charset="0"/>
                <a:cs typeface="Times New Roman" panose="02020603050405020304" pitchFamily="18" charset="0"/>
              </a:rPr>
              <a:t>  → _</a:t>
            </a:r>
            <a:r>
              <a:rPr lang="en-US" sz="2400" dirty="0">
                <a:solidFill>
                  <a:srgbClr val="0000FF"/>
                </a:solidFill>
                <a:latin typeface="Times New Roman" panose="02020603050405020304" pitchFamily="18" charset="0"/>
                <a:cs typeface="Times New Roman" panose="02020603050405020304" pitchFamily="18" charset="0"/>
              </a:rPr>
              <a:t>Co</a:t>
            </a:r>
            <a:r>
              <a:rPr lang="en-US" sz="2400" baseline="-25000" dirty="0">
                <a:solidFill>
                  <a:srgbClr val="0000FF"/>
                </a:solidFill>
                <a:latin typeface="Times New Roman" panose="02020603050405020304" pitchFamily="18" charset="0"/>
                <a:cs typeface="Times New Roman" panose="02020603050405020304" pitchFamily="18" charset="0"/>
              </a:rPr>
              <a:t>2</a:t>
            </a:r>
            <a:r>
              <a:rPr lang="en-US" sz="2400" dirty="0">
                <a:solidFill>
                  <a:srgbClr val="0000FF"/>
                </a:solidFill>
                <a:latin typeface="Times New Roman" panose="02020603050405020304" pitchFamily="18" charset="0"/>
                <a:cs typeface="Times New Roman" panose="02020603050405020304" pitchFamily="18" charset="0"/>
              </a:rPr>
              <a:t>(CrO</a:t>
            </a:r>
            <a:r>
              <a:rPr lang="en-US" sz="2400" baseline="-25000" dirty="0">
                <a:solidFill>
                  <a:srgbClr val="0000FF"/>
                </a:solidFill>
                <a:latin typeface="Times New Roman" panose="02020603050405020304" pitchFamily="18" charset="0"/>
                <a:cs typeface="Times New Roman" panose="02020603050405020304" pitchFamily="18" charset="0"/>
              </a:rPr>
              <a:t>4</a:t>
            </a:r>
            <a:r>
              <a:rPr lang="en-US" sz="2400" dirty="0">
                <a:solidFill>
                  <a:srgbClr val="0000FF"/>
                </a:solidFill>
                <a:latin typeface="Times New Roman" panose="02020603050405020304" pitchFamily="18" charset="0"/>
                <a:cs typeface="Times New Roman" panose="02020603050405020304" pitchFamily="18" charset="0"/>
              </a:rPr>
              <a:t>)</a:t>
            </a:r>
            <a:r>
              <a:rPr lang="en-US" sz="2400" baseline="-25000" dirty="0">
                <a:solidFill>
                  <a:srgbClr val="0000FF"/>
                </a:solidFill>
                <a:latin typeface="Times New Roman" panose="02020603050405020304" pitchFamily="18" charset="0"/>
                <a:cs typeface="Times New Roman" panose="02020603050405020304" pitchFamily="18" charset="0"/>
              </a:rPr>
              <a:t>3(?)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_</a:t>
            </a:r>
            <a:r>
              <a:rPr lang="en-US" sz="2400" dirty="0">
                <a:solidFill>
                  <a:srgbClr val="FF0000"/>
                </a:solidFill>
                <a:latin typeface="Times New Roman" panose="02020603050405020304" pitchFamily="18" charset="0"/>
                <a:cs typeface="Times New Roman" panose="02020603050405020304" pitchFamily="18" charset="0"/>
              </a:rPr>
              <a:t>Mg(ClO</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a:t>
            </a:r>
            <a:r>
              <a:rPr lang="en-US" sz="2400" baseline="-25000" dirty="0">
                <a:solidFill>
                  <a:srgbClr val="FF0000"/>
                </a:solidFill>
                <a:latin typeface="Times New Roman" panose="02020603050405020304" pitchFamily="18" charset="0"/>
                <a:cs typeface="Times New Roman" panose="02020603050405020304" pitchFamily="18" charset="0"/>
              </a:rPr>
              <a:t>2(?)</a:t>
            </a:r>
          </a:p>
        </p:txBody>
      </p:sp>
      <p:sp>
        <p:nvSpPr>
          <p:cNvPr id="4" name="Rectangle 3"/>
          <p:cNvSpPr/>
          <p:nvPr/>
        </p:nvSpPr>
        <p:spPr>
          <a:xfrm>
            <a:off x="0" y="3429000"/>
            <a:ext cx="9136487" cy="2390398"/>
          </a:xfrm>
          <a:prstGeom prst="rect">
            <a:avLst/>
          </a:prstGeom>
        </p:spPr>
        <p:txBody>
          <a:bodyPr wrap="square">
            <a:spAutoFit/>
          </a:bodyPr>
          <a:lstStyle/>
          <a:p>
            <a:pPr algn="ct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We switched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em</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we fixed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em</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now balance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em</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SAY:  one Co in reactants, but two in products…</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Put a 2 in front of Co(ClO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p>
          <a:p>
            <a:endParaRPr lang="en-US" sz="2800" baseline="-25000" dirty="0">
              <a:solidFill>
                <a:srgbClr val="FF0000"/>
              </a:solidFill>
              <a:latin typeface="Times New Roman" panose="02020603050405020304" pitchFamily="18" charset="0"/>
              <a:cs typeface="Times New Roman" panose="02020603050405020304" pitchFamily="18" charset="0"/>
            </a:endParaRPr>
          </a:p>
          <a:p>
            <a:endParaRPr lang="en-US" sz="2800" baseline="30000" dirty="0">
              <a:solidFill>
                <a:srgbClr val="FF0000"/>
              </a:solidFill>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id="{1F5FF468-AFAA-4652-AA5F-1D2CF9582B06}"/>
              </a:ext>
            </a:extLst>
          </p:cNvPr>
          <p:cNvCxnSpPr/>
          <p:nvPr/>
        </p:nvCxnSpPr>
        <p:spPr>
          <a:xfrm flipH="1" flipV="1">
            <a:off x="228600" y="2974061"/>
            <a:ext cx="152400" cy="129313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68552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2Co(ClO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 (AQ)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_MgCrO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_Co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dirty="0">
                <a:solidFill>
                  <a:srgbClr val="FF0000"/>
                </a:solidFill>
                <a:latin typeface="Times New Roman" panose="02020603050405020304" pitchFamily="18" charset="0"/>
                <a:cs typeface="Times New Roman" panose="02020603050405020304" pitchFamily="18" charset="0"/>
              </a:rPr>
              <a:t> 3Mg(ClO</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a:t>
            </a:r>
            <a:r>
              <a:rPr lang="en-US" sz="2400" baseline="-25000" dirty="0">
                <a:solidFill>
                  <a:srgbClr val="FF0000"/>
                </a:solidFill>
                <a:latin typeface="Times New Roman" panose="02020603050405020304" pitchFamily="18" charset="0"/>
                <a:cs typeface="Times New Roman" panose="02020603050405020304" pitchFamily="18" charset="0"/>
              </a:rPr>
              <a:t>2(?)</a:t>
            </a:r>
          </a:p>
        </p:txBody>
      </p:sp>
      <p:sp>
        <p:nvSpPr>
          <p:cNvPr id="4" name="Rectangle 3"/>
          <p:cNvSpPr/>
          <p:nvPr/>
        </p:nvSpPr>
        <p:spPr>
          <a:xfrm>
            <a:off x="0" y="4038600"/>
            <a:ext cx="9136487" cy="2616101"/>
          </a:xfrm>
          <a:prstGeom prst="rect">
            <a:avLst/>
          </a:prstGeom>
        </p:spPr>
        <p:txBody>
          <a:bodyPr wrap="square">
            <a:spAutoFit/>
          </a:bodyPr>
          <a:lstStyle/>
          <a:p>
            <a:pPr algn="ct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SAY:  2 Co in reactants, and 2 in products…  good!</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SIX chlorates, in reactants, two in products,</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Put a 3 in front of Mg(ClO</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a:t>
            </a:r>
            <a:r>
              <a:rPr lang="en-US" sz="2400" baseline="-25000" dirty="0">
                <a:solidFill>
                  <a:srgbClr val="FF0000"/>
                </a:solidFill>
                <a:latin typeface="Times New Roman" panose="02020603050405020304" pitchFamily="18" charset="0"/>
                <a:cs typeface="Times New Roman" panose="02020603050405020304" pitchFamily="18" charset="0"/>
              </a:rPr>
              <a:t>2 </a:t>
            </a:r>
            <a:r>
              <a:rPr lang="en-US" sz="2400" dirty="0">
                <a:solidFill>
                  <a:srgbClr val="FF0000"/>
                </a:solidFill>
                <a:latin typeface="Times New Roman" panose="02020603050405020304" pitchFamily="18" charset="0"/>
                <a:cs typeface="Times New Roman" panose="02020603050405020304" pitchFamily="18" charset="0"/>
              </a:rPr>
              <a:t>to get six chlorates in products, start over. </a:t>
            </a:r>
          </a:p>
        </p:txBody>
      </p:sp>
    </p:spTree>
    <p:extLst>
      <p:ext uri="{BB962C8B-B14F-4D97-AF65-F5344CB8AC3E}">
        <p14:creationId xmlns:p14="http://schemas.microsoft.com/office/powerpoint/2010/main" val="4009540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2Co(ClO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 (AQ)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2400" dirty="0">
                <a:solidFill>
                  <a:srgbClr val="0000FF"/>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MgCrO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_Co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+ 3Mg(ClO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p:txBody>
      </p:sp>
      <p:sp>
        <p:nvSpPr>
          <p:cNvPr id="4" name="Rectangle 3"/>
          <p:cNvSpPr/>
          <p:nvPr/>
        </p:nvSpPr>
        <p:spPr>
          <a:xfrm>
            <a:off x="0" y="3581400"/>
            <a:ext cx="9136487" cy="2677656"/>
          </a:xfrm>
          <a:prstGeom prst="rect">
            <a:avLst/>
          </a:prstGeom>
        </p:spPr>
        <p:txBody>
          <a:bodyPr wrap="square">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SAY:  2 Co in reactants, and 2 in products…  good!</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SIX chlorates, in reactants, SIX in products… .good!</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Only 1 Mg in reactants, but 3 are in the products,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so put a 3 in front of MgCrO</a:t>
            </a:r>
            <a:r>
              <a:rPr lang="en-US" sz="2800" baseline="-25000" dirty="0">
                <a:solidFill>
                  <a:srgbClr val="0000FF"/>
                </a:solidFill>
                <a:latin typeface="Times New Roman" panose="02020603050405020304" pitchFamily="18" charset="0"/>
                <a:cs typeface="Times New Roman" panose="02020603050405020304" pitchFamily="18" charset="0"/>
              </a:rPr>
              <a:t>4 </a:t>
            </a:r>
            <a:r>
              <a:rPr lang="en-US" sz="2800" dirty="0">
                <a:solidFill>
                  <a:srgbClr val="0000FF"/>
                </a:solidFill>
                <a:latin typeface="Times New Roman" panose="02020603050405020304" pitchFamily="18" charset="0"/>
                <a:cs typeface="Times New Roman" panose="02020603050405020304" pitchFamily="18" charset="0"/>
              </a:rPr>
              <a:t>, start over again. </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5604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2Co(ClO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 (AQ)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3MgCrO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_Co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+ 3Mg(ClO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p:txBody>
      </p:sp>
      <p:sp>
        <p:nvSpPr>
          <p:cNvPr id="4" name="Rectangle 3"/>
          <p:cNvSpPr/>
          <p:nvPr/>
        </p:nvSpPr>
        <p:spPr>
          <a:xfrm>
            <a:off x="15026" y="3318570"/>
            <a:ext cx="9136487" cy="3416320"/>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2 Co in reactants, and 2 in products…  good!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SIX chlorates, in reactants, SIX in products… .good!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3 Mg in reactants, and 3 are in the products… good!</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3 chromates in reactants, and LOOK, 3 chromates in products, balanced!</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This is a 2:3:1:3 ratio, it can’t be reduced so - John Dalton is happy!</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8741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Cobalt (III) chlorate solution and magnesium chromate solutions are mixed together</a:t>
            </a:r>
          </a:p>
          <a:p>
            <a:pPr algn="ctr"/>
            <a:endParaRPr lang="en-US" sz="3200" dirty="0">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2Co(ClO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 (AQ)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3MgCrO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_Co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(CrO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baseline="-25000" dirty="0">
                <a:solidFill>
                  <a:srgbClr val="FF0000"/>
                </a:solidFill>
                <a:latin typeface="Times New Roman" panose="02020603050405020304" pitchFamily="18" charset="0"/>
                <a:cs typeface="Times New Roman" panose="02020603050405020304" pitchFamily="18" charset="0"/>
              </a:rPr>
              <a:t>S</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+ 3Mg(ClO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baseline="-25000" dirty="0">
                <a:solidFill>
                  <a:srgbClr val="0000FF"/>
                </a:solidFill>
                <a:latin typeface="Times New Roman" panose="02020603050405020304" pitchFamily="18" charset="0"/>
                <a:cs typeface="Times New Roman" panose="02020603050405020304" pitchFamily="18" charset="0"/>
              </a:rPr>
              <a:t>AQ</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
        <p:nvSpPr>
          <p:cNvPr id="4" name="Rectangle 3"/>
          <p:cNvSpPr/>
          <p:nvPr/>
        </p:nvSpPr>
        <p:spPr>
          <a:xfrm>
            <a:off x="15026" y="3318570"/>
            <a:ext cx="9136487" cy="3508653"/>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LAST STEP:  check products on table F, which is AQ or S???</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If your last name is chromate, you are insoluble but there are exceptions – like Mg, but not Co, so the first product is SOLID!  A precipitate = proof that a DR happened!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If your last name is chlorate, you are soluble (AQ) without exception!</a:t>
            </a:r>
          </a:p>
          <a:p>
            <a:endParaRPr lang="en-US" sz="1400" dirty="0">
              <a:solidFill>
                <a:srgbClr val="0000FF"/>
              </a:solidFill>
              <a:latin typeface="Times New Roman" panose="02020603050405020304" pitchFamily="18" charset="0"/>
              <a:cs typeface="Times New Roman" panose="02020603050405020304" pitchFamily="18" charset="0"/>
            </a:endParaRPr>
          </a:p>
          <a:p>
            <a:pPr algn="ctr"/>
            <a:r>
              <a:rPr lang="en-US" sz="4000" dirty="0">
                <a:solidFill>
                  <a:srgbClr val="0000FF"/>
                </a:solidFill>
                <a:latin typeface="Comic Sans MS" panose="030F0702030302020204" pitchFamily="66" charset="0"/>
                <a:cs typeface="Times New Roman" panose="02020603050405020304" pitchFamily="18" charset="0"/>
              </a:rPr>
              <a:t>DONE finally!</a:t>
            </a:r>
          </a:p>
        </p:txBody>
      </p:sp>
    </p:spTree>
    <p:extLst>
      <p:ext uri="{BB962C8B-B14F-4D97-AF65-F5344CB8AC3E}">
        <p14:creationId xmlns:p14="http://schemas.microsoft.com/office/powerpoint/2010/main" val="582290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Hydrogen mono-iodide gas decomposes</a:t>
            </a:r>
          </a:p>
        </p:txBody>
      </p:sp>
    </p:spTree>
    <p:extLst>
      <p:ext uri="{BB962C8B-B14F-4D97-AF65-F5344CB8AC3E}">
        <p14:creationId xmlns:p14="http://schemas.microsoft.com/office/powerpoint/2010/main" val="31339813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Hydrogen </a:t>
            </a:r>
            <a:r>
              <a:rPr lang="en-US" sz="4000" dirty="0" err="1">
                <a:latin typeface="Times New Roman" panose="02020603050405020304" pitchFamily="18" charset="0"/>
                <a:cs typeface="Times New Roman" panose="02020603050405020304" pitchFamily="18" charset="0"/>
              </a:rPr>
              <a:t>monoiodide</a:t>
            </a:r>
            <a:r>
              <a:rPr lang="en-US" sz="4000" dirty="0">
                <a:latin typeface="Times New Roman" panose="02020603050405020304" pitchFamily="18" charset="0"/>
                <a:cs typeface="Times New Roman" panose="02020603050405020304" pitchFamily="18" charset="0"/>
              </a:rPr>
              <a:t> gas decomposes</a:t>
            </a:r>
          </a:p>
          <a:p>
            <a:pPr algn="ctr"/>
            <a:endParaRPr lang="en-US" sz="40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_HI</a:t>
            </a:r>
            <a:r>
              <a:rPr lang="en-US" sz="4000" baseline="-25000" dirty="0">
                <a:latin typeface="Times New Roman" panose="02020603050405020304" pitchFamily="18" charset="0"/>
                <a:cs typeface="Times New Roman" panose="02020603050405020304" pitchFamily="18" charset="0"/>
              </a:rPr>
              <a:t>(G)</a:t>
            </a:r>
            <a:r>
              <a:rPr lang="en-US" sz="4000" dirty="0">
                <a:latin typeface="Times New Roman" panose="02020603050405020304" pitchFamily="18" charset="0"/>
                <a:cs typeface="Times New Roman" panose="02020603050405020304" pitchFamily="18" charset="0"/>
              </a:rPr>
              <a:t>  →  _H</a:t>
            </a:r>
            <a:r>
              <a:rPr lang="en-US" sz="4000" baseline="-25000" dirty="0">
                <a:latin typeface="Times New Roman" panose="02020603050405020304" pitchFamily="18" charset="0"/>
                <a:cs typeface="Times New Roman" panose="02020603050405020304" pitchFamily="18" charset="0"/>
              </a:rPr>
              <a:t>2(G)</a:t>
            </a:r>
            <a:r>
              <a:rPr lang="en-US" sz="4000" dirty="0">
                <a:latin typeface="Times New Roman" panose="02020603050405020304" pitchFamily="18" charset="0"/>
                <a:cs typeface="Times New Roman" panose="02020603050405020304" pitchFamily="18" charset="0"/>
              </a:rPr>
              <a:t>   +  _I</a:t>
            </a:r>
            <a:r>
              <a:rPr lang="en-US" sz="4000" baseline="-25000" dirty="0">
                <a:latin typeface="Times New Roman" panose="02020603050405020304" pitchFamily="18" charset="0"/>
                <a:cs typeface="Times New Roman" panose="02020603050405020304" pitchFamily="18" charset="0"/>
              </a:rPr>
              <a:t>2(S) </a:t>
            </a:r>
            <a:endParaRPr lang="en-US" sz="4000" dirty="0">
              <a:latin typeface="Times New Roman" panose="02020603050405020304" pitchFamily="18" charset="0"/>
              <a:cs typeface="Times New Roman" panose="02020603050405020304" pitchFamily="18" charset="0"/>
            </a:endParaRPr>
          </a:p>
        </p:txBody>
      </p:sp>
      <p:sp>
        <p:nvSpPr>
          <p:cNvPr id="4" name="Rectangle 3"/>
          <p:cNvSpPr/>
          <p:nvPr/>
        </p:nvSpPr>
        <p:spPr>
          <a:xfrm>
            <a:off x="7513" y="3890665"/>
            <a:ext cx="9060287" cy="2246769"/>
          </a:xfrm>
          <a:prstGeom prst="rect">
            <a:avLst/>
          </a:prstGeom>
        </p:spPr>
        <p:txBody>
          <a:bodyPr wrap="square">
            <a:spAutoFit/>
          </a:bodyPr>
          <a:lstStyle/>
          <a:p>
            <a:r>
              <a:rPr lang="en-US" sz="2800" dirty="0">
                <a:solidFill>
                  <a:srgbClr val="FF0000"/>
                </a:solidFill>
                <a:latin typeface="Times New Roman" panose="02020603050405020304" pitchFamily="18" charset="0"/>
                <a:cs typeface="Times New Roman" panose="02020603050405020304" pitchFamily="18" charset="0"/>
              </a:rPr>
              <a:t>Hydrogen mono-</a:t>
            </a:r>
            <a:r>
              <a:rPr lang="en-US" sz="2800" dirty="0" err="1">
                <a:solidFill>
                  <a:srgbClr val="FF0000"/>
                </a:solidFill>
                <a:latin typeface="Times New Roman" panose="02020603050405020304" pitchFamily="18" charset="0"/>
                <a:cs typeface="Times New Roman" panose="02020603050405020304" pitchFamily="18" charset="0"/>
              </a:rPr>
              <a:t>ioidide</a:t>
            </a:r>
            <a:r>
              <a:rPr lang="en-US" sz="2800" dirty="0">
                <a:solidFill>
                  <a:srgbClr val="FF0000"/>
                </a:solidFill>
                <a:latin typeface="Times New Roman" panose="02020603050405020304" pitchFamily="18" charset="0"/>
                <a:cs typeface="Times New Roman" panose="02020603050405020304" pitchFamily="18" charset="0"/>
              </a:rPr>
              <a:t> is a 1:1 ratio, and the both products are HONClBrIF twins, diatomic.</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 reactant is a gas, we’re told that.  Hydrogen is a gas normally, and iodine is a solid at normal temperatures.  </a:t>
            </a:r>
          </a:p>
        </p:txBody>
      </p:sp>
      <p:sp>
        <p:nvSpPr>
          <p:cNvPr id="5" name="TextBox 4">
            <a:extLst>
              <a:ext uri="{FF2B5EF4-FFF2-40B4-BE49-F238E27FC236}">
                <a16:creationId xmlns:a16="http://schemas.microsoft.com/office/drawing/2014/main" id="{502956E6-6F58-4074-AFA5-50258D35DF5F}"/>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FF0000"/>
                </a:solidFill>
                <a:latin typeface="Chiller" panose="04020404031007020602" pitchFamily="82" charset="0"/>
              </a:rPr>
              <a:t>SKELETON</a:t>
            </a:r>
          </a:p>
        </p:txBody>
      </p:sp>
    </p:spTree>
    <p:extLst>
      <p:ext uri="{BB962C8B-B14F-4D97-AF65-F5344CB8AC3E}">
        <p14:creationId xmlns:p14="http://schemas.microsoft.com/office/powerpoint/2010/main" val="1602139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Hydrogen </a:t>
            </a:r>
            <a:r>
              <a:rPr lang="en-US" sz="4000" dirty="0" err="1">
                <a:latin typeface="Times New Roman" panose="02020603050405020304" pitchFamily="18" charset="0"/>
                <a:cs typeface="Times New Roman" panose="02020603050405020304" pitchFamily="18" charset="0"/>
              </a:rPr>
              <a:t>monoiodide</a:t>
            </a:r>
            <a:r>
              <a:rPr lang="en-US" sz="4000" dirty="0">
                <a:latin typeface="Times New Roman" panose="02020603050405020304" pitchFamily="18" charset="0"/>
                <a:cs typeface="Times New Roman" panose="02020603050405020304" pitchFamily="18" charset="0"/>
              </a:rPr>
              <a:t> gas decomposes</a:t>
            </a:r>
          </a:p>
          <a:p>
            <a:pPr algn="ctr"/>
            <a:endParaRPr lang="en-US" sz="4000" dirty="0">
              <a:latin typeface="Times New Roman" panose="02020603050405020304" pitchFamily="18" charset="0"/>
              <a:cs typeface="Times New Roman" panose="02020603050405020304" pitchFamily="18" charset="0"/>
            </a:endParaRPr>
          </a:p>
          <a:p>
            <a:pPr algn="ctr"/>
            <a:r>
              <a:rPr lang="en-US" sz="4000" dirty="0">
                <a:solidFill>
                  <a:srgbClr val="0000FF"/>
                </a:solidFill>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HI</a:t>
            </a:r>
            <a:r>
              <a:rPr lang="en-US" sz="4000" baseline="-25000" dirty="0">
                <a:latin typeface="Times New Roman" panose="02020603050405020304" pitchFamily="18" charset="0"/>
                <a:cs typeface="Times New Roman" panose="02020603050405020304" pitchFamily="18" charset="0"/>
              </a:rPr>
              <a:t>(G)</a:t>
            </a:r>
            <a:r>
              <a:rPr lang="en-US" sz="4000" dirty="0">
                <a:latin typeface="Times New Roman" panose="02020603050405020304" pitchFamily="18" charset="0"/>
                <a:cs typeface="Times New Roman" panose="02020603050405020304" pitchFamily="18" charset="0"/>
              </a:rPr>
              <a:t>  →  _H</a:t>
            </a:r>
            <a:r>
              <a:rPr lang="en-US" sz="4000" baseline="-25000" dirty="0">
                <a:latin typeface="Times New Roman" panose="02020603050405020304" pitchFamily="18" charset="0"/>
                <a:cs typeface="Times New Roman" panose="02020603050405020304" pitchFamily="18" charset="0"/>
              </a:rPr>
              <a:t>2(G)</a:t>
            </a:r>
            <a:r>
              <a:rPr lang="en-US" sz="4000" dirty="0">
                <a:latin typeface="Times New Roman" panose="02020603050405020304" pitchFamily="18" charset="0"/>
                <a:cs typeface="Times New Roman" panose="02020603050405020304" pitchFamily="18" charset="0"/>
              </a:rPr>
              <a:t>   +  _I</a:t>
            </a:r>
            <a:r>
              <a:rPr lang="en-US" sz="4000" baseline="-25000" dirty="0">
                <a:latin typeface="Times New Roman" panose="02020603050405020304" pitchFamily="18" charset="0"/>
                <a:cs typeface="Times New Roman" panose="02020603050405020304" pitchFamily="18" charset="0"/>
              </a:rPr>
              <a:t>2(S) </a:t>
            </a:r>
            <a:endParaRPr lang="en-US" sz="4000" dirty="0">
              <a:latin typeface="Times New Roman" panose="02020603050405020304" pitchFamily="18" charset="0"/>
              <a:cs typeface="Times New Roman" panose="02020603050405020304" pitchFamily="18" charset="0"/>
            </a:endParaRPr>
          </a:p>
        </p:txBody>
      </p:sp>
      <p:sp>
        <p:nvSpPr>
          <p:cNvPr id="4" name="Rectangle 3"/>
          <p:cNvSpPr/>
          <p:nvPr/>
        </p:nvSpPr>
        <p:spPr>
          <a:xfrm>
            <a:off x="7513" y="3890665"/>
            <a:ext cx="9060287" cy="1384995"/>
          </a:xfrm>
          <a:prstGeom prst="rect">
            <a:avLst/>
          </a:prstGeom>
        </p:spPr>
        <p:txBody>
          <a:bodyPr wrap="square">
            <a:spAutoFit/>
          </a:bodyPr>
          <a:lstStyle/>
          <a:p>
            <a:pPr algn="ctr"/>
            <a:r>
              <a:rPr lang="en-US" sz="2800" dirty="0">
                <a:solidFill>
                  <a:srgbClr val="FF0000"/>
                </a:solidFill>
                <a:latin typeface="Times New Roman" panose="02020603050405020304" pitchFamily="18" charset="0"/>
                <a:cs typeface="Times New Roman" panose="02020603050405020304" pitchFamily="18" charset="0"/>
              </a:rPr>
              <a:t>SAY:  One H in reactant, two in products.  </a:t>
            </a:r>
          </a:p>
          <a:p>
            <a:pPr algn="ctr"/>
            <a:endParaRPr lang="en-US" sz="2800" dirty="0">
              <a:solidFill>
                <a:srgbClr val="FF0000"/>
              </a:solidFill>
              <a:latin typeface="Times New Roman" panose="02020603050405020304" pitchFamily="18" charset="0"/>
              <a:cs typeface="Times New Roman" panose="02020603050405020304" pitchFamily="18" charset="0"/>
            </a:endParaRPr>
          </a:p>
          <a:p>
            <a:pPr algn="ctr"/>
            <a:r>
              <a:rPr lang="en-US" sz="2800" dirty="0">
                <a:solidFill>
                  <a:srgbClr val="0000FF"/>
                </a:solidFill>
                <a:latin typeface="Times New Roman" panose="02020603050405020304" pitchFamily="18" charset="0"/>
                <a:cs typeface="Times New Roman" panose="02020603050405020304" pitchFamily="18" charset="0"/>
              </a:rPr>
              <a:t>Put a 2 in front of HI, and start over.  </a:t>
            </a:r>
          </a:p>
        </p:txBody>
      </p:sp>
      <p:sp>
        <p:nvSpPr>
          <p:cNvPr id="5" name="TextBox 4">
            <a:extLst>
              <a:ext uri="{FF2B5EF4-FFF2-40B4-BE49-F238E27FC236}">
                <a16:creationId xmlns:a16="http://schemas.microsoft.com/office/drawing/2014/main" id="{502956E6-6F58-4074-AFA5-50258D35DF5F}"/>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FF0000"/>
                </a:solidFill>
                <a:latin typeface="Chiller" panose="04020404031007020602" pitchFamily="82" charset="0"/>
              </a:rPr>
              <a:t>SKELETON</a:t>
            </a:r>
          </a:p>
        </p:txBody>
      </p:sp>
    </p:spTree>
    <p:extLst>
      <p:ext uri="{BB962C8B-B14F-4D97-AF65-F5344CB8AC3E}">
        <p14:creationId xmlns:p14="http://schemas.microsoft.com/office/powerpoint/2010/main" val="3851934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938992"/>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Hydrogen </a:t>
            </a:r>
            <a:r>
              <a:rPr lang="en-US" sz="4000" dirty="0" err="1">
                <a:latin typeface="Times New Roman" panose="02020603050405020304" pitchFamily="18" charset="0"/>
                <a:cs typeface="Times New Roman" panose="02020603050405020304" pitchFamily="18" charset="0"/>
              </a:rPr>
              <a:t>monoiodide</a:t>
            </a:r>
            <a:r>
              <a:rPr lang="en-US" sz="4000" dirty="0">
                <a:latin typeface="Times New Roman" panose="02020603050405020304" pitchFamily="18" charset="0"/>
                <a:cs typeface="Times New Roman" panose="02020603050405020304" pitchFamily="18" charset="0"/>
              </a:rPr>
              <a:t> gas decomposes</a:t>
            </a:r>
          </a:p>
          <a:p>
            <a:pPr algn="ctr"/>
            <a:endParaRPr lang="en-US" sz="4000" dirty="0">
              <a:latin typeface="Times New Roman" panose="02020603050405020304" pitchFamily="18" charset="0"/>
              <a:cs typeface="Times New Roman" panose="02020603050405020304" pitchFamily="18" charset="0"/>
            </a:endParaRPr>
          </a:p>
          <a:p>
            <a:pPr algn="ct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HI</a:t>
            </a:r>
            <a:r>
              <a:rPr lang="en-US" sz="4000" baseline="-25000" dirty="0">
                <a:latin typeface="Times New Roman" panose="02020603050405020304" pitchFamily="18" charset="0"/>
                <a:cs typeface="Times New Roman" panose="02020603050405020304" pitchFamily="18" charset="0"/>
              </a:rPr>
              <a:t>(G)</a:t>
            </a:r>
            <a:r>
              <a:rPr lang="en-US" sz="4000" dirty="0">
                <a:latin typeface="Times New Roman" panose="02020603050405020304" pitchFamily="18" charset="0"/>
                <a:cs typeface="Times New Roman" panose="02020603050405020304" pitchFamily="18" charset="0"/>
              </a:rPr>
              <a:t>  →  _H</a:t>
            </a:r>
            <a:r>
              <a:rPr lang="en-US" sz="4000" baseline="-25000" dirty="0">
                <a:latin typeface="Times New Roman" panose="02020603050405020304" pitchFamily="18" charset="0"/>
                <a:cs typeface="Times New Roman" panose="02020603050405020304" pitchFamily="18" charset="0"/>
              </a:rPr>
              <a:t>2(G)</a:t>
            </a:r>
            <a:r>
              <a:rPr lang="en-US" sz="4000" dirty="0">
                <a:latin typeface="Times New Roman" panose="02020603050405020304" pitchFamily="18" charset="0"/>
                <a:cs typeface="Times New Roman" panose="02020603050405020304" pitchFamily="18" charset="0"/>
              </a:rPr>
              <a:t>   +  _I</a:t>
            </a:r>
            <a:r>
              <a:rPr lang="en-US" sz="4000" baseline="-25000" dirty="0">
                <a:latin typeface="Times New Roman" panose="02020603050405020304" pitchFamily="18" charset="0"/>
                <a:cs typeface="Times New Roman" panose="02020603050405020304" pitchFamily="18" charset="0"/>
              </a:rPr>
              <a:t>2(S) </a:t>
            </a:r>
            <a:endParaRPr lang="en-US" sz="4000" dirty="0">
              <a:latin typeface="Times New Roman" panose="02020603050405020304" pitchFamily="18" charset="0"/>
              <a:cs typeface="Times New Roman" panose="02020603050405020304" pitchFamily="18" charset="0"/>
            </a:endParaRPr>
          </a:p>
        </p:txBody>
      </p:sp>
      <p:sp>
        <p:nvSpPr>
          <p:cNvPr id="4" name="Rectangle 3"/>
          <p:cNvSpPr/>
          <p:nvPr/>
        </p:nvSpPr>
        <p:spPr>
          <a:xfrm>
            <a:off x="7513" y="3890665"/>
            <a:ext cx="9060287" cy="2246769"/>
          </a:xfrm>
          <a:prstGeom prst="rect">
            <a:avLst/>
          </a:prstGeom>
        </p:spPr>
        <p:txBody>
          <a:bodyPr wrap="square">
            <a:spAutoFit/>
          </a:bodyPr>
          <a:lstStyle/>
          <a:p>
            <a:r>
              <a:rPr lang="en-US" sz="2800" dirty="0">
                <a:solidFill>
                  <a:srgbClr val="FF0000"/>
                </a:solidFill>
                <a:latin typeface="Times New Roman" panose="02020603050405020304" pitchFamily="18" charset="0"/>
                <a:cs typeface="Times New Roman" panose="02020603050405020304" pitchFamily="18" charset="0"/>
              </a:rPr>
              <a:t>	SAY:  2 H’s in reactants, and two in products, good.</a:t>
            </a:r>
          </a:p>
          <a:p>
            <a:pPr algn="ct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	SAY: 2 I’s in reactants, and also in products.</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	Balanced!  (this one was easy)</a:t>
            </a: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8610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8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Carbon and hydrogen form ethane (C</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6</a:t>
            </a:r>
            <a:r>
              <a:rPr lang="en-US" sz="3200" dirty="0">
                <a:latin typeface="Times New Roman" panose="02020603050405020304" pitchFamily="18" charset="0"/>
                <a:cs typeface="Times New Roman" panose="02020603050405020304" pitchFamily="18" charset="0"/>
              </a:rPr>
              <a:t>) gas</a:t>
            </a:r>
          </a:p>
        </p:txBody>
      </p:sp>
    </p:spTree>
    <p:extLst>
      <p:ext uri="{BB962C8B-B14F-4D97-AF65-F5344CB8AC3E}">
        <p14:creationId xmlns:p14="http://schemas.microsoft.com/office/powerpoint/2010/main" val="2060628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8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Carbon and hydrogen form ethane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 gas</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_C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_H</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_C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6(G)</a:t>
            </a:r>
            <a:endParaRPr lang="en-US" sz="3600" dirty="0">
              <a:latin typeface="Times New Roman" panose="02020603050405020304" pitchFamily="18" charset="0"/>
              <a:cs typeface="Times New Roman" panose="02020603050405020304" pitchFamily="18" charset="0"/>
            </a:endParaRPr>
          </a:p>
        </p:txBody>
      </p:sp>
      <p:sp>
        <p:nvSpPr>
          <p:cNvPr id="4" name="Rectangle 3"/>
          <p:cNvSpPr/>
          <p:nvPr/>
        </p:nvSpPr>
        <p:spPr>
          <a:xfrm>
            <a:off x="7513" y="4114800"/>
            <a:ext cx="9144000" cy="2339102"/>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Carbon is a solid and it is atomic, just “C”</a:t>
            </a:r>
          </a:p>
          <a:p>
            <a:r>
              <a:rPr lang="en-US" sz="3200" dirty="0">
                <a:solidFill>
                  <a:srgbClr val="FF0000"/>
                </a:solidFill>
                <a:latin typeface="Times New Roman" panose="02020603050405020304" pitchFamily="18" charset="0"/>
                <a:cs typeface="Times New Roman" panose="02020603050405020304" pitchFamily="18" charset="0"/>
              </a:rPr>
              <a:t>Hydrogen is a gas, and is diatomic HONClBrIF Twin</a:t>
            </a: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You’re given the formula for ethane and it’s a gas. </a:t>
            </a:r>
          </a:p>
          <a:p>
            <a:endParaRPr lang="en-US" dirty="0">
              <a:solidFill>
                <a:srgbClr val="FF0000"/>
              </a:solidFill>
            </a:endParaRPr>
          </a:p>
        </p:txBody>
      </p:sp>
      <p:sp>
        <p:nvSpPr>
          <p:cNvPr id="5" name="TextBox 4">
            <a:extLst>
              <a:ext uri="{FF2B5EF4-FFF2-40B4-BE49-F238E27FC236}">
                <a16:creationId xmlns:a16="http://schemas.microsoft.com/office/drawing/2014/main" id="{BE83D028-EBC0-44A1-A94E-2ACDD89F47F0}"/>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006600"/>
                </a:solidFill>
                <a:latin typeface="Chiller" panose="04020404031007020602" pitchFamily="82" charset="0"/>
              </a:rPr>
              <a:t>SKELETON</a:t>
            </a:r>
          </a:p>
        </p:txBody>
      </p:sp>
    </p:spTree>
    <p:extLst>
      <p:ext uri="{BB962C8B-B14F-4D97-AF65-F5344CB8AC3E}">
        <p14:creationId xmlns:p14="http://schemas.microsoft.com/office/powerpoint/2010/main" val="3799570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8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Carbon and hydrogen form ethane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 gas</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solidFill>
                  <a:srgbClr val="FF0000"/>
                </a:solidFill>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_H</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_C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6(G)</a:t>
            </a:r>
            <a:endParaRPr lang="en-US" sz="3600" dirty="0">
              <a:latin typeface="Times New Roman" panose="02020603050405020304" pitchFamily="18" charset="0"/>
              <a:cs typeface="Times New Roman" panose="02020603050405020304" pitchFamily="18" charset="0"/>
            </a:endParaRPr>
          </a:p>
        </p:txBody>
      </p:sp>
      <p:sp>
        <p:nvSpPr>
          <p:cNvPr id="4" name="Rectangle 3"/>
          <p:cNvSpPr/>
          <p:nvPr/>
        </p:nvSpPr>
        <p:spPr>
          <a:xfrm>
            <a:off x="7513" y="4114800"/>
            <a:ext cx="9144000" cy="1354217"/>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SAY: one C in reactant, but two in products, put a 2 in front of carbon, start over.  </a:t>
            </a:r>
          </a:p>
          <a:p>
            <a:endParaRPr lang="en-US" dirty="0">
              <a:solidFill>
                <a:srgbClr val="FF0000"/>
              </a:solidFill>
            </a:endParaRPr>
          </a:p>
        </p:txBody>
      </p:sp>
    </p:spTree>
    <p:extLst>
      <p:ext uri="{BB962C8B-B14F-4D97-AF65-F5344CB8AC3E}">
        <p14:creationId xmlns:p14="http://schemas.microsoft.com/office/powerpoint/2010/main" val="821284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8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Carbon and hydrogen form ethane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 gas</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a:t>
            </a:r>
            <a:r>
              <a:rPr lang="en-US" sz="3600" dirty="0">
                <a:solidFill>
                  <a:srgbClr val="006600"/>
                </a:solidFill>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_C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6(G)</a:t>
            </a:r>
            <a:endParaRPr lang="en-US" sz="3600" dirty="0">
              <a:latin typeface="Times New Roman" panose="02020603050405020304" pitchFamily="18" charset="0"/>
              <a:cs typeface="Times New Roman" panose="02020603050405020304" pitchFamily="18" charset="0"/>
            </a:endParaRPr>
          </a:p>
        </p:txBody>
      </p:sp>
      <p:sp>
        <p:nvSpPr>
          <p:cNvPr id="4" name="Rectangle 3"/>
          <p:cNvSpPr/>
          <p:nvPr/>
        </p:nvSpPr>
        <p:spPr>
          <a:xfrm>
            <a:off x="7513" y="4114800"/>
            <a:ext cx="9144000" cy="2831544"/>
          </a:xfrm>
          <a:prstGeom prst="rect">
            <a:avLst/>
          </a:prstGeom>
        </p:spPr>
        <p:txBody>
          <a:bodyPr wrap="square">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SAY: two C in reactants, and two in products, good. </a:t>
            </a: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rgbClr val="006600"/>
                </a:solidFill>
                <a:latin typeface="Times New Roman" panose="02020603050405020304" pitchFamily="18" charset="0"/>
                <a:cs typeface="Times New Roman" panose="02020603050405020304" pitchFamily="18" charset="0"/>
              </a:rPr>
              <a:t>SAY:  2 H’s in reactants, but 6 H’s in products.  How to get six H’s in front?  Add a three in front of the pure hydrogen.  Start over again!</a:t>
            </a:r>
          </a:p>
          <a:p>
            <a:endParaRPr lang="en-US" dirty="0">
              <a:solidFill>
                <a:srgbClr val="FF0000"/>
              </a:solidFill>
            </a:endParaRPr>
          </a:p>
        </p:txBody>
      </p:sp>
    </p:spTree>
    <p:extLst>
      <p:ext uri="{BB962C8B-B14F-4D97-AF65-F5344CB8AC3E}">
        <p14:creationId xmlns:p14="http://schemas.microsoft.com/office/powerpoint/2010/main" val="2130285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8FFD1"/>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Carbon and hydrogen form ethane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 gas</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a:t>
            </a:r>
            <a:r>
              <a:rPr lang="en-US" sz="3600" dirty="0">
                <a:solidFill>
                  <a:srgbClr val="006600"/>
                </a:solidFill>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_C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6(G)</a:t>
            </a:r>
            <a:endParaRPr lang="en-US" sz="36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200400"/>
            <a:ext cx="9144000" cy="3323987"/>
          </a:xfrm>
          <a:prstGeom prst="rect">
            <a:avLst/>
          </a:prstGeom>
        </p:spPr>
        <p:txBody>
          <a:bodyPr wrap="square">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SAY: two C in reactants, and two in products, good. </a:t>
            </a: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SAY:  6 H’s in reactants, but 6 H’s in products.  Good!</a:t>
            </a: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Balanced, this was easier also.  In a 2:3:1 ratio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JD says yay!</a:t>
            </a:r>
          </a:p>
          <a:p>
            <a:endParaRPr lang="en-US" dirty="0">
              <a:solidFill>
                <a:srgbClr val="FF0000"/>
              </a:solidFill>
            </a:endParaRPr>
          </a:p>
        </p:txBody>
      </p:sp>
    </p:spTree>
    <p:extLst>
      <p:ext uri="{BB962C8B-B14F-4D97-AF65-F5344CB8AC3E}">
        <p14:creationId xmlns:p14="http://schemas.microsoft.com/office/powerpoint/2010/main" val="21770032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769441"/>
          </a:xfrm>
          <a:prstGeom prst="rect">
            <a:avLst/>
          </a:prstGeom>
          <a:noFill/>
        </p:spPr>
        <p:txBody>
          <a:bodyPr wrap="square" rtlCol="0">
            <a:spAutoFit/>
          </a:bodyPr>
          <a:lstStyle/>
          <a:p>
            <a:pPr algn="ctr"/>
            <a:r>
              <a:rPr lang="en-US" sz="4400" dirty="0">
                <a:latin typeface="Times New Roman" panose="02020603050405020304" pitchFamily="18" charset="0"/>
                <a:cs typeface="Times New Roman" panose="02020603050405020304" pitchFamily="18" charset="0"/>
              </a:rPr>
              <a:t>Propanol combusts (C</a:t>
            </a:r>
            <a:r>
              <a:rPr lang="en-US" sz="4400" baseline="-25000" dirty="0">
                <a:latin typeface="Times New Roman" panose="02020603050405020304" pitchFamily="18" charset="0"/>
                <a:cs typeface="Times New Roman" panose="02020603050405020304" pitchFamily="18" charset="0"/>
              </a:rPr>
              <a:t>3</a:t>
            </a:r>
            <a:r>
              <a:rPr lang="en-US" sz="4400" dirty="0">
                <a:latin typeface="Times New Roman" panose="02020603050405020304" pitchFamily="18" charset="0"/>
                <a:cs typeface="Times New Roman" panose="02020603050405020304" pitchFamily="18" charset="0"/>
              </a:rPr>
              <a:t>H</a:t>
            </a:r>
            <a:r>
              <a:rPr lang="en-US" sz="4400" baseline="-25000" dirty="0">
                <a:latin typeface="Times New Roman" panose="02020603050405020304" pitchFamily="18" charset="0"/>
                <a:cs typeface="Times New Roman" panose="02020603050405020304" pitchFamily="18" charset="0"/>
              </a:rPr>
              <a:t>7</a:t>
            </a:r>
            <a:r>
              <a:rPr lang="en-US" sz="4400" dirty="0">
                <a:latin typeface="Times New Roman" panose="02020603050405020304" pitchFamily="18" charset="0"/>
                <a:cs typeface="Times New Roman" panose="02020603050405020304" pitchFamily="18" charset="0"/>
              </a:rPr>
              <a:t>OH)</a:t>
            </a:r>
          </a:p>
        </p:txBody>
      </p:sp>
      <p:sp>
        <p:nvSpPr>
          <p:cNvPr id="3" name="TextBox 2">
            <a:extLst>
              <a:ext uri="{FF2B5EF4-FFF2-40B4-BE49-F238E27FC236}">
                <a16:creationId xmlns:a16="http://schemas.microsoft.com/office/drawing/2014/main" id="{D735ABB0-A0A9-4E5E-94A1-E8C7E0152587}"/>
              </a:ext>
            </a:extLst>
          </p:cNvPr>
          <p:cNvSpPr txBox="1"/>
          <p:nvPr/>
        </p:nvSpPr>
        <p:spPr>
          <a:xfrm>
            <a:off x="0" y="2971800"/>
            <a:ext cx="9144000" cy="2246769"/>
          </a:xfrm>
          <a:prstGeom prst="rect">
            <a:avLst/>
          </a:prstGeom>
          <a:noFill/>
        </p:spPr>
        <p:txBody>
          <a:bodyPr wrap="square" rtlCol="0">
            <a:spAutoFit/>
          </a:bodyPr>
          <a:lstStyle/>
          <a:p>
            <a:pPr algn="ctr"/>
            <a:r>
              <a:rPr lang="en-US" sz="2800" dirty="0">
                <a:solidFill>
                  <a:srgbClr val="FF0000"/>
                </a:solidFill>
              </a:rPr>
              <a:t>Propanol is an alcohol; it’s an oxygenated hydrocarbon. </a:t>
            </a:r>
            <a:br>
              <a:rPr lang="en-US" sz="2800" dirty="0">
                <a:solidFill>
                  <a:srgbClr val="FF0000"/>
                </a:solidFill>
              </a:rPr>
            </a:br>
            <a:r>
              <a:rPr lang="en-US" sz="2800" dirty="0">
                <a:solidFill>
                  <a:srgbClr val="FF0000"/>
                </a:solidFill>
              </a:rPr>
              <a:t>It is made of H + C + O!</a:t>
            </a:r>
            <a:br>
              <a:rPr lang="en-US" sz="2800" dirty="0">
                <a:solidFill>
                  <a:srgbClr val="FF0000"/>
                </a:solidFill>
              </a:rPr>
            </a:br>
            <a:br>
              <a:rPr lang="en-US" sz="2800" dirty="0">
                <a:solidFill>
                  <a:srgbClr val="FF0000"/>
                </a:solidFill>
              </a:rPr>
            </a:br>
            <a:r>
              <a:rPr lang="en-US" sz="2800" dirty="0">
                <a:solidFill>
                  <a:srgbClr val="FF0000"/>
                </a:solidFill>
              </a:rPr>
              <a:t>This is fine, but it makes balancing a bit trickier, </a:t>
            </a:r>
            <a:br>
              <a:rPr lang="en-US" sz="2800" dirty="0">
                <a:solidFill>
                  <a:srgbClr val="FF0000"/>
                </a:solidFill>
              </a:rPr>
            </a:br>
            <a:r>
              <a:rPr lang="en-US" sz="2800" dirty="0">
                <a:solidFill>
                  <a:srgbClr val="FF0000"/>
                </a:solidFill>
              </a:rPr>
              <a:t>as there is oxygen everywhere!  </a:t>
            </a:r>
          </a:p>
        </p:txBody>
      </p:sp>
    </p:spTree>
    <p:extLst>
      <p:ext uri="{BB962C8B-B14F-4D97-AF65-F5344CB8AC3E}">
        <p14:creationId xmlns:p14="http://schemas.microsoft.com/office/powerpoint/2010/main" val="2393191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_C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_CO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_H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1938992"/>
          </a:xfrm>
          <a:prstGeom prst="rect">
            <a:avLst/>
          </a:prstGeom>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In combustion, a hydrocarbon, or OXYGENTATED HYDROCARBON combines rapidly with oxygen and forms only carbon dioxide and water.</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Pure oxygen is diatomic, and the product formulas are well known already.    </a:t>
            </a:r>
          </a:p>
        </p:txBody>
      </p:sp>
      <p:sp>
        <p:nvSpPr>
          <p:cNvPr id="5" name="TextBox 4">
            <a:extLst>
              <a:ext uri="{FF2B5EF4-FFF2-40B4-BE49-F238E27FC236}">
                <a16:creationId xmlns:a16="http://schemas.microsoft.com/office/drawing/2014/main" id="{8693D3B1-D6F0-4DE7-92C1-CA74E2F512CD}"/>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006600"/>
                </a:solidFill>
                <a:latin typeface="Chiller" panose="04020404031007020602" pitchFamily="82" charset="0"/>
              </a:rPr>
              <a:t>SKELETON</a:t>
            </a:r>
          </a:p>
        </p:txBody>
      </p:sp>
    </p:spTree>
    <p:extLst>
      <p:ext uri="{BB962C8B-B14F-4D97-AF65-F5344CB8AC3E}">
        <p14:creationId xmlns:p14="http://schemas.microsoft.com/office/powerpoint/2010/main" val="453957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_C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rgbClr val="FF0000"/>
                </a:solidFill>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_H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461665"/>
          </a:xfrm>
          <a:prstGeom prst="rect">
            <a:avLst/>
          </a:prstGeom>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SAY:  3 carbons in the reactants, so put a 3 in front of CO</a:t>
            </a:r>
            <a:r>
              <a:rPr lang="en-US" sz="2400" baseline="-25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start over.  </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81863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_C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rgbClr val="006600"/>
                </a:solidFill>
                <a:latin typeface="Times New Roman" panose="02020603050405020304" pitchFamily="18" charset="0"/>
                <a:cs typeface="Times New Roman" panose="02020603050405020304" pitchFamily="18" charset="0"/>
              </a:rPr>
              <a:t>_</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1200329"/>
          </a:xfrm>
          <a:prstGeom prst="rect">
            <a:avLst/>
          </a:prstGeom>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SAY:  3 carbons in the reactants, and 3 in products, good.</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0066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57075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_C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rgbClr val="FF0000"/>
                </a:solidFill>
                <a:latin typeface="Times New Roman" panose="02020603050405020304" pitchFamily="18" charset="0"/>
                <a:cs typeface="Times New Roman" panose="02020603050405020304" pitchFamily="18" charset="0"/>
              </a:rPr>
              <a:t>4</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2677656"/>
          </a:xfrm>
          <a:prstGeom prst="rect">
            <a:avLst/>
          </a:prstGeom>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SAY:  3 carbons in the reactants, and 3 in products, good.</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SAY:  7 + 1 H = 8H in reactants, we need to put a 4 in front of the water.</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Start over.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0066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762217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_C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3416320"/>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3 carbons in the reactants, and 3 in products, good.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7 + 1 H = 8H in reactants, and 8 H in products, good. </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SAY:  two oxygens in reactants, but 6 + 4 = 10 oxygen in products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(NOT GOOD). </a:t>
            </a:r>
          </a:p>
          <a:p>
            <a:endParaRPr lang="en-US" sz="2400" dirty="0">
              <a:solidFill>
                <a:srgbClr val="0000FF"/>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To fix this, think…  we need even oxygen on reactant side, we need to double the propanol to do that, then start over.   </a:t>
            </a:r>
          </a:p>
        </p:txBody>
      </p:sp>
    </p:spTree>
    <p:extLst>
      <p:ext uri="{BB962C8B-B14F-4D97-AF65-F5344CB8AC3E}">
        <p14:creationId xmlns:p14="http://schemas.microsoft.com/office/powerpoint/2010/main" val="26091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solidFill>
                  <a:srgbClr val="0000FF"/>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830997"/>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6 carbons in the reactants, and 3 in products, to fix this,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change the 3 into a 6, and start over.  </a:t>
            </a:r>
            <a:endParaRPr lang="en-US" sz="2400" dirty="0">
              <a:solidFill>
                <a:srgbClr val="0000FF"/>
              </a:solidFill>
              <a:latin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0674BC74-932B-4426-A56E-8B89AB5E1A6C}"/>
              </a:ext>
            </a:extLst>
          </p:cNvPr>
          <p:cNvCxnSpPr/>
          <p:nvPr/>
        </p:nvCxnSpPr>
        <p:spPr>
          <a:xfrm>
            <a:off x="5257800" y="2057400"/>
            <a:ext cx="152400" cy="547329"/>
          </a:xfrm>
          <a:prstGeom prst="line">
            <a:avLst/>
          </a:prstGeom>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E061A24-F3F5-4F87-8C42-C6AB667D29B7}"/>
              </a:ext>
            </a:extLst>
          </p:cNvPr>
          <p:cNvCxnSpPr>
            <a:cxnSpLocks/>
          </p:cNvCxnSpPr>
          <p:nvPr/>
        </p:nvCxnSpPr>
        <p:spPr>
          <a:xfrm flipH="1">
            <a:off x="5257800" y="2057400"/>
            <a:ext cx="152400" cy="381000"/>
          </a:xfrm>
          <a:prstGeom prst="line">
            <a:avLst/>
          </a:prstGeom>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53FEB0F7-F487-478D-8280-13315768586C}"/>
              </a:ext>
            </a:extLst>
          </p:cNvPr>
          <p:cNvSpPr txBox="1"/>
          <p:nvPr/>
        </p:nvSpPr>
        <p:spPr>
          <a:xfrm rot="518071">
            <a:off x="5029200" y="1676400"/>
            <a:ext cx="457200" cy="646331"/>
          </a:xfrm>
          <a:prstGeom prst="rect">
            <a:avLst/>
          </a:prstGeom>
          <a:noFill/>
        </p:spPr>
        <p:txBody>
          <a:bodyPr wrap="square" rtlCol="0">
            <a:spAutoFit/>
          </a:bodyPr>
          <a:lstStyle/>
          <a:p>
            <a:r>
              <a:rPr lang="en-US" sz="3600" dirty="0">
                <a:solidFill>
                  <a:srgbClr val="0000FF"/>
                </a:solidFill>
                <a:latin typeface="Times New Roman" panose="02020603050405020304" pitchFamily="18" charset="0"/>
                <a:cs typeface="Times New Roman" panose="02020603050405020304" pitchFamily="18" charset="0"/>
              </a:rPr>
              <a:t>6</a:t>
            </a:r>
          </a:p>
        </p:txBody>
      </p:sp>
    </p:spTree>
    <p:extLst>
      <p:ext uri="{BB962C8B-B14F-4D97-AF65-F5344CB8AC3E}">
        <p14:creationId xmlns:p14="http://schemas.microsoft.com/office/powerpoint/2010/main" val="21445956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6</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1569660"/>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6 carbons in the reactants, and 3 in products, good.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SAY 2 x (7+1) H’s in reactants = 16 H, and only 8 in products, to fix this change the four into an 8 and start over.  </a:t>
            </a:r>
          </a:p>
        </p:txBody>
      </p:sp>
      <p:cxnSp>
        <p:nvCxnSpPr>
          <p:cNvPr id="7" name="Straight Connector 6">
            <a:extLst>
              <a:ext uri="{FF2B5EF4-FFF2-40B4-BE49-F238E27FC236}">
                <a16:creationId xmlns:a16="http://schemas.microsoft.com/office/drawing/2014/main" id="{B69E0EB1-16A9-487E-AE2B-8254EF1D50FD}"/>
              </a:ext>
            </a:extLst>
          </p:cNvPr>
          <p:cNvCxnSpPr/>
          <p:nvPr/>
        </p:nvCxnSpPr>
        <p:spPr>
          <a:xfrm>
            <a:off x="7239000" y="2067951"/>
            <a:ext cx="152400" cy="547329"/>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F9A4788E-F23A-44E5-AFC4-B2E9858AB02D}"/>
              </a:ext>
            </a:extLst>
          </p:cNvPr>
          <p:cNvCxnSpPr>
            <a:cxnSpLocks/>
          </p:cNvCxnSpPr>
          <p:nvPr/>
        </p:nvCxnSpPr>
        <p:spPr>
          <a:xfrm flipH="1">
            <a:off x="7239000" y="2067951"/>
            <a:ext cx="152400" cy="381000"/>
          </a:xfrm>
          <a:prstGeom prst="line">
            <a:avLst/>
          </a:prstGeom>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7F1C8372-C0C1-4FE4-94E6-035DDA38C4DD}"/>
              </a:ext>
            </a:extLst>
          </p:cNvPr>
          <p:cNvSpPr txBox="1"/>
          <p:nvPr/>
        </p:nvSpPr>
        <p:spPr>
          <a:xfrm rot="518071">
            <a:off x="7010400" y="1686951"/>
            <a:ext cx="457200" cy="64633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8</a:t>
            </a:r>
          </a:p>
        </p:txBody>
      </p:sp>
    </p:spTree>
    <p:extLst>
      <p:ext uri="{BB962C8B-B14F-4D97-AF65-F5344CB8AC3E}">
        <p14:creationId xmlns:p14="http://schemas.microsoft.com/office/powerpoint/2010/main" val="1533561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_O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6</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8</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3416320"/>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6 carbons in the reactants, and 3 in products, good.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2 x (7+1) H’s in reactants = 16 H, and now 16 H’s in products too.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We have 2+2 oxygens in reactants, but 12 + 8 = 20 in products.  </a:t>
            </a:r>
          </a:p>
          <a:p>
            <a:endParaRPr lang="en-US" sz="2400" dirty="0">
              <a:solidFill>
                <a:srgbClr val="0000FF"/>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To fix this we do not want to change propanol again, it wrecks everything.  How can we get 20 oxygens but keep just 2 propanol?  Make the pure oxygen 18 oxygens, but adding a 9!</a:t>
            </a:r>
          </a:p>
        </p:txBody>
      </p:sp>
    </p:spTree>
    <p:extLst>
      <p:ext uri="{BB962C8B-B14F-4D97-AF65-F5344CB8AC3E}">
        <p14:creationId xmlns:p14="http://schemas.microsoft.com/office/powerpoint/2010/main" val="26633361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Propanol combusts (C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C</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OH</a:t>
            </a:r>
            <a:r>
              <a:rPr lang="en-US" sz="3200" baseline="-25000" dirty="0">
                <a:latin typeface="Times New Roman" panose="02020603050405020304" pitchFamily="18" charset="0"/>
                <a:cs typeface="Times New Roman" panose="02020603050405020304" pitchFamily="18" charset="0"/>
              </a:rPr>
              <a:t>(G)</a:t>
            </a:r>
            <a:r>
              <a:rPr lang="en-US" sz="3200" dirty="0">
                <a:latin typeface="Times New Roman" panose="02020603050405020304" pitchFamily="18" charset="0"/>
                <a:cs typeface="Times New Roman" panose="02020603050405020304" pitchFamily="18" charset="0"/>
              </a:rPr>
              <a:t>  +  </a:t>
            </a:r>
            <a:r>
              <a:rPr lang="en-US" sz="3200" dirty="0">
                <a:solidFill>
                  <a:srgbClr val="0000FF"/>
                </a:solidFill>
                <a:latin typeface="Times New Roman" panose="02020603050405020304" pitchFamily="18" charset="0"/>
                <a:cs typeface="Times New Roman" panose="02020603050405020304" pitchFamily="18" charset="0"/>
              </a:rPr>
              <a:t>9</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6</a:t>
            </a:r>
            <a:r>
              <a:rPr lang="en-US" sz="3200" dirty="0">
                <a:latin typeface="Times New Roman" panose="02020603050405020304" pitchFamily="18" charset="0"/>
                <a:cs typeface="Times New Roman" panose="02020603050405020304" pitchFamily="18" charset="0"/>
              </a:rPr>
              <a:t>CO</a:t>
            </a:r>
            <a:r>
              <a:rPr lang="en-US" sz="3200" baseline="-25000" dirty="0">
                <a:latin typeface="Times New Roman" panose="02020603050405020304" pitchFamily="18" charset="0"/>
                <a:cs typeface="Times New Roman" panose="02020603050405020304" pitchFamily="18" charset="0"/>
              </a:rPr>
              <a:t>2(G)</a:t>
            </a:r>
            <a:r>
              <a:rPr lang="en-US" sz="3200" dirty="0">
                <a:latin typeface="Times New Roman" panose="02020603050405020304" pitchFamily="18" charset="0"/>
                <a:cs typeface="Times New Roman" panose="02020603050405020304" pitchFamily="18" charset="0"/>
              </a:rPr>
              <a:t>  +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8</a:t>
            </a:r>
            <a:r>
              <a:rPr lang="en-US" sz="3200" dirty="0">
                <a:latin typeface="Times New Roman" panose="02020603050405020304" pitchFamily="18" charset="0"/>
                <a:cs typeface="Times New Roman" panose="02020603050405020304" pitchFamily="18" charset="0"/>
              </a:rPr>
              <a:t>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(G)</a:t>
            </a:r>
            <a:endParaRPr lang="en-US" sz="3200" dirty="0">
              <a:latin typeface="Times New Roman" panose="02020603050405020304" pitchFamily="18" charset="0"/>
              <a:cs typeface="Times New Roman" panose="02020603050405020304" pitchFamily="18" charset="0"/>
            </a:endParaRPr>
          </a:p>
        </p:txBody>
      </p:sp>
      <p:sp>
        <p:nvSpPr>
          <p:cNvPr id="4" name="Rectangle 3"/>
          <p:cNvSpPr/>
          <p:nvPr/>
        </p:nvSpPr>
        <p:spPr>
          <a:xfrm>
            <a:off x="0" y="3481760"/>
            <a:ext cx="9144000" cy="2308324"/>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6 carbons in the reactants, and 3 in products, good.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2 x (7+1) H’s in reactants = 16 H, and now 16 H’s in products too.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SAY:  we have 2 + 18 Oxygens = 20 in reactants, and we have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12 + 8 oxygens = 20 oxygens in the products, </a:t>
            </a:r>
            <a:r>
              <a:rPr lang="en-US" sz="2400" dirty="0">
                <a:solidFill>
                  <a:srgbClr val="FF0000"/>
                </a:solidFill>
                <a:latin typeface="Times New Roman" panose="02020603050405020304" pitchFamily="18" charset="0"/>
                <a:cs typeface="Times New Roman" panose="02020603050405020304" pitchFamily="18" charset="0"/>
              </a:rPr>
              <a:t>balanced!</a:t>
            </a:r>
          </a:p>
        </p:txBody>
      </p:sp>
    </p:spTree>
    <p:extLst>
      <p:ext uri="{BB962C8B-B14F-4D97-AF65-F5344CB8AC3E}">
        <p14:creationId xmlns:p14="http://schemas.microsoft.com/office/powerpoint/2010/main" val="42284138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Bromine is poured into lithium iodide solution</a:t>
            </a:r>
          </a:p>
        </p:txBody>
      </p:sp>
    </p:spTree>
    <p:extLst>
      <p:ext uri="{BB962C8B-B14F-4D97-AF65-F5344CB8AC3E}">
        <p14:creationId xmlns:p14="http://schemas.microsoft.com/office/powerpoint/2010/main" val="41250553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Bromine is poured into lithium iodide solution</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solidFill>
                  <a:srgbClr val="FF0000"/>
                </a:solidFill>
                <a:latin typeface="Times New Roman" panose="02020603050405020304" pitchFamily="18" charset="0"/>
                <a:cs typeface="Times New Roman" panose="02020603050405020304" pitchFamily="18" charset="0"/>
              </a:rPr>
              <a:t>_Br</a:t>
            </a:r>
            <a:r>
              <a:rPr lang="en-US" sz="3600" baseline="-25000" dirty="0">
                <a:solidFill>
                  <a:srgbClr val="FF0000"/>
                </a:solidFill>
                <a:latin typeface="Times New Roman" panose="02020603050405020304" pitchFamily="18" charset="0"/>
                <a:cs typeface="Times New Roman" panose="02020603050405020304" pitchFamily="18" charset="0"/>
              </a:rPr>
              <a:t>2(L) </a:t>
            </a:r>
            <a:r>
              <a:rPr lang="en-US" sz="3600" dirty="0">
                <a:solidFill>
                  <a:srgbClr val="FF0000"/>
                </a:solidFill>
                <a:latin typeface="Times New Roman" panose="02020603050405020304" pitchFamily="18" charset="0"/>
                <a:cs typeface="Times New Roman" panose="02020603050405020304" pitchFamily="18" charset="0"/>
              </a:rPr>
              <a:t>  +  _</a:t>
            </a:r>
            <a:r>
              <a:rPr lang="en-US" sz="3600" dirty="0" err="1">
                <a:solidFill>
                  <a:srgbClr val="FF0000"/>
                </a:solidFill>
                <a:latin typeface="Times New Roman" panose="02020603050405020304" pitchFamily="18" charset="0"/>
                <a:cs typeface="Times New Roman" panose="02020603050405020304" pitchFamily="18" charset="0"/>
              </a:rPr>
              <a:t>LiI</a:t>
            </a:r>
            <a:r>
              <a:rPr lang="en-US" sz="3600" baseline="-25000" dirty="0">
                <a:solidFill>
                  <a:srgbClr val="FF0000"/>
                </a:solidFill>
                <a:latin typeface="Times New Roman" panose="02020603050405020304" pitchFamily="18" charset="0"/>
                <a:cs typeface="Times New Roman" panose="02020603050405020304" pitchFamily="18" charset="0"/>
              </a:rPr>
              <a:t>(AQ)</a:t>
            </a:r>
            <a:r>
              <a:rPr lang="en-US" sz="3600" dirty="0">
                <a:solidFill>
                  <a:srgbClr val="FF0000"/>
                </a:solidFill>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  </a:t>
            </a:r>
            <a:r>
              <a:rPr lang="en-US" sz="3600" dirty="0">
                <a:solidFill>
                  <a:srgbClr val="006600"/>
                </a:solidFill>
                <a:latin typeface="Times New Roman" panose="02020603050405020304" pitchFamily="18" charset="0"/>
                <a:cs typeface="Times New Roman" panose="02020603050405020304" pitchFamily="18" charset="0"/>
              </a:rPr>
              <a:t>_</a:t>
            </a:r>
            <a:r>
              <a:rPr lang="en-US" sz="3600" dirty="0" err="1">
                <a:solidFill>
                  <a:srgbClr val="006600"/>
                </a:solidFill>
                <a:latin typeface="Times New Roman" panose="02020603050405020304" pitchFamily="18" charset="0"/>
                <a:cs typeface="Times New Roman" panose="02020603050405020304" pitchFamily="18" charset="0"/>
              </a:rPr>
              <a:t>LiBr</a:t>
            </a:r>
            <a:r>
              <a:rPr lang="en-US" sz="3600" baseline="-25000" dirty="0">
                <a:solidFill>
                  <a:srgbClr val="006600"/>
                </a:solidFill>
                <a:latin typeface="Times New Roman" panose="02020603050405020304" pitchFamily="18" charset="0"/>
                <a:cs typeface="Times New Roman" panose="02020603050405020304" pitchFamily="18" charset="0"/>
              </a:rPr>
              <a:t>(AQ)</a:t>
            </a:r>
            <a:r>
              <a:rPr lang="en-US" sz="3600" dirty="0">
                <a:solidFill>
                  <a:srgbClr val="006600"/>
                </a:solidFill>
                <a:latin typeface="Times New Roman" panose="02020603050405020304" pitchFamily="18" charset="0"/>
                <a:cs typeface="Times New Roman" panose="02020603050405020304" pitchFamily="18" charset="0"/>
              </a:rPr>
              <a:t>   +  _I</a:t>
            </a:r>
            <a:r>
              <a:rPr lang="en-US" sz="3600" baseline="-25000" dirty="0">
                <a:solidFill>
                  <a:srgbClr val="006600"/>
                </a:solidFill>
                <a:latin typeface="Times New Roman" panose="02020603050405020304" pitchFamily="18" charset="0"/>
                <a:cs typeface="Times New Roman" panose="02020603050405020304" pitchFamily="18" charset="0"/>
              </a:rPr>
              <a:t>2(S)</a:t>
            </a:r>
            <a:endParaRPr lang="en-US" sz="3600" dirty="0">
              <a:solidFill>
                <a:srgbClr val="0066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513" y="3810000"/>
            <a:ext cx="9136487" cy="2677656"/>
          </a:xfrm>
          <a:prstGeom prst="rect">
            <a:avLst/>
          </a:prstGeom>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Bromine is diatomic HONClBrIF twin. </a:t>
            </a:r>
          </a:p>
          <a:p>
            <a:r>
              <a:rPr lang="en-US" sz="2400" dirty="0">
                <a:solidFill>
                  <a:srgbClr val="FF0000"/>
                </a:solidFill>
                <a:latin typeface="Times New Roman" panose="02020603050405020304" pitchFamily="18" charset="0"/>
                <a:cs typeface="Times New Roman" panose="02020603050405020304" pitchFamily="18" charset="0"/>
              </a:rPr>
              <a:t>Li makes the Li</a:t>
            </a:r>
            <a:r>
              <a:rPr lang="en-US" sz="2400" baseline="30000" dirty="0">
                <a:solidFill>
                  <a:srgbClr val="FF0000"/>
                </a:solidFill>
                <a:latin typeface="Times New Roman" panose="02020603050405020304" pitchFamily="18" charset="0"/>
                <a:cs typeface="Times New Roman" panose="02020603050405020304" pitchFamily="18" charset="0"/>
              </a:rPr>
              <a:t>+1 </a:t>
            </a:r>
            <a:r>
              <a:rPr lang="en-US" sz="2400" dirty="0">
                <a:solidFill>
                  <a:srgbClr val="FF0000"/>
                </a:solidFill>
                <a:latin typeface="Times New Roman" panose="02020603050405020304" pitchFamily="18" charset="0"/>
                <a:cs typeface="Times New Roman" panose="02020603050405020304" pitchFamily="18" charset="0"/>
              </a:rPr>
              <a:t>cation.  Iodine makes only the I</a:t>
            </a:r>
            <a:r>
              <a:rPr lang="en-US" sz="2400" baseline="30000" dirty="0">
                <a:solidFill>
                  <a:srgbClr val="FF0000"/>
                </a:solidFill>
                <a:latin typeface="Times New Roman" panose="02020603050405020304" pitchFamily="18" charset="0"/>
                <a:cs typeface="Times New Roman" panose="02020603050405020304" pitchFamily="18" charset="0"/>
              </a:rPr>
              <a:t>-1</a:t>
            </a:r>
            <a:r>
              <a:rPr lang="en-US" sz="2400" dirty="0">
                <a:solidFill>
                  <a:srgbClr val="FF0000"/>
                </a:solidFill>
                <a:latin typeface="Times New Roman" panose="02020603050405020304" pitchFamily="18" charset="0"/>
                <a:cs typeface="Times New Roman" panose="02020603050405020304" pitchFamily="18" charset="0"/>
              </a:rPr>
              <a:t> anion, 1:1 ratio.</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006600"/>
                </a:solidFill>
                <a:latin typeface="Times New Roman" panose="02020603050405020304" pitchFamily="18" charset="0"/>
                <a:cs typeface="Times New Roman" panose="02020603050405020304" pitchFamily="18" charset="0"/>
              </a:rPr>
              <a:t>Li makes the Li</a:t>
            </a:r>
            <a:r>
              <a:rPr lang="en-US" sz="2400" baseline="30000" dirty="0">
                <a:solidFill>
                  <a:srgbClr val="006600"/>
                </a:solidFill>
                <a:latin typeface="Times New Roman" panose="02020603050405020304" pitchFamily="18" charset="0"/>
                <a:cs typeface="Times New Roman" panose="02020603050405020304" pitchFamily="18" charset="0"/>
              </a:rPr>
              <a:t>+1 </a:t>
            </a:r>
            <a:r>
              <a:rPr lang="en-US" sz="2400" dirty="0">
                <a:solidFill>
                  <a:srgbClr val="006600"/>
                </a:solidFill>
                <a:latin typeface="Times New Roman" panose="02020603050405020304" pitchFamily="18" charset="0"/>
                <a:cs typeface="Times New Roman" panose="02020603050405020304" pitchFamily="18" charset="0"/>
              </a:rPr>
              <a:t>cation.  Bromine makes only the Br</a:t>
            </a:r>
            <a:r>
              <a:rPr lang="en-US" sz="2400" baseline="30000" dirty="0">
                <a:solidFill>
                  <a:srgbClr val="006600"/>
                </a:solidFill>
                <a:latin typeface="Times New Roman" panose="02020603050405020304" pitchFamily="18" charset="0"/>
                <a:cs typeface="Times New Roman" panose="02020603050405020304" pitchFamily="18" charset="0"/>
              </a:rPr>
              <a:t>-1</a:t>
            </a:r>
            <a:r>
              <a:rPr lang="en-US" sz="2400" dirty="0">
                <a:solidFill>
                  <a:srgbClr val="006600"/>
                </a:solidFill>
                <a:latin typeface="Times New Roman" panose="02020603050405020304" pitchFamily="18" charset="0"/>
                <a:cs typeface="Times New Roman" panose="02020603050405020304" pitchFamily="18" charset="0"/>
              </a:rPr>
              <a:t> anion, 1:1 ratio.</a:t>
            </a:r>
            <a:br>
              <a:rPr lang="en-US" sz="2400" dirty="0">
                <a:solidFill>
                  <a:srgbClr val="006600"/>
                </a:solidFill>
                <a:latin typeface="Times New Roman" panose="02020603050405020304" pitchFamily="18" charset="0"/>
                <a:cs typeface="Times New Roman" panose="02020603050405020304" pitchFamily="18" charset="0"/>
              </a:rPr>
            </a:br>
            <a:r>
              <a:rPr lang="en-US" sz="2400" dirty="0">
                <a:solidFill>
                  <a:srgbClr val="006600"/>
                </a:solidFill>
                <a:latin typeface="Times New Roman" panose="02020603050405020304" pitchFamily="18" charset="0"/>
                <a:cs typeface="Times New Roman" panose="02020603050405020304" pitchFamily="18" charset="0"/>
              </a:rPr>
              <a:t>Iodine is diatomic HONClBrIF twin. </a:t>
            </a:r>
          </a:p>
          <a:p>
            <a:endParaRPr lang="en-US" sz="2400" dirty="0">
              <a:solidFill>
                <a:srgbClr val="006600"/>
              </a:solidFill>
              <a:latin typeface="Times New Roman" panose="02020603050405020304" pitchFamily="18" charset="0"/>
              <a:cs typeface="Times New Roman" panose="02020603050405020304" pitchFamily="18" charset="0"/>
            </a:endParaRPr>
          </a:p>
          <a:p>
            <a:endParaRPr lang="en-US" sz="2400" dirty="0">
              <a:solidFill>
                <a:srgbClr val="0066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120B356-4FBE-4E86-BE15-F497C5F15068}"/>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rgbClr val="0000FF"/>
                </a:solidFill>
                <a:latin typeface="Chiller" panose="04020404031007020602" pitchFamily="82" charset="0"/>
              </a:rPr>
              <a:t>SKELETON</a:t>
            </a:r>
          </a:p>
        </p:txBody>
      </p:sp>
    </p:spTree>
    <p:extLst>
      <p:ext uri="{BB962C8B-B14F-4D97-AF65-F5344CB8AC3E}">
        <p14:creationId xmlns:p14="http://schemas.microsoft.com/office/powerpoint/2010/main" val="37948281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Bromine is poured into lithium iodide solution</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_Br</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2(L)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a:t>
            </a: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LiI</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3600" dirty="0">
                <a:solidFill>
                  <a:srgbClr val="FF0000"/>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LiBr</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_I</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2(S)</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7513" y="3810000"/>
            <a:ext cx="9136487" cy="830997"/>
          </a:xfrm>
          <a:prstGeom prst="rect">
            <a:avLst/>
          </a:prstGeom>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SAY:  2 bromines in reactants, so put a 2 in front of </a:t>
            </a:r>
            <a:r>
              <a:rPr lang="en-US" sz="2400" dirty="0" err="1">
                <a:solidFill>
                  <a:srgbClr val="FF0000"/>
                </a:solidFill>
                <a:latin typeface="Times New Roman" panose="02020603050405020304" pitchFamily="18" charset="0"/>
                <a:cs typeface="Times New Roman" panose="02020603050405020304" pitchFamily="18" charset="0"/>
              </a:rPr>
              <a:t>LiBr</a:t>
            </a:r>
            <a:r>
              <a:rPr lang="en-US" sz="2400" dirty="0">
                <a:solidFill>
                  <a:srgbClr val="FF0000"/>
                </a:solidFill>
                <a:latin typeface="Times New Roman" panose="02020603050405020304" pitchFamily="18" charset="0"/>
                <a:cs typeface="Times New Roman" panose="02020603050405020304" pitchFamily="18" charset="0"/>
              </a:rPr>
              <a:t>, start over.  </a:t>
            </a:r>
            <a:endParaRPr lang="en-US" sz="2400" dirty="0">
              <a:solidFill>
                <a:srgbClr val="006600"/>
              </a:solidFill>
              <a:latin typeface="Times New Roman" panose="02020603050405020304" pitchFamily="18" charset="0"/>
              <a:cs typeface="Times New Roman" panose="02020603050405020304" pitchFamily="18" charset="0"/>
            </a:endParaRPr>
          </a:p>
          <a:p>
            <a:endParaRPr lang="en-US" sz="2400" dirty="0">
              <a:solidFill>
                <a:srgbClr val="0066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76983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Bromine is poured into lithium iodide solution</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_Br</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2(L)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3600" dirty="0">
                <a:solidFill>
                  <a:srgbClr val="0000FF"/>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LiI</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2LiBr</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_I</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2(S)</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7513" y="3810000"/>
            <a:ext cx="9136487" cy="1938992"/>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2 bromines in reactants, 2 in products, good.  </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SAY:  1 lithium in reactant, but two in products,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put a 2 in front of the </a:t>
            </a:r>
            <a:r>
              <a:rPr lang="en-US" sz="2400" dirty="0" err="1">
                <a:solidFill>
                  <a:srgbClr val="0000FF"/>
                </a:solidFill>
                <a:latin typeface="Times New Roman" panose="02020603050405020304" pitchFamily="18" charset="0"/>
                <a:cs typeface="Times New Roman" panose="02020603050405020304" pitchFamily="18" charset="0"/>
              </a:rPr>
              <a:t>LiI</a:t>
            </a:r>
            <a:r>
              <a:rPr lang="en-US" sz="2400" dirty="0">
                <a:solidFill>
                  <a:srgbClr val="0000FF"/>
                </a:solidFill>
                <a:latin typeface="Times New Roman" panose="02020603050405020304" pitchFamily="18" charset="0"/>
                <a:cs typeface="Times New Roman" panose="02020603050405020304" pitchFamily="18" charset="0"/>
              </a:rPr>
              <a:t> and start over again.  </a:t>
            </a:r>
          </a:p>
          <a:p>
            <a:endParaRPr lang="en-US" sz="2400" dirty="0">
              <a:solidFill>
                <a:srgbClr val="0066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11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EBFF"/>
        </a:solidFill>
        <a:effectLst/>
      </p:bgPr>
    </p:bg>
    <p:spTree>
      <p:nvGrpSpPr>
        <p:cNvPr id="1" name=""/>
        <p:cNvGrpSpPr/>
        <p:nvPr/>
      </p:nvGrpSpPr>
      <p:grpSpPr>
        <a:xfrm>
          <a:off x="0" y="0"/>
          <a:ext cx="0" cy="0"/>
          <a:chOff x="0" y="0"/>
          <a:chExt cx="0" cy="0"/>
        </a:xfrm>
      </p:grpSpPr>
      <p:sp>
        <p:nvSpPr>
          <p:cNvPr id="2" name="TextBox 1"/>
          <p:cNvSpPr txBox="1"/>
          <p:nvPr/>
        </p:nvSpPr>
        <p:spPr>
          <a:xfrm>
            <a:off x="7513" y="1035069"/>
            <a:ext cx="9144000" cy="1754326"/>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Bromine is poured into lithium iodide solution</a:t>
            </a:r>
          </a:p>
          <a:p>
            <a:pPr algn="ctr"/>
            <a:endParaRPr lang="en-US" sz="3600" dirty="0">
              <a:latin typeface="Times New Roman" panose="02020603050405020304" pitchFamily="18" charset="0"/>
              <a:cs typeface="Times New Roman" panose="02020603050405020304" pitchFamily="18" charset="0"/>
            </a:endParaRPr>
          </a:p>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_Br</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2(L)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2LiI</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2LiBr</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_I</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2(S)</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7513" y="3810000"/>
            <a:ext cx="9136487" cy="2677656"/>
          </a:xfrm>
          <a:prstGeom prst="rect">
            <a:avLst/>
          </a:prstGeom>
        </p:spPr>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2 bromines in reactants, 2 in products, good.  </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SAY:  2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lithiums</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in reactant, but two in products, good.</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SAY:  2 </a:t>
            </a:r>
            <a:r>
              <a:rPr lang="en-US" sz="2400" dirty="0" err="1">
                <a:solidFill>
                  <a:srgbClr val="FF0000"/>
                </a:solidFill>
                <a:latin typeface="Times New Roman" panose="02020603050405020304" pitchFamily="18" charset="0"/>
                <a:cs typeface="Times New Roman" panose="02020603050405020304" pitchFamily="18" charset="0"/>
              </a:rPr>
              <a:t>iodines</a:t>
            </a:r>
            <a:r>
              <a:rPr lang="en-US" sz="2400" dirty="0">
                <a:solidFill>
                  <a:srgbClr val="FF0000"/>
                </a:solidFill>
                <a:latin typeface="Times New Roman" panose="02020603050405020304" pitchFamily="18" charset="0"/>
                <a:cs typeface="Times New Roman" panose="02020603050405020304" pitchFamily="18" charset="0"/>
              </a:rPr>
              <a:t> in reactants, and we have 2 already in products (great!)</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006600"/>
                </a:solidFill>
                <a:latin typeface="Times New Roman" panose="02020603050405020304" pitchFamily="18" charset="0"/>
                <a:cs typeface="Times New Roman" panose="02020603050405020304" pitchFamily="18" charset="0"/>
              </a:rPr>
              <a:t>This is already balanced!   It’s a 1:2:2:1 ratio, me and JD say yay.  </a:t>
            </a:r>
          </a:p>
        </p:txBody>
      </p:sp>
    </p:spTree>
    <p:extLst>
      <p:ext uri="{BB962C8B-B14F-4D97-AF65-F5344CB8AC3E}">
        <p14:creationId xmlns:p14="http://schemas.microsoft.com/office/powerpoint/2010/main" val="36365609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Barium nitrate solution is mixed with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sodium sulfate solution</a:t>
            </a:r>
          </a:p>
        </p:txBody>
      </p:sp>
      <p:sp>
        <p:nvSpPr>
          <p:cNvPr id="3" name="TextBox 2">
            <a:extLst>
              <a:ext uri="{FF2B5EF4-FFF2-40B4-BE49-F238E27FC236}">
                <a16:creationId xmlns:a16="http://schemas.microsoft.com/office/drawing/2014/main" id="{EBE81FC8-3CE7-4788-B32A-6ED74FEB4486}"/>
              </a:ext>
            </a:extLst>
          </p:cNvPr>
          <p:cNvSpPr txBox="1"/>
          <p:nvPr/>
        </p:nvSpPr>
        <p:spPr>
          <a:xfrm>
            <a:off x="7513" y="3581400"/>
            <a:ext cx="9144000" cy="2123658"/>
          </a:xfrm>
          <a:prstGeom prst="rect">
            <a:avLst/>
          </a:prstGeom>
          <a:noFill/>
        </p:spPr>
        <p:txBody>
          <a:bodyPr wrap="square" rtlCol="0">
            <a:spAutoFit/>
          </a:bodyPr>
          <a:lstStyle/>
          <a:p>
            <a:r>
              <a:rPr lang="en-US" sz="2400" dirty="0">
                <a:solidFill>
                  <a:srgbClr val="006600"/>
                </a:solidFill>
                <a:latin typeface="Times New Roman" panose="02020603050405020304" pitchFamily="18" charset="0"/>
                <a:cs typeface="Times New Roman" panose="02020603050405020304" pitchFamily="18" charset="0"/>
              </a:rPr>
              <a:t>Here we have two AQ solutions to start, the perfect set up for a </a:t>
            </a:r>
            <a:br>
              <a:rPr lang="en-US" sz="2400" dirty="0">
                <a:solidFill>
                  <a:srgbClr val="006600"/>
                </a:solidFill>
                <a:latin typeface="Times New Roman" panose="02020603050405020304" pitchFamily="18" charset="0"/>
                <a:cs typeface="Times New Roman" panose="02020603050405020304" pitchFamily="18" charset="0"/>
              </a:rPr>
            </a:br>
            <a:r>
              <a:rPr lang="en-US" sz="2400" dirty="0">
                <a:solidFill>
                  <a:srgbClr val="006600"/>
                </a:solidFill>
                <a:latin typeface="Times New Roman" panose="02020603050405020304" pitchFamily="18" charset="0"/>
                <a:cs typeface="Times New Roman" panose="02020603050405020304" pitchFamily="18" charset="0"/>
              </a:rPr>
              <a:t>	double replacement reaction.</a:t>
            </a:r>
          </a:p>
          <a:p>
            <a:endParaRPr lang="en-US" sz="2400" dirty="0">
              <a:solidFill>
                <a:srgbClr val="006600"/>
              </a:solidFill>
              <a:latin typeface="Times New Roman" panose="02020603050405020304" pitchFamily="18" charset="0"/>
              <a:cs typeface="Times New Roman" panose="02020603050405020304" pitchFamily="18" charset="0"/>
            </a:endParaRPr>
          </a:p>
          <a:p>
            <a:r>
              <a:rPr lang="en-US" sz="2400" dirty="0">
                <a:solidFill>
                  <a:srgbClr val="006600"/>
                </a:solidFill>
                <a:latin typeface="Times New Roman" panose="02020603050405020304" pitchFamily="18" charset="0"/>
                <a:cs typeface="Times New Roman" panose="02020603050405020304" pitchFamily="18" charset="0"/>
              </a:rPr>
              <a:t>We will write the reactants, then we will write the products.  </a:t>
            </a:r>
          </a:p>
          <a:p>
            <a:endParaRPr lang="en-US" dirty="0"/>
          </a:p>
          <a:p>
            <a:endParaRPr lang="en-US" dirty="0"/>
          </a:p>
        </p:txBody>
      </p:sp>
    </p:spTree>
    <p:extLst>
      <p:ext uri="{BB962C8B-B14F-4D97-AF65-F5344CB8AC3E}">
        <p14:creationId xmlns:p14="http://schemas.microsoft.com/office/powerpoint/2010/main" val="39780319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218521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Barium nitrate solution is mixed with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sodium sulfate solution</a:t>
            </a:r>
          </a:p>
          <a:p>
            <a:pPr algn="ctr"/>
            <a:endParaRPr lang="en-US" sz="36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_</a:t>
            </a:r>
            <a:r>
              <a:rPr lang="en-US" sz="2800" dirty="0">
                <a:solidFill>
                  <a:srgbClr val="0000FF"/>
                </a:solidFill>
                <a:latin typeface="Times New Roman" panose="02020603050405020304" pitchFamily="18" charset="0"/>
                <a:cs typeface="Times New Roman" panose="02020603050405020304" pitchFamily="18" charset="0"/>
              </a:rPr>
              <a:t>Ba(NO</a:t>
            </a:r>
            <a:r>
              <a:rPr lang="en-US" sz="2800" baseline="-25000" dirty="0">
                <a:solidFill>
                  <a:srgbClr val="0000FF"/>
                </a:solidFill>
                <a:latin typeface="Times New Roman" panose="02020603050405020304" pitchFamily="18" charset="0"/>
                <a:cs typeface="Times New Roman" panose="02020603050405020304" pitchFamily="18" charset="0"/>
              </a:rPr>
              <a:t>3</a:t>
            </a:r>
            <a:r>
              <a:rPr lang="en-US" sz="2800" dirty="0">
                <a:solidFill>
                  <a:srgbClr val="0000FF"/>
                </a:solidFill>
                <a:latin typeface="Times New Roman" panose="02020603050405020304" pitchFamily="18" charset="0"/>
                <a:cs typeface="Times New Roman" panose="02020603050405020304" pitchFamily="18" charset="0"/>
              </a:rPr>
              <a:t>)</a:t>
            </a:r>
            <a:r>
              <a:rPr lang="en-US" sz="2800" baseline="-25000" dirty="0">
                <a:solidFill>
                  <a:srgbClr val="0000FF"/>
                </a:solidFill>
                <a:latin typeface="Times New Roman" panose="02020603050405020304" pitchFamily="18" charset="0"/>
                <a:cs typeface="Times New Roman" panose="02020603050405020304" pitchFamily="18" charset="0"/>
              </a:rPr>
              <a:t>2(AQ</a:t>
            </a:r>
            <a:r>
              <a:rPr lang="en-US" sz="2800" baseline="-250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  </a:t>
            </a:r>
            <a:r>
              <a:rPr lang="en-US" sz="2800" dirty="0">
                <a:solidFill>
                  <a:srgbClr val="FF0000"/>
                </a:solidFill>
                <a:latin typeface="Times New Roman" panose="02020603050405020304" pitchFamily="18" charset="0"/>
                <a:cs typeface="Times New Roman" panose="02020603050405020304" pitchFamily="18" charset="0"/>
              </a:rPr>
              <a:t>_Na</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SO</a:t>
            </a:r>
            <a:r>
              <a:rPr lang="en-US" sz="2800" baseline="-25000" dirty="0">
                <a:solidFill>
                  <a:srgbClr val="FF0000"/>
                </a:solidFill>
                <a:latin typeface="Times New Roman" panose="02020603050405020304" pitchFamily="18" charset="0"/>
                <a:cs typeface="Times New Roman" panose="02020603050405020304" pitchFamily="18" charset="0"/>
              </a:rPr>
              <a:t>4(AQ)</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B3E5F53D-F727-437F-82B0-6DA4DA9BF0AA}"/>
              </a:ext>
            </a:extLst>
          </p:cNvPr>
          <p:cNvSpPr txBox="1"/>
          <p:nvPr/>
        </p:nvSpPr>
        <p:spPr>
          <a:xfrm>
            <a:off x="1524000" y="152400"/>
            <a:ext cx="5562600" cy="1107996"/>
          </a:xfrm>
          <a:prstGeom prst="rect">
            <a:avLst/>
          </a:prstGeom>
          <a:noFill/>
        </p:spPr>
        <p:txBody>
          <a:bodyPr wrap="square" rtlCol="0">
            <a:spAutoFit/>
          </a:bodyPr>
          <a:lstStyle/>
          <a:p>
            <a:pPr algn="ctr"/>
            <a:r>
              <a:rPr lang="en-US" sz="6600" dirty="0">
                <a:solidFill>
                  <a:schemeClr val="tx1">
                    <a:lumMod val="95000"/>
                    <a:lumOff val="5000"/>
                  </a:schemeClr>
                </a:solidFill>
                <a:latin typeface="Chiller" panose="04020404031007020602" pitchFamily="82" charset="0"/>
              </a:rPr>
              <a:t>SKELETON</a:t>
            </a:r>
          </a:p>
        </p:txBody>
      </p:sp>
      <p:sp>
        <p:nvSpPr>
          <p:cNvPr id="3" name="TextBox 2">
            <a:extLst>
              <a:ext uri="{FF2B5EF4-FFF2-40B4-BE49-F238E27FC236}">
                <a16:creationId xmlns:a16="http://schemas.microsoft.com/office/drawing/2014/main" id="{B23E4505-A874-4BB9-9783-2BE22CEB3DA4}"/>
              </a:ext>
            </a:extLst>
          </p:cNvPr>
          <p:cNvSpPr txBox="1"/>
          <p:nvPr/>
        </p:nvSpPr>
        <p:spPr>
          <a:xfrm>
            <a:off x="18064" y="3429000"/>
            <a:ext cx="9144000" cy="3457357"/>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Ba</a:t>
            </a:r>
            <a:r>
              <a:rPr lang="en-US" sz="3200" baseline="30000" dirty="0">
                <a:solidFill>
                  <a:srgbClr val="0000FF"/>
                </a:solidFill>
                <a:latin typeface="Times New Roman" panose="02020603050405020304" pitchFamily="18" charset="0"/>
                <a:cs typeface="Times New Roman" panose="02020603050405020304" pitchFamily="18" charset="0"/>
              </a:rPr>
              <a:t>+2</a:t>
            </a:r>
            <a:r>
              <a:rPr lang="en-US" sz="3200" dirty="0">
                <a:solidFill>
                  <a:srgbClr val="0000FF"/>
                </a:solidFill>
                <a:latin typeface="Times New Roman" panose="02020603050405020304" pitchFamily="18" charset="0"/>
                <a:cs typeface="Times New Roman" panose="02020603050405020304" pitchFamily="18" charset="0"/>
              </a:rPr>
              <a:t> and NO</a:t>
            </a:r>
            <a:r>
              <a:rPr lang="en-US" sz="3200" baseline="-25000" dirty="0">
                <a:solidFill>
                  <a:srgbClr val="0000FF"/>
                </a:solidFill>
                <a:latin typeface="Times New Roman" panose="02020603050405020304" pitchFamily="18" charset="0"/>
                <a:cs typeface="Times New Roman" panose="02020603050405020304" pitchFamily="18" charset="0"/>
              </a:rPr>
              <a:t>3</a:t>
            </a:r>
            <a:r>
              <a:rPr lang="en-US" sz="3200" baseline="30000" dirty="0">
                <a:solidFill>
                  <a:srgbClr val="0000FF"/>
                </a:solidFill>
                <a:latin typeface="Times New Roman" panose="02020603050405020304" pitchFamily="18" charset="0"/>
                <a:cs typeface="Times New Roman" panose="02020603050405020304" pitchFamily="18" charset="0"/>
              </a:rPr>
              <a:t>-1</a:t>
            </a:r>
            <a:r>
              <a:rPr lang="en-US" sz="3200" dirty="0">
                <a:solidFill>
                  <a:srgbClr val="0000FF"/>
                </a:solidFill>
                <a:latin typeface="Times New Roman" panose="02020603050405020304" pitchFamily="18" charset="0"/>
                <a:cs typeface="Times New Roman" panose="02020603050405020304" pitchFamily="18" charset="0"/>
              </a:rPr>
              <a:t> get </a:t>
            </a:r>
            <a:r>
              <a:rPr lang="en-US" sz="3200" dirty="0" err="1">
                <a:solidFill>
                  <a:srgbClr val="0000FF"/>
                </a:solidFill>
                <a:latin typeface="Times New Roman" panose="02020603050405020304" pitchFamily="18" charset="0"/>
                <a:cs typeface="Times New Roman" panose="02020603050405020304" pitchFamily="18" charset="0"/>
              </a:rPr>
              <a:t>criss-crossed</a:t>
            </a:r>
            <a:r>
              <a:rPr lang="en-US" sz="3200" dirty="0">
                <a:solidFill>
                  <a:srgbClr val="0000FF"/>
                </a:solidFill>
                <a:latin typeface="Times New Roman" panose="02020603050405020304" pitchFamily="18" charset="0"/>
                <a:cs typeface="Times New Roman" panose="02020603050405020304" pitchFamily="18" charset="0"/>
              </a:rPr>
              <a:t> to… Ba(NO</a:t>
            </a:r>
            <a:r>
              <a:rPr lang="en-US" sz="3200" baseline="-25000" dirty="0">
                <a:solidFill>
                  <a:srgbClr val="0000FF"/>
                </a:solidFill>
                <a:latin typeface="Times New Roman" panose="02020603050405020304" pitchFamily="18" charset="0"/>
                <a:cs typeface="Times New Roman" panose="02020603050405020304" pitchFamily="18" charset="0"/>
              </a:rPr>
              <a:t>3</a:t>
            </a:r>
            <a:r>
              <a:rPr lang="en-US" sz="3200" dirty="0">
                <a:solidFill>
                  <a:srgbClr val="0000FF"/>
                </a:solidFill>
                <a:latin typeface="Times New Roman" panose="02020603050405020304" pitchFamily="18" charset="0"/>
                <a:cs typeface="Times New Roman" panose="02020603050405020304" pitchFamily="18" charset="0"/>
              </a:rPr>
              <a:t>)</a:t>
            </a:r>
            <a:r>
              <a:rPr lang="en-US" sz="3200" baseline="-25000" dirty="0">
                <a:solidFill>
                  <a:srgbClr val="0000FF"/>
                </a:solidFill>
                <a:latin typeface="Times New Roman" panose="02020603050405020304" pitchFamily="18" charset="0"/>
                <a:cs typeface="Times New Roman" panose="02020603050405020304" pitchFamily="18" charset="0"/>
              </a:rPr>
              <a:t>2</a:t>
            </a:r>
          </a:p>
          <a:p>
            <a:endParaRPr lang="en-US" sz="3200" baseline="-25000" dirty="0">
              <a:solidFill>
                <a:srgbClr val="0000FF"/>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Na</a:t>
            </a:r>
            <a:r>
              <a:rPr lang="en-US" sz="3200" baseline="30000" dirty="0">
                <a:solidFill>
                  <a:srgbClr val="FF0000"/>
                </a:solidFill>
                <a:latin typeface="Times New Roman" panose="02020603050405020304" pitchFamily="18" charset="0"/>
                <a:cs typeface="Times New Roman" panose="02020603050405020304" pitchFamily="18" charset="0"/>
              </a:rPr>
              <a:t>+1</a:t>
            </a:r>
            <a:r>
              <a:rPr lang="en-US" sz="3200" dirty="0">
                <a:solidFill>
                  <a:srgbClr val="FF0000"/>
                </a:solidFill>
                <a:latin typeface="Times New Roman" panose="02020603050405020304" pitchFamily="18" charset="0"/>
                <a:cs typeface="Times New Roman" panose="02020603050405020304" pitchFamily="18" charset="0"/>
              </a:rPr>
              <a:t> and SO</a:t>
            </a:r>
            <a:r>
              <a:rPr lang="en-US" sz="3200" baseline="-25000" dirty="0">
                <a:solidFill>
                  <a:srgbClr val="FF0000"/>
                </a:solidFill>
                <a:latin typeface="Times New Roman" panose="02020603050405020304" pitchFamily="18" charset="0"/>
                <a:cs typeface="Times New Roman" panose="02020603050405020304" pitchFamily="18" charset="0"/>
              </a:rPr>
              <a:t>4</a:t>
            </a:r>
            <a:r>
              <a:rPr lang="en-US" sz="3200" baseline="30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 gets </a:t>
            </a:r>
            <a:r>
              <a:rPr lang="en-US" sz="3200" dirty="0" err="1">
                <a:solidFill>
                  <a:srgbClr val="FF0000"/>
                </a:solidFill>
                <a:latin typeface="Times New Roman" panose="02020603050405020304" pitchFamily="18" charset="0"/>
                <a:cs typeface="Times New Roman" panose="02020603050405020304" pitchFamily="18" charset="0"/>
              </a:rPr>
              <a:t>criss-crossed</a:t>
            </a:r>
            <a:r>
              <a:rPr lang="en-US" sz="3200" dirty="0">
                <a:solidFill>
                  <a:srgbClr val="FF0000"/>
                </a:solidFill>
                <a:latin typeface="Times New Roman" panose="02020603050405020304" pitchFamily="18" charset="0"/>
                <a:cs typeface="Times New Roman" panose="02020603050405020304" pitchFamily="18" charset="0"/>
              </a:rPr>
              <a:t> to… Na</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SO</a:t>
            </a:r>
            <a:r>
              <a:rPr lang="en-US" sz="3200" baseline="-25000" dirty="0">
                <a:solidFill>
                  <a:srgbClr val="FF0000"/>
                </a:solidFill>
                <a:latin typeface="Times New Roman" panose="02020603050405020304" pitchFamily="18" charset="0"/>
                <a:cs typeface="Times New Roman" panose="02020603050405020304" pitchFamily="18" charset="0"/>
              </a:rPr>
              <a:t>4</a:t>
            </a:r>
          </a:p>
          <a:p>
            <a:endParaRPr lang="en-US" sz="3200" baseline="-250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Both are aqueous because they are solutions, but you could check table F to be sure…  </a:t>
            </a:r>
            <a:r>
              <a:rPr lang="en-US" sz="2800" dirty="0">
                <a:solidFill>
                  <a:srgbClr val="0000FF"/>
                </a:solidFill>
                <a:latin typeface="Times New Roman" panose="02020603050405020304" pitchFamily="18" charset="0"/>
                <a:cs typeface="Times New Roman" panose="02020603050405020304" pitchFamily="18" charset="0"/>
              </a:rPr>
              <a:t>If your last name is nitrate, you’re always aqueous.</a:t>
            </a:r>
            <a:r>
              <a:rPr lang="en-US" sz="2800" dirty="0">
                <a:solidFill>
                  <a:srgbClr val="FF0000"/>
                </a:solidFill>
                <a:latin typeface="Times New Roman" panose="02020603050405020304" pitchFamily="18" charset="0"/>
                <a:cs typeface="Times New Roman" panose="02020603050405020304" pitchFamily="18" charset="0"/>
              </a:rPr>
              <a:t>  If your first name is sodium, you are always aqueous as well.  </a:t>
            </a:r>
          </a:p>
        </p:txBody>
      </p:sp>
    </p:spTree>
    <p:extLst>
      <p:ext uri="{BB962C8B-B14F-4D97-AF65-F5344CB8AC3E}">
        <p14:creationId xmlns:p14="http://schemas.microsoft.com/office/powerpoint/2010/main" val="4317775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218521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Barium nitrate solution is mixed with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sodium sulfate solution</a:t>
            </a:r>
          </a:p>
          <a:p>
            <a:pPr algn="ctr"/>
            <a:endParaRPr lang="en-US" sz="3600" dirty="0">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_Ba(NO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_Na</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_NaNO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  _BaSO</a:t>
            </a:r>
            <a:r>
              <a:rPr lang="en-US" sz="2800" baseline="-25000" dirty="0">
                <a:latin typeface="Times New Roman" panose="02020603050405020304" pitchFamily="18" charset="0"/>
                <a:cs typeface="Times New Roman" panose="02020603050405020304" pitchFamily="18" charset="0"/>
              </a:rPr>
              <a:t>4(?)</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B23E4505-A874-4BB9-9783-2BE22CEB3DA4}"/>
              </a:ext>
            </a:extLst>
          </p:cNvPr>
          <p:cNvSpPr txBox="1"/>
          <p:nvPr/>
        </p:nvSpPr>
        <p:spPr>
          <a:xfrm>
            <a:off x="18064" y="3429000"/>
            <a:ext cx="9144000" cy="3354765"/>
          </a:xfrm>
          <a:prstGeom prst="rect">
            <a:avLst/>
          </a:prstGeom>
          <a:no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Switch up the anions, to get barium with sulfate, and sodium with the nitrate.  Just switch them now, we’ll fix them in a minute.  </a:t>
            </a: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As it turns out,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NaNO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 is in a 1:1 ratio +1 cation with the -1 anion.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BaSO</a:t>
            </a:r>
            <a:r>
              <a:rPr lang="en-US" sz="2800" baseline="-25000" dirty="0">
                <a:solidFill>
                  <a:srgbClr val="FF0000"/>
                </a:solidFill>
                <a:latin typeface="Times New Roman" panose="02020603050405020304" pitchFamily="18" charset="0"/>
                <a:cs typeface="Times New Roman" panose="02020603050405020304" pitchFamily="18" charset="0"/>
              </a:rPr>
              <a:t>4</a:t>
            </a:r>
            <a:r>
              <a:rPr lang="en-US" sz="2800" dirty="0">
                <a:solidFill>
                  <a:srgbClr val="FF0000"/>
                </a:solidFill>
                <a:latin typeface="Times New Roman" panose="02020603050405020304" pitchFamily="18" charset="0"/>
                <a:cs typeface="Times New Roman" panose="02020603050405020304" pitchFamily="18" charset="0"/>
              </a:rPr>
              <a:t> is also a 1:1 ratio, a +2 cation and a -2 anion.  </a:t>
            </a:r>
          </a:p>
        </p:txBody>
      </p:sp>
    </p:spTree>
    <p:extLst>
      <p:ext uri="{BB962C8B-B14F-4D97-AF65-F5344CB8AC3E}">
        <p14:creationId xmlns:p14="http://schemas.microsoft.com/office/powerpoint/2010/main" val="9451671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218521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Barium nitrate solution is mixed with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sodium sulfate solution</a:t>
            </a:r>
          </a:p>
          <a:p>
            <a:pPr algn="ctr"/>
            <a:endParaRPr lang="en-US" sz="3600" dirty="0">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_Ba(NO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_Na</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NaNO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  _BaSO</a:t>
            </a:r>
            <a:r>
              <a:rPr lang="en-US" sz="2800" baseline="-25000" dirty="0">
                <a:latin typeface="Times New Roman" panose="02020603050405020304" pitchFamily="18" charset="0"/>
                <a:cs typeface="Times New Roman" panose="02020603050405020304" pitchFamily="18" charset="0"/>
              </a:rPr>
              <a:t>4(?)</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B23E4505-A874-4BB9-9783-2BE22CEB3DA4}"/>
              </a:ext>
            </a:extLst>
          </p:cNvPr>
          <p:cNvSpPr txBox="1"/>
          <p:nvPr/>
        </p:nvSpPr>
        <p:spPr>
          <a:xfrm>
            <a:off x="18064" y="3429000"/>
            <a:ext cx="9144000" cy="2062103"/>
          </a:xfrm>
          <a:prstGeom prst="rect">
            <a:avLst/>
          </a:prstGeom>
          <a:no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SAY:  one Ba in reactants, and one in products, good. </a:t>
            </a: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SAY:  two nitrates in reactants, put a 2 in front of the sodium nitrate to balance the nitrates, start over.  </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14965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218521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Barium nitrate solution is mixed with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sodium sulfate solution</a:t>
            </a:r>
          </a:p>
          <a:p>
            <a:pPr algn="ctr"/>
            <a:endParaRPr lang="en-US" sz="3600" dirty="0">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_Ba(NO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_Na</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NaNO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  _BaSO</a:t>
            </a:r>
            <a:r>
              <a:rPr lang="en-US" sz="2800" baseline="-25000" dirty="0">
                <a:latin typeface="Times New Roman" panose="02020603050405020304" pitchFamily="18" charset="0"/>
                <a:cs typeface="Times New Roman" panose="02020603050405020304" pitchFamily="18" charset="0"/>
              </a:rPr>
              <a:t>4(?)</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B23E4505-A874-4BB9-9783-2BE22CEB3DA4}"/>
              </a:ext>
            </a:extLst>
          </p:cNvPr>
          <p:cNvSpPr txBox="1"/>
          <p:nvPr/>
        </p:nvSpPr>
        <p:spPr>
          <a:xfrm>
            <a:off x="18064" y="3429000"/>
            <a:ext cx="9144000" cy="3539430"/>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SAY:  one Ba in reactants, and one in products, good. </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SAY:  2 nitrates in reactants, and 2 in products, good.</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SAY:  2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sodiums</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in reactants, and 2 in products, good.</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SAY:  one sulfate in reactants and 1 in products, yay! </a:t>
            </a:r>
          </a:p>
          <a:p>
            <a:r>
              <a:rPr lang="en-US" sz="2400" dirty="0">
                <a:solidFill>
                  <a:srgbClr val="FF0000"/>
                </a:solidFill>
                <a:latin typeface="Times New Roman" panose="02020603050405020304" pitchFamily="18" charset="0"/>
                <a:cs typeface="Times New Roman" panose="02020603050405020304" pitchFamily="18" charset="0"/>
              </a:rPr>
              <a:t>Balanced with a 1:1:2:1 ratio.  Me and J.D. are okay now.   </a:t>
            </a:r>
            <a:endParaRPr 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1352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13" y="1035069"/>
            <a:ext cx="9144000" cy="218521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Barium nitrate solution is mixed with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sodium sulfate solution</a:t>
            </a:r>
          </a:p>
          <a:p>
            <a:pPr algn="ctr"/>
            <a:endParaRPr lang="en-US" sz="3600" dirty="0">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_Ba(NO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_Na</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SO</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4(AQ)</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2NaNO</a:t>
            </a:r>
            <a:r>
              <a:rPr lang="en-US" sz="2800" baseline="-25000" dirty="0">
                <a:solidFill>
                  <a:srgbClr val="FF0000"/>
                </a:solidFill>
                <a:latin typeface="Times New Roman" panose="02020603050405020304" pitchFamily="18" charset="0"/>
                <a:cs typeface="Times New Roman" panose="02020603050405020304" pitchFamily="18" charset="0"/>
              </a:rPr>
              <a:t>3(AQ)</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_BaSO</a:t>
            </a:r>
            <a:r>
              <a:rPr lang="en-US" sz="2800" baseline="-25000" dirty="0">
                <a:solidFill>
                  <a:srgbClr val="0000FF"/>
                </a:solidFill>
                <a:latin typeface="Times New Roman" panose="02020603050405020304" pitchFamily="18" charset="0"/>
                <a:cs typeface="Times New Roman" panose="02020603050405020304" pitchFamily="18" charset="0"/>
              </a:rPr>
              <a:t>4(S)</a:t>
            </a:r>
            <a:r>
              <a:rPr lang="en-US" sz="2800" dirty="0">
                <a:solidFill>
                  <a:srgbClr val="0000FF"/>
                </a:solidFill>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B23E4505-A874-4BB9-9783-2BE22CEB3DA4}"/>
              </a:ext>
            </a:extLst>
          </p:cNvPr>
          <p:cNvSpPr txBox="1"/>
          <p:nvPr/>
        </p:nvSpPr>
        <p:spPr>
          <a:xfrm>
            <a:off x="18064" y="3429000"/>
            <a:ext cx="9144000" cy="3170099"/>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Both reactants are AQ, check the products…</a:t>
            </a:r>
          </a:p>
          <a:p>
            <a:endParaRPr lang="en-US" sz="16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If your first name is sodium, you are AQ.</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If your last name is nitrate, you are AQ too. </a:t>
            </a:r>
          </a:p>
          <a:p>
            <a:endParaRPr lang="en-US" sz="16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If your last name is sulfate, you are AQ (Ba</a:t>
            </a:r>
            <a:r>
              <a:rPr lang="en-US" sz="2800" baseline="30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 is an exception) so this product is S, solid!  (precipitate = proof of a D)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DONE</a:t>
            </a:r>
            <a:endParaRPr 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8519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4205</Words>
  <Application>Microsoft Office PowerPoint</Application>
  <PresentationFormat>On-screen Show (4:3)</PresentationFormat>
  <Paragraphs>405</Paragraphs>
  <Slides>64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Chiller</vt:lpstr>
      <vt:lpstr>Comic Sans MS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63</cp:revision>
  <dcterms:created xsi:type="dcterms:W3CDTF">2012-11-04T18:37:25Z</dcterms:created>
  <dcterms:modified xsi:type="dcterms:W3CDTF">2026-01-10T21:30:14Z</dcterms:modified>
</cp:coreProperties>
</file>