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3" r:id="rId3"/>
    <p:sldId id="302" r:id="rId4"/>
    <p:sldId id="291" r:id="rId5"/>
    <p:sldId id="303" r:id="rId6"/>
    <p:sldId id="304" r:id="rId7"/>
    <p:sldId id="305" r:id="rId8"/>
    <p:sldId id="319" r:id="rId9"/>
    <p:sldId id="318" r:id="rId10"/>
    <p:sldId id="320" r:id="rId11"/>
    <p:sldId id="307" r:id="rId12"/>
    <p:sldId id="30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CCFFFF"/>
    <a:srgbClr val="CCE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BD46-FAD8-FD7E-F51A-75C5B8360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3ECF6-D2DC-D38F-C9D5-CAA72C68D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D9898-6DBC-1F8F-373E-0A999240E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011F-A59F-905B-E008-CC19AE7F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AE387-4165-0CFC-1016-A5826BD9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7147-FB8E-FC5D-54FB-7C5E6D24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5A081-0FD2-22AC-E567-0B5AF42D8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7CA2C-B5AA-15D1-3160-D016EBFC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E9C-A42C-055B-F914-9B9A579F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FE1A7-B311-F449-77CD-6F593610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0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A26B-F020-BC89-77B3-5B2B2745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4E796-7659-1A63-4FCE-C9C9EBA05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0A06-DA25-99E1-74FC-C8EA8E85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B1EB7-0E45-9D65-9D40-9F240F9F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1DDE-5BCF-879A-50F4-CE5D7147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4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3419-AC83-7E7F-202F-08814836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77CF9-F524-54C8-D20B-92D716EEF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BDC8E-AB82-FC6B-3D2B-F6ED8F208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CEA42-688B-CC3F-6F75-2FF30F71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828E1-F083-0657-B1E9-CC566023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777C4-CDBC-9913-13A2-41C5FA0A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4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6458C-165A-915B-7A1D-024CB67C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3413F-3288-E9C9-9D67-B6CB2D2D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0AF3D-7DC6-3EAE-B496-BA3DC18AF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3ECEA-DC1E-B93F-C45D-C18EB1DCF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88AE06-10B0-8583-1AF9-EB2308230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3EADA-7CA3-4C89-FAB1-DB540496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600030-8868-8268-3AF5-ACA433DD7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185CA-B438-4F6E-BE9B-B9B73530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C68D-5ADD-74C8-A9C4-83E4DCF1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AA7AB-C89A-B927-03EC-C3A24F37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724CF-DF2C-7C55-1236-311089A6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3EA4D-1177-512D-574A-605582F57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4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A968ED-DBE4-FC51-0D59-FB1E71CDA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D5FDC-306B-4C00-FFCB-BE2C45F2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73959-9F75-9C82-BCEC-071704C1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25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0E746-BA8C-D915-F272-DE030F0F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92DAD-57F1-ABAD-9082-C72A9C019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7C4AB-7AE8-63C5-BCAB-4C0730D1E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34A25-9AE2-CCC1-DD83-4A22981C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21034-B545-9077-92FB-AC2BFC92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210E3-DC90-D905-F533-C54D4254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1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2BE7-CDC4-6D7F-D15E-76A4ED5B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CEB023-480B-4C64-26F5-D0E1BFFE2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7B230-F2A1-216E-EC29-ECDF9D6B2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1D0B4-A992-40D0-8BA3-CAF3B56B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AAFE0-1B02-1B7A-093E-C36F20124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BB4E3-4AAD-02ED-D9E3-E17AD3C9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6D5EF-7EB8-D2C7-3825-992C4F3C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51614-0F82-459D-031F-BF36A00BF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C6C40-DE21-1AFC-F33F-E3DA5F47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7E25F-B5E9-74E0-DF33-2C55B17F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0835C-BDA9-BC4C-024A-CE008403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7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D97E2-BC00-EB11-F99A-ACEC8FA54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065AD-8FC3-71C6-199D-D448CA288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34B26-F082-FFE2-9B13-07189E4EC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C41B8-ABE0-28E1-CB40-E7A6D3E01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0F4DA-9230-B3E9-873F-F1B24472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1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12146A-A4DA-0C87-1474-7C41E4409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A0BB9-7383-C3DD-516E-A052FFD9D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EBA2F-6E40-31AD-1797-DC2ED240D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6063-4CCE-4D3F-A073-9E148CE5D8A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1E653-ECE3-A969-6966-B891282BD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A59BD-0CDD-C7F6-10C3-DA9B98387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0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81000"/>
            <a:ext cx="8382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Molecular Compounds Review</a:t>
            </a:r>
          </a:p>
          <a:p>
            <a:pPr algn="ctr"/>
            <a:endParaRPr lang="en-US" sz="4800" dirty="0">
              <a:solidFill>
                <a:srgbClr val="FF0000"/>
              </a:solidFill>
            </a:endParaRPr>
          </a:p>
          <a:p>
            <a:pPr algn="ctr"/>
            <a:r>
              <a:rPr lang="en-US" sz="6000" b="1" dirty="0">
                <a:solidFill>
                  <a:srgbClr val="0000FF"/>
                </a:solidFill>
              </a:rPr>
              <a:t>Get some paper, a periodic table, and </a:t>
            </a:r>
          </a:p>
          <a:p>
            <a:pPr algn="ctr"/>
            <a:endParaRPr lang="en-US" sz="6000" b="1" dirty="0">
              <a:solidFill>
                <a:srgbClr val="0000FF"/>
              </a:solidFill>
            </a:endParaRPr>
          </a:p>
          <a:p>
            <a:pPr algn="ctr"/>
            <a:r>
              <a:rPr lang="en-US" sz="6000" b="1" dirty="0">
                <a:solidFill>
                  <a:srgbClr val="FF0000"/>
                </a:solidFill>
              </a:rPr>
              <a:t>Just write ANSWERS</a:t>
            </a:r>
            <a:r>
              <a:rPr lang="en-US" sz="4400" b="1" dirty="0">
                <a:solidFill>
                  <a:srgbClr val="FF0000"/>
                </a:solidFill>
              </a:rPr>
              <a:t>.</a:t>
            </a:r>
          </a:p>
          <a:p>
            <a:endParaRPr lang="en-US" sz="4400" dirty="0">
              <a:solidFill>
                <a:srgbClr val="FF0000"/>
              </a:solidFill>
            </a:endParaRPr>
          </a:p>
          <a:p>
            <a:r>
              <a:rPr lang="en-US" sz="44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14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457201"/>
            <a:ext cx="8001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Name these compounds properly</a:t>
            </a:r>
          </a:p>
          <a:p>
            <a:endParaRPr lang="en-US" sz="4800" dirty="0"/>
          </a:p>
          <a:p>
            <a:pPr marL="342900" indent="-342900">
              <a:buAutoNum type="arabicPeriod"/>
            </a:pPr>
            <a:r>
              <a:rPr lang="en-US" sz="6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SF</a:t>
            </a:r>
            <a:r>
              <a:rPr lang="en-US" sz="66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  <a:p>
            <a:pPr marL="342900" indent="-342900">
              <a:buAutoNum type="arabicPeriod"/>
            </a:pPr>
            <a:r>
              <a:rPr lang="en-US" sz="6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OCl</a:t>
            </a:r>
            <a:r>
              <a:rPr lang="en-US" sz="66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  <a:p>
            <a:pPr marL="342900" indent="-342900">
              <a:buAutoNum type="arabicPeriod"/>
            </a:pPr>
            <a:r>
              <a:rPr lang="en-US" sz="6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PBr</a:t>
            </a:r>
            <a:r>
              <a:rPr lang="en-US" sz="66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br>
              <a:rPr lang="en-US" sz="48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4800" b="1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8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457201"/>
            <a:ext cx="8001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Name these compounds properly</a:t>
            </a:r>
          </a:p>
          <a:p>
            <a:endParaRPr lang="en-US" sz="6600" b="1" baseline="-2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 SeCl</a:t>
            </a:r>
            <a:r>
              <a:rPr lang="en-US" sz="66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  <a:p>
            <a:r>
              <a:rPr lang="en-US" sz="6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 AsI</a:t>
            </a:r>
            <a:r>
              <a:rPr lang="en-US" sz="66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  <a:p>
            <a:r>
              <a:rPr lang="en-US" sz="6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 BF</a:t>
            </a:r>
            <a:r>
              <a:rPr lang="en-US" sz="66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08067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381000"/>
            <a:ext cx="9144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Answers 1 – 6</a:t>
            </a:r>
          </a:p>
          <a:p>
            <a:endParaRPr lang="en-US" dirty="0"/>
          </a:p>
          <a:p>
            <a:pPr marL="342900" indent="-342900">
              <a:buFontTx/>
              <a:buAutoNum type="arabicPeriod"/>
            </a:pPr>
            <a:r>
              <a:rPr lang="en-US" sz="4400" dirty="0"/>
              <a:t>  Sulfur </a:t>
            </a:r>
            <a:r>
              <a:rPr lang="en-US" sz="4400" dirty="0" err="1"/>
              <a:t>tetrafluoride</a:t>
            </a:r>
            <a:r>
              <a:rPr lang="en-US" sz="4400" dirty="0"/>
              <a:t> - </a:t>
            </a: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SF</a:t>
            </a:r>
            <a:r>
              <a:rPr lang="en-US" sz="44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US" sz="4400" dirty="0"/>
          </a:p>
          <a:p>
            <a:pPr marL="342900" indent="-342900">
              <a:buFontTx/>
              <a:buAutoNum type="arabicPeriod"/>
            </a:pPr>
            <a:r>
              <a:rPr lang="en-US" sz="4400" dirty="0"/>
              <a:t>  Oxygen dichloride - </a:t>
            </a: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OCl</a:t>
            </a:r>
            <a:r>
              <a:rPr lang="en-US" sz="44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US" sz="4400" dirty="0"/>
          </a:p>
          <a:p>
            <a:pPr marL="342900" indent="-342900">
              <a:buFontTx/>
              <a:buAutoNum type="arabicPeriod"/>
            </a:pPr>
            <a:r>
              <a:rPr lang="en-US" sz="4400" dirty="0"/>
              <a:t>  Phosphorous </a:t>
            </a:r>
            <a:r>
              <a:rPr lang="en-US" sz="4400" dirty="0" err="1"/>
              <a:t>pentabromide</a:t>
            </a:r>
            <a:r>
              <a:rPr lang="en-US" sz="4400" dirty="0"/>
              <a:t> - </a:t>
            </a: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PBr</a:t>
            </a:r>
            <a:r>
              <a:rPr lang="en-US" sz="44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en-US" sz="4400" dirty="0"/>
          </a:p>
          <a:p>
            <a:endParaRPr lang="en-US" sz="4400" dirty="0"/>
          </a:p>
          <a:p>
            <a:r>
              <a:rPr lang="en-US" sz="4400" dirty="0">
                <a:solidFill>
                  <a:srgbClr val="FF0000"/>
                </a:solidFill>
              </a:rPr>
              <a:t>4.  Selenium </a:t>
            </a:r>
            <a:r>
              <a:rPr lang="en-US" sz="4400" dirty="0" err="1">
                <a:solidFill>
                  <a:srgbClr val="FF0000"/>
                </a:solidFill>
              </a:rPr>
              <a:t>hexachloride</a:t>
            </a:r>
            <a:r>
              <a:rPr lang="en-US" sz="4400" dirty="0">
                <a:solidFill>
                  <a:srgbClr val="FF0000"/>
                </a:solidFill>
              </a:rPr>
              <a:t> - </a:t>
            </a:r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SeCl</a:t>
            </a:r>
            <a:r>
              <a:rPr lang="en-US" sz="44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en-US" sz="4400" dirty="0">
              <a:solidFill>
                <a:srgbClr val="FF0000"/>
              </a:solidFill>
            </a:endParaRPr>
          </a:p>
          <a:p>
            <a:pPr marL="342900" indent="-342900">
              <a:buFontTx/>
              <a:buAutoNum type="arabicPeriod" startAt="5"/>
            </a:pPr>
            <a:r>
              <a:rPr lang="en-US" sz="4400" dirty="0">
                <a:solidFill>
                  <a:srgbClr val="FF0000"/>
                </a:solidFill>
              </a:rPr>
              <a:t>  Arsenic </a:t>
            </a:r>
            <a:r>
              <a:rPr lang="en-US" sz="4400" dirty="0" err="1">
                <a:solidFill>
                  <a:srgbClr val="FF0000"/>
                </a:solidFill>
              </a:rPr>
              <a:t>pentaiodide</a:t>
            </a:r>
            <a:r>
              <a:rPr lang="en-US" sz="4400" dirty="0">
                <a:solidFill>
                  <a:srgbClr val="FF0000"/>
                </a:solidFill>
              </a:rPr>
              <a:t> - </a:t>
            </a:r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</a:t>
            </a:r>
            <a:r>
              <a:rPr lang="en-US" sz="44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en-US" sz="4400" dirty="0">
              <a:solidFill>
                <a:srgbClr val="FF0000"/>
              </a:solidFill>
            </a:endParaRPr>
          </a:p>
          <a:p>
            <a:pPr marL="342900" indent="-342900">
              <a:buFontTx/>
              <a:buAutoNum type="arabicPeriod" startAt="5"/>
            </a:pPr>
            <a:r>
              <a:rPr lang="en-US" sz="4400" dirty="0">
                <a:solidFill>
                  <a:srgbClr val="FF0000"/>
                </a:solidFill>
              </a:rPr>
              <a:t>  Boron </a:t>
            </a:r>
            <a:r>
              <a:rPr lang="en-US" sz="4400" dirty="0" err="1">
                <a:solidFill>
                  <a:srgbClr val="FF0000"/>
                </a:solidFill>
              </a:rPr>
              <a:t>trifluoride</a:t>
            </a:r>
            <a:r>
              <a:rPr lang="en-US" sz="4400" dirty="0">
                <a:solidFill>
                  <a:srgbClr val="FF0000"/>
                </a:solidFill>
              </a:rPr>
              <a:t> - </a:t>
            </a:r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BF</a:t>
            </a:r>
            <a:r>
              <a:rPr lang="en-US" sz="44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81001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List names and formulas for all the possible compounds formed from carbon + chlorine.</a:t>
            </a:r>
          </a:p>
        </p:txBody>
      </p:sp>
    </p:spTree>
    <p:extLst>
      <p:ext uri="{BB962C8B-B14F-4D97-AF65-F5344CB8AC3E}">
        <p14:creationId xmlns:p14="http://schemas.microsoft.com/office/powerpoint/2010/main" val="145139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81001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List names and formulas for all the possible compounds formed from carbon </a:t>
            </a:r>
            <a:r>
              <a:rPr lang="en-US" sz="3600" b="1"/>
              <a:t>+ chlorine.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7526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       Cl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857500" y="1905000"/>
            <a:ext cx="0" cy="472440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828800" y="2460486"/>
            <a:ext cx="20574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0" y="2460486"/>
            <a:ext cx="2590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    </a:t>
            </a:r>
            <a:r>
              <a:rPr lang="en-US" sz="3600" dirty="0"/>
              <a:t>-4        -1</a:t>
            </a:r>
          </a:p>
          <a:p>
            <a:endParaRPr lang="en-US" sz="3600" dirty="0"/>
          </a:p>
          <a:p>
            <a:r>
              <a:rPr lang="en-US" sz="3600" dirty="0"/>
              <a:t>   +2       +1</a:t>
            </a:r>
          </a:p>
          <a:p>
            <a:endParaRPr lang="en-US" sz="3600" dirty="0"/>
          </a:p>
          <a:p>
            <a:r>
              <a:rPr lang="en-US" sz="3600" dirty="0"/>
              <a:t>   +4       +5</a:t>
            </a:r>
          </a:p>
          <a:p>
            <a:endParaRPr lang="en-US" sz="3600" dirty="0"/>
          </a:p>
          <a:p>
            <a:r>
              <a:rPr lang="en-US" sz="3600" dirty="0"/>
              <a:t>               +7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38800" y="2286001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3600" b="1" dirty="0">
              <a:solidFill>
                <a:srgbClr val="0066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362200" y="2932332"/>
            <a:ext cx="762000" cy="877669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600450" y="2057401"/>
            <a:ext cx="2266951" cy="177096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243210" y="3015972"/>
            <a:ext cx="1033391" cy="178462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590924" y="3015970"/>
            <a:ext cx="2276476" cy="184023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284722" y="2937242"/>
            <a:ext cx="839479" cy="309654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644946" y="4267200"/>
            <a:ext cx="2222454" cy="171612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333626" y="3015972"/>
            <a:ext cx="942975" cy="8923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623906" y="2833696"/>
            <a:ext cx="2243494" cy="23479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441598" y="3015970"/>
            <a:ext cx="946920" cy="193703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619501" y="2932332"/>
            <a:ext cx="2257425" cy="3316069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67400" y="1691045"/>
            <a:ext cx="4800600" cy="4852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1:4  CCl</a:t>
            </a:r>
            <a:r>
              <a:rPr lang="en-US" sz="3200" baseline="-25000" dirty="0"/>
              <a:t>4  carbon tetrachloride</a:t>
            </a:r>
          </a:p>
          <a:p>
            <a:endParaRPr lang="en-US" sz="3200" dirty="0"/>
          </a:p>
          <a:p>
            <a:r>
              <a:rPr lang="en-US" sz="3200" dirty="0"/>
              <a:t>5:4  C</a:t>
            </a:r>
            <a:r>
              <a:rPr lang="en-US" sz="3200" baseline="-25000" dirty="0"/>
              <a:t>5</a:t>
            </a:r>
            <a:r>
              <a:rPr lang="en-US" sz="3200" dirty="0"/>
              <a:t>Cl</a:t>
            </a:r>
            <a:r>
              <a:rPr lang="en-US" sz="3200" baseline="-25000" dirty="0"/>
              <a:t>4 </a:t>
            </a:r>
            <a:r>
              <a:rPr lang="en-US" sz="3200" baseline="-25000" dirty="0" err="1"/>
              <a:t>pentacarbon</a:t>
            </a:r>
            <a:r>
              <a:rPr lang="en-US" sz="3200" baseline="-25000" dirty="0"/>
              <a:t>  tetrachloride</a:t>
            </a:r>
          </a:p>
          <a:p>
            <a:endParaRPr lang="en-US" sz="3200" baseline="-25000" dirty="0"/>
          </a:p>
          <a:p>
            <a:endParaRPr lang="en-US" sz="3200" dirty="0"/>
          </a:p>
          <a:p>
            <a:r>
              <a:rPr lang="en-US" sz="3200" dirty="0"/>
              <a:t>7:4  C</a:t>
            </a:r>
            <a:r>
              <a:rPr lang="en-US" sz="3200" baseline="-25000" dirty="0"/>
              <a:t>7</a:t>
            </a:r>
            <a:r>
              <a:rPr lang="en-US" sz="3200" dirty="0"/>
              <a:t>Cl</a:t>
            </a:r>
            <a:r>
              <a:rPr lang="en-US" sz="3200" baseline="-25000" dirty="0"/>
              <a:t>4 </a:t>
            </a:r>
            <a:r>
              <a:rPr lang="en-US" sz="3200" baseline="-25000" dirty="0" err="1"/>
              <a:t>heptacarbon</a:t>
            </a:r>
            <a:r>
              <a:rPr lang="en-US" sz="3200" baseline="-25000" dirty="0"/>
              <a:t>  tetrachloride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1:2  CCl</a:t>
            </a:r>
            <a:r>
              <a:rPr lang="en-US" sz="3200" baseline="-25000" dirty="0"/>
              <a:t>2   carbon dichloride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1:4  CCl</a:t>
            </a:r>
            <a:r>
              <a:rPr lang="en-US" sz="3200" baseline="-25000" dirty="0"/>
              <a:t>4   </a:t>
            </a:r>
            <a:r>
              <a:rPr lang="en-US" sz="3200" dirty="0"/>
              <a:t>  repeat</a:t>
            </a:r>
          </a:p>
        </p:txBody>
      </p:sp>
    </p:spTree>
    <p:extLst>
      <p:ext uri="{BB962C8B-B14F-4D97-AF65-F5344CB8AC3E}">
        <p14:creationId xmlns:p14="http://schemas.microsoft.com/office/powerpoint/2010/main" val="148016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Write the formulas for these compounds</a:t>
            </a:r>
          </a:p>
          <a:p>
            <a:pPr algn="ctr"/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 Tellurium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hexabromide</a:t>
            </a: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  Boron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trichloride</a:t>
            </a: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eriod" startAt="12"/>
            </a:pP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Heptacarbon</a:t>
            </a: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di-iodide</a:t>
            </a:r>
            <a:br>
              <a:rPr lang="en-US" sz="3600" b="1" dirty="0"/>
            </a:b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962085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88392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ANSWERS</a:t>
            </a:r>
          </a:p>
          <a:p>
            <a:pPr algn="ctr"/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 Tellurium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hexabromide</a:t>
            </a: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  Boron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trichloride</a:t>
            </a: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eriod" startAt="12"/>
            </a:pP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Heptacarbon</a:t>
            </a:r>
            <a:r>
              <a:rPr lang="en-US" sz="4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di-iodide</a:t>
            </a: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eriod" startAt="12"/>
            </a:pP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 TeBr</a:t>
            </a:r>
            <a:r>
              <a:rPr lang="en-US" sz="60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  <a:p>
            <a:r>
              <a:rPr lang="en-US"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  BCl</a:t>
            </a:r>
            <a:r>
              <a:rPr lang="en-US" sz="60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  <a:p>
            <a:pPr marL="742950" indent="-742950">
              <a:buAutoNum type="arabicPeriod" startAt="12"/>
            </a:pPr>
            <a:r>
              <a:rPr lang="en-US"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C</a:t>
            </a:r>
            <a:r>
              <a:rPr lang="en-US" sz="60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6000" b="1" baseline="-25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03499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8839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Write the formulas for these compounds</a:t>
            </a:r>
            <a:endParaRPr lang="en-US" sz="3600" b="1" dirty="0"/>
          </a:p>
          <a:p>
            <a:pPr marL="742950" indent="-742950">
              <a:buAutoNum type="arabicPeriod" startAt="12"/>
            </a:pPr>
            <a:endParaRPr lang="en-US" sz="3600" b="1" dirty="0"/>
          </a:p>
          <a:p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  Selenium dioxide</a:t>
            </a:r>
          </a:p>
          <a:p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  Selenium </a:t>
            </a:r>
            <a:r>
              <a:rPr lang="en-US" sz="44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tetrafluoride</a:t>
            </a:r>
            <a:endParaRPr lang="en-US" sz="4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  Phosphorous </a:t>
            </a:r>
            <a:r>
              <a:rPr lang="en-US" sz="44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pentanitride</a:t>
            </a:r>
            <a:endParaRPr lang="en-US" sz="4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9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902"/>
            <a:ext cx="88392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Write the formulas for these compounds</a:t>
            </a:r>
          </a:p>
          <a:p>
            <a:pPr marL="742950" indent="-742950">
              <a:buAutoNum type="arabicPeriod" startAt="12"/>
            </a:pP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  Selenium dioxide</a:t>
            </a:r>
          </a:p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  Selenium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tetrafluoride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eriod" startAt="16"/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Phosphorous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pentanitride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4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  SeO</a:t>
            </a:r>
            <a:r>
              <a:rPr lang="en-US" sz="60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  <a:p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  SeF</a:t>
            </a:r>
            <a:r>
              <a:rPr lang="en-US" sz="60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  <a:p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  PN</a:t>
            </a:r>
            <a:r>
              <a:rPr lang="en-US" sz="6000" b="1" baseline="-25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70892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304800"/>
            <a:ext cx="876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prstClr val="black"/>
                </a:solidFill>
              </a:rPr>
              <a:t>List names and formulas for all the possible compounds formed from phosphorous and sulfur.</a:t>
            </a:r>
          </a:p>
        </p:txBody>
      </p:sp>
    </p:spTree>
    <p:extLst>
      <p:ext uri="{BB962C8B-B14F-4D97-AF65-F5344CB8AC3E}">
        <p14:creationId xmlns:p14="http://schemas.microsoft.com/office/powerpoint/2010/main" val="21726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304800"/>
            <a:ext cx="876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prstClr val="black"/>
                </a:solidFill>
              </a:rPr>
              <a:t>List names and formulas for all the possible compounds formed from phosphorous and sulfur.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8800" y="2209800"/>
            <a:ext cx="2057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   P      S</a:t>
            </a:r>
          </a:p>
          <a:p>
            <a:r>
              <a:rPr lang="en-US" sz="4000" b="1" dirty="0"/>
              <a:t> -3       -2</a:t>
            </a:r>
            <a:br>
              <a:rPr lang="en-US" sz="4000" b="1" dirty="0"/>
            </a:br>
            <a:endParaRPr lang="en-US" sz="4000" b="1" dirty="0"/>
          </a:p>
          <a:p>
            <a:r>
              <a:rPr lang="en-US" sz="4000" b="1" dirty="0"/>
              <a:t>+3      +4</a:t>
            </a:r>
            <a:br>
              <a:rPr lang="en-US" sz="4000" b="1" dirty="0"/>
            </a:br>
            <a:endParaRPr lang="en-US" sz="4000" b="1" dirty="0"/>
          </a:p>
          <a:p>
            <a:r>
              <a:rPr lang="en-US" sz="4000" b="1" dirty="0"/>
              <a:t>+5      +6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819400" y="2209800"/>
            <a:ext cx="0" cy="44196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28800" y="28194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95800" y="2362200"/>
            <a:ext cx="6172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</a:t>
            </a:r>
            <a:r>
              <a:rPr lang="en-US" sz="3200" b="1" baseline="-25000" dirty="0">
                <a:solidFill>
                  <a:srgbClr val="FF0000"/>
                </a:solidFill>
              </a:rPr>
              <a:t>2</a:t>
            </a:r>
            <a:r>
              <a:rPr lang="en-US" sz="3200" b="1" dirty="0">
                <a:solidFill>
                  <a:srgbClr val="FF0000"/>
                </a:solidFill>
              </a:rPr>
              <a:t>S</a:t>
            </a:r>
            <a:r>
              <a:rPr lang="en-US" sz="3200" b="1" baseline="-25000" dirty="0">
                <a:solidFill>
                  <a:srgbClr val="FF0000"/>
                </a:solidFill>
              </a:rPr>
              <a:t>3</a:t>
            </a:r>
            <a:r>
              <a:rPr lang="en-US" sz="3200" b="1" dirty="0">
                <a:solidFill>
                  <a:srgbClr val="FF0000"/>
                </a:solidFill>
              </a:rPr>
              <a:t>    </a:t>
            </a:r>
            <a:r>
              <a:rPr lang="en-US" sz="3200" b="1" dirty="0" err="1">
                <a:solidFill>
                  <a:srgbClr val="FF0000"/>
                </a:solidFill>
              </a:rPr>
              <a:t>Diphosphorous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trisulfide</a:t>
            </a:r>
            <a:endParaRPr lang="en-US" sz="3200" b="1" dirty="0">
              <a:solidFill>
                <a:srgbClr val="FF0000"/>
              </a:solidFill>
            </a:endParaRPr>
          </a:p>
          <a:p>
            <a:endParaRPr lang="en-US" sz="3200" b="1" dirty="0"/>
          </a:p>
          <a:p>
            <a:r>
              <a:rPr lang="en-US" sz="3200" b="1" dirty="0"/>
              <a:t>P</a:t>
            </a:r>
            <a:r>
              <a:rPr lang="en-US" sz="3200" b="1" baseline="-25000" dirty="0"/>
              <a:t>2</a:t>
            </a:r>
            <a:r>
              <a:rPr lang="en-US" sz="3200" b="1" dirty="0"/>
              <a:t>S</a:t>
            </a:r>
            <a:r>
              <a:rPr lang="en-US" sz="3200" b="1" baseline="-25000" dirty="0"/>
              <a:t>5</a:t>
            </a:r>
            <a:r>
              <a:rPr lang="en-US" sz="3200" b="1" dirty="0"/>
              <a:t>    </a:t>
            </a:r>
            <a:r>
              <a:rPr lang="en-US" sz="3200" b="1" dirty="0" err="1"/>
              <a:t>Diphosphorous</a:t>
            </a:r>
            <a:r>
              <a:rPr lang="en-US" sz="3200" b="1" dirty="0"/>
              <a:t> </a:t>
            </a:r>
            <a:r>
              <a:rPr lang="en-US" sz="3200" b="1" dirty="0" err="1"/>
              <a:t>pentasulfide</a:t>
            </a:r>
            <a:endParaRPr lang="en-US" sz="3200" b="1" dirty="0"/>
          </a:p>
          <a:p>
            <a:endParaRPr lang="en-US" sz="3200" b="1" dirty="0"/>
          </a:p>
          <a:p>
            <a:r>
              <a:rPr lang="en-US" sz="3200" b="1" dirty="0">
                <a:solidFill>
                  <a:srgbClr val="7030A0"/>
                </a:solidFill>
              </a:rPr>
              <a:t>P</a:t>
            </a:r>
            <a:r>
              <a:rPr lang="en-US" sz="3200" b="1" baseline="-25000" dirty="0">
                <a:solidFill>
                  <a:srgbClr val="7030A0"/>
                </a:solidFill>
              </a:rPr>
              <a:t>4</a:t>
            </a:r>
            <a:r>
              <a:rPr lang="en-US" sz="3200" b="1" dirty="0">
                <a:solidFill>
                  <a:srgbClr val="7030A0"/>
                </a:solidFill>
              </a:rPr>
              <a:t>S</a:t>
            </a:r>
            <a:r>
              <a:rPr lang="en-US" sz="3200" b="1" baseline="-25000" dirty="0">
                <a:solidFill>
                  <a:srgbClr val="7030A0"/>
                </a:solidFill>
              </a:rPr>
              <a:t>3</a:t>
            </a:r>
            <a:r>
              <a:rPr lang="en-US" sz="3200" b="1" dirty="0">
                <a:solidFill>
                  <a:srgbClr val="7030A0"/>
                </a:solidFill>
              </a:rPr>
              <a:t>    </a:t>
            </a:r>
            <a:r>
              <a:rPr lang="en-US" sz="3200" b="1" dirty="0" err="1">
                <a:solidFill>
                  <a:srgbClr val="7030A0"/>
                </a:solidFill>
              </a:rPr>
              <a:t>Tetraphosphorous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trisulfide</a:t>
            </a:r>
            <a:endParaRPr lang="en-US" sz="3200" b="1" dirty="0">
              <a:solidFill>
                <a:srgbClr val="7030A0"/>
              </a:solidFill>
            </a:endParaRPr>
          </a:p>
          <a:p>
            <a:endParaRPr lang="en-US" sz="3200" b="1" dirty="0"/>
          </a:p>
          <a:p>
            <a:r>
              <a:rPr lang="en-US" sz="3200" b="1" dirty="0">
                <a:solidFill>
                  <a:srgbClr val="0070C0"/>
                </a:solidFill>
              </a:rPr>
              <a:t>P</a:t>
            </a:r>
            <a:r>
              <a:rPr lang="en-US" sz="3200" b="1" baseline="-25000" dirty="0">
                <a:solidFill>
                  <a:srgbClr val="0070C0"/>
                </a:solidFill>
              </a:rPr>
              <a:t>2</a:t>
            </a:r>
            <a:r>
              <a:rPr lang="en-US" sz="3200" b="1" dirty="0">
                <a:solidFill>
                  <a:srgbClr val="0070C0"/>
                </a:solidFill>
              </a:rPr>
              <a:t>S    </a:t>
            </a:r>
            <a:r>
              <a:rPr lang="en-US" sz="3200" b="1">
                <a:solidFill>
                  <a:srgbClr val="0070C0"/>
                </a:solidFill>
              </a:rPr>
              <a:t>Diphosphorous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monosulfide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438400" y="3352800"/>
            <a:ext cx="914400" cy="914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657600" y="2667000"/>
            <a:ext cx="838200" cy="457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438400" y="3429000"/>
            <a:ext cx="1066800" cy="213360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657600" y="3276600"/>
            <a:ext cx="838200" cy="30480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438400" y="3352800"/>
            <a:ext cx="914400" cy="914400"/>
          </a:xfrm>
          <a:prstGeom prst="line">
            <a:avLst/>
          </a:prstGeom>
          <a:ln w="28575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657600" y="4419600"/>
            <a:ext cx="914400" cy="152400"/>
          </a:xfrm>
          <a:prstGeom prst="line">
            <a:avLst/>
          </a:prstGeom>
          <a:ln w="28575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438400" y="3429000"/>
            <a:ext cx="914400" cy="2133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657600" y="5562600"/>
            <a:ext cx="8382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425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288</Words>
  <Application>Microsoft Office PowerPoint</Application>
  <PresentationFormat>Widescreen</PresentationFormat>
  <Paragraphs>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5</cp:revision>
  <dcterms:created xsi:type="dcterms:W3CDTF">2023-06-17T14:19:17Z</dcterms:created>
  <dcterms:modified xsi:type="dcterms:W3CDTF">2026-01-09T01:21:19Z</dcterms:modified>
</cp:coreProperties>
</file>