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8" r:id="rId2"/>
    <p:sldId id="257" r:id="rId3"/>
    <p:sldId id="271" r:id="rId4"/>
    <p:sldId id="272" r:id="rId5"/>
    <p:sldId id="273" r:id="rId6"/>
    <p:sldId id="274" r:id="rId7"/>
    <p:sldId id="275" r:id="rId8"/>
    <p:sldId id="276" r:id="rId9"/>
    <p:sldId id="277" r:id="rId10"/>
    <p:sldId id="278" r:id="rId11"/>
    <p:sldId id="279" r:id="rId12"/>
    <p:sldId id="280" r:id="rId13"/>
    <p:sldId id="281" r:id="rId14"/>
    <p:sldId id="282" r:id="rId15"/>
    <p:sldId id="283" r:id="rId16"/>
    <p:sldId id="290" r:id="rId17"/>
    <p:sldId id="284" r:id="rId18"/>
    <p:sldId id="286" r:id="rId19"/>
    <p:sldId id="287" r:id="rId20"/>
    <p:sldId id="288" r:id="rId21"/>
    <p:sldId id="289" r:id="rId22"/>
    <p:sldId id="291" r:id="rId23"/>
    <p:sldId id="292" r:id="rId24"/>
    <p:sldId id="293" r:id="rId25"/>
    <p:sldId id="294" r:id="rId26"/>
    <p:sldId id="295" r:id="rId27"/>
    <p:sldId id="296" r:id="rId28"/>
    <p:sldId id="297" r:id="rId29"/>
    <p:sldId id="298" r:id="rId30"/>
    <p:sldId id="299" r:id="rId31"/>
    <p:sldId id="300" r:id="rId32"/>
    <p:sldId id="301" r:id="rId33"/>
    <p:sldId id="302" r:id="rId34"/>
    <p:sldId id="303" r:id="rId35"/>
    <p:sldId id="304" r:id="rId36"/>
    <p:sldId id="305" r:id="rId37"/>
    <p:sldId id="306" r:id="rId38"/>
    <p:sldId id="307" r:id="rId39"/>
    <p:sldId id="308" r:id="rId40"/>
    <p:sldId id="309" r:id="rId41"/>
    <p:sldId id="310" r:id="rId42"/>
    <p:sldId id="311" r:id="rId43"/>
    <p:sldId id="312" r:id="rId44"/>
    <p:sldId id="313" r:id="rId45"/>
    <p:sldId id="314" r:id="rId46"/>
    <p:sldId id="315" r:id="rId47"/>
    <p:sldId id="316" r:id="rId48"/>
    <p:sldId id="317" r:id="rId49"/>
    <p:sldId id="318" r:id="rId50"/>
    <p:sldId id="319" r:id="rId51"/>
    <p:sldId id="320" r:id="rId5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FFCC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34615" autoAdjust="0"/>
    <p:restoredTop sz="86356" autoAdjust="0"/>
  </p:normalViewPr>
  <p:slideViewPr>
    <p:cSldViewPr>
      <p:cViewPr varScale="1">
        <p:scale>
          <a:sx n="82" d="100"/>
          <a:sy n="82" d="100"/>
        </p:scale>
        <p:origin x="893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58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596D3-B091-44C6-A152-9503B8691B01}" type="datetimeFigureOut">
              <a:rPr lang="en-US" smtClean="0"/>
              <a:t>1/8/2026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6E503-8A2F-4673-8AC6-A9342E5224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08062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596D3-B091-44C6-A152-9503B8691B01}" type="datetimeFigureOut">
              <a:rPr lang="en-US" smtClean="0"/>
              <a:t>1/8/2026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6E503-8A2F-4673-8AC6-A9342E5224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8559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596D3-B091-44C6-A152-9503B8691B01}" type="datetimeFigureOut">
              <a:rPr lang="en-US" smtClean="0"/>
              <a:t>1/8/2026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6E503-8A2F-4673-8AC6-A9342E5224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0923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596D3-B091-44C6-A152-9503B8691B01}" type="datetimeFigureOut">
              <a:rPr lang="en-US" smtClean="0"/>
              <a:t>1/8/2026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6E503-8A2F-4673-8AC6-A9342E5224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18825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596D3-B091-44C6-A152-9503B8691B01}" type="datetimeFigureOut">
              <a:rPr lang="en-US" smtClean="0"/>
              <a:t>1/8/2026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6E503-8A2F-4673-8AC6-A9342E5224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18421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596D3-B091-44C6-A152-9503B8691B01}" type="datetimeFigureOut">
              <a:rPr lang="en-US" smtClean="0"/>
              <a:t>1/8/2026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6E503-8A2F-4673-8AC6-A9342E5224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6559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596D3-B091-44C6-A152-9503B8691B01}" type="datetimeFigureOut">
              <a:rPr lang="en-US" smtClean="0"/>
              <a:t>1/8/2026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6E503-8A2F-4673-8AC6-A9342E5224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56777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596D3-B091-44C6-A152-9503B8691B01}" type="datetimeFigureOut">
              <a:rPr lang="en-US" smtClean="0"/>
              <a:t>1/8/2026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6E503-8A2F-4673-8AC6-A9342E5224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28558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596D3-B091-44C6-A152-9503B8691B01}" type="datetimeFigureOut">
              <a:rPr lang="en-US" smtClean="0"/>
              <a:t>1/8/2026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6E503-8A2F-4673-8AC6-A9342E5224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0352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596D3-B091-44C6-A152-9503B8691B01}" type="datetimeFigureOut">
              <a:rPr lang="en-US" smtClean="0"/>
              <a:t>1/8/2026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6E503-8A2F-4673-8AC6-A9342E5224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84946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596D3-B091-44C6-A152-9503B8691B01}" type="datetimeFigureOut">
              <a:rPr lang="en-US" smtClean="0"/>
              <a:t>1/8/2026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6E503-8A2F-4673-8AC6-A9342E5224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6502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8596D3-B091-44C6-A152-9503B8691B01}" type="datetimeFigureOut">
              <a:rPr lang="en-US" smtClean="0"/>
              <a:t>1/8/2026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E6E503-8A2F-4673-8AC6-A9342E5224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4787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" y="381000"/>
            <a:ext cx="89154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FF0000"/>
                </a:solidFill>
              </a:rPr>
              <a:t>Getting to Know and Love the </a:t>
            </a:r>
            <a:br>
              <a:rPr lang="en-US" sz="4800" b="1" dirty="0">
                <a:solidFill>
                  <a:srgbClr val="FF0000"/>
                </a:solidFill>
              </a:rPr>
            </a:br>
            <a:r>
              <a:rPr lang="en-US" sz="4800" b="1" dirty="0">
                <a:solidFill>
                  <a:srgbClr val="FF0000"/>
                </a:solidFill>
              </a:rPr>
              <a:t>Poly Atomic Ions </a:t>
            </a:r>
            <a:br>
              <a:rPr lang="en-US" sz="4800" b="1" dirty="0">
                <a:solidFill>
                  <a:srgbClr val="FF0000"/>
                </a:solidFill>
              </a:rPr>
            </a:br>
            <a:r>
              <a:rPr lang="en-US" sz="4800" b="1" dirty="0">
                <a:solidFill>
                  <a:srgbClr val="FF0000"/>
                </a:solidFill>
              </a:rPr>
              <a:t>of Table E</a:t>
            </a:r>
          </a:p>
          <a:p>
            <a:endParaRPr lang="en-US" dirty="0"/>
          </a:p>
          <a:p>
            <a:r>
              <a:rPr lang="en-US" sz="2400" b="1" dirty="0"/>
              <a:t>  When you know them all, you will be happy.</a:t>
            </a:r>
          </a:p>
          <a:p>
            <a:endParaRPr lang="en-US" sz="2400" b="1" dirty="0"/>
          </a:p>
          <a:p>
            <a:r>
              <a:rPr lang="en-US" sz="2400" b="1" dirty="0"/>
              <a:t>  You already are smart enough to memorize them even if you </a:t>
            </a:r>
            <a:br>
              <a:rPr lang="en-US" sz="2400" b="1" dirty="0"/>
            </a:br>
            <a:r>
              <a:rPr lang="en-US" sz="2400" b="1" dirty="0"/>
              <a:t>  don’t have to.</a:t>
            </a:r>
          </a:p>
          <a:p>
            <a:endParaRPr lang="en-US" sz="2400" b="1" dirty="0"/>
          </a:p>
          <a:p>
            <a:r>
              <a:rPr lang="en-US" sz="2400" b="1" dirty="0"/>
              <a:t>  Familiarize yourself with each one.   (they’re random)  </a:t>
            </a:r>
          </a:p>
        </p:txBody>
      </p:sp>
    </p:spTree>
    <p:extLst>
      <p:ext uri="{BB962C8B-B14F-4D97-AF65-F5344CB8AC3E}">
        <p14:creationId xmlns:p14="http://schemas.microsoft.com/office/powerpoint/2010/main" val="1825581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762000"/>
            <a:ext cx="7848600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  <a:p>
            <a:endParaRPr lang="en-US" sz="8000" dirty="0"/>
          </a:p>
          <a:p>
            <a:pPr algn="ctr"/>
            <a:r>
              <a:rPr lang="en-US" sz="8000" dirty="0"/>
              <a:t>MnO</a:t>
            </a:r>
            <a:r>
              <a:rPr lang="en-US" sz="8000" baseline="-25000" dirty="0"/>
              <a:t>4</a:t>
            </a:r>
            <a:r>
              <a:rPr lang="en-US" sz="8000" baseline="30000" dirty="0"/>
              <a:t>-1</a:t>
            </a:r>
          </a:p>
        </p:txBody>
      </p:sp>
    </p:spTree>
    <p:extLst>
      <p:ext uri="{BB962C8B-B14F-4D97-AF65-F5344CB8AC3E}">
        <p14:creationId xmlns:p14="http://schemas.microsoft.com/office/powerpoint/2010/main" val="24990686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762000"/>
            <a:ext cx="7848600" cy="4883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  <a:p>
            <a:endParaRPr lang="en-US" sz="8000" dirty="0"/>
          </a:p>
          <a:p>
            <a:pPr algn="ctr"/>
            <a:r>
              <a:rPr lang="en-US" sz="8000" dirty="0"/>
              <a:t>MnO</a:t>
            </a:r>
            <a:r>
              <a:rPr lang="en-US" sz="8000" baseline="-25000" dirty="0"/>
              <a:t>4</a:t>
            </a:r>
            <a:r>
              <a:rPr lang="en-US" sz="8000" baseline="30000" dirty="0"/>
              <a:t>-1</a:t>
            </a:r>
          </a:p>
          <a:p>
            <a:pPr algn="ctr"/>
            <a:endParaRPr lang="en-US" sz="8000" baseline="30000" dirty="0"/>
          </a:p>
          <a:p>
            <a:pPr algn="ctr"/>
            <a:r>
              <a:rPr lang="en-US" sz="8000" dirty="0">
                <a:solidFill>
                  <a:srgbClr val="0000FF"/>
                </a:solidFill>
              </a:rPr>
              <a:t>Permanganate</a:t>
            </a:r>
            <a:endParaRPr lang="en-US" sz="8000" baseline="30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99446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762000"/>
            <a:ext cx="7848600" cy="36522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</a:p>
          <a:p>
            <a:endParaRPr lang="en-US" sz="8000" dirty="0"/>
          </a:p>
          <a:p>
            <a:pPr algn="ctr"/>
            <a:r>
              <a:rPr lang="en-US" sz="8000" dirty="0"/>
              <a:t>CO</a:t>
            </a:r>
            <a:r>
              <a:rPr lang="en-US" sz="8000" baseline="-25000" dirty="0"/>
              <a:t>3</a:t>
            </a:r>
            <a:r>
              <a:rPr lang="en-US" sz="8000" baseline="30000" dirty="0"/>
              <a:t>-2</a:t>
            </a:r>
          </a:p>
          <a:p>
            <a:pPr algn="ctr"/>
            <a:endParaRPr lang="en-US" sz="8000" baseline="30000" dirty="0"/>
          </a:p>
        </p:txBody>
      </p:sp>
    </p:spTree>
    <p:extLst>
      <p:ext uri="{BB962C8B-B14F-4D97-AF65-F5344CB8AC3E}">
        <p14:creationId xmlns:p14="http://schemas.microsoft.com/office/powerpoint/2010/main" val="9455585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762000"/>
            <a:ext cx="7848600" cy="4883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</a:p>
          <a:p>
            <a:endParaRPr lang="en-US" sz="8000" dirty="0"/>
          </a:p>
          <a:p>
            <a:pPr algn="ctr"/>
            <a:r>
              <a:rPr lang="en-US" sz="8000" dirty="0"/>
              <a:t>CO</a:t>
            </a:r>
            <a:r>
              <a:rPr lang="en-US" sz="8000" baseline="-25000" dirty="0"/>
              <a:t>3</a:t>
            </a:r>
            <a:r>
              <a:rPr lang="en-US" sz="8000" baseline="30000" dirty="0"/>
              <a:t>-2</a:t>
            </a:r>
          </a:p>
          <a:p>
            <a:pPr algn="ctr"/>
            <a:endParaRPr lang="en-US" sz="8000" baseline="30000" dirty="0"/>
          </a:p>
          <a:p>
            <a:pPr algn="ctr"/>
            <a:r>
              <a:rPr lang="en-US" sz="8000" dirty="0">
                <a:solidFill>
                  <a:srgbClr val="0000FF"/>
                </a:solidFill>
              </a:rPr>
              <a:t>Carbonate</a:t>
            </a:r>
            <a:endParaRPr lang="en-US" sz="8000" baseline="30000" dirty="0"/>
          </a:p>
        </p:txBody>
      </p:sp>
    </p:spTree>
    <p:extLst>
      <p:ext uri="{BB962C8B-B14F-4D97-AF65-F5344CB8AC3E}">
        <p14:creationId xmlns:p14="http://schemas.microsoft.com/office/powerpoint/2010/main" val="41577824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762000"/>
            <a:ext cx="7848600" cy="44730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</a:t>
            </a:r>
          </a:p>
          <a:p>
            <a:endParaRPr lang="en-US" sz="8000" dirty="0"/>
          </a:p>
          <a:p>
            <a:pPr algn="ctr"/>
            <a:r>
              <a:rPr lang="en-US" sz="8000" dirty="0"/>
              <a:t>SO</a:t>
            </a:r>
            <a:r>
              <a:rPr lang="en-US" sz="8000" baseline="-25000" dirty="0"/>
              <a:t>3</a:t>
            </a:r>
            <a:r>
              <a:rPr lang="en-US" sz="8000" baseline="30000" dirty="0"/>
              <a:t>-2</a:t>
            </a:r>
          </a:p>
          <a:p>
            <a:pPr algn="ctr"/>
            <a:endParaRPr lang="en-US" sz="8000" baseline="30000" dirty="0"/>
          </a:p>
          <a:p>
            <a:pPr algn="ctr"/>
            <a:endParaRPr lang="en-US" sz="8000" baseline="30000" dirty="0"/>
          </a:p>
        </p:txBody>
      </p:sp>
    </p:spTree>
    <p:extLst>
      <p:ext uri="{BB962C8B-B14F-4D97-AF65-F5344CB8AC3E}">
        <p14:creationId xmlns:p14="http://schemas.microsoft.com/office/powerpoint/2010/main" val="38071760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762000"/>
            <a:ext cx="7848600" cy="4883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</a:t>
            </a:r>
          </a:p>
          <a:p>
            <a:endParaRPr lang="en-US" sz="8000" dirty="0"/>
          </a:p>
          <a:p>
            <a:pPr algn="ctr"/>
            <a:r>
              <a:rPr lang="en-US" sz="8000" dirty="0"/>
              <a:t>SO</a:t>
            </a:r>
            <a:r>
              <a:rPr lang="en-US" sz="8000" baseline="-25000" dirty="0"/>
              <a:t>3</a:t>
            </a:r>
            <a:r>
              <a:rPr lang="en-US" sz="8000" baseline="30000" dirty="0"/>
              <a:t>-2</a:t>
            </a:r>
          </a:p>
          <a:p>
            <a:pPr algn="ctr"/>
            <a:endParaRPr lang="en-US" sz="8000" baseline="30000" dirty="0"/>
          </a:p>
          <a:p>
            <a:pPr algn="ctr"/>
            <a:r>
              <a:rPr lang="en-US" sz="8000" dirty="0">
                <a:solidFill>
                  <a:srgbClr val="0000FF"/>
                </a:solidFill>
              </a:rPr>
              <a:t>Sulfite</a:t>
            </a:r>
            <a:endParaRPr lang="en-US" sz="8000" baseline="30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05398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762000"/>
            <a:ext cx="7848600" cy="4883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</a:t>
            </a:r>
          </a:p>
          <a:p>
            <a:endParaRPr lang="en-US" sz="8000" dirty="0"/>
          </a:p>
          <a:p>
            <a:pPr algn="ctr"/>
            <a:r>
              <a:rPr lang="en-US" sz="8000" dirty="0"/>
              <a:t>ClO</a:t>
            </a:r>
            <a:r>
              <a:rPr lang="en-US" sz="8000" baseline="-25000" dirty="0"/>
              <a:t>3</a:t>
            </a:r>
            <a:r>
              <a:rPr lang="en-US" sz="8000" baseline="30000" dirty="0"/>
              <a:t>-1</a:t>
            </a:r>
          </a:p>
          <a:p>
            <a:pPr algn="ctr"/>
            <a:endParaRPr lang="en-US" sz="8000" baseline="30000" dirty="0"/>
          </a:p>
          <a:p>
            <a:pPr algn="ctr"/>
            <a:r>
              <a:rPr lang="en-US" sz="8000" dirty="0">
                <a:solidFill>
                  <a:srgbClr val="0000FF"/>
                </a:solidFill>
              </a:rPr>
              <a:t> </a:t>
            </a:r>
            <a:endParaRPr lang="en-US" sz="8000" baseline="30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72761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762000"/>
            <a:ext cx="7848600" cy="4883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</a:t>
            </a:r>
          </a:p>
          <a:p>
            <a:endParaRPr lang="en-US" sz="8000" dirty="0"/>
          </a:p>
          <a:p>
            <a:pPr algn="ctr"/>
            <a:r>
              <a:rPr lang="en-US" sz="8000" dirty="0"/>
              <a:t>ClO</a:t>
            </a:r>
            <a:r>
              <a:rPr lang="en-US" sz="8000" baseline="-25000" dirty="0"/>
              <a:t>3</a:t>
            </a:r>
            <a:r>
              <a:rPr lang="en-US" sz="8000" baseline="30000" dirty="0"/>
              <a:t>-1</a:t>
            </a:r>
          </a:p>
          <a:p>
            <a:pPr algn="ctr"/>
            <a:endParaRPr lang="en-US" sz="8000" baseline="30000" dirty="0"/>
          </a:p>
          <a:p>
            <a:pPr algn="ctr"/>
            <a:r>
              <a:rPr lang="en-US" sz="8000" dirty="0">
                <a:solidFill>
                  <a:srgbClr val="0000FF"/>
                </a:solidFill>
              </a:rPr>
              <a:t>Chlorate</a:t>
            </a:r>
            <a:endParaRPr lang="en-US" sz="8000" baseline="30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51756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762000"/>
            <a:ext cx="7848600" cy="4883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</a:t>
            </a:r>
          </a:p>
          <a:p>
            <a:endParaRPr lang="en-US" sz="8000" dirty="0"/>
          </a:p>
          <a:p>
            <a:pPr algn="ctr"/>
            <a:r>
              <a:rPr lang="en-US" sz="8000" dirty="0"/>
              <a:t>PO</a:t>
            </a:r>
            <a:r>
              <a:rPr lang="en-US" sz="8000" baseline="-25000" dirty="0"/>
              <a:t>4</a:t>
            </a:r>
            <a:r>
              <a:rPr lang="en-US" sz="8000" baseline="30000" dirty="0"/>
              <a:t>-3</a:t>
            </a:r>
          </a:p>
          <a:p>
            <a:pPr algn="ctr"/>
            <a:endParaRPr lang="en-US" sz="8000" baseline="30000" dirty="0"/>
          </a:p>
          <a:p>
            <a:pPr algn="ctr"/>
            <a:r>
              <a:rPr lang="en-US" sz="8000" dirty="0">
                <a:solidFill>
                  <a:srgbClr val="0000FF"/>
                </a:solidFill>
              </a:rPr>
              <a:t> </a:t>
            </a:r>
            <a:endParaRPr lang="en-US" sz="8000" baseline="30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74437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762000"/>
            <a:ext cx="7848600" cy="4883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</a:t>
            </a:r>
          </a:p>
          <a:p>
            <a:endParaRPr lang="en-US" sz="8000" dirty="0"/>
          </a:p>
          <a:p>
            <a:pPr algn="ctr"/>
            <a:r>
              <a:rPr lang="en-US" sz="8000" dirty="0"/>
              <a:t>PO</a:t>
            </a:r>
            <a:r>
              <a:rPr lang="en-US" sz="8000" baseline="-25000" dirty="0"/>
              <a:t>4</a:t>
            </a:r>
            <a:r>
              <a:rPr lang="en-US" sz="8000" baseline="30000" dirty="0"/>
              <a:t>-3</a:t>
            </a:r>
          </a:p>
          <a:p>
            <a:pPr algn="ctr"/>
            <a:endParaRPr lang="en-US" sz="8000" baseline="30000" dirty="0"/>
          </a:p>
          <a:p>
            <a:pPr algn="ctr"/>
            <a:r>
              <a:rPr lang="en-US" sz="8000" dirty="0">
                <a:solidFill>
                  <a:srgbClr val="0000FF"/>
                </a:solidFill>
              </a:rPr>
              <a:t>Phosphate</a:t>
            </a:r>
            <a:endParaRPr lang="en-US" sz="8000" baseline="30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41930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762000"/>
            <a:ext cx="7848600" cy="4883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6</a:t>
            </a:r>
          </a:p>
          <a:p>
            <a:endParaRPr lang="en-US" sz="8000" dirty="0"/>
          </a:p>
          <a:p>
            <a:pPr algn="ctr"/>
            <a:r>
              <a:rPr lang="en-US" sz="8000" dirty="0"/>
              <a:t>HCO</a:t>
            </a:r>
            <a:r>
              <a:rPr lang="en-US" sz="8000" baseline="-25000" dirty="0"/>
              <a:t>3</a:t>
            </a:r>
            <a:r>
              <a:rPr lang="en-US" sz="8000" baseline="30000" dirty="0"/>
              <a:t>-1</a:t>
            </a:r>
          </a:p>
          <a:p>
            <a:pPr algn="ctr"/>
            <a:endParaRPr lang="en-US" sz="8000" baseline="30000" dirty="0"/>
          </a:p>
          <a:p>
            <a:pPr algn="ctr"/>
            <a:r>
              <a:rPr lang="en-US" sz="8000" dirty="0">
                <a:solidFill>
                  <a:srgbClr val="0000FF"/>
                </a:solidFill>
              </a:rPr>
              <a:t> </a:t>
            </a:r>
            <a:endParaRPr lang="en-US" sz="8000" baseline="30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16545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762000"/>
            <a:ext cx="7848600" cy="36522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6</a:t>
            </a:r>
          </a:p>
          <a:p>
            <a:endParaRPr lang="en-US" sz="8000" dirty="0"/>
          </a:p>
          <a:p>
            <a:pPr algn="ctr"/>
            <a:r>
              <a:rPr lang="en-US" sz="8000" dirty="0"/>
              <a:t>HCO</a:t>
            </a:r>
            <a:r>
              <a:rPr lang="en-US" sz="8000" baseline="-25000" dirty="0"/>
              <a:t>3</a:t>
            </a:r>
            <a:r>
              <a:rPr lang="en-US" sz="8000" baseline="30000" dirty="0"/>
              <a:t>-1</a:t>
            </a:r>
          </a:p>
          <a:p>
            <a:pPr algn="ctr"/>
            <a:endParaRPr lang="en-US" sz="8000" baseline="30000" dirty="0"/>
          </a:p>
        </p:txBody>
      </p:sp>
      <p:sp>
        <p:nvSpPr>
          <p:cNvPr id="3" name="TextBox 2"/>
          <p:cNvSpPr txBox="1"/>
          <p:nvPr/>
        </p:nvSpPr>
        <p:spPr>
          <a:xfrm>
            <a:off x="0" y="4267200"/>
            <a:ext cx="914400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8000" dirty="0">
                <a:solidFill>
                  <a:srgbClr val="0000FF"/>
                </a:solidFill>
              </a:rPr>
              <a:t>Hydrogen Carbonate</a:t>
            </a:r>
            <a:endParaRPr lang="en-US" sz="8000" baseline="30000" dirty="0">
              <a:solidFill>
                <a:srgbClr val="0000FF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75524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762000"/>
            <a:ext cx="7848600" cy="4883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7</a:t>
            </a:r>
          </a:p>
          <a:p>
            <a:endParaRPr lang="en-US" sz="8000" dirty="0">
              <a:solidFill>
                <a:prstClr val="black"/>
              </a:solidFill>
            </a:endParaRPr>
          </a:p>
          <a:p>
            <a:pPr algn="ctr"/>
            <a:r>
              <a:rPr lang="en-US" sz="8000" dirty="0">
                <a:solidFill>
                  <a:prstClr val="black"/>
                </a:solidFill>
              </a:rPr>
              <a:t>NO</a:t>
            </a:r>
            <a:r>
              <a:rPr lang="en-US" sz="8000" baseline="-25000" dirty="0">
                <a:solidFill>
                  <a:prstClr val="black"/>
                </a:solidFill>
              </a:rPr>
              <a:t>3</a:t>
            </a:r>
            <a:r>
              <a:rPr lang="en-US" sz="8000" baseline="30000" dirty="0">
                <a:solidFill>
                  <a:prstClr val="black"/>
                </a:solidFill>
              </a:rPr>
              <a:t>-1</a:t>
            </a:r>
          </a:p>
          <a:p>
            <a:pPr algn="ctr"/>
            <a:endParaRPr lang="en-US" sz="8000" baseline="30000" dirty="0">
              <a:solidFill>
                <a:prstClr val="black"/>
              </a:solidFill>
            </a:endParaRPr>
          </a:p>
          <a:p>
            <a:pPr algn="ctr"/>
            <a:r>
              <a:rPr lang="en-US" sz="8000" dirty="0">
                <a:solidFill>
                  <a:srgbClr val="0000FF"/>
                </a:solidFill>
              </a:rPr>
              <a:t> </a:t>
            </a:r>
            <a:endParaRPr lang="en-US" sz="8000" baseline="30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75278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762000"/>
            <a:ext cx="7848600" cy="4883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7</a:t>
            </a:r>
          </a:p>
          <a:p>
            <a:endParaRPr lang="en-US" sz="8000" dirty="0">
              <a:solidFill>
                <a:prstClr val="black"/>
              </a:solidFill>
            </a:endParaRPr>
          </a:p>
          <a:p>
            <a:pPr algn="ctr"/>
            <a:r>
              <a:rPr lang="en-US" sz="8000" dirty="0">
                <a:solidFill>
                  <a:prstClr val="black"/>
                </a:solidFill>
              </a:rPr>
              <a:t>NO</a:t>
            </a:r>
            <a:r>
              <a:rPr lang="en-US" sz="8000" baseline="-25000" dirty="0">
                <a:solidFill>
                  <a:prstClr val="black"/>
                </a:solidFill>
              </a:rPr>
              <a:t>3</a:t>
            </a:r>
            <a:r>
              <a:rPr lang="en-US" sz="8000" baseline="30000" dirty="0">
                <a:solidFill>
                  <a:prstClr val="black"/>
                </a:solidFill>
              </a:rPr>
              <a:t>-1</a:t>
            </a:r>
          </a:p>
          <a:p>
            <a:pPr algn="ctr"/>
            <a:endParaRPr lang="en-US" sz="8000" baseline="30000" dirty="0">
              <a:solidFill>
                <a:prstClr val="black"/>
              </a:solidFill>
            </a:endParaRPr>
          </a:p>
          <a:p>
            <a:pPr algn="ctr"/>
            <a:r>
              <a:rPr lang="en-US" sz="8000" dirty="0">
                <a:solidFill>
                  <a:srgbClr val="0000FF"/>
                </a:solidFill>
              </a:rPr>
              <a:t>Nitrate </a:t>
            </a:r>
            <a:endParaRPr lang="en-US" sz="8000" baseline="30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1591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762000"/>
            <a:ext cx="7848600" cy="36522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8</a:t>
            </a:r>
          </a:p>
          <a:p>
            <a:endParaRPr lang="en-US" sz="8000" dirty="0">
              <a:solidFill>
                <a:prstClr val="black"/>
              </a:solidFill>
            </a:endParaRPr>
          </a:p>
          <a:p>
            <a:pPr algn="ctr"/>
            <a:r>
              <a:rPr lang="en-US" sz="8000" dirty="0">
                <a:solidFill>
                  <a:prstClr val="black"/>
                </a:solidFill>
              </a:rPr>
              <a:t>OH</a:t>
            </a:r>
            <a:r>
              <a:rPr lang="en-US" sz="8000" baseline="30000" dirty="0">
                <a:solidFill>
                  <a:prstClr val="black"/>
                </a:solidFill>
              </a:rPr>
              <a:t>-1</a:t>
            </a:r>
          </a:p>
          <a:p>
            <a:pPr algn="ctr"/>
            <a:endParaRPr lang="en-US" sz="8000" baseline="30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85377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762000"/>
            <a:ext cx="7848600" cy="4883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8</a:t>
            </a:r>
          </a:p>
          <a:p>
            <a:endParaRPr lang="en-US" sz="8000" dirty="0">
              <a:solidFill>
                <a:prstClr val="black"/>
              </a:solidFill>
            </a:endParaRPr>
          </a:p>
          <a:p>
            <a:pPr algn="ctr"/>
            <a:r>
              <a:rPr lang="en-US" sz="8000" dirty="0">
                <a:solidFill>
                  <a:prstClr val="black"/>
                </a:solidFill>
              </a:rPr>
              <a:t>OH</a:t>
            </a:r>
            <a:r>
              <a:rPr lang="en-US" sz="8000" baseline="30000" dirty="0">
                <a:solidFill>
                  <a:prstClr val="black"/>
                </a:solidFill>
              </a:rPr>
              <a:t>-1</a:t>
            </a:r>
          </a:p>
          <a:p>
            <a:pPr algn="ctr"/>
            <a:endParaRPr lang="en-US" sz="8000" baseline="30000" dirty="0">
              <a:solidFill>
                <a:prstClr val="black"/>
              </a:solidFill>
            </a:endParaRPr>
          </a:p>
          <a:p>
            <a:pPr algn="ctr"/>
            <a:r>
              <a:rPr lang="en-US" sz="8000" dirty="0">
                <a:solidFill>
                  <a:srgbClr val="0000FF"/>
                </a:solidFill>
              </a:rPr>
              <a:t>Hydroxide </a:t>
            </a:r>
            <a:endParaRPr lang="en-US" sz="8000" baseline="30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85558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762000"/>
            <a:ext cx="7848600" cy="4883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9</a:t>
            </a:r>
          </a:p>
          <a:p>
            <a:endParaRPr lang="en-US" sz="8000" dirty="0">
              <a:solidFill>
                <a:prstClr val="black"/>
              </a:solidFill>
            </a:endParaRPr>
          </a:p>
          <a:p>
            <a:pPr algn="ctr"/>
            <a:r>
              <a:rPr lang="en-US" sz="8000" dirty="0">
                <a:solidFill>
                  <a:prstClr val="black"/>
                </a:solidFill>
              </a:rPr>
              <a:t>C</a:t>
            </a:r>
            <a:r>
              <a:rPr lang="en-US" sz="8000" baseline="-25000" dirty="0">
                <a:solidFill>
                  <a:prstClr val="black"/>
                </a:solidFill>
              </a:rPr>
              <a:t>2</a:t>
            </a:r>
            <a:r>
              <a:rPr lang="en-US" sz="8000" dirty="0">
                <a:solidFill>
                  <a:prstClr val="black"/>
                </a:solidFill>
              </a:rPr>
              <a:t>O</a:t>
            </a:r>
            <a:r>
              <a:rPr lang="en-US" sz="8000" baseline="-25000" dirty="0">
                <a:solidFill>
                  <a:prstClr val="black"/>
                </a:solidFill>
              </a:rPr>
              <a:t>4</a:t>
            </a:r>
            <a:r>
              <a:rPr lang="en-US" sz="8000" baseline="30000" dirty="0">
                <a:solidFill>
                  <a:prstClr val="black"/>
                </a:solidFill>
              </a:rPr>
              <a:t>-2</a:t>
            </a:r>
          </a:p>
          <a:p>
            <a:pPr algn="ctr"/>
            <a:endParaRPr lang="en-US" sz="8000" baseline="30000" dirty="0">
              <a:solidFill>
                <a:prstClr val="black"/>
              </a:solidFill>
            </a:endParaRPr>
          </a:p>
          <a:p>
            <a:pPr algn="ctr"/>
            <a:r>
              <a:rPr lang="en-US" sz="8000" dirty="0">
                <a:solidFill>
                  <a:srgbClr val="0000FF"/>
                </a:solidFill>
              </a:rPr>
              <a:t> </a:t>
            </a:r>
            <a:endParaRPr lang="en-US" sz="8000" baseline="30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4778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762000"/>
            <a:ext cx="7848600" cy="4883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9</a:t>
            </a:r>
          </a:p>
          <a:p>
            <a:endParaRPr lang="en-US" sz="8000" dirty="0">
              <a:solidFill>
                <a:prstClr val="black"/>
              </a:solidFill>
            </a:endParaRPr>
          </a:p>
          <a:p>
            <a:pPr algn="ctr"/>
            <a:r>
              <a:rPr lang="en-US" sz="8000" dirty="0">
                <a:solidFill>
                  <a:prstClr val="black"/>
                </a:solidFill>
              </a:rPr>
              <a:t>C</a:t>
            </a:r>
            <a:r>
              <a:rPr lang="en-US" sz="8000" baseline="-25000" dirty="0">
                <a:solidFill>
                  <a:prstClr val="black"/>
                </a:solidFill>
              </a:rPr>
              <a:t>2</a:t>
            </a:r>
            <a:r>
              <a:rPr lang="en-US" sz="8000" dirty="0">
                <a:solidFill>
                  <a:prstClr val="black"/>
                </a:solidFill>
              </a:rPr>
              <a:t>O</a:t>
            </a:r>
            <a:r>
              <a:rPr lang="en-US" sz="8000" baseline="-25000" dirty="0">
                <a:solidFill>
                  <a:prstClr val="black"/>
                </a:solidFill>
              </a:rPr>
              <a:t>4</a:t>
            </a:r>
            <a:r>
              <a:rPr lang="en-US" sz="8000" baseline="30000" dirty="0">
                <a:solidFill>
                  <a:prstClr val="black"/>
                </a:solidFill>
              </a:rPr>
              <a:t>-2</a:t>
            </a:r>
          </a:p>
          <a:p>
            <a:pPr algn="ctr"/>
            <a:endParaRPr lang="en-US" sz="8000" baseline="30000" dirty="0">
              <a:solidFill>
                <a:prstClr val="black"/>
              </a:solidFill>
            </a:endParaRPr>
          </a:p>
          <a:p>
            <a:pPr algn="ctr"/>
            <a:r>
              <a:rPr lang="en-US" sz="8000" dirty="0">
                <a:solidFill>
                  <a:srgbClr val="0000FF"/>
                </a:solidFill>
              </a:rPr>
              <a:t>Oxalate  </a:t>
            </a:r>
            <a:endParaRPr lang="en-US" sz="8000" baseline="30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46448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762000"/>
            <a:ext cx="7848600" cy="4883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10</a:t>
            </a:r>
          </a:p>
          <a:p>
            <a:endParaRPr lang="en-US" sz="8000" dirty="0">
              <a:solidFill>
                <a:prstClr val="black"/>
              </a:solidFill>
            </a:endParaRPr>
          </a:p>
          <a:p>
            <a:pPr algn="ctr"/>
            <a:r>
              <a:rPr lang="en-US" sz="8000" dirty="0">
                <a:solidFill>
                  <a:prstClr val="black"/>
                </a:solidFill>
              </a:rPr>
              <a:t>SO</a:t>
            </a:r>
            <a:r>
              <a:rPr lang="en-US" sz="8000" baseline="-25000" dirty="0">
                <a:solidFill>
                  <a:prstClr val="black"/>
                </a:solidFill>
              </a:rPr>
              <a:t>4</a:t>
            </a:r>
            <a:r>
              <a:rPr lang="en-US" sz="8000" baseline="30000" dirty="0">
                <a:solidFill>
                  <a:prstClr val="black"/>
                </a:solidFill>
              </a:rPr>
              <a:t>-2</a:t>
            </a:r>
          </a:p>
          <a:p>
            <a:pPr algn="ctr"/>
            <a:endParaRPr lang="en-US" sz="8000" baseline="30000" dirty="0">
              <a:solidFill>
                <a:prstClr val="black"/>
              </a:solidFill>
            </a:endParaRPr>
          </a:p>
          <a:p>
            <a:pPr algn="ctr"/>
            <a:r>
              <a:rPr lang="en-US" sz="8000" dirty="0">
                <a:solidFill>
                  <a:srgbClr val="0000FF"/>
                </a:solidFill>
              </a:rPr>
              <a:t> </a:t>
            </a:r>
            <a:endParaRPr lang="en-US" sz="8000" baseline="30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95406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762000"/>
            <a:ext cx="7848600" cy="4883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10</a:t>
            </a:r>
          </a:p>
          <a:p>
            <a:endParaRPr lang="en-US" sz="8000" dirty="0">
              <a:solidFill>
                <a:prstClr val="black"/>
              </a:solidFill>
            </a:endParaRPr>
          </a:p>
          <a:p>
            <a:pPr algn="ctr"/>
            <a:r>
              <a:rPr lang="en-US" sz="8000" dirty="0">
                <a:solidFill>
                  <a:prstClr val="black"/>
                </a:solidFill>
              </a:rPr>
              <a:t>SO</a:t>
            </a:r>
            <a:r>
              <a:rPr lang="en-US" sz="8000" baseline="-25000" dirty="0">
                <a:solidFill>
                  <a:prstClr val="black"/>
                </a:solidFill>
              </a:rPr>
              <a:t>4</a:t>
            </a:r>
            <a:r>
              <a:rPr lang="en-US" sz="8000" baseline="30000" dirty="0">
                <a:solidFill>
                  <a:prstClr val="black"/>
                </a:solidFill>
              </a:rPr>
              <a:t>-2</a:t>
            </a:r>
          </a:p>
          <a:p>
            <a:pPr algn="ctr"/>
            <a:endParaRPr lang="en-US" sz="8000" baseline="30000" dirty="0">
              <a:solidFill>
                <a:prstClr val="black"/>
              </a:solidFill>
            </a:endParaRPr>
          </a:p>
          <a:p>
            <a:pPr algn="ctr"/>
            <a:r>
              <a:rPr lang="en-US" sz="8000" dirty="0">
                <a:solidFill>
                  <a:srgbClr val="0000FF"/>
                </a:solidFill>
              </a:rPr>
              <a:t>Sulfate  </a:t>
            </a:r>
            <a:endParaRPr lang="en-US" sz="8000" baseline="30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18209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762000"/>
            <a:ext cx="7848600" cy="4883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11</a:t>
            </a:r>
          </a:p>
          <a:p>
            <a:endParaRPr lang="en-US" sz="8000" dirty="0">
              <a:solidFill>
                <a:prstClr val="black"/>
              </a:solidFill>
            </a:endParaRPr>
          </a:p>
          <a:p>
            <a:pPr algn="ctr"/>
            <a:r>
              <a:rPr lang="en-US" sz="8000" dirty="0">
                <a:solidFill>
                  <a:prstClr val="black"/>
                </a:solidFill>
              </a:rPr>
              <a:t>NH</a:t>
            </a:r>
            <a:r>
              <a:rPr lang="en-US" sz="8000" baseline="-25000" dirty="0">
                <a:solidFill>
                  <a:prstClr val="black"/>
                </a:solidFill>
              </a:rPr>
              <a:t>4</a:t>
            </a:r>
            <a:r>
              <a:rPr lang="en-US" sz="8000" baseline="30000" dirty="0">
                <a:solidFill>
                  <a:prstClr val="black"/>
                </a:solidFill>
              </a:rPr>
              <a:t>+1</a:t>
            </a:r>
          </a:p>
          <a:p>
            <a:pPr algn="ctr"/>
            <a:endParaRPr lang="en-US" sz="8000" baseline="30000" dirty="0">
              <a:solidFill>
                <a:prstClr val="black"/>
              </a:solidFill>
            </a:endParaRPr>
          </a:p>
          <a:p>
            <a:pPr algn="ctr"/>
            <a:r>
              <a:rPr lang="en-US" sz="8000" dirty="0">
                <a:solidFill>
                  <a:srgbClr val="0000FF"/>
                </a:solidFill>
              </a:rPr>
              <a:t>  </a:t>
            </a:r>
            <a:endParaRPr lang="en-US" sz="8000" baseline="30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48773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762000"/>
            <a:ext cx="7848600" cy="4883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11</a:t>
            </a:r>
          </a:p>
          <a:p>
            <a:endParaRPr lang="en-US" sz="8000" dirty="0">
              <a:solidFill>
                <a:prstClr val="black"/>
              </a:solidFill>
            </a:endParaRPr>
          </a:p>
          <a:p>
            <a:pPr algn="ctr"/>
            <a:r>
              <a:rPr lang="en-US" sz="8000" dirty="0">
                <a:solidFill>
                  <a:prstClr val="black"/>
                </a:solidFill>
              </a:rPr>
              <a:t>NH</a:t>
            </a:r>
            <a:r>
              <a:rPr lang="en-US" sz="8000" baseline="-25000" dirty="0">
                <a:solidFill>
                  <a:prstClr val="black"/>
                </a:solidFill>
              </a:rPr>
              <a:t>4</a:t>
            </a:r>
            <a:r>
              <a:rPr lang="en-US" sz="8000" baseline="30000" dirty="0">
                <a:solidFill>
                  <a:prstClr val="black"/>
                </a:solidFill>
              </a:rPr>
              <a:t>+1</a:t>
            </a:r>
          </a:p>
          <a:p>
            <a:pPr algn="ctr"/>
            <a:endParaRPr lang="en-US" sz="8000" baseline="30000" dirty="0">
              <a:solidFill>
                <a:prstClr val="black"/>
              </a:solidFill>
            </a:endParaRPr>
          </a:p>
          <a:p>
            <a:pPr algn="ctr"/>
            <a:r>
              <a:rPr lang="en-US" sz="8000" dirty="0">
                <a:solidFill>
                  <a:srgbClr val="0000FF"/>
                </a:solidFill>
              </a:rPr>
              <a:t>Ammonium  </a:t>
            </a:r>
            <a:endParaRPr lang="en-US" sz="8000" baseline="30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39349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762000"/>
            <a:ext cx="7848600" cy="4883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12</a:t>
            </a:r>
          </a:p>
          <a:p>
            <a:endParaRPr lang="en-US" sz="8000" dirty="0">
              <a:solidFill>
                <a:prstClr val="black"/>
              </a:solidFill>
            </a:endParaRPr>
          </a:p>
          <a:p>
            <a:pPr algn="ctr"/>
            <a:r>
              <a:rPr lang="en-US" sz="8000" dirty="0">
                <a:solidFill>
                  <a:prstClr val="black"/>
                </a:solidFill>
              </a:rPr>
              <a:t>NO</a:t>
            </a:r>
            <a:r>
              <a:rPr lang="en-US" sz="8000" baseline="-25000" dirty="0">
                <a:solidFill>
                  <a:prstClr val="black"/>
                </a:solidFill>
              </a:rPr>
              <a:t>2</a:t>
            </a:r>
            <a:r>
              <a:rPr lang="en-US" sz="8000" baseline="30000" dirty="0">
                <a:solidFill>
                  <a:prstClr val="black"/>
                </a:solidFill>
              </a:rPr>
              <a:t>-1</a:t>
            </a:r>
          </a:p>
          <a:p>
            <a:pPr algn="ctr"/>
            <a:endParaRPr lang="en-US" sz="8000" baseline="30000" dirty="0">
              <a:solidFill>
                <a:prstClr val="black"/>
              </a:solidFill>
            </a:endParaRPr>
          </a:p>
          <a:p>
            <a:pPr algn="ctr"/>
            <a:r>
              <a:rPr lang="en-US" sz="8000" dirty="0">
                <a:solidFill>
                  <a:srgbClr val="0000FF"/>
                </a:solidFill>
              </a:rPr>
              <a:t> </a:t>
            </a:r>
            <a:endParaRPr lang="en-US" sz="8000" baseline="30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34524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762000"/>
            <a:ext cx="7848600" cy="4883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12</a:t>
            </a:r>
          </a:p>
          <a:p>
            <a:endParaRPr lang="en-US" sz="8000" dirty="0">
              <a:solidFill>
                <a:prstClr val="black"/>
              </a:solidFill>
            </a:endParaRPr>
          </a:p>
          <a:p>
            <a:pPr algn="ctr"/>
            <a:r>
              <a:rPr lang="en-US" sz="8000" dirty="0">
                <a:solidFill>
                  <a:prstClr val="black"/>
                </a:solidFill>
              </a:rPr>
              <a:t>NO</a:t>
            </a:r>
            <a:r>
              <a:rPr lang="en-US" sz="8000" baseline="-25000" dirty="0">
                <a:solidFill>
                  <a:prstClr val="black"/>
                </a:solidFill>
              </a:rPr>
              <a:t>2</a:t>
            </a:r>
            <a:r>
              <a:rPr lang="en-US" sz="8000" baseline="30000" dirty="0">
                <a:solidFill>
                  <a:prstClr val="black"/>
                </a:solidFill>
              </a:rPr>
              <a:t>-1</a:t>
            </a:r>
          </a:p>
          <a:p>
            <a:pPr algn="ctr"/>
            <a:endParaRPr lang="en-US" sz="8000" baseline="30000" dirty="0">
              <a:solidFill>
                <a:srgbClr val="0000FF"/>
              </a:solidFill>
            </a:endParaRPr>
          </a:p>
          <a:p>
            <a:pPr algn="ctr"/>
            <a:r>
              <a:rPr lang="en-US" sz="8000" dirty="0">
                <a:solidFill>
                  <a:srgbClr val="0000FF"/>
                </a:solidFill>
              </a:rPr>
              <a:t>Nitrite</a:t>
            </a:r>
          </a:p>
        </p:txBody>
      </p:sp>
    </p:spTree>
    <p:extLst>
      <p:ext uri="{BB962C8B-B14F-4D97-AF65-F5344CB8AC3E}">
        <p14:creationId xmlns:p14="http://schemas.microsoft.com/office/powerpoint/2010/main" val="14955323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762000"/>
            <a:ext cx="7848600" cy="4883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14</a:t>
            </a:r>
          </a:p>
          <a:p>
            <a:endParaRPr lang="en-US" sz="8000" dirty="0">
              <a:solidFill>
                <a:prstClr val="black"/>
              </a:solidFill>
            </a:endParaRPr>
          </a:p>
          <a:p>
            <a:pPr algn="ctr"/>
            <a:r>
              <a:rPr lang="en-US" sz="8000" dirty="0">
                <a:solidFill>
                  <a:prstClr val="black"/>
                </a:solidFill>
              </a:rPr>
              <a:t>ClO</a:t>
            </a:r>
            <a:r>
              <a:rPr lang="en-US" sz="8000" baseline="-25000" dirty="0">
                <a:solidFill>
                  <a:prstClr val="black"/>
                </a:solidFill>
              </a:rPr>
              <a:t>4</a:t>
            </a:r>
            <a:r>
              <a:rPr lang="en-US" sz="8000" baseline="30000" dirty="0">
                <a:solidFill>
                  <a:prstClr val="black"/>
                </a:solidFill>
              </a:rPr>
              <a:t>-1</a:t>
            </a:r>
          </a:p>
          <a:p>
            <a:pPr algn="ctr"/>
            <a:endParaRPr lang="en-US" sz="8000" baseline="30000" dirty="0">
              <a:solidFill>
                <a:prstClr val="black"/>
              </a:solidFill>
            </a:endParaRPr>
          </a:p>
          <a:p>
            <a:pPr algn="ctr"/>
            <a:r>
              <a:rPr lang="en-US" sz="8000" dirty="0">
                <a:solidFill>
                  <a:srgbClr val="0000FF"/>
                </a:solidFill>
              </a:rPr>
              <a:t> </a:t>
            </a:r>
            <a:endParaRPr lang="en-US" sz="8000" baseline="30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35163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762000"/>
            <a:ext cx="7848600" cy="4883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14</a:t>
            </a:r>
          </a:p>
          <a:p>
            <a:endParaRPr lang="en-US" sz="8000" dirty="0">
              <a:solidFill>
                <a:prstClr val="black"/>
              </a:solidFill>
            </a:endParaRPr>
          </a:p>
          <a:p>
            <a:pPr algn="ctr"/>
            <a:r>
              <a:rPr lang="en-US" sz="8000" dirty="0">
                <a:solidFill>
                  <a:prstClr val="black"/>
                </a:solidFill>
              </a:rPr>
              <a:t>ClO</a:t>
            </a:r>
            <a:r>
              <a:rPr lang="en-US" sz="8000" baseline="-25000" dirty="0">
                <a:solidFill>
                  <a:prstClr val="black"/>
                </a:solidFill>
              </a:rPr>
              <a:t>4</a:t>
            </a:r>
            <a:r>
              <a:rPr lang="en-US" sz="8000" baseline="30000" dirty="0">
                <a:solidFill>
                  <a:prstClr val="black"/>
                </a:solidFill>
              </a:rPr>
              <a:t>-1</a:t>
            </a:r>
          </a:p>
          <a:p>
            <a:pPr algn="ctr"/>
            <a:endParaRPr lang="en-US" sz="8000" baseline="30000" dirty="0">
              <a:solidFill>
                <a:prstClr val="black"/>
              </a:solidFill>
            </a:endParaRPr>
          </a:p>
          <a:p>
            <a:pPr algn="ctr"/>
            <a:r>
              <a:rPr lang="en-US" sz="8000" dirty="0">
                <a:solidFill>
                  <a:srgbClr val="0000FF"/>
                </a:solidFill>
              </a:rPr>
              <a:t>Perchlorate </a:t>
            </a:r>
            <a:endParaRPr lang="en-US" sz="8000" baseline="30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35928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762000"/>
            <a:ext cx="7848600" cy="4883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15</a:t>
            </a:r>
          </a:p>
          <a:p>
            <a:endParaRPr lang="en-US" sz="8000" dirty="0">
              <a:solidFill>
                <a:prstClr val="black"/>
              </a:solidFill>
            </a:endParaRPr>
          </a:p>
          <a:p>
            <a:pPr algn="ctr"/>
            <a:r>
              <a:rPr lang="en-US" sz="8000" dirty="0">
                <a:solidFill>
                  <a:prstClr val="black"/>
                </a:solidFill>
              </a:rPr>
              <a:t>HSO</a:t>
            </a:r>
            <a:r>
              <a:rPr lang="en-US" sz="8000" baseline="-25000" dirty="0">
                <a:solidFill>
                  <a:prstClr val="black"/>
                </a:solidFill>
              </a:rPr>
              <a:t>4</a:t>
            </a:r>
            <a:r>
              <a:rPr lang="en-US" sz="8000" baseline="30000" dirty="0">
                <a:solidFill>
                  <a:prstClr val="black"/>
                </a:solidFill>
              </a:rPr>
              <a:t>-1</a:t>
            </a:r>
          </a:p>
          <a:p>
            <a:pPr algn="ctr"/>
            <a:endParaRPr lang="en-US" sz="8000" baseline="30000" dirty="0">
              <a:solidFill>
                <a:prstClr val="black"/>
              </a:solidFill>
            </a:endParaRPr>
          </a:p>
          <a:p>
            <a:pPr algn="ctr"/>
            <a:r>
              <a:rPr lang="en-US" sz="8000" dirty="0">
                <a:solidFill>
                  <a:srgbClr val="0000FF"/>
                </a:solidFill>
              </a:rPr>
              <a:t>  </a:t>
            </a:r>
            <a:endParaRPr lang="en-US" sz="8000" baseline="30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20449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762000"/>
            <a:ext cx="7848600" cy="4883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15</a:t>
            </a:r>
          </a:p>
          <a:p>
            <a:endParaRPr lang="en-US" sz="8000" dirty="0">
              <a:solidFill>
                <a:prstClr val="black"/>
              </a:solidFill>
            </a:endParaRPr>
          </a:p>
          <a:p>
            <a:pPr algn="ctr"/>
            <a:r>
              <a:rPr lang="en-US" sz="8000" dirty="0">
                <a:solidFill>
                  <a:prstClr val="black"/>
                </a:solidFill>
              </a:rPr>
              <a:t>HSO</a:t>
            </a:r>
            <a:r>
              <a:rPr lang="en-US" sz="8000" baseline="-25000" dirty="0">
                <a:solidFill>
                  <a:prstClr val="black"/>
                </a:solidFill>
              </a:rPr>
              <a:t>4</a:t>
            </a:r>
            <a:r>
              <a:rPr lang="en-US" sz="8000" baseline="30000" dirty="0">
                <a:solidFill>
                  <a:prstClr val="black"/>
                </a:solidFill>
              </a:rPr>
              <a:t>-1</a:t>
            </a:r>
          </a:p>
          <a:p>
            <a:pPr algn="ctr"/>
            <a:endParaRPr lang="en-US" sz="8000" baseline="30000" dirty="0">
              <a:solidFill>
                <a:prstClr val="black"/>
              </a:solidFill>
            </a:endParaRPr>
          </a:p>
          <a:p>
            <a:pPr algn="ctr"/>
            <a:r>
              <a:rPr lang="en-US" sz="8000" dirty="0">
                <a:solidFill>
                  <a:srgbClr val="0000FF"/>
                </a:solidFill>
              </a:rPr>
              <a:t>Hydrogen Sulfate  </a:t>
            </a:r>
            <a:endParaRPr lang="en-US" sz="8000" baseline="30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23114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762000"/>
            <a:ext cx="7848600" cy="4883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16</a:t>
            </a:r>
          </a:p>
          <a:p>
            <a:endParaRPr lang="en-US" sz="8000" dirty="0">
              <a:solidFill>
                <a:prstClr val="black"/>
              </a:solidFill>
            </a:endParaRPr>
          </a:p>
          <a:p>
            <a:pPr algn="ctr"/>
            <a:r>
              <a:rPr lang="en-US" sz="8000" dirty="0">
                <a:solidFill>
                  <a:prstClr val="black"/>
                </a:solidFill>
              </a:rPr>
              <a:t>CN</a:t>
            </a:r>
            <a:r>
              <a:rPr lang="en-US" sz="8000" baseline="30000" dirty="0">
                <a:solidFill>
                  <a:prstClr val="black"/>
                </a:solidFill>
              </a:rPr>
              <a:t>-1</a:t>
            </a:r>
          </a:p>
          <a:p>
            <a:pPr algn="ctr"/>
            <a:endParaRPr lang="en-US" sz="8000" baseline="30000" dirty="0">
              <a:solidFill>
                <a:prstClr val="black"/>
              </a:solidFill>
            </a:endParaRPr>
          </a:p>
          <a:p>
            <a:pPr algn="ctr"/>
            <a:r>
              <a:rPr lang="en-US" sz="8000" dirty="0">
                <a:solidFill>
                  <a:srgbClr val="0000FF"/>
                </a:solidFill>
              </a:rPr>
              <a:t> </a:t>
            </a:r>
            <a:endParaRPr lang="en-US" sz="8000" baseline="30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159633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762000"/>
            <a:ext cx="7848600" cy="4883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16</a:t>
            </a:r>
          </a:p>
          <a:p>
            <a:endParaRPr lang="en-US" sz="8000" dirty="0">
              <a:solidFill>
                <a:prstClr val="black"/>
              </a:solidFill>
            </a:endParaRPr>
          </a:p>
          <a:p>
            <a:pPr algn="ctr"/>
            <a:r>
              <a:rPr lang="en-US" sz="8000" dirty="0">
                <a:solidFill>
                  <a:prstClr val="black"/>
                </a:solidFill>
              </a:rPr>
              <a:t>CN</a:t>
            </a:r>
            <a:r>
              <a:rPr lang="en-US" sz="8000" baseline="30000" dirty="0">
                <a:solidFill>
                  <a:prstClr val="black"/>
                </a:solidFill>
              </a:rPr>
              <a:t>-1</a:t>
            </a:r>
          </a:p>
          <a:p>
            <a:pPr algn="ctr"/>
            <a:endParaRPr lang="en-US" sz="8000" baseline="30000" dirty="0">
              <a:solidFill>
                <a:prstClr val="black"/>
              </a:solidFill>
            </a:endParaRPr>
          </a:p>
          <a:p>
            <a:pPr algn="ctr"/>
            <a:r>
              <a:rPr lang="en-US" sz="8000" dirty="0">
                <a:solidFill>
                  <a:srgbClr val="0000FF"/>
                </a:solidFill>
              </a:rPr>
              <a:t>Cyanide </a:t>
            </a:r>
          </a:p>
        </p:txBody>
      </p:sp>
    </p:spTree>
    <p:extLst>
      <p:ext uri="{BB962C8B-B14F-4D97-AF65-F5344CB8AC3E}">
        <p14:creationId xmlns:p14="http://schemas.microsoft.com/office/powerpoint/2010/main" val="404657730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762000"/>
            <a:ext cx="7848600" cy="4883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17</a:t>
            </a:r>
          </a:p>
          <a:p>
            <a:endParaRPr lang="en-US" sz="8000" dirty="0">
              <a:solidFill>
                <a:prstClr val="black"/>
              </a:solidFill>
            </a:endParaRPr>
          </a:p>
          <a:p>
            <a:pPr algn="ctr"/>
            <a:r>
              <a:rPr lang="en-US" sz="8000" dirty="0">
                <a:solidFill>
                  <a:prstClr val="black"/>
                </a:solidFill>
              </a:rPr>
              <a:t>Cr</a:t>
            </a:r>
            <a:r>
              <a:rPr lang="en-US" sz="8000" baseline="-25000" dirty="0">
                <a:solidFill>
                  <a:prstClr val="black"/>
                </a:solidFill>
              </a:rPr>
              <a:t>2</a:t>
            </a:r>
            <a:r>
              <a:rPr lang="en-US" sz="8000" dirty="0">
                <a:solidFill>
                  <a:prstClr val="black"/>
                </a:solidFill>
              </a:rPr>
              <a:t>O</a:t>
            </a:r>
            <a:r>
              <a:rPr lang="en-US" sz="8000" baseline="-25000" dirty="0">
                <a:solidFill>
                  <a:prstClr val="black"/>
                </a:solidFill>
              </a:rPr>
              <a:t>7</a:t>
            </a:r>
            <a:r>
              <a:rPr lang="en-US" sz="8000" baseline="30000" dirty="0">
                <a:solidFill>
                  <a:prstClr val="black"/>
                </a:solidFill>
              </a:rPr>
              <a:t>-2</a:t>
            </a:r>
          </a:p>
          <a:p>
            <a:pPr algn="ctr"/>
            <a:endParaRPr lang="en-US" sz="8000" baseline="30000" dirty="0">
              <a:solidFill>
                <a:prstClr val="black"/>
              </a:solidFill>
            </a:endParaRPr>
          </a:p>
          <a:p>
            <a:pPr algn="ctr"/>
            <a:r>
              <a:rPr lang="en-US" sz="8000" dirty="0">
                <a:solidFill>
                  <a:srgbClr val="0000FF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6329377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762000"/>
            <a:ext cx="7848600" cy="4883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17</a:t>
            </a:r>
          </a:p>
          <a:p>
            <a:endParaRPr lang="en-US" sz="8000" dirty="0">
              <a:solidFill>
                <a:prstClr val="black"/>
              </a:solidFill>
            </a:endParaRPr>
          </a:p>
          <a:p>
            <a:pPr algn="ctr"/>
            <a:r>
              <a:rPr lang="en-US" sz="8000" dirty="0">
                <a:solidFill>
                  <a:prstClr val="black"/>
                </a:solidFill>
              </a:rPr>
              <a:t>Cr</a:t>
            </a:r>
            <a:r>
              <a:rPr lang="en-US" sz="8000" baseline="-25000" dirty="0">
                <a:solidFill>
                  <a:prstClr val="black"/>
                </a:solidFill>
              </a:rPr>
              <a:t>2</a:t>
            </a:r>
            <a:r>
              <a:rPr lang="en-US" sz="8000" dirty="0">
                <a:solidFill>
                  <a:prstClr val="black"/>
                </a:solidFill>
              </a:rPr>
              <a:t>O</a:t>
            </a:r>
            <a:r>
              <a:rPr lang="en-US" sz="8000" baseline="-25000" dirty="0">
                <a:solidFill>
                  <a:prstClr val="black"/>
                </a:solidFill>
              </a:rPr>
              <a:t>7</a:t>
            </a:r>
            <a:r>
              <a:rPr lang="en-US" sz="8000" baseline="30000" dirty="0">
                <a:solidFill>
                  <a:prstClr val="black"/>
                </a:solidFill>
              </a:rPr>
              <a:t>-2</a:t>
            </a:r>
          </a:p>
          <a:p>
            <a:pPr algn="ctr"/>
            <a:endParaRPr lang="en-US" sz="8000" baseline="30000" dirty="0">
              <a:solidFill>
                <a:prstClr val="black"/>
              </a:solidFill>
            </a:endParaRPr>
          </a:p>
          <a:p>
            <a:pPr algn="ctr"/>
            <a:r>
              <a:rPr lang="en-US" sz="8000" dirty="0">
                <a:solidFill>
                  <a:srgbClr val="0000FF"/>
                </a:solidFill>
              </a:rPr>
              <a:t>Dichromate </a:t>
            </a:r>
          </a:p>
        </p:txBody>
      </p:sp>
    </p:spTree>
    <p:extLst>
      <p:ext uri="{BB962C8B-B14F-4D97-AF65-F5344CB8AC3E}">
        <p14:creationId xmlns:p14="http://schemas.microsoft.com/office/powerpoint/2010/main" val="343189149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762000"/>
            <a:ext cx="7848600" cy="4883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18</a:t>
            </a:r>
          </a:p>
          <a:p>
            <a:endParaRPr lang="en-US" sz="8000" dirty="0">
              <a:solidFill>
                <a:prstClr val="black"/>
              </a:solidFill>
            </a:endParaRPr>
          </a:p>
          <a:p>
            <a:pPr algn="ctr"/>
            <a:r>
              <a:rPr lang="en-US" sz="8000" dirty="0">
                <a:solidFill>
                  <a:prstClr val="black"/>
                </a:solidFill>
              </a:rPr>
              <a:t>C</a:t>
            </a:r>
            <a:r>
              <a:rPr lang="en-US" sz="8000" baseline="-25000" dirty="0">
                <a:solidFill>
                  <a:prstClr val="black"/>
                </a:solidFill>
              </a:rPr>
              <a:t>2</a:t>
            </a:r>
            <a:r>
              <a:rPr lang="en-US" sz="8000" dirty="0">
                <a:solidFill>
                  <a:prstClr val="black"/>
                </a:solidFill>
              </a:rPr>
              <a:t>H</a:t>
            </a:r>
            <a:r>
              <a:rPr lang="en-US" sz="8000" baseline="-25000" dirty="0">
                <a:solidFill>
                  <a:prstClr val="black"/>
                </a:solidFill>
              </a:rPr>
              <a:t>3</a:t>
            </a:r>
            <a:r>
              <a:rPr lang="en-US" sz="8000" dirty="0">
                <a:solidFill>
                  <a:prstClr val="black"/>
                </a:solidFill>
              </a:rPr>
              <a:t>O</a:t>
            </a:r>
            <a:r>
              <a:rPr lang="en-US" sz="8000" baseline="-25000" dirty="0">
                <a:solidFill>
                  <a:prstClr val="black"/>
                </a:solidFill>
              </a:rPr>
              <a:t>2</a:t>
            </a:r>
            <a:r>
              <a:rPr lang="en-US" sz="8000" baseline="30000" dirty="0">
                <a:solidFill>
                  <a:prstClr val="black"/>
                </a:solidFill>
              </a:rPr>
              <a:t>-1</a:t>
            </a:r>
          </a:p>
          <a:p>
            <a:pPr algn="ctr"/>
            <a:endParaRPr lang="en-US" sz="8000" baseline="30000" dirty="0">
              <a:solidFill>
                <a:prstClr val="black"/>
              </a:solidFill>
            </a:endParaRPr>
          </a:p>
          <a:p>
            <a:pPr algn="ctr"/>
            <a:r>
              <a:rPr lang="en-US" sz="8000" dirty="0">
                <a:solidFill>
                  <a:srgbClr val="0000FF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7785072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762000"/>
            <a:ext cx="7848600" cy="4883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18</a:t>
            </a:r>
          </a:p>
          <a:p>
            <a:endParaRPr lang="en-US" sz="8000" dirty="0">
              <a:solidFill>
                <a:prstClr val="black"/>
              </a:solidFill>
            </a:endParaRPr>
          </a:p>
          <a:p>
            <a:pPr algn="ctr"/>
            <a:r>
              <a:rPr lang="en-US" sz="8000" dirty="0">
                <a:solidFill>
                  <a:prstClr val="black"/>
                </a:solidFill>
              </a:rPr>
              <a:t>C</a:t>
            </a:r>
            <a:r>
              <a:rPr lang="en-US" sz="8000" baseline="-25000" dirty="0">
                <a:solidFill>
                  <a:prstClr val="black"/>
                </a:solidFill>
              </a:rPr>
              <a:t>2</a:t>
            </a:r>
            <a:r>
              <a:rPr lang="en-US" sz="8000" dirty="0">
                <a:solidFill>
                  <a:prstClr val="black"/>
                </a:solidFill>
              </a:rPr>
              <a:t>H</a:t>
            </a:r>
            <a:r>
              <a:rPr lang="en-US" sz="8000" baseline="-25000" dirty="0">
                <a:solidFill>
                  <a:prstClr val="black"/>
                </a:solidFill>
              </a:rPr>
              <a:t>3</a:t>
            </a:r>
            <a:r>
              <a:rPr lang="en-US" sz="8000" dirty="0">
                <a:solidFill>
                  <a:prstClr val="black"/>
                </a:solidFill>
              </a:rPr>
              <a:t>O</a:t>
            </a:r>
            <a:r>
              <a:rPr lang="en-US" sz="8000" baseline="-25000" dirty="0">
                <a:solidFill>
                  <a:prstClr val="black"/>
                </a:solidFill>
              </a:rPr>
              <a:t>2</a:t>
            </a:r>
            <a:r>
              <a:rPr lang="en-US" sz="8000" baseline="30000" dirty="0">
                <a:solidFill>
                  <a:prstClr val="black"/>
                </a:solidFill>
              </a:rPr>
              <a:t>-1</a:t>
            </a:r>
          </a:p>
          <a:p>
            <a:pPr algn="ctr"/>
            <a:endParaRPr lang="en-US" sz="8000" baseline="30000" dirty="0">
              <a:solidFill>
                <a:prstClr val="black"/>
              </a:solidFill>
            </a:endParaRPr>
          </a:p>
          <a:p>
            <a:pPr algn="ctr"/>
            <a:r>
              <a:rPr lang="en-US" sz="8000" dirty="0">
                <a:solidFill>
                  <a:srgbClr val="0000FF"/>
                </a:solidFill>
              </a:rPr>
              <a:t> Acetate</a:t>
            </a:r>
          </a:p>
        </p:txBody>
      </p:sp>
    </p:spTree>
    <p:extLst>
      <p:ext uri="{BB962C8B-B14F-4D97-AF65-F5344CB8AC3E}">
        <p14:creationId xmlns:p14="http://schemas.microsoft.com/office/powerpoint/2010/main" val="81620330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762000"/>
            <a:ext cx="7848600" cy="4883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19</a:t>
            </a:r>
          </a:p>
          <a:p>
            <a:endParaRPr lang="en-US" sz="8000" dirty="0">
              <a:solidFill>
                <a:prstClr val="black"/>
              </a:solidFill>
            </a:endParaRPr>
          </a:p>
          <a:p>
            <a:pPr algn="ctr"/>
            <a:r>
              <a:rPr lang="en-US" sz="8000" dirty="0">
                <a:solidFill>
                  <a:prstClr val="black"/>
                </a:solidFill>
              </a:rPr>
              <a:t>S</a:t>
            </a:r>
            <a:r>
              <a:rPr lang="en-US" sz="8000" baseline="-25000" dirty="0">
                <a:solidFill>
                  <a:prstClr val="black"/>
                </a:solidFill>
              </a:rPr>
              <a:t>2</a:t>
            </a:r>
            <a:r>
              <a:rPr lang="en-US" sz="8000" dirty="0">
                <a:solidFill>
                  <a:prstClr val="black"/>
                </a:solidFill>
              </a:rPr>
              <a:t>O</a:t>
            </a:r>
            <a:r>
              <a:rPr lang="en-US" sz="8000" baseline="-25000" dirty="0">
                <a:solidFill>
                  <a:prstClr val="black"/>
                </a:solidFill>
              </a:rPr>
              <a:t>3</a:t>
            </a:r>
            <a:r>
              <a:rPr lang="en-US" sz="8000" baseline="30000" dirty="0">
                <a:solidFill>
                  <a:prstClr val="black"/>
                </a:solidFill>
              </a:rPr>
              <a:t>-2</a:t>
            </a:r>
          </a:p>
          <a:p>
            <a:pPr algn="ctr"/>
            <a:endParaRPr lang="en-US" sz="8000" baseline="30000" dirty="0">
              <a:solidFill>
                <a:prstClr val="black"/>
              </a:solidFill>
            </a:endParaRPr>
          </a:p>
          <a:p>
            <a:pPr algn="ctr"/>
            <a:r>
              <a:rPr lang="en-US" sz="8000" dirty="0">
                <a:solidFill>
                  <a:srgbClr val="0000FF"/>
                </a:solidFill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409966114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762000"/>
            <a:ext cx="7848600" cy="4883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19</a:t>
            </a:r>
          </a:p>
          <a:p>
            <a:endParaRPr lang="en-US" sz="8000" dirty="0">
              <a:solidFill>
                <a:prstClr val="black"/>
              </a:solidFill>
            </a:endParaRPr>
          </a:p>
          <a:p>
            <a:pPr algn="ctr"/>
            <a:r>
              <a:rPr lang="en-US" sz="8000" dirty="0">
                <a:solidFill>
                  <a:prstClr val="black"/>
                </a:solidFill>
              </a:rPr>
              <a:t>S</a:t>
            </a:r>
            <a:r>
              <a:rPr lang="en-US" sz="8000" baseline="-25000" dirty="0">
                <a:solidFill>
                  <a:prstClr val="black"/>
                </a:solidFill>
              </a:rPr>
              <a:t>2</a:t>
            </a:r>
            <a:r>
              <a:rPr lang="en-US" sz="8000" dirty="0">
                <a:solidFill>
                  <a:prstClr val="black"/>
                </a:solidFill>
              </a:rPr>
              <a:t>O</a:t>
            </a:r>
            <a:r>
              <a:rPr lang="en-US" sz="8000" baseline="-25000" dirty="0">
                <a:solidFill>
                  <a:prstClr val="black"/>
                </a:solidFill>
              </a:rPr>
              <a:t>3</a:t>
            </a:r>
            <a:r>
              <a:rPr lang="en-US" sz="8000" baseline="30000" dirty="0">
                <a:solidFill>
                  <a:prstClr val="black"/>
                </a:solidFill>
              </a:rPr>
              <a:t>-2</a:t>
            </a:r>
          </a:p>
          <a:p>
            <a:pPr algn="ctr"/>
            <a:endParaRPr lang="en-US" sz="8000" baseline="30000" dirty="0">
              <a:solidFill>
                <a:prstClr val="black"/>
              </a:solidFill>
            </a:endParaRPr>
          </a:p>
          <a:p>
            <a:pPr algn="ctr"/>
            <a:r>
              <a:rPr lang="en-US" sz="8000" dirty="0">
                <a:solidFill>
                  <a:srgbClr val="0000FF"/>
                </a:solidFill>
              </a:rPr>
              <a:t>Thiosulfate  </a:t>
            </a:r>
          </a:p>
        </p:txBody>
      </p:sp>
    </p:spTree>
    <p:extLst>
      <p:ext uri="{BB962C8B-B14F-4D97-AF65-F5344CB8AC3E}">
        <p14:creationId xmlns:p14="http://schemas.microsoft.com/office/powerpoint/2010/main" val="293214252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762000"/>
            <a:ext cx="7848600" cy="4883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20</a:t>
            </a:r>
          </a:p>
          <a:p>
            <a:endParaRPr lang="en-US" sz="8000" dirty="0">
              <a:solidFill>
                <a:prstClr val="black"/>
              </a:solidFill>
            </a:endParaRPr>
          </a:p>
          <a:p>
            <a:pPr algn="ctr"/>
            <a:r>
              <a:rPr lang="en-US" sz="8000" dirty="0">
                <a:solidFill>
                  <a:prstClr val="black"/>
                </a:solidFill>
              </a:rPr>
              <a:t>ClO</a:t>
            </a:r>
            <a:r>
              <a:rPr lang="en-US" sz="8000" baseline="-25000" dirty="0">
                <a:solidFill>
                  <a:prstClr val="black"/>
                </a:solidFill>
              </a:rPr>
              <a:t>2</a:t>
            </a:r>
            <a:r>
              <a:rPr lang="en-US" sz="8000" baseline="30000" dirty="0">
                <a:solidFill>
                  <a:prstClr val="black"/>
                </a:solidFill>
              </a:rPr>
              <a:t>-1</a:t>
            </a:r>
          </a:p>
          <a:p>
            <a:pPr algn="ctr"/>
            <a:endParaRPr lang="en-US" sz="8000" baseline="30000" dirty="0">
              <a:solidFill>
                <a:prstClr val="black"/>
              </a:solidFill>
            </a:endParaRPr>
          </a:p>
          <a:p>
            <a:pPr algn="ctr"/>
            <a:r>
              <a:rPr lang="en-US" sz="8000" dirty="0">
                <a:solidFill>
                  <a:srgbClr val="0000FF"/>
                </a:solidFill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381525995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762000"/>
            <a:ext cx="7848600" cy="4883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20</a:t>
            </a:r>
          </a:p>
          <a:p>
            <a:endParaRPr lang="en-US" sz="8000" dirty="0">
              <a:solidFill>
                <a:prstClr val="black"/>
              </a:solidFill>
            </a:endParaRPr>
          </a:p>
          <a:p>
            <a:pPr algn="ctr"/>
            <a:r>
              <a:rPr lang="en-US" sz="8000" dirty="0">
                <a:solidFill>
                  <a:prstClr val="black"/>
                </a:solidFill>
              </a:rPr>
              <a:t>ClO</a:t>
            </a:r>
            <a:r>
              <a:rPr lang="en-US" sz="8000" baseline="-25000" dirty="0">
                <a:solidFill>
                  <a:prstClr val="black"/>
                </a:solidFill>
              </a:rPr>
              <a:t>2</a:t>
            </a:r>
            <a:r>
              <a:rPr lang="en-US" sz="8000" baseline="30000" dirty="0">
                <a:solidFill>
                  <a:prstClr val="black"/>
                </a:solidFill>
              </a:rPr>
              <a:t>-1</a:t>
            </a:r>
          </a:p>
          <a:p>
            <a:pPr algn="ctr"/>
            <a:endParaRPr lang="en-US" sz="8000" baseline="30000" dirty="0">
              <a:solidFill>
                <a:prstClr val="black"/>
              </a:solidFill>
            </a:endParaRPr>
          </a:p>
          <a:p>
            <a:pPr algn="ctr"/>
            <a:r>
              <a:rPr lang="en-US" sz="8000" dirty="0">
                <a:solidFill>
                  <a:srgbClr val="0000FF"/>
                </a:solidFill>
              </a:rPr>
              <a:t>Chlorite   </a:t>
            </a:r>
          </a:p>
        </p:txBody>
      </p:sp>
    </p:spTree>
    <p:extLst>
      <p:ext uri="{BB962C8B-B14F-4D97-AF65-F5344CB8AC3E}">
        <p14:creationId xmlns:p14="http://schemas.microsoft.com/office/powerpoint/2010/main" val="357074518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762000"/>
            <a:ext cx="7848600" cy="4883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21</a:t>
            </a:r>
          </a:p>
          <a:p>
            <a:endParaRPr lang="en-US" sz="8000" dirty="0">
              <a:solidFill>
                <a:prstClr val="black"/>
              </a:solidFill>
            </a:endParaRPr>
          </a:p>
          <a:p>
            <a:pPr algn="ctr"/>
            <a:r>
              <a:rPr lang="en-US" sz="8000" dirty="0">
                <a:solidFill>
                  <a:prstClr val="black"/>
                </a:solidFill>
              </a:rPr>
              <a:t>O</a:t>
            </a:r>
            <a:r>
              <a:rPr lang="en-US" sz="8000" baseline="-25000" dirty="0">
                <a:solidFill>
                  <a:prstClr val="black"/>
                </a:solidFill>
              </a:rPr>
              <a:t>2</a:t>
            </a:r>
            <a:r>
              <a:rPr lang="en-US" sz="8000" baseline="30000" dirty="0">
                <a:solidFill>
                  <a:prstClr val="black"/>
                </a:solidFill>
              </a:rPr>
              <a:t>-2</a:t>
            </a:r>
          </a:p>
          <a:p>
            <a:pPr algn="ctr"/>
            <a:endParaRPr lang="en-US" sz="8000" baseline="30000" dirty="0">
              <a:solidFill>
                <a:prstClr val="black"/>
              </a:solidFill>
            </a:endParaRPr>
          </a:p>
          <a:p>
            <a:pPr algn="ctr"/>
            <a:r>
              <a:rPr lang="en-US" sz="8000" dirty="0">
                <a:solidFill>
                  <a:srgbClr val="0000FF"/>
                </a:solidFill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340745007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762000"/>
            <a:ext cx="7848600" cy="4883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21</a:t>
            </a:r>
          </a:p>
          <a:p>
            <a:endParaRPr lang="en-US" sz="8000" dirty="0">
              <a:solidFill>
                <a:prstClr val="black"/>
              </a:solidFill>
            </a:endParaRPr>
          </a:p>
          <a:p>
            <a:pPr algn="ctr"/>
            <a:r>
              <a:rPr lang="en-US" sz="8000" dirty="0">
                <a:solidFill>
                  <a:prstClr val="black"/>
                </a:solidFill>
              </a:rPr>
              <a:t>O</a:t>
            </a:r>
            <a:r>
              <a:rPr lang="en-US" sz="8000" baseline="-25000" dirty="0">
                <a:solidFill>
                  <a:prstClr val="black"/>
                </a:solidFill>
              </a:rPr>
              <a:t>2</a:t>
            </a:r>
            <a:r>
              <a:rPr lang="en-US" sz="8000" baseline="30000" dirty="0">
                <a:solidFill>
                  <a:prstClr val="black"/>
                </a:solidFill>
              </a:rPr>
              <a:t>-2</a:t>
            </a:r>
          </a:p>
          <a:p>
            <a:pPr algn="ctr"/>
            <a:endParaRPr lang="en-US" sz="8000" baseline="30000" dirty="0">
              <a:solidFill>
                <a:prstClr val="black"/>
              </a:solidFill>
            </a:endParaRPr>
          </a:p>
          <a:p>
            <a:pPr algn="ctr"/>
            <a:r>
              <a:rPr lang="en-US" sz="8000" dirty="0">
                <a:solidFill>
                  <a:srgbClr val="0000FF"/>
                </a:solidFill>
              </a:rPr>
              <a:t>Peroxide   </a:t>
            </a:r>
          </a:p>
        </p:txBody>
      </p:sp>
    </p:spTree>
    <p:extLst>
      <p:ext uri="{BB962C8B-B14F-4D97-AF65-F5344CB8AC3E}">
        <p14:creationId xmlns:p14="http://schemas.microsoft.com/office/powerpoint/2010/main" val="305550852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762000"/>
            <a:ext cx="7848600" cy="4883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22</a:t>
            </a:r>
          </a:p>
          <a:p>
            <a:endParaRPr lang="en-US" sz="8000" dirty="0">
              <a:solidFill>
                <a:prstClr val="black"/>
              </a:solidFill>
            </a:endParaRPr>
          </a:p>
          <a:p>
            <a:pPr algn="ctr"/>
            <a:r>
              <a:rPr lang="en-US" sz="8000" dirty="0">
                <a:solidFill>
                  <a:prstClr val="black"/>
                </a:solidFill>
              </a:rPr>
              <a:t>ClO</a:t>
            </a:r>
            <a:r>
              <a:rPr lang="en-US" sz="8000" baseline="30000" dirty="0">
                <a:solidFill>
                  <a:prstClr val="black"/>
                </a:solidFill>
              </a:rPr>
              <a:t>-1</a:t>
            </a:r>
          </a:p>
          <a:p>
            <a:pPr algn="ctr"/>
            <a:endParaRPr lang="en-US" sz="8000" baseline="30000" dirty="0">
              <a:solidFill>
                <a:prstClr val="black"/>
              </a:solidFill>
            </a:endParaRPr>
          </a:p>
          <a:p>
            <a:pPr algn="ctr"/>
            <a:r>
              <a:rPr lang="en-US" sz="8000" dirty="0">
                <a:solidFill>
                  <a:srgbClr val="0000FF"/>
                </a:solidFill>
              </a:rPr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val="393712651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762000"/>
            <a:ext cx="7848600" cy="4883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22</a:t>
            </a:r>
          </a:p>
          <a:p>
            <a:endParaRPr lang="en-US" sz="8000" dirty="0">
              <a:solidFill>
                <a:prstClr val="black"/>
              </a:solidFill>
            </a:endParaRPr>
          </a:p>
          <a:p>
            <a:pPr algn="ctr"/>
            <a:r>
              <a:rPr lang="en-US" sz="8000" dirty="0">
                <a:solidFill>
                  <a:prstClr val="black"/>
                </a:solidFill>
              </a:rPr>
              <a:t>ClO</a:t>
            </a:r>
            <a:r>
              <a:rPr lang="en-US" sz="8000" baseline="30000" dirty="0">
                <a:solidFill>
                  <a:prstClr val="black"/>
                </a:solidFill>
              </a:rPr>
              <a:t>-1</a:t>
            </a:r>
          </a:p>
          <a:p>
            <a:pPr algn="ctr"/>
            <a:endParaRPr lang="en-US" sz="8000" baseline="30000" dirty="0">
              <a:solidFill>
                <a:prstClr val="black"/>
              </a:solidFill>
            </a:endParaRPr>
          </a:p>
          <a:p>
            <a:pPr algn="ctr"/>
            <a:r>
              <a:rPr lang="en-US" sz="8000" dirty="0">
                <a:solidFill>
                  <a:srgbClr val="0000FF"/>
                </a:solidFill>
              </a:rPr>
              <a:t>Hypochlorite    </a:t>
            </a:r>
          </a:p>
        </p:txBody>
      </p:sp>
    </p:spTree>
    <p:extLst>
      <p:ext uri="{BB962C8B-B14F-4D97-AF65-F5344CB8AC3E}">
        <p14:creationId xmlns:p14="http://schemas.microsoft.com/office/powerpoint/2010/main" val="285010189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762000"/>
            <a:ext cx="7848600" cy="4883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23</a:t>
            </a:r>
          </a:p>
          <a:p>
            <a:endParaRPr lang="en-US" sz="8000" dirty="0">
              <a:solidFill>
                <a:prstClr val="black"/>
              </a:solidFill>
            </a:endParaRPr>
          </a:p>
          <a:p>
            <a:pPr algn="ctr"/>
            <a:r>
              <a:rPr lang="en-US" sz="8000" dirty="0">
                <a:solidFill>
                  <a:prstClr val="black"/>
                </a:solidFill>
              </a:rPr>
              <a:t>SCN</a:t>
            </a:r>
            <a:r>
              <a:rPr lang="en-US" sz="8000" baseline="30000" dirty="0">
                <a:solidFill>
                  <a:prstClr val="black"/>
                </a:solidFill>
              </a:rPr>
              <a:t>-1</a:t>
            </a:r>
          </a:p>
          <a:p>
            <a:pPr algn="ctr"/>
            <a:endParaRPr lang="en-US" sz="8000" baseline="30000" dirty="0">
              <a:solidFill>
                <a:prstClr val="black"/>
              </a:solidFill>
            </a:endParaRPr>
          </a:p>
          <a:p>
            <a:pPr algn="ctr"/>
            <a:r>
              <a:rPr lang="en-US" sz="8000" dirty="0">
                <a:solidFill>
                  <a:srgbClr val="0000FF"/>
                </a:solidFill>
              </a:rPr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392987519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762000"/>
            <a:ext cx="7848600" cy="4883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23</a:t>
            </a:r>
          </a:p>
          <a:p>
            <a:endParaRPr lang="en-US" sz="8000" dirty="0">
              <a:solidFill>
                <a:prstClr val="black"/>
              </a:solidFill>
            </a:endParaRPr>
          </a:p>
          <a:p>
            <a:pPr algn="ctr"/>
            <a:r>
              <a:rPr lang="en-US" sz="8000" dirty="0">
                <a:solidFill>
                  <a:prstClr val="black"/>
                </a:solidFill>
              </a:rPr>
              <a:t>SCN</a:t>
            </a:r>
            <a:r>
              <a:rPr lang="en-US" sz="8000" baseline="30000" dirty="0">
                <a:solidFill>
                  <a:prstClr val="black"/>
                </a:solidFill>
              </a:rPr>
              <a:t>-1</a:t>
            </a:r>
          </a:p>
          <a:p>
            <a:pPr algn="ctr"/>
            <a:endParaRPr lang="en-US" sz="8000" baseline="30000" dirty="0">
              <a:solidFill>
                <a:prstClr val="black"/>
              </a:solidFill>
            </a:endParaRPr>
          </a:p>
          <a:p>
            <a:pPr algn="ctr"/>
            <a:r>
              <a:rPr lang="en-US" sz="8000" dirty="0">
                <a:solidFill>
                  <a:srgbClr val="0000FF"/>
                </a:solidFill>
              </a:rPr>
              <a:t>Thiocyanate     </a:t>
            </a:r>
          </a:p>
        </p:txBody>
      </p:sp>
    </p:spTree>
    <p:extLst>
      <p:ext uri="{BB962C8B-B14F-4D97-AF65-F5344CB8AC3E}">
        <p14:creationId xmlns:p14="http://schemas.microsoft.com/office/powerpoint/2010/main" val="159379830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762000"/>
            <a:ext cx="7848600" cy="4883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24</a:t>
            </a:r>
          </a:p>
          <a:p>
            <a:endParaRPr lang="en-US" sz="8000" dirty="0">
              <a:solidFill>
                <a:prstClr val="black"/>
              </a:solidFill>
            </a:endParaRPr>
          </a:p>
          <a:p>
            <a:pPr algn="ctr"/>
            <a:r>
              <a:rPr lang="en-US" sz="8000" dirty="0">
                <a:solidFill>
                  <a:prstClr val="black"/>
                </a:solidFill>
              </a:rPr>
              <a:t>Hg</a:t>
            </a:r>
            <a:r>
              <a:rPr lang="en-US" sz="8000" baseline="-25000" dirty="0">
                <a:solidFill>
                  <a:prstClr val="black"/>
                </a:solidFill>
              </a:rPr>
              <a:t>2</a:t>
            </a:r>
            <a:r>
              <a:rPr lang="en-US" sz="8000" baseline="30000" dirty="0">
                <a:solidFill>
                  <a:prstClr val="black"/>
                </a:solidFill>
              </a:rPr>
              <a:t>+2</a:t>
            </a:r>
          </a:p>
          <a:p>
            <a:pPr algn="ctr"/>
            <a:endParaRPr lang="en-US" sz="8000" baseline="30000" dirty="0">
              <a:solidFill>
                <a:prstClr val="black"/>
              </a:solidFill>
            </a:endParaRPr>
          </a:p>
          <a:p>
            <a:pPr algn="ctr"/>
            <a:r>
              <a:rPr lang="en-US" sz="8000" dirty="0">
                <a:solidFill>
                  <a:srgbClr val="0000FF"/>
                </a:solidFill>
              </a:rPr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73826239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762000"/>
            <a:ext cx="7848600" cy="4883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24</a:t>
            </a:r>
          </a:p>
          <a:p>
            <a:endParaRPr lang="en-US" sz="8000" dirty="0">
              <a:solidFill>
                <a:prstClr val="black"/>
              </a:solidFill>
            </a:endParaRPr>
          </a:p>
          <a:p>
            <a:pPr algn="ctr"/>
            <a:r>
              <a:rPr lang="en-US" sz="8000" dirty="0">
                <a:solidFill>
                  <a:prstClr val="black"/>
                </a:solidFill>
              </a:rPr>
              <a:t>Hg</a:t>
            </a:r>
            <a:r>
              <a:rPr lang="en-US" sz="8000" baseline="-25000" dirty="0">
                <a:solidFill>
                  <a:prstClr val="black"/>
                </a:solidFill>
              </a:rPr>
              <a:t>2</a:t>
            </a:r>
            <a:r>
              <a:rPr lang="en-US" sz="8000" baseline="30000" dirty="0">
                <a:solidFill>
                  <a:prstClr val="black"/>
                </a:solidFill>
              </a:rPr>
              <a:t>+2</a:t>
            </a:r>
          </a:p>
          <a:p>
            <a:pPr algn="ctr"/>
            <a:endParaRPr lang="en-US" sz="8000" baseline="30000" dirty="0">
              <a:solidFill>
                <a:prstClr val="black"/>
              </a:solidFill>
            </a:endParaRPr>
          </a:p>
          <a:p>
            <a:pPr algn="ctr"/>
            <a:r>
              <a:rPr lang="en-US" sz="8000" dirty="0">
                <a:solidFill>
                  <a:srgbClr val="0000FF"/>
                </a:solidFill>
              </a:rPr>
              <a:t>  Mercury (</a:t>
            </a:r>
            <a:r>
              <a:rPr lang="en-US" sz="8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8000" dirty="0">
                <a:solidFill>
                  <a:srgbClr val="0000FF"/>
                </a:solidFill>
              </a:rPr>
              <a:t>)   </a:t>
            </a:r>
          </a:p>
        </p:txBody>
      </p:sp>
    </p:spTree>
    <p:extLst>
      <p:ext uri="{BB962C8B-B14F-4D97-AF65-F5344CB8AC3E}">
        <p14:creationId xmlns:p14="http://schemas.microsoft.com/office/powerpoint/2010/main" val="274054556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762000"/>
            <a:ext cx="7848600" cy="4883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25</a:t>
            </a:r>
          </a:p>
          <a:p>
            <a:endParaRPr lang="en-US" sz="8000" dirty="0">
              <a:solidFill>
                <a:prstClr val="black"/>
              </a:solidFill>
            </a:endParaRPr>
          </a:p>
          <a:p>
            <a:pPr algn="ctr"/>
            <a:r>
              <a:rPr lang="en-US" sz="8000" dirty="0">
                <a:solidFill>
                  <a:prstClr val="black"/>
                </a:solidFill>
              </a:rPr>
              <a:t>CrO</a:t>
            </a:r>
            <a:r>
              <a:rPr lang="en-US" sz="8000" baseline="-25000" dirty="0">
                <a:solidFill>
                  <a:prstClr val="black"/>
                </a:solidFill>
              </a:rPr>
              <a:t>4</a:t>
            </a:r>
            <a:r>
              <a:rPr lang="en-US" sz="8000" baseline="30000" dirty="0">
                <a:solidFill>
                  <a:prstClr val="black"/>
                </a:solidFill>
              </a:rPr>
              <a:t>-2</a:t>
            </a:r>
          </a:p>
          <a:p>
            <a:pPr algn="ctr"/>
            <a:endParaRPr lang="en-US" sz="8000" baseline="30000" dirty="0">
              <a:solidFill>
                <a:prstClr val="black"/>
              </a:solidFill>
            </a:endParaRPr>
          </a:p>
          <a:p>
            <a:pPr algn="ctr"/>
            <a:r>
              <a:rPr lang="en-US" sz="8000" dirty="0">
                <a:solidFill>
                  <a:srgbClr val="0000FF"/>
                </a:solidFill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101060015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762000"/>
            <a:ext cx="7848600" cy="4883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25</a:t>
            </a:r>
          </a:p>
          <a:p>
            <a:endParaRPr lang="en-US" sz="8000" dirty="0">
              <a:solidFill>
                <a:prstClr val="black"/>
              </a:solidFill>
            </a:endParaRPr>
          </a:p>
          <a:p>
            <a:pPr algn="ctr"/>
            <a:r>
              <a:rPr lang="en-US" sz="8000" dirty="0">
                <a:solidFill>
                  <a:prstClr val="black"/>
                </a:solidFill>
              </a:rPr>
              <a:t>CrO</a:t>
            </a:r>
            <a:r>
              <a:rPr lang="en-US" sz="8000" baseline="-25000" dirty="0">
                <a:solidFill>
                  <a:prstClr val="black"/>
                </a:solidFill>
              </a:rPr>
              <a:t>4</a:t>
            </a:r>
            <a:r>
              <a:rPr lang="en-US" sz="8000" baseline="30000" dirty="0">
                <a:solidFill>
                  <a:prstClr val="black"/>
                </a:solidFill>
              </a:rPr>
              <a:t>-2</a:t>
            </a:r>
          </a:p>
          <a:p>
            <a:pPr algn="ctr"/>
            <a:endParaRPr lang="en-US" sz="8000" baseline="30000" dirty="0">
              <a:solidFill>
                <a:prstClr val="black"/>
              </a:solidFill>
            </a:endParaRPr>
          </a:p>
          <a:p>
            <a:pPr algn="ctr"/>
            <a:r>
              <a:rPr lang="en-US" sz="8000" dirty="0">
                <a:solidFill>
                  <a:srgbClr val="0000FF"/>
                </a:solidFill>
              </a:rPr>
              <a:t>Chromate      </a:t>
            </a:r>
          </a:p>
        </p:txBody>
      </p:sp>
    </p:spTree>
    <p:extLst>
      <p:ext uri="{BB962C8B-B14F-4D97-AF65-F5344CB8AC3E}">
        <p14:creationId xmlns:p14="http://schemas.microsoft.com/office/powerpoint/2010/main" val="44504347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62000"/>
            <a:ext cx="9144000" cy="4883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     26</a:t>
            </a:r>
          </a:p>
          <a:p>
            <a:endParaRPr lang="en-US" sz="8000" dirty="0">
              <a:solidFill>
                <a:prstClr val="black"/>
              </a:solidFill>
            </a:endParaRPr>
          </a:p>
          <a:p>
            <a:pPr algn="ctr"/>
            <a:r>
              <a:rPr lang="en-US" sz="8000" dirty="0">
                <a:solidFill>
                  <a:prstClr val="black"/>
                </a:solidFill>
              </a:rPr>
              <a:t>H</a:t>
            </a:r>
            <a:r>
              <a:rPr lang="en-US" sz="8000" baseline="-25000" dirty="0">
                <a:solidFill>
                  <a:prstClr val="black"/>
                </a:solidFill>
              </a:rPr>
              <a:t>3</a:t>
            </a:r>
            <a:r>
              <a:rPr lang="en-US" sz="8000" dirty="0">
                <a:solidFill>
                  <a:prstClr val="black"/>
                </a:solidFill>
              </a:rPr>
              <a:t>O</a:t>
            </a:r>
            <a:r>
              <a:rPr lang="en-US" sz="8000" baseline="30000" dirty="0">
                <a:solidFill>
                  <a:prstClr val="black"/>
                </a:solidFill>
              </a:rPr>
              <a:t>+1</a:t>
            </a:r>
          </a:p>
          <a:p>
            <a:pPr algn="ctr"/>
            <a:endParaRPr lang="en-US" sz="8000" baseline="30000" dirty="0">
              <a:solidFill>
                <a:prstClr val="black"/>
              </a:solidFill>
            </a:endParaRPr>
          </a:p>
          <a:p>
            <a:pPr algn="ctr"/>
            <a:r>
              <a:rPr lang="en-US" sz="8000" dirty="0">
                <a:solidFill>
                  <a:srgbClr val="0000FF"/>
                </a:solidFill>
              </a:rPr>
              <a:t>       </a:t>
            </a:r>
          </a:p>
        </p:txBody>
      </p:sp>
    </p:spTree>
    <p:extLst>
      <p:ext uri="{BB962C8B-B14F-4D97-AF65-F5344CB8AC3E}">
        <p14:creationId xmlns:p14="http://schemas.microsoft.com/office/powerpoint/2010/main" val="72528136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7147"/>
            <a:ext cx="9144000" cy="56220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     26</a:t>
            </a:r>
          </a:p>
          <a:p>
            <a:endParaRPr lang="en-US" sz="8000" dirty="0">
              <a:solidFill>
                <a:prstClr val="black"/>
              </a:solidFill>
            </a:endParaRPr>
          </a:p>
          <a:p>
            <a:pPr algn="ctr"/>
            <a:r>
              <a:rPr lang="en-US" sz="8000" dirty="0">
                <a:solidFill>
                  <a:prstClr val="black"/>
                </a:solidFill>
              </a:rPr>
              <a:t>H</a:t>
            </a:r>
            <a:r>
              <a:rPr lang="en-US" sz="8000" baseline="-25000" dirty="0">
                <a:solidFill>
                  <a:prstClr val="black"/>
                </a:solidFill>
              </a:rPr>
              <a:t>3</a:t>
            </a:r>
            <a:r>
              <a:rPr lang="en-US" sz="8000" dirty="0">
                <a:solidFill>
                  <a:prstClr val="black"/>
                </a:solidFill>
              </a:rPr>
              <a:t>O</a:t>
            </a:r>
            <a:r>
              <a:rPr lang="en-US" sz="8000" baseline="30000" dirty="0">
                <a:solidFill>
                  <a:prstClr val="black"/>
                </a:solidFill>
              </a:rPr>
              <a:t>+1</a:t>
            </a:r>
          </a:p>
          <a:p>
            <a:pPr algn="ctr"/>
            <a:endParaRPr lang="en-US" sz="3200" baseline="30000" dirty="0">
              <a:solidFill>
                <a:prstClr val="black"/>
              </a:solidFill>
            </a:endParaRPr>
          </a:p>
          <a:p>
            <a:pPr algn="ctr"/>
            <a:r>
              <a:rPr lang="en-US" sz="3200" b="1" dirty="0">
                <a:solidFill>
                  <a:srgbClr val="FF0000"/>
                </a:solidFill>
              </a:rPr>
              <a:t>This stuff is called the Hydronium Ion.  </a:t>
            </a:r>
            <a:br>
              <a:rPr lang="en-US" sz="3200" b="1" dirty="0">
                <a:solidFill>
                  <a:srgbClr val="FF0000"/>
                </a:solidFill>
              </a:rPr>
            </a:br>
            <a:r>
              <a:rPr lang="en-US" sz="3200" b="1" dirty="0">
                <a:solidFill>
                  <a:srgbClr val="FF0000"/>
                </a:solidFill>
              </a:rPr>
              <a:t>We will learn about it with Acid-Base Chemistry.  </a:t>
            </a:r>
            <a:br>
              <a:rPr lang="en-US" sz="3200" b="1" dirty="0">
                <a:solidFill>
                  <a:srgbClr val="FF0000"/>
                </a:solidFill>
              </a:rPr>
            </a:br>
            <a:r>
              <a:rPr lang="en-US" sz="3200" b="1" dirty="0">
                <a:solidFill>
                  <a:srgbClr val="FF0000"/>
                </a:solidFill>
              </a:rPr>
              <a:t>It’s (in my opinion) the STUPIDEST thing I have </a:t>
            </a:r>
            <a:br>
              <a:rPr lang="en-US" sz="3200" b="1" dirty="0">
                <a:solidFill>
                  <a:srgbClr val="FF0000"/>
                </a:solidFill>
              </a:rPr>
            </a:br>
            <a:r>
              <a:rPr lang="en-US" sz="3200" b="1" dirty="0">
                <a:solidFill>
                  <a:srgbClr val="FF0000"/>
                </a:solidFill>
              </a:rPr>
              <a:t>to teach you about.  </a:t>
            </a:r>
            <a:br>
              <a:rPr lang="en-US" sz="3200" b="1" dirty="0">
                <a:solidFill>
                  <a:srgbClr val="FF0000"/>
                </a:solidFill>
              </a:rPr>
            </a:br>
            <a:r>
              <a:rPr lang="en-US" sz="3200" b="1" dirty="0">
                <a:solidFill>
                  <a:srgbClr val="FF0000"/>
                </a:solidFill>
              </a:rPr>
              <a:t>It’s always on the Regents, but not for Table E.         </a:t>
            </a:r>
          </a:p>
        </p:txBody>
      </p:sp>
    </p:spTree>
    <p:extLst>
      <p:ext uri="{BB962C8B-B14F-4D97-AF65-F5344CB8AC3E}">
        <p14:creationId xmlns:p14="http://schemas.microsoft.com/office/powerpoint/2010/main" val="22704408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157</TotalTime>
  <Words>262</Words>
  <Application>Microsoft Office PowerPoint</Application>
  <PresentationFormat>On-screen Show (4:3)</PresentationFormat>
  <Paragraphs>248</Paragraphs>
  <Slides>51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5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charl</dc:creator>
  <cp:lastModifiedBy>ARBUISO, CHARLES B</cp:lastModifiedBy>
  <cp:revision>46</cp:revision>
  <cp:lastPrinted>2015-06-05T23:17:47Z</cp:lastPrinted>
  <dcterms:created xsi:type="dcterms:W3CDTF">2012-11-04T18:37:25Z</dcterms:created>
  <dcterms:modified xsi:type="dcterms:W3CDTF">2026-01-09T01:09:52Z</dcterms:modified>
</cp:coreProperties>
</file>