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0000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0"/>
  </p:normalViewPr>
  <p:slideViewPr>
    <p:cSldViewPr>
      <p:cViewPr varScale="1">
        <p:scale>
          <a:sx n="78" d="100"/>
          <a:sy n="78" d="100"/>
        </p:scale>
        <p:origin x="162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2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7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45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84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6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25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0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4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120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5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596D3-B091-44C6-A152-9503B8691B01}" type="datetimeFigureOut">
              <a:rPr lang="en-US" smtClean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32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CHEMICAL REACTIONS</a:t>
            </a:r>
          </a:p>
          <a:p>
            <a:pPr algn="ctr"/>
            <a:r>
              <a:rPr lang="en-US" sz="6600" b="1" dirty="0"/>
              <a:t>REVEW SLIDES</a:t>
            </a:r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sz="3600" dirty="0">
                <a:latin typeface="Comic Sans MS" panose="030F0702030302020204" pitchFamily="66" charset="0"/>
              </a:rPr>
              <a:t>GET PAPER, PEN, REFERENCE TABLE, JOT DOWN SOME THOUGHTS, </a:t>
            </a:r>
            <a:br>
              <a:rPr lang="en-US" sz="3600" dirty="0">
                <a:latin typeface="Comic Sans MS" panose="030F0702030302020204" pitchFamily="66" charset="0"/>
              </a:rPr>
            </a:b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SEE HOW SMART YOU ARE</a:t>
            </a:r>
            <a:r>
              <a:rPr lang="en-US" sz="3600" dirty="0">
                <a:latin typeface="Comic Sans MS" panose="030F0702030302020204" pitchFamily="66" charset="0"/>
              </a:rPr>
              <a:t>, </a:t>
            </a:r>
            <a:br>
              <a:rPr lang="en-US" sz="3600" dirty="0">
                <a:latin typeface="Comic Sans MS" panose="030F0702030302020204" pitchFamily="66" charset="0"/>
              </a:rPr>
            </a:br>
            <a:r>
              <a:rPr lang="en-US" sz="3600" dirty="0">
                <a:solidFill>
                  <a:srgbClr val="0000FF"/>
                </a:solidFill>
                <a:latin typeface="Comic Sans MS" panose="030F0702030302020204" pitchFamily="66" charset="0"/>
              </a:rPr>
              <a:t>SEE WHAT IT IS YOU KNOW</a:t>
            </a:r>
            <a:r>
              <a:rPr lang="en-US" sz="3600" dirty="0">
                <a:latin typeface="Comic Sans MS" panose="030F0702030302020204" pitchFamily="66" charset="0"/>
              </a:rPr>
              <a:t>,  </a:t>
            </a:r>
            <a:br>
              <a:rPr lang="en-US" sz="3600" dirty="0">
                <a:latin typeface="Comic Sans MS" panose="030F0702030302020204" pitchFamily="66" charset="0"/>
              </a:rPr>
            </a:br>
            <a:r>
              <a:rPr lang="en-US" sz="3600" dirty="0">
                <a:latin typeface="Comic Sans MS" panose="030F0702030302020204" pitchFamily="66" charset="0"/>
              </a:rPr>
              <a:t>AND </a:t>
            </a:r>
            <a:br>
              <a:rPr lang="en-US" sz="3600" dirty="0">
                <a:latin typeface="Comic Sans MS" panose="030F0702030302020204" pitchFamily="66" charset="0"/>
              </a:rPr>
            </a:br>
            <a:r>
              <a:rPr lang="en-US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SEE WHAT TO STUDY TONIGHT</a:t>
            </a:r>
            <a:r>
              <a:rPr lang="en-US" sz="3600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3848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09600"/>
            <a:ext cx="7543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 </a:t>
            </a:r>
          </a:p>
          <a:p>
            <a:pPr algn="ctr"/>
            <a: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There are 5 types OF </a:t>
            </a:r>
            <a:b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Chemical Reactions</a:t>
            </a:r>
          </a:p>
          <a:p>
            <a:pPr algn="ctr"/>
            <a:endParaRPr lang="en-US" sz="5400" kern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WHAT ARE THEY?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9906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kern="1400" dirty="0">
                <a:solidFill>
                  <a:srgbClr val="FF3300"/>
                </a:solidFill>
                <a:latin typeface="Comic Sans MS" panose="030F0702030302020204" pitchFamily="66" charset="0"/>
              </a:rPr>
              <a:t>Synthesis</a:t>
            </a:r>
            <a:r>
              <a:rPr lang="en-US" sz="5400" b="1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 </a:t>
            </a:r>
          </a:p>
          <a:p>
            <a:pPr algn="ctr"/>
            <a:r>
              <a:rPr lang="en-US" sz="5400" b="1" kern="1400" dirty="0">
                <a:solidFill>
                  <a:srgbClr val="0066FF"/>
                </a:solidFill>
                <a:latin typeface="Comic Sans MS" panose="030F0702030302020204" pitchFamily="66" charset="0"/>
              </a:rPr>
              <a:t>Decomposition</a:t>
            </a:r>
            <a:r>
              <a:rPr lang="en-US" sz="5400" b="1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 </a:t>
            </a:r>
          </a:p>
          <a:p>
            <a:pPr algn="ctr"/>
            <a:r>
              <a:rPr lang="en-US" sz="5400" b="1" kern="1400" dirty="0">
                <a:solidFill>
                  <a:srgbClr val="008000"/>
                </a:solidFill>
                <a:latin typeface="Comic Sans MS" panose="030F0702030302020204" pitchFamily="66" charset="0"/>
              </a:rPr>
              <a:t>Single Replacement</a:t>
            </a:r>
            <a:r>
              <a:rPr lang="en-US" sz="5400" b="1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 </a:t>
            </a:r>
          </a:p>
          <a:p>
            <a:pPr algn="ctr"/>
            <a:r>
              <a:rPr lang="en-US" sz="5400" b="1" kern="1400" dirty="0">
                <a:solidFill>
                  <a:srgbClr val="6633CC"/>
                </a:solidFill>
                <a:latin typeface="Comic Sans MS" panose="030F0702030302020204" pitchFamily="66" charset="0"/>
              </a:rPr>
              <a:t>Double Replacement</a:t>
            </a:r>
            <a:endParaRPr lang="en-US" sz="5400" b="1" kern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5400" b="1" kern="1400" dirty="0">
                <a:solidFill>
                  <a:srgbClr val="663300"/>
                </a:solidFill>
                <a:latin typeface="Comic Sans MS" panose="030F0702030302020204" pitchFamily="66" charset="0"/>
              </a:rPr>
              <a:t>Combustion</a:t>
            </a:r>
            <a:endParaRPr lang="en-US" sz="5400" b="1" kern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n-US" sz="800" kern="1400" dirty="0">
                <a:solidFill>
                  <a:srgbClr val="000000"/>
                </a:solidFill>
                <a:latin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58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Define Synthesis Reactions, give 2 examples </a:t>
            </a:r>
            <a:br>
              <a:rPr lang="en-US" sz="6000" dirty="0"/>
            </a:br>
            <a:r>
              <a:rPr lang="en-US" sz="6000" dirty="0"/>
              <a:t>as word equations or chemical equations.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677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0"/>
            <a:ext cx="89154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Definition: 2 or more smaller chemical substances combine into a new, larger compound, with new properties.</a:t>
            </a:r>
            <a:endParaRPr lang="en-US" sz="2800" dirty="0"/>
          </a:p>
          <a:p>
            <a:endParaRPr lang="en-US" sz="4000" dirty="0"/>
          </a:p>
          <a:p>
            <a:r>
              <a:rPr lang="en-US" sz="3600" b="1" dirty="0"/>
              <a:t>Hydrogen gas and oxygen gas combine into water.</a:t>
            </a:r>
            <a:endParaRPr lang="en-US" sz="2400" b="1" dirty="0"/>
          </a:p>
          <a:p>
            <a:endParaRPr lang="en-US" sz="3600" dirty="0"/>
          </a:p>
          <a:p>
            <a:r>
              <a:rPr lang="en-US" sz="3600" b="1" dirty="0">
                <a:solidFill>
                  <a:srgbClr val="C00000"/>
                </a:solidFill>
              </a:rPr>
              <a:t>Phosphorous and fluorine make phosphorous pentafluoride</a:t>
            </a:r>
            <a:br>
              <a:rPr lang="en-US" sz="3600" b="1" dirty="0">
                <a:solidFill>
                  <a:srgbClr val="C00000"/>
                </a:solidFill>
              </a:rPr>
            </a:br>
            <a:r>
              <a:rPr lang="en-US" sz="1600" b="1" dirty="0">
                <a:solidFill>
                  <a:srgbClr val="C00000"/>
                </a:solidFill>
              </a:rPr>
              <a:t> </a:t>
            </a:r>
            <a:endParaRPr lang="en-US" sz="4000" b="1" dirty="0">
              <a:solidFill>
                <a:srgbClr val="C00000"/>
              </a:solidFill>
            </a:endParaRPr>
          </a:p>
          <a:p>
            <a:r>
              <a:rPr lang="en-US" sz="4000" b="1" dirty="0">
                <a:solidFill>
                  <a:srgbClr val="C00000"/>
                </a:solidFill>
              </a:rPr>
              <a:t>2P</a:t>
            </a:r>
            <a:r>
              <a:rPr lang="en-US" sz="4000" b="1" baseline="-25000" dirty="0">
                <a:solidFill>
                  <a:srgbClr val="C00000"/>
                </a:solidFill>
              </a:rPr>
              <a:t>(S) </a:t>
            </a:r>
            <a:r>
              <a:rPr lang="en-US" sz="4000" b="1" dirty="0">
                <a:solidFill>
                  <a:srgbClr val="C00000"/>
                </a:solidFill>
              </a:rPr>
              <a:t>+ 5F</a:t>
            </a:r>
            <a:r>
              <a:rPr lang="en-US" sz="4000" b="1" baseline="-25000" dirty="0">
                <a:solidFill>
                  <a:srgbClr val="C00000"/>
                </a:solidFill>
              </a:rPr>
              <a:t>2(G)      </a:t>
            </a:r>
            <a:r>
              <a:rPr lang="en-US" sz="4000" b="1" dirty="0">
                <a:solidFill>
                  <a:srgbClr val="C00000"/>
                </a:solidFill>
              </a:rPr>
              <a:t>         2PF</a:t>
            </a:r>
            <a:r>
              <a:rPr lang="en-US" sz="4000" b="1" baseline="-25000" dirty="0">
                <a:solidFill>
                  <a:srgbClr val="C00000"/>
                </a:solidFill>
              </a:rPr>
              <a:t>5(G) 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</a:p>
          <a:p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732468" y="5791200"/>
            <a:ext cx="990600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22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686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Define Decomposition Reactions, give 2 examples </a:t>
            </a:r>
            <a:br>
              <a:rPr lang="en-US" sz="6000" dirty="0"/>
            </a:br>
            <a:r>
              <a:rPr lang="en-US" sz="6000" dirty="0"/>
              <a:t>as word equations or chemical equations.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13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52400"/>
            <a:ext cx="85344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One larger chemical </a:t>
            </a:r>
            <a:b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compound breaking up </a:t>
            </a:r>
            <a:b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into 2 or more </a:t>
            </a:r>
            <a:b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  <a:t>smaller substances.</a:t>
            </a:r>
            <a:br>
              <a:rPr lang="en-US" sz="5400" kern="14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endParaRPr lang="en-US" sz="5400" kern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kern="1400" dirty="0">
                <a:solidFill>
                  <a:srgbClr val="000000"/>
                </a:solidFill>
                <a:latin typeface="Verdana"/>
              </a:rPr>
              <a:t> </a:t>
            </a:r>
            <a:endParaRPr lang="en-US" sz="800" kern="1400" dirty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en-US" sz="3200" kern="1400" dirty="0">
                <a:solidFill>
                  <a:srgbClr val="FF3300"/>
                </a:solidFill>
                <a:latin typeface="Verdana"/>
              </a:rPr>
              <a:t>2NH</a:t>
            </a:r>
            <a:r>
              <a:rPr lang="en-US" sz="3200" kern="1400" baseline="-25000" dirty="0">
                <a:solidFill>
                  <a:srgbClr val="FF3300"/>
                </a:solidFill>
                <a:latin typeface="Verdana"/>
              </a:rPr>
              <a:t>3(G) </a:t>
            </a:r>
            <a:r>
              <a:rPr lang="en-US" sz="3200" kern="1400" dirty="0">
                <a:solidFill>
                  <a:srgbClr val="FF3300"/>
                </a:solidFill>
                <a:latin typeface="Verdana"/>
              </a:rPr>
              <a:t>           3H</a:t>
            </a:r>
            <a:r>
              <a:rPr lang="en-US" sz="3200" kern="1400" baseline="-25000" dirty="0">
                <a:solidFill>
                  <a:srgbClr val="FF3300"/>
                </a:solidFill>
                <a:latin typeface="Verdana"/>
              </a:rPr>
              <a:t>2(G) </a:t>
            </a:r>
            <a:r>
              <a:rPr lang="en-US" sz="3200" kern="1400" dirty="0">
                <a:solidFill>
                  <a:srgbClr val="FF3300"/>
                </a:solidFill>
                <a:latin typeface="Verdana"/>
              </a:rPr>
              <a:t>+ N</a:t>
            </a:r>
            <a:r>
              <a:rPr lang="en-US" sz="3200" kern="1400" baseline="-25000" dirty="0">
                <a:solidFill>
                  <a:srgbClr val="FF3300"/>
                </a:solidFill>
                <a:latin typeface="Verdana"/>
              </a:rPr>
              <a:t>2(G) </a:t>
            </a:r>
            <a:endParaRPr lang="en-US" sz="3200" kern="1400" dirty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en-US" sz="3200" kern="1400" dirty="0">
                <a:solidFill>
                  <a:srgbClr val="000000"/>
                </a:solidFill>
                <a:latin typeface="Verdana"/>
              </a:rPr>
              <a:t> </a:t>
            </a:r>
            <a:endParaRPr lang="en-US" sz="3200" kern="1400" dirty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en-US" sz="3200" kern="1400" dirty="0">
                <a:solidFill>
                  <a:srgbClr val="000000"/>
                </a:solidFill>
                <a:latin typeface="Verdana"/>
              </a:rPr>
              <a:t>2H</a:t>
            </a:r>
            <a:r>
              <a:rPr lang="en-US" sz="3200" kern="1400" baseline="-25000" dirty="0">
                <a:solidFill>
                  <a:srgbClr val="000000"/>
                </a:solidFill>
                <a:latin typeface="Verdana"/>
              </a:rPr>
              <a:t>2</a:t>
            </a:r>
            <a:r>
              <a:rPr lang="en-US" sz="3200" kern="1400" dirty="0">
                <a:solidFill>
                  <a:srgbClr val="000000"/>
                </a:solidFill>
                <a:latin typeface="Verdana"/>
              </a:rPr>
              <a:t>O</a:t>
            </a:r>
            <a:r>
              <a:rPr lang="en-US" sz="3200" kern="1400" baseline="-25000" dirty="0">
                <a:solidFill>
                  <a:srgbClr val="000000"/>
                </a:solidFill>
                <a:latin typeface="Verdana"/>
              </a:rPr>
              <a:t>2(AQ) </a:t>
            </a:r>
            <a:r>
              <a:rPr lang="en-US" sz="3200" kern="1400" dirty="0">
                <a:solidFill>
                  <a:srgbClr val="000000"/>
                </a:solidFill>
                <a:latin typeface="Verdana"/>
              </a:rPr>
              <a:t>            2H</a:t>
            </a:r>
            <a:r>
              <a:rPr lang="en-US" sz="3200" kern="1400" baseline="-25000" dirty="0">
                <a:solidFill>
                  <a:srgbClr val="000000"/>
                </a:solidFill>
                <a:latin typeface="Verdana"/>
              </a:rPr>
              <a:t>2</a:t>
            </a:r>
            <a:r>
              <a:rPr lang="en-US" sz="3200" kern="1400" dirty="0">
                <a:solidFill>
                  <a:srgbClr val="000000"/>
                </a:solidFill>
                <a:latin typeface="Verdana"/>
              </a:rPr>
              <a:t>O</a:t>
            </a:r>
            <a:r>
              <a:rPr lang="en-US" sz="3200" kern="1400" baseline="-25000" dirty="0">
                <a:solidFill>
                  <a:srgbClr val="000000"/>
                </a:solidFill>
                <a:latin typeface="Verdana"/>
              </a:rPr>
              <a:t>(L) </a:t>
            </a:r>
            <a:r>
              <a:rPr lang="en-US" sz="3200" kern="1400" dirty="0">
                <a:solidFill>
                  <a:srgbClr val="000000"/>
                </a:solidFill>
                <a:latin typeface="Verdana"/>
              </a:rPr>
              <a:t>+ O</a:t>
            </a:r>
            <a:r>
              <a:rPr lang="en-US" sz="3200" kern="1400" baseline="-25000" dirty="0">
                <a:solidFill>
                  <a:srgbClr val="000000"/>
                </a:solidFill>
                <a:latin typeface="Verdana"/>
              </a:rPr>
              <a:t>2(G)</a:t>
            </a:r>
            <a:r>
              <a:rPr lang="en-US" sz="3200" kern="1400" dirty="0">
                <a:solidFill>
                  <a:srgbClr val="000000"/>
                </a:solidFill>
                <a:latin typeface="Times New Roman"/>
              </a:rPr>
              <a:t> </a:t>
            </a:r>
          </a:p>
          <a:p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429000" y="4876800"/>
            <a:ext cx="114300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429000" y="5867400"/>
            <a:ext cx="11430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23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610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Define Single Replacement Reactions, give 2 examples </a:t>
            </a:r>
            <a:br>
              <a:rPr lang="en-US" sz="6000" dirty="0"/>
            </a:br>
            <a:r>
              <a:rPr lang="en-US" sz="6000" dirty="0"/>
              <a:t>as word equations or chemical equations.</a:t>
            </a:r>
          </a:p>
          <a:p>
            <a:r>
              <a:rPr lang="en-US" sz="6000" dirty="0">
                <a:solidFill>
                  <a:srgbClr val="C00000"/>
                </a:solidFill>
              </a:rPr>
              <a:t>Give example of one that DOES NOT HAPPEN</a:t>
            </a:r>
            <a:r>
              <a:rPr lang="en-US" sz="60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25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An atom bumps out one ion from an aqueous solution.</a:t>
            </a:r>
            <a:br>
              <a:rPr lang="en-US" sz="4400" dirty="0"/>
            </a:br>
            <a:r>
              <a:rPr lang="en-US" sz="4400" dirty="0"/>
              <a:t>Table J is used for these.</a:t>
            </a:r>
          </a:p>
          <a:p>
            <a:r>
              <a:rPr lang="en-US" sz="4400" dirty="0"/>
              <a:t> </a:t>
            </a:r>
          </a:p>
          <a:p>
            <a:r>
              <a:rPr lang="en-US" sz="4400" dirty="0"/>
              <a:t>Always starts with </a:t>
            </a:r>
            <a:br>
              <a:rPr lang="en-US" sz="4400" dirty="0"/>
            </a:br>
            <a:r>
              <a:rPr lang="en-US" sz="4400" dirty="0"/>
              <a:t>1 AQ + an atom or HONClBrIF twin  →</a:t>
            </a:r>
          </a:p>
        </p:txBody>
      </p:sp>
    </p:spTree>
    <p:extLst>
      <p:ext uri="{BB962C8B-B14F-4D97-AF65-F5344CB8AC3E}">
        <p14:creationId xmlns:p14="http://schemas.microsoft.com/office/powerpoint/2010/main" val="1069737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4582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</a:rPr>
              <a:t>Mg</a:t>
            </a:r>
            <a:r>
              <a:rPr lang="en-US" sz="2400" b="1" baseline="-25000" dirty="0">
                <a:latin typeface="Comic Sans MS" panose="030F0702030302020204" pitchFamily="66" charset="0"/>
              </a:rPr>
              <a:t>(S) </a:t>
            </a:r>
            <a:r>
              <a:rPr lang="en-US" sz="2400" b="1" dirty="0">
                <a:latin typeface="Comic Sans MS" panose="030F0702030302020204" pitchFamily="66" charset="0"/>
              </a:rPr>
              <a:t>+ 2HCl</a:t>
            </a:r>
            <a:r>
              <a:rPr lang="en-US" sz="2400" b="1" baseline="-25000" dirty="0">
                <a:latin typeface="Comic Sans MS" panose="030F0702030302020204" pitchFamily="66" charset="0"/>
              </a:rPr>
              <a:t>(AQ)             </a:t>
            </a:r>
            <a:r>
              <a:rPr lang="en-US" sz="2400" b="1" dirty="0">
                <a:latin typeface="Comic Sans MS" panose="030F0702030302020204" pitchFamily="66" charset="0"/>
              </a:rPr>
              <a:t>   MgCl</a:t>
            </a:r>
            <a:r>
              <a:rPr lang="en-US" sz="2400" b="1" baseline="-25000" dirty="0">
                <a:latin typeface="Comic Sans MS" panose="030F0702030302020204" pitchFamily="66" charset="0"/>
              </a:rPr>
              <a:t>2(AQ)  </a:t>
            </a:r>
            <a:r>
              <a:rPr lang="en-US" sz="2400" b="1" dirty="0">
                <a:latin typeface="Comic Sans MS" panose="030F0702030302020204" pitchFamily="66" charset="0"/>
              </a:rPr>
              <a:t>+ H</a:t>
            </a:r>
            <a:r>
              <a:rPr lang="en-US" sz="2400" b="1" baseline="-25000" dirty="0">
                <a:latin typeface="Comic Sans MS" panose="030F0702030302020204" pitchFamily="66" charset="0"/>
              </a:rPr>
              <a:t>2(G)</a:t>
            </a:r>
            <a:br>
              <a:rPr lang="en-US" sz="2400" b="1" baseline="-25000" dirty="0">
                <a:latin typeface="Comic Sans MS" panose="030F0702030302020204" pitchFamily="66" charset="0"/>
              </a:rPr>
            </a:br>
            <a:br>
              <a:rPr lang="en-US" sz="2400" b="1" baseline="-25000" dirty="0">
                <a:latin typeface="Comic Sans MS" panose="030F0702030302020204" pitchFamily="66" charset="0"/>
              </a:rPr>
            </a:br>
            <a:r>
              <a:rPr lang="en-US" sz="2400" b="1" i="1" dirty="0">
                <a:latin typeface="Comic Sans MS" panose="030F0702030302020204" pitchFamily="66" charset="0"/>
              </a:rPr>
              <a:t>The Mg bumps out the H</a:t>
            </a:r>
            <a:r>
              <a:rPr lang="en-US" sz="2400" b="1" i="1" baseline="30000" dirty="0">
                <a:latin typeface="Comic Sans MS" panose="030F0702030302020204" pitchFamily="66" charset="0"/>
              </a:rPr>
              <a:t>+1 </a:t>
            </a:r>
            <a:r>
              <a:rPr lang="en-US" sz="2400" b="1" i="1" dirty="0">
                <a:latin typeface="Comic Sans MS" panose="030F0702030302020204" pitchFamily="66" charset="0"/>
              </a:rPr>
              <a:t>&amp; forms Mg</a:t>
            </a:r>
            <a:r>
              <a:rPr lang="en-US" sz="2400" b="1" i="1" baseline="30000" dirty="0">
                <a:latin typeface="Comic Sans MS" panose="030F0702030302020204" pitchFamily="66" charset="0"/>
              </a:rPr>
              <a:t>+2 </a:t>
            </a:r>
            <a:r>
              <a:rPr lang="en-US" sz="2400" b="1" i="1" dirty="0">
                <a:latin typeface="Comic Sans MS" panose="030F0702030302020204" pitchFamily="66" charset="0"/>
              </a:rPr>
              <a:t>ion in solution</a:t>
            </a: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i="1" dirty="0">
                <a:latin typeface="Comic Sans MS" panose="030F0702030302020204" pitchFamily="66" charset="0"/>
              </a:rPr>
              <a:t> </a:t>
            </a:r>
            <a:br>
              <a:rPr lang="en-US" sz="2400" b="1" i="1" dirty="0">
                <a:latin typeface="Comic Sans MS" panose="030F0702030302020204" pitchFamily="66" charset="0"/>
              </a:rPr>
            </a:b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i="1" dirty="0">
                <a:latin typeface="Comic Sans MS" panose="030F0702030302020204" pitchFamily="66" charset="0"/>
              </a:rPr>
              <a:t> </a:t>
            </a: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NaOH</a:t>
            </a:r>
            <a:r>
              <a:rPr lang="en-US" sz="2400" b="1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(AQ) </a:t>
            </a:r>
            <a:r>
              <a:rPr lang="en-US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+  Li</a:t>
            </a:r>
            <a:r>
              <a:rPr lang="en-US" sz="2400" b="1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(S)</a:t>
            </a:r>
            <a:r>
              <a:rPr lang="en-US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            LiOH</a:t>
            </a:r>
            <a:r>
              <a:rPr lang="en-US" sz="2400" b="1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(AQ)</a:t>
            </a:r>
            <a:r>
              <a:rPr lang="en-US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 + Na</a:t>
            </a:r>
            <a:r>
              <a:rPr lang="en-US" sz="2400" b="1" baseline="-25000" dirty="0">
                <a:solidFill>
                  <a:srgbClr val="0000FF"/>
                </a:solidFill>
                <a:latin typeface="Comic Sans MS" panose="030F0702030302020204" pitchFamily="66" charset="0"/>
              </a:rPr>
              <a:t>(S)</a:t>
            </a:r>
            <a:br>
              <a:rPr lang="en-US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br>
              <a:rPr lang="en-US" sz="2400" b="1" dirty="0">
                <a:solidFill>
                  <a:srgbClr val="0000FF"/>
                </a:solidFill>
                <a:latin typeface="Comic Sans MS" panose="030F0702030302020204" pitchFamily="66" charset="0"/>
              </a:rPr>
            </a:br>
            <a:r>
              <a:rPr lang="en-US" sz="2400" b="1" i="1" dirty="0">
                <a:solidFill>
                  <a:srgbClr val="0000FF"/>
                </a:solidFill>
                <a:latin typeface="Comic Sans MS" panose="030F0702030302020204" pitchFamily="66" charset="0"/>
              </a:rPr>
              <a:t>The Li bumps out the Na</a:t>
            </a:r>
            <a:r>
              <a:rPr lang="en-US" sz="2400" b="1" i="1" baseline="30000" dirty="0">
                <a:solidFill>
                  <a:srgbClr val="0000FF"/>
                </a:solidFill>
                <a:latin typeface="Comic Sans MS" panose="030F0702030302020204" pitchFamily="66" charset="0"/>
              </a:rPr>
              <a:t>+1 </a:t>
            </a:r>
            <a:r>
              <a:rPr lang="en-US" sz="2400" b="1" i="1" dirty="0">
                <a:solidFill>
                  <a:srgbClr val="0000FF"/>
                </a:solidFill>
                <a:latin typeface="Comic Sans MS" panose="030F0702030302020204" pitchFamily="66" charset="0"/>
              </a:rPr>
              <a:t>&amp; forms Li</a:t>
            </a:r>
            <a:r>
              <a:rPr lang="en-US" sz="2400" b="1" i="1" baseline="30000" dirty="0">
                <a:solidFill>
                  <a:srgbClr val="0000FF"/>
                </a:solidFill>
                <a:latin typeface="Comic Sans MS" panose="030F0702030302020204" pitchFamily="66" charset="0"/>
              </a:rPr>
              <a:t>+1 </a:t>
            </a:r>
            <a:r>
              <a:rPr lang="en-US" sz="2400" b="1" i="1" dirty="0">
                <a:solidFill>
                  <a:srgbClr val="0000FF"/>
                </a:solidFill>
                <a:latin typeface="Comic Sans MS" panose="030F0702030302020204" pitchFamily="66" charset="0"/>
              </a:rPr>
              <a:t>ion in solution</a:t>
            </a:r>
            <a:endParaRPr lang="en-US" sz="24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r>
              <a:rPr lang="en-US" sz="2400" b="1" i="1" dirty="0">
                <a:latin typeface="Comic Sans MS" panose="030F0702030302020204" pitchFamily="66" charset="0"/>
              </a:rPr>
              <a:t> </a:t>
            </a:r>
            <a:endParaRPr lang="en-US" sz="2400" b="1" dirty="0">
              <a:latin typeface="Comic Sans MS" panose="030F0702030302020204" pitchFamily="66" charset="0"/>
            </a:endParaRPr>
          </a:p>
          <a:p>
            <a:br>
              <a:rPr lang="en-US" sz="2400" b="1" dirty="0">
                <a:latin typeface="Comic Sans MS" panose="030F0702030302020204" pitchFamily="66" charset="0"/>
              </a:rPr>
            </a:br>
            <a:br>
              <a:rPr lang="en-US" sz="2400" b="1" dirty="0">
                <a:latin typeface="Comic Sans MS" panose="030F0702030302020204" pitchFamily="66" charset="0"/>
              </a:rPr>
            </a:b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Ag</a:t>
            </a:r>
            <a:r>
              <a:rPr lang="en-US" sz="24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(S)  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+ HCl</a:t>
            </a:r>
            <a:r>
              <a:rPr lang="en-US" sz="24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(AQ)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   X   no reaction</a:t>
            </a:r>
            <a:b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b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The Ag </a:t>
            </a:r>
            <a:r>
              <a:rPr lang="en-US" sz="2400" b="1" i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cannot</a:t>
            </a:r>
            <a:r>
              <a:rPr lang="en-US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 bump out the H</a:t>
            </a:r>
            <a:r>
              <a:rPr lang="en-US" sz="2400" b="1" i="1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+1 </a:t>
            </a:r>
            <a:r>
              <a:rPr lang="en-US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ion from solution</a:t>
            </a:r>
            <a:endParaRPr 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 </a:t>
            </a:r>
          </a:p>
          <a:p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053366" y="609600"/>
            <a:ext cx="990600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122590" y="2667000"/>
            <a:ext cx="990600" cy="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779690" y="4876800"/>
            <a:ext cx="990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21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839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6000" dirty="0">
                <a:solidFill>
                  <a:prstClr val="black"/>
                </a:solidFill>
              </a:rPr>
              <a:t>Define Double Replacement Reactions, give 2 examples </a:t>
            </a:r>
            <a:br>
              <a:rPr lang="en-US" sz="6000" dirty="0">
                <a:solidFill>
                  <a:prstClr val="black"/>
                </a:solidFill>
              </a:rPr>
            </a:br>
            <a:r>
              <a:rPr lang="en-US" sz="6000" dirty="0">
                <a:solidFill>
                  <a:prstClr val="black"/>
                </a:solidFill>
              </a:rPr>
              <a:t>as word equations or chemical equations.</a:t>
            </a:r>
          </a:p>
          <a:p>
            <a:pPr lvl="0"/>
            <a:r>
              <a:rPr lang="en-US" sz="6000" dirty="0">
                <a:solidFill>
                  <a:srgbClr val="C00000"/>
                </a:solidFill>
              </a:rPr>
              <a:t>Give example of one that DOES NOT HAPPEN</a:t>
            </a:r>
            <a:r>
              <a:rPr lang="en-US" sz="6000" dirty="0">
                <a:solidFill>
                  <a:prstClr val="black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61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6868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kern="1400" dirty="0">
                <a:solidFill>
                  <a:srgbClr val="000000"/>
                </a:solidFill>
                <a:latin typeface="Verdana"/>
              </a:rPr>
              <a:t>You must start with </a:t>
            </a:r>
            <a:br>
              <a:rPr lang="en-US" sz="4400" kern="1400" dirty="0">
                <a:solidFill>
                  <a:srgbClr val="000000"/>
                </a:solidFill>
                <a:latin typeface="Verdana"/>
              </a:rPr>
            </a:br>
            <a:r>
              <a:rPr lang="en-US" sz="4400" kern="1400" dirty="0">
                <a:solidFill>
                  <a:srgbClr val="000000"/>
                </a:solidFill>
                <a:latin typeface="Verdana"/>
              </a:rPr>
              <a:t>2 AQUEOUS SOLUTIONS.</a:t>
            </a:r>
          </a:p>
          <a:p>
            <a:br>
              <a:rPr lang="en-US" sz="4400" kern="1400" dirty="0">
                <a:solidFill>
                  <a:srgbClr val="000000"/>
                </a:solidFill>
                <a:latin typeface="Verdana"/>
              </a:rPr>
            </a:br>
            <a:r>
              <a:rPr lang="en-US" sz="4400" kern="1400" dirty="0">
                <a:solidFill>
                  <a:srgbClr val="000000"/>
                </a:solidFill>
                <a:latin typeface="Verdana"/>
              </a:rPr>
              <a:t>The cations switch anions with each other. </a:t>
            </a:r>
            <a:br>
              <a:rPr lang="en-US" sz="4400" kern="1400" dirty="0">
                <a:solidFill>
                  <a:srgbClr val="000000"/>
                </a:solidFill>
                <a:latin typeface="Verdana"/>
              </a:rPr>
            </a:br>
            <a:br>
              <a:rPr lang="en-US" sz="4400" kern="1400" dirty="0">
                <a:solidFill>
                  <a:srgbClr val="000000"/>
                </a:solidFill>
                <a:latin typeface="Verdana"/>
              </a:rPr>
            </a:br>
            <a:r>
              <a:rPr lang="en-US" sz="4400" kern="1400" dirty="0">
                <a:solidFill>
                  <a:srgbClr val="000000"/>
                </a:solidFill>
                <a:latin typeface="Verdana"/>
              </a:rPr>
              <a:t>Use Table F to determine </a:t>
            </a:r>
            <a:br>
              <a:rPr lang="en-US" sz="4400" kern="1400" dirty="0">
                <a:solidFill>
                  <a:srgbClr val="000000"/>
                </a:solidFill>
                <a:latin typeface="Verdana"/>
              </a:rPr>
            </a:br>
            <a:r>
              <a:rPr lang="en-US" sz="4400" kern="1400" dirty="0">
                <a:solidFill>
                  <a:srgbClr val="000000"/>
                </a:solidFill>
                <a:latin typeface="Verdana"/>
              </a:rPr>
              <a:t>solubility (AQ) </a:t>
            </a:r>
            <a:br>
              <a:rPr lang="en-US" sz="4400" kern="1400" dirty="0">
                <a:solidFill>
                  <a:srgbClr val="000000"/>
                </a:solidFill>
                <a:latin typeface="Verdana"/>
              </a:rPr>
            </a:br>
            <a:r>
              <a:rPr lang="en-US" sz="4400" kern="1400" dirty="0">
                <a:solidFill>
                  <a:srgbClr val="000000"/>
                </a:solidFill>
                <a:latin typeface="Verdana"/>
              </a:rPr>
              <a:t>or insolubility (S).</a:t>
            </a:r>
            <a:endParaRPr lang="en-US" sz="4400" kern="1400" dirty="0">
              <a:solidFill>
                <a:srgbClr val="000000"/>
              </a:solidFill>
              <a:latin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37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22860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Skip this slide!</a:t>
            </a:r>
          </a:p>
        </p:txBody>
      </p:sp>
    </p:spTree>
    <p:extLst>
      <p:ext uri="{BB962C8B-B14F-4D97-AF65-F5344CB8AC3E}">
        <p14:creationId xmlns:p14="http://schemas.microsoft.com/office/powerpoint/2010/main" val="2590074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omic Sans MS" panose="030F0702030302020204" pitchFamily="66" charset="0"/>
              </a:rPr>
              <a:t>(</a:t>
            </a:r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NH</a:t>
            </a:r>
            <a:r>
              <a:rPr lang="en-US" sz="20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US" sz="2000" b="1" dirty="0">
                <a:latin typeface="Comic Sans MS" panose="030F0702030302020204" pitchFamily="66" charset="0"/>
              </a:rPr>
              <a:t>)</a:t>
            </a:r>
            <a:r>
              <a:rPr lang="en-US" sz="2000" b="1" baseline="-25000" dirty="0">
                <a:latin typeface="Comic Sans MS" panose="030F0702030302020204" pitchFamily="66" charset="0"/>
              </a:rPr>
              <a:t>2</a:t>
            </a:r>
            <a:r>
              <a:rPr lang="en-US" sz="2000" b="1" dirty="0">
                <a:latin typeface="Comic Sans MS" panose="030F0702030302020204" pitchFamily="66" charset="0"/>
              </a:rPr>
              <a:t>CrO</a:t>
            </a:r>
            <a:r>
              <a:rPr lang="en-US" sz="2000" b="1" baseline="-25000" dirty="0">
                <a:latin typeface="Comic Sans MS" panose="030F0702030302020204" pitchFamily="66" charset="0"/>
              </a:rPr>
              <a:t>4(AQ)   </a:t>
            </a:r>
            <a:r>
              <a:rPr lang="en-US" sz="2000" b="1" dirty="0">
                <a:latin typeface="Comic Sans MS" panose="030F0702030302020204" pitchFamily="66" charset="0"/>
              </a:rPr>
              <a:t>+ </a:t>
            </a:r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Ba</a:t>
            </a:r>
            <a:r>
              <a:rPr lang="en-US" sz="2000" b="1" dirty="0">
                <a:latin typeface="Comic Sans MS" panose="030F0702030302020204" pitchFamily="66" charset="0"/>
              </a:rPr>
              <a:t>(NO</a:t>
            </a:r>
            <a:r>
              <a:rPr lang="en-US" sz="2000" b="1" baseline="-25000" dirty="0">
                <a:latin typeface="Comic Sans MS" panose="030F0702030302020204" pitchFamily="66" charset="0"/>
              </a:rPr>
              <a:t>3</a:t>
            </a:r>
            <a:r>
              <a:rPr lang="en-US" sz="2000" b="1" dirty="0">
                <a:latin typeface="Comic Sans MS" panose="030F0702030302020204" pitchFamily="66" charset="0"/>
              </a:rPr>
              <a:t>)</a:t>
            </a:r>
            <a:r>
              <a:rPr lang="en-US" sz="2000" b="1" baseline="-25000" dirty="0">
                <a:latin typeface="Comic Sans MS" panose="030F0702030302020204" pitchFamily="66" charset="0"/>
              </a:rPr>
              <a:t>2(AQ)                       </a:t>
            </a:r>
            <a:r>
              <a:rPr lang="en-US" sz="2000" b="1" dirty="0">
                <a:latin typeface="Comic Sans MS" panose="030F0702030302020204" pitchFamily="66" charset="0"/>
              </a:rPr>
              <a:t>2</a:t>
            </a:r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NH</a:t>
            </a:r>
            <a:r>
              <a:rPr lang="en-US" sz="20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US" sz="2000" b="1" dirty="0">
                <a:latin typeface="Comic Sans MS" panose="030F0702030302020204" pitchFamily="66" charset="0"/>
              </a:rPr>
              <a:t>NO</a:t>
            </a:r>
            <a:r>
              <a:rPr lang="en-US" sz="2000" b="1" baseline="-25000" dirty="0">
                <a:latin typeface="Comic Sans MS" panose="030F0702030302020204" pitchFamily="66" charset="0"/>
              </a:rPr>
              <a:t>3(AQ) </a:t>
            </a:r>
            <a:r>
              <a:rPr lang="en-US" sz="2000" b="1" dirty="0">
                <a:latin typeface="Comic Sans MS" panose="030F0702030302020204" pitchFamily="66" charset="0"/>
              </a:rPr>
              <a:t>+ </a:t>
            </a:r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Ba</a:t>
            </a:r>
            <a:r>
              <a:rPr lang="en-US" sz="2000" b="1" dirty="0">
                <a:latin typeface="Comic Sans MS" panose="030F0702030302020204" pitchFamily="66" charset="0"/>
              </a:rPr>
              <a:t>CrO</a:t>
            </a:r>
            <a:r>
              <a:rPr lang="en-US" sz="2000" b="1" baseline="-25000" dirty="0">
                <a:latin typeface="Comic Sans MS" panose="030F0702030302020204" pitchFamily="66" charset="0"/>
              </a:rPr>
              <a:t>4(S)</a:t>
            </a:r>
            <a:br>
              <a:rPr lang="en-US" b="1" baseline="-25000" dirty="0"/>
            </a:br>
            <a:endParaRPr lang="en-US" b="1" dirty="0"/>
          </a:p>
          <a:p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Ammonium and Barium are the cations, they switch anions</a:t>
            </a:r>
          </a:p>
          <a:p>
            <a:endParaRPr lang="en-US" sz="2400" b="1" dirty="0"/>
          </a:p>
          <a:p>
            <a:r>
              <a:rPr lang="en-US" sz="2400" b="1" dirty="0"/>
              <a:t>Ammonium chromate and barium nitrate solutions react and form </a:t>
            </a:r>
            <a:br>
              <a:rPr lang="en-US" sz="2400" b="1" dirty="0"/>
            </a:br>
            <a:r>
              <a:rPr lang="en-US" sz="2400" b="1" dirty="0"/>
              <a:t>ammonium nitrate solution and barium chromate precipitate</a:t>
            </a:r>
          </a:p>
          <a:p>
            <a:r>
              <a:rPr lang="en-US" sz="2400" b="1" dirty="0"/>
              <a:t> </a:t>
            </a:r>
          </a:p>
          <a:p>
            <a:r>
              <a:rPr lang="en-US" sz="2400" b="1" i="1" dirty="0"/>
              <a:t>According to Table F, reactants are soluble (aqueous).  </a:t>
            </a:r>
            <a:br>
              <a:rPr lang="en-US" sz="2400" b="1" i="1" dirty="0"/>
            </a:br>
            <a:br>
              <a:rPr lang="en-US" sz="2400" b="1" i="1" dirty="0"/>
            </a:br>
            <a:r>
              <a:rPr lang="en-US" sz="2400" b="1" i="1" dirty="0"/>
              <a:t>Only one product, ammonium nitrate, is AQ</a:t>
            </a:r>
            <a:br>
              <a:rPr lang="en-US" sz="2400" b="1" i="1" dirty="0"/>
            </a:br>
            <a:r>
              <a:rPr lang="en-US" sz="2400" b="1" i="1" dirty="0"/>
              <a:t>The other product, the barium chromate, is S</a:t>
            </a:r>
          </a:p>
          <a:p>
            <a:endParaRPr lang="en-US" sz="2400" b="1" i="1" dirty="0"/>
          </a:p>
          <a:p>
            <a:r>
              <a:rPr lang="en-US" sz="2400" b="1" i="1" dirty="0"/>
              <a:t>Insoluble means it will form a precipitate in water.</a:t>
            </a:r>
            <a:endParaRPr lang="en-US" sz="2400" b="1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572000" y="457200"/>
            <a:ext cx="762000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905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534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6000" dirty="0">
                <a:solidFill>
                  <a:prstClr val="black"/>
                </a:solidFill>
              </a:rPr>
              <a:t>Define Combustion Reactions, give 2 examples </a:t>
            </a:r>
            <a:br>
              <a:rPr lang="en-US" sz="6000" dirty="0">
                <a:solidFill>
                  <a:prstClr val="black"/>
                </a:solidFill>
              </a:rPr>
            </a:br>
            <a:r>
              <a:rPr lang="en-US" sz="6000" dirty="0">
                <a:solidFill>
                  <a:prstClr val="black"/>
                </a:solidFill>
              </a:rPr>
              <a:t>with hydrocarbon (C</a:t>
            </a:r>
            <a:r>
              <a:rPr lang="en-US" sz="6000" baseline="-25000" dirty="0">
                <a:solidFill>
                  <a:prstClr val="black"/>
                </a:solidFill>
              </a:rPr>
              <a:t>4</a:t>
            </a:r>
            <a:r>
              <a:rPr lang="en-US" sz="6000" dirty="0">
                <a:solidFill>
                  <a:prstClr val="black"/>
                </a:solidFill>
              </a:rPr>
              <a:t>H</a:t>
            </a:r>
            <a:r>
              <a:rPr lang="en-US" sz="6000" baseline="-25000" dirty="0">
                <a:solidFill>
                  <a:prstClr val="black"/>
                </a:solidFill>
              </a:rPr>
              <a:t>10</a:t>
            </a:r>
            <a:r>
              <a:rPr lang="en-US" sz="6000" dirty="0">
                <a:solidFill>
                  <a:prstClr val="black"/>
                </a:solidFill>
              </a:rPr>
              <a:t>) and with an </a:t>
            </a:r>
            <a:br>
              <a:rPr lang="en-US" sz="6000" dirty="0">
                <a:solidFill>
                  <a:prstClr val="black"/>
                </a:solidFill>
              </a:rPr>
            </a:br>
            <a:r>
              <a:rPr lang="en-US" sz="6000" dirty="0">
                <a:solidFill>
                  <a:prstClr val="black"/>
                </a:solidFill>
              </a:rPr>
              <a:t>oxygenated hydrocarbon</a:t>
            </a:r>
          </a:p>
          <a:p>
            <a:pPr lvl="0"/>
            <a:r>
              <a:rPr lang="en-US" sz="6000" dirty="0">
                <a:solidFill>
                  <a:prstClr val="black"/>
                </a:solidFill>
              </a:rPr>
              <a:t>(C</a:t>
            </a:r>
            <a:r>
              <a:rPr lang="en-US" sz="6000" baseline="-25000" dirty="0">
                <a:solidFill>
                  <a:prstClr val="black"/>
                </a:solidFill>
              </a:rPr>
              <a:t>3</a:t>
            </a:r>
            <a:r>
              <a:rPr lang="en-US" sz="6000" dirty="0">
                <a:solidFill>
                  <a:prstClr val="black"/>
                </a:solidFill>
              </a:rPr>
              <a:t>H</a:t>
            </a:r>
            <a:r>
              <a:rPr lang="en-US" sz="6000" baseline="-25000" dirty="0">
                <a:solidFill>
                  <a:prstClr val="black"/>
                </a:solidFill>
              </a:rPr>
              <a:t>7</a:t>
            </a:r>
            <a:r>
              <a:rPr lang="en-US" sz="6000" dirty="0">
                <a:solidFill>
                  <a:prstClr val="black"/>
                </a:solidFill>
              </a:rPr>
              <a:t>OH) propanol.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534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Comic Sans MS" panose="030F0702030302020204" pitchFamily="66" charset="0"/>
              </a:rPr>
              <a:t>Butane combusts…</a:t>
            </a:r>
          </a:p>
          <a:p>
            <a:pPr algn="ctr"/>
            <a:r>
              <a:rPr lang="pt-BR" sz="3600" dirty="0">
                <a:latin typeface="Comic Sans MS" panose="030F0702030302020204" pitchFamily="66" charset="0"/>
              </a:rPr>
              <a:t> </a:t>
            </a:r>
          </a:p>
          <a:p>
            <a:pPr algn="ctr"/>
            <a:r>
              <a:rPr lang="pt-BR" sz="3600" dirty="0">
                <a:latin typeface="Comic Sans MS" panose="030F0702030302020204" pitchFamily="66" charset="0"/>
              </a:rPr>
              <a:t>2C</a:t>
            </a:r>
            <a:r>
              <a:rPr lang="pt-BR" sz="3600" baseline="-25000" dirty="0">
                <a:latin typeface="Comic Sans MS" panose="030F0702030302020204" pitchFamily="66" charset="0"/>
              </a:rPr>
              <a:t>4</a:t>
            </a:r>
            <a:r>
              <a:rPr lang="pt-BR" sz="3600" dirty="0">
                <a:latin typeface="Comic Sans MS" panose="030F0702030302020204" pitchFamily="66" charset="0"/>
              </a:rPr>
              <a:t>H</a:t>
            </a:r>
            <a:r>
              <a:rPr lang="pt-BR" sz="3600" baseline="-25000" dirty="0">
                <a:latin typeface="Comic Sans MS" panose="030F0702030302020204" pitchFamily="66" charset="0"/>
              </a:rPr>
              <a:t>10(G)</a:t>
            </a:r>
            <a:r>
              <a:rPr lang="pt-BR" sz="3600" dirty="0">
                <a:latin typeface="Comic Sans MS" panose="030F0702030302020204" pitchFamily="66" charset="0"/>
              </a:rPr>
              <a:t> + 13O</a:t>
            </a:r>
            <a:r>
              <a:rPr lang="pt-BR" sz="3600" baseline="-25000" dirty="0">
                <a:latin typeface="Comic Sans MS" panose="030F0702030302020204" pitchFamily="66" charset="0"/>
              </a:rPr>
              <a:t>2(G)</a:t>
            </a:r>
            <a:r>
              <a:rPr lang="pt-BR" sz="3600" dirty="0">
                <a:latin typeface="Comic Sans MS" panose="030F0702030302020204" pitchFamily="66" charset="0"/>
              </a:rPr>
              <a:t>         8CO</a:t>
            </a:r>
            <a:r>
              <a:rPr lang="pt-BR" sz="3600" baseline="-25000" dirty="0">
                <a:latin typeface="Comic Sans MS" panose="030F0702030302020204" pitchFamily="66" charset="0"/>
              </a:rPr>
              <a:t>2(G)</a:t>
            </a:r>
            <a:r>
              <a:rPr lang="pt-BR" sz="3600" dirty="0">
                <a:latin typeface="Comic Sans MS" panose="030F0702030302020204" pitchFamily="66" charset="0"/>
              </a:rPr>
              <a:t> + 10H</a:t>
            </a:r>
            <a:r>
              <a:rPr lang="pt-BR" sz="3600" baseline="-25000" dirty="0">
                <a:latin typeface="Comic Sans MS" panose="030F0702030302020204" pitchFamily="66" charset="0"/>
              </a:rPr>
              <a:t>2</a:t>
            </a:r>
            <a:r>
              <a:rPr lang="pt-BR" sz="3600" dirty="0">
                <a:latin typeface="Comic Sans MS" panose="030F0702030302020204" pitchFamily="66" charset="0"/>
              </a:rPr>
              <a:t>O</a:t>
            </a:r>
            <a:r>
              <a:rPr lang="pt-BR" sz="3600" baseline="-25000" dirty="0">
                <a:latin typeface="Comic Sans MS" panose="030F0702030302020204" pitchFamily="66" charset="0"/>
              </a:rPr>
              <a:t>(G)</a:t>
            </a:r>
            <a:endParaRPr lang="pt-BR" sz="3600" dirty="0">
              <a:latin typeface="Comic Sans MS" panose="030F0702030302020204" pitchFamily="66" charset="0"/>
            </a:endParaRPr>
          </a:p>
          <a:p>
            <a:pPr algn="ctr"/>
            <a:r>
              <a:rPr lang="pt-BR" sz="3600" dirty="0">
                <a:latin typeface="Comic Sans MS" panose="030F0702030302020204" pitchFamily="66" charset="0"/>
              </a:rPr>
              <a:t> </a:t>
            </a:r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Propanol combusts </a:t>
            </a:r>
          </a:p>
          <a:p>
            <a:pPr algn="ctr"/>
            <a:endParaRPr lang="en-US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r>
              <a:rPr lang="en-US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US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7</a:t>
            </a: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OH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(L)</a:t>
            </a: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 + 5</a:t>
            </a:r>
            <a:r>
              <a:rPr lang="pt-B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2(G)</a:t>
            </a:r>
            <a:r>
              <a:rPr lang="pt-B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3CO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2(G)</a:t>
            </a:r>
            <a:r>
              <a:rPr lang="pt-B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 + 4H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pt-B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(G)</a:t>
            </a:r>
            <a:endParaRPr lang="pt-BR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en-US" sz="3600" dirty="0">
              <a:latin typeface="Comic Sans MS" panose="030F0702030302020204" pitchFamily="66" charset="0"/>
            </a:endParaRPr>
          </a:p>
          <a:p>
            <a:pPr algn="ctr"/>
            <a:endParaRPr lang="en-US" sz="360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191000" y="1676400"/>
            <a:ext cx="7620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4219977" y="4395989"/>
            <a:ext cx="76200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484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Propanol combusts </a:t>
            </a:r>
          </a:p>
          <a:p>
            <a:pPr algn="ctr"/>
            <a:endParaRPr lang="en-US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r>
              <a:rPr lang="en-US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US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7</a:t>
            </a: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OH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(L)</a:t>
            </a: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 + 5</a:t>
            </a:r>
            <a:r>
              <a:rPr lang="pt-B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2(G)</a:t>
            </a:r>
            <a:r>
              <a:rPr lang="pt-B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3CO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2(G)</a:t>
            </a:r>
            <a:r>
              <a:rPr lang="pt-B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 + 4H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pt-BR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(G)</a:t>
            </a:r>
          </a:p>
          <a:p>
            <a:pPr algn="ctr"/>
            <a:endParaRPr lang="pt-BR" sz="36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WRONG!!!</a:t>
            </a:r>
          </a:p>
          <a:p>
            <a:pPr algn="ctr"/>
            <a:endParaRPr lang="pt-BR" sz="36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t-BR" sz="3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DO the work!  Don’t copy my errors, think, have confidence!</a:t>
            </a:r>
          </a:p>
          <a:p>
            <a:pPr algn="ctr"/>
            <a:endParaRPr lang="pt-BR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en-US" sz="3600" dirty="0">
              <a:latin typeface="Comic Sans MS" panose="030F0702030302020204" pitchFamily="66" charset="0"/>
            </a:endParaRPr>
          </a:p>
          <a:p>
            <a:pPr algn="ctr"/>
            <a:r>
              <a:rPr lang="en-US" sz="3600" b="1" dirty="0">
                <a:solidFill>
                  <a:srgbClr val="6600CC"/>
                </a:solidFill>
                <a:latin typeface="Comic Sans MS" panose="030F0702030302020204" pitchFamily="66" charset="0"/>
              </a:rPr>
              <a:t>2C</a:t>
            </a:r>
            <a:r>
              <a:rPr lang="en-US" sz="3600" b="1" baseline="-25000" dirty="0">
                <a:solidFill>
                  <a:srgbClr val="6600CC"/>
                </a:solidFill>
                <a:latin typeface="Comic Sans MS" panose="030F0702030302020204" pitchFamily="66" charset="0"/>
              </a:rPr>
              <a:t>3</a:t>
            </a:r>
            <a:r>
              <a:rPr lang="en-US" sz="3600" b="1" dirty="0">
                <a:solidFill>
                  <a:srgbClr val="6600CC"/>
                </a:solidFill>
                <a:latin typeface="Comic Sans MS" panose="030F0702030302020204" pitchFamily="66" charset="0"/>
              </a:rPr>
              <a:t>H</a:t>
            </a:r>
            <a:r>
              <a:rPr lang="en-US" sz="3600" b="1" baseline="-25000" dirty="0">
                <a:solidFill>
                  <a:srgbClr val="6600CC"/>
                </a:solidFill>
                <a:latin typeface="Comic Sans MS" panose="030F0702030302020204" pitchFamily="66" charset="0"/>
              </a:rPr>
              <a:t>7</a:t>
            </a:r>
            <a:r>
              <a:rPr lang="en-US" sz="3600" b="1" dirty="0">
                <a:solidFill>
                  <a:srgbClr val="6600CC"/>
                </a:solidFill>
                <a:latin typeface="Comic Sans MS" panose="030F0702030302020204" pitchFamily="66" charset="0"/>
              </a:rPr>
              <a:t>OH</a:t>
            </a:r>
            <a:r>
              <a:rPr lang="pt-BR" sz="3600" b="1" baseline="-25000" dirty="0">
                <a:solidFill>
                  <a:srgbClr val="6600CC"/>
                </a:solidFill>
                <a:latin typeface="Comic Sans MS" panose="030F0702030302020204" pitchFamily="66" charset="0"/>
              </a:rPr>
              <a:t>(L)</a:t>
            </a:r>
            <a:r>
              <a:rPr lang="en-US" sz="3600" b="1" dirty="0">
                <a:solidFill>
                  <a:srgbClr val="6600CC"/>
                </a:solidFill>
                <a:latin typeface="Comic Sans MS" panose="030F0702030302020204" pitchFamily="66" charset="0"/>
              </a:rPr>
              <a:t> + 9</a:t>
            </a:r>
            <a:r>
              <a:rPr lang="pt-BR" sz="3600" b="1" dirty="0">
                <a:solidFill>
                  <a:srgbClr val="6600CC"/>
                </a:solidFill>
                <a:latin typeface="Comic Sans MS" panose="030F0702030302020204" pitchFamily="66" charset="0"/>
              </a:rPr>
              <a:t>O</a:t>
            </a:r>
            <a:r>
              <a:rPr lang="pt-BR" sz="3600" b="1" baseline="-25000" dirty="0">
                <a:solidFill>
                  <a:srgbClr val="6600CC"/>
                </a:solidFill>
                <a:latin typeface="Comic Sans MS" panose="030F0702030302020204" pitchFamily="66" charset="0"/>
              </a:rPr>
              <a:t>2(G)</a:t>
            </a:r>
            <a:r>
              <a:rPr lang="pt-BR" sz="3600" b="1" dirty="0">
                <a:solidFill>
                  <a:srgbClr val="6600CC"/>
                </a:solidFill>
                <a:latin typeface="Comic Sans MS" panose="030F0702030302020204" pitchFamily="66" charset="0"/>
              </a:rPr>
              <a:t>    6CO</a:t>
            </a:r>
            <a:r>
              <a:rPr lang="pt-BR" sz="3600" b="1" baseline="-25000" dirty="0">
                <a:solidFill>
                  <a:srgbClr val="6600CC"/>
                </a:solidFill>
                <a:latin typeface="Comic Sans MS" panose="030F0702030302020204" pitchFamily="66" charset="0"/>
              </a:rPr>
              <a:t>2(G)</a:t>
            </a:r>
            <a:r>
              <a:rPr lang="pt-BR" sz="3600" b="1" dirty="0">
                <a:solidFill>
                  <a:srgbClr val="6600CC"/>
                </a:solidFill>
                <a:latin typeface="Comic Sans MS" panose="030F0702030302020204" pitchFamily="66" charset="0"/>
              </a:rPr>
              <a:t> + 8H</a:t>
            </a:r>
            <a:r>
              <a:rPr lang="pt-BR" sz="3600" b="1" baseline="-25000" dirty="0">
                <a:solidFill>
                  <a:srgbClr val="6600CC"/>
                </a:solidFill>
                <a:latin typeface="Comic Sans MS" panose="030F0702030302020204" pitchFamily="66" charset="0"/>
              </a:rPr>
              <a:t>2</a:t>
            </a:r>
            <a:r>
              <a:rPr lang="pt-BR" sz="3600" b="1" dirty="0">
                <a:solidFill>
                  <a:srgbClr val="6600CC"/>
                </a:solidFill>
                <a:latin typeface="Comic Sans MS" panose="030F0702030302020204" pitchFamily="66" charset="0"/>
              </a:rPr>
              <a:t>O</a:t>
            </a:r>
            <a:r>
              <a:rPr lang="pt-BR" sz="3600" b="1" baseline="-25000" dirty="0">
                <a:solidFill>
                  <a:srgbClr val="6600CC"/>
                </a:solidFill>
                <a:latin typeface="Comic Sans MS" panose="030F0702030302020204" pitchFamily="66" charset="0"/>
              </a:rPr>
              <a:t>(G)</a:t>
            </a:r>
          </a:p>
          <a:p>
            <a:pPr algn="ctr"/>
            <a:endParaRPr lang="en-US" sz="3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311417" y="1659761"/>
            <a:ext cx="76200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463817" y="4724400"/>
            <a:ext cx="609600" cy="0"/>
          </a:xfrm>
          <a:prstGeom prst="straightConnector1">
            <a:avLst/>
          </a:prstGeom>
          <a:ln w="57150">
            <a:solidFill>
              <a:srgbClr val="66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2000" y="304800"/>
            <a:ext cx="7772400" cy="228600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57200" y="762000"/>
            <a:ext cx="8077200" cy="182880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232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0BB51-E0ED-E8EA-620A-3DE1E0ED9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D1B8C3-32BA-A5EF-2342-5A74BF80C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776700"/>
              </p:ext>
            </p:extLst>
          </p:nvPr>
        </p:nvGraphicFramePr>
        <p:xfrm>
          <a:off x="0" y="1"/>
          <a:ext cx="9144000" cy="6858000"/>
        </p:xfrm>
        <a:graphic>
          <a:graphicData uri="http://schemas.openxmlformats.org/drawingml/2006/table">
            <a:tbl>
              <a:tblPr/>
              <a:tblGrid>
                <a:gridCol w="731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79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these reactions… answers on next slide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331145"/>
                  </a:ext>
                </a:extLst>
              </a:tr>
              <a:tr h="68579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balanced reactions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reaction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79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CaCrO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 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Ni(NO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 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Ca(NO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Ni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(CrO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3(S) </a:t>
                      </a:r>
                      <a:endParaRPr lang="en-US" sz="2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 H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2(L)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+ 31O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 20CO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+ 22H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(G)</a:t>
                      </a:r>
                      <a:endParaRPr lang="en-US" sz="2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3Li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AlCl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 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  3LiCl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Al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2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4(L) 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  C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+ 2Cl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Ti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NiSO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 TiSO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Ni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2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+ 3AgNO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Ag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+ 3NaNO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 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3Rb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P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 Rb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8040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84649-D647-CCB1-E07B-1FA1195FD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272E131-B895-247D-A255-68790EFD0521}"/>
              </a:ext>
            </a:extLst>
          </p:cNvPr>
          <p:cNvGraphicFramePr>
            <a:graphicFrameLocks noGrp="1"/>
          </p:cNvGraphicFramePr>
          <p:nvPr/>
        </p:nvGraphicFramePr>
        <p:xfrm>
          <a:off x="0" y="1"/>
          <a:ext cx="9144000" cy="6858000"/>
        </p:xfrm>
        <a:graphic>
          <a:graphicData uri="http://schemas.openxmlformats.org/drawingml/2006/table">
            <a:tbl>
              <a:tblPr/>
              <a:tblGrid>
                <a:gridCol w="731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79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 these reactions… answers on next slide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kern="140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331145"/>
                  </a:ext>
                </a:extLst>
              </a:tr>
              <a:tr h="68579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balanced reactions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reaction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79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CaCrO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 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Ni(NO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 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Ca(NO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Ni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(CrO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3(S) </a:t>
                      </a:r>
                      <a:endParaRPr lang="en-US" sz="2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</a:t>
                      </a:r>
                      <a:b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replacement</a:t>
                      </a: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 H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2(L)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</a:t>
                      </a: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+ 31O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 20CO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+ 22H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(G)</a:t>
                      </a:r>
                      <a:endParaRPr lang="en-US" sz="2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combustion</a:t>
                      </a: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3Li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AlCl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 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  3LiCl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Al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2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</a:t>
                      </a: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4(L) 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  C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+ 2Cl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Ti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NiSO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 TiSO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Ni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2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</a:t>
                      </a:r>
                      <a:b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replacement</a:t>
                      </a: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+ 3AgNO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Ag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+ 3NaNO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 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</a:t>
                      </a:r>
                      <a:b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replacement</a:t>
                      </a: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5803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3Rb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P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 Rb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2200" kern="14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r>
                        <a:rPr lang="en-US" sz="2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22316" marR="22316" marT="22316" marB="223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</a:t>
                      </a:r>
                      <a:endParaRPr lang="en-US" sz="1000" b="1" kern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8963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968</Words>
  <Application>Microsoft Office PowerPoint</Application>
  <PresentationFormat>On-screen Show (4:3)</PresentationFormat>
  <Paragraphs>106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Comic Sans MS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42</cp:revision>
  <dcterms:created xsi:type="dcterms:W3CDTF">2012-11-04T18:37:25Z</dcterms:created>
  <dcterms:modified xsi:type="dcterms:W3CDTF">2026-01-11T19:47:31Z</dcterms:modified>
</cp:coreProperties>
</file>