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95" r:id="rId3"/>
    <p:sldId id="297" r:id="rId4"/>
    <p:sldId id="303" r:id="rId5"/>
    <p:sldId id="298" r:id="rId6"/>
    <p:sldId id="299" r:id="rId7"/>
    <p:sldId id="304" r:id="rId8"/>
    <p:sldId id="300" r:id="rId9"/>
    <p:sldId id="301" r:id="rId10"/>
    <p:sldId id="305" r:id="rId11"/>
    <p:sldId id="261" r:id="rId12"/>
    <p:sldId id="262" r:id="rId13"/>
    <p:sldId id="307" r:id="rId14"/>
    <p:sldId id="263" r:id="rId15"/>
    <p:sldId id="264" r:id="rId16"/>
    <p:sldId id="308" r:id="rId17"/>
    <p:sldId id="265" r:id="rId18"/>
    <p:sldId id="302" r:id="rId19"/>
    <p:sldId id="26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70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85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85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281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74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09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296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538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56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23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4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22079-5ED7-446C-A96F-7548090ED371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6CDBB-046F-4431-A796-7CA7B772C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82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2290"/>
            <a:ext cx="9144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latin typeface="Times New Roman" panose="02020603050405020304" pitchFamily="18" charset="0"/>
                <a:cs typeface="Times New Roman" panose="02020603050405020304" pitchFamily="18" charset="0"/>
              </a:rPr>
              <a:t>Reactions 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Challenge</a:t>
            </a:r>
          </a:p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(reactions practice)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You and your partner put names on top of page, together you will answer each question using your reference tables.</a:t>
            </a:r>
          </a:p>
          <a:p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questions, then 4 answers, repeat 6x.    </a:t>
            </a:r>
          </a:p>
          <a:p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are encouraged to talk with your neighbor.</a:t>
            </a:r>
          </a:p>
          <a:p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Hand in for a “team classwork grade”. </a:t>
            </a:r>
          </a:p>
        </p:txBody>
      </p:sp>
    </p:spTree>
    <p:extLst>
      <p:ext uri="{BB962C8B-B14F-4D97-AF65-F5344CB8AC3E}">
        <p14:creationId xmlns:p14="http://schemas.microsoft.com/office/powerpoint/2010/main" val="4032703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839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What type of reaction is shown?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 + C →  ABC</a:t>
            </a:r>
          </a:p>
          <a:p>
            <a:pPr algn="ctr"/>
            <a:r>
              <a:rPr lang="en-US" sz="44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4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too.</a:t>
            </a:r>
          </a:p>
          <a:p>
            <a:pPr algn="ctr"/>
            <a:r>
              <a:rPr lang="en-US" sz="44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4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44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4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2(L)</a:t>
            </a:r>
            <a:r>
              <a:rPr lang="en-US" sz="44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 O</a:t>
            </a:r>
            <a:r>
              <a:rPr lang="en-US" sz="44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4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sz="44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4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</a:p>
          <a:p>
            <a:r>
              <a:rPr lang="en-US" sz="44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340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What type of reaction is shown? </a:t>
            </a:r>
          </a:p>
          <a:p>
            <a:pPr algn="ctr"/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MN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AN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MB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endParaRPr lang="en-US" sz="4000" kern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endParaRPr lang="en-US" sz="4000" kern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too.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H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NH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886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545648"/>
              </p:ext>
            </p:extLst>
          </p:nvPr>
        </p:nvGraphicFramePr>
        <p:xfrm>
          <a:off x="0" y="533401"/>
          <a:ext cx="9144000" cy="5849301"/>
        </p:xfrm>
        <a:graphic>
          <a:graphicData uri="http://schemas.openxmlformats.org/drawingml/2006/table">
            <a:tbl>
              <a:tblPr/>
              <a:tblGrid>
                <a:gridCol w="327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9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1797917"/>
                    </a:ext>
                  </a:extLst>
                </a:gridCol>
              </a:tblGrid>
              <a:tr h="1201102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 + C 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 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ABC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synthesis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1102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2H</a:t>
                      </a:r>
                      <a:r>
                        <a:rPr lang="en-US" sz="3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3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</a:t>
                      </a:r>
                      <a:r>
                        <a:rPr lang="en-US" sz="3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+ 2H</a:t>
                      </a:r>
                      <a:r>
                        <a:rPr lang="en-US" sz="3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decomp)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4395">
                <a:tc gridSpan="3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r>
                        <a:rPr lang="en-US" sz="3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MN</a:t>
                      </a:r>
                      <a:r>
                        <a:rPr lang="en-US" sz="3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AN</a:t>
                      </a:r>
                      <a:r>
                        <a:rPr lang="en-US" sz="3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MB</a:t>
                      </a:r>
                      <a:r>
                        <a:rPr lang="en-US" sz="3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endParaRPr lang="en-US" sz="3200" b="1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replacement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1102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3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+ 3H</a:t>
                      </a:r>
                      <a:r>
                        <a:rPr lang="en-US" sz="3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2NH</a:t>
                      </a:r>
                      <a:r>
                        <a:rPr lang="en-US" sz="3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synthesis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Control 1"/>
          <p:cNvSpPr>
            <a:spLocks noChangeArrowheads="1" noChangeShapeType="1"/>
          </p:cNvSpPr>
          <p:nvPr/>
        </p:nvSpPr>
        <p:spPr bwMode="auto">
          <a:xfrm>
            <a:off x="1968500" y="2468563"/>
            <a:ext cx="6486525" cy="407035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90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kern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XYZ →  XY  + Z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too.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O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r>
              <a:rPr lang="en-US" sz="3600" kern="1400" dirty="0">
                <a:solidFill>
                  <a:srgbClr val="000000"/>
                </a:solidFill>
                <a:latin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55143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62" y="79584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L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 LD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B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endParaRPr lang="en-US" sz="4000" kern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too.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NH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Al(NO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      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7544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054353"/>
              </p:ext>
            </p:extLst>
          </p:nvPr>
        </p:nvGraphicFramePr>
        <p:xfrm>
          <a:off x="-12290" y="255824"/>
          <a:ext cx="9156290" cy="6248401"/>
        </p:xfrm>
        <a:graphic>
          <a:graphicData uri="http://schemas.openxmlformats.org/drawingml/2006/table">
            <a:tbl>
              <a:tblPr/>
              <a:tblGrid>
                <a:gridCol w="32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3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48908237"/>
                    </a:ext>
                  </a:extLst>
                </a:gridCol>
              </a:tblGrid>
              <a:tr h="1357564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XYZ 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XY  + Z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decomp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7564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2C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 17O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12CO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combustion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153">
                <a:tc gridSpan="2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3640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BD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+ L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→  LD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B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endParaRPr lang="en-US" sz="28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</a:t>
                      </a:r>
                      <a:b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replacement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7480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3NH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Al(NO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 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3NH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Al(OH)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3(S)</a:t>
                      </a:r>
                      <a:endParaRPr lang="en-US" sz="28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replacement</a:t>
                      </a:r>
                      <a:endParaRPr lang="en-US" sz="28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Control 1"/>
          <p:cNvSpPr>
            <a:spLocks noChangeArrowheads="1" noChangeShapeType="1"/>
          </p:cNvSpPr>
          <p:nvPr/>
        </p:nvSpPr>
        <p:spPr bwMode="auto">
          <a:xfrm>
            <a:off x="1968500" y="2555875"/>
            <a:ext cx="6486525" cy="389413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50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kern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+ D →  MD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too.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Li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Ca(HCO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600" kern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octane and oxygen forms </a:t>
            </a:r>
            <a:br>
              <a:rPr lang="en-US" sz="4000" i="1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water and carbon dioxide</a:t>
            </a:r>
            <a:endParaRPr lang="en-US" sz="3600" i="1" kern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too.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CaCrO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K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       </a:t>
            </a:r>
            <a:endParaRPr lang="en-US" sz="3600" kern="1400" dirty="0">
              <a:solidFill>
                <a:srgbClr val="000000"/>
              </a:solidFill>
              <a:latin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650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865850"/>
              </p:ext>
            </p:extLst>
          </p:nvPr>
        </p:nvGraphicFramePr>
        <p:xfrm>
          <a:off x="-4916" y="207962"/>
          <a:ext cx="9148917" cy="6500150"/>
        </p:xfrm>
        <a:graphic>
          <a:graphicData uri="http://schemas.openxmlformats.org/drawingml/2006/table">
            <a:tbl>
              <a:tblPr/>
              <a:tblGrid>
                <a:gridCol w="327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8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1">
                  <a:extLst>
                    <a:ext uri="{9D8B030D-6E8A-4147-A177-3AD203B41FA5}">
                      <a16:colId xmlns:a16="http://schemas.microsoft.com/office/drawing/2014/main" val="2048073666"/>
                    </a:ext>
                  </a:extLst>
                </a:gridCol>
              </a:tblGrid>
              <a:tr h="1202456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 + D  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MD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synthesis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2382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2Li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 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+ 3Ca(HCO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2(AQ)   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(PO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2(S) 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+ 6LiHCO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</a:t>
                      </a: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br>
                        <a:rPr lang="en-US" sz="2000" kern="1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replacement</a:t>
                      </a: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 gridSpan="3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163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Octane &amp; oxygen form water &amp; carbon dioxide </a:t>
                      </a:r>
                      <a:endParaRPr lang="en-US" sz="11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combustion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7875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CaCrO</a:t>
                      </a:r>
                      <a:r>
                        <a:rPr lang="en-US" sz="1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 2K</a:t>
                      </a:r>
                      <a:r>
                        <a:rPr lang="en-US" sz="1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K</a:t>
                      </a:r>
                      <a:r>
                        <a:rPr lang="en-US" sz="1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CrO</a:t>
                      </a:r>
                      <a:r>
                        <a:rPr lang="en-US" sz="1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Ca</a:t>
                      </a:r>
                      <a:r>
                        <a:rPr lang="en-US" sz="1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</a:t>
                      </a:r>
                      <a:br>
                        <a:rPr lang="en-US" sz="2800" kern="1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800" kern="1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replacement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Control 1"/>
          <p:cNvSpPr>
            <a:spLocks noChangeArrowheads="1" noChangeShapeType="1"/>
          </p:cNvSpPr>
          <p:nvPr/>
        </p:nvSpPr>
        <p:spPr bwMode="auto">
          <a:xfrm>
            <a:off x="1965325" y="2355850"/>
            <a:ext cx="6492875" cy="429418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74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691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kern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PQ  →   P  +  Q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too.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Sr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N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r>
              <a:rPr lang="en-US" sz="3600" kern="1400" dirty="0">
                <a:solidFill>
                  <a:srgbClr val="000000"/>
                </a:solidFill>
                <a:latin typeface="Times New Roman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196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What type of reaction is shown?</a:t>
            </a:r>
            <a:b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kern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RZ</a:t>
            </a:r>
            <a:r>
              <a:rPr lang="en-US" sz="4000" kern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QP</a:t>
            </a:r>
            <a:r>
              <a:rPr lang="en-US" sz="4000" kern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RP</a:t>
            </a:r>
            <a:r>
              <a:rPr lang="en-US" sz="4000" kern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+  QZ</a:t>
            </a:r>
            <a:r>
              <a:rPr lang="en-US" sz="4000" kern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endParaRPr lang="en-US" sz="4000" kern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4000" kern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 What type of reaction is shown?</a:t>
            </a:r>
            <a:b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too.</a:t>
            </a:r>
          </a:p>
          <a:p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</a:t>
            </a:r>
            <a:r>
              <a:rPr lang="en-US" sz="4000" kern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4000" kern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O</a:t>
            </a:r>
            <a:r>
              <a:rPr lang="en-US" sz="4000" kern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r>
              <a:rPr lang="en-US" sz="800" kern="1400" dirty="0">
                <a:solidFill>
                  <a:srgbClr val="000000"/>
                </a:solidFill>
                <a:latin typeface="Times New Roman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144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831947"/>
              </p:ext>
            </p:extLst>
          </p:nvPr>
        </p:nvGraphicFramePr>
        <p:xfrm>
          <a:off x="0" y="381000"/>
          <a:ext cx="9144000" cy="6206075"/>
        </p:xfrm>
        <a:graphic>
          <a:graphicData uri="http://schemas.openxmlformats.org/drawingml/2006/table">
            <a:tbl>
              <a:tblPr/>
              <a:tblGrid>
                <a:gridCol w="327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0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91851994"/>
                    </a:ext>
                  </a:extLst>
                </a:gridCol>
              </a:tblGrid>
              <a:tr h="1202456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PQ  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P + Q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decomposition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9832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3Sr </a:t>
                      </a:r>
                      <a:r>
                        <a:rPr lang="en-US" sz="3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 N</a:t>
                      </a:r>
                      <a:r>
                        <a:rPr lang="en-US" sz="3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 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3600" kern="1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</a:t>
                      </a:r>
                      <a:r>
                        <a:rPr lang="en-US" sz="3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36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36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synthesis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4312">
                <a:tc gridSpan="2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RZ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+  QP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RP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QZ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replacement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7875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 8O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 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5CO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 6H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 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combustion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44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NO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NM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O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too.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+ F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93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WX  + Y →  WXY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What type of reaction is shown?</a:t>
            </a:r>
            <a:b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too.</a:t>
            </a:r>
          </a:p>
          <a:p>
            <a:pPr algn="ctr"/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</a:t>
            </a:r>
            <a:r>
              <a:rPr lang="en-US" sz="4000" kern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4000" kern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O</a:t>
            </a:r>
            <a:r>
              <a:rPr lang="en-US" sz="4000" kern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4000" kern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r>
              <a:rPr lang="en-US" sz="3600" kern="1400" dirty="0">
                <a:solidFill>
                  <a:srgbClr val="000000"/>
                </a:solidFill>
                <a:latin typeface="Times New Roman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926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111033"/>
              </p:ext>
            </p:extLst>
          </p:nvPr>
        </p:nvGraphicFramePr>
        <p:xfrm>
          <a:off x="0" y="381000"/>
          <a:ext cx="9144000" cy="5958953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47569125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476677559"/>
                    </a:ext>
                  </a:extLst>
                </a:gridCol>
              </a:tblGrid>
              <a:tr h="1202456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05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32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NO</a:t>
                      </a:r>
                      <a:r>
                        <a:rPr lang="en-US" sz="32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 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NM</a:t>
                      </a:r>
                      <a:r>
                        <a:rPr lang="en-US" sz="32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O</a:t>
                      </a:r>
                      <a:r>
                        <a:rPr lang="en-US" sz="32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br>
                        <a:rPr lang="en-US" sz="32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05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</a:t>
                      </a:r>
                      <a:b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replacement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9832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19</a:t>
                      </a:r>
                      <a:endParaRPr lang="en-US" sz="105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2PF</a:t>
                      </a:r>
                      <a:r>
                        <a:rPr lang="en-US" sz="3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  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3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2P + 5F</a:t>
                      </a:r>
                      <a:r>
                        <a:rPr lang="en-US" sz="3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5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decomposition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818">
                <a:tc gridSpan="3"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05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WX + Y  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3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WXY</a:t>
                      </a:r>
                      <a:endParaRPr lang="en-US" sz="105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synthesis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7875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05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32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pt-BR" sz="3200" kern="1400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pt-BR" sz="32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pt-BR" sz="3200" kern="1400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pt-BR" sz="32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+ 24O</a:t>
                      </a:r>
                      <a:r>
                        <a:rPr lang="pt-BR" sz="3200" kern="1400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 </a:t>
                      </a:r>
                      <a:r>
                        <a:rPr lang="en-US" sz="3200" kern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pt-BR" sz="3200" kern="1400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pt-BR" sz="32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16CO</a:t>
                      </a:r>
                      <a:r>
                        <a:rPr lang="pt-BR" sz="3200" kern="1400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</a:t>
                      </a:r>
                      <a:r>
                        <a:rPr lang="pt-BR" sz="32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+ 16H</a:t>
                      </a:r>
                      <a:r>
                        <a:rPr lang="pt-BR" sz="3200" kern="1400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pt-BR" sz="32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                                                                         </a:t>
                      </a:r>
                      <a:endParaRPr lang="en-US" sz="105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8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combustion</a:t>
                      </a:r>
                      <a:endParaRPr lang="en-US" sz="28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1367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PKLM →    PL  +  K  +  M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 What type of reaction is shown?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too.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Be(ClO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MgCrO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r>
              <a:rPr lang="en-US" sz="3600" kern="1400" dirty="0">
                <a:solidFill>
                  <a:srgbClr val="000000"/>
                </a:solidFill>
                <a:latin typeface="Times New Roman"/>
              </a:rPr>
              <a:t> 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47693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8392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  What type of reaction is shown?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O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+ CO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000" kern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 What type of reaction is shown? </a:t>
            </a:r>
            <a:b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too.</a:t>
            </a:r>
          </a:p>
          <a:p>
            <a:pPr algn="ctr"/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Ba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NaCl</a:t>
            </a:r>
            <a:r>
              <a:rPr lang="en-US" sz="4000" kern="1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40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  </a:t>
            </a:r>
          </a:p>
          <a:p>
            <a:r>
              <a:rPr lang="en-US" sz="900" kern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30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925868"/>
              </p:ext>
            </p:extLst>
          </p:nvPr>
        </p:nvGraphicFramePr>
        <p:xfrm>
          <a:off x="0" y="381000"/>
          <a:ext cx="9144000" cy="5928473"/>
        </p:xfrm>
        <a:graphic>
          <a:graphicData uri="http://schemas.openxmlformats.org/drawingml/2006/table">
            <a:tbl>
              <a:tblPr/>
              <a:tblGrid>
                <a:gridCol w="327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5209">
                  <a:extLst>
                    <a:ext uri="{9D8B030D-6E8A-4147-A177-3AD203B41FA5}">
                      <a16:colId xmlns:a16="http://schemas.microsoft.com/office/drawing/2014/main" val="2298423917"/>
                    </a:ext>
                  </a:extLst>
                </a:gridCol>
              </a:tblGrid>
              <a:tr h="1202456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PKLM 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PL  +  K  +  M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decomposition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9832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23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Be(ClO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2(AQ)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MgCrO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Mg(ClO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2(AQ)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BeCrO</a:t>
                      </a:r>
                      <a: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4(S)</a:t>
                      </a:r>
                      <a:b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replacement 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818">
                <a:tc gridSpan="2"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O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 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pt-BR" sz="2800" kern="1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+ CO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t-BR" sz="28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8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combustion</a:t>
                      </a:r>
                      <a:endParaRPr lang="pt-BR" sz="28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7875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 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+ 2NaCl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kern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BaCl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2(AQ) </a:t>
                      </a:r>
                      <a:r>
                        <a:rPr lang="pt-BR" sz="28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+ 2Na</a:t>
                      </a:r>
                      <a:r>
                        <a:rPr lang="pt-BR" sz="28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800" kern="1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</a:t>
                      </a:r>
                      <a:br>
                        <a:rPr lang="pt-BR" sz="2800" kern="1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pt-BR" sz="2800" kern="14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replacement</a:t>
                      </a:r>
                      <a:endParaRPr lang="pt-BR" sz="2800" kern="1400" baseline="-25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738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</TotalTime>
  <Words>992</Words>
  <Application>Microsoft Office PowerPoint</Application>
  <PresentationFormat>On-screen Show (4:3)</PresentationFormat>
  <Paragraphs>176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SCRIC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ARBUISO, CHARLES B</cp:lastModifiedBy>
  <cp:revision>53</cp:revision>
  <dcterms:created xsi:type="dcterms:W3CDTF">2012-09-13T11:45:29Z</dcterms:created>
  <dcterms:modified xsi:type="dcterms:W3CDTF">2026-01-10T23:47:27Z</dcterms:modified>
</cp:coreProperties>
</file>