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8" r:id="rId9"/>
    <p:sldId id="263" r:id="rId10"/>
    <p:sldId id="264" r:id="rId11"/>
    <p:sldId id="265" r:id="rId12"/>
    <p:sldId id="266" r:id="rId13"/>
    <p:sldId id="267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FF"/>
    <a:srgbClr val="DEEBF7"/>
    <a:srgbClr val="FFF2CC"/>
    <a:srgbClr val="0000FF"/>
    <a:srgbClr val="66FFFF"/>
    <a:srgbClr val="CCFFFF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11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D6BD46-FAD8-FD7E-F51A-75C5B83604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633ECF6-D2DC-D38F-C9D5-CAA72C68DD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AD9898-6DBC-1F8F-373E-0A999240E0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F6063-4CCE-4D3F-A073-9E148CE5D8A9}" type="datetimeFigureOut">
              <a:rPr lang="en-US" smtClean="0"/>
              <a:t>1/25/2026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B2011F-A59F-905B-E008-CC19AE7FE6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2AE387-4165-0CFC-1016-A5826BD94E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7963A-E55A-4193-863F-DA69E8D58D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53351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E17147-FB8E-FC5D-54FB-7C5E6D2412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A5A081-0FD2-22AC-E567-0B5AF42D83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77CA2C-B5AA-15D1-3160-D016EBFC08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F6063-4CCE-4D3F-A073-9E148CE5D8A9}" type="datetimeFigureOut">
              <a:rPr lang="en-US" smtClean="0"/>
              <a:t>1/25/2026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F4BE9C-A42C-055B-F914-9B9A579FCD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CFE1A7-B311-F449-77CD-6F5936103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7963A-E55A-4193-863F-DA69E8D58D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0078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1A26B-F020-BC89-77B3-5B2B274534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14E796-7659-1A63-4FCE-C9C9EBA052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480A06-DA25-99E1-74FC-C8EA8E85FE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F6063-4CCE-4D3F-A073-9E148CE5D8A9}" type="datetimeFigureOut">
              <a:rPr lang="en-US" smtClean="0"/>
              <a:t>1/25/2026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1B1EB7-0E45-9D65-9D40-9F240F9F2E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EA1DDE-5BCF-879A-50F4-CE5D714751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7963A-E55A-4193-863F-DA69E8D58D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9493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0F3419-AC83-7E7F-202F-0881483669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277CF9-F524-54C8-D20B-92D716EEF8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8BDC8E-AB82-FC6B-3D2B-F6ED8F208A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7CEA42-688B-CC3F-6F75-2FF30F7177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F6063-4CCE-4D3F-A073-9E148CE5D8A9}" type="datetimeFigureOut">
              <a:rPr lang="en-US" smtClean="0"/>
              <a:t>1/25/2026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8828E1-F083-0657-B1E9-CC5660235B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D777C4-CDBC-9913-13A2-41C5FA0A04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7963A-E55A-4193-863F-DA69E8D58D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4472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56458C-165A-915B-7A1D-024CB67CC3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53413F-3288-E9C9-9D67-B6CB2D2D06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10AF3D-7DC6-3EAE-B496-BA3DC18AF2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B53ECEA-DC1E-B93F-C45D-C18EB1DCFC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D88AE06-10B0-8583-1AF9-EB23082308B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653EADA-7CA3-4C89-FAB1-DB540496F4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F6063-4CCE-4D3F-A073-9E148CE5D8A9}" type="datetimeFigureOut">
              <a:rPr lang="en-US" smtClean="0"/>
              <a:t>1/25/2026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3600030-8868-8268-3AF5-ACA433DD7D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2185CA-B438-4F6E-BE9B-B9B735308C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7963A-E55A-4193-863F-DA69E8D58D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2768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CBC68D-5ADD-74C8-A9C4-83E4DCF128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4AA7AB-C89A-B927-03EC-C3A24F37A0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F6063-4CCE-4D3F-A073-9E148CE5D8A9}" type="datetimeFigureOut">
              <a:rPr lang="en-US" smtClean="0"/>
              <a:t>1/25/2026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91724CF-DF2C-7C55-1236-311089A6D6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893EA4D-1177-512D-574A-605582F57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7963A-E55A-4193-863F-DA69E8D58D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57430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CA968ED-DBE4-FC51-0D59-FB1E71CDA3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F6063-4CCE-4D3F-A073-9E148CE5D8A9}" type="datetimeFigureOut">
              <a:rPr lang="en-US" smtClean="0"/>
              <a:t>1/25/2026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EED5FDC-306B-4C00-FFCB-BE2C45F2D4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473959-9F75-9C82-BCEC-071704C15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7963A-E55A-4193-863F-DA69E8D58D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1254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00E746-BA8C-D915-F272-DE030F0FFB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692DAD-57F1-ABAD-9082-C72A9C0197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D7C4AB-7AE8-63C5-BCAB-4C0730D1E4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F34A25-9AE2-CCC1-DD83-4A22981CB1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F6063-4CCE-4D3F-A073-9E148CE5D8A9}" type="datetimeFigureOut">
              <a:rPr lang="en-US" smtClean="0"/>
              <a:t>1/25/2026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021034-B545-9077-92FB-AC2BFC929C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7210E3-DC90-D905-F533-C54D42549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7963A-E55A-4193-863F-DA69E8D58D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717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272BE7-CDC4-6D7F-D15E-76A4ED5BE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FCEB023-480B-4C64-26F5-D0E1BFFE25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D7B230-F2A1-216E-EC29-ECDF9D6B26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51D0B4-A992-40D0-8BA3-CAF3B56B31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F6063-4CCE-4D3F-A073-9E148CE5D8A9}" type="datetimeFigureOut">
              <a:rPr lang="en-US" smtClean="0"/>
              <a:t>1/25/2026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9AAFE0-1B02-1B7A-093E-C36F201246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5BB4E3-4AAD-02ED-D9E3-E17AD3C9F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7963A-E55A-4193-863F-DA69E8D58D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0159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A6D5EF-7EB8-D2C7-3825-992C4F3CE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651614-0F82-459D-031F-BF36A00BFA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EC6C40-DE21-1AFC-F33F-E3DA5F47B8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F6063-4CCE-4D3F-A073-9E148CE5D8A9}" type="datetimeFigureOut">
              <a:rPr lang="en-US" smtClean="0"/>
              <a:t>1/25/2026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87E25F-B5E9-74E0-DF33-2C55B17F8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40835C-BDA9-BC4C-024A-CE008403D0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7963A-E55A-4193-863F-DA69E8D58D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9788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54D97E2-BC00-EB11-F99A-ACEC8FA544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41065AD-8FC3-71C6-199D-D448CA288A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634B26-F082-FFE2-9B13-07189E4EC4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F6063-4CCE-4D3F-A073-9E148CE5D8A9}" type="datetimeFigureOut">
              <a:rPr lang="en-US" smtClean="0"/>
              <a:t>1/25/2026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5C41B8-ABE0-28E1-CB40-E7A6D3E019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D0F4DA-9230-B3E9-873F-F1B24472F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7963A-E55A-4193-863F-DA69E8D58D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3122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312146A-A4DA-0C87-1474-7C41E44092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6A0BB9-7383-C3DD-516E-A052FFD9D2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FEBA2F-6E40-31AD-1797-DC2ED240D0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1F6063-4CCE-4D3F-A073-9E148CE5D8A9}" type="datetimeFigureOut">
              <a:rPr lang="en-US" smtClean="0"/>
              <a:t>1/25/2026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B1E653-ECE3-A969-6966-B891282BD9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0A59BD-0CDD-C7F6-10C3-DA9B983877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67963A-E55A-4193-863F-DA69E8D58D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003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05F9CDF-8C05-8C17-817A-ACFF4CD60E7A}"/>
              </a:ext>
            </a:extLst>
          </p:cNvPr>
          <p:cNvSpPr txBox="1"/>
          <p:nvPr/>
        </p:nvSpPr>
        <p:spPr>
          <a:xfrm>
            <a:off x="0" y="0"/>
            <a:ext cx="12192000" cy="101566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6000" dirty="0">
                <a:latin typeface="The Serif Hand Extrablack" panose="03070B02030502020204" pitchFamily="66" charset="0"/>
              </a:rPr>
              <a:t>1.  Name ALL the bonds in each of these substances</a:t>
            </a:r>
            <a:endParaRPr lang="en-US" sz="3200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F8BF8B29-2BC9-71C8-8DE3-099B487F13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6344805"/>
              </p:ext>
            </p:extLst>
          </p:nvPr>
        </p:nvGraphicFramePr>
        <p:xfrm>
          <a:off x="0" y="1015663"/>
          <a:ext cx="12192000" cy="5842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2068262421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3812201001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1013992377"/>
                    </a:ext>
                  </a:extLst>
                </a:gridCol>
              </a:tblGrid>
              <a:tr h="2921168">
                <a:tc>
                  <a:txBody>
                    <a:bodyPr/>
                    <a:lstStyle/>
                    <a:p>
                      <a:pPr algn="ctr"/>
                      <a:r>
                        <a:rPr lang="en-US" sz="8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HBr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AlCl</a:t>
                      </a:r>
                      <a:r>
                        <a:rPr lang="en-US" sz="8800" b="0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</a:t>
                      </a:r>
                      <a:r>
                        <a:rPr lang="en-US" sz="8800" b="0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8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90070858"/>
                  </a:ext>
                </a:extLst>
              </a:tr>
              <a:tr h="2921168">
                <a:tc>
                  <a:txBody>
                    <a:bodyPr/>
                    <a:lstStyle/>
                    <a:p>
                      <a:pPr algn="ctr"/>
                      <a:r>
                        <a:rPr lang="en-US" sz="8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r>
                        <a:rPr lang="en-US" sz="8800" b="0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n-US" sz="8800" b="0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8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72370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60634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1122A6-4BE1-E80D-67F5-9E513F5507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3213940-49FC-496F-CFA4-BF2789E69C09}"/>
              </a:ext>
            </a:extLst>
          </p:cNvPr>
          <p:cNvSpPr txBox="1"/>
          <p:nvPr/>
        </p:nvSpPr>
        <p:spPr>
          <a:xfrm>
            <a:off x="0" y="0"/>
            <a:ext cx="12192000" cy="150810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marL="1143000" indent="-1143000">
              <a:buAutoNum type="arabicPeriod" startAt="2"/>
            </a:pPr>
            <a:r>
              <a:rPr lang="en-US" sz="6000" dirty="0">
                <a:latin typeface="The Serif Hand Extrablack" panose="03070B02030502020204" pitchFamily="66" charset="0"/>
              </a:rPr>
              <a:t>Name ALL the bonds in each of these compounds</a:t>
            </a:r>
          </a:p>
          <a:p>
            <a:pPr algn="ctr"/>
            <a:r>
              <a:rPr lang="en-US" sz="3200" dirty="0">
                <a:latin typeface="The Serif Hand Extrablack" panose="03070B02030502020204" pitchFamily="66" charset="0"/>
              </a:rPr>
              <a:t>Include HOW many of each - example:  3 single polar covalent and 1 double nonpolar covalent</a:t>
            </a:r>
            <a:endParaRPr lang="en-US" sz="6000" dirty="0">
              <a:latin typeface="The Serif Hand Extrablack" panose="03070B02030502020204" pitchFamily="66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3D9E8EFF-FFDA-1F23-25D3-BDC3C4A04D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0670876"/>
              </p:ext>
            </p:extLst>
          </p:nvPr>
        </p:nvGraphicFramePr>
        <p:xfrm>
          <a:off x="0" y="1508105"/>
          <a:ext cx="12192000" cy="53498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2068262421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3812201001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1013992377"/>
                    </a:ext>
                  </a:extLst>
                </a:gridCol>
              </a:tblGrid>
              <a:tr h="5349895">
                <a:tc>
                  <a:txBody>
                    <a:bodyPr/>
                    <a:lstStyle/>
                    <a:p>
                      <a:pPr algn="ctr"/>
                      <a:r>
                        <a:rPr lang="en-US" sz="8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US" sz="8800" b="0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8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en-US" sz="8800" b="0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US" sz="8800" b="0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8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en-US" sz="8800" b="0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US" sz="8800" b="0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8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en-US" sz="8800" b="0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8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900708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861424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3A4A6-E574-EC7E-2EBE-531A41A922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4FED038-719B-ECF6-4797-5A126DD76493}"/>
              </a:ext>
            </a:extLst>
          </p:cNvPr>
          <p:cNvSpPr txBox="1"/>
          <p:nvPr/>
        </p:nvSpPr>
        <p:spPr>
          <a:xfrm>
            <a:off x="0" y="0"/>
            <a:ext cx="12192000" cy="286232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6000" dirty="0">
                <a:latin typeface="The Serif Hand Extrablack" panose="03070B02030502020204" pitchFamily="66" charset="0"/>
              </a:rPr>
              <a:t>3.  An alloy is when two or more metals, or </a:t>
            </a:r>
            <a:br>
              <a:rPr lang="en-US" sz="6000" dirty="0">
                <a:latin typeface="The Serif Hand Extrablack" panose="03070B02030502020204" pitchFamily="66" charset="0"/>
              </a:rPr>
            </a:br>
            <a:r>
              <a:rPr lang="en-US" sz="6000" dirty="0">
                <a:latin typeface="The Serif Hand Extrablack" panose="03070B02030502020204" pitchFamily="66" charset="0"/>
              </a:rPr>
              <a:t>    a metal and nonmetal are melted together, then</a:t>
            </a:r>
            <a:br>
              <a:rPr lang="en-US" sz="6000" dirty="0">
                <a:latin typeface="The Serif Hand Extrablack" panose="03070B02030502020204" pitchFamily="66" charset="0"/>
              </a:rPr>
            </a:br>
            <a:r>
              <a:rPr lang="en-US" sz="6000" dirty="0">
                <a:latin typeface="The Serif Hand Extrablack" panose="03070B02030502020204" pitchFamily="66" charset="0"/>
              </a:rPr>
              <a:t>    cooled.  What mixtures match to these alloys?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B8FDCE7-0627-EDDF-DFE0-89C716018E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0106693"/>
              </p:ext>
            </p:extLst>
          </p:nvPr>
        </p:nvGraphicFramePr>
        <p:xfrm>
          <a:off x="-2" y="2976465"/>
          <a:ext cx="12192002" cy="38815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80366">
                  <a:extLst>
                    <a:ext uri="{9D8B030D-6E8A-4147-A177-3AD203B41FA5}">
                      <a16:colId xmlns:a16="http://schemas.microsoft.com/office/drawing/2014/main" val="2670903427"/>
                    </a:ext>
                  </a:extLst>
                </a:gridCol>
                <a:gridCol w="6511636">
                  <a:extLst>
                    <a:ext uri="{9D8B030D-6E8A-4147-A177-3AD203B41FA5}">
                      <a16:colId xmlns:a16="http://schemas.microsoft.com/office/drawing/2014/main" val="3957567504"/>
                    </a:ext>
                  </a:extLst>
                </a:gridCol>
              </a:tblGrid>
              <a:tr h="3881534">
                <a:tc>
                  <a:txBody>
                    <a:bodyPr/>
                    <a:lstStyle/>
                    <a:p>
                      <a:pPr marL="457200" lvl="1" indent="0" algn="l">
                        <a:buNone/>
                      </a:pPr>
                      <a:r>
                        <a:rPr lang="en-US" sz="4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Sterling silver</a:t>
                      </a:r>
                    </a:p>
                    <a:p>
                      <a:pPr marL="457200" lvl="1" indent="0" algn="l">
                        <a:buNone/>
                      </a:pPr>
                      <a:r>
                        <a:rPr lang="en-US" sz="4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Brass</a:t>
                      </a:r>
                    </a:p>
                    <a:p>
                      <a:pPr marL="457200" lvl="1" indent="0" algn="l">
                        <a:buNone/>
                      </a:pPr>
                      <a:r>
                        <a:rPr lang="en-US" sz="4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Cast iron</a:t>
                      </a:r>
                    </a:p>
                    <a:p>
                      <a:pPr marL="457200" lvl="1" indent="0" algn="l">
                        <a:buNone/>
                      </a:pPr>
                      <a:r>
                        <a:rPr lang="en-US" sz="4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Stainless steel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0" lvl="1" indent="0" algn="l">
                        <a:buNone/>
                      </a:pPr>
                      <a:r>
                        <a:rPr lang="en-US" sz="4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Zinc + Copper</a:t>
                      </a:r>
                    </a:p>
                    <a:p>
                      <a:pPr marL="457200" lvl="1" indent="0" algn="l">
                        <a:buNone/>
                      </a:pPr>
                      <a:r>
                        <a:rPr lang="en-US" sz="4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Carbon + Iron</a:t>
                      </a:r>
                    </a:p>
                    <a:p>
                      <a:pPr marL="457200" lvl="1" indent="0" algn="l">
                        <a:buNone/>
                      </a:pPr>
                      <a:r>
                        <a:rPr lang="en-US" sz="4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Chromium + Iron</a:t>
                      </a:r>
                    </a:p>
                    <a:p>
                      <a:pPr marL="457200" lvl="1" indent="0" algn="l">
                        <a:buNone/>
                      </a:pPr>
                      <a:r>
                        <a:rPr lang="en-US" sz="4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Copper + Silver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66487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904824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F739AB-9CFE-E913-7CA9-401D42DEEB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F6CAB3E-3980-F494-5497-3382DEAA4E08}"/>
              </a:ext>
            </a:extLst>
          </p:cNvPr>
          <p:cNvSpPr txBox="1"/>
          <p:nvPr/>
        </p:nvSpPr>
        <p:spPr>
          <a:xfrm>
            <a:off x="0" y="0"/>
            <a:ext cx="12192000" cy="175432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The Serif Hand Extrablack" panose="03070B02030502020204" pitchFamily="66" charset="0"/>
              </a:rPr>
              <a:t>4.  Intermolecular bonding is not inside of compounds, </a:t>
            </a:r>
            <a:br>
              <a:rPr lang="en-US" sz="5400" dirty="0">
                <a:latin typeface="The Serif Hand Extrablack" panose="03070B02030502020204" pitchFamily="66" charset="0"/>
              </a:rPr>
            </a:br>
            <a:r>
              <a:rPr lang="en-US" sz="5400" dirty="0">
                <a:latin typeface="The Serif Hand Extrablack" panose="03070B02030502020204" pitchFamily="66" charset="0"/>
              </a:rPr>
              <a:t>    it’s between particles (either atoms or molecules).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09DDBED-5539-10A4-62A7-FC5E837546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682171"/>
              </p:ext>
            </p:extLst>
          </p:nvPr>
        </p:nvGraphicFramePr>
        <p:xfrm>
          <a:off x="0" y="1754326"/>
          <a:ext cx="12191999" cy="51036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73964">
                  <a:extLst>
                    <a:ext uri="{9D8B030D-6E8A-4147-A177-3AD203B41FA5}">
                      <a16:colId xmlns:a16="http://schemas.microsoft.com/office/drawing/2014/main" val="2670903427"/>
                    </a:ext>
                  </a:extLst>
                </a:gridCol>
                <a:gridCol w="6918035">
                  <a:extLst>
                    <a:ext uri="{9D8B030D-6E8A-4147-A177-3AD203B41FA5}">
                      <a16:colId xmlns:a16="http://schemas.microsoft.com/office/drawing/2014/main" val="3957567504"/>
                    </a:ext>
                  </a:extLst>
                </a:gridCol>
              </a:tblGrid>
              <a:tr h="5103674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4000" b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Put these IMF in </a:t>
                      </a:r>
                      <a:br>
                        <a:rPr lang="en-US" sz="4000" b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4000" b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order of </a:t>
                      </a:r>
                      <a:br>
                        <a:rPr lang="en-US" sz="4000" b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4000" b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weakest → strongest.</a:t>
                      </a:r>
                      <a:br>
                        <a:rPr lang="en-US" sz="9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br>
                        <a:rPr lang="en-US" sz="9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br>
                        <a:rPr lang="en-US" sz="9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br>
                        <a:rPr lang="en-US" sz="9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4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Dipole attraction</a:t>
                      </a:r>
                      <a:br>
                        <a:rPr lang="en-US" sz="4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4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Hydrogen bonding</a:t>
                      </a:r>
                      <a:br>
                        <a:rPr lang="en-US" sz="4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4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Electron dispersion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4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Match substances to the </a:t>
                      </a:r>
                      <a:br>
                        <a:rPr lang="en-US" sz="4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4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IMF they exhibit </a:t>
                      </a:r>
                      <a:br>
                        <a:rPr lang="en-US" sz="9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br>
                        <a:rPr lang="en-US" sz="9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br>
                        <a:rPr lang="en-US" sz="9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5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r>
                        <a:rPr lang="en-US" sz="5400" b="0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 </a:t>
                      </a:r>
                      <a:r>
                        <a:rPr lang="en-US" sz="5400" b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</a:t>
                      </a:r>
                      <a:r>
                        <a:rPr lang="en-US" sz="4400" b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dipole attraction </a:t>
                      </a:r>
                      <a:br>
                        <a:rPr lang="en-US" sz="900" b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br>
                        <a:rPr lang="en-US" sz="900" b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br>
                        <a:rPr lang="en-US" sz="900" b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5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en-US" sz="5400" b="0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5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       </a:t>
                      </a:r>
                      <a:r>
                        <a:rPr lang="en-US" sz="4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electron dispersion </a:t>
                      </a:r>
                      <a:br>
                        <a:rPr lang="en-US" sz="9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br>
                        <a:rPr lang="en-US" sz="9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br>
                        <a:rPr lang="en-US" sz="9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5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PCl</a:t>
                      </a:r>
                      <a:r>
                        <a:rPr lang="en-US" sz="5400" b="0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          </a:t>
                      </a:r>
                      <a:r>
                        <a:rPr lang="en-US" sz="4400" b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hydrogen bonding</a:t>
                      </a:r>
                      <a:endParaRPr lang="en-US" sz="5400" b="0" baseline="-25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66487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39672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EBCEDF-8561-BDC4-27BD-867E261D0E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9478F35-210D-ABB8-27D9-C35B7635F6C0}"/>
              </a:ext>
            </a:extLst>
          </p:cNvPr>
          <p:cNvSpPr txBox="1"/>
          <p:nvPr/>
        </p:nvSpPr>
        <p:spPr>
          <a:xfrm>
            <a:off x="0" y="0"/>
            <a:ext cx="12192000" cy="92333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The Serif Hand Extrablack" panose="03070B02030502020204" pitchFamily="66" charset="0"/>
              </a:rPr>
              <a:t>5.  How does metallic bonding explain metallic properties?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4E9A24D-591B-63B5-B7EC-F49989E6E5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9180435"/>
              </p:ext>
            </p:extLst>
          </p:nvPr>
        </p:nvGraphicFramePr>
        <p:xfrm>
          <a:off x="-1" y="923330"/>
          <a:ext cx="12191999" cy="59346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1999">
                  <a:extLst>
                    <a:ext uri="{9D8B030D-6E8A-4147-A177-3AD203B41FA5}">
                      <a16:colId xmlns:a16="http://schemas.microsoft.com/office/drawing/2014/main" val="2670903427"/>
                    </a:ext>
                  </a:extLst>
                </a:gridCol>
              </a:tblGrid>
              <a:tr h="593467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7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Metals…  </a:t>
                      </a:r>
                      <a:br>
                        <a:rPr 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br>
                        <a:rPr 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br>
                        <a:rPr 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br>
                        <a:rPr 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7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 are Malleable</a:t>
                      </a:r>
                    </a:p>
                    <a:p>
                      <a:pPr marL="0" indent="0" algn="l">
                        <a:buNone/>
                      </a:pPr>
                      <a:r>
                        <a:rPr lang="en-US" sz="7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 are Ductile</a:t>
                      </a:r>
                    </a:p>
                    <a:p>
                      <a:pPr marL="0" indent="0" algn="l">
                        <a:buNone/>
                      </a:pPr>
                      <a:r>
                        <a:rPr lang="en-US" sz="7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 can Conduct Electricity</a:t>
                      </a:r>
                      <a:endParaRPr lang="en-US" sz="60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66487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318706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C85266-6C5E-A77A-58B7-E704DBFF5D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BE2BEC1-79A0-EF18-938D-4051A6C072C2}"/>
              </a:ext>
            </a:extLst>
          </p:cNvPr>
          <p:cNvSpPr txBox="1"/>
          <p:nvPr/>
        </p:nvSpPr>
        <p:spPr>
          <a:xfrm>
            <a:off x="0" y="0"/>
            <a:ext cx="12192000" cy="92333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The Serif Hand Extrablack" panose="03070B02030502020204" pitchFamily="66" charset="0"/>
              </a:rPr>
              <a:t>6.  Name all bonds present in these substances.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AFD32B5-1337-07D4-945C-3CA9FFB414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9751249"/>
              </p:ext>
            </p:extLst>
          </p:nvPr>
        </p:nvGraphicFramePr>
        <p:xfrm>
          <a:off x="0" y="923330"/>
          <a:ext cx="12192000" cy="59346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2068262421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3812201001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1013992377"/>
                    </a:ext>
                  </a:extLst>
                </a:gridCol>
              </a:tblGrid>
              <a:tr h="2967335">
                <a:tc>
                  <a:txBody>
                    <a:bodyPr/>
                    <a:lstStyle/>
                    <a:p>
                      <a:pPr algn="ctr"/>
                      <a:r>
                        <a:rPr lang="en-US" sz="8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</a:t>
                      </a:r>
                      <a:r>
                        <a:rPr lang="en-US" sz="8800" b="0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AlCl</a:t>
                      </a:r>
                      <a:r>
                        <a:rPr lang="en-US" sz="8800" b="0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NH</a:t>
                      </a:r>
                      <a:r>
                        <a:rPr lang="en-US" sz="8800" b="0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90070858"/>
                  </a:ext>
                </a:extLst>
              </a:tr>
              <a:tr h="2967335">
                <a:tc>
                  <a:txBody>
                    <a:bodyPr/>
                    <a:lstStyle/>
                    <a:p>
                      <a:pPr algn="ctr"/>
                      <a:r>
                        <a:rPr lang="en-US" sz="8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NBr</a:t>
                      </a:r>
                      <a:r>
                        <a:rPr lang="en-US" sz="8800" b="0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n-US" sz="8800" b="0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8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MgO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72370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809603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2C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21361AC-27E8-118F-11CB-0443F5997C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E85BA6D-B9FC-42DD-7F50-7FC10CEF3D82}"/>
              </a:ext>
            </a:extLst>
          </p:cNvPr>
          <p:cNvSpPr txBox="1"/>
          <p:nvPr/>
        </p:nvSpPr>
        <p:spPr>
          <a:xfrm>
            <a:off x="0" y="0"/>
            <a:ext cx="12192000" cy="92333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The Serif Hand Extrablack" panose="03070B02030502020204" pitchFamily="66" charset="0"/>
              </a:rPr>
              <a:t>7A.  Rank these bonds from most polar to least polar.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72D252CC-97ED-EAA0-6AE1-52F2A7D021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9678424"/>
              </p:ext>
            </p:extLst>
          </p:nvPr>
        </p:nvGraphicFramePr>
        <p:xfrm>
          <a:off x="0" y="923330"/>
          <a:ext cx="12192000" cy="29673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2068262421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3812201001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1013992377"/>
                    </a:ext>
                  </a:extLst>
                </a:gridCol>
              </a:tblGrid>
              <a:tr h="2967335">
                <a:tc>
                  <a:txBody>
                    <a:bodyPr/>
                    <a:lstStyle/>
                    <a:p>
                      <a:pPr algn="ctr"/>
                      <a:r>
                        <a:rPr lang="en-US" sz="8800" b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H–I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800" b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H–Cl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800" b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H–O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00708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366632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5F5CA2E-ED43-B039-BF6B-AB4414E688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DBE4A2F-DABB-0773-8861-92082B9C4C7B}"/>
              </a:ext>
            </a:extLst>
          </p:cNvPr>
          <p:cNvSpPr txBox="1"/>
          <p:nvPr/>
        </p:nvSpPr>
        <p:spPr>
          <a:xfrm>
            <a:off x="0" y="0"/>
            <a:ext cx="12192000" cy="92333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The Serif Hand Extrablack" panose="03070B02030502020204" pitchFamily="66" charset="0"/>
              </a:rPr>
              <a:t>7B.  Rank these bonds from most polar to least polar.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01C6B443-4F1E-088E-37F8-3FA5BD5405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3011888"/>
              </p:ext>
            </p:extLst>
          </p:nvPr>
        </p:nvGraphicFramePr>
        <p:xfrm>
          <a:off x="0" y="923330"/>
          <a:ext cx="12192000" cy="29673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2068262421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3812201001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1013992377"/>
                    </a:ext>
                  </a:extLst>
                </a:gridCol>
              </a:tblGrid>
              <a:tr h="2967335">
                <a:tc>
                  <a:txBody>
                    <a:bodyPr/>
                    <a:lstStyle/>
                    <a:p>
                      <a:pPr algn="ctr"/>
                      <a:r>
                        <a:rPr lang="en-US" sz="8800" b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O–F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800" b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I–I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800" b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C=O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72370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827651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DCE519-C51D-5341-CA1D-461171846F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3B282DA-6132-4F73-525D-24D8D5144C6C}"/>
              </a:ext>
            </a:extLst>
          </p:cNvPr>
          <p:cNvSpPr txBox="1"/>
          <p:nvPr/>
        </p:nvSpPr>
        <p:spPr>
          <a:xfrm>
            <a:off x="0" y="0"/>
            <a:ext cx="12192000" cy="258532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The Serif Hand Extrablack" panose="03070B02030502020204" pitchFamily="66" charset="0"/>
              </a:rPr>
              <a:t>8.  Molecular polarity is determined by molecular shapes.</a:t>
            </a:r>
            <a:br>
              <a:rPr lang="en-US" sz="5400" dirty="0">
                <a:latin typeface="The Serif Hand Extrablack" panose="03070B02030502020204" pitchFamily="66" charset="0"/>
              </a:rPr>
            </a:br>
            <a:r>
              <a:rPr lang="en-US" sz="5400" dirty="0">
                <a:latin typeface="The Serif Hand Extrablack" panose="03070B02030502020204" pitchFamily="66" charset="0"/>
              </a:rPr>
              <a:t>    If a compound has radial symmetry, it’s nonpolar.  </a:t>
            </a:r>
            <a:br>
              <a:rPr lang="en-US" sz="5400" dirty="0">
                <a:latin typeface="The Serif Hand Extrablack" panose="03070B02030502020204" pitchFamily="66" charset="0"/>
              </a:rPr>
            </a:br>
            <a:r>
              <a:rPr lang="en-US" sz="5400" dirty="0">
                <a:latin typeface="The Serif Hand Extrablack" panose="03070B02030502020204" pitchFamily="66" charset="0"/>
              </a:rPr>
              <a:t>    Are these molecules polar or nonpolar?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A7BB8C02-8F3A-1671-21E6-C858D57997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5147784"/>
              </p:ext>
            </p:extLst>
          </p:nvPr>
        </p:nvGraphicFramePr>
        <p:xfrm>
          <a:off x="0" y="2585322"/>
          <a:ext cx="12192000" cy="42726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2068262421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3812201001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1013992377"/>
                    </a:ext>
                  </a:extLst>
                </a:gridCol>
              </a:tblGrid>
              <a:tr h="2136339">
                <a:tc>
                  <a:txBody>
                    <a:bodyPr/>
                    <a:lstStyle/>
                    <a:p>
                      <a:pPr algn="ctr"/>
                      <a:r>
                        <a:rPr lang="en-US" sz="8000" b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</a:t>
                      </a:r>
                      <a:r>
                        <a:rPr lang="en-US" sz="8000" b="0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0" b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</a:t>
                      </a:r>
                      <a:r>
                        <a:rPr lang="en-US" sz="8000" b="0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0" b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HCl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90070858"/>
                  </a:ext>
                </a:extLst>
              </a:tr>
              <a:tr h="2136339">
                <a:tc>
                  <a:txBody>
                    <a:bodyPr/>
                    <a:lstStyle/>
                    <a:p>
                      <a:pPr algn="ctr"/>
                      <a:r>
                        <a:rPr lang="en-US" sz="8000" b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en-US" sz="8000" b="0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8000" b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0" b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US" sz="8000" b="0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8000" b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en-US" sz="8000" b="0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0" b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BF</a:t>
                      </a:r>
                      <a:r>
                        <a:rPr lang="en-US" sz="8000" b="0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72370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66169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EBAEAA-FD4A-4E4F-639B-FB334DD1BE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D96C037-B82F-03AB-C9E6-269FB8185A6D}"/>
              </a:ext>
            </a:extLst>
          </p:cNvPr>
          <p:cNvSpPr txBox="1"/>
          <p:nvPr/>
        </p:nvSpPr>
        <p:spPr>
          <a:xfrm>
            <a:off x="0" y="0"/>
            <a:ext cx="12192000" cy="221599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600" dirty="0">
                <a:latin typeface="The Serif Hand Extrablack" panose="03070B02030502020204" pitchFamily="66" charset="0"/>
              </a:rPr>
              <a:t>9.  Substances with stronger intermolecular attraction have higher</a:t>
            </a:r>
            <a:br>
              <a:rPr lang="en-US" sz="4600" dirty="0">
                <a:latin typeface="The Serif Hand Extrablack" panose="03070B02030502020204" pitchFamily="66" charset="0"/>
              </a:rPr>
            </a:br>
            <a:r>
              <a:rPr lang="en-US" sz="4600" dirty="0">
                <a:latin typeface="The Serif Hand Extrablack" panose="03070B02030502020204" pitchFamily="66" charset="0"/>
              </a:rPr>
              <a:t>    boiling points because they are more attracted together, it takes</a:t>
            </a:r>
            <a:br>
              <a:rPr lang="en-US" sz="4600" dirty="0">
                <a:latin typeface="The Serif Hand Extrablack" panose="03070B02030502020204" pitchFamily="66" charset="0"/>
              </a:rPr>
            </a:br>
            <a:r>
              <a:rPr lang="en-US" sz="4600" dirty="0">
                <a:latin typeface="The Serif Hand Extrablack" panose="03070B02030502020204" pitchFamily="66" charset="0"/>
              </a:rPr>
              <a:t>    more energy to boil the apart.  Which has the higher boiling point?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6ADFADE0-E168-88B8-AF3E-88B36CD30E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599917"/>
              </p:ext>
            </p:extLst>
          </p:nvPr>
        </p:nvGraphicFramePr>
        <p:xfrm>
          <a:off x="0" y="2215991"/>
          <a:ext cx="12192000" cy="46420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83564">
                  <a:extLst>
                    <a:ext uri="{9D8B030D-6E8A-4147-A177-3AD203B41FA5}">
                      <a16:colId xmlns:a16="http://schemas.microsoft.com/office/drawing/2014/main" val="2068262421"/>
                    </a:ext>
                  </a:extLst>
                </a:gridCol>
                <a:gridCol w="6308436">
                  <a:extLst>
                    <a:ext uri="{9D8B030D-6E8A-4147-A177-3AD203B41FA5}">
                      <a16:colId xmlns:a16="http://schemas.microsoft.com/office/drawing/2014/main" val="3812201001"/>
                    </a:ext>
                  </a:extLst>
                </a:gridCol>
              </a:tblGrid>
              <a:tr h="2321005">
                <a:tc>
                  <a:txBody>
                    <a:bodyPr/>
                    <a:lstStyle/>
                    <a:p>
                      <a:pPr algn="ctr"/>
                      <a:r>
                        <a:rPr lang="en-US" sz="7200" b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I</a:t>
                      </a:r>
                      <a:r>
                        <a:rPr lang="en-US" sz="7200" b="0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7200" b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Br</a:t>
                      </a:r>
                      <a:r>
                        <a:rPr lang="en-US" sz="7200" b="0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200" b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NH</a:t>
                      </a:r>
                      <a:r>
                        <a:rPr lang="en-US" sz="7200" b="0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 </a:t>
                      </a:r>
                      <a:r>
                        <a:rPr lang="en-US" sz="3600" b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</a:t>
                      </a:r>
                      <a:r>
                        <a:rPr lang="en-US" sz="7200" b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CCl</a:t>
                      </a:r>
                      <a:r>
                        <a:rPr lang="en-US" sz="7200" b="0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0070858"/>
                  </a:ext>
                </a:extLst>
              </a:tr>
              <a:tr h="2321005">
                <a:tc>
                  <a:txBody>
                    <a:bodyPr/>
                    <a:lstStyle/>
                    <a:p>
                      <a:pPr algn="ctr"/>
                      <a:r>
                        <a:rPr lang="en-US" sz="7200" b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H</a:t>
                      </a:r>
                      <a:r>
                        <a:rPr lang="en-US" sz="7200" b="0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7200" b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 </a:t>
                      </a:r>
                      <a:r>
                        <a:rPr lang="en-US" sz="3600" b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</a:t>
                      </a:r>
                      <a:r>
                        <a:rPr lang="en-US" sz="7200" b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OF</a:t>
                      </a:r>
                      <a:r>
                        <a:rPr lang="en-US" sz="7200" b="0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200" b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SCl</a:t>
                      </a:r>
                      <a:r>
                        <a:rPr lang="en-US" sz="7200" b="0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 </a:t>
                      </a:r>
                      <a:r>
                        <a:rPr lang="en-US" sz="3600" b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</a:t>
                      </a:r>
                      <a:r>
                        <a:rPr lang="en-US" sz="7200" b="0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en-US" sz="7200" b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SiCl</a:t>
                      </a:r>
                      <a:r>
                        <a:rPr lang="en-US" sz="7200" b="0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72370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103985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8174BF-7B32-68DA-C1FE-25E8164762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410D5FC-F6C4-062E-AB28-E82D31028B14}"/>
              </a:ext>
            </a:extLst>
          </p:cNvPr>
          <p:cNvSpPr txBox="1"/>
          <p:nvPr/>
        </p:nvSpPr>
        <p:spPr>
          <a:xfrm>
            <a:off x="0" y="0"/>
            <a:ext cx="12192000" cy="89255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5200" dirty="0">
                <a:latin typeface="The Serif Hand Extrablack" panose="03070B02030502020204" pitchFamily="66" charset="0"/>
              </a:rPr>
              <a:t>10.  Name all the bonds in these compound or substances.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3A10872-F032-E5C1-FFF7-22AD64EF81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4092064"/>
              </p:ext>
            </p:extLst>
          </p:nvPr>
        </p:nvGraphicFramePr>
        <p:xfrm>
          <a:off x="0" y="923330"/>
          <a:ext cx="12192000" cy="59346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2068262421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3812201001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1013992377"/>
                    </a:ext>
                  </a:extLst>
                </a:gridCol>
              </a:tblGrid>
              <a:tr h="2967335">
                <a:tc>
                  <a:txBody>
                    <a:bodyPr/>
                    <a:lstStyle/>
                    <a:p>
                      <a:pPr algn="ctr"/>
                      <a:r>
                        <a:rPr lang="en-US" sz="8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-US" sz="8800" b="0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n-US" sz="8800" b="0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Br</a:t>
                      </a:r>
                      <a:r>
                        <a:rPr lang="en-US" sz="8800" b="0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90070858"/>
                  </a:ext>
                </a:extLst>
              </a:tr>
              <a:tr h="2967335">
                <a:tc>
                  <a:txBody>
                    <a:bodyPr/>
                    <a:lstStyle/>
                    <a:p>
                      <a:pPr algn="ctr"/>
                      <a:r>
                        <a:rPr lang="en-US" sz="8800" b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HCN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CuSO</a:t>
                      </a:r>
                      <a:r>
                        <a:rPr lang="en-US" sz="8800" b="0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en-US" sz="8800" b="0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8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endParaRPr lang="en-US" sz="8800" b="0" baseline="-25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72370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413907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839D33-DAF8-6839-EEAB-B63BD2D660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D52F52B-0AE8-6641-AF6C-7E8B3378F652}"/>
              </a:ext>
            </a:extLst>
          </p:cNvPr>
          <p:cNvSpPr txBox="1"/>
          <p:nvPr/>
        </p:nvSpPr>
        <p:spPr>
          <a:xfrm>
            <a:off x="0" y="0"/>
            <a:ext cx="12192000" cy="169277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5200" dirty="0">
                <a:latin typeface="The Serif Hand Extrablack" panose="03070B02030502020204" pitchFamily="66" charset="0"/>
              </a:rPr>
              <a:t>11.  Something special about the bonding happens to each </a:t>
            </a:r>
            <a:br>
              <a:rPr lang="en-US" sz="5200" dirty="0">
                <a:latin typeface="The Serif Hand Extrablack" panose="03070B02030502020204" pitchFamily="66" charset="0"/>
              </a:rPr>
            </a:br>
            <a:r>
              <a:rPr lang="en-US" sz="5200" dirty="0">
                <a:latin typeface="The Serif Hand Extrablack" panose="03070B02030502020204" pitchFamily="66" charset="0"/>
              </a:rPr>
              <a:t>     of these substances, what might that be?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A989049-3FB0-3D56-3BDD-05184C800A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8768334"/>
              </p:ext>
            </p:extLst>
          </p:nvPr>
        </p:nvGraphicFramePr>
        <p:xfrm>
          <a:off x="0" y="1692770"/>
          <a:ext cx="12192000" cy="51652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2068262421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3812201001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1013992377"/>
                    </a:ext>
                  </a:extLst>
                </a:gridCol>
              </a:tblGrid>
              <a:tr h="2410098">
                <a:tc>
                  <a:txBody>
                    <a:bodyPr/>
                    <a:lstStyle/>
                    <a:p>
                      <a:pPr algn="ctr"/>
                      <a:r>
                        <a:rPr lang="en-US" sz="8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</a:t>
                      </a:r>
                      <a:endParaRPr lang="en-US" sz="8800" b="0" baseline="-25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n-US" sz="8800" b="0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PCl</a:t>
                      </a:r>
                      <a:r>
                        <a:rPr lang="en-US" sz="8800" b="0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90070858"/>
                  </a:ext>
                </a:extLst>
              </a:tr>
              <a:tr h="2755132">
                <a:tc>
                  <a:txBody>
                    <a:bodyPr/>
                    <a:lstStyle/>
                    <a:p>
                      <a:pPr algn="ctr"/>
                      <a:r>
                        <a:rPr lang="en-US" sz="8800" b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Pb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800" b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BCl</a:t>
                      </a:r>
                      <a:r>
                        <a:rPr lang="en-US" sz="8800" b="0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b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Diamond</a:t>
                      </a:r>
                      <a:br>
                        <a:rPr lang="en-US" sz="4400" b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4400" b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Graphite</a:t>
                      </a:r>
                      <a:br>
                        <a:rPr lang="en-US" sz="4400" b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4400" b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Bucky balls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72370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187170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AF7B60-EBFA-FC52-FFB1-5F7BE81C0C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8B4F227-06E5-9E62-1D98-973F91ED0AAE}"/>
              </a:ext>
            </a:extLst>
          </p:cNvPr>
          <p:cNvSpPr txBox="1"/>
          <p:nvPr/>
        </p:nvSpPr>
        <p:spPr>
          <a:xfrm>
            <a:off x="0" y="0"/>
            <a:ext cx="12192000" cy="92333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The Serif Hand Extrablack" panose="03070B02030502020204" pitchFamily="66" charset="0"/>
              </a:rPr>
              <a:t>12.  Name all the bonds found in these substances.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89A14B2-B13A-0AC2-08FA-E2B44C7B39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2268924"/>
              </p:ext>
            </p:extLst>
          </p:nvPr>
        </p:nvGraphicFramePr>
        <p:xfrm>
          <a:off x="0" y="892552"/>
          <a:ext cx="12192000" cy="59654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2068262421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3812201001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1013992377"/>
                    </a:ext>
                  </a:extLst>
                </a:gridCol>
              </a:tblGrid>
              <a:tr h="2982724">
                <a:tc>
                  <a:txBody>
                    <a:bodyPr/>
                    <a:lstStyle/>
                    <a:p>
                      <a:pPr algn="ctr"/>
                      <a:r>
                        <a:rPr lang="en-US" sz="8800" b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KBr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800" b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NaNO</a:t>
                      </a:r>
                      <a:r>
                        <a:rPr lang="en-US" sz="8800" b="0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800" b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NBr</a:t>
                      </a:r>
                      <a:r>
                        <a:rPr lang="en-US" sz="8800" b="0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90070858"/>
                  </a:ext>
                </a:extLst>
              </a:tr>
              <a:tr h="2982724">
                <a:tc>
                  <a:txBody>
                    <a:bodyPr/>
                    <a:lstStyle/>
                    <a:p>
                      <a:pPr algn="ctr"/>
                      <a:r>
                        <a:rPr lang="en-US" sz="8800" b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US" sz="8800" b="0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8800" b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r>
                        <a:rPr lang="en-US" sz="8800" b="0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800" b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AsH</a:t>
                      </a:r>
                      <a:r>
                        <a:rPr lang="en-US" sz="8800" b="0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800" b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NaOH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72370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17257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</TotalTime>
  <Words>411</Words>
  <Application>Microsoft Office PowerPoint</Application>
  <PresentationFormat>Widescreen</PresentationFormat>
  <Paragraphs>76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The Serif Hand Extrablack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ARBUISO, CHARLES B</dc:creator>
  <cp:lastModifiedBy>ARBUISO, CHARLES B</cp:lastModifiedBy>
  <cp:revision>9</cp:revision>
  <dcterms:created xsi:type="dcterms:W3CDTF">2023-06-17T14:19:17Z</dcterms:created>
  <dcterms:modified xsi:type="dcterms:W3CDTF">2026-01-25T18:13:21Z</dcterms:modified>
</cp:coreProperties>
</file>