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D92DE"/>
    <a:srgbClr val="F8CBAD"/>
    <a:srgbClr val="FFA48F"/>
    <a:srgbClr val="E64626"/>
    <a:srgbClr val="66FFFF"/>
    <a:srgbClr val="0000FF"/>
    <a:srgbClr val="D98B38"/>
    <a:srgbClr val="CCFFFF"/>
    <a:srgbClr val="CCECFF"/>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2" d="100"/>
          <a:sy n="82" d="100"/>
        </p:scale>
        <p:origin x="720"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6BD46-FAD8-FD7E-F51A-75C5B83604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633ECF6-D2DC-D38F-C9D5-CAA72C68DD7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7AD9898-6DBC-1F8F-373E-0A999240E02E}"/>
              </a:ext>
            </a:extLst>
          </p:cNvPr>
          <p:cNvSpPr>
            <a:spLocks noGrp="1"/>
          </p:cNvSpPr>
          <p:nvPr>
            <p:ph type="dt" sz="half" idx="10"/>
          </p:nvPr>
        </p:nvSpPr>
        <p:spPr/>
        <p:txBody>
          <a:bodyPr/>
          <a:lstStyle/>
          <a:p>
            <a:fld id="{A61F6063-4CCE-4D3F-A073-9E148CE5D8A9}" type="datetimeFigureOut">
              <a:rPr lang="en-US" smtClean="0"/>
              <a:t>1/24/2026</a:t>
            </a:fld>
            <a:endParaRPr lang="en-US"/>
          </a:p>
        </p:txBody>
      </p:sp>
      <p:sp>
        <p:nvSpPr>
          <p:cNvPr id="5" name="Footer Placeholder 4">
            <a:extLst>
              <a:ext uri="{FF2B5EF4-FFF2-40B4-BE49-F238E27FC236}">
                <a16:creationId xmlns:a16="http://schemas.microsoft.com/office/drawing/2014/main" id="{B0B2011F-A59F-905B-E008-CC19AE7FE6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2AE387-4165-0CFC-1016-A5826BD94E55}"/>
              </a:ext>
            </a:extLst>
          </p:cNvPr>
          <p:cNvSpPr>
            <a:spLocks noGrp="1"/>
          </p:cNvSpPr>
          <p:nvPr>
            <p:ph type="sldNum" sz="quarter" idx="12"/>
          </p:nvPr>
        </p:nvSpPr>
        <p:spPr/>
        <p:txBody>
          <a:bodyPr/>
          <a:lstStyle/>
          <a:p>
            <a:fld id="{FF67963A-E55A-4193-863F-DA69E8D58D6D}" type="slidenum">
              <a:rPr lang="en-US" smtClean="0"/>
              <a:t>‹#›</a:t>
            </a:fld>
            <a:endParaRPr lang="en-US"/>
          </a:p>
        </p:txBody>
      </p:sp>
    </p:spTree>
    <p:extLst>
      <p:ext uri="{BB962C8B-B14F-4D97-AF65-F5344CB8AC3E}">
        <p14:creationId xmlns:p14="http://schemas.microsoft.com/office/powerpoint/2010/main" val="37253351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17147-FB8E-FC5D-54FB-7C5E6D2412C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CA5A081-0FD2-22AC-E567-0B5AF42D83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77CA2C-B5AA-15D1-3160-D016EBFC08CD}"/>
              </a:ext>
            </a:extLst>
          </p:cNvPr>
          <p:cNvSpPr>
            <a:spLocks noGrp="1"/>
          </p:cNvSpPr>
          <p:nvPr>
            <p:ph type="dt" sz="half" idx="10"/>
          </p:nvPr>
        </p:nvSpPr>
        <p:spPr/>
        <p:txBody>
          <a:bodyPr/>
          <a:lstStyle/>
          <a:p>
            <a:fld id="{A61F6063-4CCE-4D3F-A073-9E148CE5D8A9}" type="datetimeFigureOut">
              <a:rPr lang="en-US" smtClean="0"/>
              <a:t>1/24/2026</a:t>
            </a:fld>
            <a:endParaRPr lang="en-US"/>
          </a:p>
        </p:txBody>
      </p:sp>
      <p:sp>
        <p:nvSpPr>
          <p:cNvPr id="5" name="Footer Placeholder 4">
            <a:extLst>
              <a:ext uri="{FF2B5EF4-FFF2-40B4-BE49-F238E27FC236}">
                <a16:creationId xmlns:a16="http://schemas.microsoft.com/office/drawing/2014/main" id="{6AF4BE9C-A42C-055B-F914-9B9A579FCD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CFE1A7-B311-F449-77CD-6F5936103C70}"/>
              </a:ext>
            </a:extLst>
          </p:cNvPr>
          <p:cNvSpPr>
            <a:spLocks noGrp="1"/>
          </p:cNvSpPr>
          <p:nvPr>
            <p:ph type="sldNum" sz="quarter" idx="12"/>
          </p:nvPr>
        </p:nvSpPr>
        <p:spPr/>
        <p:txBody>
          <a:bodyPr/>
          <a:lstStyle/>
          <a:p>
            <a:fld id="{FF67963A-E55A-4193-863F-DA69E8D58D6D}" type="slidenum">
              <a:rPr lang="en-US" smtClean="0"/>
              <a:t>‹#›</a:t>
            </a:fld>
            <a:endParaRPr lang="en-US"/>
          </a:p>
        </p:txBody>
      </p:sp>
    </p:spTree>
    <p:extLst>
      <p:ext uri="{BB962C8B-B14F-4D97-AF65-F5344CB8AC3E}">
        <p14:creationId xmlns:p14="http://schemas.microsoft.com/office/powerpoint/2010/main" val="29150078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1A26B-F020-BC89-77B3-5B2B274534F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214E796-7659-1A63-4FCE-C9C9EBA052B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8480A06-DA25-99E1-74FC-C8EA8E85FEE3}"/>
              </a:ext>
            </a:extLst>
          </p:cNvPr>
          <p:cNvSpPr>
            <a:spLocks noGrp="1"/>
          </p:cNvSpPr>
          <p:nvPr>
            <p:ph type="dt" sz="half" idx="10"/>
          </p:nvPr>
        </p:nvSpPr>
        <p:spPr/>
        <p:txBody>
          <a:bodyPr/>
          <a:lstStyle/>
          <a:p>
            <a:fld id="{A61F6063-4CCE-4D3F-A073-9E148CE5D8A9}" type="datetimeFigureOut">
              <a:rPr lang="en-US" smtClean="0"/>
              <a:t>1/24/2026</a:t>
            </a:fld>
            <a:endParaRPr lang="en-US"/>
          </a:p>
        </p:txBody>
      </p:sp>
      <p:sp>
        <p:nvSpPr>
          <p:cNvPr id="5" name="Footer Placeholder 4">
            <a:extLst>
              <a:ext uri="{FF2B5EF4-FFF2-40B4-BE49-F238E27FC236}">
                <a16:creationId xmlns:a16="http://schemas.microsoft.com/office/drawing/2014/main" id="{AF1B1EB7-0E45-9D65-9D40-9F240F9F2E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EA1DDE-5BCF-879A-50F4-CE5D7147519C}"/>
              </a:ext>
            </a:extLst>
          </p:cNvPr>
          <p:cNvSpPr>
            <a:spLocks noGrp="1"/>
          </p:cNvSpPr>
          <p:nvPr>
            <p:ph type="sldNum" sz="quarter" idx="12"/>
          </p:nvPr>
        </p:nvSpPr>
        <p:spPr/>
        <p:txBody>
          <a:bodyPr/>
          <a:lstStyle/>
          <a:p>
            <a:fld id="{FF67963A-E55A-4193-863F-DA69E8D58D6D}" type="slidenum">
              <a:rPr lang="en-US" smtClean="0"/>
              <a:t>‹#›</a:t>
            </a:fld>
            <a:endParaRPr lang="en-US"/>
          </a:p>
        </p:txBody>
      </p:sp>
    </p:spTree>
    <p:extLst>
      <p:ext uri="{BB962C8B-B14F-4D97-AF65-F5344CB8AC3E}">
        <p14:creationId xmlns:p14="http://schemas.microsoft.com/office/powerpoint/2010/main" val="7209493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F3419-AC83-7E7F-202F-08814836694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C277CF9-F524-54C8-D20B-92D716EEF8D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C8BDC8E-AB82-FC6B-3D2B-F6ED8F208AE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D7CEA42-688B-CC3F-6F75-2FF30F7177D0}"/>
              </a:ext>
            </a:extLst>
          </p:cNvPr>
          <p:cNvSpPr>
            <a:spLocks noGrp="1"/>
          </p:cNvSpPr>
          <p:nvPr>
            <p:ph type="dt" sz="half" idx="10"/>
          </p:nvPr>
        </p:nvSpPr>
        <p:spPr/>
        <p:txBody>
          <a:bodyPr/>
          <a:lstStyle/>
          <a:p>
            <a:fld id="{A61F6063-4CCE-4D3F-A073-9E148CE5D8A9}" type="datetimeFigureOut">
              <a:rPr lang="en-US" smtClean="0"/>
              <a:t>1/24/2026</a:t>
            </a:fld>
            <a:endParaRPr lang="en-US"/>
          </a:p>
        </p:txBody>
      </p:sp>
      <p:sp>
        <p:nvSpPr>
          <p:cNvPr id="6" name="Footer Placeholder 5">
            <a:extLst>
              <a:ext uri="{FF2B5EF4-FFF2-40B4-BE49-F238E27FC236}">
                <a16:creationId xmlns:a16="http://schemas.microsoft.com/office/drawing/2014/main" id="{4B8828E1-F083-0657-B1E9-CC5660235B6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D777C4-CDBC-9913-13A2-41C5FA0A045E}"/>
              </a:ext>
            </a:extLst>
          </p:cNvPr>
          <p:cNvSpPr>
            <a:spLocks noGrp="1"/>
          </p:cNvSpPr>
          <p:nvPr>
            <p:ph type="sldNum" sz="quarter" idx="12"/>
          </p:nvPr>
        </p:nvSpPr>
        <p:spPr/>
        <p:txBody>
          <a:bodyPr/>
          <a:lstStyle/>
          <a:p>
            <a:fld id="{FF67963A-E55A-4193-863F-DA69E8D58D6D}" type="slidenum">
              <a:rPr lang="en-US" smtClean="0"/>
              <a:t>‹#›</a:t>
            </a:fld>
            <a:endParaRPr lang="en-US"/>
          </a:p>
        </p:txBody>
      </p:sp>
    </p:spTree>
    <p:extLst>
      <p:ext uri="{BB962C8B-B14F-4D97-AF65-F5344CB8AC3E}">
        <p14:creationId xmlns:p14="http://schemas.microsoft.com/office/powerpoint/2010/main" val="36384472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6458C-165A-915B-7A1D-024CB67CC38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353413F-3288-E9C9-9D67-B6CB2D2D06B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010AF3D-7DC6-3EAE-B496-BA3DC18AF28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B53ECEA-DC1E-B93F-C45D-C18EB1DCFCC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D88AE06-10B0-8583-1AF9-EB23082308B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653EADA-7CA3-4C89-FAB1-DB540496F46D}"/>
              </a:ext>
            </a:extLst>
          </p:cNvPr>
          <p:cNvSpPr>
            <a:spLocks noGrp="1"/>
          </p:cNvSpPr>
          <p:nvPr>
            <p:ph type="dt" sz="half" idx="10"/>
          </p:nvPr>
        </p:nvSpPr>
        <p:spPr/>
        <p:txBody>
          <a:bodyPr/>
          <a:lstStyle/>
          <a:p>
            <a:fld id="{A61F6063-4CCE-4D3F-A073-9E148CE5D8A9}" type="datetimeFigureOut">
              <a:rPr lang="en-US" smtClean="0"/>
              <a:t>1/24/2026</a:t>
            </a:fld>
            <a:endParaRPr lang="en-US"/>
          </a:p>
        </p:txBody>
      </p:sp>
      <p:sp>
        <p:nvSpPr>
          <p:cNvPr id="8" name="Footer Placeholder 7">
            <a:extLst>
              <a:ext uri="{FF2B5EF4-FFF2-40B4-BE49-F238E27FC236}">
                <a16:creationId xmlns:a16="http://schemas.microsoft.com/office/drawing/2014/main" id="{B3600030-8868-8268-3AF5-ACA433DD7D9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72185CA-B438-4F6E-BE9B-B9B735308C10}"/>
              </a:ext>
            </a:extLst>
          </p:cNvPr>
          <p:cNvSpPr>
            <a:spLocks noGrp="1"/>
          </p:cNvSpPr>
          <p:nvPr>
            <p:ph type="sldNum" sz="quarter" idx="12"/>
          </p:nvPr>
        </p:nvSpPr>
        <p:spPr/>
        <p:txBody>
          <a:bodyPr/>
          <a:lstStyle/>
          <a:p>
            <a:fld id="{FF67963A-E55A-4193-863F-DA69E8D58D6D}" type="slidenum">
              <a:rPr lang="en-US" smtClean="0"/>
              <a:t>‹#›</a:t>
            </a:fld>
            <a:endParaRPr lang="en-US"/>
          </a:p>
        </p:txBody>
      </p:sp>
    </p:spTree>
    <p:extLst>
      <p:ext uri="{BB962C8B-B14F-4D97-AF65-F5344CB8AC3E}">
        <p14:creationId xmlns:p14="http://schemas.microsoft.com/office/powerpoint/2010/main" val="38082768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BC68D-5ADD-74C8-A9C4-83E4DCF1289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54AA7AB-C89A-B927-03EC-C3A24F37A033}"/>
              </a:ext>
            </a:extLst>
          </p:cNvPr>
          <p:cNvSpPr>
            <a:spLocks noGrp="1"/>
          </p:cNvSpPr>
          <p:nvPr>
            <p:ph type="dt" sz="half" idx="10"/>
          </p:nvPr>
        </p:nvSpPr>
        <p:spPr/>
        <p:txBody>
          <a:bodyPr/>
          <a:lstStyle/>
          <a:p>
            <a:fld id="{A61F6063-4CCE-4D3F-A073-9E148CE5D8A9}" type="datetimeFigureOut">
              <a:rPr lang="en-US" smtClean="0"/>
              <a:t>1/24/2026</a:t>
            </a:fld>
            <a:endParaRPr lang="en-US"/>
          </a:p>
        </p:txBody>
      </p:sp>
      <p:sp>
        <p:nvSpPr>
          <p:cNvPr id="4" name="Footer Placeholder 3">
            <a:extLst>
              <a:ext uri="{FF2B5EF4-FFF2-40B4-BE49-F238E27FC236}">
                <a16:creationId xmlns:a16="http://schemas.microsoft.com/office/drawing/2014/main" id="{291724CF-DF2C-7C55-1236-311089A6D66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893EA4D-1177-512D-574A-605582F57718}"/>
              </a:ext>
            </a:extLst>
          </p:cNvPr>
          <p:cNvSpPr>
            <a:spLocks noGrp="1"/>
          </p:cNvSpPr>
          <p:nvPr>
            <p:ph type="sldNum" sz="quarter" idx="12"/>
          </p:nvPr>
        </p:nvSpPr>
        <p:spPr/>
        <p:txBody>
          <a:bodyPr/>
          <a:lstStyle/>
          <a:p>
            <a:fld id="{FF67963A-E55A-4193-863F-DA69E8D58D6D}" type="slidenum">
              <a:rPr lang="en-US" smtClean="0"/>
              <a:t>‹#›</a:t>
            </a:fld>
            <a:endParaRPr lang="en-US"/>
          </a:p>
        </p:txBody>
      </p:sp>
    </p:spTree>
    <p:extLst>
      <p:ext uri="{BB962C8B-B14F-4D97-AF65-F5344CB8AC3E}">
        <p14:creationId xmlns:p14="http://schemas.microsoft.com/office/powerpoint/2010/main" val="21557430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CA968ED-DBE4-FC51-0D59-FB1E71CDA381}"/>
              </a:ext>
            </a:extLst>
          </p:cNvPr>
          <p:cNvSpPr>
            <a:spLocks noGrp="1"/>
          </p:cNvSpPr>
          <p:nvPr>
            <p:ph type="dt" sz="half" idx="10"/>
          </p:nvPr>
        </p:nvSpPr>
        <p:spPr/>
        <p:txBody>
          <a:bodyPr/>
          <a:lstStyle/>
          <a:p>
            <a:fld id="{A61F6063-4CCE-4D3F-A073-9E148CE5D8A9}" type="datetimeFigureOut">
              <a:rPr lang="en-US" smtClean="0"/>
              <a:t>1/24/2026</a:t>
            </a:fld>
            <a:endParaRPr lang="en-US"/>
          </a:p>
        </p:txBody>
      </p:sp>
      <p:sp>
        <p:nvSpPr>
          <p:cNvPr id="3" name="Footer Placeholder 2">
            <a:extLst>
              <a:ext uri="{FF2B5EF4-FFF2-40B4-BE49-F238E27FC236}">
                <a16:creationId xmlns:a16="http://schemas.microsoft.com/office/drawing/2014/main" id="{7EED5FDC-306B-4C00-FFCB-BE2C45F2D4B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F473959-9F75-9C82-BCEC-071704C15690}"/>
              </a:ext>
            </a:extLst>
          </p:cNvPr>
          <p:cNvSpPr>
            <a:spLocks noGrp="1"/>
          </p:cNvSpPr>
          <p:nvPr>
            <p:ph type="sldNum" sz="quarter" idx="12"/>
          </p:nvPr>
        </p:nvSpPr>
        <p:spPr/>
        <p:txBody>
          <a:bodyPr/>
          <a:lstStyle/>
          <a:p>
            <a:fld id="{FF67963A-E55A-4193-863F-DA69E8D58D6D}" type="slidenum">
              <a:rPr lang="en-US" smtClean="0"/>
              <a:t>‹#›</a:t>
            </a:fld>
            <a:endParaRPr lang="en-US"/>
          </a:p>
        </p:txBody>
      </p:sp>
    </p:spTree>
    <p:extLst>
      <p:ext uri="{BB962C8B-B14F-4D97-AF65-F5344CB8AC3E}">
        <p14:creationId xmlns:p14="http://schemas.microsoft.com/office/powerpoint/2010/main" val="8451254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00E746-BA8C-D915-F272-DE030F0FFB1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7692DAD-57F1-ABAD-9082-C72A9C0197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6D7C4AB-7AE8-63C5-BCAB-4C0730D1E4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CF34A25-9AE2-CCC1-DD83-4A22981CB103}"/>
              </a:ext>
            </a:extLst>
          </p:cNvPr>
          <p:cNvSpPr>
            <a:spLocks noGrp="1"/>
          </p:cNvSpPr>
          <p:nvPr>
            <p:ph type="dt" sz="half" idx="10"/>
          </p:nvPr>
        </p:nvSpPr>
        <p:spPr/>
        <p:txBody>
          <a:bodyPr/>
          <a:lstStyle/>
          <a:p>
            <a:fld id="{A61F6063-4CCE-4D3F-A073-9E148CE5D8A9}" type="datetimeFigureOut">
              <a:rPr lang="en-US" smtClean="0"/>
              <a:t>1/24/2026</a:t>
            </a:fld>
            <a:endParaRPr lang="en-US"/>
          </a:p>
        </p:txBody>
      </p:sp>
      <p:sp>
        <p:nvSpPr>
          <p:cNvPr id="6" name="Footer Placeholder 5">
            <a:extLst>
              <a:ext uri="{FF2B5EF4-FFF2-40B4-BE49-F238E27FC236}">
                <a16:creationId xmlns:a16="http://schemas.microsoft.com/office/drawing/2014/main" id="{17021034-B545-9077-92FB-AC2BFC929CA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97210E3-DC90-D905-F533-C54D4254995B}"/>
              </a:ext>
            </a:extLst>
          </p:cNvPr>
          <p:cNvSpPr>
            <a:spLocks noGrp="1"/>
          </p:cNvSpPr>
          <p:nvPr>
            <p:ph type="sldNum" sz="quarter" idx="12"/>
          </p:nvPr>
        </p:nvSpPr>
        <p:spPr/>
        <p:txBody>
          <a:bodyPr/>
          <a:lstStyle/>
          <a:p>
            <a:fld id="{FF67963A-E55A-4193-863F-DA69E8D58D6D}" type="slidenum">
              <a:rPr lang="en-US" smtClean="0"/>
              <a:t>‹#›</a:t>
            </a:fld>
            <a:endParaRPr lang="en-US"/>
          </a:p>
        </p:txBody>
      </p:sp>
    </p:spTree>
    <p:extLst>
      <p:ext uri="{BB962C8B-B14F-4D97-AF65-F5344CB8AC3E}">
        <p14:creationId xmlns:p14="http://schemas.microsoft.com/office/powerpoint/2010/main" val="9937174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72BE7-CDC4-6D7F-D15E-76A4ED5BE8A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FCEB023-480B-4C64-26F5-D0E1BFFE255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4D7B230-F2A1-216E-EC29-ECDF9D6B26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551D0B4-A992-40D0-8BA3-CAF3B56B316B}"/>
              </a:ext>
            </a:extLst>
          </p:cNvPr>
          <p:cNvSpPr>
            <a:spLocks noGrp="1"/>
          </p:cNvSpPr>
          <p:nvPr>
            <p:ph type="dt" sz="half" idx="10"/>
          </p:nvPr>
        </p:nvSpPr>
        <p:spPr/>
        <p:txBody>
          <a:bodyPr/>
          <a:lstStyle/>
          <a:p>
            <a:fld id="{A61F6063-4CCE-4D3F-A073-9E148CE5D8A9}" type="datetimeFigureOut">
              <a:rPr lang="en-US" smtClean="0"/>
              <a:t>1/24/2026</a:t>
            </a:fld>
            <a:endParaRPr lang="en-US"/>
          </a:p>
        </p:txBody>
      </p:sp>
      <p:sp>
        <p:nvSpPr>
          <p:cNvPr id="6" name="Footer Placeholder 5">
            <a:extLst>
              <a:ext uri="{FF2B5EF4-FFF2-40B4-BE49-F238E27FC236}">
                <a16:creationId xmlns:a16="http://schemas.microsoft.com/office/drawing/2014/main" id="{3B9AAFE0-1B02-1B7A-093E-C36F201246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F5BB4E3-4AAD-02ED-D9E3-E17AD3C9F7B3}"/>
              </a:ext>
            </a:extLst>
          </p:cNvPr>
          <p:cNvSpPr>
            <a:spLocks noGrp="1"/>
          </p:cNvSpPr>
          <p:nvPr>
            <p:ph type="sldNum" sz="quarter" idx="12"/>
          </p:nvPr>
        </p:nvSpPr>
        <p:spPr/>
        <p:txBody>
          <a:bodyPr/>
          <a:lstStyle/>
          <a:p>
            <a:fld id="{FF67963A-E55A-4193-863F-DA69E8D58D6D}" type="slidenum">
              <a:rPr lang="en-US" smtClean="0"/>
              <a:t>‹#›</a:t>
            </a:fld>
            <a:endParaRPr lang="en-US"/>
          </a:p>
        </p:txBody>
      </p:sp>
    </p:spTree>
    <p:extLst>
      <p:ext uri="{BB962C8B-B14F-4D97-AF65-F5344CB8AC3E}">
        <p14:creationId xmlns:p14="http://schemas.microsoft.com/office/powerpoint/2010/main" val="28360159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6D5EF-7EB8-D2C7-3825-992C4F3CEE0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B651614-0F82-459D-031F-BF36A00BFA1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EC6C40-DE21-1AFC-F33F-E3DA5F47B8DA}"/>
              </a:ext>
            </a:extLst>
          </p:cNvPr>
          <p:cNvSpPr>
            <a:spLocks noGrp="1"/>
          </p:cNvSpPr>
          <p:nvPr>
            <p:ph type="dt" sz="half" idx="10"/>
          </p:nvPr>
        </p:nvSpPr>
        <p:spPr/>
        <p:txBody>
          <a:bodyPr/>
          <a:lstStyle/>
          <a:p>
            <a:fld id="{A61F6063-4CCE-4D3F-A073-9E148CE5D8A9}" type="datetimeFigureOut">
              <a:rPr lang="en-US" smtClean="0"/>
              <a:t>1/24/2026</a:t>
            </a:fld>
            <a:endParaRPr lang="en-US"/>
          </a:p>
        </p:txBody>
      </p:sp>
      <p:sp>
        <p:nvSpPr>
          <p:cNvPr id="5" name="Footer Placeholder 4">
            <a:extLst>
              <a:ext uri="{FF2B5EF4-FFF2-40B4-BE49-F238E27FC236}">
                <a16:creationId xmlns:a16="http://schemas.microsoft.com/office/drawing/2014/main" id="{7987E25F-B5E9-74E0-DF33-2C55B17F885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40835C-BDA9-BC4C-024A-CE008403D0AF}"/>
              </a:ext>
            </a:extLst>
          </p:cNvPr>
          <p:cNvSpPr>
            <a:spLocks noGrp="1"/>
          </p:cNvSpPr>
          <p:nvPr>
            <p:ph type="sldNum" sz="quarter" idx="12"/>
          </p:nvPr>
        </p:nvSpPr>
        <p:spPr/>
        <p:txBody>
          <a:bodyPr/>
          <a:lstStyle/>
          <a:p>
            <a:fld id="{FF67963A-E55A-4193-863F-DA69E8D58D6D}" type="slidenum">
              <a:rPr lang="en-US" smtClean="0"/>
              <a:t>‹#›</a:t>
            </a:fld>
            <a:endParaRPr lang="en-US"/>
          </a:p>
        </p:txBody>
      </p:sp>
    </p:spTree>
    <p:extLst>
      <p:ext uri="{BB962C8B-B14F-4D97-AF65-F5344CB8AC3E}">
        <p14:creationId xmlns:p14="http://schemas.microsoft.com/office/powerpoint/2010/main" val="4509788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54D97E2-BC00-EB11-F99A-ACEC8FA5449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41065AD-8FC3-71C6-199D-D448CA288A5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634B26-F082-FFE2-9B13-07189E4EC45E}"/>
              </a:ext>
            </a:extLst>
          </p:cNvPr>
          <p:cNvSpPr>
            <a:spLocks noGrp="1"/>
          </p:cNvSpPr>
          <p:nvPr>
            <p:ph type="dt" sz="half" idx="10"/>
          </p:nvPr>
        </p:nvSpPr>
        <p:spPr/>
        <p:txBody>
          <a:bodyPr/>
          <a:lstStyle/>
          <a:p>
            <a:fld id="{A61F6063-4CCE-4D3F-A073-9E148CE5D8A9}" type="datetimeFigureOut">
              <a:rPr lang="en-US" smtClean="0"/>
              <a:t>1/24/2026</a:t>
            </a:fld>
            <a:endParaRPr lang="en-US"/>
          </a:p>
        </p:txBody>
      </p:sp>
      <p:sp>
        <p:nvSpPr>
          <p:cNvPr id="5" name="Footer Placeholder 4">
            <a:extLst>
              <a:ext uri="{FF2B5EF4-FFF2-40B4-BE49-F238E27FC236}">
                <a16:creationId xmlns:a16="http://schemas.microsoft.com/office/drawing/2014/main" id="{615C41B8-ABE0-28E1-CB40-E7A6D3E019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D0F4DA-9230-B3E9-873F-F1B24472F428}"/>
              </a:ext>
            </a:extLst>
          </p:cNvPr>
          <p:cNvSpPr>
            <a:spLocks noGrp="1"/>
          </p:cNvSpPr>
          <p:nvPr>
            <p:ph type="sldNum" sz="quarter" idx="12"/>
          </p:nvPr>
        </p:nvSpPr>
        <p:spPr/>
        <p:txBody>
          <a:bodyPr/>
          <a:lstStyle/>
          <a:p>
            <a:fld id="{FF67963A-E55A-4193-863F-DA69E8D58D6D}" type="slidenum">
              <a:rPr lang="en-US" smtClean="0"/>
              <a:t>‹#›</a:t>
            </a:fld>
            <a:endParaRPr lang="en-US"/>
          </a:p>
        </p:txBody>
      </p:sp>
    </p:spTree>
    <p:extLst>
      <p:ext uri="{BB962C8B-B14F-4D97-AF65-F5344CB8AC3E}">
        <p14:creationId xmlns:p14="http://schemas.microsoft.com/office/powerpoint/2010/main" val="17523122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312146A-A4DA-0C87-1474-7C41E440921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A6A0BB9-7383-C3DD-516E-A052FFD9D24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FEBA2F-6E40-31AD-1797-DC2ED240D02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1F6063-4CCE-4D3F-A073-9E148CE5D8A9}" type="datetimeFigureOut">
              <a:rPr lang="en-US" smtClean="0"/>
              <a:t>1/24/2026</a:t>
            </a:fld>
            <a:endParaRPr lang="en-US"/>
          </a:p>
        </p:txBody>
      </p:sp>
      <p:sp>
        <p:nvSpPr>
          <p:cNvPr id="5" name="Footer Placeholder 4">
            <a:extLst>
              <a:ext uri="{FF2B5EF4-FFF2-40B4-BE49-F238E27FC236}">
                <a16:creationId xmlns:a16="http://schemas.microsoft.com/office/drawing/2014/main" id="{C4B1E653-ECE3-A969-6966-B891282BD9F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B0A59BD-0CDD-C7F6-10C3-DA9B9838776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67963A-E55A-4193-863F-DA69E8D58D6D}" type="slidenum">
              <a:rPr lang="en-US" smtClean="0"/>
              <a:t>‹#›</a:t>
            </a:fld>
            <a:endParaRPr lang="en-US"/>
          </a:p>
        </p:txBody>
      </p:sp>
    </p:spTree>
    <p:extLst>
      <p:ext uri="{BB962C8B-B14F-4D97-AF65-F5344CB8AC3E}">
        <p14:creationId xmlns:p14="http://schemas.microsoft.com/office/powerpoint/2010/main" val="9480033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5521B02-54D8-D5AE-A46E-2317CD9F04CA}"/>
              </a:ext>
            </a:extLst>
          </p:cNvPr>
          <p:cNvSpPr txBox="1"/>
          <p:nvPr/>
        </p:nvSpPr>
        <p:spPr>
          <a:xfrm>
            <a:off x="0" y="0"/>
            <a:ext cx="12192000" cy="2492990"/>
          </a:xfrm>
          <a:prstGeom prst="rect">
            <a:avLst/>
          </a:prstGeom>
          <a:noFill/>
        </p:spPr>
        <p:txBody>
          <a:bodyPr wrap="square" rtlCol="0">
            <a:spAutoFit/>
          </a:bodyPr>
          <a:lstStyle/>
          <a:p>
            <a:pPr algn="ctr"/>
            <a:r>
              <a:rPr lang="en-US" sz="13800" dirty="0">
                <a:latin typeface="The Serif Hand Extrablack" panose="03070B02030502020204" pitchFamily="66" charset="0"/>
              </a:rPr>
              <a:t>Bonding Lab</a:t>
            </a:r>
            <a:endParaRPr lang="en-US" dirty="0"/>
          </a:p>
          <a:p>
            <a:r>
              <a:rPr lang="en-US" dirty="0"/>
              <a:t> </a:t>
            </a:r>
          </a:p>
        </p:txBody>
      </p:sp>
      <p:sp>
        <p:nvSpPr>
          <p:cNvPr id="3" name="TextBox 2">
            <a:extLst>
              <a:ext uri="{FF2B5EF4-FFF2-40B4-BE49-F238E27FC236}">
                <a16:creationId xmlns:a16="http://schemas.microsoft.com/office/drawing/2014/main" id="{80F1C14F-3E26-ACE6-87B5-42002B1D5195}"/>
              </a:ext>
            </a:extLst>
          </p:cNvPr>
          <p:cNvSpPr txBox="1"/>
          <p:nvPr/>
        </p:nvSpPr>
        <p:spPr>
          <a:xfrm>
            <a:off x="0" y="2050396"/>
            <a:ext cx="12192000" cy="4524315"/>
          </a:xfrm>
          <a:prstGeom prst="rect">
            <a:avLst/>
          </a:prstGeom>
          <a:noFill/>
        </p:spPr>
        <p:txBody>
          <a:bodyPr wrap="square" rtlCol="0">
            <a:spAutoFit/>
          </a:bodyPr>
          <a:lstStyle/>
          <a:p>
            <a:r>
              <a:rPr lang="en-US" dirty="0">
                <a:solidFill>
                  <a:srgbClr val="FF0000"/>
                </a:solidFill>
                <a:latin typeface="Congenial" panose="02000503040000020004" pitchFamily="2" charset="0"/>
              </a:rPr>
              <a:t>This is the second biggest lab of the year (after the Chemical Reactions Lab).  It counts for 75 points, it is huge.  </a:t>
            </a:r>
          </a:p>
          <a:p>
            <a:endParaRPr lang="en-US" dirty="0">
              <a:solidFill>
                <a:srgbClr val="FF0000"/>
              </a:solidFill>
              <a:latin typeface="Congenial" panose="02000503040000020004" pitchFamily="2" charset="0"/>
            </a:endParaRPr>
          </a:p>
          <a:p>
            <a:r>
              <a:rPr lang="en-US" dirty="0">
                <a:latin typeface="Congenial" panose="02000503040000020004" pitchFamily="2" charset="0"/>
              </a:rPr>
              <a:t>It is so important that you grasp what bonding is and how it all works.  </a:t>
            </a:r>
          </a:p>
          <a:p>
            <a:endParaRPr lang="en-US" dirty="0">
              <a:latin typeface="Congenial" panose="02000503040000020004" pitchFamily="2" charset="0"/>
            </a:endParaRPr>
          </a:p>
          <a:p>
            <a:r>
              <a:rPr lang="en-US" dirty="0">
                <a:latin typeface="Congenial" panose="02000503040000020004" pitchFamily="2" charset="0"/>
              </a:rPr>
              <a:t>In chemistry we have stuff (matter) and how it works (bonding).  This is nearly half of the course, and that is why we will work hard to learn it, not work to fill in the boxes fastest.  </a:t>
            </a:r>
          </a:p>
          <a:p>
            <a:endParaRPr lang="en-US" dirty="0">
              <a:latin typeface="Congenial" panose="02000503040000020004" pitchFamily="2" charset="0"/>
            </a:endParaRPr>
          </a:p>
          <a:p>
            <a:r>
              <a:rPr lang="en-US" dirty="0">
                <a:latin typeface="Congenial" panose="02000503040000020004" pitchFamily="2" charset="0"/>
              </a:rPr>
              <a:t>Doing this lab is different than getting it done.  We will spend a lot of time building and touching and thinking about the molecular models.  Their shapes as well as the kinds of bonds they make will be a major learning accomplishment for you.  </a:t>
            </a:r>
          </a:p>
          <a:p>
            <a:endParaRPr lang="en-US" dirty="0">
              <a:latin typeface="Congenial" panose="02000503040000020004" pitchFamily="2" charset="0"/>
            </a:endParaRPr>
          </a:p>
          <a:p>
            <a:r>
              <a:rPr lang="en-US" dirty="0">
                <a:latin typeface="Congenial" panose="02000503040000020004" pitchFamily="2" charset="0"/>
              </a:rPr>
              <a:t>In the coming days you will build about 40 models.  These kits are amazing because they fit together in the same shape as the molecules they model for.  They’re the same shapes are the invisibly small molecules. </a:t>
            </a:r>
            <a:br>
              <a:rPr lang="en-US" dirty="0">
                <a:latin typeface="Congenial" panose="02000503040000020004" pitchFamily="2" charset="0"/>
              </a:rPr>
            </a:br>
            <a:br>
              <a:rPr lang="en-US" dirty="0">
                <a:latin typeface="Congenial" panose="02000503040000020004" pitchFamily="2" charset="0"/>
              </a:rPr>
            </a:br>
            <a:r>
              <a:rPr lang="en-US" dirty="0">
                <a:solidFill>
                  <a:srgbClr val="FF0000"/>
                </a:solidFill>
                <a:latin typeface="Congenial" panose="02000503040000020004" pitchFamily="2" charset="0"/>
              </a:rPr>
              <a:t>Some molecules are bent and some are straight, and on paper a lot of things look possible.  If you make up the diagrams you are supposed to copy from your model, it will be obvious.  I will know you faked it.   </a:t>
            </a:r>
            <a:endParaRPr lang="en-US" dirty="0">
              <a:solidFill>
                <a:srgbClr val="FF0000"/>
              </a:solidFill>
            </a:endParaRPr>
          </a:p>
        </p:txBody>
      </p:sp>
    </p:spTree>
    <p:extLst>
      <p:ext uri="{BB962C8B-B14F-4D97-AF65-F5344CB8AC3E}">
        <p14:creationId xmlns:p14="http://schemas.microsoft.com/office/powerpoint/2010/main" val="30060634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3D2D302-5953-0310-BAE2-E7C53752F369}"/>
              </a:ext>
            </a:extLst>
          </p:cNvPr>
          <p:cNvSpPr txBox="1"/>
          <p:nvPr/>
        </p:nvSpPr>
        <p:spPr>
          <a:xfrm>
            <a:off x="0" y="0"/>
            <a:ext cx="12192000" cy="6678751"/>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When 2 or more nonmetals bond together, they share electrons, they form covalent bonds, trying to follow the octet rule,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more importantly, filling up all the shells – even the baby sized shells that hold only 2 electrons. </a:t>
            </a:r>
          </a:p>
          <a:p>
            <a:endParaRPr lang="en-US" dirty="0">
              <a:latin typeface="Times New Roman" panose="02020603050405020304" pitchFamily="18" charset="0"/>
              <a:cs typeface="Times New Roman" panose="02020603050405020304" pitchFamily="18" charset="0"/>
            </a:endParaRPr>
          </a:p>
          <a:p>
            <a:r>
              <a:rPr lang="en-US" dirty="0">
                <a:solidFill>
                  <a:srgbClr val="FF0000"/>
                </a:solidFill>
                <a:latin typeface="Times New Roman" panose="02020603050405020304" pitchFamily="18" charset="0"/>
                <a:cs typeface="Times New Roman" panose="02020603050405020304" pitchFamily="18" charset="0"/>
              </a:rPr>
              <a:t>Bonds can be polar or nonpolar, depending upon the difference in the two electronegativity values.  </a:t>
            </a:r>
          </a:p>
          <a:p>
            <a:endParaRPr lang="en-US" dirty="0">
              <a:latin typeface="Times New Roman" panose="02020603050405020304" pitchFamily="18" charset="0"/>
              <a:cs typeface="Times New Roman" panose="02020603050405020304" pitchFamily="18" charset="0"/>
            </a:endParaRPr>
          </a:p>
          <a:p>
            <a:r>
              <a:rPr lang="en-US" dirty="0">
                <a:solidFill>
                  <a:srgbClr val="FF0000"/>
                </a:solidFill>
                <a:latin typeface="Times New Roman" panose="02020603050405020304" pitchFamily="18" charset="0"/>
                <a:cs typeface="Times New Roman" panose="02020603050405020304" pitchFamily="18" charset="0"/>
              </a:rPr>
              <a:t>The greater the difference, the more polar the bond is.</a:t>
            </a:r>
          </a:p>
          <a:p>
            <a:endParaRPr lang="en-US" dirty="0">
              <a:solidFill>
                <a:srgbClr val="FF0000"/>
              </a:solidFill>
              <a:latin typeface="Times New Roman" panose="02020603050405020304" pitchFamily="18" charset="0"/>
              <a:cs typeface="Times New Roman" panose="02020603050405020304" pitchFamily="18" charset="0"/>
            </a:endParaRPr>
          </a:p>
          <a:p>
            <a:r>
              <a:rPr lang="en-US" dirty="0">
                <a:solidFill>
                  <a:srgbClr val="FF0000"/>
                </a:solidFill>
                <a:latin typeface="Times New Roman" panose="02020603050405020304" pitchFamily="18" charset="0"/>
                <a:cs typeface="Times New Roman" panose="02020603050405020304" pitchFamily="18" charset="0"/>
              </a:rPr>
              <a:t>If there is no difference in electronegativity values, the bond is nonpolar. </a:t>
            </a:r>
          </a:p>
          <a:p>
            <a:endParaRPr lang="en-US" dirty="0">
              <a:latin typeface="Times New Roman" panose="02020603050405020304" pitchFamily="18" charset="0"/>
              <a:cs typeface="Times New Roman" panose="02020603050405020304" pitchFamily="18" charset="0"/>
            </a:endParaRPr>
          </a:p>
          <a:p>
            <a:r>
              <a:rPr lang="en-US" dirty="0">
                <a:solidFill>
                  <a:srgbClr val="0000FF"/>
                </a:solidFill>
                <a:latin typeface="Times New Roman" panose="02020603050405020304" pitchFamily="18" charset="0"/>
                <a:cs typeface="Times New Roman" panose="02020603050405020304" pitchFamily="18" charset="0"/>
              </a:rPr>
              <a:t>Bonds that share 1 pair of electrons is called a single bond.</a:t>
            </a:r>
          </a:p>
          <a:p>
            <a:endParaRPr lang="en-US" dirty="0">
              <a:solidFill>
                <a:srgbClr val="0000FF"/>
              </a:solidFill>
              <a:latin typeface="Times New Roman" panose="02020603050405020304" pitchFamily="18" charset="0"/>
              <a:cs typeface="Times New Roman" panose="02020603050405020304" pitchFamily="18" charset="0"/>
            </a:endParaRPr>
          </a:p>
          <a:p>
            <a:r>
              <a:rPr lang="en-US" dirty="0">
                <a:solidFill>
                  <a:srgbClr val="0000FF"/>
                </a:solidFill>
                <a:latin typeface="Times New Roman" panose="02020603050405020304" pitchFamily="18" charset="0"/>
                <a:cs typeface="Times New Roman" panose="02020603050405020304" pitchFamily="18" charset="0"/>
              </a:rPr>
              <a:t>Bonds that share 2 pair of electrons is called a double bond.</a:t>
            </a:r>
          </a:p>
          <a:p>
            <a:endParaRPr lang="en-US" dirty="0">
              <a:solidFill>
                <a:srgbClr val="0000FF"/>
              </a:solidFill>
              <a:latin typeface="Times New Roman" panose="02020603050405020304" pitchFamily="18" charset="0"/>
              <a:cs typeface="Times New Roman" panose="02020603050405020304" pitchFamily="18" charset="0"/>
            </a:endParaRPr>
          </a:p>
          <a:p>
            <a:r>
              <a:rPr lang="en-US" dirty="0">
                <a:solidFill>
                  <a:srgbClr val="0000FF"/>
                </a:solidFill>
                <a:latin typeface="Times New Roman" panose="02020603050405020304" pitchFamily="18" charset="0"/>
                <a:cs typeface="Times New Roman" panose="02020603050405020304" pitchFamily="18" charset="0"/>
              </a:rPr>
              <a:t>Bonds that share 3 pair of electrons is called a triple bond.</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Two single bonds is not the same as a double bond.  </a:t>
            </a:r>
          </a:p>
          <a:p>
            <a:endParaRPr lang="en-US" dirty="0">
              <a:latin typeface="Times New Roman" panose="02020603050405020304" pitchFamily="18" charset="0"/>
              <a:cs typeface="Times New Roman" panose="02020603050405020304" pitchFamily="18" charset="0"/>
            </a:endParaRPr>
          </a:p>
          <a:p>
            <a:r>
              <a:rPr lang="en-US" dirty="0">
                <a:solidFill>
                  <a:srgbClr val="0000FF"/>
                </a:solidFill>
                <a:latin typeface="Times New Roman" panose="02020603050405020304" pitchFamily="18" charset="0"/>
                <a:cs typeface="Times New Roman" panose="02020603050405020304" pitchFamily="18" charset="0"/>
              </a:rPr>
              <a:t>Single bonds, double bonds, and triple bonds can be nonpolar.</a:t>
            </a:r>
          </a:p>
          <a:p>
            <a:endParaRPr lang="en-US" dirty="0">
              <a:solidFill>
                <a:srgbClr val="0000FF"/>
              </a:solidFill>
              <a:latin typeface="Times New Roman" panose="02020603050405020304" pitchFamily="18" charset="0"/>
              <a:cs typeface="Times New Roman" panose="02020603050405020304" pitchFamily="18" charset="0"/>
            </a:endParaRPr>
          </a:p>
          <a:p>
            <a:r>
              <a:rPr lang="en-US" dirty="0">
                <a:solidFill>
                  <a:srgbClr val="0000FF"/>
                </a:solidFill>
                <a:latin typeface="Times New Roman" panose="02020603050405020304" pitchFamily="18" charset="0"/>
                <a:cs typeface="Times New Roman" panose="02020603050405020304" pitchFamily="18" charset="0"/>
              </a:rPr>
              <a:t>Single bonds, double bonds, and triple bonds can be polar.</a:t>
            </a:r>
          </a:p>
          <a:p>
            <a:endParaRPr lang="en-US" dirty="0">
              <a:latin typeface="Times New Roman" panose="02020603050405020304" pitchFamily="18" charset="0"/>
              <a:cs typeface="Times New Roman" panose="02020603050405020304" pitchFamily="18" charset="0"/>
            </a:endParaRPr>
          </a:p>
          <a:p>
            <a:r>
              <a:rPr lang="en-US" sz="3600" dirty="0">
                <a:solidFill>
                  <a:srgbClr val="FF0000"/>
                </a:solidFill>
                <a:latin typeface="Times New Roman" panose="02020603050405020304" pitchFamily="18" charset="0"/>
                <a:cs typeface="Times New Roman" panose="02020603050405020304" pitchFamily="18" charset="0"/>
              </a:rPr>
              <a:t>There are SIX DIFFERENT COMBOS of covalent bonds.  </a:t>
            </a:r>
          </a:p>
          <a:p>
            <a:endParaRPr lang="en-US" dirty="0"/>
          </a:p>
        </p:txBody>
      </p:sp>
    </p:spTree>
    <p:extLst>
      <p:ext uri="{BB962C8B-B14F-4D97-AF65-F5344CB8AC3E}">
        <p14:creationId xmlns:p14="http://schemas.microsoft.com/office/powerpoint/2010/main" val="40909756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53338A8-3EC7-FA29-A7AA-045094EA6066}"/>
              </a:ext>
            </a:extLst>
          </p:cNvPr>
          <p:cNvSpPr txBox="1"/>
          <p:nvPr/>
        </p:nvSpPr>
        <p:spPr>
          <a:xfrm>
            <a:off x="0" y="0"/>
            <a:ext cx="6224093" cy="6740307"/>
          </a:xfrm>
          <a:prstGeom prst="rect">
            <a:avLst/>
          </a:prstGeom>
          <a:noFill/>
        </p:spPr>
        <p:txBody>
          <a:bodyPr wrap="square" rtlCol="0">
            <a:spAutoFit/>
          </a:bodyPr>
          <a:lstStyle/>
          <a:p>
            <a:r>
              <a:rPr lang="en-US" sz="3600" dirty="0">
                <a:latin typeface="Narkisim" panose="020E0502050101010101" pitchFamily="34" charset="-79"/>
                <a:cs typeface="Narkisim" panose="020E0502050101010101" pitchFamily="34" charset="-79"/>
              </a:rPr>
              <a:t>If you come over to my house to </a:t>
            </a:r>
            <a:br>
              <a:rPr lang="en-US" sz="3600" dirty="0">
                <a:latin typeface="Narkisim" panose="020E0502050101010101" pitchFamily="34" charset="-79"/>
                <a:cs typeface="Narkisim" panose="020E0502050101010101" pitchFamily="34" charset="-79"/>
              </a:rPr>
            </a:br>
            <a:r>
              <a:rPr lang="en-US" sz="3600" dirty="0">
                <a:latin typeface="Narkisim" panose="020E0502050101010101" pitchFamily="34" charset="-79"/>
                <a:cs typeface="Narkisim" panose="020E0502050101010101" pitchFamily="34" charset="-79"/>
              </a:rPr>
              <a:t>eat pizza with me, and I make a </a:t>
            </a:r>
            <a:br>
              <a:rPr lang="en-US" sz="3600" dirty="0">
                <a:latin typeface="Narkisim" panose="020E0502050101010101" pitchFamily="34" charset="-79"/>
                <a:cs typeface="Narkisim" panose="020E0502050101010101" pitchFamily="34" charset="-79"/>
              </a:rPr>
            </a:br>
            <a:r>
              <a:rPr lang="en-US" sz="3600" dirty="0">
                <a:latin typeface="Narkisim" panose="020E0502050101010101" pitchFamily="34" charset="-79"/>
                <a:cs typeface="Narkisim" panose="020E0502050101010101" pitchFamily="34" charset="-79"/>
              </a:rPr>
              <a:t>perfectly round pizza, and cut it </a:t>
            </a:r>
            <a:br>
              <a:rPr lang="en-US" sz="3600" dirty="0">
                <a:latin typeface="Narkisim" panose="020E0502050101010101" pitchFamily="34" charset="-79"/>
                <a:cs typeface="Narkisim" panose="020E0502050101010101" pitchFamily="34" charset="-79"/>
              </a:rPr>
            </a:br>
            <a:r>
              <a:rPr lang="en-US" sz="3600" dirty="0">
                <a:latin typeface="Narkisim" panose="020E0502050101010101" pitchFamily="34" charset="-79"/>
                <a:cs typeface="Narkisim" panose="020E0502050101010101" pitchFamily="34" charset="-79"/>
              </a:rPr>
              <a:t>with my sword, if I cut through </a:t>
            </a:r>
            <a:br>
              <a:rPr lang="en-US" sz="3600" dirty="0">
                <a:latin typeface="Narkisim" panose="020E0502050101010101" pitchFamily="34" charset="-79"/>
                <a:cs typeface="Narkisim" panose="020E0502050101010101" pitchFamily="34" charset="-79"/>
              </a:rPr>
            </a:br>
            <a:r>
              <a:rPr lang="en-US" sz="3600" dirty="0">
                <a:latin typeface="Narkisim" panose="020E0502050101010101" pitchFamily="34" charset="-79"/>
                <a:cs typeface="Narkisim" panose="020E0502050101010101" pitchFamily="34" charset="-79"/>
              </a:rPr>
              <a:t>the center point, we would each</a:t>
            </a:r>
            <a:br>
              <a:rPr lang="en-US" sz="3600" dirty="0">
                <a:latin typeface="Narkisim" panose="020E0502050101010101" pitchFamily="34" charset="-79"/>
                <a:cs typeface="Narkisim" panose="020E0502050101010101" pitchFamily="34" charset="-79"/>
              </a:rPr>
            </a:br>
            <a:r>
              <a:rPr lang="en-US" sz="3600" dirty="0">
                <a:latin typeface="Narkisim" panose="020E0502050101010101" pitchFamily="34" charset="-79"/>
                <a:cs typeface="Narkisim" panose="020E0502050101010101" pitchFamily="34" charset="-79"/>
              </a:rPr>
              <a:t>always get exactly half.  </a:t>
            </a:r>
          </a:p>
          <a:p>
            <a:endParaRPr lang="en-US" sz="3600" dirty="0">
              <a:latin typeface="Narkisim" panose="020E0502050101010101" pitchFamily="34" charset="-79"/>
              <a:cs typeface="Narkisim" panose="020E0502050101010101" pitchFamily="34" charset="-79"/>
            </a:endParaRPr>
          </a:p>
          <a:p>
            <a:r>
              <a:rPr lang="en-US" sz="3600" dirty="0">
                <a:solidFill>
                  <a:srgbClr val="FF0000"/>
                </a:solidFill>
                <a:latin typeface="Narkisim" panose="020E0502050101010101" pitchFamily="34" charset="-79"/>
                <a:cs typeface="Narkisim" panose="020E0502050101010101" pitchFamily="34" charset="-79"/>
              </a:rPr>
              <a:t>The circle has what is called</a:t>
            </a:r>
          </a:p>
          <a:p>
            <a:r>
              <a:rPr lang="en-US" sz="3600" dirty="0">
                <a:solidFill>
                  <a:srgbClr val="FF0000"/>
                </a:solidFill>
                <a:latin typeface="Narkisim" panose="020E0502050101010101" pitchFamily="34" charset="-79"/>
                <a:cs typeface="Narkisim" panose="020E0502050101010101" pitchFamily="34" charset="-79"/>
              </a:rPr>
              <a:t>RADIAL SYMMETRY, </a:t>
            </a:r>
            <a:br>
              <a:rPr lang="en-US" sz="3600" dirty="0">
                <a:solidFill>
                  <a:srgbClr val="FF0000"/>
                </a:solidFill>
                <a:latin typeface="Narkisim" panose="020E0502050101010101" pitchFamily="34" charset="-79"/>
                <a:cs typeface="Narkisim" panose="020E0502050101010101" pitchFamily="34" charset="-79"/>
              </a:rPr>
            </a:br>
            <a:r>
              <a:rPr lang="en-US" sz="3600" dirty="0">
                <a:solidFill>
                  <a:srgbClr val="FF0000"/>
                </a:solidFill>
                <a:latin typeface="Narkisim" panose="020E0502050101010101" pitchFamily="34" charset="-79"/>
                <a:cs typeface="Narkisim" panose="020E0502050101010101" pitchFamily="34" charset="-79"/>
              </a:rPr>
              <a:t>which is if you cut it in half, through the center, at any angle, you get 2 exactly equal halves.  </a:t>
            </a:r>
          </a:p>
        </p:txBody>
      </p:sp>
      <p:pic>
        <p:nvPicPr>
          <p:cNvPr id="4" name="Picture 4" descr="How a stock split works for dummies. See my pizza, if It's cut in half, I  still have a whole pizza. It's just in 2 pieces. : r/TRCH">
            <a:extLst>
              <a:ext uri="{FF2B5EF4-FFF2-40B4-BE49-F238E27FC236}">
                <a16:creationId xmlns:a16="http://schemas.microsoft.com/office/drawing/2014/main" id="{0326E8BC-6500-3BE2-F0BD-04FE977A089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8626174">
            <a:off x="8743867" y="3399862"/>
            <a:ext cx="2863592" cy="285805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How a stock split works for dummies. See my pizza, if It's cut in half, I  still have a whole pizza. It's just in 2 pieces. : r/TRCH">
            <a:extLst>
              <a:ext uri="{FF2B5EF4-FFF2-40B4-BE49-F238E27FC236}">
                <a16:creationId xmlns:a16="http://schemas.microsoft.com/office/drawing/2014/main" id="{3DCE53F2-69E8-4368-93CB-D085DD1DE8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43867" y="0"/>
            <a:ext cx="2863592" cy="285805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How a stock split works for dummies. See my pizza, if It's cut in half, I  still have a whole pizza. It's just in 2 pieces. : r/TRCH">
            <a:extLst>
              <a:ext uri="{FF2B5EF4-FFF2-40B4-BE49-F238E27FC236}">
                <a16:creationId xmlns:a16="http://schemas.microsoft.com/office/drawing/2014/main" id="{3E6DD416-1CC3-D4F4-71A5-BB3B5C6EC8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3521526">
            <a:off x="6217575" y="1748117"/>
            <a:ext cx="2863592" cy="28580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58768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3C2063A-236E-FC98-C2F6-6CF7AC52F09E}"/>
              </a:ext>
            </a:extLst>
          </p:cNvPr>
          <p:cNvSpPr txBox="1"/>
          <p:nvPr/>
        </p:nvSpPr>
        <p:spPr>
          <a:xfrm>
            <a:off x="0" y="0"/>
            <a:ext cx="12192000" cy="6247864"/>
          </a:xfrm>
          <a:prstGeom prst="rect">
            <a:avLst/>
          </a:prstGeom>
          <a:noFill/>
        </p:spPr>
        <p:txBody>
          <a:bodyPr wrap="square" rtlCol="0">
            <a:spAutoFit/>
          </a:bodyPr>
          <a:lstStyle/>
          <a:p>
            <a:r>
              <a:rPr lang="en-US" sz="3600" dirty="0">
                <a:latin typeface="Narkisim" panose="020E0502050101010101" pitchFamily="34" charset="-79"/>
                <a:cs typeface="Narkisim" panose="020E0502050101010101" pitchFamily="34" charset="-79"/>
              </a:rPr>
              <a:t>Molecules have shapes, and in your mind, you can cut them through the center, to see if they have radial symmetry, </a:t>
            </a:r>
            <a:br>
              <a:rPr lang="en-US" sz="3600" dirty="0">
                <a:latin typeface="Narkisim" panose="020E0502050101010101" pitchFamily="34" charset="-79"/>
                <a:cs typeface="Narkisim" panose="020E0502050101010101" pitchFamily="34" charset="-79"/>
              </a:rPr>
            </a:br>
            <a:r>
              <a:rPr lang="en-US" sz="3600" dirty="0">
                <a:latin typeface="Narkisim" panose="020E0502050101010101" pitchFamily="34" charset="-79"/>
                <a:cs typeface="Narkisim" panose="020E0502050101010101" pitchFamily="34" charset="-79"/>
              </a:rPr>
              <a:t>if they are “balanced” molecules.  </a:t>
            </a:r>
            <a:br>
              <a:rPr lang="en-US" sz="3600" dirty="0">
                <a:latin typeface="Narkisim" panose="020E0502050101010101" pitchFamily="34" charset="-79"/>
                <a:cs typeface="Narkisim" panose="020E0502050101010101" pitchFamily="34" charset="-79"/>
              </a:rPr>
            </a:br>
            <a:endParaRPr lang="en-US" sz="3600" dirty="0">
              <a:latin typeface="Narkisim" panose="020E0502050101010101" pitchFamily="34" charset="-79"/>
              <a:cs typeface="Narkisim" panose="020E0502050101010101" pitchFamily="34" charset="-79"/>
            </a:endParaRPr>
          </a:p>
          <a:p>
            <a:pPr algn="ctr"/>
            <a:r>
              <a:rPr lang="en-US" sz="4000" dirty="0">
                <a:latin typeface="Narkisim" panose="020E0502050101010101" pitchFamily="34" charset="-79"/>
                <a:cs typeface="Narkisim" panose="020E0502050101010101" pitchFamily="34" charset="-79"/>
              </a:rPr>
              <a:t>If a molecule </a:t>
            </a:r>
            <a:r>
              <a:rPr lang="en-US" sz="4000" dirty="0">
                <a:solidFill>
                  <a:srgbClr val="0000FF"/>
                </a:solidFill>
                <a:latin typeface="Narkisim" panose="020E0502050101010101" pitchFamily="34" charset="-79"/>
                <a:cs typeface="Narkisim" panose="020E0502050101010101" pitchFamily="34" charset="-79"/>
              </a:rPr>
              <a:t>has radial symmetry </a:t>
            </a:r>
            <a:r>
              <a:rPr lang="en-US" sz="4000" dirty="0">
                <a:latin typeface="Narkisim" panose="020E0502050101010101" pitchFamily="34" charset="-79"/>
                <a:cs typeface="Narkisim" panose="020E0502050101010101" pitchFamily="34" charset="-79"/>
              </a:rPr>
              <a:t>(it’s balanced) it’s a </a:t>
            </a:r>
            <a:br>
              <a:rPr lang="en-US" sz="4000" dirty="0">
                <a:latin typeface="Narkisim" panose="020E0502050101010101" pitchFamily="34" charset="-79"/>
                <a:cs typeface="Narkisim" panose="020E0502050101010101" pitchFamily="34" charset="-79"/>
              </a:rPr>
            </a:br>
            <a:r>
              <a:rPr lang="en-US" sz="4800" dirty="0">
                <a:solidFill>
                  <a:srgbClr val="0000FF"/>
                </a:solidFill>
                <a:latin typeface="Narkisim" panose="020E0502050101010101" pitchFamily="34" charset="-79"/>
                <a:cs typeface="Narkisim" panose="020E0502050101010101" pitchFamily="34" charset="-79"/>
              </a:rPr>
              <a:t>NONPOLAR MOLECULE</a:t>
            </a:r>
            <a:endParaRPr lang="en-US" sz="4000" dirty="0">
              <a:latin typeface="Narkisim" panose="020E0502050101010101" pitchFamily="34" charset="-79"/>
              <a:cs typeface="Narkisim" panose="020E0502050101010101" pitchFamily="34" charset="-79"/>
            </a:endParaRPr>
          </a:p>
          <a:p>
            <a:pPr algn="ctr"/>
            <a:endParaRPr lang="en-US" sz="4000" dirty="0">
              <a:latin typeface="Narkisim" panose="020E0502050101010101" pitchFamily="34" charset="-79"/>
              <a:cs typeface="Narkisim" panose="020E0502050101010101" pitchFamily="34" charset="-79"/>
            </a:endParaRPr>
          </a:p>
          <a:p>
            <a:pPr algn="ctr"/>
            <a:r>
              <a:rPr lang="en-US" sz="4000" dirty="0">
                <a:latin typeface="Narkisim" panose="020E0502050101010101" pitchFamily="34" charset="-79"/>
                <a:cs typeface="Narkisim" panose="020E0502050101010101" pitchFamily="34" charset="-79"/>
              </a:rPr>
              <a:t>If a molecule </a:t>
            </a:r>
            <a:r>
              <a:rPr lang="en-US" sz="4000" dirty="0">
                <a:solidFill>
                  <a:srgbClr val="FF0000"/>
                </a:solidFill>
                <a:latin typeface="Narkisim" panose="020E0502050101010101" pitchFamily="34" charset="-79"/>
                <a:cs typeface="Narkisim" panose="020E0502050101010101" pitchFamily="34" charset="-79"/>
              </a:rPr>
              <a:t>does not have radial symmetry </a:t>
            </a:r>
            <a:br>
              <a:rPr lang="en-US" sz="4000" dirty="0">
                <a:solidFill>
                  <a:srgbClr val="FF0000"/>
                </a:solidFill>
                <a:latin typeface="Narkisim" panose="020E0502050101010101" pitchFamily="34" charset="-79"/>
                <a:cs typeface="Narkisim" panose="020E0502050101010101" pitchFamily="34" charset="-79"/>
              </a:rPr>
            </a:br>
            <a:r>
              <a:rPr lang="en-US" sz="4000" dirty="0">
                <a:latin typeface="Narkisim" panose="020E0502050101010101" pitchFamily="34" charset="-79"/>
                <a:cs typeface="Narkisim" panose="020E0502050101010101" pitchFamily="34" charset="-79"/>
              </a:rPr>
              <a:t>(it’s out of balance) it’s a </a:t>
            </a:r>
            <a:br>
              <a:rPr lang="en-US" sz="4000" dirty="0">
                <a:latin typeface="Narkisim" panose="020E0502050101010101" pitchFamily="34" charset="-79"/>
                <a:cs typeface="Narkisim" panose="020E0502050101010101" pitchFamily="34" charset="-79"/>
              </a:rPr>
            </a:br>
            <a:r>
              <a:rPr lang="en-US" sz="4800" dirty="0">
                <a:solidFill>
                  <a:srgbClr val="FF0000"/>
                </a:solidFill>
                <a:latin typeface="Narkisim" panose="020E0502050101010101" pitchFamily="34" charset="-79"/>
                <a:cs typeface="Narkisim" panose="020E0502050101010101" pitchFamily="34" charset="-79"/>
              </a:rPr>
              <a:t>POLAR MOLECULE</a:t>
            </a:r>
            <a:endParaRPr lang="en-US" sz="4000" dirty="0">
              <a:latin typeface="Narkisim" panose="020E0502050101010101" pitchFamily="34" charset="-79"/>
              <a:cs typeface="Narkisim" panose="020E0502050101010101" pitchFamily="34" charset="-79"/>
            </a:endParaRPr>
          </a:p>
        </p:txBody>
      </p:sp>
    </p:spTree>
    <p:extLst>
      <p:ext uri="{BB962C8B-B14F-4D97-AF65-F5344CB8AC3E}">
        <p14:creationId xmlns:p14="http://schemas.microsoft.com/office/powerpoint/2010/main" val="13186752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1D974CA-871F-96C1-85FC-976761325C6A}"/>
              </a:ext>
            </a:extLst>
          </p:cNvPr>
          <p:cNvSpPr txBox="1"/>
          <p:nvPr/>
        </p:nvSpPr>
        <p:spPr>
          <a:xfrm>
            <a:off x="0" y="0"/>
            <a:ext cx="12192000" cy="5262979"/>
          </a:xfrm>
          <a:prstGeom prst="rect">
            <a:avLst/>
          </a:prstGeom>
          <a:noFill/>
        </p:spPr>
        <p:txBody>
          <a:bodyPr wrap="square" rtlCol="0">
            <a:spAutoFit/>
          </a:bodyPr>
          <a:lstStyle/>
          <a:p>
            <a:r>
              <a:rPr lang="en-US" sz="4800" dirty="0">
                <a:latin typeface="Narkisim" panose="020E0502050101010101" pitchFamily="34" charset="-79"/>
                <a:cs typeface="Narkisim" panose="020E0502050101010101" pitchFamily="34" charset="-79"/>
              </a:rPr>
              <a:t>Now we have polar and nonpolar bonds, and</a:t>
            </a:r>
          </a:p>
          <a:p>
            <a:endParaRPr lang="en-US" sz="4800" dirty="0">
              <a:latin typeface="Narkisim" panose="020E0502050101010101" pitchFamily="34" charset="-79"/>
              <a:cs typeface="Narkisim" panose="020E0502050101010101" pitchFamily="34" charset="-79"/>
            </a:endParaRPr>
          </a:p>
          <a:p>
            <a:r>
              <a:rPr lang="en-US" sz="4800" dirty="0">
                <a:latin typeface="Narkisim" panose="020E0502050101010101" pitchFamily="34" charset="-79"/>
                <a:cs typeface="Narkisim" panose="020E0502050101010101" pitchFamily="34" charset="-79"/>
              </a:rPr>
              <a:t>Polar and Nonpolar molecules.  2 kinds of polarity.</a:t>
            </a:r>
          </a:p>
          <a:p>
            <a:endParaRPr lang="en-US" sz="4800" dirty="0">
              <a:latin typeface="Narkisim" panose="020E0502050101010101" pitchFamily="34" charset="-79"/>
              <a:cs typeface="Narkisim" panose="020E0502050101010101" pitchFamily="34" charset="-79"/>
            </a:endParaRPr>
          </a:p>
          <a:p>
            <a:r>
              <a:rPr lang="en-US" sz="4800" dirty="0">
                <a:latin typeface="Narkisim" panose="020E0502050101010101" pitchFamily="34" charset="-79"/>
                <a:cs typeface="Narkisim" panose="020E0502050101010101" pitchFamily="34" charset="-79"/>
              </a:rPr>
              <a:t>Bond polarity due to electronegativity differences.</a:t>
            </a:r>
          </a:p>
          <a:p>
            <a:endParaRPr lang="en-US" sz="4800" dirty="0">
              <a:latin typeface="Narkisim" panose="020E0502050101010101" pitchFamily="34" charset="-79"/>
              <a:cs typeface="Narkisim" panose="020E0502050101010101" pitchFamily="34" charset="-79"/>
            </a:endParaRPr>
          </a:p>
          <a:p>
            <a:r>
              <a:rPr lang="en-US" sz="4800" dirty="0">
                <a:latin typeface="Narkisim" panose="020E0502050101010101" pitchFamily="34" charset="-79"/>
                <a:cs typeface="Narkisim" panose="020E0502050101010101" pitchFamily="34" charset="-79"/>
              </a:rPr>
              <a:t>Molecular Polarity due to shape (radial symmetry).  </a:t>
            </a:r>
          </a:p>
        </p:txBody>
      </p:sp>
    </p:spTree>
    <p:extLst>
      <p:ext uri="{BB962C8B-B14F-4D97-AF65-F5344CB8AC3E}">
        <p14:creationId xmlns:p14="http://schemas.microsoft.com/office/powerpoint/2010/main" val="11483446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ow to draw a Gingerbread Man (easy) - Sketchok easy drawing guides">
            <a:extLst>
              <a:ext uri="{FF2B5EF4-FFF2-40B4-BE49-F238E27FC236}">
                <a16:creationId xmlns:a16="http://schemas.microsoft.com/office/drawing/2014/main" id="{0E7809BF-C61C-7915-0E7D-F6C6EFFED1E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947" r="11034"/>
          <a:stretch/>
        </p:blipFill>
        <p:spPr bwMode="auto">
          <a:xfrm>
            <a:off x="0" y="1140691"/>
            <a:ext cx="4147127" cy="531552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ECA6A372-6B49-E2B5-96DD-A5CDEC1D8BAA}"/>
              </a:ext>
            </a:extLst>
          </p:cNvPr>
          <p:cNvSpPr txBox="1"/>
          <p:nvPr/>
        </p:nvSpPr>
        <p:spPr>
          <a:xfrm>
            <a:off x="0" y="0"/>
            <a:ext cx="12192000" cy="646331"/>
          </a:xfrm>
          <a:prstGeom prst="rect">
            <a:avLst/>
          </a:prstGeom>
          <a:noFill/>
        </p:spPr>
        <p:txBody>
          <a:bodyPr wrap="square" rtlCol="0">
            <a:spAutoFit/>
          </a:bodyPr>
          <a:lstStyle/>
          <a:p>
            <a:pPr algn="ctr"/>
            <a:r>
              <a:rPr lang="en-US" sz="3600" dirty="0">
                <a:solidFill>
                  <a:srgbClr val="0000FF"/>
                </a:solidFill>
                <a:latin typeface="Narkisim" panose="020E0502050101010101" pitchFamily="34" charset="-79"/>
                <a:cs typeface="Narkisim" panose="020E0502050101010101" pitchFamily="34" charset="-79"/>
              </a:rPr>
              <a:t>Dessert will be a giant homemade Gingerbread Cookie! (to share)</a:t>
            </a:r>
          </a:p>
        </p:txBody>
      </p:sp>
      <p:sp>
        <p:nvSpPr>
          <p:cNvPr id="3" name="TextBox 2">
            <a:extLst>
              <a:ext uri="{FF2B5EF4-FFF2-40B4-BE49-F238E27FC236}">
                <a16:creationId xmlns:a16="http://schemas.microsoft.com/office/drawing/2014/main" id="{E285C8DD-CABE-B00B-1B56-39DFB5F33F48}"/>
              </a:ext>
            </a:extLst>
          </p:cNvPr>
          <p:cNvSpPr txBox="1"/>
          <p:nvPr/>
        </p:nvSpPr>
        <p:spPr>
          <a:xfrm>
            <a:off x="4562764" y="1140691"/>
            <a:ext cx="7629236" cy="4893647"/>
          </a:xfrm>
          <a:prstGeom prst="rect">
            <a:avLst/>
          </a:prstGeom>
          <a:noFill/>
        </p:spPr>
        <p:txBody>
          <a:bodyPr wrap="square" rtlCol="0">
            <a:spAutoFit/>
          </a:bodyPr>
          <a:lstStyle/>
          <a:p>
            <a:r>
              <a:rPr lang="en-US" sz="2400" dirty="0">
                <a:solidFill>
                  <a:srgbClr val="D98B38"/>
                </a:solidFill>
                <a:latin typeface="Narkisim" panose="020E0502050101010101" pitchFamily="34" charset="-79"/>
                <a:cs typeface="Narkisim" panose="020E0502050101010101" pitchFamily="34" charset="-79"/>
              </a:rPr>
              <a:t>There is only one perfect cut to get two equal halves. </a:t>
            </a:r>
          </a:p>
          <a:p>
            <a:endParaRPr lang="en-US" sz="2400" dirty="0">
              <a:solidFill>
                <a:srgbClr val="D98B38"/>
              </a:solidFill>
              <a:latin typeface="Narkisim" panose="020E0502050101010101" pitchFamily="34" charset="-79"/>
              <a:cs typeface="Narkisim" panose="020E0502050101010101" pitchFamily="34" charset="-79"/>
            </a:endParaRPr>
          </a:p>
          <a:p>
            <a:r>
              <a:rPr lang="en-US" sz="2400" dirty="0">
                <a:solidFill>
                  <a:srgbClr val="D98B38"/>
                </a:solidFill>
                <a:latin typeface="Narkisim" panose="020E0502050101010101" pitchFamily="34" charset="-79"/>
                <a:cs typeface="Narkisim" panose="020E0502050101010101" pitchFamily="34" charset="-79"/>
              </a:rPr>
              <a:t>If you cut side to side, you don’t get quite equal halves.  </a:t>
            </a:r>
          </a:p>
          <a:p>
            <a:endParaRPr lang="en-US" sz="2400" dirty="0">
              <a:solidFill>
                <a:srgbClr val="D98B38"/>
              </a:solidFill>
              <a:latin typeface="Narkisim" panose="020E0502050101010101" pitchFamily="34" charset="-79"/>
              <a:cs typeface="Narkisim" panose="020E0502050101010101" pitchFamily="34" charset="-79"/>
            </a:endParaRPr>
          </a:p>
          <a:p>
            <a:r>
              <a:rPr lang="en-US" sz="2400" dirty="0">
                <a:solidFill>
                  <a:srgbClr val="D98B38"/>
                </a:solidFill>
                <a:latin typeface="Narkisim" panose="020E0502050101010101" pitchFamily="34" charset="-79"/>
                <a:cs typeface="Narkisim" panose="020E0502050101010101" pitchFamily="34" charset="-79"/>
              </a:rPr>
              <a:t>You might trick your little brother into accepting the “bottom half” while you get the “top half”, but you can’t trick me!</a:t>
            </a:r>
          </a:p>
          <a:p>
            <a:endParaRPr lang="en-US" sz="2400" dirty="0">
              <a:solidFill>
                <a:srgbClr val="D98B38"/>
              </a:solidFill>
              <a:latin typeface="Narkisim" panose="020E0502050101010101" pitchFamily="34" charset="-79"/>
              <a:cs typeface="Narkisim" panose="020E0502050101010101" pitchFamily="34" charset="-79"/>
            </a:endParaRPr>
          </a:p>
          <a:p>
            <a:r>
              <a:rPr lang="en-US" sz="2400" dirty="0">
                <a:solidFill>
                  <a:srgbClr val="D98B38"/>
                </a:solidFill>
                <a:latin typeface="Narkisim" panose="020E0502050101010101" pitchFamily="34" charset="-79"/>
                <a:cs typeface="Narkisim" panose="020E0502050101010101" pitchFamily="34" charset="-79"/>
              </a:rPr>
              <a:t>This shape DOES NOT HAVE RADIAL SYMMETRY.</a:t>
            </a:r>
          </a:p>
          <a:p>
            <a:endParaRPr lang="en-US" sz="2400" dirty="0">
              <a:solidFill>
                <a:srgbClr val="D98B38"/>
              </a:solidFill>
              <a:latin typeface="Narkisim" panose="020E0502050101010101" pitchFamily="34" charset="-79"/>
              <a:cs typeface="Narkisim" panose="020E0502050101010101" pitchFamily="34" charset="-79"/>
            </a:endParaRPr>
          </a:p>
          <a:p>
            <a:r>
              <a:rPr lang="en-US" sz="2400" dirty="0">
                <a:solidFill>
                  <a:srgbClr val="D98B38"/>
                </a:solidFill>
                <a:latin typeface="Narkisim" panose="020E0502050101010101" pitchFamily="34" charset="-79"/>
                <a:cs typeface="Narkisim" panose="020E0502050101010101" pitchFamily="34" charset="-79"/>
              </a:rPr>
              <a:t>It does have one line of symmetry (like most mammals do), but </a:t>
            </a:r>
          </a:p>
          <a:p>
            <a:endParaRPr lang="en-US" sz="2400" dirty="0">
              <a:solidFill>
                <a:srgbClr val="D98B38"/>
              </a:solidFill>
              <a:latin typeface="Narkisim" panose="020E0502050101010101" pitchFamily="34" charset="-79"/>
              <a:cs typeface="Narkisim" panose="020E0502050101010101" pitchFamily="34" charset="-79"/>
            </a:endParaRPr>
          </a:p>
          <a:p>
            <a:r>
              <a:rPr lang="en-US" sz="2400" dirty="0">
                <a:solidFill>
                  <a:srgbClr val="D98B38"/>
                </a:solidFill>
                <a:latin typeface="Narkisim" panose="020E0502050101010101" pitchFamily="34" charset="-79"/>
                <a:cs typeface="Narkisim" panose="020E0502050101010101" pitchFamily="34" charset="-79"/>
              </a:rPr>
              <a:t>Radial symmetry means cut through the center point </a:t>
            </a:r>
            <a:br>
              <a:rPr lang="en-US" sz="2400" dirty="0">
                <a:solidFill>
                  <a:srgbClr val="D98B38"/>
                </a:solidFill>
                <a:latin typeface="Narkisim" panose="020E0502050101010101" pitchFamily="34" charset="-79"/>
                <a:cs typeface="Narkisim" panose="020E0502050101010101" pitchFamily="34" charset="-79"/>
              </a:rPr>
            </a:br>
            <a:r>
              <a:rPr lang="en-US" sz="2400" dirty="0">
                <a:solidFill>
                  <a:srgbClr val="D98B38"/>
                </a:solidFill>
                <a:latin typeface="Narkisim" panose="020E0502050101010101" pitchFamily="34" charset="-79"/>
                <a:cs typeface="Narkisim" panose="020E0502050101010101" pitchFamily="34" charset="-79"/>
              </a:rPr>
              <a:t>AT ANY ANGLE for two equal halves.  </a:t>
            </a:r>
          </a:p>
        </p:txBody>
      </p:sp>
    </p:spTree>
    <p:extLst>
      <p:ext uri="{BB962C8B-B14F-4D97-AF65-F5344CB8AC3E}">
        <p14:creationId xmlns:p14="http://schemas.microsoft.com/office/powerpoint/2010/main" val="495281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0">
            <a:extLst>
              <a:ext uri="{FF2B5EF4-FFF2-40B4-BE49-F238E27FC236}">
                <a16:creationId xmlns:a16="http://schemas.microsoft.com/office/drawing/2014/main" id="{67A1068E-C4D6-A874-4E82-3C0F24F2F098}"/>
              </a:ext>
            </a:extLst>
          </p:cNvPr>
          <p:cNvSpPr txBox="1">
            <a:spLocks noChangeArrowheads="1"/>
          </p:cNvSpPr>
          <p:nvPr/>
        </p:nvSpPr>
        <p:spPr bwMode="auto">
          <a:xfrm>
            <a:off x="8386994" y="4423326"/>
            <a:ext cx="2666998"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4000" dirty="0">
                <a:solidFill>
                  <a:srgbClr val="FF0000"/>
                </a:solidFill>
              </a:rPr>
              <a:t>H</a:t>
            </a:r>
            <a:r>
              <a:rPr lang="en-US" altLang="en-US" sz="4000" dirty="0">
                <a:solidFill>
                  <a:srgbClr val="000000"/>
                </a:solidFill>
                <a:latin typeface="Verdana" panose="020B0604030504040204" pitchFamily="34" charset="0"/>
              </a:rPr>
              <a:t>―C―</a:t>
            </a:r>
            <a:r>
              <a:rPr lang="en-US" altLang="en-US" sz="4000" dirty="0">
                <a:solidFill>
                  <a:srgbClr val="FF0000"/>
                </a:solidFill>
                <a:latin typeface="Verdana" panose="020B0604030504040204" pitchFamily="34" charset="0"/>
              </a:rPr>
              <a:t>H</a:t>
            </a:r>
          </a:p>
        </p:txBody>
      </p:sp>
      <p:sp>
        <p:nvSpPr>
          <p:cNvPr id="3" name="Text Box 21">
            <a:extLst>
              <a:ext uri="{FF2B5EF4-FFF2-40B4-BE49-F238E27FC236}">
                <a16:creationId xmlns:a16="http://schemas.microsoft.com/office/drawing/2014/main" id="{0B4311B6-E38F-26D2-B000-714A5F31D3CA}"/>
              </a:ext>
            </a:extLst>
          </p:cNvPr>
          <p:cNvSpPr txBox="1">
            <a:spLocks noChangeArrowheads="1"/>
          </p:cNvSpPr>
          <p:nvPr/>
        </p:nvSpPr>
        <p:spPr bwMode="auto">
          <a:xfrm>
            <a:off x="9264914" y="5601809"/>
            <a:ext cx="19050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4000" dirty="0">
                <a:solidFill>
                  <a:srgbClr val="FF0000"/>
                </a:solidFill>
              </a:rPr>
              <a:t>H</a:t>
            </a:r>
          </a:p>
        </p:txBody>
      </p:sp>
      <p:sp>
        <p:nvSpPr>
          <p:cNvPr id="4" name="Line 22">
            <a:extLst>
              <a:ext uri="{FF2B5EF4-FFF2-40B4-BE49-F238E27FC236}">
                <a16:creationId xmlns:a16="http://schemas.microsoft.com/office/drawing/2014/main" id="{841CD198-7E5F-64DD-2F10-6CF291171E64}"/>
              </a:ext>
            </a:extLst>
          </p:cNvPr>
          <p:cNvSpPr>
            <a:spLocks noChangeShapeType="1"/>
          </p:cNvSpPr>
          <p:nvPr/>
        </p:nvSpPr>
        <p:spPr bwMode="auto">
          <a:xfrm>
            <a:off x="9529994" y="5207412"/>
            <a:ext cx="0" cy="457200"/>
          </a:xfrm>
          <a:prstGeom prst="line">
            <a:avLst/>
          </a:prstGeom>
          <a:noFill/>
          <a:ln w="508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200">
              <a:solidFill>
                <a:srgbClr val="000000"/>
              </a:solidFill>
            </a:endParaRPr>
          </a:p>
        </p:txBody>
      </p:sp>
      <p:sp>
        <p:nvSpPr>
          <p:cNvPr id="5" name="Rectangle 24">
            <a:extLst>
              <a:ext uri="{FF2B5EF4-FFF2-40B4-BE49-F238E27FC236}">
                <a16:creationId xmlns:a16="http://schemas.microsoft.com/office/drawing/2014/main" id="{B2AD5E81-FB7D-81EF-81B6-487B85BFD8D3}"/>
              </a:ext>
            </a:extLst>
          </p:cNvPr>
          <p:cNvSpPr>
            <a:spLocks noChangeArrowheads="1"/>
          </p:cNvSpPr>
          <p:nvPr/>
        </p:nvSpPr>
        <p:spPr bwMode="auto">
          <a:xfrm>
            <a:off x="9264914" y="3285921"/>
            <a:ext cx="55496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4000" dirty="0">
                <a:solidFill>
                  <a:srgbClr val="FF0000"/>
                </a:solidFill>
              </a:rPr>
              <a:t>H</a:t>
            </a:r>
          </a:p>
        </p:txBody>
      </p:sp>
      <p:sp>
        <p:nvSpPr>
          <p:cNvPr id="6" name="Line 25">
            <a:extLst>
              <a:ext uri="{FF2B5EF4-FFF2-40B4-BE49-F238E27FC236}">
                <a16:creationId xmlns:a16="http://schemas.microsoft.com/office/drawing/2014/main" id="{3B84C30E-8F07-65EA-0EC9-FB8A51C839AC}"/>
              </a:ext>
            </a:extLst>
          </p:cNvPr>
          <p:cNvSpPr>
            <a:spLocks noChangeShapeType="1"/>
          </p:cNvSpPr>
          <p:nvPr/>
        </p:nvSpPr>
        <p:spPr bwMode="auto">
          <a:xfrm>
            <a:off x="9529994" y="3988212"/>
            <a:ext cx="0" cy="457200"/>
          </a:xfrm>
          <a:prstGeom prst="line">
            <a:avLst/>
          </a:prstGeom>
          <a:noFill/>
          <a:ln w="508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200">
              <a:solidFill>
                <a:srgbClr val="000000"/>
              </a:solidFill>
            </a:endParaRPr>
          </a:p>
        </p:txBody>
      </p:sp>
      <p:sp>
        <p:nvSpPr>
          <p:cNvPr id="7" name="Text Box 18">
            <a:extLst>
              <a:ext uri="{FF2B5EF4-FFF2-40B4-BE49-F238E27FC236}">
                <a16:creationId xmlns:a16="http://schemas.microsoft.com/office/drawing/2014/main" id="{D00AA000-6A80-350C-30FD-BABF32322FDD}"/>
              </a:ext>
            </a:extLst>
          </p:cNvPr>
          <p:cNvSpPr txBox="1">
            <a:spLocks noChangeArrowheads="1"/>
          </p:cNvSpPr>
          <p:nvPr/>
        </p:nvSpPr>
        <p:spPr bwMode="auto">
          <a:xfrm>
            <a:off x="1604818" y="4273933"/>
            <a:ext cx="2691318"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4400">
                <a:solidFill>
                  <a:srgbClr val="000000"/>
                </a:solidFill>
              </a:rPr>
              <a:t>H</a:t>
            </a:r>
            <a:r>
              <a:rPr lang="en-US" altLang="en-US" sz="4400">
                <a:solidFill>
                  <a:srgbClr val="000000"/>
                </a:solidFill>
                <a:latin typeface="Verdana" panose="020B0604030504040204" pitchFamily="34" charset="0"/>
              </a:rPr>
              <a:t>―N―H</a:t>
            </a:r>
          </a:p>
        </p:txBody>
      </p:sp>
      <p:sp>
        <p:nvSpPr>
          <p:cNvPr id="8" name="Line 19">
            <a:extLst>
              <a:ext uri="{FF2B5EF4-FFF2-40B4-BE49-F238E27FC236}">
                <a16:creationId xmlns:a16="http://schemas.microsoft.com/office/drawing/2014/main" id="{CD9130EB-BFE1-9796-5FE9-1ADA2DE47B95}"/>
              </a:ext>
            </a:extLst>
          </p:cNvPr>
          <p:cNvSpPr>
            <a:spLocks noChangeShapeType="1"/>
          </p:cNvSpPr>
          <p:nvPr/>
        </p:nvSpPr>
        <p:spPr bwMode="auto">
          <a:xfrm>
            <a:off x="2885627" y="4987247"/>
            <a:ext cx="0" cy="609600"/>
          </a:xfrm>
          <a:prstGeom prst="line">
            <a:avLst/>
          </a:prstGeom>
          <a:noFill/>
          <a:ln w="508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400">
              <a:solidFill>
                <a:srgbClr val="000000"/>
              </a:solidFill>
            </a:endParaRPr>
          </a:p>
        </p:txBody>
      </p:sp>
      <p:sp>
        <p:nvSpPr>
          <p:cNvPr id="9" name="Text Box 20">
            <a:extLst>
              <a:ext uri="{FF2B5EF4-FFF2-40B4-BE49-F238E27FC236}">
                <a16:creationId xmlns:a16="http://schemas.microsoft.com/office/drawing/2014/main" id="{CFDF6582-200B-20EC-151B-F4ABF67AE2C2}"/>
              </a:ext>
            </a:extLst>
          </p:cNvPr>
          <p:cNvSpPr txBox="1">
            <a:spLocks noChangeArrowheads="1"/>
          </p:cNvSpPr>
          <p:nvPr/>
        </p:nvSpPr>
        <p:spPr bwMode="auto">
          <a:xfrm>
            <a:off x="2595418" y="5520935"/>
            <a:ext cx="1143000"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4400" dirty="0">
                <a:solidFill>
                  <a:srgbClr val="000000"/>
                </a:solidFill>
              </a:rPr>
              <a:t>H</a:t>
            </a:r>
          </a:p>
        </p:txBody>
      </p:sp>
      <p:sp>
        <p:nvSpPr>
          <p:cNvPr id="10" name="TextBox 9">
            <a:extLst>
              <a:ext uri="{FF2B5EF4-FFF2-40B4-BE49-F238E27FC236}">
                <a16:creationId xmlns:a16="http://schemas.microsoft.com/office/drawing/2014/main" id="{A30FF033-3BB4-D8F3-462E-D48D78323685}"/>
              </a:ext>
            </a:extLst>
          </p:cNvPr>
          <p:cNvSpPr txBox="1"/>
          <p:nvPr/>
        </p:nvSpPr>
        <p:spPr>
          <a:xfrm>
            <a:off x="0" y="0"/>
            <a:ext cx="12192000" cy="2554545"/>
          </a:xfrm>
          <a:prstGeom prst="rect">
            <a:avLst/>
          </a:prstGeom>
          <a:noFill/>
        </p:spPr>
        <p:txBody>
          <a:bodyPr wrap="square" rtlCol="0">
            <a:spAutoFit/>
          </a:bodyPr>
          <a:lstStyle/>
          <a:p>
            <a:pPr algn="ctr"/>
            <a:r>
              <a:rPr lang="en-US" sz="3200" dirty="0">
                <a:latin typeface="Narkisim" panose="020E0502050101010101" pitchFamily="34" charset="-79"/>
                <a:cs typeface="Narkisim" panose="020E0502050101010101" pitchFamily="34" charset="-79"/>
              </a:rPr>
              <a:t>Ammonia and Methane, do they have radial symmetry?</a:t>
            </a:r>
          </a:p>
          <a:p>
            <a:pPr algn="ctr"/>
            <a:endParaRPr lang="en-US" sz="3200" dirty="0">
              <a:latin typeface="Narkisim" panose="020E0502050101010101" pitchFamily="34" charset="-79"/>
              <a:cs typeface="Narkisim" panose="020E0502050101010101" pitchFamily="34" charset="-79"/>
            </a:endParaRPr>
          </a:p>
          <a:p>
            <a:pPr algn="ctr"/>
            <a:r>
              <a:rPr lang="en-US" sz="3200" dirty="0">
                <a:latin typeface="Narkisim" panose="020E0502050101010101" pitchFamily="34" charset="-79"/>
                <a:cs typeface="Narkisim" panose="020E0502050101010101" pitchFamily="34" charset="-79"/>
              </a:rPr>
              <a:t>Which molecules are POLAR or NONPOLAR molecules?</a:t>
            </a:r>
          </a:p>
          <a:p>
            <a:pPr algn="ctr"/>
            <a:endParaRPr lang="en-US" sz="3200" dirty="0">
              <a:latin typeface="Narkisim" panose="020E0502050101010101" pitchFamily="34" charset="-79"/>
              <a:cs typeface="Narkisim" panose="020E0502050101010101" pitchFamily="34" charset="-79"/>
            </a:endParaRPr>
          </a:p>
          <a:p>
            <a:pPr algn="ctr"/>
            <a:r>
              <a:rPr lang="en-US" sz="3200" dirty="0">
                <a:latin typeface="Narkisim" panose="020E0502050101010101" pitchFamily="34" charset="-79"/>
                <a:cs typeface="Narkisim" panose="020E0502050101010101" pitchFamily="34" charset="-79"/>
              </a:rPr>
              <a:t>Both have single polar covalent bonds. </a:t>
            </a:r>
          </a:p>
        </p:txBody>
      </p:sp>
    </p:spTree>
    <p:extLst>
      <p:ext uri="{BB962C8B-B14F-4D97-AF65-F5344CB8AC3E}">
        <p14:creationId xmlns:p14="http://schemas.microsoft.com/office/powerpoint/2010/main" val="14374488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342C806-0DDE-42C7-E6B7-3125134F56E8}"/>
              </a:ext>
            </a:extLst>
          </p:cNvPr>
          <p:cNvSpPr txBox="1"/>
          <p:nvPr/>
        </p:nvSpPr>
        <p:spPr>
          <a:xfrm>
            <a:off x="0" y="0"/>
            <a:ext cx="12192000" cy="5909310"/>
          </a:xfrm>
          <a:prstGeom prst="rect">
            <a:avLst/>
          </a:prstGeom>
          <a:noFill/>
        </p:spPr>
        <p:txBody>
          <a:bodyPr wrap="square" rtlCol="0">
            <a:spAutoFit/>
          </a:bodyPr>
          <a:lstStyle/>
          <a:p>
            <a:pPr algn="ctr"/>
            <a:r>
              <a:rPr lang="en-US" sz="4800" dirty="0">
                <a:latin typeface="Narkisim" panose="020E0502050101010101" pitchFamily="34" charset="-79"/>
                <a:cs typeface="Narkisim" panose="020E0502050101010101" pitchFamily="34" charset="-79"/>
              </a:rPr>
              <a:t>Bonding Lab</a:t>
            </a:r>
          </a:p>
          <a:p>
            <a:endParaRPr lang="en-US" sz="2400" dirty="0">
              <a:latin typeface="Narkisim" panose="020E0502050101010101" pitchFamily="34" charset="-79"/>
              <a:cs typeface="Narkisim" panose="020E0502050101010101" pitchFamily="34" charset="-79"/>
            </a:endParaRPr>
          </a:p>
          <a:p>
            <a:r>
              <a:rPr lang="en-US" sz="2400" dirty="0">
                <a:latin typeface="Narkisim" panose="020E0502050101010101" pitchFamily="34" charset="-79"/>
                <a:cs typeface="Narkisim" panose="020E0502050101010101" pitchFamily="34" charset="-79"/>
              </a:rPr>
              <a:t>You will make the models, you will draw the Lewis Dot Diagrams for each one, then the structural diagrams for each one, they you will decide if the molecule has radial symmetry or not.</a:t>
            </a:r>
          </a:p>
          <a:p>
            <a:endParaRPr lang="en-US" sz="2400" dirty="0">
              <a:latin typeface="Narkisim" panose="020E0502050101010101" pitchFamily="34" charset="-79"/>
              <a:cs typeface="Narkisim" panose="020E0502050101010101" pitchFamily="34" charset="-79"/>
            </a:endParaRPr>
          </a:p>
          <a:p>
            <a:r>
              <a:rPr lang="en-US" sz="2400" dirty="0">
                <a:solidFill>
                  <a:srgbClr val="0000FF"/>
                </a:solidFill>
                <a:latin typeface="Narkisim" panose="020E0502050101010101" pitchFamily="34" charset="-79"/>
                <a:cs typeface="Narkisim" panose="020E0502050101010101" pitchFamily="34" charset="-79"/>
              </a:rPr>
              <a:t>Does this molecule have radial symmetry?    YES = Nonpolar molecule</a:t>
            </a:r>
          </a:p>
          <a:p>
            <a:endParaRPr lang="en-US" sz="2400" dirty="0">
              <a:latin typeface="Narkisim" panose="020E0502050101010101" pitchFamily="34" charset="-79"/>
              <a:cs typeface="Narkisim" panose="020E0502050101010101" pitchFamily="34" charset="-79"/>
            </a:endParaRPr>
          </a:p>
          <a:p>
            <a:r>
              <a:rPr lang="en-US" sz="2400" dirty="0">
                <a:solidFill>
                  <a:srgbClr val="FF0000"/>
                </a:solidFill>
                <a:latin typeface="Narkisim" panose="020E0502050101010101" pitchFamily="34" charset="-79"/>
                <a:cs typeface="Narkisim" panose="020E0502050101010101" pitchFamily="34" charset="-79"/>
              </a:rPr>
              <a:t>Does this molecule have radial symmetry?    NO = Polar molecule</a:t>
            </a:r>
          </a:p>
          <a:p>
            <a:endParaRPr lang="en-US" sz="2400" dirty="0">
              <a:latin typeface="Narkisim" panose="020E0502050101010101" pitchFamily="34" charset="-79"/>
              <a:cs typeface="Narkisim" panose="020E0502050101010101" pitchFamily="34" charset="-79"/>
            </a:endParaRPr>
          </a:p>
          <a:p>
            <a:r>
              <a:rPr lang="en-US" sz="2400" dirty="0">
                <a:latin typeface="Narkisim" panose="020E0502050101010101" pitchFamily="34" charset="-79"/>
                <a:cs typeface="Narkisim" panose="020E0502050101010101" pitchFamily="34" charset="-79"/>
              </a:rPr>
              <a:t>Most important, MAKE THE MODELS</a:t>
            </a:r>
          </a:p>
          <a:p>
            <a:endParaRPr lang="en-US" sz="2400" dirty="0">
              <a:latin typeface="Narkisim" panose="020E0502050101010101" pitchFamily="34" charset="-79"/>
              <a:cs typeface="Narkisim" panose="020E0502050101010101" pitchFamily="34" charset="-79"/>
            </a:endParaRPr>
          </a:p>
          <a:p>
            <a:r>
              <a:rPr lang="en-US" sz="2400" dirty="0">
                <a:latin typeface="Narkisim" panose="020E0502050101010101" pitchFamily="34" charset="-79"/>
                <a:cs typeface="Narkisim" panose="020E0502050101010101" pitchFamily="34" charset="-79"/>
              </a:rPr>
              <a:t>Use sticks for single bonds.  Double or triple bonds require springs.</a:t>
            </a:r>
          </a:p>
          <a:p>
            <a:endParaRPr lang="en-US" sz="2400" dirty="0">
              <a:latin typeface="Narkisim" panose="020E0502050101010101" pitchFamily="34" charset="-79"/>
              <a:cs typeface="Narkisim" panose="020E0502050101010101" pitchFamily="34" charset="-79"/>
            </a:endParaRPr>
          </a:p>
          <a:p>
            <a:r>
              <a:rPr lang="en-US" sz="2400" dirty="0">
                <a:latin typeface="Narkisim" panose="020E0502050101010101" pitchFamily="34" charset="-79"/>
                <a:cs typeface="Narkisim" panose="020E0502050101010101" pitchFamily="34" charset="-79"/>
              </a:rPr>
              <a:t>Make models and do not take them apart until we discuss them, models in hand.  </a:t>
            </a:r>
          </a:p>
          <a:p>
            <a:endParaRPr lang="en-US" dirty="0"/>
          </a:p>
        </p:txBody>
      </p:sp>
    </p:spTree>
    <p:extLst>
      <p:ext uri="{BB962C8B-B14F-4D97-AF65-F5344CB8AC3E}">
        <p14:creationId xmlns:p14="http://schemas.microsoft.com/office/powerpoint/2010/main" val="34486305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78E9DDBA-708C-3007-7689-F66F47121D1C}"/>
              </a:ext>
            </a:extLst>
          </p:cNvPr>
          <p:cNvGraphicFramePr>
            <a:graphicFrameLocks noGrp="1"/>
          </p:cNvGraphicFramePr>
          <p:nvPr>
            <p:extLst>
              <p:ext uri="{D42A27DB-BD31-4B8C-83A1-F6EECF244321}">
                <p14:modId xmlns:p14="http://schemas.microsoft.com/office/powerpoint/2010/main" val="2174829710"/>
              </p:ext>
            </p:extLst>
          </p:nvPr>
        </p:nvGraphicFramePr>
        <p:xfrm>
          <a:off x="0" y="1"/>
          <a:ext cx="12192000" cy="6857998"/>
        </p:xfrm>
        <a:graphic>
          <a:graphicData uri="http://schemas.openxmlformats.org/drawingml/2006/table">
            <a:tbl>
              <a:tblPr firstRow="1" bandRow="1">
                <a:tableStyleId>{5C22544A-7EE6-4342-B048-85BDC9FD1C3A}</a:tableStyleId>
              </a:tblPr>
              <a:tblGrid>
                <a:gridCol w="2826327">
                  <a:extLst>
                    <a:ext uri="{9D8B030D-6E8A-4147-A177-3AD203B41FA5}">
                      <a16:colId xmlns:a16="http://schemas.microsoft.com/office/drawing/2014/main" val="4274881147"/>
                    </a:ext>
                  </a:extLst>
                </a:gridCol>
                <a:gridCol w="5301673">
                  <a:extLst>
                    <a:ext uri="{9D8B030D-6E8A-4147-A177-3AD203B41FA5}">
                      <a16:colId xmlns:a16="http://schemas.microsoft.com/office/drawing/2014/main" val="2272423840"/>
                    </a:ext>
                  </a:extLst>
                </a:gridCol>
                <a:gridCol w="4064000">
                  <a:extLst>
                    <a:ext uri="{9D8B030D-6E8A-4147-A177-3AD203B41FA5}">
                      <a16:colId xmlns:a16="http://schemas.microsoft.com/office/drawing/2014/main" val="2885184095"/>
                    </a:ext>
                  </a:extLst>
                </a:gridCol>
              </a:tblGrid>
              <a:tr h="1338330">
                <a:tc gridSpan="3">
                  <a:txBody>
                    <a:bodyPr/>
                    <a:lstStyle/>
                    <a:p>
                      <a:pPr algn="ctr"/>
                      <a:r>
                        <a:rPr lang="en-US" sz="6000" dirty="0">
                          <a:solidFill>
                            <a:schemeClr val="tx1"/>
                          </a:solidFill>
                          <a:latin typeface="Narkisim" panose="020E0502050101010101" pitchFamily="34" charset="-79"/>
                          <a:cs typeface="Narkisim" panose="020E0502050101010101" pitchFamily="34" charset="-79"/>
                        </a:rPr>
                        <a:t>Which balls do I use for which atoms?</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90031602"/>
                  </a:ext>
                </a:extLst>
              </a:tr>
              <a:tr h="788524">
                <a:tc>
                  <a:txBody>
                    <a:bodyPr/>
                    <a:lstStyle/>
                    <a:p>
                      <a:pPr algn="ctr"/>
                      <a:r>
                        <a:rPr lang="en-US" dirty="0">
                          <a:solidFill>
                            <a:schemeClr val="bg1"/>
                          </a:solidFill>
                          <a:latin typeface="Times New Roman" panose="02020603050405020304" pitchFamily="18" charset="0"/>
                          <a:cs typeface="Times New Roman" panose="02020603050405020304" pitchFamily="18" charset="0"/>
                        </a:rPr>
                        <a:t>BLACK</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tc>
                  <a:txBody>
                    <a:bodyPr/>
                    <a:lstStyle/>
                    <a:p>
                      <a:pPr algn="ctr"/>
                      <a:r>
                        <a:rPr lang="en-US" dirty="0">
                          <a:solidFill>
                            <a:schemeClr val="bg1"/>
                          </a:solidFill>
                          <a:latin typeface="Times New Roman" panose="02020603050405020304" pitchFamily="18" charset="0"/>
                          <a:cs typeface="Times New Roman" panose="02020603050405020304" pitchFamily="18" charset="0"/>
                        </a:rPr>
                        <a:t>4 holes, use for atoms with 4 valence electrons that need to bond 4x to get to an octet</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tc>
                  <a:txBody>
                    <a:bodyPr/>
                    <a:lstStyle/>
                    <a:p>
                      <a:pPr algn="ctr"/>
                      <a:r>
                        <a:rPr lang="en-US" dirty="0">
                          <a:solidFill>
                            <a:schemeClr val="bg1"/>
                          </a:solidFill>
                          <a:latin typeface="Times New Roman" panose="02020603050405020304" pitchFamily="18" charset="0"/>
                          <a:cs typeface="Times New Roman" panose="02020603050405020304" pitchFamily="18" charset="0"/>
                        </a:rPr>
                        <a:t>Carbon or Silicon</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extLst>
                  <a:ext uri="{0D108BD9-81ED-4DB2-BD59-A6C34878D82A}">
                    <a16:rowId xmlns:a16="http://schemas.microsoft.com/office/drawing/2014/main" val="886728054"/>
                  </a:ext>
                </a:extLst>
              </a:tr>
              <a:tr h="788524">
                <a:tc>
                  <a:txBody>
                    <a:bodyPr/>
                    <a:lstStyle/>
                    <a:p>
                      <a:pPr algn="ctr"/>
                      <a:r>
                        <a:rPr lang="en-US" dirty="0">
                          <a:latin typeface="Times New Roman" panose="02020603050405020304" pitchFamily="18" charset="0"/>
                          <a:cs typeface="Times New Roman" panose="02020603050405020304" pitchFamily="18" charset="0"/>
                        </a:rPr>
                        <a:t>YELLOW</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r>
                        <a:rPr lang="en-US" dirty="0">
                          <a:latin typeface="Times New Roman" panose="02020603050405020304" pitchFamily="18" charset="0"/>
                          <a:cs typeface="Times New Roman" panose="02020603050405020304" pitchFamily="18" charset="0"/>
                        </a:rPr>
                        <a:t>1 hole, this is reserved for Hydrogen only</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r>
                        <a:rPr lang="en-US" dirty="0">
                          <a:latin typeface="Times New Roman" panose="02020603050405020304" pitchFamily="18" charset="0"/>
                          <a:cs typeface="Times New Roman" panose="02020603050405020304" pitchFamily="18" charset="0"/>
                        </a:rPr>
                        <a:t>Hydrogen only</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extLst>
                  <a:ext uri="{0D108BD9-81ED-4DB2-BD59-A6C34878D82A}">
                    <a16:rowId xmlns:a16="http://schemas.microsoft.com/office/drawing/2014/main" val="82003351"/>
                  </a:ext>
                </a:extLst>
              </a:tr>
              <a:tr h="788524">
                <a:tc>
                  <a:txBody>
                    <a:bodyPr/>
                    <a:lstStyle/>
                    <a:p>
                      <a:pPr algn="ctr"/>
                      <a:r>
                        <a:rPr lang="en-US" dirty="0">
                          <a:latin typeface="Times New Roman" panose="02020603050405020304" pitchFamily="18" charset="0"/>
                          <a:cs typeface="Times New Roman" panose="02020603050405020304" pitchFamily="18" charset="0"/>
                        </a:rPr>
                        <a:t>BLUE</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6FFFF"/>
                    </a:solidFill>
                  </a:tcPr>
                </a:tc>
                <a:tc>
                  <a:txBody>
                    <a:bodyPr/>
                    <a:lstStyle/>
                    <a:p>
                      <a:pPr algn="ctr"/>
                      <a:r>
                        <a:rPr lang="en-US" dirty="0">
                          <a:latin typeface="Times New Roman" panose="02020603050405020304" pitchFamily="18" charset="0"/>
                          <a:cs typeface="Times New Roman" panose="02020603050405020304" pitchFamily="18" charset="0"/>
                        </a:rPr>
                        <a:t>3 holes, use for atoms with 5 valence electrons that need to bond 3x to get an octet</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6FFFF"/>
                    </a:solidFill>
                  </a:tcPr>
                </a:tc>
                <a:tc>
                  <a:txBody>
                    <a:bodyPr/>
                    <a:lstStyle/>
                    <a:p>
                      <a:pPr algn="ctr"/>
                      <a:r>
                        <a:rPr lang="en-US" dirty="0">
                          <a:latin typeface="Times New Roman" panose="02020603050405020304" pitchFamily="18" charset="0"/>
                          <a:cs typeface="Times New Roman" panose="02020603050405020304" pitchFamily="18" charset="0"/>
                        </a:rPr>
                        <a:t>Nitrogen or Phosphorous or Arsenic</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6FFFF"/>
                    </a:solidFill>
                  </a:tcPr>
                </a:tc>
                <a:extLst>
                  <a:ext uri="{0D108BD9-81ED-4DB2-BD59-A6C34878D82A}">
                    <a16:rowId xmlns:a16="http://schemas.microsoft.com/office/drawing/2014/main" val="4233081714"/>
                  </a:ext>
                </a:extLst>
              </a:tr>
              <a:tr h="788524">
                <a:tc>
                  <a:txBody>
                    <a:bodyPr/>
                    <a:lstStyle/>
                    <a:p>
                      <a:pPr algn="ctr"/>
                      <a:r>
                        <a:rPr lang="en-US" dirty="0">
                          <a:latin typeface="Times New Roman" panose="02020603050405020304" pitchFamily="18" charset="0"/>
                          <a:cs typeface="Times New Roman" panose="02020603050405020304" pitchFamily="18" charset="0"/>
                        </a:rPr>
                        <a:t>RED</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A48F"/>
                    </a:solidFill>
                  </a:tcPr>
                </a:tc>
                <a:tc>
                  <a:txBody>
                    <a:bodyPr/>
                    <a:lstStyle/>
                    <a:p>
                      <a:pPr algn="ctr"/>
                      <a:r>
                        <a:rPr lang="en-US" dirty="0">
                          <a:latin typeface="Times New Roman" panose="02020603050405020304" pitchFamily="18" charset="0"/>
                          <a:cs typeface="Times New Roman" panose="02020603050405020304" pitchFamily="18" charset="0"/>
                        </a:rPr>
                        <a:t>2 holes, use for atoms with 6 valence electrons that need to bond 2x to get an octet</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A48F"/>
                    </a:solidFill>
                  </a:tcPr>
                </a:tc>
                <a:tc>
                  <a:txBody>
                    <a:bodyPr/>
                    <a:lstStyle/>
                    <a:p>
                      <a:pPr algn="ctr"/>
                      <a:r>
                        <a:rPr lang="en-US" dirty="0">
                          <a:latin typeface="Times New Roman" panose="02020603050405020304" pitchFamily="18" charset="0"/>
                          <a:cs typeface="Times New Roman" panose="02020603050405020304" pitchFamily="18" charset="0"/>
                        </a:rPr>
                        <a:t>Oxygen or Sulfur or Selenium or Tellurium</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A48F"/>
                    </a:solidFill>
                  </a:tcPr>
                </a:tc>
                <a:extLst>
                  <a:ext uri="{0D108BD9-81ED-4DB2-BD59-A6C34878D82A}">
                    <a16:rowId xmlns:a16="http://schemas.microsoft.com/office/drawing/2014/main" val="1513005986"/>
                  </a:ext>
                </a:extLst>
              </a:tr>
              <a:tr h="788524">
                <a:tc>
                  <a:txBody>
                    <a:bodyPr/>
                    <a:lstStyle/>
                    <a:p>
                      <a:pPr algn="ctr"/>
                      <a:r>
                        <a:rPr lang="en-US" dirty="0">
                          <a:latin typeface="Times New Roman" panose="02020603050405020304" pitchFamily="18" charset="0"/>
                          <a:cs typeface="Times New Roman" panose="02020603050405020304" pitchFamily="18" charset="0"/>
                        </a:rPr>
                        <a:t>ORANGE</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rowSpan="3">
                  <a:txBody>
                    <a:bodyPr/>
                    <a:lstStyle/>
                    <a:p>
                      <a:pPr algn="ctr"/>
                      <a:r>
                        <a:rPr lang="en-US" dirty="0">
                          <a:latin typeface="Times New Roman" panose="02020603050405020304" pitchFamily="18" charset="0"/>
                          <a:cs typeface="Times New Roman" panose="02020603050405020304" pitchFamily="18" charset="0"/>
                        </a:rPr>
                        <a:t>These all have 1 hole drilled in each.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We can use them for any atoms that have 7 valence electrons and need to bond 1x to get an octet.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In a molecule like CH</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Cl</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 use 2 of the same color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for both chlorine atoms.  It doesn’t matter which color you choose, just be consistent inside that molecule.</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latin typeface="Times New Roman" panose="02020603050405020304" pitchFamily="18" charset="0"/>
                          <a:cs typeface="Times New Roman" panose="02020603050405020304" pitchFamily="18" charset="0"/>
                        </a:rPr>
                        <a:t>F or Cl or Br or I</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BAD"/>
                    </a:solidFill>
                  </a:tcPr>
                </a:tc>
                <a:extLst>
                  <a:ext uri="{0D108BD9-81ED-4DB2-BD59-A6C34878D82A}">
                    <a16:rowId xmlns:a16="http://schemas.microsoft.com/office/drawing/2014/main" val="655375965"/>
                  </a:ext>
                </a:extLst>
              </a:tr>
              <a:tr h="788524">
                <a:tc>
                  <a:txBody>
                    <a:bodyPr/>
                    <a:lstStyle/>
                    <a:p>
                      <a:pPr algn="ctr"/>
                      <a:r>
                        <a:rPr lang="en-US" dirty="0">
                          <a:latin typeface="Times New Roman" panose="02020603050405020304" pitchFamily="18" charset="0"/>
                          <a:cs typeface="Times New Roman" panose="02020603050405020304" pitchFamily="18" charset="0"/>
                        </a:rPr>
                        <a:t>PURPLE</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D92DE"/>
                    </a:solidFill>
                  </a:tcPr>
                </a:tc>
                <a:tc vMerge="1">
                  <a:txBody>
                    <a:bodyPr/>
                    <a:lstStyle/>
                    <a:p>
                      <a:endParaRPr lang="en-US"/>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US" dirty="0">
                          <a:latin typeface="Times New Roman" panose="02020603050405020304" pitchFamily="18" charset="0"/>
                          <a:cs typeface="Times New Roman" panose="02020603050405020304" pitchFamily="18" charset="0"/>
                        </a:rPr>
                        <a:t>F or Cl or Br or I</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D92DE"/>
                    </a:solidFill>
                  </a:tcPr>
                </a:tc>
                <a:extLst>
                  <a:ext uri="{0D108BD9-81ED-4DB2-BD59-A6C34878D82A}">
                    <a16:rowId xmlns:a16="http://schemas.microsoft.com/office/drawing/2014/main" val="729568389"/>
                  </a:ext>
                </a:extLst>
              </a:tr>
              <a:tr h="788524">
                <a:tc>
                  <a:txBody>
                    <a:bodyPr/>
                    <a:lstStyle/>
                    <a:p>
                      <a:pPr algn="ctr"/>
                      <a:r>
                        <a:rPr lang="en-US" dirty="0">
                          <a:latin typeface="Times New Roman" panose="02020603050405020304" pitchFamily="18" charset="0"/>
                          <a:cs typeface="Times New Roman" panose="02020603050405020304" pitchFamily="18" charset="0"/>
                        </a:rPr>
                        <a:t>GREEN</a:t>
                      </a:r>
                    </a:p>
                  </a:txBody>
                  <a:tcPr anchor="ctr">
                    <a:lnL w="3175"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vMerge="1">
                  <a:txBody>
                    <a:bodyPr/>
                    <a:lstStyle/>
                    <a:p>
                      <a:pPr algn="ctr"/>
                      <a:endParaRPr lang="en-US"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latin typeface="Times New Roman" panose="02020603050405020304" pitchFamily="18" charset="0"/>
                          <a:cs typeface="Times New Roman" panose="02020603050405020304" pitchFamily="18" charset="0"/>
                        </a:rPr>
                        <a:t>F or Cl or Br or I</a:t>
                      </a:r>
                    </a:p>
                  </a:txBody>
                  <a:tcPr anchor="ctr">
                    <a:lnL w="3175" cap="flat" cmpd="sng" algn="ctr">
                      <a:solidFill>
                        <a:schemeClr val="tx1"/>
                      </a:solid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614333243"/>
                  </a:ext>
                </a:extLst>
              </a:tr>
            </a:tbl>
          </a:graphicData>
        </a:graphic>
      </p:graphicFrame>
    </p:spTree>
    <p:extLst>
      <p:ext uri="{BB962C8B-B14F-4D97-AF65-F5344CB8AC3E}">
        <p14:creationId xmlns:p14="http://schemas.microsoft.com/office/powerpoint/2010/main" val="36802989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120</TotalTime>
  <Words>1013</Words>
  <Application>Microsoft Office PowerPoint</Application>
  <PresentationFormat>Widescreen</PresentationFormat>
  <Paragraphs>102</Paragraphs>
  <Slides>9</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9</vt:i4>
      </vt:variant>
    </vt:vector>
  </HeadingPairs>
  <TitlesOfParts>
    <vt:vector size="18" baseType="lpstr">
      <vt:lpstr>Arial</vt:lpstr>
      <vt:lpstr>Calibri</vt:lpstr>
      <vt:lpstr>Calibri Light</vt:lpstr>
      <vt:lpstr>Congenial</vt:lpstr>
      <vt:lpstr>Narkisim</vt:lpstr>
      <vt:lpstr>The Serif Hand Extrablack</vt:lpstr>
      <vt:lpstr>Times New Roman</vt:lpstr>
      <vt:lpstr>Verdana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ARBUISO, CHARLES B</dc:creator>
  <cp:lastModifiedBy>ARBUISO, CHARLES B</cp:lastModifiedBy>
  <cp:revision>4</cp:revision>
  <dcterms:created xsi:type="dcterms:W3CDTF">2023-06-17T14:19:17Z</dcterms:created>
  <dcterms:modified xsi:type="dcterms:W3CDTF">2026-01-24T19:51:41Z</dcterms:modified>
</cp:coreProperties>
</file>