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30.xml" ContentType="application/vnd.openxmlformats-officedocument.theme+xml"/>
  <Override PartName="/ppt/theme/theme3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756" r:id="rId5"/>
    <p:sldMasterId id="2147483987" r:id="rId6"/>
    <p:sldMasterId id="2147483999" r:id="rId7"/>
    <p:sldMasterId id="2147484242" r:id="rId8"/>
    <p:sldMasterId id="2147484254" r:id="rId9"/>
    <p:sldMasterId id="2147484266" r:id="rId10"/>
    <p:sldMasterId id="2147484278" r:id="rId11"/>
    <p:sldMasterId id="2147484290" r:id="rId12"/>
    <p:sldMasterId id="2147484302" r:id="rId13"/>
    <p:sldMasterId id="2147484314" r:id="rId14"/>
    <p:sldMasterId id="2147484326" r:id="rId15"/>
    <p:sldMasterId id="2147484338" r:id="rId16"/>
    <p:sldMasterId id="2147484350" r:id="rId17"/>
    <p:sldMasterId id="2147484362" r:id="rId18"/>
    <p:sldMasterId id="2147484374" r:id="rId19"/>
    <p:sldMasterId id="2147484434" r:id="rId20"/>
    <p:sldMasterId id="2147484458" r:id="rId21"/>
    <p:sldMasterId id="2147484482" r:id="rId22"/>
    <p:sldMasterId id="2147484494" r:id="rId23"/>
    <p:sldMasterId id="2147484506" r:id="rId24"/>
    <p:sldMasterId id="2147484530" r:id="rId25"/>
    <p:sldMasterId id="2147484542" r:id="rId26"/>
    <p:sldMasterId id="2147484566" r:id="rId27"/>
    <p:sldMasterId id="2147484590" r:id="rId28"/>
    <p:sldMasterId id="2147484614" r:id="rId29"/>
    <p:sldMasterId id="2147485122" r:id="rId30"/>
  </p:sldMasterIdLst>
  <p:notesMasterIdLst>
    <p:notesMasterId r:id="rId163"/>
  </p:notesMasterIdLst>
  <p:sldIdLst>
    <p:sldId id="257" r:id="rId31"/>
    <p:sldId id="455" r:id="rId32"/>
    <p:sldId id="258" r:id="rId33"/>
    <p:sldId id="259" r:id="rId34"/>
    <p:sldId id="564" r:id="rId35"/>
    <p:sldId id="507" r:id="rId36"/>
    <p:sldId id="565" r:id="rId37"/>
    <p:sldId id="260" r:id="rId38"/>
    <p:sldId id="563" r:id="rId39"/>
    <p:sldId id="570" r:id="rId40"/>
    <p:sldId id="568" r:id="rId41"/>
    <p:sldId id="571" r:id="rId42"/>
    <p:sldId id="263" r:id="rId43"/>
    <p:sldId id="456" r:id="rId44"/>
    <p:sldId id="265" r:id="rId45"/>
    <p:sldId id="481" r:id="rId46"/>
    <p:sldId id="458" r:id="rId47"/>
    <p:sldId id="448" r:id="rId48"/>
    <p:sldId id="268" r:id="rId49"/>
    <p:sldId id="511" r:id="rId50"/>
    <p:sldId id="513" r:id="rId51"/>
    <p:sldId id="569" r:id="rId52"/>
    <p:sldId id="515" r:id="rId53"/>
    <p:sldId id="516" r:id="rId54"/>
    <p:sldId id="517" r:id="rId55"/>
    <p:sldId id="518" r:id="rId56"/>
    <p:sldId id="519" r:id="rId57"/>
    <p:sldId id="521" r:id="rId58"/>
    <p:sldId id="283" r:id="rId59"/>
    <p:sldId id="284" r:id="rId60"/>
    <p:sldId id="522" r:id="rId61"/>
    <p:sldId id="285" r:id="rId62"/>
    <p:sldId id="460" r:id="rId63"/>
    <p:sldId id="523" r:id="rId64"/>
    <p:sldId id="471" r:id="rId65"/>
    <p:sldId id="524" r:id="rId66"/>
    <p:sldId id="525" r:id="rId67"/>
    <p:sldId id="526" r:id="rId68"/>
    <p:sldId id="527" r:id="rId69"/>
    <p:sldId id="472" r:id="rId70"/>
    <p:sldId id="487" r:id="rId71"/>
    <p:sldId id="488" r:id="rId72"/>
    <p:sldId id="489" r:id="rId73"/>
    <p:sldId id="528" r:id="rId74"/>
    <p:sldId id="490" r:id="rId75"/>
    <p:sldId id="491" r:id="rId76"/>
    <p:sldId id="492" r:id="rId77"/>
    <p:sldId id="493" r:id="rId78"/>
    <p:sldId id="529" r:id="rId79"/>
    <p:sldId id="530" r:id="rId80"/>
    <p:sldId id="496" r:id="rId81"/>
    <p:sldId id="497" r:id="rId82"/>
    <p:sldId id="498" r:id="rId83"/>
    <p:sldId id="500" r:id="rId84"/>
    <p:sldId id="501" r:id="rId85"/>
    <p:sldId id="502" r:id="rId86"/>
    <p:sldId id="289" r:id="rId87"/>
    <p:sldId id="573" r:id="rId88"/>
    <p:sldId id="437" r:id="rId89"/>
    <p:sldId id="469" r:id="rId90"/>
    <p:sldId id="470" r:id="rId91"/>
    <p:sldId id="438" r:id="rId92"/>
    <p:sldId id="439" r:id="rId93"/>
    <p:sldId id="478" r:id="rId94"/>
    <p:sldId id="532" r:id="rId95"/>
    <p:sldId id="531" r:id="rId96"/>
    <p:sldId id="534" r:id="rId97"/>
    <p:sldId id="535" r:id="rId98"/>
    <p:sldId id="536" r:id="rId99"/>
    <p:sldId id="533" r:id="rId100"/>
    <p:sldId id="537" r:id="rId101"/>
    <p:sldId id="436" r:id="rId102"/>
    <p:sldId id="362" r:id="rId103"/>
    <p:sldId id="363" r:id="rId104"/>
    <p:sldId id="479" r:id="rId105"/>
    <p:sldId id="441" r:id="rId106"/>
    <p:sldId id="444" r:id="rId107"/>
    <p:sldId id="388" r:id="rId108"/>
    <p:sldId id="315" r:id="rId109"/>
    <p:sldId id="540" r:id="rId110"/>
    <p:sldId id="541" r:id="rId111"/>
    <p:sldId id="317" r:id="rId112"/>
    <p:sldId id="542" r:id="rId113"/>
    <p:sldId id="320" r:id="rId114"/>
    <p:sldId id="543" r:id="rId115"/>
    <p:sldId id="322" r:id="rId116"/>
    <p:sldId id="323" r:id="rId117"/>
    <p:sldId id="373" r:id="rId118"/>
    <p:sldId id="324" r:id="rId119"/>
    <p:sldId id="545" r:id="rId120"/>
    <p:sldId id="328" r:id="rId121"/>
    <p:sldId id="329" r:id="rId122"/>
    <p:sldId id="374" r:id="rId123"/>
    <p:sldId id="330" r:id="rId124"/>
    <p:sldId id="331" r:id="rId125"/>
    <p:sldId id="332" r:id="rId126"/>
    <p:sldId id="333" r:id="rId127"/>
    <p:sldId id="503" r:id="rId128"/>
    <p:sldId id="334" r:id="rId129"/>
    <p:sldId id="335" r:id="rId130"/>
    <p:sldId id="546" r:id="rId131"/>
    <p:sldId id="336" r:id="rId132"/>
    <p:sldId id="547" r:id="rId133"/>
    <p:sldId id="341" r:id="rId134"/>
    <p:sldId id="548" r:id="rId135"/>
    <p:sldId id="343" r:id="rId136"/>
    <p:sldId id="345" r:id="rId137"/>
    <p:sldId id="549" r:id="rId138"/>
    <p:sldId id="346" r:id="rId139"/>
    <p:sldId id="347" r:id="rId140"/>
    <p:sldId id="349" r:id="rId141"/>
    <p:sldId id="350" r:id="rId142"/>
    <p:sldId id="550" r:id="rId143"/>
    <p:sldId id="352" r:id="rId144"/>
    <p:sldId id="551" r:id="rId145"/>
    <p:sldId id="354" r:id="rId146"/>
    <p:sldId id="552" r:id="rId147"/>
    <p:sldId id="553" r:id="rId148"/>
    <p:sldId id="554" r:id="rId149"/>
    <p:sldId id="390" r:id="rId150"/>
    <p:sldId id="555" r:id="rId151"/>
    <p:sldId id="393" r:id="rId152"/>
    <p:sldId id="556" r:id="rId153"/>
    <p:sldId id="557" r:id="rId154"/>
    <p:sldId id="558" r:id="rId155"/>
    <p:sldId id="400" r:id="rId156"/>
    <p:sldId id="559" r:id="rId157"/>
    <p:sldId id="505" r:id="rId158"/>
    <p:sldId id="572" r:id="rId159"/>
    <p:sldId id="560" r:id="rId160"/>
    <p:sldId id="561" r:id="rId161"/>
    <p:sldId id="562" r:id="rId16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1D1FF"/>
    <a:srgbClr val="FFA3A3"/>
    <a:srgbClr val="FFFFEB"/>
    <a:srgbClr val="FFFFBD"/>
    <a:srgbClr val="FFE0D9"/>
    <a:srgbClr val="FFDCB9"/>
    <a:srgbClr val="339933"/>
    <a:srgbClr val="C5E2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87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2.xml"/><Relationship Id="rId63" Type="http://schemas.openxmlformats.org/officeDocument/2006/relationships/slide" Target="slides/slide33.xml"/><Relationship Id="rId84" Type="http://schemas.openxmlformats.org/officeDocument/2006/relationships/slide" Target="slides/slide54.xml"/><Relationship Id="rId138" Type="http://schemas.openxmlformats.org/officeDocument/2006/relationships/slide" Target="slides/slide108.xml"/><Relationship Id="rId159" Type="http://schemas.openxmlformats.org/officeDocument/2006/relationships/slide" Target="slides/slide129.xml"/><Relationship Id="rId107" Type="http://schemas.openxmlformats.org/officeDocument/2006/relationships/slide" Target="slides/slide77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2.xml"/><Relationship Id="rId53" Type="http://schemas.openxmlformats.org/officeDocument/2006/relationships/slide" Target="slides/slide23.xml"/><Relationship Id="rId74" Type="http://schemas.openxmlformats.org/officeDocument/2006/relationships/slide" Target="slides/slide44.xml"/><Relationship Id="rId128" Type="http://schemas.openxmlformats.org/officeDocument/2006/relationships/slide" Target="slides/slide98.xml"/><Relationship Id="rId149" Type="http://schemas.openxmlformats.org/officeDocument/2006/relationships/slide" Target="slides/slide119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65.xml"/><Relationship Id="rId160" Type="http://schemas.openxmlformats.org/officeDocument/2006/relationships/slide" Target="slides/slide130.xml"/><Relationship Id="rId22" Type="http://schemas.openxmlformats.org/officeDocument/2006/relationships/slideMaster" Target="slideMasters/slideMaster22.xml"/><Relationship Id="rId43" Type="http://schemas.openxmlformats.org/officeDocument/2006/relationships/slide" Target="slides/slide13.xml"/><Relationship Id="rId64" Type="http://schemas.openxmlformats.org/officeDocument/2006/relationships/slide" Target="slides/slide34.xml"/><Relationship Id="rId118" Type="http://schemas.openxmlformats.org/officeDocument/2006/relationships/slide" Target="slides/slide88.xml"/><Relationship Id="rId139" Type="http://schemas.openxmlformats.org/officeDocument/2006/relationships/slide" Target="slides/slide109.xml"/><Relationship Id="rId85" Type="http://schemas.openxmlformats.org/officeDocument/2006/relationships/slide" Target="slides/slide55.xml"/><Relationship Id="rId150" Type="http://schemas.openxmlformats.org/officeDocument/2006/relationships/slide" Target="slides/slide120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3.xml"/><Relationship Id="rId38" Type="http://schemas.openxmlformats.org/officeDocument/2006/relationships/slide" Target="slides/slide8.xml"/><Relationship Id="rId59" Type="http://schemas.openxmlformats.org/officeDocument/2006/relationships/slide" Target="slides/slide29.xml"/><Relationship Id="rId103" Type="http://schemas.openxmlformats.org/officeDocument/2006/relationships/slide" Target="slides/slide73.xml"/><Relationship Id="rId108" Type="http://schemas.openxmlformats.org/officeDocument/2006/relationships/slide" Target="slides/slide78.xml"/><Relationship Id="rId124" Type="http://schemas.openxmlformats.org/officeDocument/2006/relationships/slide" Target="slides/slide94.xml"/><Relationship Id="rId129" Type="http://schemas.openxmlformats.org/officeDocument/2006/relationships/slide" Target="slides/slide99.xml"/><Relationship Id="rId54" Type="http://schemas.openxmlformats.org/officeDocument/2006/relationships/slide" Target="slides/slide24.xml"/><Relationship Id="rId70" Type="http://schemas.openxmlformats.org/officeDocument/2006/relationships/slide" Target="slides/slide40.xml"/><Relationship Id="rId75" Type="http://schemas.openxmlformats.org/officeDocument/2006/relationships/slide" Target="slides/slide45.xml"/><Relationship Id="rId91" Type="http://schemas.openxmlformats.org/officeDocument/2006/relationships/slide" Target="slides/slide61.xml"/><Relationship Id="rId96" Type="http://schemas.openxmlformats.org/officeDocument/2006/relationships/slide" Target="slides/slide66.xml"/><Relationship Id="rId140" Type="http://schemas.openxmlformats.org/officeDocument/2006/relationships/slide" Target="slides/slide110.xml"/><Relationship Id="rId145" Type="http://schemas.openxmlformats.org/officeDocument/2006/relationships/slide" Target="slides/slide115.xml"/><Relationship Id="rId161" Type="http://schemas.openxmlformats.org/officeDocument/2006/relationships/slide" Target="slides/slide131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" Target="slides/slide19.xml"/><Relationship Id="rId114" Type="http://schemas.openxmlformats.org/officeDocument/2006/relationships/slide" Target="slides/slide84.xml"/><Relationship Id="rId119" Type="http://schemas.openxmlformats.org/officeDocument/2006/relationships/slide" Target="slides/slide89.xml"/><Relationship Id="rId44" Type="http://schemas.openxmlformats.org/officeDocument/2006/relationships/slide" Target="slides/slide14.xml"/><Relationship Id="rId60" Type="http://schemas.openxmlformats.org/officeDocument/2006/relationships/slide" Target="slides/slide30.xml"/><Relationship Id="rId65" Type="http://schemas.openxmlformats.org/officeDocument/2006/relationships/slide" Target="slides/slide35.xml"/><Relationship Id="rId81" Type="http://schemas.openxmlformats.org/officeDocument/2006/relationships/slide" Target="slides/slide51.xml"/><Relationship Id="rId86" Type="http://schemas.openxmlformats.org/officeDocument/2006/relationships/slide" Target="slides/slide56.xml"/><Relationship Id="rId130" Type="http://schemas.openxmlformats.org/officeDocument/2006/relationships/slide" Target="slides/slide100.xml"/><Relationship Id="rId135" Type="http://schemas.openxmlformats.org/officeDocument/2006/relationships/slide" Target="slides/slide105.xml"/><Relationship Id="rId151" Type="http://schemas.openxmlformats.org/officeDocument/2006/relationships/slide" Target="slides/slide121.xml"/><Relationship Id="rId156" Type="http://schemas.openxmlformats.org/officeDocument/2006/relationships/slide" Target="slides/slide126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9.xml"/><Relationship Id="rId109" Type="http://schemas.openxmlformats.org/officeDocument/2006/relationships/slide" Target="slides/slide79.xml"/><Relationship Id="rId34" Type="http://schemas.openxmlformats.org/officeDocument/2006/relationships/slide" Target="slides/slide4.xml"/><Relationship Id="rId50" Type="http://schemas.openxmlformats.org/officeDocument/2006/relationships/slide" Target="slides/slide20.xml"/><Relationship Id="rId55" Type="http://schemas.openxmlformats.org/officeDocument/2006/relationships/slide" Target="slides/slide25.xml"/><Relationship Id="rId76" Type="http://schemas.openxmlformats.org/officeDocument/2006/relationships/slide" Target="slides/slide46.xml"/><Relationship Id="rId97" Type="http://schemas.openxmlformats.org/officeDocument/2006/relationships/slide" Target="slides/slide67.xml"/><Relationship Id="rId104" Type="http://schemas.openxmlformats.org/officeDocument/2006/relationships/slide" Target="slides/slide74.xml"/><Relationship Id="rId120" Type="http://schemas.openxmlformats.org/officeDocument/2006/relationships/slide" Target="slides/slide90.xml"/><Relationship Id="rId125" Type="http://schemas.openxmlformats.org/officeDocument/2006/relationships/slide" Target="slides/slide95.xml"/><Relationship Id="rId141" Type="http://schemas.openxmlformats.org/officeDocument/2006/relationships/slide" Target="slides/slide111.xml"/><Relationship Id="rId146" Type="http://schemas.openxmlformats.org/officeDocument/2006/relationships/slide" Target="slides/slide116.xml"/><Relationship Id="rId16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1.xml"/><Relationship Id="rId92" Type="http://schemas.openxmlformats.org/officeDocument/2006/relationships/slide" Target="slides/slide62.xml"/><Relationship Id="rId162" Type="http://schemas.openxmlformats.org/officeDocument/2006/relationships/slide" Target="slides/slide132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0.xml"/><Relationship Id="rId45" Type="http://schemas.openxmlformats.org/officeDocument/2006/relationships/slide" Target="slides/slide15.xml"/><Relationship Id="rId66" Type="http://schemas.openxmlformats.org/officeDocument/2006/relationships/slide" Target="slides/slide36.xml"/><Relationship Id="rId87" Type="http://schemas.openxmlformats.org/officeDocument/2006/relationships/slide" Target="slides/slide57.xml"/><Relationship Id="rId110" Type="http://schemas.openxmlformats.org/officeDocument/2006/relationships/slide" Target="slides/slide80.xml"/><Relationship Id="rId115" Type="http://schemas.openxmlformats.org/officeDocument/2006/relationships/slide" Target="slides/slide85.xml"/><Relationship Id="rId131" Type="http://schemas.openxmlformats.org/officeDocument/2006/relationships/slide" Target="slides/slide101.xml"/><Relationship Id="rId136" Type="http://schemas.openxmlformats.org/officeDocument/2006/relationships/slide" Target="slides/slide106.xml"/><Relationship Id="rId157" Type="http://schemas.openxmlformats.org/officeDocument/2006/relationships/slide" Target="slides/slide127.xml"/><Relationship Id="rId61" Type="http://schemas.openxmlformats.org/officeDocument/2006/relationships/slide" Target="slides/slide31.xml"/><Relationship Id="rId82" Type="http://schemas.openxmlformats.org/officeDocument/2006/relationships/slide" Target="slides/slide52.xml"/><Relationship Id="rId152" Type="http://schemas.openxmlformats.org/officeDocument/2006/relationships/slide" Target="slides/slide12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5.xml"/><Relationship Id="rId56" Type="http://schemas.openxmlformats.org/officeDocument/2006/relationships/slide" Target="slides/slide26.xml"/><Relationship Id="rId77" Type="http://schemas.openxmlformats.org/officeDocument/2006/relationships/slide" Target="slides/slide47.xml"/><Relationship Id="rId100" Type="http://schemas.openxmlformats.org/officeDocument/2006/relationships/slide" Target="slides/slide70.xml"/><Relationship Id="rId105" Type="http://schemas.openxmlformats.org/officeDocument/2006/relationships/slide" Target="slides/slide75.xml"/><Relationship Id="rId126" Type="http://schemas.openxmlformats.org/officeDocument/2006/relationships/slide" Target="slides/slide96.xml"/><Relationship Id="rId147" Type="http://schemas.openxmlformats.org/officeDocument/2006/relationships/slide" Target="slides/slide117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1.xml"/><Relationship Id="rId72" Type="http://schemas.openxmlformats.org/officeDocument/2006/relationships/slide" Target="slides/slide42.xml"/><Relationship Id="rId93" Type="http://schemas.openxmlformats.org/officeDocument/2006/relationships/slide" Target="slides/slide63.xml"/><Relationship Id="rId98" Type="http://schemas.openxmlformats.org/officeDocument/2006/relationships/slide" Target="slides/slide68.xml"/><Relationship Id="rId121" Type="http://schemas.openxmlformats.org/officeDocument/2006/relationships/slide" Target="slides/slide91.xml"/><Relationship Id="rId142" Type="http://schemas.openxmlformats.org/officeDocument/2006/relationships/slide" Target="slides/slide112.xml"/><Relationship Id="rId16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6.xml"/><Relationship Id="rId67" Type="http://schemas.openxmlformats.org/officeDocument/2006/relationships/slide" Target="slides/slide37.xml"/><Relationship Id="rId116" Type="http://schemas.openxmlformats.org/officeDocument/2006/relationships/slide" Target="slides/slide86.xml"/><Relationship Id="rId137" Type="http://schemas.openxmlformats.org/officeDocument/2006/relationships/slide" Target="slides/slide107.xml"/><Relationship Id="rId158" Type="http://schemas.openxmlformats.org/officeDocument/2006/relationships/slide" Target="slides/slide128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1.xml"/><Relationship Id="rId62" Type="http://schemas.openxmlformats.org/officeDocument/2006/relationships/slide" Target="slides/slide32.xml"/><Relationship Id="rId83" Type="http://schemas.openxmlformats.org/officeDocument/2006/relationships/slide" Target="slides/slide53.xml"/><Relationship Id="rId88" Type="http://schemas.openxmlformats.org/officeDocument/2006/relationships/slide" Target="slides/slide58.xml"/><Relationship Id="rId111" Type="http://schemas.openxmlformats.org/officeDocument/2006/relationships/slide" Target="slides/slide81.xml"/><Relationship Id="rId132" Type="http://schemas.openxmlformats.org/officeDocument/2006/relationships/slide" Target="slides/slide102.xml"/><Relationship Id="rId153" Type="http://schemas.openxmlformats.org/officeDocument/2006/relationships/slide" Target="slides/slide123.xml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6.xml"/><Relationship Id="rId57" Type="http://schemas.openxmlformats.org/officeDocument/2006/relationships/slide" Target="slides/slide27.xml"/><Relationship Id="rId106" Type="http://schemas.openxmlformats.org/officeDocument/2006/relationships/slide" Target="slides/slide76.xml"/><Relationship Id="rId127" Type="http://schemas.openxmlformats.org/officeDocument/2006/relationships/slide" Target="slides/slide9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.xml"/><Relationship Id="rId52" Type="http://schemas.openxmlformats.org/officeDocument/2006/relationships/slide" Target="slides/slide22.xml"/><Relationship Id="rId73" Type="http://schemas.openxmlformats.org/officeDocument/2006/relationships/slide" Target="slides/slide43.xml"/><Relationship Id="rId78" Type="http://schemas.openxmlformats.org/officeDocument/2006/relationships/slide" Target="slides/slide48.xml"/><Relationship Id="rId94" Type="http://schemas.openxmlformats.org/officeDocument/2006/relationships/slide" Target="slides/slide64.xml"/><Relationship Id="rId99" Type="http://schemas.openxmlformats.org/officeDocument/2006/relationships/slide" Target="slides/slide69.xml"/><Relationship Id="rId101" Type="http://schemas.openxmlformats.org/officeDocument/2006/relationships/slide" Target="slides/slide71.xml"/><Relationship Id="rId122" Type="http://schemas.openxmlformats.org/officeDocument/2006/relationships/slide" Target="slides/slide92.xml"/><Relationship Id="rId143" Type="http://schemas.openxmlformats.org/officeDocument/2006/relationships/slide" Target="slides/slide113.xml"/><Relationship Id="rId148" Type="http://schemas.openxmlformats.org/officeDocument/2006/relationships/slide" Target="slides/slide118.xml"/><Relationship Id="rId16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Relationship Id="rId47" Type="http://schemas.openxmlformats.org/officeDocument/2006/relationships/slide" Target="slides/slide17.xml"/><Relationship Id="rId68" Type="http://schemas.openxmlformats.org/officeDocument/2006/relationships/slide" Target="slides/slide38.xml"/><Relationship Id="rId89" Type="http://schemas.openxmlformats.org/officeDocument/2006/relationships/slide" Target="slides/slide59.xml"/><Relationship Id="rId112" Type="http://schemas.openxmlformats.org/officeDocument/2006/relationships/slide" Target="slides/slide82.xml"/><Relationship Id="rId133" Type="http://schemas.openxmlformats.org/officeDocument/2006/relationships/slide" Target="slides/slide103.xml"/><Relationship Id="rId154" Type="http://schemas.openxmlformats.org/officeDocument/2006/relationships/slide" Target="slides/slide124.xml"/><Relationship Id="rId16" Type="http://schemas.openxmlformats.org/officeDocument/2006/relationships/slideMaster" Target="slideMasters/slideMaster16.xml"/><Relationship Id="rId37" Type="http://schemas.openxmlformats.org/officeDocument/2006/relationships/slide" Target="slides/slide7.xml"/><Relationship Id="rId58" Type="http://schemas.openxmlformats.org/officeDocument/2006/relationships/slide" Target="slides/slide28.xml"/><Relationship Id="rId79" Type="http://schemas.openxmlformats.org/officeDocument/2006/relationships/slide" Target="slides/slide49.xml"/><Relationship Id="rId102" Type="http://schemas.openxmlformats.org/officeDocument/2006/relationships/slide" Target="slides/slide72.xml"/><Relationship Id="rId123" Type="http://schemas.openxmlformats.org/officeDocument/2006/relationships/slide" Target="slides/slide93.xml"/><Relationship Id="rId144" Type="http://schemas.openxmlformats.org/officeDocument/2006/relationships/slide" Target="slides/slide114.xml"/><Relationship Id="rId90" Type="http://schemas.openxmlformats.org/officeDocument/2006/relationships/slide" Target="slides/slide60.xml"/><Relationship Id="rId165" Type="http://schemas.openxmlformats.org/officeDocument/2006/relationships/viewProps" Target="viewProps.xml"/><Relationship Id="rId27" Type="http://schemas.openxmlformats.org/officeDocument/2006/relationships/slideMaster" Target="slideMasters/slideMaster27.xml"/><Relationship Id="rId48" Type="http://schemas.openxmlformats.org/officeDocument/2006/relationships/slide" Target="slides/slide18.xml"/><Relationship Id="rId69" Type="http://schemas.openxmlformats.org/officeDocument/2006/relationships/slide" Target="slides/slide39.xml"/><Relationship Id="rId113" Type="http://schemas.openxmlformats.org/officeDocument/2006/relationships/slide" Target="slides/slide83.xml"/><Relationship Id="rId134" Type="http://schemas.openxmlformats.org/officeDocument/2006/relationships/slide" Target="slides/slide104.xml"/><Relationship Id="rId80" Type="http://schemas.openxmlformats.org/officeDocument/2006/relationships/slide" Target="slides/slide50.xml"/><Relationship Id="rId155" Type="http://schemas.openxmlformats.org/officeDocument/2006/relationships/slide" Target="slides/slide1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97895-0049-4B8C-9C35-95A4337EB5AB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D102CA-615D-4D40-84E6-DB3C7BCCF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376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E084A7-9458-47A7-B417-3385BFCEDD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6074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A3C083-BD81-467D-93DD-E9AFC503DB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4625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B2DD29-42CA-43CD-9091-309767378B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2999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7FB374-64D3-43FD-AF4F-C68354C527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4927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79A5B3-67B6-42A5-B8B9-1BCE2C7CA9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9429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6EB4D0-BCA8-4DD8-BF1F-1E0808AF45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9271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4A0846-E85B-4EAF-B083-E438666134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1828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F2B2EA-E8AF-43A5-A478-D1604236C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352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934221-CC10-4DAD-BFF1-6F8A12CFA6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1392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F22D0-D397-4C23-BD2E-2F68A9EA6A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5354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224665-62F8-40A2-AFEB-D24FCCAD6B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6462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D3172A-F408-4066-B79C-6AE2D6C34D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4054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353645-2F58-47F3-80F8-5A4662FB8E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61295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0D7352-B4C5-4C8A-B6CB-DEDD7A00BA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90742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EAA33-1D99-4F6D-894E-79DF52D9B7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05837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88ABA-BBB4-4C1B-8E46-143F87863C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07673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8C1DFB-0A57-44F3-BAB6-86AA191AF5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15273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3753F-B8B8-4156-8E7C-00AC18F27B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01815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9BC5EA-B1BA-44A4-AB9D-3F679328CD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57316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D6366-A257-4E42-9B8F-2D4AAE226D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50726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4162DA-591F-4B94-BE68-E79672C8B8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8955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A752D-83A4-4222-A598-4AC272A17F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92910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96787-8F4E-4323-8EFE-F61CFBD570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05148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2E920-E693-4D8F-BC53-50976E5529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92158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45E4E-ADE1-42CF-8CBE-9A801382CE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6193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9D969-DB7C-4CBD-9CF2-F5E6DABA31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8264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191F3-344B-4F7E-8286-CF7D5C229D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11793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27D55-4BF2-4A41-8A4F-E89A6AE05D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89017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4830E-5A11-4C37-8AE1-2B4A8458AE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99903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328461-8EEE-4C75-AC7E-10BB7F31B0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29367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BC3AFD-3E33-46B8-8EF1-273F0BF8CB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45180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6770B-84EB-4074-B641-A7F5CA267E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25714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6B51E-6546-4D34-A095-AAD3A5EB8B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18941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767A4-B055-4832-94CB-3B2436CDFA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76643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A84EB-4D65-4E2E-BBCE-0086E1641E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93778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3CF16B-2377-47A5-B2B9-CE53F84233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60041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B58BF-8246-4CCF-A3AB-251DBC432B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65126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33FC2-DB40-431C-99EE-7D6FD32379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836829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32DA0F-230F-4022-BABD-7B20809825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42065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C8F02-2F7F-45BC-807F-A1A35F1FD7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31132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700C4E-3BC6-4E9B-ADE3-AF992C46EE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493065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DAEFD-E263-48EC-908D-3A34A33819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80910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3A4E87-4C7F-47A7-85B8-5A0F846D8F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1293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E68A4-F8E2-4DF5-8DCC-54E7C243A0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817968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EE9AE-A025-4D19-9EB8-B70555C113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18631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1D743-F244-4C46-83A7-1AA55FAEB8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575125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F6F827-24DD-47F3-8949-4FBD1A0119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05768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C4674-B9EA-40B6-9001-26A59EDE48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723522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276563-1DAA-47F7-B556-18BEA56DF4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287276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1F5A3-6108-4E55-A5CF-D618B8F563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64938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6AFA7-A8BA-4BEE-8961-8172753F60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2173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F48C5-8EEC-497E-93E5-B8D81EE48C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45146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6C220C-4BF8-4C1A-BB1F-0EE4216457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465658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CC307-9B12-423E-B087-4A1AA370DC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31324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68DC8-1B57-49AA-82D4-548436F614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144865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46C3D-FCF3-4B05-83DA-60B4736E64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694380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27F57-D43C-4EE3-A316-2BFE167BE4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041584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56364C-19FB-417B-AC3C-75827ADD70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921005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09A9D-1218-4BB9-BDBF-89F0A6B67D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266223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605DF9-BAAA-46FA-BACE-88A6568E8C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730031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402535-D4FE-4896-A1FD-C21C907191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917628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B77A1-6129-4F5C-80F6-DAF1740C80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306078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5972C-7149-479C-A17E-0C0ECCB15F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490712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F9BA5-3E00-4434-9CF1-FA723677CA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55529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EFD06-8217-49E4-A4C9-01B73AFC21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21207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3B245-A3F7-46AB-97EB-FDC9EBC635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516769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7E046E-8A03-4DC8-8599-0D7D85BC4E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55652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309C5-D97C-40DB-97DA-FBC26CEDE0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17836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217D01-C77C-4412-8929-8440F2E679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58799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1DE8DE-66D1-4248-9DD8-4EEB3F716A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50355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E93D6-191B-4A6C-90C6-D12D27EB96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23694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DF5116-77A9-4708-B97E-27705D0770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95062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AA2DE-E716-499A-BF26-449496015C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943334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53259D-93DA-4453-AD9B-5B66C6248A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336747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A096C-4454-47F0-8025-DC1216AEE2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510644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AA14F-6FE6-4F06-A635-2AD2549DF5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340156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77CABF-E3E6-43CD-9C24-2BEB3D397B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427711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F6410-4712-486F-82C1-5F9629F0A8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46933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F5689-93A2-4BF0-82CB-F5B4A0B588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9744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A21CE0-B87B-45F1-ACE0-BDD640DCB8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93273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AF013-9DB1-42D7-B6F4-6B3BCCC91A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47059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0C356-7E25-4533-9669-95FFCBEE94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45920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59C49-EEAF-441B-835B-296C016A6A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33913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BACAAD-B5DB-4A71-8B10-E1A42C3489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93690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340EA2-97E5-4FE6-AF11-B3BA41CEB9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99306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46639-46D6-4536-9972-0180B634A5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08296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5DEA21-C54A-4D07-8F62-0598651466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87482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39EBC-C70A-4CE5-BC40-3B93083729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89447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7AE69-956A-4A4A-A2CF-8F5F56D3C7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31797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C82429-3459-484F-B8C5-B5F5EA8A28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44192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EA2247-5158-4F57-A57E-2FB2690130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00264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F2B8F-D260-4371-BE83-8ECB39B1F8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91012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CB334-6B16-4D0B-B5B8-2F2AF68AD8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94112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8EDCE-BE69-4151-BE95-C2529AA5C8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26538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1D4C5-DF0E-43C2-B727-1AE973C68E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45399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D93742-EC35-4E54-8C83-7BC61E34DB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92515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8B4C3-1C04-44C5-86C4-91C43C97D1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47187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AAFC5-F800-4B38-8216-DB0613E72C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19968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296C73-1306-4395-8048-82427D8F2C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44131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BFEC-9CE7-460D-B29E-EF35B905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42366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DE01F4-FDE7-4C19-81DB-6F1046D410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64447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679A07-FA22-4C2B-8DC2-1D7075D800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9301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816232-B499-4409-8933-6BEC0A9AF9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05738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99EE6B-FF14-4791-851D-6FF96A5BB0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8568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941FCE-20A0-4D97-B31B-1DDD4FF8B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07436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5366FE-FAA9-4587-BE7B-979B13D91B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11406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7BCB2-8516-4B81-9CE9-69994C1AC2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8911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B1E71A-7AA7-4712-829D-359ECE33BB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32645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17F0C-400A-4196-889C-A3A6778448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14701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B780A-14AA-41DD-9044-9717406F7E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76904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67CCFB-6ECD-4EC2-9B46-4FE2C14197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58382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4A3ED3-2BE0-430D-96EE-BEA18DF306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847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4111CB-683C-4CC7-9D7A-D1A35F1A53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1033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12F9A7-85AA-4729-ABBD-2E59A0D4CA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69762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72437-C7D3-452F-B70C-9D8A45F6EB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05178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DBA2C-563D-4C42-A5F0-658E123B10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07433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D10683-CF28-489B-93E1-AB45A11FAD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05002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F9096-01EA-4DA3-A032-8CBBFCBC99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49620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3948CF-49EB-4BC7-A335-672FD7DFAE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74771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A9070-5516-4CCD-AE72-D96EF84D70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5162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4D593-DB7D-43B0-9B8B-2F9C303257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0668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8EB00-C9F2-4E51-9872-893C3570EA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86292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970D1-B972-4BF6-876C-C1291D709C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79778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C35FF8-6E38-4415-981D-B6B288AAA0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80170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50197-00FD-48F5-B4D2-970B6E92F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90672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96B42-A7C8-4302-96A7-5EEED50F47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50023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BF213-971D-44AA-8D7A-14E1615687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04844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30E6B-8ED8-4AE3-8A11-282000A33D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16790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16E13-49F6-4B67-AC66-0F8741DB14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00605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590C4B-D93D-458A-B8AE-6ED20D657E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96399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1F228-35B6-4033-A44B-9AEE292137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52830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9B0A9-0AB8-47E0-83E5-FDD8A9FD85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8291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00C7C-C4C6-49B3-8E21-A0DDC62C97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51913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78DB63-A2DC-458B-A86A-62D9EA54CC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48725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70357-5D91-4920-BF54-AE633AA27C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77416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89DC24-992C-433F-ACA3-3011C60930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10472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B0F8C7-9E79-4FF3-AED2-D785F3C54B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00010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D82D58-3DA2-4C64-8847-114E13062A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1415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4C4715-54F6-4270-ADE7-A61C95D7DA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91233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25C46F-362B-4DBD-9497-9178F69C09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95919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BC36F0-1F2A-4211-A95D-F861CF1F78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93700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BA947-D226-416C-BBA6-5566901EBA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2655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63AC8-2E65-4D03-8A8B-AE6B48804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22753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4AC533-BCA3-4240-A31C-501CCA291F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39675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B043D-EA23-426E-B46D-E042B93792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57184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380E1-B54B-4E78-A6F2-39051BA83C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35754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8BE517-55CC-402B-842E-FDB418751C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65908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C569ED-D935-4510-81FA-6ACC8C6235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94209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72E73-1E36-4D33-9FDF-F0B2347D84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22250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6BEF2D-7943-4985-B82A-9C47FD9108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27190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B8298D-10A9-4E22-A661-01B708B71C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04134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D094B-A4B9-4A28-A7A3-F6E713A4B0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80897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6A69D-C059-4171-B229-AB70408A3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3452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E82F08-C2A1-4EB2-93D5-801400950B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60163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D3E034-99A2-482C-B650-48858CB5B6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10668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67293B-83D4-4EE6-8C83-516893E3DC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29769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30A5D-192D-4517-8BAA-3AB57C233C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067441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894F8-CDB1-44F3-84A6-3298084B32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23275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7393FD-2237-4C15-891F-7EC6C77F44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6221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A6945-8B98-4DC8-8FC5-4F4B3969EE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78700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517876-C46A-4BE7-BD99-4A119771DA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69799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C6F81-2C9A-4FA7-9805-72877B79CE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22834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0AD1BC-3630-45C2-B80E-B0C3E151A6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246002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EB828-D1D6-4E70-820D-7D2DD525D2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56157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EA0B16-DB10-4E09-A46B-431F1172D8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56896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9DA24-8707-48E8-B323-E488D0E273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96937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FA56C-F6CF-4B1E-80DA-F47253A021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086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47BFFB-0C6D-4D7F-B785-ACAF1394FD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560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6A7621-1038-4EB0-8A82-1FA60993BC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419654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0300C-76C3-400D-BF3E-B4315C2145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5672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88CE9-2695-4B2B-9EE5-321669C168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17550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CD273C-F0D2-4415-9FC5-541810D836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882211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CB1E70-E0C4-45F1-BAC2-9FB1BF8266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94293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287C8-52DC-4620-A792-451BF9D19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15059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A18A9-6F02-48DC-B3D2-1A61A3BFDE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63171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63DA1-666D-406A-8517-AE01D2C762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88783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F65527-F9AD-4AB6-8FEC-B4A2D13DB2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01257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FE90C-C742-45FB-9205-06E3FAA409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27659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1CD127-831B-4C61-8A86-524FE57F3D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076213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FD224-9164-4726-B5AA-B30875B6A3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97702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E4459-C9C0-4AA8-B439-5C1E5BE085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4824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E5045-4C8F-4601-BA4B-C32D506A52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584864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1B0F0-23D4-4BA2-9908-D5204ACF12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41137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58BBF0-88C0-470B-BAAB-D37DFEB784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112340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7745C8-DA7A-48C7-B7E4-6374FC60CD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25681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B49426-C754-419F-9140-BA338C9E74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33935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DC726-89D6-4D6A-B596-C6CD75738E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838549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F66A9B-8C0C-4051-B4FC-8BB10F6BC9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68145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1E12B-1A15-4D3A-BF15-DF3DE8EE35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860969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C1570A-8DC3-4A29-BC32-CAFBFD1FB9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37256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D0BC0C-228F-48A1-A44C-40578884FA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737574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22802A-B09A-44C8-AB45-BF890E4A6D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35716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38B2A-4278-4428-A4B2-E8D4DD08A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946005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B8A65-6581-400C-B812-9404C3A929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444884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1CECBB-CC23-4A7E-88A0-D649A0DA66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2588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BAC3A-32D9-4FC1-800D-7BFB3C392C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27163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0A664-990E-4BDE-8917-2C8C8CAB89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94563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49EB4-A8F5-4A26-AB18-457EBA2858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764853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67A5F3-BAF7-48E2-A21E-9E0575953E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316858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D5659A-B593-42C5-B0BB-71414E864C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808536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B6BBCB-425F-4FDD-8FA8-976A93527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56346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50D14E-398F-4E02-82C0-8BE7250C26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161034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229F01-03A8-4114-BD11-E9632CA836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238384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9F621-0CE9-4258-B5E4-2E816A5406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95347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3AE369-E10A-42A1-89FF-D8054370DC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379050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E590E-D2A5-46DA-B02A-BEA8225230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29684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F1CEB-3D90-4609-B98D-218A917BAD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888377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7CC03-B953-401E-8F03-7CDE9BD6F3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99516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733C9F-6D09-4348-93D3-C1220B5FBC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23793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3E0AB1-4DDF-43D3-8291-CC88C4E7E1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91219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BB28CC-97C0-4828-8F61-ED17A68A2C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770098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91332A-0CFE-46B0-895E-08708DA192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281297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D40B4F-24C5-4622-84B9-189E65FFA6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003045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DDB60-6774-4481-B335-A665103D15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678219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CDD73E-B260-4EBD-9881-1BFE7BD5F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2254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8129B-E8DC-4686-8458-4550512AA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981904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DD967D-366A-4E28-B06D-8F27E25B41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271306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D80B5-3F8B-4235-B7C1-26BEE52D64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595317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E8A6F-A501-417C-A11C-FC1D6E27C3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013336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98301-5F6C-403C-93C5-93A6EECE75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186220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7538AB-792F-448D-97BB-49D38ED1E1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3305875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A37DE-6A92-45C7-8CE2-E3F05DDB08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90247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36E0A8-C078-455D-9BC2-AC3D9E5B22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9739900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053617-DA61-4996-8958-E832F660C8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9784769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B12D1-C0E5-4605-97D5-1F87F5FD8C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926390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357992-7807-46F7-B777-2E08533488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5438287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870342-753F-4710-82C9-FBABCB4624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3552818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0515AC-14D6-48A6-BDBE-E2A619DDA4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0333949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E3261-E415-4A39-8CAF-4F224B89F3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0286408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3AB04-C0F9-45A5-8E2E-FCE125F9B9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6647713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672B46-3A71-453C-B341-7288683C1C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322855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02420-AFE7-4CB6-8C94-E78432B10F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687436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95DAC-7820-4BFF-83B6-155AE14625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5175187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CBCEB2-E763-4CDA-82C6-3C7971EACC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6641313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3A835D-C110-4EDB-9015-7CF4919760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0514068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66481-082B-47C0-A8D8-2EF79AEABC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8225854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A1D31E-782D-4FB8-B35F-5B33E96FCF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1664381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69681-A87B-49CB-905D-B9D73A1D83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609019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9D888-C174-4B2A-957E-7642334731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5875217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C4CEAE-5055-48C2-87EB-35120D7594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5482298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FC57C6-82C1-404C-981C-276E3CDF20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6829785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2FF05-4257-4BF5-BFE5-76A3021199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4916131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73708-5DCD-4E1C-88D0-77A1A42A60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8892604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0E301-9225-4927-90FD-0E67840333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427715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0ED9ED-6323-40B0-9C0C-AAB567EADF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4754495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7FB724-1899-49F0-9124-F3E2535826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5862675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EBFE4F-D88F-40FA-B493-C0D13B7298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575794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5173AF-67C4-4AEA-A8B7-43E2411DF5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8924887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4D2372-AB1A-4AEC-B7EB-9D7E4D5AB2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5410767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334F1B-9455-407C-B194-2DEDB6DCE4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9678002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BAE49-54EE-4820-9A4E-C396E027BF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7704640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BC18CC-C0CE-479B-AF9C-0D6770DECD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285293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6AF654-9B64-4A7B-A954-DD07C804B4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6403524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AEFDE-B0C3-46E3-B055-9091561FF9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3260665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84D6B4-97D7-4F09-9D3D-AFB6446ECC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698503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C8519A-92F8-496F-9792-190F82B250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2046849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8A302-BF78-47A6-82E6-5B9DEE2718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7803288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F16B5B-2384-47DD-A1E7-40263991CD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1325579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E7C7EC-574F-481B-8D6B-472E5AAE4A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4674484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4B627-09D1-4062-BB44-29FB3FFE6A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042541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F1538F-61CB-45BD-A3E1-827CA79D2C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9622125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E659D5-FE64-462C-B693-5E6F58B51E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1486312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5B0FC-4E6C-43BA-83F9-8A27F370F3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9624361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DC72AD-B351-4D1A-B30F-199CD788D0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3022873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F1833-FC85-4E17-8076-67FE85DBF6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778471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EE392-223A-487D-A043-07D0EB96BF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554883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58ADA-18A0-40B5-BFB6-44D5483F59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254299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BFE236-E4B5-440F-A78D-E1C0853053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0827562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54C93E-8721-4DBA-84A1-30B52D56A9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3170118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CF808C-BDC7-4243-921C-118956FA84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9733942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04E45-A8BC-401C-88C1-DF6DC3FB18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3324044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AA83BF-20BB-4C09-B8A5-CAF2E6F933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0149702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554E2-F8DA-4FDF-B5CA-995E5F13BE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110892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59888-0B64-4F8F-9ABC-B8E56ECD2D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4156153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1483CE-D546-4BC5-A058-78AD10211A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1365735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08C20-7E1E-4DAE-A4DD-8B681C9B2F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6820475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7C9195-5015-4B2F-993A-DC323B57F7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7723875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25F31F-4C83-4151-8204-F47B3AC6E6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6343835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45AC8-C86B-4898-AB88-12FAD58435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752285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1FCC6-F360-4D32-ABDC-4BEC237460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8679615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741933-DFAB-4BBE-BB6E-109C55DA60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5329252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445C0-F337-4017-9C15-9AFB5B7D7C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4721600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E30CD-5996-4AD3-AF8C-92D4ECF777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0364738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792FC-5940-4E7B-8EA8-293A6B9153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7137349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FF99A-8F76-4219-9023-F6803B5504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4186979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F467C7-7A22-4E67-A893-9A46B9690E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2156008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DED73-9E6A-4609-AEE7-55B85B791C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8761510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B8C42E-EB78-4289-994A-8FFCDB4385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8334676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D71A9-16C8-45A5-9787-DD930F338D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0047498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70BC96-A206-4F4C-8751-A4D7A4C81A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8805462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798E54-1ADF-4AB5-AC53-A587051FB3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2984497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B445C-AEDB-4DAF-859A-0CA0C655FF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0936772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E539F-2FD4-4744-92E0-D151D308C5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8020645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FA4AEA-CBF2-454D-9942-C7AA88A63A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3667982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190D15-28CC-4677-9657-3B7C2B1BF0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7125905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C0B19-5B53-42C6-BD94-063E356407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742990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EE1B8E-E69B-4733-A557-46A339DE95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7962138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10C89C-F6D5-4136-BF58-9C6B2CF476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490741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2D681B-A78F-44DD-8B9D-CE0591F90E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9155644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1BF08-CC93-457F-80AC-2E43431AEF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2215481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26E971-345E-4AB4-8330-0F8789F7DB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6706141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E70DFA-A808-40AB-B246-B27DC7E64A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9595475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1CCC8-5FB6-41D3-A459-96863425AE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0506889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39892-0B3F-4567-AACA-98EC359085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620251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6D93E5-7C86-42B9-8858-72258982B8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1319714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0867A-6DEB-4506-86E2-ED3671ED7B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808736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074AD4-9C3B-4FF3-B92F-E7A167CB2E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8984729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067B2-8CE0-4CDE-9CF1-41DCB1286E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0068094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840136-77B9-47A1-B7C6-FD4D7F8DB2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6893002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C37C0-E6C6-45C3-A1AE-F62CD73005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1037567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066CDF-E010-4562-AE93-731086E459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9616608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0F447-07A0-43FB-9A91-14F6BEDCA5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0496676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A31FC2-2DF5-4470-8CF2-6D24EE65B3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1208051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ADD11-CC22-4CFF-8C50-DC92BF41E6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8195910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661EA-BD35-417B-8CA4-C97D647E59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07892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C57C0-5C98-427B-B825-48E03FBCB4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1892154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B6CD12-DEC5-4DDE-A816-11E4B7F2DE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3134123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628D7A-18E4-42C3-8169-0C9D606376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0295392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BF1AD-4C57-4592-83B2-B17255A686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329072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044907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954036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902327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93477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353510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341193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040002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886258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331550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144771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96D3-B091-44C6-A152-9503B8691B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4/3/2026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6E503-8A2F-4673-8AC6-A9342E5224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411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25D8C31-87F2-4CDD-8833-34F80265AA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7" r:id="rId1"/>
    <p:sldLayoutId id="2147484628" r:id="rId2"/>
    <p:sldLayoutId id="2147484629" r:id="rId3"/>
    <p:sldLayoutId id="2147484630" r:id="rId4"/>
    <p:sldLayoutId id="2147484631" r:id="rId5"/>
    <p:sldLayoutId id="2147484632" r:id="rId6"/>
    <p:sldLayoutId id="2147484633" r:id="rId7"/>
    <p:sldLayoutId id="2147484634" r:id="rId8"/>
    <p:sldLayoutId id="2147484635" r:id="rId9"/>
    <p:sldLayoutId id="2147484636" r:id="rId10"/>
    <p:sldLayoutId id="214748463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92C1798-9AA1-4709-8970-17CA5CAAF7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38" r:id="rId1"/>
    <p:sldLayoutId id="2147484639" r:id="rId2"/>
    <p:sldLayoutId id="2147484640" r:id="rId3"/>
    <p:sldLayoutId id="2147484641" r:id="rId4"/>
    <p:sldLayoutId id="2147484642" r:id="rId5"/>
    <p:sldLayoutId id="2147484643" r:id="rId6"/>
    <p:sldLayoutId id="2147484644" r:id="rId7"/>
    <p:sldLayoutId id="2147484645" r:id="rId8"/>
    <p:sldLayoutId id="2147484646" r:id="rId9"/>
    <p:sldLayoutId id="2147484647" r:id="rId10"/>
    <p:sldLayoutId id="214748464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55A0A3B-48F8-4469-94B9-1CC1112245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49" r:id="rId1"/>
    <p:sldLayoutId id="2147484650" r:id="rId2"/>
    <p:sldLayoutId id="2147484651" r:id="rId3"/>
    <p:sldLayoutId id="2147484652" r:id="rId4"/>
    <p:sldLayoutId id="2147484653" r:id="rId5"/>
    <p:sldLayoutId id="2147484654" r:id="rId6"/>
    <p:sldLayoutId id="2147484655" r:id="rId7"/>
    <p:sldLayoutId id="2147484656" r:id="rId8"/>
    <p:sldLayoutId id="2147484657" r:id="rId9"/>
    <p:sldLayoutId id="2147484658" r:id="rId10"/>
    <p:sldLayoutId id="2147484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17F7921-5E10-43CC-B812-B2584A8C83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60" r:id="rId1"/>
    <p:sldLayoutId id="2147484661" r:id="rId2"/>
    <p:sldLayoutId id="2147484662" r:id="rId3"/>
    <p:sldLayoutId id="2147484663" r:id="rId4"/>
    <p:sldLayoutId id="2147484664" r:id="rId5"/>
    <p:sldLayoutId id="2147484665" r:id="rId6"/>
    <p:sldLayoutId id="2147484666" r:id="rId7"/>
    <p:sldLayoutId id="2147484667" r:id="rId8"/>
    <p:sldLayoutId id="2147484668" r:id="rId9"/>
    <p:sldLayoutId id="2147484669" r:id="rId10"/>
    <p:sldLayoutId id="21474846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83F9E249-7A6C-48FB-B576-3ADBBD8F3A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93" r:id="rId1"/>
    <p:sldLayoutId id="2147484694" r:id="rId2"/>
    <p:sldLayoutId id="2147484695" r:id="rId3"/>
    <p:sldLayoutId id="2147484696" r:id="rId4"/>
    <p:sldLayoutId id="2147484697" r:id="rId5"/>
    <p:sldLayoutId id="2147484698" r:id="rId6"/>
    <p:sldLayoutId id="2147484699" r:id="rId7"/>
    <p:sldLayoutId id="2147484700" r:id="rId8"/>
    <p:sldLayoutId id="2147484701" r:id="rId9"/>
    <p:sldLayoutId id="2147484702" r:id="rId10"/>
    <p:sldLayoutId id="21474847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D8CB27D-797F-4947-864B-CA924364A1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59" r:id="rId1"/>
    <p:sldLayoutId id="2147484760" r:id="rId2"/>
    <p:sldLayoutId id="2147484761" r:id="rId3"/>
    <p:sldLayoutId id="2147484762" r:id="rId4"/>
    <p:sldLayoutId id="2147484763" r:id="rId5"/>
    <p:sldLayoutId id="2147484764" r:id="rId6"/>
    <p:sldLayoutId id="2147484765" r:id="rId7"/>
    <p:sldLayoutId id="2147484766" r:id="rId8"/>
    <p:sldLayoutId id="2147484767" r:id="rId9"/>
    <p:sldLayoutId id="2147484768" r:id="rId10"/>
    <p:sldLayoutId id="214748476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20C54F3-B02C-4F96-8DAB-6002E13A4F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70" r:id="rId1"/>
    <p:sldLayoutId id="2147484771" r:id="rId2"/>
    <p:sldLayoutId id="2147484772" r:id="rId3"/>
    <p:sldLayoutId id="2147484773" r:id="rId4"/>
    <p:sldLayoutId id="2147484774" r:id="rId5"/>
    <p:sldLayoutId id="2147484775" r:id="rId6"/>
    <p:sldLayoutId id="2147484776" r:id="rId7"/>
    <p:sldLayoutId id="2147484777" r:id="rId8"/>
    <p:sldLayoutId id="2147484778" r:id="rId9"/>
    <p:sldLayoutId id="2147484779" r:id="rId10"/>
    <p:sldLayoutId id="214748478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435670D-ADA8-4681-8987-61C792950F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81" r:id="rId1"/>
    <p:sldLayoutId id="2147484782" r:id="rId2"/>
    <p:sldLayoutId id="2147484783" r:id="rId3"/>
    <p:sldLayoutId id="2147484784" r:id="rId4"/>
    <p:sldLayoutId id="2147484785" r:id="rId5"/>
    <p:sldLayoutId id="2147484786" r:id="rId6"/>
    <p:sldLayoutId id="2147484787" r:id="rId7"/>
    <p:sldLayoutId id="2147484788" r:id="rId8"/>
    <p:sldLayoutId id="2147484789" r:id="rId9"/>
    <p:sldLayoutId id="2147484790" r:id="rId10"/>
    <p:sldLayoutId id="21474847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53ED67A-3A93-4913-A575-8967F268F8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92" r:id="rId1"/>
    <p:sldLayoutId id="2147484793" r:id="rId2"/>
    <p:sldLayoutId id="2147484794" r:id="rId3"/>
    <p:sldLayoutId id="2147484795" r:id="rId4"/>
    <p:sldLayoutId id="2147484796" r:id="rId5"/>
    <p:sldLayoutId id="2147484797" r:id="rId6"/>
    <p:sldLayoutId id="2147484798" r:id="rId7"/>
    <p:sldLayoutId id="2147484799" r:id="rId8"/>
    <p:sldLayoutId id="2147484800" r:id="rId9"/>
    <p:sldLayoutId id="2147484801" r:id="rId10"/>
    <p:sldLayoutId id="214748480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605C1A2-0BAC-443C-B2D4-9C16D2D1CB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03" r:id="rId1"/>
    <p:sldLayoutId id="2147484804" r:id="rId2"/>
    <p:sldLayoutId id="2147484805" r:id="rId3"/>
    <p:sldLayoutId id="2147484806" r:id="rId4"/>
    <p:sldLayoutId id="2147484807" r:id="rId5"/>
    <p:sldLayoutId id="2147484808" r:id="rId6"/>
    <p:sldLayoutId id="2147484809" r:id="rId7"/>
    <p:sldLayoutId id="2147484810" r:id="rId8"/>
    <p:sldLayoutId id="2147484811" r:id="rId9"/>
    <p:sldLayoutId id="2147484812" r:id="rId10"/>
    <p:sldLayoutId id="214748481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61A59561-EFEE-4184-B75F-67D1C730B3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14" r:id="rId1"/>
    <p:sldLayoutId id="2147484815" r:id="rId2"/>
    <p:sldLayoutId id="2147484816" r:id="rId3"/>
    <p:sldLayoutId id="2147484817" r:id="rId4"/>
    <p:sldLayoutId id="2147484818" r:id="rId5"/>
    <p:sldLayoutId id="2147484819" r:id="rId6"/>
    <p:sldLayoutId id="2147484820" r:id="rId7"/>
    <p:sldLayoutId id="2147484821" r:id="rId8"/>
    <p:sldLayoutId id="2147484822" r:id="rId9"/>
    <p:sldLayoutId id="2147484823" r:id="rId10"/>
    <p:sldLayoutId id="214748482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601FDE1-E0B1-4324-8D32-F9A33C9FD8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5" r:id="rId1"/>
    <p:sldLayoutId id="2147484826" r:id="rId2"/>
    <p:sldLayoutId id="2147484827" r:id="rId3"/>
    <p:sldLayoutId id="2147484828" r:id="rId4"/>
    <p:sldLayoutId id="2147484829" r:id="rId5"/>
    <p:sldLayoutId id="2147484830" r:id="rId6"/>
    <p:sldLayoutId id="2147484831" r:id="rId7"/>
    <p:sldLayoutId id="2147484832" r:id="rId8"/>
    <p:sldLayoutId id="2147484833" r:id="rId9"/>
    <p:sldLayoutId id="2147484834" r:id="rId10"/>
    <p:sldLayoutId id="214748483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53D659F-87D1-4631-B2C6-1F4A7D7E4F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36" r:id="rId1"/>
    <p:sldLayoutId id="2147484837" r:id="rId2"/>
    <p:sldLayoutId id="2147484838" r:id="rId3"/>
    <p:sldLayoutId id="2147484839" r:id="rId4"/>
    <p:sldLayoutId id="2147484840" r:id="rId5"/>
    <p:sldLayoutId id="2147484841" r:id="rId6"/>
    <p:sldLayoutId id="2147484842" r:id="rId7"/>
    <p:sldLayoutId id="2147484843" r:id="rId8"/>
    <p:sldLayoutId id="2147484844" r:id="rId9"/>
    <p:sldLayoutId id="2147484845" r:id="rId10"/>
    <p:sldLayoutId id="21474848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CAA553F-A5C5-4384-AB3E-BD8715DC05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47" r:id="rId1"/>
    <p:sldLayoutId id="2147484848" r:id="rId2"/>
    <p:sldLayoutId id="2147484849" r:id="rId3"/>
    <p:sldLayoutId id="2147484850" r:id="rId4"/>
    <p:sldLayoutId id="2147484851" r:id="rId5"/>
    <p:sldLayoutId id="2147484852" r:id="rId6"/>
    <p:sldLayoutId id="2147484853" r:id="rId7"/>
    <p:sldLayoutId id="2147484854" r:id="rId8"/>
    <p:sldLayoutId id="2147484855" r:id="rId9"/>
    <p:sldLayoutId id="2147484856" r:id="rId10"/>
    <p:sldLayoutId id="214748485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5B67403E-96C8-41F7-AA71-569AF5C1AB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58" r:id="rId1"/>
    <p:sldLayoutId id="2147484859" r:id="rId2"/>
    <p:sldLayoutId id="2147484860" r:id="rId3"/>
    <p:sldLayoutId id="2147484861" r:id="rId4"/>
    <p:sldLayoutId id="2147484862" r:id="rId5"/>
    <p:sldLayoutId id="2147484863" r:id="rId6"/>
    <p:sldLayoutId id="2147484864" r:id="rId7"/>
    <p:sldLayoutId id="2147484865" r:id="rId8"/>
    <p:sldLayoutId id="2147484866" r:id="rId9"/>
    <p:sldLayoutId id="2147484867" r:id="rId10"/>
    <p:sldLayoutId id="21474848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3AAB8F7E-5ABA-4CA3-B702-A184A4132E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69" r:id="rId1"/>
    <p:sldLayoutId id="2147484870" r:id="rId2"/>
    <p:sldLayoutId id="2147484871" r:id="rId3"/>
    <p:sldLayoutId id="2147484872" r:id="rId4"/>
    <p:sldLayoutId id="2147484873" r:id="rId5"/>
    <p:sldLayoutId id="2147484874" r:id="rId6"/>
    <p:sldLayoutId id="2147484875" r:id="rId7"/>
    <p:sldLayoutId id="2147484876" r:id="rId8"/>
    <p:sldLayoutId id="2147484877" r:id="rId9"/>
    <p:sldLayoutId id="2147484878" r:id="rId10"/>
    <p:sldLayoutId id="21474848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BB4C8E6-800A-460A-98AB-2756EEC0E6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80" r:id="rId1"/>
    <p:sldLayoutId id="2147484881" r:id="rId2"/>
    <p:sldLayoutId id="2147484882" r:id="rId3"/>
    <p:sldLayoutId id="2147484883" r:id="rId4"/>
    <p:sldLayoutId id="2147484884" r:id="rId5"/>
    <p:sldLayoutId id="2147484885" r:id="rId6"/>
    <p:sldLayoutId id="2147484886" r:id="rId7"/>
    <p:sldLayoutId id="2147484887" r:id="rId8"/>
    <p:sldLayoutId id="2147484888" r:id="rId9"/>
    <p:sldLayoutId id="2147484889" r:id="rId10"/>
    <p:sldLayoutId id="214748489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FDD6E7F8-FD82-4A1E-8F1E-21064AA95F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91" r:id="rId1"/>
    <p:sldLayoutId id="2147484892" r:id="rId2"/>
    <p:sldLayoutId id="2147484893" r:id="rId3"/>
    <p:sldLayoutId id="2147484894" r:id="rId4"/>
    <p:sldLayoutId id="2147484895" r:id="rId5"/>
    <p:sldLayoutId id="2147484896" r:id="rId6"/>
    <p:sldLayoutId id="2147484897" r:id="rId7"/>
    <p:sldLayoutId id="2147484898" r:id="rId8"/>
    <p:sldLayoutId id="2147484899" r:id="rId9"/>
    <p:sldLayoutId id="2147484900" r:id="rId10"/>
    <p:sldLayoutId id="214748490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D40C5449-0058-4398-BFB4-BFB43F046A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02" r:id="rId1"/>
    <p:sldLayoutId id="2147484903" r:id="rId2"/>
    <p:sldLayoutId id="2147484904" r:id="rId3"/>
    <p:sldLayoutId id="2147484905" r:id="rId4"/>
    <p:sldLayoutId id="2147484906" r:id="rId5"/>
    <p:sldLayoutId id="2147484907" r:id="rId6"/>
    <p:sldLayoutId id="2147484908" r:id="rId7"/>
    <p:sldLayoutId id="2147484909" r:id="rId8"/>
    <p:sldLayoutId id="2147484910" r:id="rId9"/>
    <p:sldLayoutId id="2147484911" r:id="rId10"/>
    <p:sldLayoutId id="214748491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038508A-C23B-4708-B56C-30105E9C7A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57" r:id="rId1"/>
    <p:sldLayoutId id="2147484958" r:id="rId2"/>
    <p:sldLayoutId id="2147484959" r:id="rId3"/>
    <p:sldLayoutId id="2147484960" r:id="rId4"/>
    <p:sldLayoutId id="2147484961" r:id="rId5"/>
    <p:sldLayoutId id="2147484962" r:id="rId6"/>
    <p:sldLayoutId id="2147484963" r:id="rId7"/>
    <p:sldLayoutId id="2147484964" r:id="rId8"/>
    <p:sldLayoutId id="2147484965" r:id="rId9"/>
    <p:sldLayoutId id="2147484966" r:id="rId10"/>
    <p:sldLayoutId id="21474849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1F90E7A-1A27-41EF-A53A-E19EB6F755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79" r:id="rId1"/>
    <p:sldLayoutId id="2147484980" r:id="rId2"/>
    <p:sldLayoutId id="2147484981" r:id="rId3"/>
    <p:sldLayoutId id="2147484982" r:id="rId4"/>
    <p:sldLayoutId id="2147484983" r:id="rId5"/>
    <p:sldLayoutId id="2147484984" r:id="rId6"/>
    <p:sldLayoutId id="2147484985" r:id="rId7"/>
    <p:sldLayoutId id="2147484986" r:id="rId8"/>
    <p:sldLayoutId id="2147484987" r:id="rId9"/>
    <p:sldLayoutId id="2147484988" r:id="rId10"/>
    <p:sldLayoutId id="214748498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686CDB9A-CEF9-42AF-9DD5-DD3E6407FE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01" r:id="rId1"/>
    <p:sldLayoutId id="2147485002" r:id="rId2"/>
    <p:sldLayoutId id="2147485003" r:id="rId3"/>
    <p:sldLayoutId id="2147485004" r:id="rId4"/>
    <p:sldLayoutId id="2147485005" r:id="rId5"/>
    <p:sldLayoutId id="2147485006" r:id="rId6"/>
    <p:sldLayoutId id="2147485007" r:id="rId7"/>
    <p:sldLayoutId id="2147485008" r:id="rId8"/>
    <p:sldLayoutId id="2147485009" r:id="rId9"/>
    <p:sldLayoutId id="2147485010" r:id="rId10"/>
    <p:sldLayoutId id="214748501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C03EBDF-2F62-4CA8-9C66-06B723B7F0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12" r:id="rId1"/>
    <p:sldLayoutId id="2147485013" r:id="rId2"/>
    <p:sldLayoutId id="2147485014" r:id="rId3"/>
    <p:sldLayoutId id="2147485015" r:id="rId4"/>
    <p:sldLayoutId id="2147485016" r:id="rId5"/>
    <p:sldLayoutId id="2147485017" r:id="rId6"/>
    <p:sldLayoutId id="2147485018" r:id="rId7"/>
    <p:sldLayoutId id="2147485019" r:id="rId8"/>
    <p:sldLayoutId id="2147485020" r:id="rId9"/>
    <p:sldLayoutId id="2147485021" r:id="rId10"/>
    <p:sldLayoutId id="214748502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D262D985-93E5-456E-81E5-F6AB033431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23" r:id="rId1"/>
    <p:sldLayoutId id="2147485024" r:id="rId2"/>
    <p:sldLayoutId id="2147485025" r:id="rId3"/>
    <p:sldLayoutId id="2147485026" r:id="rId4"/>
    <p:sldLayoutId id="2147485027" r:id="rId5"/>
    <p:sldLayoutId id="2147485028" r:id="rId6"/>
    <p:sldLayoutId id="2147485029" r:id="rId7"/>
    <p:sldLayoutId id="2147485030" r:id="rId8"/>
    <p:sldLayoutId id="2147485031" r:id="rId9"/>
    <p:sldLayoutId id="2147485032" r:id="rId10"/>
    <p:sldLayoutId id="214748503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1C07FBE-A8A7-4F4D-9E9D-DD34BE0FC7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45" r:id="rId1"/>
    <p:sldLayoutId id="2147485046" r:id="rId2"/>
    <p:sldLayoutId id="2147485047" r:id="rId3"/>
    <p:sldLayoutId id="2147485048" r:id="rId4"/>
    <p:sldLayoutId id="2147485049" r:id="rId5"/>
    <p:sldLayoutId id="2147485050" r:id="rId6"/>
    <p:sldLayoutId id="2147485051" r:id="rId7"/>
    <p:sldLayoutId id="2147485052" r:id="rId8"/>
    <p:sldLayoutId id="2147485053" r:id="rId9"/>
    <p:sldLayoutId id="2147485054" r:id="rId10"/>
    <p:sldLayoutId id="21474850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4FD73AC-4F28-4A9D-BD4F-E763AE9218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56" r:id="rId1"/>
    <p:sldLayoutId id="2147485057" r:id="rId2"/>
    <p:sldLayoutId id="2147485058" r:id="rId3"/>
    <p:sldLayoutId id="2147485059" r:id="rId4"/>
    <p:sldLayoutId id="2147485060" r:id="rId5"/>
    <p:sldLayoutId id="2147485061" r:id="rId6"/>
    <p:sldLayoutId id="2147485062" r:id="rId7"/>
    <p:sldLayoutId id="2147485063" r:id="rId8"/>
    <p:sldLayoutId id="2147485064" r:id="rId9"/>
    <p:sldLayoutId id="2147485065" r:id="rId10"/>
    <p:sldLayoutId id="21474850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B5871B1-620E-43F9-AC71-1FACFA33FC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78" r:id="rId1"/>
    <p:sldLayoutId id="2147485079" r:id="rId2"/>
    <p:sldLayoutId id="2147485080" r:id="rId3"/>
    <p:sldLayoutId id="2147485081" r:id="rId4"/>
    <p:sldLayoutId id="2147485082" r:id="rId5"/>
    <p:sldLayoutId id="2147485083" r:id="rId6"/>
    <p:sldLayoutId id="2147485084" r:id="rId7"/>
    <p:sldLayoutId id="2147485085" r:id="rId8"/>
    <p:sldLayoutId id="2147485086" r:id="rId9"/>
    <p:sldLayoutId id="2147485087" r:id="rId10"/>
    <p:sldLayoutId id="214748508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49D8F6E-95B4-41AF-961A-E872D34B8B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89" r:id="rId1"/>
    <p:sldLayoutId id="2147485090" r:id="rId2"/>
    <p:sldLayoutId id="2147485091" r:id="rId3"/>
    <p:sldLayoutId id="2147485092" r:id="rId4"/>
    <p:sldLayoutId id="2147485093" r:id="rId5"/>
    <p:sldLayoutId id="2147485094" r:id="rId6"/>
    <p:sldLayoutId id="2147485095" r:id="rId7"/>
    <p:sldLayoutId id="2147485096" r:id="rId8"/>
    <p:sldLayoutId id="2147485097" r:id="rId9"/>
    <p:sldLayoutId id="2147485098" r:id="rId10"/>
    <p:sldLayoutId id="214748509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196608A-BEAA-4FFC-B595-63A9D8B95E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00" r:id="rId1"/>
    <p:sldLayoutId id="2147485101" r:id="rId2"/>
    <p:sldLayoutId id="2147485102" r:id="rId3"/>
    <p:sldLayoutId id="2147485103" r:id="rId4"/>
    <p:sldLayoutId id="2147485104" r:id="rId5"/>
    <p:sldLayoutId id="2147485105" r:id="rId6"/>
    <p:sldLayoutId id="2147485106" r:id="rId7"/>
    <p:sldLayoutId id="2147485107" r:id="rId8"/>
    <p:sldLayoutId id="2147485108" r:id="rId9"/>
    <p:sldLayoutId id="2147485109" r:id="rId10"/>
    <p:sldLayoutId id="214748511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D8596D3-B091-44C6-A152-9503B8691B0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4/3/2026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EE6E503-8A2F-4673-8AC6-A9342E52247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3196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23" r:id="rId1"/>
    <p:sldLayoutId id="2147485124" r:id="rId2"/>
    <p:sldLayoutId id="2147485125" r:id="rId3"/>
    <p:sldLayoutId id="2147485126" r:id="rId4"/>
    <p:sldLayoutId id="2147485127" r:id="rId5"/>
    <p:sldLayoutId id="2147485128" r:id="rId6"/>
    <p:sldLayoutId id="2147485129" r:id="rId7"/>
    <p:sldLayoutId id="2147485130" r:id="rId8"/>
    <p:sldLayoutId id="2147485131" r:id="rId9"/>
    <p:sldLayoutId id="2147485132" r:id="rId10"/>
    <p:sldLayoutId id="214748513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8.gif"/><Relationship Id="rId4" Type="http://schemas.openxmlformats.org/officeDocument/2006/relationships/image" Target="../media/image11.gif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5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5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6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6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8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8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9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0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4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4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5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5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6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6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6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6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6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6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6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6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6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6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26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26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/>
              <a:t>Acids and bases always starts with a good story.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/>
              <a:t>A long time ago, in a galaxy far, far away… </a:t>
            </a:r>
          </a:p>
        </p:txBody>
      </p:sp>
      <p:pic>
        <p:nvPicPr>
          <p:cNvPr id="1028" name="Picture 4" descr="Image result for quacking goose at a po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" y="1828800"/>
            <a:ext cx="6286500" cy="471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41C931-E7C5-459B-A1E4-EA5008A979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079023" y="511777"/>
            <a:ext cx="4790820" cy="605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447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5" descr="Svante-Arrhenius-9189752-1-4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3829050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Text Box 6"/>
          <p:cNvSpPr txBox="1">
            <a:spLocks noChangeArrowheads="1"/>
          </p:cNvSpPr>
          <p:nvPr/>
        </p:nvSpPr>
        <p:spPr bwMode="auto">
          <a:xfrm>
            <a:off x="4343400" y="0"/>
            <a:ext cx="4800600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latin typeface="Comic Sans MS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FF3300"/>
                </a:solidFill>
                <a:latin typeface="Comic Sans MS" pitchFamily="66" charset="0"/>
              </a:rPr>
              <a:t>1.  </a:t>
            </a:r>
            <a:r>
              <a:rPr lang="en-US" altLang="en-US" sz="2400" u="sng" dirty="0">
                <a:solidFill>
                  <a:srgbClr val="FF3300"/>
                </a:solidFill>
                <a:latin typeface="Comic Sans MS" pitchFamily="66" charset="0"/>
              </a:rPr>
              <a:t>Svante Arrhenius</a:t>
            </a:r>
            <a:br>
              <a:rPr lang="en-US" altLang="en-US" sz="2400" dirty="0">
                <a:latin typeface="Comic Sans MS" pitchFamily="66" charset="0"/>
              </a:rPr>
            </a:br>
            <a:r>
              <a:rPr lang="en-US" altLang="en-US" sz="2400" dirty="0">
                <a:latin typeface="Comic Sans MS" pitchFamily="66" charset="0"/>
              </a:rPr>
              <a:t>Father of Acids and Bases,</a:t>
            </a:r>
            <a:br>
              <a:rPr lang="en-US" altLang="en-US" sz="2400" dirty="0">
                <a:latin typeface="Comic Sans MS" pitchFamily="66" charset="0"/>
              </a:rPr>
            </a:br>
            <a:r>
              <a:rPr lang="en-US" altLang="en-US" sz="2400" dirty="0">
                <a:latin typeface="Comic Sans MS" pitchFamily="66" charset="0"/>
              </a:rPr>
              <a:t>Nobel Prize Winner,</a:t>
            </a:r>
            <a:br>
              <a:rPr lang="en-US" altLang="en-US" sz="2400" dirty="0">
                <a:latin typeface="Comic Sans MS" pitchFamily="66" charset="0"/>
              </a:rPr>
            </a:br>
            <a:r>
              <a:rPr lang="en-US" altLang="en-US" sz="2400" dirty="0">
                <a:latin typeface="Comic Sans MS" pitchFamily="66" charset="0"/>
              </a:rPr>
              <a:t>and a man from Sweden.</a:t>
            </a:r>
            <a:br>
              <a:rPr lang="en-US" altLang="en-US" sz="2400" dirty="0">
                <a:latin typeface="Comic Sans MS" pitchFamily="66" charset="0"/>
              </a:rPr>
            </a:br>
            <a:r>
              <a:rPr lang="en-US" altLang="en-US" sz="2400" dirty="0">
                <a:latin typeface="Comic Sans MS" pitchFamily="66" charset="0"/>
              </a:rPr>
              <a:t>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 dirty="0">
              <a:latin typeface="Comic Sans MS" pitchFamily="66" charset="0"/>
            </a:endParaRPr>
          </a:p>
        </p:txBody>
      </p:sp>
      <p:sp>
        <p:nvSpPr>
          <p:cNvPr id="48132" name="Text Box 7"/>
          <p:cNvSpPr txBox="1">
            <a:spLocks noChangeArrowheads="1"/>
          </p:cNvSpPr>
          <p:nvPr/>
        </p:nvSpPr>
        <p:spPr bwMode="auto">
          <a:xfrm>
            <a:off x="0" y="4311650"/>
            <a:ext cx="914400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Arrhenius Theory covers nearly 99% of all acids + bases, and allowed chemists of all levels to finally grasp what acids and bases were, how they worked, and what happens when you put them together.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other theories, for the other 1% of solutions that are acids and bases, including ammonia, but the Arrhenius theory is nearly perfect.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standard theory (</a:t>
            </a:r>
            <a:r>
              <a:rPr lang="en-US" alt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Arrhenius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states that:</a:t>
            </a:r>
            <a:b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ACIDS are aqueous solutions </a:t>
            </a:r>
            <a:b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that contain </a:t>
            </a:r>
            <a:r>
              <a:rPr lang="en-US" altLang="en-US" sz="44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hydrogen ions H</a:t>
            </a:r>
            <a:r>
              <a:rPr lang="en-US" altLang="en-US" sz="4400" u="sng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4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 BASES are aqueous solutions</a:t>
            </a:r>
            <a:b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that contain </a:t>
            </a:r>
            <a:r>
              <a:rPr lang="en-US" altLang="en-US" sz="44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hydroxide OH</a:t>
            </a:r>
            <a:r>
              <a:rPr lang="en-US" altLang="en-US" sz="4400" u="sng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b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C25FD6-9249-790C-3797-B01CAB20BF3E}"/>
              </a:ext>
            </a:extLst>
          </p:cNvPr>
          <p:cNvSpPr txBox="1"/>
          <p:nvPr/>
        </p:nvSpPr>
        <p:spPr>
          <a:xfrm>
            <a:off x="0" y="0"/>
            <a:ext cx="9144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 startAt="4"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 react an acid with base</a:t>
            </a:r>
            <a:b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you always get </a:t>
            </a:r>
            <a:r>
              <a:rPr lang="en-US" sz="44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salt and water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buAutoNum type="arabicPeriod" startAt="4"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(sing) </a:t>
            </a:r>
            <a:b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Acid and Base make salt and water.</a:t>
            </a:r>
            <a:b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Acid and Base make salt and water.</a:t>
            </a:r>
            <a:br>
              <a:rPr 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Acid and Base make salt and water.  </a:t>
            </a:r>
          </a:p>
        </p:txBody>
      </p:sp>
    </p:spTree>
    <p:extLst>
      <p:ext uri="{BB962C8B-B14F-4D97-AF65-F5344CB8AC3E}">
        <p14:creationId xmlns:p14="http://schemas.microsoft.com/office/powerpoint/2010/main" val="4208735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10793-0497-B588-AC6A-E9736122C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4">
            <a:extLst>
              <a:ext uri="{FF2B5EF4-FFF2-40B4-BE49-F238E27FC236}">
                <a16:creationId xmlns:a16="http://schemas.microsoft.com/office/drawing/2014/main" id="{55383211-9DE7-A09D-D12B-71E26AF6B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3400"/>
            <a:ext cx="9144000" cy="493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742950" indent="-742950" eaLnBrk="1" hangingPunct="1">
              <a:spcBef>
                <a:spcPct val="50000"/>
              </a:spcBef>
              <a:buFontTx/>
              <a:buAutoNum type="arabicPeriod" startAt="6"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Acids we need to know </a:t>
            </a:r>
            <a:b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listed in </a:t>
            </a:r>
            <a:r>
              <a:rPr lang="en-US" altLang="en-US" sz="40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K</a:t>
            </a:r>
            <a:b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 eaLnBrk="1" hangingPunct="1">
              <a:spcBef>
                <a:spcPct val="50000"/>
              </a:spcBef>
              <a:buFontTx/>
              <a:buAutoNum type="arabicPeriod" startAt="6"/>
            </a:pP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Bases we need to know </a:t>
            </a:r>
            <a:b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listed in </a:t>
            </a:r>
            <a:r>
              <a:rPr lang="en-US" altLang="en-US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L</a:t>
            </a:r>
          </a:p>
        </p:txBody>
      </p:sp>
      <p:pic>
        <p:nvPicPr>
          <p:cNvPr id="3" name="Picture 2" descr="A table of chemical formulas&#10;&#10;AI-generated content may be incorrect.">
            <a:extLst>
              <a:ext uri="{FF2B5EF4-FFF2-40B4-BE49-F238E27FC236}">
                <a16:creationId xmlns:a16="http://schemas.microsoft.com/office/drawing/2014/main" id="{16A9EDB0-818B-B765-C74B-548A998BDA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1" t="3304" r="5116" b="2431"/>
          <a:stretch/>
        </p:blipFill>
        <p:spPr>
          <a:xfrm>
            <a:off x="6172200" y="152400"/>
            <a:ext cx="26670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097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0AC0E-BCD5-BC95-FE9E-0A3E488A5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able of chemical formulas&#10;&#10;AI-generated content may be incorrect.">
            <a:extLst>
              <a:ext uri="{FF2B5EF4-FFF2-40B4-BE49-F238E27FC236}">
                <a16:creationId xmlns:a16="http://schemas.microsoft.com/office/drawing/2014/main" id="{23C26C81-CC55-B655-DDF5-6D9133CEE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1" t="3304" r="5116" b="2431"/>
          <a:stretch/>
        </p:blipFill>
        <p:spPr>
          <a:xfrm>
            <a:off x="3124200" y="1219200"/>
            <a:ext cx="2667000" cy="5334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665F1A0-479A-224C-D1C9-DA52EC33902E}"/>
              </a:ext>
            </a:extLst>
          </p:cNvPr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The Hand Extrablack" panose="03070A02030502020204" pitchFamily="66" charset="0"/>
              </a:rPr>
              <a:t>Take out your tables K and L now… we need to write on them.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47C5BB-56C7-28E2-EA62-9960D5E50536}"/>
              </a:ext>
            </a:extLst>
          </p:cNvPr>
          <p:cNvSpPr txBox="1"/>
          <p:nvPr/>
        </p:nvSpPr>
        <p:spPr>
          <a:xfrm>
            <a:off x="838200" y="2002757"/>
            <a:ext cx="2057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rgbClr val="FF0000"/>
                </a:solidFill>
                <a:latin typeface="The Hand Extrablack" panose="03070A02030502020204" pitchFamily="66" charset="0"/>
              </a:rPr>
              <a:t>Strongest acids </a:t>
            </a:r>
            <a:br>
              <a:rPr lang="en-US" sz="3200" dirty="0">
                <a:solidFill>
                  <a:srgbClr val="FF0000"/>
                </a:solidFill>
                <a:latin typeface="The Hand Extrablack" panose="03070A02030502020204" pitchFamily="66" charset="0"/>
              </a:rPr>
            </a:br>
            <a:r>
              <a:rPr lang="en-US" sz="3200" dirty="0">
                <a:solidFill>
                  <a:srgbClr val="FF0000"/>
                </a:solidFill>
                <a:latin typeface="The Hand Extrablack" panose="03070A02030502020204" pitchFamily="66" charset="0"/>
              </a:rPr>
              <a:t>top of the list</a:t>
            </a:r>
            <a:br>
              <a:rPr lang="en-US" sz="3200" dirty="0">
                <a:solidFill>
                  <a:srgbClr val="FF0000"/>
                </a:solidFill>
                <a:latin typeface="The Hand Extrablack" panose="03070A02030502020204" pitchFamily="66" charset="0"/>
              </a:rPr>
            </a:br>
            <a:br>
              <a:rPr lang="en-US" sz="3200" dirty="0">
                <a:solidFill>
                  <a:srgbClr val="FF0000"/>
                </a:solidFill>
                <a:latin typeface="The Hand Extrablack" panose="03070A02030502020204" pitchFamily="66" charset="0"/>
              </a:rPr>
            </a:br>
            <a:r>
              <a:rPr lang="en-US" sz="3200" dirty="0">
                <a:solidFill>
                  <a:srgbClr val="FF0000"/>
                </a:solidFill>
                <a:latin typeface="The Hand Extrablack" panose="03070A02030502020204" pitchFamily="66" charset="0"/>
              </a:rPr>
              <a:t>weakest acids</a:t>
            </a:r>
            <a:br>
              <a:rPr lang="en-US" sz="3200" dirty="0">
                <a:solidFill>
                  <a:srgbClr val="FF0000"/>
                </a:solidFill>
                <a:latin typeface="The Hand Extrablack" panose="03070A02030502020204" pitchFamily="66" charset="0"/>
              </a:rPr>
            </a:br>
            <a:r>
              <a:rPr lang="en-US" sz="3200" dirty="0">
                <a:solidFill>
                  <a:srgbClr val="FF0000"/>
                </a:solidFill>
                <a:latin typeface="The Hand Extrablack" panose="03070A02030502020204" pitchFamily="66" charset="0"/>
              </a:rPr>
              <a:t>bottom of the list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37263D-CD6C-FC30-7553-83BAAA8F3C05}"/>
              </a:ext>
            </a:extLst>
          </p:cNvPr>
          <p:cNvSpPr txBox="1"/>
          <p:nvPr/>
        </p:nvSpPr>
        <p:spPr>
          <a:xfrm>
            <a:off x="21077" y="5352871"/>
            <a:ext cx="31031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rgbClr val="0000FF"/>
                </a:solidFill>
                <a:latin typeface="The Hand Extrablack" panose="03070A02030502020204" pitchFamily="66" charset="0"/>
              </a:rPr>
              <a:t>Strongest bases top of the list</a:t>
            </a:r>
            <a:br>
              <a:rPr lang="en-US" sz="2400" dirty="0">
                <a:solidFill>
                  <a:srgbClr val="0000FF"/>
                </a:solidFill>
                <a:latin typeface="The Hand Extrablack" panose="03070A02030502020204" pitchFamily="66" charset="0"/>
              </a:rPr>
            </a:br>
            <a:endParaRPr lang="en-US" sz="2400" dirty="0">
              <a:solidFill>
                <a:srgbClr val="0000FF"/>
              </a:solidFill>
              <a:latin typeface="The Hand Extrablack" panose="03070A02030502020204" pitchFamily="66" charset="0"/>
            </a:endParaRPr>
          </a:p>
          <a:p>
            <a:pPr algn="r"/>
            <a:r>
              <a:rPr lang="en-US" sz="2400" dirty="0">
                <a:solidFill>
                  <a:srgbClr val="0000FF"/>
                </a:solidFill>
                <a:latin typeface="The Hand Extrablack" panose="03070A02030502020204" pitchFamily="66" charset="0"/>
              </a:rPr>
              <a:t>Weakest bases bottom of the list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E31FE7-6D33-7D50-1147-CAB40919C75F}"/>
              </a:ext>
            </a:extLst>
          </p:cNvPr>
          <p:cNvSpPr txBox="1"/>
          <p:nvPr/>
        </p:nvSpPr>
        <p:spPr>
          <a:xfrm>
            <a:off x="6172200" y="1600200"/>
            <a:ext cx="2667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he Hand Extrablack" panose="03070A02030502020204" pitchFamily="66" charset="0"/>
              </a:rPr>
              <a:t>To carbonic acid, </a:t>
            </a:r>
            <a:br>
              <a:rPr lang="en-US" sz="3200" dirty="0">
                <a:latin typeface="The Hand Extrablack" panose="03070A02030502020204" pitchFamily="66" charset="0"/>
              </a:rPr>
            </a:br>
            <a:r>
              <a:rPr lang="en-US" sz="3200" dirty="0">
                <a:latin typeface="The Hand Extrablack" panose="03070A02030502020204" pitchFamily="66" charset="0"/>
              </a:rPr>
              <a:t>add the word </a:t>
            </a:r>
            <a:r>
              <a:rPr lang="en-US" sz="3200" u="sng" dirty="0">
                <a:latin typeface="The Hand Extrablack" panose="03070A02030502020204" pitchFamily="66" charset="0"/>
              </a:rPr>
              <a:t>SELTZER</a:t>
            </a:r>
            <a:endParaRPr lang="en-US" sz="3200" dirty="0">
              <a:latin typeface="The Hand Extrablack" panose="03070A02030502020204" pitchFamily="66" charset="0"/>
            </a:endParaRPr>
          </a:p>
          <a:p>
            <a:pPr algn="ctr"/>
            <a:br>
              <a:rPr lang="en-US" sz="3200" dirty="0">
                <a:solidFill>
                  <a:srgbClr val="FF0000"/>
                </a:solidFill>
                <a:latin typeface="The Hand Extrablack" panose="03070A02030502020204" pitchFamily="66" charset="0"/>
              </a:rPr>
            </a:br>
            <a:endParaRPr lang="en-US" sz="3200" dirty="0">
              <a:solidFill>
                <a:srgbClr val="FF0000"/>
              </a:solidFill>
              <a:latin typeface="The Hand Extrablack" panose="03070A02030502020204" pitchFamily="66" charset="0"/>
            </a:endParaRPr>
          </a:p>
          <a:p>
            <a:pPr algn="ctr"/>
            <a:r>
              <a:rPr lang="en-US" sz="3200" dirty="0">
                <a:solidFill>
                  <a:srgbClr val="7030A0"/>
                </a:solidFill>
                <a:latin typeface="The Hand Extrablack" panose="03070A02030502020204" pitchFamily="66" charset="0"/>
              </a:rPr>
              <a:t>To ethanoic/acetic acid, add the word </a:t>
            </a:r>
            <a:br>
              <a:rPr lang="en-US" sz="3200" dirty="0">
                <a:solidFill>
                  <a:srgbClr val="7030A0"/>
                </a:solidFill>
                <a:latin typeface="The Hand Extrablack" panose="03070A02030502020204" pitchFamily="66" charset="0"/>
              </a:rPr>
            </a:br>
            <a:r>
              <a:rPr lang="en-US" sz="3200" u="sng" dirty="0">
                <a:solidFill>
                  <a:srgbClr val="7030A0"/>
                </a:solidFill>
                <a:latin typeface="The Hand Extrablack" panose="03070A02030502020204" pitchFamily="66" charset="0"/>
              </a:rPr>
              <a:t>VINEGAR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25443E4-F673-C145-1088-5E0F810AA26E}"/>
              </a:ext>
            </a:extLst>
          </p:cNvPr>
          <p:cNvCxnSpPr>
            <a:cxnSpLocks/>
          </p:cNvCxnSpPr>
          <p:nvPr/>
        </p:nvCxnSpPr>
        <p:spPr>
          <a:xfrm flipH="1">
            <a:off x="5410200" y="2590800"/>
            <a:ext cx="2590800" cy="990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DBB790D-F8A7-2831-186F-E1C18C7BF34C}"/>
              </a:ext>
            </a:extLst>
          </p:cNvPr>
          <p:cNvCxnSpPr/>
          <p:nvPr/>
        </p:nvCxnSpPr>
        <p:spPr>
          <a:xfrm flipH="1" flipV="1">
            <a:off x="5562600" y="4343400"/>
            <a:ext cx="1447800" cy="45720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7476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4"/>
          <p:cNvSpPr txBox="1">
            <a:spLocks noChangeArrowheads="1"/>
          </p:cNvSpPr>
          <p:nvPr/>
        </p:nvSpPr>
        <p:spPr bwMode="auto">
          <a:xfrm>
            <a:off x="0" y="20425"/>
            <a:ext cx="9144000" cy="4124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 </a:t>
            </a:r>
            <a:r>
              <a:rPr lang="en-US" sz="3600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Acids are strong because they </a:t>
            </a:r>
            <a:r>
              <a:rPr lang="en-US" altLang="en-US" sz="36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dissociate well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 Acids are weird, they are molecular</a:t>
            </a:r>
            <a:b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compounds, that share electrons in covalent</a:t>
            </a:r>
            <a:b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bonds.  But when you put them into water</a:t>
            </a:r>
            <a:b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they ionize!</a:t>
            </a:r>
            <a:b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n-US" altLang="en-US" sz="44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  <a:r>
              <a:rPr lang="en-US" altLang="en-US" sz="4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altLang="en-US" sz="44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4400" b="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4400" b="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altLang="en-US" sz="44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Cl</a:t>
            </a:r>
            <a:r>
              <a:rPr lang="en-US" altLang="en-US" sz="4400" b="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4400" b="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endParaRPr lang="en-US" alt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3CF0CE-F1B4-7CBF-345D-FD2AB7F0B502}"/>
              </a:ext>
            </a:extLst>
          </p:cNvPr>
          <p:cNvSpPr txBox="1"/>
          <p:nvPr/>
        </p:nvSpPr>
        <p:spPr>
          <a:xfrm>
            <a:off x="1371600" y="5668125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/>
            <a:b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b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en-US" sz="18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7BCC1-ACF4-3D32-35CA-0053AEDAC9BD}"/>
              </a:ext>
            </a:extLst>
          </p:cNvPr>
          <p:cNvSpPr txBox="1"/>
          <p:nvPr/>
        </p:nvSpPr>
        <p:spPr>
          <a:xfrm>
            <a:off x="0" y="4406140"/>
            <a:ext cx="9144000" cy="2431435"/>
          </a:xfrm>
          <a:prstGeom prst="rect">
            <a:avLst/>
          </a:prstGeom>
          <a:solidFill>
            <a:srgbClr val="FFFFBD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The Hand Extrablack" panose="03070A02030502020204" pitchFamily="66" charset="0"/>
              </a:rPr>
              <a:t>Although this is in dynamic equilibrium, and the ions do form back into molecules of HCl, when you make this solution, normally it is 100% ionic and zero percent molecular.  </a:t>
            </a:r>
          </a:p>
          <a:p>
            <a:endParaRPr lang="en-US" sz="2000" dirty="0">
              <a:solidFill>
                <a:srgbClr val="0000FF"/>
              </a:solidFill>
              <a:latin typeface="The Hand Extrablack" panose="03070A02030502020204" pitchFamily="66" charset="0"/>
            </a:endParaRPr>
          </a:p>
          <a:p>
            <a:r>
              <a:rPr lang="en-US" sz="3200" dirty="0">
                <a:solidFill>
                  <a:srgbClr val="0000FF"/>
                </a:solidFill>
                <a:latin typeface="The Hand Extrablack" panose="03070A02030502020204" pitchFamily="66" charset="0"/>
              </a:rPr>
              <a:t>The “balance” is skewed totally in the forward direction.  It’s dynamic equilibrium, but it’s 99.9999% ions at all times.  Water separates the HCl into ions very well. 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20A4BCF-A880-4E46-9AF2-ED4BC728F06B}"/>
              </a:ext>
            </a:extLst>
          </p:cNvPr>
          <p:cNvCxnSpPr/>
          <p:nvPr/>
        </p:nvCxnSpPr>
        <p:spPr>
          <a:xfrm>
            <a:off x="2832279" y="3646472"/>
            <a:ext cx="762000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3101FBC-973E-4251-A2CA-CB7E85FA44AE}"/>
              </a:ext>
            </a:extLst>
          </p:cNvPr>
          <p:cNvCxnSpPr/>
          <p:nvPr/>
        </p:nvCxnSpPr>
        <p:spPr>
          <a:xfrm flipH="1">
            <a:off x="2819400" y="3798872"/>
            <a:ext cx="762000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77F9A5C-8409-BE62-C04D-C0788C19E236}"/>
              </a:ext>
            </a:extLst>
          </p:cNvPr>
          <p:cNvSpPr txBox="1"/>
          <p:nvPr/>
        </p:nvSpPr>
        <p:spPr>
          <a:xfrm>
            <a:off x="2899893" y="3209801"/>
            <a:ext cx="976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water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BF75A-0BFC-2A06-A8FB-A171DFCB3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C58089E-CB20-D79E-55AB-72ACFAA206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366724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54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6821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Acid goes in water  →    Dissociates this way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659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HNO</a:t>
                      </a:r>
                      <a:r>
                        <a:rPr lang="en-US" altLang="en-US" sz="4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2(G)                   </a:t>
                      </a:r>
                      <a:r>
                        <a:rPr lang="en-US" altLang="en-US" sz="4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4000" b="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altLang="en-US" sz="4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NO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4000" b="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b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659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HNO</a:t>
                      </a:r>
                      <a:r>
                        <a:rPr lang="en-US" altLang="en-US" sz="4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3(G)                   </a:t>
                      </a:r>
                      <a:r>
                        <a:rPr lang="en-US" altLang="en-US" sz="4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4000" b="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altLang="en-US" sz="4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NO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en-US" sz="4000" b="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659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4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</a:t>
                      </a:r>
                      <a:r>
                        <a:rPr lang="en-US" altLang="en-US" sz="4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3(G)                </a:t>
                      </a: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4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4000" b="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altLang="en-US" sz="4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 HSO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en-US" sz="4000" b="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3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5C47148-AF2A-5F63-E9A8-2A21CE679B3D}"/>
              </a:ext>
            </a:extLst>
          </p:cNvPr>
          <p:cNvCxnSpPr/>
          <p:nvPr/>
        </p:nvCxnSpPr>
        <p:spPr>
          <a:xfrm>
            <a:off x="3365679" y="1935072"/>
            <a:ext cx="762000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716DB4B-6E47-FE81-EF83-909625F8401D}"/>
              </a:ext>
            </a:extLst>
          </p:cNvPr>
          <p:cNvCxnSpPr/>
          <p:nvPr/>
        </p:nvCxnSpPr>
        <p:spPr>
          <a:xfrm flipH="1">
            <a:off x="3352800" y="2087472"/>
            <a:ext cx="762000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7078032-E8C9-D2C3-5100-13BAF4815A01}"/>
              </a:ext>
            </a:extLst>
          </p:cNvPr>
          <p:cNvSpPr txBox="1"/>
          <p:nvPr/>
        </p:nvSpPr>
        <p:spPr>
          <a:xfrm>
            <a:off x="3433293" y="1498401"/>
            <a:ext cx="976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water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B2A6554-4F9A-B7AB-14B5-305D5275B76E}"/>
              </a:ext>
            </a:extLst>
          </p:cNvPr>
          <p:cNvCxnSpPr/>
          <p:nvPr/>
        </p:nvCxnSpPr>
        <p:spPr>
          <a:xfrm>
            <a:off x="3330582" y="3843724"/>
            <a:ext cx="762000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CF9FB23-A7C3-2FFF-0F25-792167868D70}"/>
              </a:ext>
            </a:extLst>
          </p:cNvPr>
          <p:cNvCxnSpPr/>
          <p:nvPr/>
        </p:nvCxnSpPr>
        <p:spPr>
          <a:xfrm flipH="1">
            <a:off x="3317703" y="3996124"/>
            <a:ext cx="762000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170CD98-EA9D-C434-114E-DCC9FEC0C878}"/>
              </a:ext>
            </a:extLst>
          </p:cNvPr>
          <p:cNvSpPr txBox="1"/>
          <p:nvPr/>
        </p:nvSpPr>
        <p:spPr>
          <a:xfrm>
            <a:off x="3398196" y="3407053"/>
            <a:ext cx="976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water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2CD0BBC-4CF5-C450-6C4E-F3E0DABFAA7A}"/>
              </a:ext>
            </a:extLst>
          </p:cNvPr>
          <p:cNvCxnSpPr/>
          <p:nvPr/>
        </p:nvCxnSpPr>
        <p:spPr>
          <a:xfrm>
            <a:off x="3365679" y="5710790"/>
            <a:ext cx="762000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FC1F155-F1BA-E388-5C57-15352BC3C35D}"/>
              </a:ext>
            </a:extLst>
          </p:cNvPr>
          <p:cNvCxnSpPr/>
          <p:nvPr/>
        </p:nvCxnSpPr>
        <p:spPr>
          <a:xfrm flipH="1">
            <a:off x="3352800" y="5863190"/>
            <a:ext cx="762000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602CA4DF-D20F-1724-1743-CD58D31C8D3E}"/>
              </a:ext>
            </a:extLst>
          </p:cNvPr>
          <p:cNvSpPr txBox="1"/>
          <p:nvPr/>
        </p:nvSpPr>
        <p:spPr>
          <a:xfrm>
            <a:off x="3433293" y="5274119"/>
            <a:ext cx="976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water</a:t>
            </a:r>
          </a:p>
        </p:txBody>
      </p:sp>
    </p:spTree>
    <p:extLst>
      <p:ext uri="{BB962C8B-B14F-4D97-AF65-F5344CB8AC3E}">
        <p14:creationId xmlns:p14="http://schemas.microsoft.com/office/powerpoint/2010/main" val="2685307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76202-57A1-EA2D-F195-99AAE8070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D4787BF-73D4-84C5-705A-35A3094EF62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54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6821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Acid goes in water  →    Dissociates this way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659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HNO</a:t>
                      </a:r>
                      <a:r>
                        <a:rPr lang="en-US" altLang="en-US" sz="4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2(G)                   </a:t>
                      </a:r>
                      <a:r>
                        <a:rPr lang="en-US" altLang="en-US" sz="4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4000" b="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altLang="en-US" sz="4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NO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4000" b="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b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659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HNO</a:t>
                      </a:r>
                      <a:r>
                        <a:rPr lang="en-US" altLang="en-US" sz="4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3(G)                   </a:t>
                      </a:r>
                      <a:r>
                        <a:rPr lang="en-US" altLang="en-US" sz="4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4000" b="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altLang="en-US" sz="4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NO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en-US" sz="4000" b="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659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4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</a:t>
                      </a:r>
                      <a:r>
                        <a:rPr lang="en-US" altLang="en-US" sz="4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3(G)                </a:t>
                      </a: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4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4000" b="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altLang="en-US" sz="4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 HSO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en-US" sz="4000" b="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3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A5496AB-C96D-4764-B96D-E04F535776B2}"/>
              </a:ext>
            </a:extLst>
          </p:cNvPr>
          <p:cNvCxnSpPr/>
          <p:nvPr/>
        </p:nvCxnSpPr>
        <p:spPr>
          <a:xfrm>
            <a:off x="3365679" y="1935072"/>
            <a:ext cx="762000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C7C76DB-2DDB-DFF1-4C2F-C5D6C19F2133}"/>
              </a:ext>
            </a:extLst>
          </p:cNvPr>
          <p:cNvCxnSpPr/>
          <p:nvPr/>
        </p:nvCxnSpPr>
        <p:spPr>
          <a:xfrm flipH="1">
            <a:off x="3352800" y="2087472"/>
            <a:ext cx="762000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AA147ED-6ED5-A026-212B-66E43A18F4D2}"/>
              </a:ext>
            </a:extLst>
          </p:cNvPr>
          <p:cNvSpPr txBox="1"/>
          <p:nvPr/>
        </p:nvSpPr>
        <p:spPr>
          <a:xfrm>
            <a:off x="3433293" y="1498401"/>
            <a:ext cx="976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water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A18F37C-8C15-5EF7-775A-373B41E9C357}"/>
              </a:ext>
            </a:extLst>
          </p:cNvPr>
          <p:cNvCxnSpPr/>
          <p:nvPr/>
        </p:nvCxnSpPr>
        <p:spPr>
          <a:xfrm>
            <a:off x="3330582" y="3843724"/>
            <a:ext cx="762000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CBC4184-0F00-726E-67F5-ABFF3A6F1CCD}"/>
              </a:ext>
            </a:extLst>
          </p:cNvPr>
          <p:cNvCxnSpPr/>
          <p:nvPr/>
        </p:nvCxnSpPr>
        <p:spPr>
          <a:xfrm flipH="1">
            <a:off x="3317703" y="3996124"/>
            <a:ext cx="762000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B1166956-0EBB-6905-DD82-46C48291FDF7}"/>
              </a:ext>
            </a:extLst>
          </p:cNvPr>
          <p:cNvSpPr txBox="1"/>
          <p:nvPr/>
        </p:nvSpPr>
        <p:spPr>
          <a:xfrm>
            <a:off x="3398196" y="3407053"/>
            <a:ext cx="976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water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10F3891-E15A-3CB2-BFBA-28FAEBE0B6E4}"/>
              </a:ext>
            </a:extLst>
          </p:cNvPr>
          <p:cNvCxnSpPr/>
          <p:nvPr/>
        </p:nvCxnSpPr>
        <p:spPr>
          <a:xfrm>
            <a:off x="3365679" y="5710790"/>
            <a:ext cx="762000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236BDDA-FC7C-9BC4-782A-3CD60BE20A7F}"/>
              </a:ext>
            </a:extLst>
          </p:cNvPr>
          <p:cNvCxnSpPr/>
          <p:nvPr/>
        </p:nvCxnSpPr>
        <p:spPr>
          <a:xfrm flipH="1">
            <a:off x="3352800" y="5863190"/>
            <a:ext cx="762000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B7024088-2799-0E00-C3C3-B59D3C93FE61}"/>
              </a:ext>
            </a:extLst>
          </p:cNvPr>
          <p:cNvSpPr txBox="1"/>
          <p:nvPr/>
        </p:nvSpPr>
        <p:spPr>
          <a:xfrm>
            <a:off x="3433293" y="5274119"/>
            <a:ext cx="976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2B655C-200B-5DE3-ED16-8D7659624837}"/>
              </a:ext>
            </a:extLst>
          </p:cNvPr>
          <p:cNvSpPr txBox="1"/>
          <p:nvPr/>
        </p:nvSpPr>
        <p:spPr>
          <a:xfrm>
            <a:off x="945204" y="2286000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</a:rPr>
              <a:t>Almost none </a:t>
            </a:r>
            <a:br>
              <a:rPr lang="en-US" sz="1600" dirty="0">
                <a:solidFill>
                  <a:srgbClr val="0000FF"/>
                </a:solidFill>
              </a:rPr>
            </a:br>
            <a:r>
              <a:rPr lang="en-US" sz="1600" dirty="0">
                <a:solidFill>
                  <a:srgbClr val="0000FF"/>
                </a:solidFill>
              </a:rPr>
              <a:t>stays molecular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968343-00BA-7466-1A30-CB343FB4D60F}"/>
              </a:ext>
            </a:extLst>
          </p:cNvPr>
          <p:cNvSpPr txBox="1"/>
          <p:nvPr/>
        </p:nvSpPr>
        <p:spPr>
          <a:xfrm>
            <a:off x="838200" y="4114800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Almost none </a:t>
            </a:r>
            <a:br>
              <a:rPr lang="en-US" sz="1600" dirty="0">
                <a:solidFill>
                  <a:srgbClr val="FF0000"/>
                </a:solidFill>
              </a:rPr>
            </a:br>
            <a:r>
              <a:rPr lang="en-US" sz="1600" dirty="0">
                <a:solidFill>
                  <a:srgbClr val="FF0000"/>
                </a:solidFill>
              </a:rPr>
              <a:t>stays molecular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7DF129-2055-EFAE-C795-150741B27981}"/>
              </a:ext>
            </a:extLst>
          </p:cNvPr>
          <p:cNvSpPr txBox="1"/>
          <p:nvPr/>
        </p:nvSpPr>
        <p:spPr>
          <a:xfrm>
            <a:off x="4236398" y="2408709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</a:rPr>
              <a:t>Almost ALL ionizes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A62A89-F561-2262-91F1-3D5C9FF09394}"/>
              </a:ext>
            </a:extLst>
          </p:cNvPr>
          <p:cNvSpPr txBox="1"/>
          <p:nvPr/>
        </p:nvSpPr>
        <p:spPr>
          <a:xfrm>
            <a:off x="4236398" y="4244997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Almost ALL ionizes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E51286-565D-DBB2-8ECA-C784F1BAEBA8}"/>
              </a:ext>
            </a:extLst>
          </p:cNvPr>
          <p:cNvSpPr txBox="1"/>
          <p:nvPr/>
        </p:nvSpPr>
        <p:spPr>
          <a:xfrm>
            <a:off x="941961" y="6096000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</a:rPr>
              <a:t>About 60% </a:t>
            </a:r>
            <a:br>
              <a:rPr lang="en-US" sz="1600" dirty="0">
                <a:solidFill>
                  <a:srgbClr val="0000FF"/>
                </a:solidFill>
              </a:rPr>
            </a:br>
            <a:r>
              <a:rPr lang="en-US" sz="1600" dirty="0">
                <a:solidFill>
                  <a:srgbClr val="0000FF"/>
                </a:solidFill>
              </a:rPr>
              <a:t>stays molecular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20C6E0-03C0-DB8B-D5EC-69390EFFFDBA}"/>
              </a:ext>
            </a:extLst>
          </p:cNvPr>
          <p:cNvSpPr txBox="1"/>
          <p:nvPr/>
        </p:nvSpPr>
        <p:spPr>
          <a:xfrm>
            <a:off x="4236398" y="6219110"/>
            <a:ext cx="4276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</a:rPr>
              <a:t>Lots of H</a:t>
            </a:r>
            <a:r>
              <a:rPr lang="en-US" sz="1600" baseline="30000" dirty="0">
                <a:solidFill>
                  <a:srgbClr val="0000FF"/>
                </a:solidFill>
              </a:rPr>
              <a:t>+1 </a:t>
            </a:r>
            <a:r>
              <a:rPr lang="en-US" sz="1600" dirty="0">
                <a:solidFill>
                  <a:srgbClr val="0000FF"/>
                </a:solidFill>
              </a:rPr>
              <a:t>ions, but less than acids above</a:t>
            </a:r>
          </a:p>
        </p:txBody>
      </p:sp>
    </p:spTree>
    <p:extLst>
      <p:ext uri="{BB962C8B-B14F-4D97-AF65-F5344CB8AC3E}">
        <p14:creationId xmlns:p14="http://schemas.microsoft.com/office/powerpoint/2010/main" val="1119719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BF1F3-C04C-2C42-62C6-1A0813394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14D45A4-E84C-782E-A3B8-B89A84E1FF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771500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54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6821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Acid goes in water  →    Dissociates this way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659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4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</a:t>
                      </a:r>
                      <a:r>
                        <a:rPr lang="en-US" altLang="en-US" sz="4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4(G)</a:t>
                      </a: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en-US" altLang="en-US" sz="4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4000" b="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altLang="en-US" sz="4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H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4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altLang="en-US" sz="4000" b="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endParaRPr lang="en-US" altLang="en-US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659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HC</a:t>
                      </a:r>
                      <a:r>
                        <a:rPr lang="en-US" altLang="en-US" sz="4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4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en-US" sz="4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2(G)                 </a:t>
                      </a:r>
                      <a:r>
                        <a:rPr lang="en-US" altLang="en-US" sz="4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4000" b="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altLang="en-US" sz="4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C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4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en-US" sz="4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4000" b="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659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Acids are molecular, and in equilibrium, just counting H</a:t>
                      </a:r>
                      <a:r>
                        <a:rPr lang="en-US" altLang="en-US" sz="28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cations is a formula is not the way to decide their strength.  </a:t>
                      </a:r>
                      <a:b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Table K lists them in strength order.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1E01C0F-4205-3824-C98E-5985F8303913}"/>
              </a:ext>
            </a:extLst>
          </p:cNvPr>
          <p:cNvCxnSpPr/>
          <p:nvPr/>
        </p:nvCxnSpPr>
        <p:spPr>
          <a:xfrm>
            <a:off x="3117464" y="1899110"/>
            <a:ext cx="762000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965A166-60FD-DB46-0A7F-3F4DA7074036}"/>
              </a:ext>
            </a:extLst>
          </p:cNvPr>
          <p:cNvCxnSpPr/>
          <p:nvPr/>
        </p:nvCxnSpPr>
        <p:spPr>
          <a:xfrm flipH="1">
            <a:off x="3104585" y="2051510"/>
            <a:ext cx="762000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6AD86F9-E64B-872D-06B6-C9112CAF9ACD}"/>
              </a:ext>
            </a:extLst>
          </p:cNvPr>
          <p:cNvSpPr txBox="1"/>
          <p:nvPr/>
        </p:nvSpPr>
        <p:spPr>
          <a:xfrm>
            <a:off x="3185078" y="1462439"/>
            <a:ext cx="976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water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6D6E130-3021-EF33-D7F9-FE4C53850D1A}"/>
              </a:ext>
            </a:extLst>
          </p:cNvPr>
          <p:cNvCxnSpPr/>
          <p:nvPr/>
        </p:nvCxnSpPr>
        <p:spPr>
          <a:xfrm>
            <a:off x="3365679" y="3813905"/>
            <a:ext cx="762000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C8806E1-C6BC-DA43-E7A7-CCD0E97417DB}"/>
              </a:ext>
            </a:extLst>
          </p:cNvPr>
          <p:cNvCxnSpPr/>
          <p:nvPr/>
        </p:nvCxnSpPr>
        <p:spPr>
          <a:xfrm flipH="1">
            <a:off x="3352800" y="3966305"/>
            <a:ext cx="762000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88906D4-5588-136D-2BFF-E285CB25D9E8}"/>
              </a:ext>
            </a:extLst>
          </p:cNvPr>
          <p:cNvSpPr txBox="1"/>
          <p:nvPr/>
        </p:nvSpPr>
        <p:spPr>
          <a:xfrm>
            <a:off x="3433293" y="3377234"/>
            <a:ext cx="976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water</a:t>
            </a:r>
          </a:p>
        </p:txBody>
      </p:sp>
    </p:spTree>
    <p:extLst>
      <p:ext uri="{BB962C8B-B14F-4D97-AF65-F5344CB8AC3E}">
        <p14:creationId xmlns:p14="http://schemas.microsoft.com/office/powerpoint/2010/main" val="3160795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1A684-B3EB-A0AC-B7F7-7621470F0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BDA223E-BF85-FC08-23AE-68AC7E8F90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173236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54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6821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Acid goes in water  →    Dissociates this way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659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4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</a:t>
                      </a:r>
                      <a:r>
                        <a:rPr lang="en-US" altLang="en-US" sz="4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4(G)</a:t>
                      </a: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en-US" altLang="en-US" sz="4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4000" b="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altLang="en-US" sz="4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H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4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altLang="en-US" sz="4000" b="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endParaRPr lang="en-US" altLang="en-US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659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HC</a:t>
                      </a:r>
                      <a:r>
                        <a:rPr lang="en-US" altLang="en-US" sz="4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4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en-US" sz="4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2(G)                 </a:t>
                      </a:r>
                      <a:r>
                        <a:rPr lang="en-US" altLang="en-US" sz="4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4000" b="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altLang="en-US" sz="4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C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4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en-US" sz="4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4000" b="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US" altLang="en-US" sz="4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altLang="en-US" sz="4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659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Acids are molecular, and in equilibrium, just counting H</a:t>
                      </a:r>
                      <a:r>
                        <a:rPr lang="en-US" altLang="en-US" sz="28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cations is a formula is not the way to decide their strength.  </a:t>
                      </a:r>
                      <a:b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Table K lists them in strength order.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0C2501D-3E31-FE0B-9CAC-478003EC5F22}"/>
              </a:ext>
            </a:extLst>
          </p:cNvPr>
          <p:cNvCxnSpPr/>
          <p:nvPr/>
        </p:nvCxnSpPr>
        <p:spPr>
          <a:xfrm>
            <a:off x="3117464" y="1899110"/>
            <a:ext cx="762000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559EABE-178D-D037-E0FA-2C6B500C6043}"/>
              </a:ext>
            </a:extLst>
          </p:cNvPr>
          <p:cNvCxnSpPr/>
          <p:nvPr/>
        </p:nvCxnSpPr>
        <p:spPr>
          <a:xfrm flipH="1">
            <a:off x="3104585" y="2051510"/>
            <a:ext cx="762000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B09A02A-C1D3-4281-0914-05B76F4DC654}"/>
              </a:ext>
            </a:extLst>
          </p:cNvPr>
          <p:cNvSpPr txBox="1"/>
          <p:nvPr/>
        </p:nvSpPr>
        <p:spPr>
          <a:xfrm>
            <a:off x="3185078" y="1462439"/>
            <a:ext cx="976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water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5102F49-FC2D-B5E7-303F-C28C8D475787}"/>
              </a:ext>
            </a:extLst>
          </p:cNvPr>
          <p:cNvCxnSpPr/>
          <p:nvPr/>
        </p:nvCxnSpPr>
        <p:spPr>
          <a:xfrm>
            <a:off x="3365679" y="3813905"/>
            <a:ext cx="762000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FEA3FB5-871B-EA66-A2BE-CE83B17EC887}"/>
              </a:ext>
            </a:extLst>
          </p:cNvPr>
          <p:cNvCxnSpPr/>
          <p:nvPr/>
        </p:nvCxnSpPr>
        <p:spPr>
          <a:xfrm flipH="1">
            <a:off x="3352800" y="3966305"/>
            <a:ext cx="762000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44CB910-C554-D990-BD23-A51BBD0037D5}"/>
              </a:ext>
            </a:extLst>
          </p:cNvPr>
          <p:cNvSpPr txBox="1"/>
          <p:nvPr/>
        </p:nvSpPr>
        <p:spPr>
          <a:xfrm>
            <a:off x="3433293" y="3377234"/>
            <a:ext cx="976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7ABB1A-A32F-D601-BEE1-DBE4337C5544}"/>
              </a:ext>
            </a:extLst>
          </p:cNvPr>
          <p:cNvSpPr txBox="1"/>
          <p:nvPr/>
        </p:nvSpPr>
        <p:spPr>
          <a:xfrm>
            <a:off x="685800" y="2362200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</a:rPr>
              <a:t>About 85% </a:t>
            </a:r>
            <a:br>
              <a:rPr lang="en-US" sz="1600" dirty="0">
                <a:solidFill>
                  <a:srgbClr val="0000FF"/>
                </a:solidFill>
              </a:rPr>
            </a:br>
            <a:r>
              <a:rPr lang="en-US" sz="1600" dirty="0">
                <a:solidFill>
                  <a:srgbClr val="0000FF"/>
                </a:solidFill>
              </a:rPr>
              <a:t>stays molecular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FD9AC6-6B9C-1D9D-8602-BE1EA0D4246F}"/>
              </a:ext>
            </a:extLst>
          </p:cNvPr>
          <p:cNvSpPr txBox="1"/>
          <p:nvPr/>
        </p:nvSpPr>
        <p:spPr>
          <a:xfrm>
            <a:off x="4038600" y="2424877"/>
            <a:ext cx="4276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Not many H</a:t>
            </a:r>
            <a:r>
              <a:rPr lang="en-US" sz="1600" baseline="30000" dirty="0">
                <a:solidFill>
                  <a:srgbClr val="0000FF"/>
                </a:solidFill>
              </a:rPr>
              <a:t>+1 </a:t>
            </a:r>
            <a:r>
              <a:rPr lang="en-US" sz="1600" dirty="0">
                <a:solidFill>
                  <a:srgbClr val="0000FF"/>
                </a:solidFill>
              </a:rPr>
              <a:t>ions loose in solution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F77FF0-09DE-CF5B-4890-405CAF0C1497}"/>
              </a:ext>
            </a:extLst>
          </p:cNvPr>
          <p:cNvSpPr txBox="1"/>
          <p:nvPr/>
        </p:nvSpPr>
        <p:spPr>
          <a:xfrm>
            <a:off x="685800" y="4191000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About 96% </a:t>
            </a:r>
            <a:br>
              <a:rPr lang="en-US" sz="1600" dirty="0">
                <a:solidFill>
                  <a:srgbClr val="FF0000"/>
                </a:solidFill>
              </a:rPr>
            </a:br>
            <a:r>
              <a:rPr lang="en-US" sz="1600" dirty="0">
                <a:solidFill>
                  <a:srgbClr val="FF0000"/>
                </a:solidFill>
              </a:rPr>
              <a:t>stays molecular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AE57BD-AFBE-A261-9C3D-AC41F5797AD1}"/>
              </a:ext>
            </a:extLst>
          </p:cNvPr>
          <p:cNvSpPr txBox="1"/>
          <p:nvPr/>
        </p:nvSpPr>
        <p:spPr>
          <a:xfrm>
            <a:off x="4161726" y="4278316"/>
            <a:ext cx="4276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Very Few H</a:t>
            </a:r>
            <a:r>
              <a:rPr lang="en-US" sz="1600" baseline="30000" dirty="0">
                <a:solidFill>
                  <a:srgbClr val="FF0000"/>
                </a:solidFill>
              </a:rPr>
              <a:t>+1 </a:t>
            </a:r>
            <a:r>
              <a:rPr lang="en-US" sz="1600" dirty="0">
                <a:solidFill>
                  <a:srgbClr val="FF0000"/>
                </a:solidFill>
              </a:rPr>
              <a:t>ions loose in solution</a:t>
            </a:r>
          </a:p>
        </p:txBody>
      </p:sp>
    </p:spTree>
    <p:extLst>
      <p:ext uri="{BB962C8B-B14F-4D97-AF65-F5344CB8AC3E}">
        <p14:creationId xmlns:p14="http://schemas.microsoft.com/office/powerpoint/2010/main" val="3472852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  BASES are listed in </a:t>
            </a:r>
            <a:r>
              <a:rPr lang="en-US" alt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L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They are also</a:t>
            </a: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listed in strength order. </a:t>
            </a: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NaOH is the strongest base</a:t>
            </a:r>
            <a:b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it has the most OH</a:t>
            </a:r>
            <a:r>
              <a:rPr lang="en-US" altLang="en-US" sz="3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anions in solution.  </a:t>
            </a: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  ALL aqueous ionic compound containing</a:t>
            </a: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OH</a:t>
            </a:r>
            <a:r>
              <a:rPr lang="en-US" altLang="en-US" sz="36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anions are bases.</a:t>
            </a: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examples:  </a:t>
            </a:r>
            <a:r>
              <a:rPr lang="en-US" altLang="en-US" sz="3600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LiOH</a:t>
            </a:r>
            <a:r>
              <a:rPr lang="en-US" alt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600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RbOH</a:t>
            </a:r>
            <a:r>
              <a:rPr lang="en-US" alt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Sr(OH)</a:t>
            </a:r>
            <a:r>
              <a:rPr lang="en-US" altLang="en-US" sz="3600" u="sng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etc. </a:t>
            </a:r>
            <a:br>
              <a:rPr lang="en-US" alt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36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  <a:defRPr/>
            </a:pP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 Ammonia is NH</a:t>
            </a:r>
            <a:r>
              <a:rPr lang="en-US" alt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it has no hydroxides,</a:t>
            </a:r>
            <a:b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but it is a base.  </a:t>
            </a:r>
            <a:b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4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requires another theory</a:t>
            </a:r>
            <a:br>
              <a:rPr lang="en-US" altLang="en-US" sz="4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(coming soon but not today) </a:t>
            </a:r>
            <a:endParaRPr lang="en-US" altLang="en-US" sz="4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None/>
              <a:defRPr/>
            </a:pP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  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are not all the same thing…</a:t>
            </a:r>
            <a:b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Ammonia is a molecule: 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alt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b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Ammonium is a cation: 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alt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4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b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Urea forms from ammonia: 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(NH</a:t>
            </a:r>
            <a:r>
              <a:rPr lang="en-US" alt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4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 </a:t>
            </a:r>
            <a:endParaRPr lang="en-US" alt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932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514350" indent="-514350">
              <a:spcBef>
                <a:spcPct val="50000"/>
              </a:spcBef>
              <a:buAutoNum type="arabicPeriod" startAt="21"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Electrolytes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have loose mobile ions in solution.</a:t>
            </a:r>
          </a:p>
          <a:p>
            <a:pPr marL="514350" indent="-514350">
              <a:spcBef>
                <a:spcPct val="50000"/>
              </a:spcBef>
              <a:buAutoNum type="arabicPeriod" startAt="21"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more ions in solution, the better the solution conducts  </a:t>
            </a:r>
            <a:b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electricity, the </a:t>
            </a:r>
            <a:r>
              <a:rPr lang="en-US" alt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stronger electrolyte it is. </a:t>
            </a:r>
            <a:br>
              <a:rPr lang="en-US" alt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8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ct val="50000"/>
              </a:spcBef>
              <a:buAutoNum type="arabicPeriod" startAt="21"/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 acids &amp; strong bases have </a:t>
            </a:r>
            <a:r>
              <a:rPr lang="en-US" alt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lots of ions in solution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24.  Strong acids &amp; strong bases are </a:t>
            </a:r>
            <a:r>
              <a:rPr lang="en-US" alt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 electrolytes</a:t>
            </a:r>
            <a:br>
              <a:rPr lang="en-US" altLang="en-US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en-US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  </a:t>
            </a:r>
            <a:r>
              <a:rPr lang="en-US" altLang="en-US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acids and all bases are electrolytes.  </a:t>
            </a:r>
          </a:p>
          <a:p>
            <a:pPr>
              <a:spcBef>
                <a:spcPct val="50000"/>
              </a:spcBef>
              <a:defRPr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26.  Their electrolytic strength (ability to conduct electricity) </a:t>
            </a:r>
            <a:b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depends upon how well they dissociate in water.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CA171B60-2337-4B53-985C-FBD920E569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1"/>
          <a:stretch/>
        </p:blipFill>
        <p:spPr>
          <a:xfrm>
            <a:off x="304800" y="1055132"/>
            <a:ext cx="3749365" cy="57993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D46302E-99BD-47C9-857D-B150C42BB80C}"/>
              </a:ext>
            </a:extLst>
          </p:cNvPr>
          <p:cNvSpPr txBox="1"/>
          <p:nvPr/>
        </p:nvSpPr>
        <p:spPr>
          <a:xfrm>
            <a:off x="3657600" y="1828800"/>
            <a:ext cx="513057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Best Electrolytes (most ions)</a:t>
            </a: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Weakest electrolytes (fewer ions)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Best Electrolyte (most ions)</a:t>
            </a:r>
          </a:p>
          <a:p>
            <a:endParaRPr lang="en-US" sz="2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Weakest electrolyte (fewer ions)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BE9F575-DCE9-4A52-926B-508F84249BD0}"/>
              </a:ext>
            </a:extLst>
          </p:cNvPr>
          <p:cNvSpPr txBox="1"/>
          <p:nvPr/>
        </p:nvSpPr>
        <p:spPr>
          <a:xfrm>
            <a:off x="0" y="3532"/>
            <a:ext cx="9144000" cy="1015663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  <a:latin typeface="The Hand Extrablack" panose="03070A02030502020204" pitchFamily="66" charset="0"/>
              </a:rPr>
              <a:t>27.  Mark up table K and table L now…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4FF749C-AD98-1C30-4ADB-3E5B39F4FC9B}"/>
              </a:ext>
            </a:extLst>
          </p:cNvPr>
          <p:cNvCxnSpPr>
            <a:cxnSpLocks/>
          </p:cNvCxnSpPr>
          <p:nvPr/>
        </p:nvCxnSpPr>
        <p:spPr>
          <a:xfrm flipH="1" flipV="1">
            <a:off x="3657600" y="1981200"/>
            <a:ext cx="647700" cy="3911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EE58B3D-3D9A-6D49-301C-BD2000D08316}"/>
              </a:ext>
            </a:extLst>
          </p:cNvPr>
          <p:cNvCxnSpPr>
            <a:cxnSpLocks/>
          </p:cNvCxnSpPr>
          <p:nvPr/>
        </p:nvCxnSpPr>
        <p:spPr>
          <a:xfrm flipH="1">
            <a:off x="3657600" y="2133600"/>
            <a:ext cx="685800" cy="3810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A2E0B4E-D416-E249-8AC6-4FA6A41BB66C}"/>
              </a:ext>
            </a:extLst>
          </p:cNvPr>
          <p:cNvCxnSpPr>
            <a:cxnSpLocks/>
          </p:cNvCxnSpPr>
          <p:nvPr/>
        </p:nvCxnSpPr>
        <p:spPr>
          <a:xfrm flipH="1">
            <a:off x="3657600" y="3689812"/>
            <a:ext cx="685800" cy="58901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C6A54FD-15C2-A808-68BC-1AE76BAE7A1F}"/>
              </a:ext>
            </a:extLst>
          </p:cNvPr>
          <p:cNvCxnSpPr>
            <a:cxnSpLocks/>
          </p:cNvCxnSpPr>
          <p:nvPr/>
        </p:nvCxnSpPr>
        <p:spPr>
          <a:xfrm flipH="1" flipV="1">
            <a:off x="3657600" y="3288268"/>
            <a:ext cx="609600" cy="1809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2445AFA-F58E-CEEA-8C3E-BCA3E9FCF3E4}"/>
              </a:ext>
            </a:extLst>
          </p:cNvPr>
          <p:cNvCxnSpPr>
            <a:cxnSpLocks/>
          </p:cNvCxnSpPr>
          <p:nvPr/>
        </p:nvCxnSpPr>
        <p:spPr>
          <a:xfrm flipH="1">
            <a:off x="3657600" y="3581400"/>
            <a:ext cx="609600" cy="1084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93A3CDC-3560-CC3D-A6D2-95CE60519E6E}"/>
              </a:ext>
            </a:extLst>
          </p:cNvPr>
          <p:cNvCxnSpPr>
            <a:cxnSpLocks/>
          </p:cNvCxnSpPr>
          <p:nvPr/>
        </p:nvCxnSpPr>
        <p:spPr>
          <a:xfrm flipH="1">
            <a:off x="3710940" y="5715000"/>
            <a:ext cx="632460" cy="32212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00684D8-3845-67F8-EFE1-623B46FC165D}"/>
              </a:ext>
            </a:extLst>
          </p:cNvPr>
          <p:cNvCxnSpPr>
            <a:cxnSpLocks/>
          </p:cNvCxnSpPr>
          <p:nvPr/>
        </p:nvCxnSpPr>
        <p:spPr>
          <a:xfrm flipH="1">
            <a:off x="3722370" y="6477000"/>
            <a:ext cx="697230" cy="61086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99E3EA7-833C-2BED-B73F-35E035B722E7}"/>
              </a:ext>
            </a:extLst>
          </p:cNvPr>
          <p:cNvCxnSpPr>
            <a:cxnSpLocks/>
          </p:cNvCxnSpPr>
          <p:nvPr/>
        </p:nvCxnSpPr>
        <p:spPr>
          <a:xfrm flipH="1">
            <a:off x="3695700" y="2061426"/>
            <a:ext cx="609600" cy="17872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6810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27AF4A-C86C-4E62-A738-F2EB6B2F840E}"/>
              </a:ext>
            </a:extLst>
          </p:cNvPr>
          <p:cNvSpPr txBox="1"/>
          <p:nvPr/>
        </p:nvSpPr>
        <p:spPr>
          <a:xfrm>
            <a:off x="0" y="0"/>
            <a:ext cx="9144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50000"/>
              </a:spcBef>
              <a:buNone/>
              <a:defRPr/>
            </a:pPr>
            <a:r>
              <a:rPr lang="en-US" alt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  This name of this new </a:t>
            </a:r>
            <a:br>
              <a:rPr lang="en-US" alt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chemical reaction is 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6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Acid Base </a:t>
            </a:r>
            <a:br>
              <a:rPr lang="en-US" altLang="en-US" sz="6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6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Neutralization Reaction</a:t>
            </a:r>
            <a:endParaRPr lang="en-US" altLang="en-US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9835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50000"/>
              </a:spcBef>
              <a:defRPr/>
            </a:pPr>
            <a:r>
              <a:rPr lang="en-US" altLang="en-US" sz="4000" dirty="0">
                <a:solidFill>
                  <a:srgbClr val="000000"/>
                </a:solidFill>
                <a:latin typeface="Comic Sans MS" panose="030F0702030302020204" pitchFamily="66" charset="0"/>
              </a:rPr>
              <a:t>Water, </a:t>
            </a:r>
            <a:r>
              <a:rPr lang="en-US" altLang="en-US" sz="4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wata</a:t>
            </a:r>
            <a:r>
              <a:rPr lang="en-US" altLang="en-US" sz="4000" dirty="0">
                <a:solidFill>
                  <a:srgbClr val="000000"/>
                </a:solidFill>
                <a:latin typeface="Comic Sans MS" panose="030F0702030302020204" pitchFamily="66" charset="0"/>
              </a:rPr>
              <a:t>, aqua, etc.  </a:t>
            </a:r>
          </a:p>
          <a:p>
            <a:pPr lvl="0">
              <a:spcBef>
                <a:spcPct val="50000"/>
              </a:spcBef>
              <a:defRPr/>
            </a:pPr>
            <a:endParaRPr lang="en-US" altLang="en-US" sz="24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lvl="0">
              <a:spcBef>
                <a:spcPct val="50000"/>
              </a:spcBef>
              <a:defRPr/>
            </a:pPr>
            <a:r>
              <a:rPr lang="en-US" altLang="en-US" sz="4000" dirty="0">
                <a:solidFill>
                  <a:srgbClr val="000000"/>
                </a:solidFill>
                <a:latin typeface="Comic Sans MS" panose="030F0702030302020204" pitchFamily="66" charset="0"/>
              </a:rPr>
              <a:t>29.  </a:t>
            </a:r>
            <a:r>
              <a:rPr lang="en-US" altLang="en-US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The formula for water is H</a:t>
            </a:r>
            <a:r>
              <a:rPr lang="en-US" altLang="en-US" sz="4000" b="1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en-US" altLang="en-US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</a:t>
            </a:r>
            <a:r>
              <a:rPr lang="en-US" altLang="en-US" sz="4000" b="1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(L)</a:t>
            </a:r>
            <a:endParaRPr lang="en-US" altLang="en-US" sz="4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lvl="0">
              <a:spcBef>
                <a:spcPct val="50000"/>
              </a:spcBef>
              <a:defRPr/>
            </a:pPr>
            <a:r>
              <a:rPr lang="en-US" altLang="en-US" sz="4000" dirty="0">
                <a:latin typeface="Comic Sans MS" panose="030F0702030302020204" pitchFamily="66" charset="0"/>
              </a:rPr>
              <a:t>30.  </a:t>
            </a:r>
            <a:r>
              <a:rPr lang="en-US" altLang="en-US" sz="39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The formula for water is HOH</a:t>
            </a:r>
            <a:r>
              <a:rPr lang="en-US" altLang="en-US" sz="3900" b="1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(L)</a:t>
            </a:r>
          </a:p>
          <a:p>
            <a:endParaRPr lang="en-US" dirty="0"/>
          </a:p>
        </p:txBody>
      </p:sp>
      <p:pic>
        <p:nvPicPr>
          <p:cNvPr id="1026" name="Picture 2" descr="Image result for water 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592" y="3657600"/>
            <a:ext cx="5410200" cy="304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3897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99850AD-A956-26A4-B896-0E76863C8D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687570"/>
              </p:ext>
            </p:extLst>
          </p:nvPr>
        </p:nvGraphicFramePr>
        <p:xfrm>
          <a:off x="0" y="-2207"/>
          <a:ext cx="9144002" cy="49138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7964">
                  <a:extLst>
                    <a:ext uri="{9D8B030D-6E8A-4147-A177-3AD203B41FA5}">
                      <a16:colId xmlns:a16="http://schemas.microsoft.com/office/drawing/2014/main" val="2974605034"/>
                    </a:ext>
                  </a:extLst>
                </a:gridCol>
                <a:gridCol w="826636">
                  <a:extLst>
                    <a:ext uri="{9D8B030D-6E8A-4147-A177-3AD203B41FA5}">
                      <a16:colId xmlns:a16="http://schemas.microsoft.com/office/drawing/2014/main" val="2619396484"/>
                    </a:ext>
                  </a:extLst>
                </a:gridCol>
                <a:gridCol w="1658710">
                  <a:extLst>
                    <a:ext uri="{9D8B030D-6E8A-4147-A177-3AD203B41FA5}">
                      <a16:colId xmlns:a16="http://schemas.microsoft.com/office/drawing/2014/main" val="1754287241"/>
                    </a:ext>
                  </a:extLst>
                </a:gridCol>
                <a:gridCol w="1242673">
                  <a:extLst>
                    <a:ext uri="{9D8B030D-6E8A-4147-A177-3AD203B41FA5}">
                      <a16:colId xmlns:a16="http://schemas.microsoft.com/office/drawing/2014/main" val="4065122231"/>
                    </a:ext>
                  </a:extLst>
                </a:gridCol>
                <a:gridCol w="1442017">
                  <a:extLst>
                    <a:ext uri="{9D8B030D-6E8A-4147-A177-3AD203B41FA5}">
                      <a16:colId xmlns:a16="http://schemas.microsoft.com/office/drawing/2014/main" val="195991385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553298819"/>
                    </a:ext>
                  </a:extLst>
                </a:gridCol>
                <a:gridCol w="1371602">
                  <a:extLst>
                    <a:ext uri="{9D8B030D-6E8A-4147-A177-3AD203B41FA5}">
                      <a16:colId xmlns:a16="http://schemas.microsoft.com/office/drawing/2014/main" val="2676481163"/>
                    </a:ext>
                  </a:extLst>
                </a:gridCol>
              </a:tblGrid>
              <a:tr h="1069007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  Balance hydrochloric acid and sodium hydroxide react…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9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5985688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Hydrochloric acid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Sodium hydroxide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Sodium chloride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865925"/>
                  </a:ext>
                </a:extLst>
              </a:tr>
              <a:tr h="1177842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585672"/>
                  </a:ext>
                </a:extLst>
              </a:tr>
              <a:tr h="955758">
                <a:tc gridSpan="7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Arrhenius theory states…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9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3851214"/>
                  </a:ext>
                </a:extLst>
              </a:tr>
              <a:tr h="720642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808649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06FCD-10BB-220E-01AC-025937D06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90C570A-CC4E-B926-B0FC-26FC09DA9E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153048"/>
              </p:ext>
            </p:extLst>
          </p:nvPr>
        </p:nvGraphicFramePr>
        <p:xfrm>
          <a:off x="0" y="-2207"/>
          <a:ext cx="9144002" cy="49138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7964">
                  <a:extLst>
                    <a:ext uri="{9D8B030D-6E8A-4147-A177-3AD203B41FA5}">
                      <a16:colId xmlns:a16="http://schemas.microsoft.com/office/drawing/2014/main" val="2974605034"/>
                    </a:ext>
                  </a:extLst>
                </a:gridCol>
                <a:gridCol w="826636">
                  <a:extLst>
                    <a:ext uri="{9D8B030D-6E8A-4147-A177-3AD203B41FA5}">
                      <a16:colId xmlns:a16="http://schemas.microsoft.com/office/drawing/2014/main" val="2619396484"/>
                    </a:ext>
                  </a:extLst>
                </a:gridCol>
                <a:gridCol w="1658710">
                  <a:extLst>
                    <a:ext uri="{9D8B030D-6E8A-4147-A177-3AD203B41FA5}">
                      <a16:colId xmlns:a16="http://schemas.microsoft.com/office/drawing/2014/main" val="1754287241"/>
                    </a:ext>
                  </a:extLst>
                </a:gridCol>
                <a:gridCol w="1242673">
                  <a:extLst>
                    <a:ext uri="{9D8B030D-6E8A-4147-A177-3AD203B41FA5}">
                      <a16:colId xmlns:a16="http://schemas.microsoft.com/office/drawing/2014/main" val="4065122231"/>
                    </a:ext>
                  </a:extLst>
                </a:gridCol>
                <a:gridCol w="1442017">
                  <a:extLst>
                    <a:ext uri="{9D8B030D-6E8A-4147-A177-3AD203B41FA5}">
                      <a16:colId xmlns:a16="http://schemas.microsoft.com/office/drawing/2014/main" val="195991385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553298819"/>
                    </a:ext>
                  </a:extLst>
                </a:gridCol>
                <a:gridCol w="1371602">
                  <a:extLst>
                    <a:ext uri="{9D8B030D-6E8A-4147-A177-3AD203B41FA5}">
                      <a16:colId xmlns:a16="http://schemas.microsoft.com/office/drawing/2014/main" val="2676481163"/>
                    </a:ext>
                  </a:extLst>
                </a:gridCol>
              </a:tblGrid>
              <a:tr h="1069007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  </a:t>
                      </a:r>
                      <a:r>
                        <a:rPr lang="en-US" alt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Balance hydrochloric acid and sodium hydroxide react…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9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5985688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Hydrochloric acid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Sodium hydroxide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Sodium chloride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865925"/>
                  </a:ext>
                </a:extLst>
              </a:tr>
              <a:tr h="1177842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800" u="sng" dirty="0">
                          <a:solidFill>
                            <a:srgbClr val="FF33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n-US" altLang="en-US" sz="28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altLang="en-US" sz="2800" u="sng" dirty="0">
                          <a:solidFill>
                            <a:srgbClr val="FF33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OH</a:t>
                      </a:r>
                      <a:r>
                        <a:rPr lang="en-US" altLang="en-US" sz="28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 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NaCl</a:t>
                      </a:r>
                      <a:r>
                        <a:rPr lang="en-US" altLang="en-US" sz="28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 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800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HOH</a:t>
                      </a:r>
                      <a:r>
                        <a:rPr lang="en-US" altLang="en-US" sz="280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(L)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585672"/>
                  </a:ext>
                </a:extLst>
              </a:tr>
              <a:tr h="955758">
                <a:tc gridSpan="7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Arrhenius theory states…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9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3851214"/>
                  </a:ext>
                </a:extLst>
              </a:tr>
              <a:tr h="72064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acid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makes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salt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80864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15602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F2745-5B24-91EC-95B5-8347C77D1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8F0F6BD-76E5-74B5-BDA3-7C1E7DF95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306259"/>
              </p:ext>
            </p:extLst>
          </p:nvPr>
        </p:nvGraphicFramePr>
        <p:xfrm>
          <a:off x="0" y="-2207"/>
          <a:ext cx="9144002" cy="3237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7964">
                  <a:extLst>
                    <a:ext uri="{9D8B030D-6E8A-4147-A177-3AD203B41FA5}">
                      <a16:colId xmlns:a16="http://schemas.microsoft.com/office/drawing/2014/main" val="2974605034"/>
                    </a:ext>
                  </a:extLst>
                </a:gridCol>
                <a:gridCol w="826636">
                  <a:extLst>
                    <a:ext uri="{9D8B030D-6E8A-4147-A177-3AD203B41FA5}">
                      <a16:colId xmlns:a16="http://schemas.microsoft.com/office/drawing/2014/main" val="2619396484"/>
                    </a:ext>
                  </a:extLst>
                </a:gridCol>
                <a:gridCol w="1658710">
                  <a:extLst>
                    <a:ext uri="{9D8B030D-6E8A-4147-A177-3AD203B41FA5}">
                      <a16:colId xmlns:a16="http://schemas.microsoft.com/office/drawing/2014/main" val="1754287241"/>
                    </a:ext>
                  </a:extLst>
                </a:gridCol>
                <a:gridCol w="1242673">
                  <a:extLst>
                    <a:ext uri="{9D8B030D-6E8A-4147-A177-3AD203B41FA5}">
                      <a16:colId xmlns:a16="http://schemas.microsoft.com/office/drawing/2014/main" val="4065122231"/>
                    </a:ext>
                  </a:extLst>
                </a:gridCol>
                <a:gridCol w="1594417">
                  <a:extLst>
                    <a:ext uri="{9D8B030D-6E8A-4147-A177-3AD203B41FA5}">
                      <a16:colId xmlns:a16="http://schemas.microsoft.com/office/drawing/2014/main" val="195991385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484853523"/>
                    </a:ext>
                  </a:extLst>
                </a:gridCol>
                <a:gridCol w="1371602">
                  <a:extLst>
                    <a:ext uri="{9D8B030D-6E8A-4147-A177-3AD203B41FA5}">
                      <a16:colId xmlns:a16="http://schemas.microsoft.com/office/drawing/2014/main" val="2676481163"/>
                    </a:ext>
                  </a:extLst>
                </a:gridCol>
              </a:tblGrid>
              <a:tr h="1069007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32.  </a:t>
                      </a:r>
                      <a:r>
                        <a:rPr lang="en-US" alt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Balance nitric acid and potassium hydroxide react…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5985688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Nitric </a:t>
                      </a:r>
                      <a:b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acid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Potassium hydroxide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865925"/>
                  </a:ext>
                </a:extLst>
              </a:tr>
              <a:tr h="1177842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2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US" altLang="en-US" sz="2800" baseline="-25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3(AQ)</a:t>
                      </a:r>
                      <a:r>
                        <a:rPr lang="en-US" altLang="en-US" sz="2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800" u="sng" dirty="0">
                          <a:solidFill>
                            <a:srgbClr val="FF33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OH</a:t>
                      </a:r>
                      <a:r>
                        <a:rPr lang="en-US" altLang="en-US" sz="2800" baseline="-25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 </a:t>
                      </a: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585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1066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8DCD7-3768-C854-092E-70E4A211B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D6BD13E-9E49-A50D-7871-0343F1DC2AAB}"/>
              </a:ext>
            </a:extLst>
          </p:cNvPr>
          <p:cNvGraphicFramePr>
            <a:graphicFrameLocks noGrp="1"/>
          </p:cNvGraphicFramePr>
          <p:nvPr/>
        </p:nvGraphicFramePr>
        <p:xfrm>
          <a:off x="0" y="-2207"/>
          <a:ext cx="9144002" cy="3237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7964">
                  <a:extLst>
                    <a:ext uri="{9D8B030D-6E8A-4147-A177-3AD203B41FA5}">
                      <a16:colId xmlns:a16="http://schemas.microsoft.com/office/drawing/2014/main" val="2974605034"/>
                    </a:ext>
                  </a:extLst>
                </a:gridCol>
                <a:gridCol w="826636">
                  <a:extLst>
                    <a:ext uri="{9D8B030D-6E8A-4147-A177-3AD203B41FA5}">
                      <a16:colId xmlns:a16="http://schemas.microsoft.com/office/drawing/2014/main" val="2619396484"/>
                    </a:ext>
                  </a:extLst>
                </a:gridCol>
                <a:gridCol w="1658710">
                  <a:extLst>
                    <a:ext uri="{9D8B030D-6E8A-4147-A177-3AD203B41FA5}">
                      <a16:colId xmlns:a16="http://schemas.microsoft.com/office/drawing/2014/main" val="1754287241"/>
                    </a:ext>
                  </a:extLst>
                </a:gridCol>
                <a:gridCol w="1242673">
                  <a:extLst>
                    <a:ext uri="{9D8B030D-6E8A-4147-A177-3AD203B41FA5}">
                      <a16:colId xmlns:a16="http://schemas.microsoft.com/office/drawing/2014/main" val="4065122231"/>
                    </a:ext>
                  </a:extLst>
                </a:gridCol>
                <a:gridCol w="1594417">
                  <a:extLst>
                    <a:ext uri="{9D8B030D-6E8A-4147-A177-3AD203B41FA5}">
                      <a16:colId xmlns:a16="http://schemas.microsoft.com/office/drawing/2014/main" val="195991385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484853523"/>
                    </a:ext>
                  </a:extLst>
                </a:gridCol>
                <a:gridCol w="1371602">
                  <a:extLst>
                    <a:ext uri="{9D8B030D-6E8A-4147-A177-3AD203B41FA5}">
                      <a16:colId xmlns:a16="http://schemas.microsoft.com/office/drawing/2014/main" val="2676481163"/>
                    </a:ext>
                  </a:extLst>
                </a:gridCol>
              </a:tblGrid>
              <a:tr h="1069007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32.  </a:t>
                      </a:r>
                      <a:r>
                        <a:rPr lang="en-US" alt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Balance nitric acid and potassium hydroxide react…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5985688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Nitric </a:t>
                      </a:r>
                      <a:b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acid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Potassium hydroxide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Potassium nitrate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865925"/>
                  </a:ext>
                </a:extLst>
              </a:tr>
              <a:tr h="1177842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2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US" altLang="en-US" sz="2800" baseline="-25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3(AQ)</a:t>
                      </a:r>
                      <a:r>
                        <a:rPr lang="en-US" altLang="en-US" sz="2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800" u="sng" dirty="0">
                          <a:solidFill>
                            <a:srgbClr val="FF33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OH</a:t>
                      </a:r>
                      <a:r>
                        <a:rPr lang="en-US" altLang="en-US" sz="2800" baseline="-25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 </a:t>
                      </a: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</a:t>
                      </a:r>
                      <a:r>
                        <a:rPr lang="en-US" altLang="en-US" sz="28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3(AQ)</a:t>
                      </a: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HOH</a:t>
                      </a:r>
                      <a:r>
                        <a:rPr lang="en-US" altLang="en-US" sz="28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(L)</a:t>
                      </a:r>
                      <a:r>
                        <a:rPr lang="en-US" altLang="en-US" sz="2800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585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4413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22856-5421-1AAC-286A-2059E52C5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06DD67A-8A26-5C1B-EABA-48A657DBD3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417580"/>
              </p:ext>
            </p:extLst>
          </p:nvPr>
        </p:nvGraphicFramePr>
        <p:xfrm>
          <a:off x="0" y="-2207"/>
          <a:ext cx="9144002" cy="3237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7964">
                  <a:extLst>
                    <a:ext uri="{9D8B030D-6E8A-4147-A177-3AD203B41FA5}">
                      <a16:colId xmlns:a16="http://schemas.microsoft.com/office/drawing/2014/main" val="2974605034"/>
                    </a:ext>
                  </a:extLst>
                </a:gridCol>
                <a:gridCol w="598036">
                  <a:extLst>
                    <a:ext uri="{9D8B030D-6E8A-4147-A177-3AD203B41FA5}">
                      <a16:colId xmlns:a16="http://schemas.microsoft.com/office/drawing/2014/main" val="261939648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68493960"/>
                    </a:ext>
                  </a:extLst>
                </a:gridCol>
                <a:gridCol w="1072583">
                  <a:extLst>
                    <a:ext uri="{9D8B030D-6E8A-4147-A177-3AD203B41FA5}">
                      <a16:colId xmlns:a16="http://schemas.microsoft.com/office/drawing/2014/main" val="1439137717"/>
                    </a:ext>
                  </a:extLst>
                </a:gridCol>
                <a:gridCol w="1594417">
                  <a:extLst>
                    <a:ext uri="{9D8B030D-6E8A-4147-A177-3AD203B41FA5}">
                      <a16:colId xmlns:a16="http://schemas.microsoft.com/office/drawing/2014/main" val="195991385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484853523"/>
                    </a:ext>
                  </a:extLst>
                </a:gridCol>
                <a:gridCol w="1524002">
                  <a:extLst>
                    <a:ext uri="{9D8B030D-6E8A-4147-A177-3AD203B41FA5}">
                      <a16:colId xmlns:a16="http://schemas.microsoft.com/office/drawing/2014/main" val="3969478066"/>
                    </a:ext>
                  </a:extLst>
                </a:gridCol>
              </a:tblGrid>
              <a:tr h="1069007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33.  </a:t>
                      </a:r>
                      <a:r>
                        <a:rPr lang="en-US" alt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Balance hydrochloric acid and calcium hydroxide react…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985688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Hydrochloric </a:t>
                      </a:r>
                      <a:b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acid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Calcium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hydroxide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Calcium</a:t>
                      </a:r>
                    </a:p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Chloride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865925"/>
                  </a:ext>
                </a:extLst>
              </a:tr>
              <a:tr h="1177842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585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28393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775E5-6B56-EAC5-A486-21DE18D5C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EE0504C-AEF1-C5DD-4990-0F64238408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690116"/>
              </p:ext>
            </p:extLst>
          </p:nvPr>
        </p:nvGraphicFramePr>
        <p:xfrm>
          <a:off x="0" y="-2207"/>
          <a:ext cx="9144002" cy="3237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7964">
                  <a:extLst>
                    <a:ext uri="{9D8B030D-6E8A-4147-A177-3AD203B41FA5}">
                      <a16:colId xmlns:a16="http://schemas.microsoft.com/office/drawing/2014/main" val="2974605034"/>
                    </a:ext>
                  </a:extLst>
                </a:gridCol>
                <a:gridCol w="598036">
                  <a:extLst>
                    <a:ext uri="{9D8B030D-6E8A-4147-A177-3AD203B41FA5}">
                      <a16:colId xmlns:a16="http://schemas.microsoft.com/office/drawing/2014/main" val="261939648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68493960"/>
                    </a:ext>
                  </a:extLst>
                </a:gridCol>
                <a:gridCol w="1072583">
                  <a:extLst>
                    <a:ext uri="{9D8B030D-6E8A-4147-A177-3AD203B41FA5}">
                      <a16:colId xmlns:a16="http://schemas.microsoft.com/office/drawing/2014/main" val="1439137717"/>
                    </a:ext>
                  </a:extLst>
                </a:gridCol>
                <a:gridCol w="1594417">
                  <a:extLst>
                    <a:ext uri="{9D8B030D-6E8A-4147-A177-3AD203B41FA5}">
                      <a16:colId xmlns:a16="http://schemas.microsoft.com/office/drawing/2014/main" val="195991385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484853523"/>
                    </a:ext>
                  </a:extLst>
                </a:gridCol>
                <a:gridCol w="1524002">
                  <a:extLst>
                    <a:ext uri="{9D8B030D-6E8A-4147-A177-3AD203B41FA5}">
                      <a16:colId xmlns:a16="http://schemas.microsoft.com/office/drawing/2014/main" val="3969478066"/>
                    </a:ext>
                  </a:extLst>
                </a:gridCol>
              </a:tblGrid>
              <a:tr h="1069007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33.  </a:t>
                      </a:r>
                      <a:r>
                        <a:rPr lang="en-US" alt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Balance hydrochloric acid and calcium hydroxide react…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985688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Hydrochloric </a:t>
                      </a:r>
                      <a:b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acid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Calcium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hydroxide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Calcium</a:t>
                      </a:r>
                    </a:p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Chloride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865925"/>
                  </a:ext>
                </a:extLst>
              </a:tr>
              <a:tr h="1177842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2H</a:t>
                      </a:r>
                      <a:r>
                        <a:rPr lang="en-US" altLang="en-US" sz="2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n-US" altLang="en-US" sz="2800" baseline="-25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altLang="en-US" sz="2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800" u="sng" dirty="0">
                          <a:solidFill>
                            <a:srgbClr val="FF33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Ca(</a:t>
                      </a:r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OH)</a:t>
                      </a:r>
                      <a:r>
                        <a:rPr lang="en-US" altLang="en-US" sz="280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2800" baseline="-25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 </a:t>
                      </a: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CaCl</a:t>
                      </a:r>
                      <a:r>
                        <a:rPr lang="en-US" altLang="en-US" sz="28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2(AQ)</a:t>
                      </a: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2HOH</a:t>
                      </a:r>
                      <a:r>
                        <a:rPr lang="en-US" altLang="en-US" sz="28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(L)</a:t>
                      </a:r>
                      <a:r>
                        <a:rPr lang="en-US" altLang="en-US" sz="2800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585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56059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8BB84-9F10-B540-B6AC-73A272259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AA8B0EA-8B64-4342-30B9-B433C93B25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286053"/>
              </p:ext>
            </p:extLst>
          </p:nvPr>
        </p:nvGraphicFramePr>
        <p:xfrm>
          <a:off x="0" y="-2207"/>
          <a:ext cx="9144002" cy="3237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7964">
                  <a:extLst>
                    <a:ext uri="{9D8B030D-6E8A-4147-A177-3AD203B41FA5}">
                      <a16:colId xmlns:a16="http://schemas.microsoft.com/office/drawing/2014/main" val="2974605034"/>
                    </a:ext>
                  </a:extLst>
                </a:gridCol>
                <a:gridCol w="598036">
                  <a:extLst>
                    <a:ext uri="{9D8B030D-6E8A-4147-A177-3AD203B41FA5}">
                      <a16:colId xmlns:a16="http://schemas.microsoft.com/office/drawing/2014/main" val="2619396484"/>
                    </a:ext>
                  </a:extLst>
                </a:gridCol>
                <a:gridCol w="1887310">
                  <a:extLst>
                    <a:ext uri="{9D8B030D-6E8A-4147-A177-3AD203B41FA5}">
                      <a16:colId xmlns:a16="http://schemas.microsoft.com/office/drawing/2014/main" val="3868493960"/>
                    </a:ext>
                  </a:extLst>
                </a:gridCol>
                <a:gridCol w="932090">
                  <a:extLst>
                    <a:ext uri="{9D8B030D-6E8A-4147-A177-3AD203B41FA5}">
                      <a16:colId xmlns:a16="http://schemas.microsoft.com/office/drawing/2014/main" val="406512223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30793553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484853523"/>
                    </a:ext>
                  </a:extLst>
                </a:gridCol>
                <a:gridCol w="1524002">
                  <a:extLst>
                    <a:ext uri="{9D8B030D-6E8A-4147-A177-3AD203B41FA5}">
                      <a16:colId xmlns:a16="http://schemas.microsoft.com/office/drawing/2014/main" val="3969478066"/>
                    </a:ext>
                  </a:extLst>
                </a:gridCol>
              </a:tblGrid>
              <a:tr h="1069007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 </a:t>
                      </a:r>
                      <a:r>
                        <a:rPr lang="en-US" alt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Balance phosphoric acid and lithium hydroxide react…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985688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Phosphoric </a:t>
                      </a:r>
                      <a:b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acid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lithium </a:t>
                      </a:r>
                      <a:b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hydroxide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Lithium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phosphate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865925"/>
                  </a:ext>
                </a:extLst>
              </a:tr>
              <a:tr h="1177842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585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79294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91452-3C7D-F52E-2FA0-2A8F6998C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1E91221-D213-55B2-A1CD-20E8966620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944848"/>
              </p:ext>
            </p:extLst>
          </p:nvPr>
        </p:nvGraphicFramePr>
        <p:xfrm>
          <a:off x="0" y="-2207"/>
          <a:ext cx="9144002" cy="3237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7964">
                  <a:extLst>
                    <a:ext uri="{9D8B030D-6E8A-4147-A177-3AD203B41FA5}">
                      <a16:colId xmlns:a16="http://schemas.microsoft.com/office/drawing/2014/main" val="2974605034"/>
                    </a:ext>
                  </a:extLst>
                </a:gridCol>
                <a:gridCol w="598036">
                  <a:extLst>
                    <a:ext uri="{9D8B030D-6E8A-4147-A177-3AD203B41FA5}">
                      <a16:colId xmlns:a16="http://schemas.microsoft.com/office/drawing/2014/main" val="2619396484"/>
                    </a:ext>
                  </a:extLst>
                </a:gridCol>
                <a:gridCol w="1887310">
                  <a:extLst>
                    <a:ext uri="{9D8B030D-6E8A-4147-A177-3AD203B41FA5}">
                      <a16:colId xmlns:a16="http://schemas.microsoft.com/office/drawing/2014/main" val="3868493960"/>
                    </a:ext>
                  </a:extLst>
                </a:gridCol>
                <a:gridCol w="932090">
                  <a:extLst>
                    <a:ext uri="{9D8B030D-6E8A-4147-A177-3AD203B41FA5}">
                      <a16:colId xmlns:a16="http://schemas.microsoft.com/office/drawing/2014/main" val="406512223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30793553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484853523"/>
                    </a:ext>
                  </a:extLst>
                </a:gridCol>
                <a:gridCol w="1524002">
                  <a:extLst>
                    <a:ext uri="{9D8B030D-6E8A-4147-A177-3AD203B41FA5}">
                      <a16:colId xmlns:a16="http://schemas.microsoft.com/office/drawing/2014/main" val="3969478066"/>
                    </a:ext>
                  </a:extLst>
                </a:gridCol>
              </a:tblGrid>
              <a:tr h="1069007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 </a:t>
                      </a:r>
                      <a:r>
                        <a:rPr lang="en-US" alt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Balance phosphoric acid and lithium hydroxide react…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985688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Phosphoric </a:t>
                      </a:r>
                      <a:b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acid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lithium </a:t>
                      </a:r>
                      <a:b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hydroxide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Lithium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phosphate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865925"/>
                  </a:ext>
                </a:extLst>
              </a:tr>
              <a:tr h="1177842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280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</a:t>
                      </a:r>
                      <a:r>
                        <a:rPr lang="en-US" altLang="en-US" sz="28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4(AQ)</a:t>
                      </a: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</a:t>
                      </a:r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OH</a:t>
                      </a:r>
                      <a:r>
                        <a:rPr lang="en-US" altLang="en-US" sz="2800" baseline="-25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 </a:t>
                      </a: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</a:t>
                      </a:r>
                      <a:r>
                        <a:rPr lang="en-US" altLang="en-US" sz="28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</a:t>
                      </a:r>
                      <a:r>
                        <a:rPr lang="en-US" altLang="en-US" sz="28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4(AQ)</a:t>
                      </a: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2HOH</a:t>
                      </a:r>
                      <a:r>
                        <a:rPr lang="en-US" altLang="en-US" sz="28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(L)</a:t>
                      </a:r>
                      <a:r>
                        <a:rPr lang="en-US" altLang="en-US" sz="2800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585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11622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4E0FD-5924-010E-ED3A-64662EF7D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C8F4361-6831-401E-79D5-AF4237392E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149835"/>
              </p:ext>
            </p:extLst>
          </p:nvPr>
        </p:nvGraphicFramePr>
        <p:xfrm>
          <a:off x="0" y="-2207"/>
          <a:ext cx="9144002" cy="3237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7964">
                  <a:extLst>
                    <a:ext uri="{9D8B030D-6E8A-4147-A177-3AD203B41FA5}">
                      <a16:colId xmlns:a16="http://schemas.microsoft.com/office/drawing/2014/main" val="2974605034"/>
                    </a:ext>
                  </a:extLst>
                </a:gridCol>
                <a:gridCol w="598036">
                  <a:extLst>
                    <a:ext uri="{9D8B030D-6E8A-4147-A177-3AD203B41FA5}">
                      <a16:colId xmlns:a16="http://schemas.microsoft.com/office/drawing/2014/main" val="2619396484"/>
                    </a:ext>
                  </a:extLst>
                </a:gridCol>
                <a:gridCol w="1887310">
                  <a:extLst>
                    <a:ext uri="{9D8B030D-6E8A-4147-A177-3AD203B41FA5}">
                      <a16:colId xmlns:a16="http://schemas.microsoft.com/office/drawing/2014/main" val="3868493960"/>
                    </a:ext>
                  </a:extLst>
                </a:gridCol>
                <a:gridCol w="779690">
                  <a:extLst>
                    <a:ext uri="{9D8B030D-6E8A-4147-A177-3AD203B41FA5}">
                      <a16:colId xmlns:a16="http://schemas.microsoft.com/office/drawing/2014/main" val="406512223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30793553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484853523"/>
                    </a:ext>
                  </a:extLst>
                </a:gridCol>
                <a:gridCol w="1524002">
                  <a:extLst>
                    <a:ext uri="{9D8B030D-6E8A-4147-A177-3AD203B41FA5}">
                      <a16:colId xmlns:a16="http://schemas.microsoft.com/office/drawing/2014/main" val="3969478066"/>
                    </a:ext>
                  </a:extLst>
                </a:gridCol>
              </a:tblGrid>
              <a:tr h="1069007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 </a:t>
                      </a:r>
                      <a:r>
                        <a:rPr lang="en-US" alt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Balance nitric acid and magnesium hydroxide react…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985688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Nitric </a:t>
                      </a:r>
                      <a:b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acid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Magnesium </a:t>
                      </a:r>
                      <a:b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hydroxide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Magnesium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nitrate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865925"/>
                  </a:ext>
                </a:extLst>
              </a:tr>
              <a:tr h="1177842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5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500" baseline="-25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5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585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81895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9E0FC-6579-07D9-1ABF-CDF16E530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AC33E89-346A-2314-5904-783C1068CA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72273"/>
              </p:ext>
            </p:extLst>
          </p:nvPr>
        </p:nvGraphicFramePr>
        <p:xfrm>
          <a:off x="0" y="-2207"/>
          <a:ext cx="9144002" cy="58696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7964">
                  <a:extLst>
                    <a:ext uri="{9D8B030D-6E8A-4147-A177-3AD203B41FA5}">
                      <a16:colId xmlns:a16="http://schemas.microsoft.com/office/drawing/2014/main" val="2974605034"/>
                    </a:ext>
                  </a:extLst>
                </a:gridCol>
                <a:gridCol w="598036">
                  <a:extLst>
                    <a:ext uri="{9D8B030D-6E8A-4147-A177-3AD203B41FA5}">
                      <a16:colId xmlns:a16="http://schemas.microsoft.com/office/drawing/2014/main" val="2619396484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3868493960"/>
                    </a:ext>
                  </a:extLst>
                </a:gridCol>
                <a:gridCol w="1658710">
                  <a:extLst>
                    <a:ext uri="{9D8B030D-6E8A-4147-A177-3AD203B41FA5}">
                      <a16:colId xmlns:a16="http://schemas.microsoft.com/office/drawing/2014/main" val="1754287241"/>
                    </a:ext>
                  </a:extLst>
                </a:gridCol>
                <a:gridCol w="779690">
                  <a:extLst>
                    <a:ext uri="{9D8B030D-6E8A-4147-A177-3AD203B41FA5}">
                      <a16:colId xmlns:a16="http://schemas.microsoft.com/office/drawing/2014/main" val="4065122231"/>
                    </a:ext>
                  </a:extLst>
                </a:gridCol>
                <a:gridCol w="462983">
                  <a:extLst>
                    <a:ext uri="{9D8B030D-6E8A-4147-A177-3AD203B41FA5}">
                      <a16:colId xmlns:a16="http://schemas.microsoft.com/office/drawing/2014/main" val="2307935536"/>
                    </a:ext>
                  </a:extLst>
                </a:gridCol>
                <a:gridCol w="1442017">
                  <a:extLst>
                    <a:ext uri="{9D8B030D-6E8A-4147-A177-3AD203B41FA5}">
                      <a16:colId xmlns:a16="http://schemas.microsoft.com/office/drawing/2014/main" val="1959913851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355329881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484853523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3969478066"/>
                    </a:ext>
                  </a:extLst>
                </a:gridCol>
                <a:gridCol w="1371602">
                  <a:extLst>
                    <a:ext uri="{9D8B030D-6E8A-4147-A177-3AD203B41FA5}">
                      <a16:colId xmlns:a16="http://schemas.microsoft.com/office/drawing/2014/main" val="2676481163"/>
                    </a:ext>
                  </a:extLst>
                </a:gridCol>
              </a:tblGrid>
              <a:tr h="1069007">
                <a:tc gridSpan="1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 </a:t>
                      </a:r>
                      <a:r>
                        <a:rPr lang="en-US" alt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Balance nitric acid and magnesium hydroxide react…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5985688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Nitric </a:t>
                      </a:r>
                      <a:b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acid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Magnesium </a:t>
                      </a:r>
                      <a:b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hydroxide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Calcium hydroxide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Magnesium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nitrate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Lithium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phosphate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865925"/>
                  </a:ext>
                </a:extLst>
              </a:tr>
              <a:tr h="1177842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5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2H</a:t>
                      </a:r>
                      <a:r>
                        <a:rPr lang="en-US" altLang="en-US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US" altLang="en-US" sz="25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3(AQ)</a:t>
                      </a:r>
                      <a:r>
                        <a:rPr lang="en-US" altLang="en-US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en-US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</a:t>
                      </a:r>
                      <a:r>
                        <a:rPr lang="en-US" altLang="en-US" sz="25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(OH)</a:t>
                      </a:r>
                      <a:r>
                        <a:rPr lang="en-US" altLang="en-US" sz="250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2500" baseline="-25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 </a:t>
                      </a:r>
                      <a:r>
                        <a:rPr lang="en-US" altLang="en-US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altLang="en-US" sz="2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Ca(</a:t>
                      </a:r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OH)</a:t>
                      </a:r>
                      <a:r>
                        <a:rPr lang="en-US" altLang="en-US" sz="2800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2800" baseline="-25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 </a:t>
                      </a: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en-US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Mg(NO</a:t>
                      </a:r>
                      <a:r>
                        <a:rPr lang="en-US" altLang="en-US" sz="25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en-US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altLang="en-US" sz="25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2(AQ)</a:t>
                      </a:r>
                      <a:r>
                        <a:rPr lang="en-US" altLang="en-US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</a:t>
                      </a:r>
                      <a:r>
                        <a:rPr lang="en-US" altLang="en-US" sz="28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</a:t>
                      </a:r>
                      <a:r>
                        <a:rPr lang="en-US" altLang="en-US" sz="28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(AQ)</a:t>
                      </a:r>
                      <a:r>
                        <a:rPr lang="en-US" alt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en-US" sz="25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2HOH</a:t>
                      </a:r>
                      <a:r>
                        <a:rPr lang="en-US" altLang="en-US" sz="25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(L)</a:t>
                      </a:r>
                      <a:r>
                        <a:rPr lang="en-US" altLang="en-US" sz="2500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2HOH</a:t>
                      </a:r>
                      <a:r>
                        <a:rPr lang="en-US" altLang="en-US" sz="28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(L)</a:t>
                      </a:r>
                      <a:r>
                        <a:rPr lang="en-US" altLang="en-US" sz="2800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585672"/>
                  </a:ext>
                </a:extLst>
              </a:tr>
              <a:tr h="955758">
                <a:tc gridSpan="1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3851214"/>
                  </a:ext>
                </a:extLst>
              </a:tr>
              <a:tr h="955758">
                <a:tc gridSpan="1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Arrhenius theory states…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120208"/>
                  </a:ext>
                </a:extLst>
              </a:tr>
              <a:tr h="72064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acid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makes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salt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80864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00056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324600"/>
          </a:xfrm>
        </p:spPr>
        <p:txBody>
          <a:bodyPr/>
          <a:lstStyle/>
          <a:p>
            <a:pPr algn="l" eaLnBrk="1" hangingPunct="1"/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Acid Base Class  #2 OBJECTIVES: </a:t>
            </a:r>
            <a:b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en-US" sz="4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 Master the alternate theory explaining</a:t>
            </a:r>
            <a:br>
              <a:rPr lang="en-US" altLang="en-US" sz="4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how ammonia is a base, </a:t>
            </a:r>
            <a:br>
              <a:rPr lang="en-US" altLang="en-US" sz="4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40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r>
              <a:rPr lang="en-US" altLang="en-US" sz="4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 Acid base chemical indicators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96FE6DB-D37D-26DD-3611-0735A117B1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573404"/>
              </p:ext>
            </p:extLst>
          </p:nvPr>
        </p:nvGraphicFramePr>
        <p:xfrm>
          <a:off x="0" y="6484"/>
          <a:ext cx="9144000" cy="6851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1554471651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3578199153"/>
                    </a:ext>
                  </a:extLst>
                </a:gridCol>
              </a:tblGrid>
              <a:tr h="1013292">
                <a:tc>
                  <a:txBody>
                    <a:bodyPr/>
                    <a:lstStyle/>
                    <a:p>
                      <a:pPr algn="ctr"/>
                      <a:r>
                        <a:rPr lang="en-US" sz="4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Acid and Base Theories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912812"/>
                  </a:ext>
                </a:extLst>
              </a:tr>
              <a:tr h="3722747"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 acids and bases follow the ARRHENIUS theory.  </a:t>
                      </a:r>
                      <a:br>
                        <a:rPr lang="en-US" altLang="en-US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br>
                        <a:rPr lang="en-US" altLang="en-US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Acids have excess H</a:t>
                      </a:r>
                      <a:r>
                        <a:rPr lang="en-US" altLang="en-US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en-US" altLang="en-US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ions in solution, </a:t>
                      </a:r>
                      <a:br>
                        <a:rPr lang="en-US" altLang="en-US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while Bases have excess OH</a:t>
                      </a:r>
                      <a:r>
                        <a:rPr lang="en-US" altLang="en-US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US" altLang="en-US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ions in solution. </a:t>
                      </a:r>
                      <a:br>
                        <a:rPr lang="en-US" altLang="en-US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They combine into salt and water.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7528461"/>
                  </a:ext>
                </a:extLst>
              </a:tr>
              <a:tr h="2115477"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E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Ammonia does not follow the Arrhenius theory.  </a:t>
                      </a:r>
                      <a:br>
                        <a:rPr lang="en-US" altLang="en-US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 is a weak base and it has no OH</a:t>
                      </a:r>
                      <a:r>
                        <a:rPr lang="en-US" altLang="en-US" sz="240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US" altLang="en-US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its formula.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64064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97002-CF70-B518-04B7-1A213FCED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>
            <a:extLst>
              <a:ext uri="{FF2B5EF4-FFF2-40B4-BE49-F238E27FC236}">
                <a16:creationId xmlns:a16="http://schemas.microsoft.com/office/drawing/2014/main" id="{DFC67CC1-E4E7-60A7-98AB-F92FD00E8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37.  An alternate theory </a:t>
            </a:r>
            <a:r>
              <a:rPr lang="en-US" alt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(the Bronsted-Lowry Theory</a:t>
            </a: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defines ammonia as a base because of what happens   </a:t>
            </a:r>
            <a:b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when it dissolves into water.  </a:t>
            </a:r>
            <a:b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follows on the next slide MUST be memorized.  No questions, no exceptions, nothing.  Memorize it or you will be sad.  </a:t>
            </a:r>
          </a:p>
        </p:txBody>
      </p:sp>
    </p:spTree>
    <p:extLst>
      <p:ext uri="{BB962C8B-B14F-4D97-AF65-F5344CB8AC3E}">
        <p14:creationId xmlns:p14="http://schemas.microsoft.com/office/powerpoint/2010/main" val="14296966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81000" y="1447800"/>
            <a:ext cx="8534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NH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3(G)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  +  HOH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(L)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                   </a:t>
            </a:r>
            <a:r>
              <a:rPr lang="en-US" altLang="en-US" sz="2800" dirty="0">
                <a:solidFill>
                  <a:schemeClr val="bg1"/>
                </a:solidFill>
                <a:latin typeface="Comic Sans MS" pitchFamily="66" charset="0"/>
              </a:rPr>
              <a:t>NH</a:t>
            </a:r>
            <a:r>
              <a:rPr lang="en-US" altLang="en-US" sz="2800" baseline="-25000" dirty="0">
                <a:solidFill>
                  <a:schemeClr val="bg1"/>
                </a:solidFill>
                <a:latin typeface="Comic Sans MS" pitchFamily="66" charset="0"/>
              </a:rPr>
              <a:t>4</a:t>
            </a:r>
            <a:r>
              <a:rPr lang="en-US" altLang="en-US" sz="2800" baseline="30000" dirty="0">
                <a:solidFill>
                  <a:schemeClr val="bg1"/>
                </a:solidFill>
                <a:latin typeface="Comic Sans MS" pitchFamily="66" charset="0"/>
              </a:rPr>
              <a:t>+1</a:t>
            </a:r>
            <a:r>
              <a:rPr lang="en-US" altLang="en-US" sz="2800" baseline="-25000" dirty="0">
                <a:solidFill>
                  <a:schemeClr val="bg1"/>
                </a:solidFill>
                <a:latin typeface="Comic Sans MS" pitchFamily="66" charset="0"/>
              </a:rPr>
              <a:t>(AQ)</a:t>
            </a:r>
            <a:r>
              <a:rPr lang="en-US" altLang="en-US" sz="2800" dirty="0">
                <a:solidFill>
                  <a:schemeClr val="bg1"/>
                </a:solidFill>
                <a:latin typeface="Comic Sans MS" pitchFamily="66" charset="0"/>
              </a:rPr>
              <a:t>   +  OH</a:t>
            </a:r>
            <a:r>
              <a:rPr lang="en-US" altLang="en-US" sz="2800" baseline="30000" dirty="0">
                <a:solidFill>
                  <a:schemeClr val="bg1"/>
                </a:solidFill>
                <a:latin typeface="Comic Sans MS" pitchFamily="66" charset="0"/>
              </a:rPr>
              <a:t>-1</a:t>
            </a:r>
            <a:r>
              <a:rPr lang="en-US" altLang="en-US" sz="2800" baseline="-25000" dirty="0">
                <a:solidFill>
                  <a:schemeClr val="bg1"/>
                </a:solidFill>
                <a:latin typeface="Comic Sans MS" pitchFamily="66" charset="0"/>
              </a:rPr>
              <a:t>(AQ)</a:t>
            </a:r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3581400" y="1676400"/>
            <a:ext cx="1066800" cy="0"/>
          </a:xfrm>
          <a:prstGeom prst="line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0660" name="TextBox 3"/>
          <p:cNvSpPr txBox="1">
            <a:spLocks noChangeArrowheads="1"/>
          </p:cNvSpPr>
          <p:nvPr/>
        </p:nvSpPr>
        <p:spPr bwMode="auto">
          <a:xfrm>
            <a:off x="533400" y="4114800"/>
            <a:ext cx="7924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</a:t>
            </a:r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 flipH="1">
            <a:off x="3581400" y="1837263"/>
            <a:ext cx="1066800" cy="0"/>
          </a:xfrm>
          <a:prstGeom prst="line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81000" y="1447800"/>
            <a:ext cx="8534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NH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3(G)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  +  HOH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(L)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                   NH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4</a:t>
            </a:r>
            <a:r>
              <a:rPr lang="en-US" altLang="en-US" sz="28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+1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(AQ)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   +  OH</a:t>
            </a:r>
            <a:r>
              <a:rPr lang="en-US" altLang="en-US" sz="28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-1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(AQ)</a:t>
            </a:r>
          </a:p>
        </p:txBody>
      </p:sp>
      <p:sp>
        <p:nvSpPr>
          <p:cNvPr id="70666" name="TextBox 3"/>
          <p:cNvSpPr txBox="1">
            <a:spLocks noChangeArrowheads="1"/>
          </p:cNvSpPr>
          <p:nvPr/>
        </p:nvSpPr>
        <p:spPr bwMode="auto">
          <a:xfrm>
            <a:off x="1371600" y="446306"/>
            <a:ext cx="6096000" cy="400050"/>
          </a:xfrm>
          <a:prstGeom prst="rect">
            <a:avLst/>
          </a:prstGeom>
          <a:solidFill>
            <a:srgbClr val="9FEDFF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rgbClr val="0000CC"/>
                </a:solidFill>
              </a:rPr>
              <a:t>Ammonia “ACCEPTS” a H</a:t>
            </a:r>
            <a:r>
              <a:rPr lang="en-US" altLang="en-US" sz="2000" b="1" baseline="30000" dirty="0">
                <a:solidFill>
                  <a:srgbClr val="0000CC"/>
                </a:solidFill>
              </a:rPr>
              <a:t>+1</a:t>
            </a:r>
            <a:r>
              <a:rPr lang="en-US" altLang="en-US" sz="2000" b="1" dirty="0">
                <a:solidFill>
                  <a:srgbClr val="0000CC"/>
                </a:solidFill>
              </a:rPr>
              <a:t> ion, so it’s a base.</a:t>
            </a:r>
          </a:p>
        </p:txBody>
      </p:sp>
      <p:sp>
        <p:nvSpPr>
          <p:cNvPr id="70667" name="TextBox 13"/>
          <p:cNvSpPr txBox="1">
            <a:spLocks noChangeArrowheads="1"/>
          </p:cNvSpPr>
          <p:nvPr/>
        </p:nvSpPr>
        <p:spPr bwMode="auto">
          <a:xfrm>
            <a:off x="3048000" y="2569622"/>
            <a:ext cx="5791200" cy="40005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</a:rPr>
              <a:t>Water “DONATES” a H</a:t>
            </a:r>
            <a:r>
              <a:rPr lang="en-US" altLang="en-US" sz="2000" b="1" baseline="30000" dirty="0">
                <a:solidFill>
                  <a:schemeClr val="bg1"/>
                </a:solidFill>
              </a:rPr>
              <a:t>+1</a:t>
            </a:r>
            <a:r>
              <a:rPr lang="en-US" altLang="en-US" sz="2000" b="1" dirty="0">
                <a:solidFill>
                  <a:schemeClr val="bg1"/>
                </a:solidFill>
              </a:rPr>
              <a:t> ion, so it’s an acid.</a:t>
            </a:r>
          </a:p>
        </p:txBody>
      </p:sp>
      <p:sp>
        <p:nvSpPr>
          <p:cNvPr id="4" name="Arc 3"/>
          <p:cNvSpPr/>
          <p:nvPr/>
        </p:nvSpPr>
        <p:spPr>
          <a:xfrm>
            <a:off x="838200" y="972327"/>
            <a:ext cx="4748046" cy="780274"/>
          </a:xfrm>
          <a:prstGeom prst="arc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/>
          <p:cNvSpPr/>
          <p:nvPr/>
        </p:nvSpPr>
        <p:spPr>
          <a:xfrm flipH="1">
            <a:off x="838200" y="972327"/>
            <a:ext cx="4953000" cy="780274"/>
          </a:xfrm>
          <a:prstGeom prst="arc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/>
          <p:cNvSpPr/>
          <p:nvPr/>
        </p:nvSpPr>
        <p:spPr>
          <a:xfrm rot="8234758">
            <a:off x="5449181" y="1240670"/>
            <a:ext cx="274130" cy="307313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/>
          <p:cNvSpPr/>
          <p:nvPr/>
        </p:nvSpPr>
        <p:spPr>
          <a:xfrm flipH="1" flipV="1">
            <a:off x="2590800" y="1555002"/>
            <a:ext cx="5181600" cy="900112"/>
          </a:xfrm>
          <a:prstGeom prst="arc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c 16"/>
          <p:cNvSpPr/>
          <p:nvPr/>
        </p:nvSpPr>
        <p:spPr>
          <a:xfrm flipV="1">
            <a:off x="2438400" y="1555002"/>
            <a:ext cx="5410200" cy="900112"/>
          </a:xfrm>
          <a:prstGeom prst="arc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 rot="1944232">
            <a:off x="7635335" y="1886788"/>
            <a:ext cx="274130" cy="307313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 flipH="1">
            <a:off x="3581400" y="1837263"/>
            <a:ext cx="1066800" cy="0"/>
          </a:xfrm>
          <a:prstGeom prst="line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0665" name="TextBox 13"/>
          <p:cNvSpPr txBox="1">
            <a:spLocks noChangeArrowheads="1"/>
          </p:cNvSpPr>
          <p:nvPr/>
        </p:nvSpPr>
        <p:spPr bwMode="auto">
          <a:xfrm>
            <a:off x="0" y="4494866"/>
            <a:ext cx="9144000" cy="2349361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39.  When put into water, only about 25% of the   </a:t>
            </a:r>
            <a:b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molecules of ammonia create ions.  Most NH</a:t>
            </a:r>
            <a:r>
              <a:rPr lang="en-US" altLang="en-US" baseline="-25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b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is dissolved as polar molecules.  Not all form into</a:t>
            </a:r>
            <a:b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ammonium and hydroxide ions.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baseline="-25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Line 5">
            <a:extLst>
              <a:ext uri="{FF2B5EF4-FFF2-40B4-BE49-F238E27FC236}">
                <a16:creationId xmlns:a16="http://schemas.microsoft.com/office/drawing/2014/main" id="{1F6EE72C-B6D3-D190-D4C1-3CD30473C382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1676400"/>
            <a:ext cx="1066800" cy="0"/>
          </a:xfrm>
          <a:prstGeom prst="line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95DB73-E348-033C-ABA6-D3456B4B9FAC}"/>
              </a:ext>
            </a:extLst>
          </p:cNvPr>
          <p:cNvSpPr txBox="1"/>
          <p:nvPr/>
        </p:nvSpPr>
        <p:spPr>
          <a:xfrm>
            <a:off x="0" y="0"/>
            <a:ext cx="838200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35602702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4F7EB-E5F4-4B31-AFE7-A67A098F0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>
            <a:extLst>
              <a:ext uri="{FF2B5EF4-FFF2-40B4-BE49-F238E27FC236}">
                <a16:creationId xmlns:a16="http://schemas.microsoft.com/office/drawing/2014/main" id="{D5E661A8-479E-4254-AA64-F600D0244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447800"/>
            <a:ext cx="8534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NH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3(G)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  +  HOH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(L)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                   NH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4</a:t>
            </a:r>
            <a:r>
              <a:rPr lang="en-US" altLang="en-US" sz="28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+1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(AQ)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   +  OH</a:t>
            </a:r>
            <a:r>
              <a:rPr lang="en-US" altLang="en-US" sz="28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-1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(AQ)</a:t>
            </a:r>
          </a:p>
        </p:txBody>
      </p:sp>
      <p:sp>
        <p:nvSpPr>
          <p:cNvPr id="70666" name="TextBox 3">
            <a:extLst>
              <a:ext uri="{FF2B5EF4-FFF2-40B4-BE49-F238E27FC236}">
                <a16:creationId xmlns:a16="http://schemas.microsoft.com/office/drawing/2014/main" id="{B2EE2494-6ECF-B2AF-C8B9-0263AB049D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01485"/>
            <a:ext cx="6096000" cy="400050"/>
          </a:xfrm>
          <a:prstGeom prst="rect">
            <a:avLst/>
          </a:prstGeom>
          <a:solidFill>
            <a:srgbClr val="9FEDFF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rgbClr val="0000CC"/>
                </a:solidFill>
              </a:rPr>
              <a:t>Ammonia “ACCEPTS” a H</a:t>
            </a:r>
            <a:r>
              <a:rPr lang="en-US" altLang="en-US" sz="2000" b="1" baseline="30000" dirty="0">
                <a:solidFill>
                  <a:srgbClr val="0000CC"/>
                </a:solidFill>
              </a:rPr>
              <a:t>+1</a:t>
            </a:r>
            <a:r>
              <a:rPr lang="en-US" altLang="en-US" sz="2000" b="1" dirty="0">
                <a:solidFill>
                  <a:srgbClr val="0000CC"/>
                </a:solidFill>
              </a:rPr>
              <a:t> ion, so it’s a base.</a:t>
            </a:r>
          </a:p>
        </p:txBody>
      </p:sp>
      <p:sp>
        <p:nvSpPr>
          <p:cNvPr id="70667" name="TextBox 13">
            <a:extLst>
              <a:ext uri="{FF2B5EF4-FFF2-40B4-BE49-F238E27FC236}">
                <a16:creationId xmlns:a16="http://schemas.microsoft.com/office/drawing/2014/main" id="{43BCC3E5-49D6-7869-C46A-920C2C782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667000"/>
            <a:ext cx="5791200" cy="40005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</a:rPr>
              <a:t>Water “DONATES” a H</a:t>
            </a:r>
            <a:r>
              <a:rPr lang="en-US" altLang="en-US" sz="2000" b="1" baseline="30000" dirty="0">
                <a:solidFill>
                  <a:schemeClr val="bg1"/>
                </a:solidFill>
              </a:rPr>
              <a:t>+1</a:t>
            </a:r>
            <a:r>
              <a:rPr lang="en-US" altLang="en-US" sz="2000" b="1" dirty="0">
                <a:solidFill>
                  <a:schemeClr val="bg1"/>
                </a:solidFill>
              </a:rPr>
              <a:t> ion, so it’s an acid.</a:t>
            </a:r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5A7F996B-F11B-0E12-3565-3B060D4CB440}"/>
              </a:ext>
            </a:extLst>
          </p:cNvPr>
          <p:cNvSpPr/>
          <p:nvPr/>
        </p:nvSpPr>
        <p:spPr>
          <a:xfrm>
            <a:off x="838200" y="1069975"/>
            <a:ext cx="4748046" cy="682625"/>
          </a:xfrm>
          <a:prstGeom prst="arc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ED1B75D3-4DC2-30A0-6E2A-B0ED8718DE69}"/>
              </a:ext>
            </a:extLst>
          </p:cNvPr>
          <p:cNvSpPr/>
          <p:nvPr/>
        </p:nvSpPr>
        <p:spPr>
          <a:xfrm flipH="1">
            <a:off x="838200" y="1069975"/>
            <a:ext cx="4953000" cy="682625"/>
          </a:xfrm>
          <a:prstGeom prst="arc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82787568-AF50-25D1-14E0-CCD89AA4AFAB}"/>
              </a:ext>
            </a:extLst>
          </p:cNvPr>
          <p:cNvSpPr/>
          <p:nvPr/>
        </p:nvSpPr>
        <p:spPr>
          <a:xfrm rot="8234758">
            <a:off x="5449181" y="1240670"/>
            <a:ext cx="274130" cy="307313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5AADA521-56D6-7D5A-BFC2-754074910A5E}"/>
              </a:ext>
            </a:extLst>
          </p:cNvPr>
          <p:cNvSpPr/>
          <p:nvPr/>
        </p:nvSpPr>
        <p:spPr>
          <a:xfrm flipH="1" flipV="1">
            <a:off x="2590800" y="1555002"/>
            <a:ext cx="5181600" cy="900112"/>
          </a:xfrm>
          <a:prstGeom prst="arc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6CD147DA-0495-2571-11F2-0FDAEAE6BEC2}"/>
              </a:ext>
            </a:extLst>
          </p:cNvPr>
          <p:cNvSpPr/>
          <p:nvPr/>
        </p:nvSpPr>
        <p:spPr>
          <a:xfrm flipV="1">
            <a:off x="2438400" y="1555002"/>
            <a:ext cx="5410200" cy="900112"/>
          </a:xfrm>
          <a:prstGeom prst="arc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B3E29E6-744E-992C-2443-E145E0FBC5E7}"/>
              </a:ext>
            </a:extLst>
          </p:cNvPr>
          <p:cNvSpPr/>
          <p:nvPr/>
        </p:nvSpPr>
        <p:spPr>
          <a:xfrm rot="1944232">
            <a:off x="7681000" y="1878326"/>
            <a:ext cx="274130" cy="307313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ine 5">
            <a:extLst>
              <a:ext uri="{FF2B5EF4-FFF2-40B4-BE49-F238E27FC236}">
                <a16:creationId xmlns:a16="http://schemas.microsoft.com/office/drawing/2014/main" id="{BD7A74B7-6D09-5593-14F0-197A8B98D8D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81400" y="1837263"/>
            <a:ext cx="1066800" cy="0"/>
          </a:xfrm>
          <a:prstGeom prst="line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Line 5">
            <a:extLst>
              <a:ext uri="{FF2B5EF4-FFF2-40B4-BE49-F238E27FC236}">
                <a16:creationId xmlns:a16="http://schemas.microsoft.com/office/drawing/2014/main" id="{CD599416-CDA6-E6AC-D1E7-911D4F9EF8FD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1676400"/>
            <a:ext cx="1066800" cy="0"/>
          </a:xfrm>
          <a:prstGeom prst="line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FF74AD-930D-4B75-AB98-F241CE60D0B8}"/>
              </a:ext>
            </a:extLst>
          </p:cNvPr>
          <p:cNvSpPr txBox="1"/>
          <p:nvPr/>
        </p:nvSpPr>
        <p:spPr>
          <a:xfrm>
            <a:off x="0" y="3429000"/>
            <a:ext cx="91440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dopey but at the same time it’s not.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high school chem, the hydroxide ions in solution that make a base. 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solution of aqueous ammonia CLEARLY has hydroxide ions in solution. 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 is NEUTRAL.  We know that.  This theory is too technical for beginner chemists. 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Any compound that “accepts a H</a:t>
            </a:r>
            <a:r>
              <a:rPr lang="en-US" b="1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cation” is a base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Any compound that can “donate a H</a:t>
            </a:r>
            <a:r>
              <a:rPr lang="en-US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cation” is an acid.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Don’t fight it, memorize it.  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always one point on the regents exam; you’ll get it, or not, it’s a choice.  </a:t>
            </a:r>
          </a:p>
        </p:txBody>
      </p:sp>
    </p:spTree>
    <p:extLst>
      <p:ext uri="{BB962C8B-B14F-4D97-AF65-F5344CB8AC3E}">
        <p14:creationId xmlns:p14="http://schemas.microsoft.com/office/powerpoint/2010/main" val="19048454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FC183AF-BE83-A11B-482E-148918AA20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4919"/>
              </p:ext>
            </p:extLst>
          </p:nvPr>
        </p:nvGraphicFramePr>
        <p:xfrm>
          <a:off x="0" y="0"/>
          <a:ext cx="9144000" cy="6858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802132909"/>
                    </a:ext>
                  </a:extLst>
                </a:gridCol>
              </a:tblGrid>
              <a:tr h="6184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  Balance these acid base neutralization reactions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(finish word equations too)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502027"/>
                  </a:ext>
                </a:extLst>
              </a:tr>
              <a:tr h="10399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Carbonic acid + lithium hydroxide  →  </a:t>
                      </a:r>
                      <a:r>
                        <a:rPr lang="en-US" sz="2400" b="0" dirty="0">
                          <a:solidFill>
                            <a:srgbClr val="BDF2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lithium carbonate  +  water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F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822112"/>
                  </a:ext>
                </a:extLst>
              </a:tr>
              <a:tr h="1039923">
                <a:tc>
                  <a:txBody>
                    <a:bodyPr/>
                    <a:lstStyle/>
                    <a:p>
                      <a:pPr algn="ctr"/>
                      <a:endParaRPr 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F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3813049"/>
                  </a:ext>
                </a:extLst>
              </a:tr>
              <a:tr h="10399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294139"/>
                  </a:ext>
                </a:extLst>
              </a:tr>
              <a:tr h="10399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404869"/>
                  </a:ext>
                </a:extLst>
              </a:tr>
              <a:tr h="10399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2587095"/>
                  </a:ext>
                </a:extLst>
              </a:tr>
              <a:tr h="10399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1866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89673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27550-366D-6CC2-6514-ADAB545A8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B10CD0A-AD5F-C11A-9BBF-4AFB5E757D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4153849"/>
              </p:ext>
            </p:extLst>
          </p:nvPr>
        </p:nvGraphicFramePr>
        <p:xfrm>
          <a:off x="0" y="0"/>
          <a:ext cx="9144000" cy="6858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802132909"/>
                    </a:ext>
                  </a:extLst>
                </a:gridCol>
              </a:tblGrid>
              <a:tr h="6184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  Balance these acid base neutralization reactions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(finish word equations too)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502027"/>
                  </a:ext>
                </a:extLst>
              </a:tr>
              <a:tr h="10399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Carbonic acid + lithium hydroxide  →  lithium carbonate  +  water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F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822112"/>
                  </a:ext>
                </a:extLst>
              </a:tr>
              <a:tr h="1039923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3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sz="3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3(AQ)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+ 2LiOH</a:t>
                      </a:r>
                      <a:r>
                        <a:rPr lang="en-US" sz="3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→  2HOH</a:t>
                      </a:r>
                      <a:r>
                        <a:rPr lang="en-US" sz="3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(L)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+ Li</a:t>
                      </a:r>
                      <a:r>
                        <a:rPr lang="en-US" sz="3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sz="3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3(AQ)</a:t>
                      </a:r>
                      <a:endParaRPr 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F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3813049"/>
                  </a:ext>
                </a:extLst>
              </a:tr>
              <a:tr h="10399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Acetic acid + calcium hydroxide  →  </a:t>
                      </a:r>
                      <a:r>
                        <a:rPr lang="en-US" sz="2400" b="0" dirty="0">
                          <a:solidFill>
                            <a:srgbClr val="FFFFBD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calcium acetate  +  water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294139"/>
                  </a:ext>
                </a:extLst>
              </a:tr>
              <a:tr h="10399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404869"/>
                  </a:ext>
                </a:extLst>
              </a:tr>
              <a:tr h="10399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2587095"/>
                  </a:ext>
                </a:extLst>
              </a:tr>
              <a:tr h="10399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1866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24744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9B1DF-0401-F218-9A0B-7CD81C515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670F953-29BF-94F1-FA44-251578D45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06868"/>
              </p:ext>
            </p:extLst>
          </p:nvPr>
        </p:nvGraphicFramePr>
        <p:xfrm>
          <a:off x="0" y="0"/>
          <a:ext cx="9144000" cy="6858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802132909"/>
                    </a:ext>
                  </a:extLst>
                </a:gridCol>
              </a:tblGrid>
              <a:tr h="6184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  Balance these acid base neutralization reactions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(finish word equations too)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502027"/>
                  </a:ext>
                </a:extLst>
              </a:tr>
              <a:tr h="10399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Carbonic acid + lithium hydroxide  →  lithium carbonate  +  water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F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822112"/>
                  </a:ext>
                </a:extLst>
              </a:tr>
              <a:tr h="1039923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3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sz="3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3(AQ)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+ 2LiOH</a:t>
                      </a:r>
                      <a:r>
                        <a:rPr lang="en-US" sz="3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→  2HOH</a:t>
                      </a:r>
                      <a:r>
                        <a:rPr lang="en-US" sz="3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(L)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+ Li</a:t>
                      </a:r>
                      <a:r>
                        <a:rPr lang="en-US" sz="3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sz="3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3(AQ)</a:t>
                      </a:r>
                      <a:endParaRPr 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F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3813049"/>
                  </a:ext>
                </a:extLst>
              </a:tr>
              <a:tr h="10399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Acetic acid + calcium hydroxide  →  calcium acetate  +  water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294139"/>
                  </a:ext>
                </a:extLst>
              </a:tr>
              <a:tr h="10399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2HC</a:t>
                      </a:r>
                      <a:r>
                        <a:rPr lang="en-US" sz="26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26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26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2(AQ) 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Ca(OH)</a:t>
                      </a:r>
                      <a:r>
                        <a:rPr lang="en-US" sz="26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2(AQ) 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→   Ca(C</a:t>
                      </a:r>
                      <a:r>
                        <a:rPr lang="en-US" sz="26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26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26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6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2(AQ) 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 2HOH</a:t>
                      </a:r>
                      <a:r>
                        <a:rPr lang="en-US" sz="26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(L)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404869"/>
                  </a:ext>
                </a:extLst>
              </a:tr>
              <a:tr h="10399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Phosphoric acid + sodium hydroxide  →  </a:t>
                      </a:r>
                      <a:r>
                        <a:rPr lang="en-US" sz="2400" b="0" dirty="0">
                          <a:solidFill>
                            <a:srgbClr val="CEEAB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sodium phosphate  +  water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2587095"/>
                  </a:ext>
                </a:extLst>
              </a:tr>
              <a:tr h="10399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1866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04032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FDD11-3849-1EEE-D8A2-7E21A3192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F314116-12A9-7924-79DE-370AB9BBE9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278189"/>
              </p:ext>
            </p:extLst>
          </p:nvPr>
        </p:nvGraphicFramePr>
        <p:xfrm>
          <a:off x="0" y="0"/>
          <a:ext cx="9144000" cy="6858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802132909"/>
                    </a:ext>
                  </a:extLst>
                </a:gridCol>
              </a:tblGrid>
              <a:tr h="6184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  Balance these acid base neutralization reactions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(finish word equations too)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502027"/>
                  </a:ext>
                </a:extLst>
              </a:tr>
              <a:tr h="10399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Carbonic acid + lithium hydroxide  →  lithium carbonate  +  water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F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822112"/>
                  </a:ext>
                </a:extLst>
              </a:tr>
              <a:tr h="1039923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3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sz="3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3(AQ)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+ 2LiOH</a:t>
                      </a:r>
                      <a:r>
                        <a:rPr lang="en-US" sz="3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→  2HOH</a:t>
                      </a:r>
                      <a:r>
                        <a:rPr lang="en-US" sz="3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(L)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+ Li</a:t>
                      </a:r>
                      <a:r>
                        <a:rPr lang="en-US" sz="3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sz="3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3(AQ)</a:t>
                      </a:r>
                      <a:endParaRPr 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F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3813049"/>
                  </a:ext>
                </a:extLst>
              </a:tr>
              <a:tr h="10399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Acetic acid + calcium hydroxide  →  calcium acetate  +  water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294139"/>
                  </a:ext>
                </a:extLst>
              </a:tr>
              <a:tr h="10399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2HC</a:t>
                      </a:r>
                      <a:r>
                        <a:rPr lang="en-US" sz="26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26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26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2(AQ) 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Ca(OH)</a:t>
                      </a:r>
                      <a:r>
                        <a:rPr lang="en-US" sz="26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2(AQ) 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→   Ca(C</a:t>
                      </a:r>
                      <a:r>
                        <a:rPr lang="en-US" sz="26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26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26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6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2(AQ) 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 2HOH</a:t>
                      </a:r>
                      <a:r>
                        <a:rPr lang="en-US" sz="26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(L)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404869"/>
                  </a:ext>
                </a:extLst>
              </a:tr>
              <a:tr h="10399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Phosphoric acid + sodium hydroxide  →  sodium phosphate  +  water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2587095"/>
                  </a:ext>
                </a:extLst>
              </a:tr>
              <a:tr h="10399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3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</a:t>
                      </a:r>
                      <a:r>
                        <a:rPr lang="en-US" sz="3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4(AQ)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+ 3NaOH</a:t>
                      </a:r>
                      <a:r>
                        <a:rPr lang="en-US" sz="3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(AQ)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→  Na</a:t>
                      </a:r>
                      <a:r>
                        <a:rPr lang="en-US" sz="3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</a:t>
                      </a:r>
                      <a:r>
                        <a:rPr lang="en-US" sz="3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4(AQ)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 3HOH</a:t>
                      </a:r>
                      <a:r>
                        <a:rPr lang="en-US" sz="3200" b="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(L)</a:t>
                      </a:r>
                      <a:endParaRPr lang="en-US" sz="3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1866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81379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FCEA9-46CE-DA2B-392C-29839F24B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4">
            <a:extLst>
              <a:ext uri="{FF2B5EF4-FFF2-40B4-BE49-F238E27FC236}">
                <a16:creationId xmlns:a16="http://schemas.microsoft.com/office/drawing/2014/main" id="{D910FA8E-E057-2963-A781-38E0415AB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15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Table M  Acid Base Indicators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41.  Acid Base indicators are compounds that change color,</a:t>
            </a:r>
            <a:b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depending upon the pH (hydrogen ion concentration) </a:t>
            </a:r>
            <a:b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of the solution.  </a:t>
            </a:r>
            <a:b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Acid Base Indicators are weak acids that work </a:t>
            </a:r>
            <a:b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by </a:t>
            </a:r>
            <a:r>
              <a:rPr kumimoji="0" lang="en-US" alt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dynamic equilibrium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molecules are one color, the ions another.</a:t>
            </a: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b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“stress” of adding more acid, or more base, </a:t>
            </a:r>
            <a:b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causes a </a:t>
            </a:r>
            <a:r>
              <a:rPr kumimoji="0" lang="en-US" alt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LeChatlier</a:t>
            </a: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shift forward or reverse.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7104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4"/>
          <p:cNvSpPr txBox="1">
            <a:spLocks noChangeArrowheads="1"/>
          </p:cNvSpPr>
          <p:nvPr/>
        </p:nvSpPr>
        <p:spPr bwMode="auto">
          <a:xfrm>
            <a:off x="0" y="-4801"/>
            <a:ext cx="9144000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42.  Phenolphthalein works like this…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60020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HC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20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H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13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O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4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                   H</a:t>
            </a:r>
            <a:r>
              <a:rPr kumimoji="0" lang="en-US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+1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(AQ)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 +  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C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20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H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13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O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4</a:t>
            </a:r>
            <a:r>
              <a:rPr kumimoji="0" lang="en-US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-1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(AQ)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</a:p>
        </p:txBody>
      </p:sp>
      <p:cxnSp>
        <p:nvCxnSpPr>
          <p:cNvPr id="5" name="Straight Arrow Connector 4"/>
          <p:cNvCxnSpPr>
            <a:cxnSpLocks/>
          </p:cNvCxnSpPr>
          <p:nvPr/>
        </p:nvCxnSpPr>
        <p:spPr>
          <a:xfrm flipH="1">
            <a:off x="1447800" y="381000"/>
            <a:ext cx="381000" cy="1370997"/>
          </a:xfrm>
          <a:prstGeom prst="straightConnector1">
            <a:avLst/>
          </a:prstGeom>
          <a:ln w="38100">
            <a:solidFill>
              <a:srgbClr val="00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819400" y="1892587"/>
            <a:ext cx="1295400" cy="0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2819400" y="2044987"/>
            <a:ext cx="1295400" cy="0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124200" y="1447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water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243840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The molecule is colorless                                                          the ion is HOT PINK!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                                    ADD ACID H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+1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ions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                                    ADD BASE OH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-1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ions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7768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42.  Phenolphthalein works like this…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60020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HC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20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H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13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O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4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                   H</a:t>
            </a:r>
            <a:r>
              <a:rPr kumimoji="0" lang="en-US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+1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(AQ)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 +  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C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20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H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13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O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4</a:t>
            </a:r>
            <a:r>
              <a:rPr kumimoji="0" lang="en-US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-1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(AQ)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819400" y="1892587"/>
            <a:ext cx="1295400" cy="0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2819400" y="2044987"/>
            <a:ext cx="1295400" cy="0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124200" y="1447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water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243840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The molecule is colorless                                                          the ion is HOT PINK!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                                    ADD ACID H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+1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ions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                                    ADD BASE OH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-1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ions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1080155" y="3200400"/>
            <a:ext cx="1295400" cy="0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953000" y="3733800"/>
            <a:ext cx="1295400" cy="0"/>
          </a:xfrm>
          <a:prstGeom prst="straightConnector1">
            <a:avLst/>
          </a:prstGeom>
          <a:ln w="38100">
            <a:solidFill>
              <a:srgbClr val="FF65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0" y="4303455"/>
            <a:ext cx="9144000" cy="2554545"/>
          </a:xfrm>
          <a:prstGeom prst="rect">
            <a:avLst/>
          </a:prstGeom>
          <a:solidFill>
            <a:srgbClr val="BDF2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Playpen Sans ExtraBold" pitchFamily="2" charset="0"/>
                <a:cs typeface="Times New Roman" panose="02020603050405020304" pitchFamily="18" charset="0"/>
              </a:rPr>
              <a:t>It’s so important NOW to notice this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Playpen Sans ExtraBold" pitchFamily="2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Playpen Sans ExtraBold" pitchFamily="2" charset="0"/>
                <a:cs typeface="Times New Roman" panose="02020603050405020304" pitchFamily="18" charset="0"/>
              </a:rPr>
              <a:t>Adding base ions is the SAME THING as removing H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Playpen Sans ExtraBold" pitchFamily="2" charset="0"/>
                <a:cs typeface="Times New Roman" panose="02020603050405020304" pitchFamily="18" charset="0"/>
              </a:rPr>
              <a:t>+1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Playpen Sans ExtraBold" pitchFamily="2" charset="0"/>
                <a:cs typeface="Times New Roman" panose="02020603050405020304" pitchFamily="18" charset="0"/>
              </a:rPr>
              <a:t> ions.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Playpen Sans ExtraBold" pitchFamily="2" charset="0"/>
                <a:cs typeface="Times New Roman" panose="02020603050405020304" pitchFamily="18" charset="0"/>
              </a:rPr>
              <a:t>Base ions (hydroxides) combine with the acid ions forming water.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Playpen Sans ExtraBold" pitchFamily="2" charset="0"/>
                <a:cs typeface="Times New Roman" panose="02020603050405020304" pitchFamily="18" charset="0"/>
              </a:rPr>
              <a:t>Adding base ions removes hydrogen ions. 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Playpen Sans ExtraBold" pitchFamily="2" charset="0"/>
                <a:cs typeface="Times New Roman" panose="02020603050405020304" pitchFamily="18" charset="0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Playpen Sans ExtraBold" pitchFamily="2" charset="0"/>
                <a:cs typeface="Times New Roman" panose="02020603050405020304" pitchFamily="18" charset="0"/>
              </a:rPr>
              <a:t>That is why this shift occurs.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Playpen Sans ExtraBold" pitchFamily="2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403B719-8BFC-83A3-1DEE-84EA9AE5ED2B}"/>
              </a:ext>
            </a:extLst>
          </p:cNvPr>
          <p:cNvCxnSpPr>
            <a:cxnSpLocks/>
          </p:cNvCxnSpPr>
          <p:nvPr/>
        </p:nvCxnSpPr>
        <p:spPr>
          <a:xfrm flipH="1">
            <a:off x="1447800" y="381000"/>
            <a:ext cx="381000" cy="1370997"/>
          </a:xfrm>
          <a:prstGeom prst="straightConnector1">
            <a:avLst/>
          </a:prstGeom>
          <a:ln w="38100">
            <a:solidFill>
              <a:srgbClr val="00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40550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ext Box 2"/>
          <p:cNvSpPr txBox="1">
            <a:spLocks noChangeArrowheads="1"/>
          </p:cNvSpPr>
          <p:nvPr/>
        </p:nvSpPr>
        <p:spPr bwMode="auto">
          <a:xfrm>
            <a:off x="0" y="2743200"/>
            <a:ext cx="9144000" cy="3524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 HC</a:t>
            </a:r>
            <a:r>
              <a:rPr kumimoji="0" lang="en-US" alt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27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H</a:t>
            </a:r>
            <a:r>
              <a:rPr kumimoji="0" lang="en-US" alt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27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Br</a:t>
            </a:r>
            <a:r>
              <a:rPr kumimoji="0" lang="en-US" alt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2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O</a:t>
            </a:r>
            <a:r>
              <a:rPr kumimoji="0" lang="en-US" alt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5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              H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+1</a:t>
            </a:r>
            <a:r>
              <a:rPr kumimoji="0" lang="en-US" alt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(AQ)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+ 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C</a:t>
            </a:r>
            <a:r>
              <a:rPr kumimoji="0" lang="en-US" alt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27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H</a:t>
            </a:r>
            <a:r>
              <a:rPr kumimoji="0" lang="en-US" alt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27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Br</a:t>
            </a:r>
            <a:r>
              <a:rPr kumimoji="0" lang="en-US" alt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2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O</a:t>
            </a:r>
            <a:r>
              <a:rPr kumimoji="0" lang="en-US" alt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5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-1</a:t>
            </a:r>
            <a:r>
              <a:rPr kumimoji="0" lang="en-US" alt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(AQ)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  <a:endParaRPr kumimoji="0" lang="en-US" altLang="en-US" sz="3200" b="0" i="0" u="none" strike="noStrike" kern="1200" cap="none" spc="0" normalizeH="0" baseline="3000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     YELLOW MOLECULE                                                    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BLUE  ANION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                      </a:t>
            </a:r>
            <a:b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</a:b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Becomes yellow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         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Add acid H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+1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                                 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Add base OH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-1   </a:t>
            </a:r>
            <a:r>
              <a:rPr kumimoji="0" lang="en-US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          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becomes blue</a:t>
            </a:r>
            <a:endParaRPr kumimoji="0" lang="en-US" altLang="en-US" sz="2800" b="0" i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130051" name="Line 4"/>
          <p:cNvSpPr>
            <a:spLocks noChangeShapeType="1"/>
          </p:cNvSpPr>
          <p:nvPr/>
        </p:nvSpPr>
        <p:spPr bwMode="auto">
          <a:xfrm>
            <a:off x="3124200" y="3048000"/>
            <a:ext cx="914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0052" name="Line 5"/>
          <p:cNvSpPr>
            <a:spLocks noChangeShapeType="1"/>
          </p:cNvSpPr>
          <p:nvPr/>
        </p:nvSpPr>
        <p:spPr bwMode="auto">
          <a:xfrm>
            <a:off x="3124200" y="3124200"/>
            <a:ext cx="914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0053" name="Line 6"/>
          <p:cNvSpPr>
            <a:spLocks noChangeShapeType="1"/>
          </p:cNvSpPr>
          <p:nvPr/>
        </p:nvSpPr>
        <p:spPr bwMode="auto">
          <a:xfrm flipV="1">
            <a:off x="3124200" y="2895600"/>
            <a:ext cx="3048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0054" name="Line 7"/>
          <p:cNvSpPr>
            <a:spLocks noChangeShapeType="1"/>
          </p:cNvSpPr>
          <p:nvPr/>
        </p:nvSpPr>
        <p:spPr bwMode="auto">
          <a:xfrm flipV="1">
            <a:off x="3733800" y="3124200"/>
            <a:ext cx="3048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0055" name="Text Box 8"/>
          <p:cNvSpPr txBox="1">
            <a:spLocks noChangeArrowheads="1"/>
          </p:cNvSpPr>
          <p:nvPr/>
        </p:nvSpPr>
        <p:spPr bwMode="auto">
          <a:xfrm>
            <a:off x="3429000" y="2590800"/>
            <a:ext cx="65274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water</a:t>
            </a:r>
          </a:p>
        </p:txBody>
      </p:sp>
      <p:sp>
        <p:nvSpPr>
          <p:cNvPr id="130056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1384995"/>
          </a:xfrm>
          <a:prstGeom prst="rect">
            <a:avLst/>
          </a:prstGeom>
          <a:solidFill>
            <a:srgbClr val="FFFFBD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43.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This is Bromthymol blue indicator.  It is also a weak acid,</a:t>
            </a:r>
            <a:b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it “works” the same way as the phenolphthalein, but at a   </a:t>
            </a:r>
            <a:b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different concentration of acid or base</a:t>
            </a:r>
            <a:r>
              <a:rPr lang="en-US" altLang="en-US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&amp; different colors</a:t>
            </a:r>
          </a:p>
        </p:txBody>
      </p:sp>
    </p:spTree>
    <p:extLst>
      <p:ext uri="{BB962C8B-B14F-4D97-AF65-F5344CB8AC3E}">
        <p14:creationId xmlns:p14="http://schemas.microsoft.com/office/powerpoint/2010/main" val="39227203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ext Box 2"/>
          <p:cNvSpPr txBox="1">
            <a:spLocks noChangeArrowheads="1"/>
          </p:cNvSpPr>
          <p:nvPr/>
        </p:nvSpPr>
        <p:spPr bwMode="auto">
          <a:xfrm>
            <a:off x="0" y="2743200"/>
            <a:ext cx="9144000" cy="3524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 HC</a:t>
            </a:r>
            <a:r>
              <a:rPr kumimoji="0" lang="en-US" alt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27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H</a:t>
            </a:r>
            <a:r>
              <a:rPr kumimoji="0" lang="en-US" alt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27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Br</a:t>
            </a:r>
            <a:r>
              <a:rPr kumimoji="0" lang="en-US" alt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2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O</a:t>
            </a:r>
            <a:r>
              <a:rPr kumimoji="0" lang="en-US" alt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5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              H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+1</a:t>
            </a:r>
            <a:r>
              <a:rPr kumimoji="0" lang="en-US" alt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(AQ)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+ 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C</a:t>
            </a:r>
            <a:r>
              <a:rPr kumimoji="0" lang="en-US" alt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27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H</a:t>
            </a:r>
            <a:r>
              <a:rPr kumimoji="0" lang="en-US" alt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27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Br</a:t>
            </a:r>
            <a:r>
              <a:rPr kumimoji="0" lang="en-US" alt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2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O</a:t>
            </a:r>
            <a:r>
              <a:rPr kumimoji="0" lang="en-US" alt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5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-1</a:t>
            </a:r>
            <a:r>
              <a:rPr kumimoji="0" lang="en-US" alt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(AQ)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  <a:endParaRPr kumimoji="0" lang="en-US" altLang="en-US" sz="3200" b="0" i="0" u="none" strike="noStrike" kern="1200" cap="none" spc="0" normalizeH="0" baseline="3000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     YELLOW MOLECULE                                                    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BLUE  ANION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                      </a:t>
            </a:r>
            <a:b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</a:b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Comic Sans MS" pitchFamily="66" charset="0"/>
                <a:ea typeface="+mn-ea"/>
                <a:cs typeface="+mn-cs"/>
              </a:rPr>
              <a:t>Becomes yellow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Comic Sans MS" pitchFamily="66" charset="0"/>
                <a:ea typeface="+mn-ea"/>
                <a:cs typeface="+mn-cs"/>
              </a:rPr>
              <a:t>        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 Add acid H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+1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                                 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Add base OH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-1   </a:t>
            </a:r>
            <a:r>
              <a:rPr kumimoji="0" lang="en-US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99"/>
                </a:solidFill>
                <a:effectLst/>
                <a:highlight>
                  <a:srgbClr val="BDF2FF"/>
                </a:highlight>
                <a:uLnTx/>
                <a:uFillTx/>
                <a:latin typeface="Comic Sans MS" pitchFamily="66" charset="0"/>
                <a:ea typeface="+mn-ea"/>
                <a:cs typeface="+mn-cs"/>
              </a:rPr>
              <a:t>           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highlight>
                  <a:srgbClr val="BDF2FF"/>
                </a:highlight>
                <a:uLnTx/>
                <a:uFillTx/>
                <a:latin typeface="Comic Sans MS" pitchFamily="66" charset="0"/>
                <a:ea typeface="+mn-ea"/>
                <a:cs typeface="+mn-cs"/>
              </a:rPr>
              <a:t>Becomes blue</a:t>
            </a:r>
            <a:endParaRPr kumimoji="0" lang="en-US" altLang="en-US" sz="2800" b="0" i="0" u="none" strike="noStrike" kern="1200" cap="none" spc="0" normalizeH="0" baseline="30000" noProof="0" dirty="0">
              <a:ln>
                <a:noFill/>
              </a:ln>
              <a:solidFill>
                <a:srgbClr val="000099"/>
              </a:solidFill>
              <a:effectLst/>
              <a:highlight>
                <a:srgbClr val="BDF2FF"/>
              </a:highlight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130051" name="Line 4"/>
          <p:cNvSpPr>
            <a:spLocks noChangeShapeType="1"/>
          </p:cNvSpPr>
          <p:nvPr/>
        </p:nvSpPr>
        <p:spPr bwMode="auto">
          <a:xfrm>
            <a:off x="3124200" y="3048000"/>
            <a:ext cx="914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0052" name="Line 5"/>
          <p:cNvSpPr>
            <a:spLocks noChangeShapeType="1"/>
          </p:cNvSpPr>
          <p:nvPr/>
        </p:nvSpPr>
        <p:spPr bwMode="auto">
          <a:xfrm>
            <a:off x="3124200" y="3124200"/>
            <a:ext cx="914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0053" name="Line 6"/>
          <p:cNvSpPr>
            <a:spLocks noChangeShapeType="1"/>
          </p:cNvSpPr>
          <p:nvPr/>
        </p:nvSpPr>
        <p:spPr bwMode="auto">
          <a:xfrm flipV="1">
            <a:off x="3124200" y="2895600"/>
            <a:ext cx="3048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0054" name="Line 7"/>
          <p:cNvSpPr>
            <a:spLocks noChangeShapeType="1"/>
          </p:cNvSpPr>
          <p:nvPr/>
        </p:nvSpPr>
        <p:spPr bwMode="auto">
          <a:xfrm flipV="1">
            <a:off x="3733800" y="3124200"/>
            <a:ext cx="3048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0055" name="Text Box 8"/>
          <p:cNvSpPr txBox="1">
            <a:spLocks noChangeArrowheads="1"/>
          </p:cNvSpPr>
          <p:nvPr/>
        </p:nvSpPr>
        <p:spPr bwMode="auto">
          <a:xfrm>
            <a:off x="3429000" y="2590800"/>
            <a:ext cx="65274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water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2971800" y="4495800"/>
            <a:ext cx="609600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334000" y="5562600"/>
            <a:ext cx="609600" cy="0"/>
          </a:xfrm>
          <a:prstGeom prst="straightConnector1">
            <a:avLst/>
          </a:prstGeom>
          <a:ln w="7620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0E61118-9A3E-6614-996B-C1D1168E1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1384995"/>
          </a:xfrm>
          <a:prstGeom prst="rect">
            <a:avLst/>
          </a:prstGeom>
          <a:solidFill>
            <a:srgbClr val="FFFFBD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43.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This is Bromthymol blue indicator.  It is also a weak acid,</a:t>
            </a:r>
            <a:b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it “works” the same way as the phenolphthalein, but at a   </a:t>
            </a:r>
            <a:b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different concentration of acid or base</a:t>
            </a:r>
            <a:r>
              <a:rPr lang="en-US" altLang="en-US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&amp; different colors</a:t>
            </a:r>
          </a:p>
        </p:txBody>
      </p:sp>
    </p:spTree>
    <p:extLst>
      <p:ext uri="{BB962C8B-B14F-4D97-AF65-F5344CB8AC3E}">
        <p14:creationId xmlns:p14="http://schemas.microsoft.com/office/powerpoint/2010/main" val="32945710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able of ph indicator&#10;&#10;AI-generated content may be incorrect.">
            <a:extLst>
              <a:ext uri="{FF2B5EF4-FFF2-40B4-BE49-F238E27FC236}">
                <a16:creationId xmlns:a16="http://schemas.microsoft.com/office/drawing/2014/main" id="{0D1EC42C-EC2B-AA3E-F61C-AA215E1AB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9"/>
          <a:stretch/>
        </p:blipFill>
        <p:spPr>
          <a:xfrm>
            <a:off x="4343400" y="0"/>
            <a:ext cx="4795736" cy="46334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D69C45-1F49-7635-AE4D-9810E6E1AF46}"/>
              </a:ext>
            </a:extLst>
          </p:cNvPr>
          <p:cNvSpPr txBox="1"/>
          <p:nvPr/>
        </p:nvSpPr>
        <p:spPr>
          <a:xfrm>
            <a:off x="0" y="8106"/>
            <a:ext cx="43434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Let’s say the names of all the acid base indicators now.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are odd, but you will get used to them.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give you a HINT of what the strength of the acid or base is.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will learn about pH soon.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for now, a pH of 7 is neutral,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neither acid nor base.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 below 7 is an acid, the lower the pH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stronger the acid.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 above 7 is a base, the higher the pH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stronger the base.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pH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not PH and not ph. 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will learn, don’t you worry.  </a:t>
            </a:r>
          </a:p>
        </p:txBody>
      </p:sp>
    </p:spTree>
    <p:extLst>
      <p:ext uri="{BB962C8B-B14F-4D97-AF65-F5344CB8AC3E}">
        <p14:creationId xmlns:p14="http://schemas.microsoft.com/office/powerpoint/2010/main" val="37107654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Find the titration math formula on the back of the reference table, 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and let’s 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r>
              <a:rPr kumimoji="0" lang="en-US" sz="19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FIX IT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Then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we’ll explain. </a:t>
            </a:r>
          </a:p>
        </p:txBody>
      </p:sp>
    </p:spTree>
    <p:extLst>
      <p:ext uri="{BB962C8B-B14F-4D97-AF65-F5344CB8AC3E}">
        <p14:creationId xmlns:p14="http://schemas.microsoft.com/office/powerpoint/2010/main" val="31283978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2508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Titration Formula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(Molarity of Acid ions)(volume of acid) = (molarity of Base ions)(volume of base)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(M</a:t>
            </a:r>
            <a:r>
              <a:rPr kumimoji="0" lang="en-US" altLang="en-US" sz="6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6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= (M</a:t>
            </a:r>
            <a:r>
              <a:rPr kumimoji="0" lang="en-US" altLang="en-US" sz="6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6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87043" name="Text Box 5"/>
          <p:cNvSpPr txBox="1">
            <a:spLocks noChangeArrowheads="1"/>
          </p:cNvSpPr>
          <p:nvPr/>
        </p:nvSpPr>
        <p:spPr bwMode="auto">
          <a:xfrm>
            <a:off x="0" y="4114800"/>
            <a:ext cx="9144000" cy="2200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Change it to:</a:t>
            </a:r>
            <a:b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(#H</a:t>
            </a:r>
            <a:r>
              <a:rPr kumimoji="0" lang="en-US" altLang="en-US" sz="40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+1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(M</a:t>
            </a:r>
            <a:r>
              <a:rPr kumimoji="0" lang="en-US" altLang="en-US" sz="5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5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= (M</a:t>
            </a:r>
            <a:r>
              <a:rPr kumimoji="0" lang="en-US" altLang="en-US" sz="5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5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(#OH</a:t>
            </a:r>
            <a:r>
              <a:rPr kumimoji="0" lang="en-US" altLang="en-US" sz="40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-1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200048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Text Box 5"/>
          <p:cNvSpPr txBox="1">
            <a:spLocks noChangeArrowheads="1"/>
          </p:cNvSpPr>
          <p:nvPr/>
        </p:nvSpPr>
        <p:spPr bwMode="auto">
          <a:xfrm>
            <a:off x="13771" y="7513"/>
            <a:ext cx="9144000" cy="643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44. (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#H</a:t>
            </a:r>
            <a:r>
              <a:rPr kumimoji="0" lang="en-US" altLang="en-US" sz="4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+1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)(M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= (M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)(#OH</a:t>
            </a:r>
            <a:r>
              <a:rPr kumimoji="0" lang="en-US" altLang="en-US" sz="4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-1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Where…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#H</a:t>
            </a:r>
            <a:r>
              <a:rPr kumimoji="0" lang="en-US" altLang="en-US" b="1" i="0" u="none" strike="noStrike" kern="1200" cap="none" spc="0" normalizeH="0" baseline="3000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+1 </a:t>
            </a: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the number of H</a:t>
            </a:r>
            <a:r>
              <a:rPr kumimoji="0" lang="en-US" altLang="en-US" b="1" i="0" u="none" strike="noStrike" kern="1200" cap="none" spc="0" normalizeH="0" baseline="3000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+1</a:t>
            </a: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ions in the acid formula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is the molarity of this acid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is the volume of this acid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is the molarity of this base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is the volume of this base</a:t>
            </a:r>
            <a:b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b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#OH</a:t>
            </a:r>
            <a:r>
              <a:rPr kumimoji="0" lang="en-US" altLang="en-US" b="1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-1 </a:t>
            </a: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</a:t>
            </a:r>
            <a:r>
              <a:rPr kumimoji="0" lang="en-US" altLang="en-US" sz="31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number of OH</a:t>
            </a:r>
            <a:r>
              <a:rPr kumimoji="0" lang="en-US" altLang="en-US" sz="3100" b="1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-1</a:t>
            </a:r>
            <a:r>
              <a:rPr kumimoji="0" lang="en-US" altLang="en-US" sz="31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ions in the base formula</a:t>
            </a:r>
          </a:p>
        </p:txBody>
      </p:sp>
    </p:spTree>
    <p:extLst>
      <p:ext uri="{BB962C8B-B14F-4D97-AF65-F5344CB8AC3E}">
        <p14:creationId xmlns:p14="http://schemas.microsoft.com/office/powerpoint/2010/main" val="1376469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 acid base math problems, you can only have one unknown. 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45.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If 7.91 mL of 1.25 M H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3(AQ)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is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neutralized by 16.2 mL of NaOH, what is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the molarity of this base?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Write this formula, do the math.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(#H</a:t>
            </a:r>
            <a:r>
              <a:rPr kumimoji="0" lang="en-US" altLang="en-US" sz="40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+1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(M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= (M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(#OH</a:t>
            </a:r>
            <a:r>
              <a:rPr kumimoji="0" lang="en-US" altLang="en-US" sz="40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-1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25244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0C042-DA7C-E7AD-5C70-82B7D0210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55E488-01D6-FAC8-0385-EE493573D57C}"/>
              </a:ext>
            </a:extLst>
          </p:cNvPr>
          <p:cNvSpPr txBox="1"/>
          <p:nvPr/>
        </p:nvSpPr>
        <p:spPr>
          <a:xfrm>
            <a:off x="0" y="0"/>
            <a:ext cx="9144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 acid base math problems, you can only have one unknown. 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45.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If 7.91 mL of 1.25 M H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3(AQ)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is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neutralized by 16.2 mL of NaOH, what is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the molarity of this base?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Write this formula, do the math.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(#H</a:t>
            </a:r>
            <a:r>
              <a:rPr kumimoji="0" lang="en-US" altLang="en-US" sz="40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+1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(M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= (M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(#OH</a:t>
            </a:r>
            <a:r>
              <a:rPr kumimoji="0" lang="en-US" altLang="en-US" sz="40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-1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  <a:p>
            <a:pPr algn="ctr">
              <a:spcBef>
                <a:spcPct val="50000"/>
              </a:spcBef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(2)(1.25 M)(7.91 mL) = (M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)(16.2 mL)(1)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31591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3BC48-7A3D-3203-4DA5-F2F9AA653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5AB1D9-8558-D8DA-A8A9-CDE7CBE4399E}"/>
              </a:ext>
            </a:extLst>
          </p:cNvPr>
          <p:cNvSpPr txBox="1"/>
          <p:nvPr/>
        </p:nvSpPr>
        <p:spPr>
          <a:xfrm>
            <a:off x="0" y="0"/>
            <a:ext cx="9144000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 acid base math problems, you can only have one unknown. 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45.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If 7.91 mL of 1.25 M H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3(AQ)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is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neutralized by 16.2 mL of NaOH, what is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the molarity of this base?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Write this formula, do the math.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(#H</a:t>
            </a:r>
            <a:r>
              <a:rPr kumimoji="0" lang="en-US" altLang="en-US" sz="40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+1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(M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= (M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(#OH</a:t>
            </a:r>
            <a:r>
              <a:rPr kumimoji="0" lang="en-US" altLang="en-US" sz="40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-1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  <a:p>
            <a:pPr algn="ctr">
              <a:spcBef>
                <a:spcPct val="50000"/>
              </a:spcBef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(2)(1.25 M)(7.91 mL) = (M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)(16.2 mL)(1)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19.775 = (M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)(16.2 mL) </a:t>
            </a:r>
            <a:b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b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1.22 M = (M</a:t>
            </a:r>
            <a:r>
              <a:rPr kumimoji="0" lang="en-US" altLang="en-US" sz="60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371400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46.  If 25.8 mL of HCl of 2.75 Molarity will neutralize </a:t>
            </a:r>
            <a:b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43.8 mL of calcium hydroxide, what is the molarity of </a:t>
            </a:r>
            <a:b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this base?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Start with this formula… 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(#H</a:t>
            </a:r>
            <a:r>
              <a:rPr kumimoji="0" lang="en-US" altLang="en-US" sz="4000" b="0" i="0" u="none" strike="noStrike" kern="1200" cap="none" spc="0" normalizeH="0" baseline="3000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+1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)(M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(M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)(#OH</a:t>
            </a:r>
            <a:r>
              <a:rPr kumimoji="0" lang="en-US" altLang="en-US" sz="4000" b="0" i="0" u="none" strike="noStrike" kern="1200" cap="none" spc="0" normalizeH="0" baseline="30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-1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08668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Box 1"/>
          <p:cNvSpPr txBox="1">
            <a:spLocks noChangeArrowheads="1"/>
          </p:cNvSpPr>
          <p:nvPr/>
        </p:nvSpPr>
        <p:spPr bwMode="auto">
          <a:xfrm>
            <a:off x="0" y="8106"/>
            <a:ext cx="9144000" cy="600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46.  If 25.8 mL of HCl of 2.75 Molarity will neutralize </a:t>
            </a:r>
            <a:b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43.8 mL of calcium hydroxide, what is the molarity of </a:t>
            </a:r>
            <a:b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this base?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Start with the formula… 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(#H</a:t>
            </a:r>
            <a:r>
              <a:rPr kumimoji="0" lang="en-US" altLang="en-US" sz="4400" b="0" i="0" u="none" strike="noStrike" kern="1200" cap="none" spc="0" normalizeH="0" baseline="3000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+1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)(M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(M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)(#OH</a:t>
            </a:r>
            <a:r>
              <a:rPr kumimoji="0" lang="en-US" altLang="en-US" sz="4400" b="0" i="0" u="none" strike="noStrike" kern="1200" cap="none" spc="0" normalizeH="0" baseline="30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-1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(1)(2.75 M)(25.8 mL) = (M</a:t>
            </a:r>
            <a:r>
              <a:rPr kumimoji="0" lang="en-US" altLang="en-US" sz="36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)(43.8 mL)(2)</a:t>
            </a:r>
            <a:b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b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0.810 M = M</a:t>
            </a:r>
            <a:r>
              <a:rPr kumimoji="0" lang="en-US" altLang="en-US" sz="4800" b="1" i="0" u="none" strike="noStrike" kern="1200" cap="none" spc="0" normalizeH="0" baseline="-2500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endParaRPr kumimoji="0" lang="en-US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37679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3782574"/>
          </a:xfrm>
          <a:prstGeom prst="rect">
            <a:avLst/>
          </a:prstGeom>
          <a:solidFill>
            <a:srgbClr val="FFFFEB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47. 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It takes 12.4 mL of 1.90 M HCl to neutralize 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104 mL of NaOH.  What is the molarity of the base?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(#H</a:t>
            </a:r>
            <a:r>
              <a:rPr kumimoji="0" lang="en-US" altLang="en-US" sz="4400" b="0" i="0" u="none" strike="noStrike" kern="1200" cap="none" spc="0" normalizeH="0" baseline="3000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+1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)(M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(M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)(#OH</a:t>
            </a:r>
            <a:r>
              <a:rPr kumimoji="0" lang="en-US" altLang="en-US" sz="4400" b="0" i="0" u="none" strike="noStrike" kern="1200" cap="none" spc="0" normalizeH="0" baseline="30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-1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26343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6084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47. 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It takes 12.4 mL of 1.90 M HCl to neutralize 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104 mL of NaOH.  What is the molarity of the base?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(1)(M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(M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)(1)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(1.90 M)(12.4 mL) = (M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)(104 mL)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71883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7026539"/>
          </a:xfrm>
          <a:prstGeom prst="rect">
            <a:avLst/>
          </a:prstGeom>
          <a:solidFill>
            <a:srgbClr val="FFFFEB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47. 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It takes 12.4 mL of 1.90 M HCl to neutralize 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104 mL of NaOH.  What is the molarity of the base?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(1)(M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(M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)(1)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(1.90 M)(12.4 mL) = (M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)(104 mL)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0.227 M = M</a:t>
            </a:r>
            <a:r>
              <a:rPr kumimoji="0" lang="en-US" altLang="en-US" sz="8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 important note here…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D9FF40B-38D4-D867-F5A6-014E9ED8CC29}"/>
              </a:ext>
            </a:extLst>
          </p:cNvPr>
          <p:cNvCxnSpPr/>
          <p:nvPr/>
        </p:nvCxnSpPr>
        <p:spPr>
          <a:xfrm flipH="1">
            <a:off x="1447800" y="1600200"/>
            <a:ext cx="685800" cy="60960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F06C906-71EA-70F3-7F1E-2209FF65B18E}"/>
              </a:ext>
            </a:extLst>
          </p:cNvPr>
          <p:cNvCxnSpPr/>
          <p:nvPr/>
        </p:nvCxnSpPr>
        <p:spPr>
          <a:xfrm flipH="1">
            <a:off x="7010400" y="1632408"/>
            <a:ext cx="685800" cy="60960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54327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(1)(M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= (M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36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)(1)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(1.90 M)(12.4 mL) = (M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)(104 mL)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0.227 M = M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endParaRPr kumimoji="0" lang="en-US" altLang="en-US" sz="40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 important note here…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You’re not wasting your effort here by multiplying by (1) on both sides.  </a:t>
            </a: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You are reminding yourself that SOMETIMES </a:t>
            </a: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ACID:BASE ratios are not 1:1 and</a:t>
            </a: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you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b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are ALWAYS are being careful with the math.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981200" y="142875"/>
            <a:ext cx="495300" cy="419100"/>
          </a:xfrm>
          <a:prstGeom prst="line">
            <a:avLst/>
          </a:prstGeom>
          <a:ln w="190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578958" y="82103"/>
            <a:ext cx="609600" cy="552450"/>
          </a:xfrm>
          <a:prstGeom prst="line">
            <a:avLst/>
          </a:prstGeom>
          <a:ln w="190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663570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3 OBJECTIVE: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Measuring the strengths of acids &amp; bases with pH</a:t>
            </a:r>
            <a:endParaRPr lang="en-US" alt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9C3BC-DD94-EFD1-299D-F88A072BB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4">
            <a:extLst>
              <a:ext uri="{FF2B5EF4-FFF2-40B4-BE49-F238E27FC236}">
                <a16:creationId xmlns:a16="http://schemas.microsoft.com/office/drawing/2014/main" id="{F7AA8263-26FB-A0D6-AAA3-AEADD79F8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3 OBJECTIVE: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Measuring the strengths of acids &amp; bases with pH</a:t>
            </a:r>
            <a:endParaRPr lang="en-US" alt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48.</a:t>
            </a: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We will use </a:t>
            </a:r>
            <a:r>
              <a:rPr lang="en-US" altLang="en-US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pH </a:t>
            </a: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scale, it measures how</a:t>
            </a:r>
            <a:b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acidic or basic a solution is.  </a:t>
            </a:r>
            <a:b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pH is an </a:t>
            </a:r>
            <a:r>
              <a:rPr lang="en-US" altLang="en-US" sz="36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odd</a:t>
            </a: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scale: 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runs from 0-14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4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pH below 7 is an acid</a:t>
            </a:r>
            <a:br>
              <a:rPr lang="en-US" altLang="en-US" sz="4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48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pH higher than 7 is a base.  </a:t>
            </a:r>
            <a:endParaRPr lang="en-US" altLang="en-US" sz="3600" u="sng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5898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228600" y="2133600"/>
            <a:ext cx="84201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</a:rPr>
              <a:t>0       1        2        3        4        5        6        </a:t>
            </a:r>
            <a:r>
              <a:rPr lang="en-US" altLang="en-US" sz="2800" b="1" dirty="0">
                <a:solidFill>
                  <a:srgbClr val="FF0000"/>
                </a:solidFill>
              </a:rPr>
              <a:t>7</a:t>
            </a:r>
            <a:r>
              <a:rPr lang="en-US" altLang="en-US" sz="1600" dirty="0">
                <a:solidFill>
                  <a:srgbClr val="000000"/>
                </a:solidFill>
              </a:rPr>
              <a:t>        8        9       10      11      12      13      14 </a:t>
            </a: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382000" y="28956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pH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232769"/>
              </p:ext>
            </p:extLst>
          </p:nvPr>
        </p:nvGraphicFramePr>
        <p:xfrm>
          <a:off x="342900" y="2652713"/>
          <a:ext cx="7962906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5750" y="685800"/>
            <a:ext cx="83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Strongest acids have LOW </a:t>
            </a:r>
            <a:r>
              <a:rPr lang="en-US" b="1" dirty="0" err="1">
                <a:solidFill>
                  <a:srgbClr val="FF0000"/>
                </a:solidFill>
              </a:rPr>
              <a:t>pH.</a:t>
            </a:r>
            <a:r>
              <a:rPr lang="en-US" b="1" dirty="0">
                <a:solidFill>
                  <a:srgbClr val="FF0000"/>
                </a:solidFill>
              </a:rPr>
              <a:t>     Weaker acids are closer to pH 7.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09600" y="1055132"/>
            <a:ext cx="228600" cy="12308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1219200" y="1084109"/>
            <a:ext cx="228600" cy="12308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905000" y="1084109"/>
            <a:ext cx="381000" cy="120189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3581400" y="1084109"/>
            <a:ext cx="533400" cy="1201891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4114800" y="1113086"/>
            <a:ext cx="590550" cy="1372969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0" y="-18587"/>
            <a:ext cx="1257300" cy="646331"/>
          </a:xfrm>
          <a:prstGeom prst="rect">
            <a:avLst/>
          </a:prstGeom>
          <a:solidFill>
            <a:srgbClr val="FFFFB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395629287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228600" y="2133600"/>
            <a:ext cx="84201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</a:rPr>
              <a:t>0       1        2        3        4        5        6        </a:t>
            </a:r>
            <a:r>
              <a:rPr lang="en-US" altLang="en-US" sz="2800" b="1" dirty="0">
                <a:solidFill>
                  <a:srgbClr val="FF0000"/>
                </a:solidFill>
              </a:rPr>
              <a:t>7</a:t>
            </a:r>
            <a:r>
              <a:rPr lang="en-US" altLang="en-US" sz="1600" dirty="0">
                <a:solidFill>
                  <a:srgbClr val="000000"/>
                </a:solidFill>
              </a:rPr>
              <a:t>        8        9       10      11      12      13      14 </a:t>
            </a: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382000" y="28956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pH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42900" y="2652713"/>
          <a:ext cx="7962906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5750" y="685800"/>
            <a:ext cx="83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Strongest acids have LOW </a:t>
            </a:r>
            <a:r>
              <a:rPr lang="en-US" b="1" dirty="0" err="1">
                <a:solidFill>
                  <a:srgbClr val="FF0000"/>
                </a:solidFill>
              </a:rPr>
              <a:t>pH.</a:t>
            </a:r>
            <a:r>
              <a:rPr lang="en-US" b="1" dirty="0">
                <a:solidFill>
                  <a:srgbClr val="FF0000"/>
                </a:solidFill>
              </a:rPr>
              <a:t>     Weaker acids are closer to pH 7.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09600" y="1055132"/>
            <a:ext cx="228600" cy="12308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1219200" y="1084109"/>
            <a:ext cx="228600" cy="12308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905000" y="1084109"/>
            <a:ext cx="381000" cy="120189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3581400" y="1084109"/>
            <a:ext cx="533400" cy="1201891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4114800" y="1113086"/>
            <a:ext cx="590550" cy="1372969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0" y="4560332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0000FF"/>
                </a:solidFill>
              </a:rPr>
              <a:t>Weaker bases are closer to pH 7.  Strongest bases have HIGH </a:t>
            </a:r>
            <a:r>
              <a:rPr lang="en-US" b="1" dirty="0" err="1">
                <a:solidFill>
                  <a:srgbClr val="0000FF"/>
                </a:solidFill>
              </a:rPr>
              <a:t>pH.</a:t>
            </a:r>
            <a:endParaRPr lang="en-US" b="1" dirty="0">
              <a:solidFill>
                <a:srgbClr val="0000FF"/>
              </a:solidFill>
            </a:endParaRPr>
          </a:p>
          <a:p>
            <a:pPr algn="r"/>
            <a:endParaRPr lang="en-US" dirty="0"/>
          </a:p>
          <a:p>
            <a:pPr algn="r"/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3581400" y="3352800"/>
            <a:ext cx="857250" cy="1207533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4267200" y="3429000"/>
            <a:ext cx="676275" cy="1131332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6191250" y="3401096"/>
            <a:ext cx="0" cy="1159236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6477000" y="3401098"/>
            <a:ext cx="381000" cy="1159234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7017376" y="3401096"/>
            <a:ext cx="1059824" cy="1159236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0" y="-11873"/>
            <a:ext cx="1257300" cy="64633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12748442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228600" y="2133600"/>
            <a:ext cx="84201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</a:rPr>
              <a:t>0       1        2        3        4        5        6        </a:t>
            </a:r>
            <a:r>
              <a:rPr lang="en-US" altLang="en-US" sz="2800" b="1" dirty="0">
                <a:solidFill>
                  <a:srgbClr val="FF0000"/>
                </a:solidFill>
              </a:rPr>
              <a:t>7</a:t>
            </a:r>
            <a:r>
              <a:rPr lang="en-US" altLang="en-US" sz="1600" dirty="0">
                <a:solidFill>
                  <a:srgbClr val="000000"/>
                </a:solidFill>
              </a:rPr>
              <a:t>        8        9       10      11      12      13      14 </a:t>
            </a: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382000" y="28956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pH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42900" y="2652713"/>
          <a:ext cx="7962906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5750" y="685800"/>
            <a:ext cx="83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Strongest acids have LOW </a:t>
            </a:r>
            <a:r>
              <a:rPr lang="en-US" b="1" dirty="0" err="1">
                <a:solidFill>
                  <a:srgbClr val="FF0000"/>
                </a:solidFill>
              </a:rPr>
              <a:t>pH.</a:t>
            </a:r>
            <a:r>
              <a:rPr lang="en-US" b="1" dirty="0">
                <a:solidFill>
                  <a:srgbClr val="FF0000"/>
                </a:solidFill>
              </a:rPr>
              <a:t>     Weaker acids are closer to pH 7.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09600" y="1055132"/>
            <a:ext cx="228600" cy="12308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1219200" y="1084109"/>
            <a:ext cx="228600" cy="12308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905000" y="1084109"/>
            <a:ext cx="381000" cy="120189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3581400" y="1084109"/>
            <a:ext cx="533400" cy="1201891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4114800" y="1113086"/>
            <a:ext cx="590550" cy="1372969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0" y="4560332"/>
            <a:ext cx="91440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0000FF"/>
                </a:solidFill>
              </a:rPr>
              <a:t>Weaker bases are closer to pH 7.  Strongest bases have HIGH </a:t>
            </a:r>
            <a:r>
              <a:rPr lang="en-US" b="1" dirty="0" err="1">
                <a:solidFill>
                  <a:srgbClr val="0000FF"/>
                </a:solidFill>
              </a:rPr>
              <a:t>pH.</a:t>
            </a:r>
            <a:endParaRPr lang="en-US" b="1" dirty="0">
              <a:solidFill>
                <a:srgbClr val="0000FF"/>
              </a:solidFill>
            </a:endParaRPr>
          </a:p>
          <a:p>
            <a:pPr algn="r"/>
            <a:endParaRPr lang="en-US" dirty="0"/>
          </a:p>
          <a:p>
            <a:pPr algn="r"/>
            <a:endParaRPr lang="en-US" dirty="0"/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 7 means NOT ACID or BASE.  </a:t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</a:t>
            </a:r>
            <a:r>
              <a:rPr lang="en-US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ions = the OH</a:t>
            </a:r>
            <a:r>
              <a:rPr lang="en-US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ions exactly.  If a solution has no ions at all, 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if it has no H</a:t>
            </a:r>
            <a:r>
              <a:rPr lang="en-US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ions or OH</a:t>
            </a:r>
            <a:r>
              <a:rPr lang="en-US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ions, it’s neutral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3581400" y="3352800"/>
            <a:ext cx="857250" cy="1207533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4267200" y="3429000"/>
            <a:ext cx="676275" cy="1131332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6191250" y="3401096"/>
            <a:ext cx="0" cy="1159236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6477000" y="3401098"/>
            <a:ext cx="381000" cy="1159234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7017376" y="3401096"/>
            <a:ext cx="1059824" cy="1159236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0" y="-18485"/>
            <a:ext cx="1257300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51</a:t>
            </a:r>
          </a:p>
        </p:txBody>
      </p:sp>
    </p:spTree>
    <p:extLst>
      <p:ext uri="{BB962C8B-B14F-4D97-AF65-F5344CB8AC3E}">
        <p14:creationId xmlns:p14="http://schemas.microsoft.com/office/powerpoint/2010/main" val="24281558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52.  </a:t>
            </a:r>
            <a:r>
              <a:rPr lang="en-US" sz="2800" dirty="0"/>
              <a:t>First, the pH scale is a logarithm scale.  </a:t>
            </a:r>
            <a:br>
              <a:rPr lang="en-US" sz="2800" dirty="0"/>
            </a:br>
            <a:r>
              <a:rPr lang="en-US" sz="2800" dirty="0"/>
              <a:t>       That means small changes in value or strength are </a:t>
            </a:r>
            <a:br>
              <a:rPr lang="en-US" sz="2800" dirty="0"/>
            </a:br>
            <a:r>
              <a:rPr lang="en-US" sz="2800" dirty="0"/>
              <a:t>       really changes in </a:t>
            </a:r>
            <a:r>
              <a:rPr lang="en-US" sz="2800" u="sng" dirty="0">
                <a:solidFill>
                  <a:srgbClr val="FF0000"/>
                </a:solidFill>
              </a:rPr>
              <a:t>EXPONENTS</a:t>
            </a:r>
            <a:r>
              <a:rPr lang="en-US" sz="2800" dirty="0"/>
              <a:t>.   </a:t>
            </a:r>
            <a:br>
              <a:rPr lang="en-US" sz="2800" dirty="0"/>
            </a:br>
            <a:br>
              <a:rPr lang="en-US" sz="2800" dirty="0"/>
            </a:br>
            <a:endParaRPr lang="en-US" sz="2800" dirty="0"/>
          </a:p>
          <a:p>
            <a:endParaRPr lang="en-US" sz="2800" dirty="0"/>
          </a:p>
          <a:p>
            <a:r>
              <a:rPr lang="en-US" sz="2800" dirty="0">
                <a:solidFill>
                  <a:srgbClr val="FF0000"/>
                </a:solidFill>
              </a:rPr>
              <a:t>53. </a:t>
            </a:r>
            <a:r>
              <a:rPr lang="en-US" sz="2800" dirty="0"/>
              <a:t> The pH scale is an exponent scale </a:t>
            </a:r>
            <a:br>
              <a:rPr lang="en-US" sz="2800" dirty="0"/>
            </a:br>
            <a:r>
              <a:rPr lang="en-US" sz="2800" dirty="0"/>
              <a:t>       (liker the Richter scale) </a:t>
            </a:r>
            <a:br>
              <a:rPr lang="en-US" sz="2800" dirty="0"/>
            </a:br>
            <a:r>
              <a:rPr lang="en-US" sz="2800" dirty="0"/>
              <a:t>       </a:t>
            </a:r>
            <a:r>
              <a:rPr lang="en-US" sz="2800" u="sng" dirty="0">
                <a:solidFill>
                  <a:srgbClr val="FF0000"/>
                </a:solidFill>
              </a:rPr>
              <a:t>each whole number change in pH is a 10X change  </a:t>
            </a:r>
            <a:br>
              <a:rPr lang="en-US" sz="2800" u="sng" dirty="0">
                <a:solidFill>
                  <a:srgbClr val="FF0000"/>
                </a:solidFill>
              </a:rPr>
            </a:br>
            <a:r>
              <a:rPr lang="en-US" sz="2800" dirty="0">
                <a:solidFill>
                  <a:srgbClr val="FF0000"/>
                </a:solidFill>
              </a:rPr>
              <a:t>       </a:t>
            </a:r>
            <a:r>
              <a:rPr lang="en-US" sz="2800" u="sng" dirty="0">
                <a:solidFill>
                  <a:srgbClr val="FF0000"/>
                </a:solidFill>
              </a:rPr>
              <a:t>in strength of the acid ions</a:t>
            </a:r>
            <a:r>
              <a:rPr lang="en-US" sz="2800" dirty="0"/>
              <a:t>.  </a:t>
            </a:r>
            <a:br>
              <a:rPr lang="en-US" sz="2800" dirty="0"/>
            </a:br>
            <a:r>
              <a:rPr lang="en-US" sz="2800" dirty="0"/>
              <a:t>       A pH 3.5 acid is 10X stronger than a pH 4.5 acid.  </a:t>
            </a:r>
          </a:p>
        </p:txBody>
      </p:sp>
    </p:spTree>
    <p:extLst>
      <p:ext uri="{BB962C8B-B14F-4D97-AF65-F5344CB8AC3E}">
        <p14:creationId xmlns:p14="http://schemas.microsoft.com/office/powerpoint/2010/main" val="325430858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243625" y="228600"/>
            <a:ext cx="84201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</a:rPr>
              <a:t>0       1        2        3        4        5        6        </a:t>
            </a:r>
            <a:r>
              <a:rPr lang="en-US" altLang="en-US" sz="2000" b="1" dirty="0">
                <a:solidFill>
                  <a:srgbClr val="FF0000"/>
                </a:solidFill>
              </a:rPr>
              <a:t>7</a:t>
            </a:r>
            <a:r>
              <a:rPr lang="en-US" altLang="en-US" sz="1600" dirty="0">
                <a:solidFill>
                  <a:srgbClr val="000000"/>
                </a:solidFill>
              </a:rPr>
              <a:t>        8        9       10      11      12      13      14 </a:t>
            </a: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397025" y="8382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pH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785604"/>
              </p:ext>
            </p:extLst>
          </p:nvPr>
        </p:nvGraphicFramePr>
        <p:xfrm>
          <a:off x="357925" y="595313"/>
          <a:ext cx="7962906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3575" y="1447800"/>
            <a:ext cx="89304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this chart, let’s count how much stronger or weaker these solutions are from their partners in the chart.  NOTE:  acids are stronger than other acids, or weaker.  Bases are compared to each other as well.  We will not compare acids to bases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(apples and oranges!).  It can be done mathematically, but we’re just having fun!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Compare these solutions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3165691"/>
              </p:ext>
            </p:extLst>
          </p:nvPr>
        </p:nvGraphicFramePr>
        <p:xfrm>
          <a:off x="76200" y="3352800"/>
          <a:ext cx="9067799" cy="1885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3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339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9676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of </a:t>
                      </a:r>
                      <a:b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of </a:t>
                      </a:r>
                      <a:b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comparison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20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whole number change = 10x10x10 </a:t>
                      </a:r>
                    </a:p>
                    <a:p>
                      <a:pPr algn="ctr"/>
                      <a:endParaRPr lang="en-US" sz="20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 A</a:t>
                      </a:r>
                      <a:r>
                        <a:rPr lang="en-US" sz="2000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is </a:t>
                      </a:r>
                      <a:r>
                        <a:rPr lang="en-US" sz="2000" b="1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1000X more acidic </a:t>
                      </a:r>
                      <a:r>
                        <a:rPr lang="en-US" sz="2000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than B</a:t>
                      </a:r>
                      <a:endParaRPr lang="en-US" sz="20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1269A2AC-E4BB-4492-9709-A3ECC40ABB97}"/>
              </a:ext>
            </a:extLst>
          </p:cNvPr>
          <p:cNvSpPr/>
          <p:nvPr/>
        </p:nvSpPr>
        <p:spPr>
          <a:xfrm>
            <a:off x="1741069" y="838200"/>
            <a:ext cx="152394" cy="15722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CEFD93D-583D-426F-B25A-C6ECE32C64D7}"/>
              </a:ext>
            </a:extLst>
          </p:cNvPr>
          <p:cNvSpPr/>
          <p:nvPr/>
        </p:nvSpPr>
        <p:spPr>
          <a:xfrm>
            <a:off x="3429000" y="838200"/>
            <a:ext cx="152394" cy="157223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6B4B8CD-1F79-4662-9DC9-1A0311B3D1F5}"/>
              </a:ext>
            </a:extLst>
          </p:cNvPr>
          <p:cNvSpPr/>
          <p:nvPr/>
        </p:nvSpPr>
        <p:spPr>
          <a:xfrm>
            <a:off x="1295400" y="4296865"/>
            <a:ext cx="152394" cy="15722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BDF9DA4-33EA-4E13-AD50-549304D7CED6}"/>
              </a:ext>
            </a:extLst>
          </p:cNvPr>
          <p:cNvSpPr/>
          <p:nvPr/>
        </p:nvSpPr>
        <p:spPr>
          <a:xfrm>
            <a:off x="2819400" y="4308446"/>
            <a:ext cx="152394" cy="157223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9855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243625" y="228600"/>
            <a:ext cx="84201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</a:rPr>
              <a:t>0       1        2        3        4        5        6        </a:t>
            </a:r>
            <a:r>
              <a:rPr lang="en-US" altLang="en-US" sz="2000" b="1" dirty="0">
                <a:solidFill>
                  <a:srgbClr val="FF0000"/>
                </a:solidFill>
              </a:rPr>
              <a:t>7</a:t>
            </a:r>
            <a:r>
              <a:rPr lang="en-US" altLang="en-US" sz="1600" dirty="0">
                <a:solidFill>
                  <a:srgbClr val="000000"/>
                </a:solidFill>
              </a:rPr>
              <a:t>        8        9       10      11      12      13      14 </a:t>
            </a: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397025" y="8382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pH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7925" y="595313"/>
          <a:ext cx="7962906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999713"/>
              </p:ext>
            </p:extLst>
          </p:nvPr>
        </p:nvGraphicFramePr>
        <p:xfrm>
          <a:off x="0" y="1414404"/>
          <a:ext cx="9144002" cy="5443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3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4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793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92393"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of </a:t>
                      </a:r>
                      <a:b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</a:t>
                      </a:r>
                      <a:r>
                        <a:rPr lang="en-US" sz="2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endParaRPr lang="en-US" sz="2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of </a:t>
                      </a:r>
                      <a:b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</a:t>
                      </a:r>
                      <a:r>
                        <a:rPr lang="en-US" sz="2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</a:t>
                      </a:r>
                      <a:endParaRPr lang="en-US" sz="2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compare these two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705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val 10">
            <a:extLst>
              <a:ext uri="{FF2B5EF4-FFF2-40B4-BE49-F238E27FC236}">
                <a16:creationId xmlns:a16="http://schemas.microsoft.com/office/drawing/2014/main" id="{5260598E-21C4-442A-9C32-82C0BE05D057}"/>
              </a:ext>
            </a:extLst>
          </p:cNvPr>
          <p:cNvSpPr/>
          <p:nvPr/>
        </p:nvSpPr>
        <p:spPr>
          <a:xfrm>
            <a:off x="4724400" y="836554"/>
            <a:ext cx="106831" cy="12333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A21D64B-2235-4712-9C9C-F59052B78F96}"/>
              </a:ext>
            </a:extLst>
          </p:cNvPr>
          <p:cNvSpPr/>
          <p:nvPr/>
        </p:nvSpPr>
        <p:spPr>
          <a:xfrm>
            <a:off x="5867400" y="822267"/>
            <a:ext cx="106831" cy="123335"/>
          </a:xfrm>
          <a:prstGeom prst="ellipse">
            <a:avLst/>
          </a:prstGeom>
          <a:solidFill>
            <a:schemeClr val="tx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9B7A4A6-158E-4314-AB08-C82B65E87E0A}"/>
              </a:ext>
            </a:extLst>
          </p:cNvPr>
          <p:cNvSpPr/>
          <p:nvPr/>
        </p:nvSpPr>
        <p:spPr>
          <a:xfrm>
            <a:off x="1143000" y="2514600"/>
            <a:ext cx="106831" cy="12333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ADD63ED-D6EF-C6C1-18EC-BA66B30D29B2}"/>
              </a:ext>
            </a:extLst>
          </p:cNvPr>
          <p:cNvSpPr/>
          <p:nvPr/>
        </p:nvSpPr>
        <p:spPr>
          <a:xfrm>
            <a:off x="2590800" y="2514600"/>
            <a:ext cx="106831" cy="123335"/>
          </a:xfrm>
          <a:prstGeom prst="ellipse">
            <a:avLst/>
          </a:prstGeom>
          <a:solidFill>
            <a:schemeClr val="tx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2746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D7AC4-C8E1-5517-C2D0-0562CC9BB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>
            <a:extLst>
              <a:ext uri="{FF2B5EF4-FFF2-40B4-BE49-F238E27FC236}">
                <a16:creationId xmlns:a16="http://schemas.microsoft.com/office/drawing/2014/main" id="{00B1255C-BDBB-6CE8-0A33-3EEB10187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25" y="228600"/>
            <a:ext cx="84201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</a:rPr>
              <a:t>0       1        2        3        4        5        6        </a:t>
            </a:r>
            <a:r>
              <a:rPr lang="en-US" altLang="en-US" sz="2000" b="1" dirty="0">
                <a:solidFill>
                  <a:srgbClr val="FF0000"/>
                </a:solidFill>
              </a:rPr>
              <a:t>7</a:t>
            </a:r>
            <a:r>
              <a:rPr lang="en-US" altLang="en-US" sz="1600" dirty="0">
                <a:solidFill>
                  <a:srgbClr val="000000"/>
                </a:solidFill>
              </a:rPr>
              <a:t>        8        9       10      11      12      13      14 </a:t>
            </a:r>
          </a:p>
        </p:txBody>
      </p:sp>
      <p:sp>
        <p:nvSpPr>
          <p:cNvPr id="3" name="Text Box 20">
            <a:extLst>
              <a:ext uri="{FF2B5EF4-FFF2-40B4-BE49-F238E27FC236}">
                <a16:creationId xmlns:a16="http://schemas.microsoft.com/office/drawing/2014/main" id="{DFFEABE8-B6D7-16BF-006F-E8C50CC73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7025" y="8382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pH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C4BE7B4-0429-3285-1BD1-C02CA5BA9494}"/>
              </a:ext>
            </a:extLst>
          </p:cNvPr>
          <p:cNvGraphicFramePr>
            <a:graphicFrameLocks noGrp="1"/>
          </p:cNvGraphicFramePr>
          <p:nvPr/>
        </p:nvGraphicFramePr>
        <p:xfrm>
          <a:off x="357925" y="595313"/>
          <a:ext cx="7962906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CE0235A-B02E-5250-3F64-76E00679A0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934062"/>
              </p:ext>
            </p:extLst>
          </p:nvPr>
        </p:nvGraphicFramePr>
        <p:xfrm>
          <a:off x="0" y="1414404"/>
          <a:ext cx="9144002" cy="5443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3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4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793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92393"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of </a:t>
                      </a:r>
                      <a:b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</a:t>
                      </a:r>
                      <a:r>
                        <a:rPr lang="en-US" sz="2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endParaRPr lang="en-US" sz="2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of </a:t>
                      </a:r>
                      <a:b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</a:t>
                      </a:r>
                      <a:r>
                        <a:rPr lang="en-US" sz="2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</a:t>
                      </a:r>
                      <a:endParaRPr lang="en-US" sz="2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compare these two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705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10x10 or </a:t>
                      </a:r>
                      <a:b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 A is </a:t>
                      </a:r>
                      <a:r>
                        <a:rPr lang="en-US" sz="20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100x less</a:t>
                      </a:r>
                      <a:r>
                        <a:rPr lang="en-US" sz="2000" b="1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basic </a:t>
                      </a:r>
                      <a:r>
                        <a:rPr lang="en-US" sz="2000" b="0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than B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Oval 9">
            <a:extLst>
              <a:ext uri="{FF2B5EF4-FFF2-40B4-BE49-F238E27FC236}">
                <a16:creationId xmlns:a16="http://schemas.microsoft.com/office/drawing/2014/main" id="{F54BCD3A-BEA7-C5BF-8F78-AA66CE7D7CA9}"/>
              </a:ext>
            </a:extLst>
          </p:cNvPr>
          <p:cNvSpPr/>
          <p:nvPr/>
        </p:nvSpPr>
        <p:spPr>
          <a:xfrm>
            <a:off x="4724400" y="836554"/>
            <a:ext cx="106831" cy="12333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4996A49-A144-F682-47D1-C5B65E5F7578}"/>
              </a:ext>
            </a:extLst>
          </p:cNvPr>
          <p:cNvSpPr/>
          <p:nvPr/>
        </p:nvSpPr>
        <p:spPr>
          <a:xfrm>
            <a:off x="5867400" y="822267"/>
            <a:ext cx="106831" cy="123335"/>
          </a:xfrm>
          <a:prstGeom prst="ellipse">
            <a:avLst/>
          </a:prstGeom>
          <a:solidFill>
            <a:schemeClr val="tx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86504F8-3840-BAF0-3A92-CDCE6023D210}"/>
              </a:ext>
            </a:extLst>
          </p:cNvPr>
          <p:cNvSpPr/>
          <p:nvPr/>
        </p:nvSpPr>
        <p:spPr>
          <a:xfrm>
            <a:off x="1143000" y="2514600"/>
            <a:ext cx="106831" cy="12333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63E5DFD-F804-BBE7-A67A-FAF4784F7B4A}"/>
              </a:ext>
            </a:extLst>
          </p:cNvPr>
          <p:cNvSpPr/>
          <p:nvPr/>
        </p:nvSpPr>
        <p:spPr>
          <a:xfrm>
            <a:off x="2590800" y="2514600"/>
            <a:ext cx="106831" cy="123335"/>
          </a:xfrm>
          <a:prstGeom prst="ellipse">
            <a:avLst/>
          </a:prstGeom>
          <a:solidFill>
            <a:schemeClr val="tx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07135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90192-CDE2-93AA-2B06-AEC5372C9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>
            <a:extLst>
              <a:ext uri="{FF2B5EF4-FFF2-40B4-BE49-F238E27FC236}">
                <a16:creationId xmlns:a16="http://schemas.microsoft.com/office/drawing/2014/main" id="{08536876-BE6F-EF86-BF57-EBEDF8359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25" y="228600"/>
            <a:ext cx="84201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</a:rPr>
              <a:t>0       1        2        3        4        5        6        </a:t>
            </a:r>
            <a:r>
              <a:rPr lang="en-US" altLang="en-US" sz="2000" b="1" dirty="0">
                <a:solidFill>
                  <a:srgbClr val="FF0000"/>
                </a:solidFill>
              </a:rPr>
              <a:t>7</a:t>
            </a:r>
            <a:r>
              <a:rPr lang="en-US" altLang="en-US" sz="1600" dirty="0">
                <a:solidFill>
                  <a:srgbClr val="000000"/>
                </a:solidFill>
              </a:rPr>
              <a:t>        8        9       10      11      12      13      14 </a:t>
            </a:r>
          </a:p>
        </p:txBody>
      </p:sp>
      <p:sp>
        <p:nvSpPr>
          <p:cNvPr id="3" name="Text Box 20">
            <a:extLst>
              <a:ext uri="{FF2B5EF4-FFF2-40B4-BE49-F238E27FC236}">
                <a16:creationId xmlns:a16="http://schemas.microsoft.com/office/drawing/2014/main" id="{4E63B290-2A81-950E-AAC1-307FB3590F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7025" y="8382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pH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0C0C159-D2BF-D6C1-C4D2-77A8A3F55254}"/>
              </a:ext>
            </a:extLst>
          </p:cNvPr>
          <p:cNvGraphicFramePr>
            <a:graphicFrameLocks noGrp="1"/>
          </p:cNvGraphicFramePr>
          <p:nvPr/>
        </p:nvGraphicFramePr>
        <p:xfrm>
          <a:off x="357925" y="595313"/>
          <a:ext cx="7962906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FFF73A3-66C6-2859-E5FC-D4D46065B1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753708"/>
              </p:ext>
            </p:extLst>
          </p:nvPr>
        </p:nvGraphicFramePr>
        <p:xfrm>
          <a:off x="0" y="1414404"/>
          <a:ext cx="9144002" cy="5443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3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4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793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92393"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of </a:t>
                      </a:r>
                      <a:b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</a:t>
                      </a:r>
                      <a:r>
                        <a:rPr lang="en-US" sz="2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endParaRPr lang="en-US" sz="2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of </a:t>
                      </a:r>
                      <a:b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</a:t>
                      </a:r>
                      <a:r>
                        <a:rPr lang="en-US" sz="2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</a:t>
                      </a:r>
                      <a:endParaRPr lang="en-US" sz="2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compare these two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705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10x10 or </a:t>
                      </a:r>
                      <a:b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 A is </a:t>
                      </a:r>
                      <a:r>
                        <a:rPr lang="en-US" sz="20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100x less</a:t>
                      </a:r>
                      <a:r>
                        <a:rPr lang="en-US" sz="2000" b="1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basic </a:t>
                      </a:r>
                      <a:r>
                        <a:rPr lang="en-US" sz="2000" b="0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than B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802E5577-0F61-BED0-AF45-A660A4BB1493}"/>
              </a:ext>
            </a:extLst>
          </p:cNvPr>
          <p:cNvSpPr/>
          <p:nvPr/>
        </p:nvSpPr>
        <p:spPr>
          <a:xfrm>
            <a:off x="838200" y="836554"/>
            <a:ext cx="152400" cy="158869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FAA0E2ED-63EF-B92D-1A60-B5A4A9967174}"/>
              </a:ext>
            </a:extLst>
          </p:cNvPr>
          <p:cNvSpPr/>
          <p:nvPr/>
        </p:nvSpPr>
        <p:spPr>
          <a:xfrm>
            <a:off x="3688231" y="822267"/>
            <a:ext cx="152400" cy="158869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5704DFBA-FD80-EFA9-CC27-CC91C4A8EEC5}"/>
              </a:ext>
            </a:extLst>
          </p:cNvPr>
          <p:cNvSpPr/>
          <p:nvPr/>
        </p:nvSpPr>
        <p:spPr>
          <a:xfrm>
            <a:off x="1120215" y="3612513"/>
            <a:ext cx="152400" cy="158869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161626BB-3158-7150-6899-5014FA897D43}"/>
              </a:ext>
            </a:extLst>
          </p:cNvPr>
          <p:cNvSpPr/>
          <p:nvPr/>
        </p:nvSpPr>
        <p:spPr>
          <a:xfrm>
            <a:off x="2667000" y="3612512"/>
            <a:ext cx="152400" cy="158869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13777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287AE-8D66-E1E8-D960-9F23329C8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>
            <a:extLst>
              <a:ext uri="{FF2B5EF4-FFF2-40B4-BE49-F238E27FC236}">
                <a16:creationId xmlns:a16="http://schemas.microsoft.com/office/drawing/2014/main" id="{7E10FBAD-235A-AC20-68A7-83B034CED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25" y="228600"/>
            <a:ext cx="84201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</a:rPr>
              <a:t>0       1        2        3        4        5        6        </a:t>
            </a:r>
            <a:r>
              <a:rPr lang="en-US" altLang="en-US" sz="2000" b="1" dirty="0">
                <a:solidFill>
                  <a:srgbClr val="FF0000"/>
                </a:solidFill>
              </a:rPr>
              <a:t>7</a:t>
            </a:r>
            <a:r>
              <a:rPr lang="en-US" altLang="en-US" sz="1600" dirty="0">
                <a:solidFill>
                  <a:srgbClr val="000000"/>
                </a:solidFill>
              </a:rPr>
              <a:t>        8        9       10      11      12      13      14 </a:t>
            </a:r>
          </a:p>
        </p:txBody>
      </p:sp>
      <p:sp>
        <p:nvSpPr>
          <p:cNvPr id="3" name="Text Box 20">
            <a:extLst>
              <a:ext uri="{FF2B5EF4-FFF2-40B4-BE49-F238E27FC236}">
                <a16:creationId xmlns:a16="http://schemas.microsoft.com/office/drawing/2014/main" id="{FD988553-0D7C-BE95-7778-3D7DC43DD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7025" y="8382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pH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0561306-1666-DB17-191C-F6DABF3E3DD1}"/>
              </a:ext>
            </a:extLst>
          </p:cNvPr>
          <p:cNvGraphicFramePr>
            <a:graphicFrameLocks noGrp="1"/>
          </p:cNvGraphicFramePr>
          <p:nvPr/>
        </p:nvGraphicFramePr>
        <p:xfrm>
          <a:off x="357925" y="595313"/>
          <a:ext cx="7962906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0C7656E-3B24-50BF-4CEA-64162ED0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615648"/>
              </p:ext>
            </p:extLst>
          </p:nvPr>
        </p:nvGraphicFramePr>
        <p:xfrm>
          <a:off x="0" y="1414404"/>
          <a:ext cx="9144002" cy="5443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3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4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793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92393"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of </a:t>
                      </a:r>
                      <a:b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</a:t>
                      </a:r>
                      <a:r>
                        <a:rPr lang="en-US" sz="2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endParaRPr lang="en-US" sz="2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of </a:t>
                      </a:r>
                      <a:b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</a:t>
                      </a:r>
                      <a:r>
                        <a:rPr lang="en-US" sz="2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</a:t>
                      </a:r>
                      <a:endParaRPr lang="en-US" sz="2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compare these two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705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10x10 or </a:t>
                      </a:r>
                      <a:b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 A is </a:t>
                      </a:r>
                      <a:r>
                        <a:rPr lang="en-US" sz="20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100x less</a:t>
                      </a:r>
                      <a:r>
                        <a:rPr lang="en-US" sz="2000" b="1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basic </a:t>
                      </a:r>
                      <a:r>
                        <a:rPr lang="en-US" sz="2000" b="0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than B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10x10x10x10x10 or </a:t>
                      </a:r>
                      <a:b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 A is </a:t>
                      </a:r>
                      <a:r>
                        <a:rPr lang="en-US" sz="20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100,000X more</a:t>
                      </a:r>
                      <a:r>
                        <a:rPr lang="en-US" sz="2000" b="1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acidic </a:t>
                      </a:r>
                      <a:r>
                        <a:rPr lang="en-US" sz="2000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than solution B</a:t>
                      </a:r>
                      <a:endParaRPr lang="en-US" sz="20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8F78E40C-90F2-8F93-9D5D-01978BFA30E8}"/>
              </a:ext>
            </a:extLst>
          </p:cNvPr>
          <p:cNvSpPr/>
          <p:nvPr/>
        </p:nvSpPr>
        <p:spPr>
          <a:xfrm>
            <a:off x="838200" y="836554"/>
            <a:ext cx="152400" cy="158869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C4727F7C-0A16-4DE7-8BA5-CFFC2CE78F21}"/>
              </a:ext>
            </a:extLst>
          </p:cNvPr>
          <p:cNvSpPr/>
          <p:nvPr/>
        </p:nvSpPr>
        <p:spPr>
          <a:xfrm>
            <a:off x="3688231" y="822267"/>
            <a:ext cx="152400" cy="158869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7F9C60FE-565C-E9ED-3ABB-A1F146E4CF1D}"/>
              </a:ext>
            </a:extLst>
          </p:cNvPr>
          <p:cNvSpPr/>
          <p:nvPr/>
        </p:nvSpPr>
        <p:spPr>
          <a:xfrm>
            <a:off x="1120215" y="3612513"/>
            <a:ext cx="152400" cy="158869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E840101F-BD4A-7F4B-D834-EBFBD43BB027}"/>
              </a:ext>
            </a:extLst>
          </p:cNvPr>
          <p:cNvSpPr/>
          <p:nvPr/>
        </p:nvSpPr>
        <p:spPr>
          <a:xfrm>
            <a:off x="2667000" y="3612512"/>
            <a:ext cx="152400" cy="158869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46668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52977-3CFA-9383-0395-5217FF198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>
            <a:extLst>
              <a:ext uri="{FF2B5EF4-FFF2-40B4-BE49-F238E27FC236}">
                <a16:creationId xmlns:a16="http://schemas.microsoft.com/office/drawing/2014/main" id="{19FCAA25-DA87-962B-F9B0-DE196FEEA1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25" y="228600"/>
            <a:ext cx="84201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</a:rPr>
              <a:t>0       1        2        3        4        5        6        </a:t>
            </a:r>
            <a:r>
              <a:rPr lang="en-US" altLang="en-US" sz="2000" b="1" dirty="0">
                <a:solidFill>
                  <a:srgbClr val="FF0000"/>
                </a:solidFill>
              </a:rPr>
              <a:t>7</a:t>
            </a:r>
            <a:r>
              <a:rPr lang="en-US" altLang="en-US" sz="1600" dirty="0">
                <a:solidFill>
                  <a:srgbClr val="000000"/>
                </a:solidFill>
              </a:rPr>
              <a:t>        8        9       10      11      12      13      14 </a:t>
            </a:r>
          </a:p>
        </p:txBody>
      </p:sp>
      <p:sp>
        <p:nvSpPr>
          <p:cNvPr id="3" name="Text Box 20">
            <a:extLst>
              <a:ext uri="{FF2B5EF4-FFF2-40B4-BE49-F238E27FC236}">
                <a16:creationId xmlns:a16="http://schemas.microsoft.com/office/drawing/2014/main" id="{F590CA84-AF65-BD97-7D32-C0A6502B4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7025" y="8382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pH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5492748-2067-DC70-9750-7794367B9342}"/>
              </a:ext>
            </a:extLst>
          </p:cNvPr>
          <p:cNvGraphicFramePr>
            <a:graphicFrameLocks noGrp="1"/>
          </p:cNvGraphicFramePr>
          <p:nvPr/>
        </p:nvGraphicFramePr>
        <p:xfrm>
          <a:off x="357925" y="595313"/>
          <a:ext cx="7962906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AAC3A53-8C10-CD20-20E5-5E78D84E68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089458"/>
              </p:ext>
            </p:extLst>
          </p:nvPr>
        </p:nvGraphicFramePr>
        <p:xfrm>
          <a:off x="0" y="1414404"/>
          <a:ext cx="9144002" cy="5443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3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4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793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92393"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of </a:t>
                      </a:r>
                      <a:b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</a:t>
                      </a:r>
                      <a:r>
                        <a:rPr lang="en-US" sz="2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endParaRPr lang="en-US" sz="2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of </a:t>
                      </a:r>
                      <a:b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</a:t>
                      </a:r>
                      <a:r>
                        <a:rPr lang="en-US" sz="2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</a:t>
                      </a:r>
                      <a:endParaRPr lang="en-US" sz="2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compare these two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705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10x10 or </a:t>
                      </a:r>
                      <a:b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 A is </a:t>
                      </a:r>
                      <a:r>
                        <a:rPr lang="en-US" sz="20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100x less</a:t>
                      </a:r>
                      <a:r>
                        <a:rPr lang="en-US" sz="2000" b="1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basic </a:t>
                      </a:r>
                      <a:r>
                        <a:rPr lang="en-US" sz="2000" b="0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than B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10x10x10x10x10 or </a:t>
                      </a:r>
                      <a:b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 A is </a:t>
                      </a:r>
                      <a:r>
                        <a:rPr lang="en-US" sz="20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100,000X more</a:t>
                      </a:r>
                      <a:r>
                        <a:rPr lang="en-US" sz="2000" b="1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acidic </a:t>
                      </a:r>
                      <a:r>
                        <a:rPr lang="en-US" sz="2000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than solution B</a:t>
                      </a:r>
                      <a:endParaRPr lang="en-US" sz="20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4DE6959F-1D4A-0FA2-4ECB-1559ACEE72BA}"/>
              </a:ext>
            </a:extLst>
          </p:cNvPr>
          <p:cNvSpPr/>
          <p:nvPr/>
        </p:nvSpPr>
        <p:spPr>
          <a:xfrm>
            <a:off x="7772400" y="762001"/>
            <a:ext cx="76200" cy="152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2CC420-D976-D8F8-1F20-0D73EA946AC6}"/>
              </a:ext>
            </a:extLst>
          </p:cNvPr>
          <p:cNvSpPr/>
          <p:nvPr/>
        </p:nvSpPr>
        <p:spPr>
          <a:xfrm>
            <a:off x="4374226" y="792957"/>
            <a:ext cx="76200" cy="1524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8811C7-CAC5-A810-A83B-DCC71A8552EE}"/>
              </a:ext>
            </a:extLst>
          </p:cNvPr>
          <p:cNvSpPr/>
          <p:nvPr/>
        </p:nvSpPr>
        <p:spPr>
          <a:xfrm>
            <a:off x="1143000" y="4800600"/>
            <a:ext cx="76200" cy="152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EACB34-C38F-F9CC-4907-8E5C15C4507C}"/>
              </a:ext>
            </a:extLst>
          </p:cNvPr>
          <p:cNvSpPr/>
          <p:nvPr/>
        </p:nvSpPr>
        <p:spPr>
          <a:xfrm>
            <a:off x="2667000" y="4800600"/>
            <a:ext cx="76200" cy="1524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83469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FB6E8-688E-7B34-20B3-5914788A2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>
            <a:extLst>
              <a:ext uri="{FF2B5EF4-FFF2-40B4-BE49-F238E27FC236}">
                <a16:creationId xmlns:a16="http://schemas.microsoft.com/office/drawing/2014/main" id="{7C28F527-95BE-AB78-256F-11090D0EF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25" y="228600"/>
            <a:ext cx="84201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</a:rPr>
              <a:t>0       1        2        3        4        5        6        </a:t>
            </a:r>
            <a:r>
              <a:rPr lang="en-US" altLang="en-US" sz="2000" b="1" dirty="0">
                <a:solidFill>
                  <a:srgbClr val="FF0000"/>
                </a:solidFill>
              </a:rPr>
              <a:t>7</a:t>
            </a:r>
            <a:r>
              <a:rPr lang="en-US" altLang="en-US" sz="1600" dirty="0">
                <a:solidFill>
                  <a:srgbClr val="000000"/>
                </a:solidFill>
              </a:rPr>
              <a:t>        8        9       10      11      12      13      14 </a:t>
            </a:r>
          </a:p>
        </p:txBody>
      </p:sp>
      <p:sp>
        <p:nvSpPr>
          <p:cNvPr id="3" name="Text Box 20">
            <a:extLst>
              <a:ext uri="{FF2B5EF4-FFF2-40B4-BE49-F238E27FC236}">
                <a16:creationId xmlns:a16="http://schemas.microsoft.com/office/drawing/2014/main" id="{DC735929-7B78-9A53-69FC-9A2FE1F25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7025" y="8382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pH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66926D2-1488-324C-C902-C39C30AA2C42}"/>
              </a:ext>
            </a:extLst>
          </p:cNvPr>
          <p:cNvGraphicFramePr>
            <a:graphicFrameLocks noGrp="1"/>
          </p:cNvGraphicFramePr>
          <p:nvPr/>
        </p:nvGraphicFramePr>
        <p:xfrm>
          <a:off x="357925" y="595313"/>
          <a:ext cx="7962906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43CF6F7-E47A-F1FF-A50E-9459571E4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25592"/>
              </p:ext>
            </p:extLst>
          </p:nvPr>
        </p:nvGraphicFramePr>
        <p:xfrm>
          <a:off x="0" y="1414404"/>
          <a:ext cx="9144002" cy="5443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3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4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793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92393"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of </a:t>
                      </a:r>
                      <a:b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</a:t>
                      </a:r>
                      <a:r>
                        <a:rPr lang="en-US" sz="2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endParaRPr lang="en-US" sz="2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of </a:t>
                      </a:r>
                      <a:b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</a:t>
                      </a:r>
                      <a:r>
                        <a:rPr lang="en-US" sz="2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</a:t>
                      </a:r>
                      <a:endParaRPr lang="en-US" sz="2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compare these two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705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10x10 or </a:t>
                      </a:r>
                      <a:b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 A is </a:t>
                      </a:r>
                      <a:r>
                        <a:rPr lang="en-US" sz="20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100x less</a:t>
                      </a:r>
                      <a:r>
                        <a:rPr lang="en-US" sz="2000" b="1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basic </a:t>
                      </a:r>
                      <a:r>
                        <a:rPr lang="en-US" sz="2000" b="0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than B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10x10x10x10x10 or </a:t>
                      </a:r>
                      <a:b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 A is </a:t>
                      </a:r>
                      <a:r>
                        <a:rPr lang="en-US" sz="20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100,000X more</a:t>
                      </a:r>
                      <a:r>
                        <a:rPr lang="en-US" sz="2000" b="1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acidic </a:t>
                      </a:r>
                      <a:r>
                        <a:rPr lang="en-US" sz="2000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than solution B</a:t>
                      </a:r>
                      <a:endParaRPr lang="en-US" sz="20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10x10x10x10x10x10  or</a:t>
                      </a:r>
                      <a:br>
                        <a:rPr lang="en-US" sz="18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 A is </a:t>
                      </a:r>
                      <a:r>
                        <a:rPr lang="en-US" sz="18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1,000,000X more</a:t>
                      </a:r>
                      <a:r>
                        <a:rPr lang="en-US" sz="1800" b="1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basic </a:t>
                      </a:r>
                      <a:r>
                        <a:rPr lang="en-US" sz="1600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than solution B</a:t>
                      </a:r>
                      <a:endParaRPr lang="en-US" sz="16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BA5728AF-1C0B-284D-FCD9-A094015580A9}"/>
              </a:ext>
            </a:extLst>
          </p:cNvPr>
          <p:cNvSpPr/>
          <p:nvPr/>
        </p:nvSpPr>
        <p:spPr>
          <a:xfrm>
            <a:off x="7772400" y="762001"/>
            <a:ext cx="76200" cy="152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640AE9-6E78-59E3-DC01-70462CEF36CF}"/>
              </a:ext>
            </a:extLst>
          </p:cNvPr>
          <p:cNvSpPr/>
          <p:nvPr/>
        </p:nvSpPr>
        <p:spPr>
          <a:xfrm>
            <a:off x="4374226" y="792957"/>
            <a:ext cx="76200" cy="1524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94ABC7-F4E1-CD40-7AF3-FE3F0D07BA16}"/>
              </a:ext>
            </a:extLst>
          </p:cNvPr>
          <p:cNvSpPr/>
          <p:nvPr/>
        </p:nvSpPr>
        <p:spPr>
          <a:xfrm>
            <a:off x="1143000" y="4800600"/>
            <a:ext cx="76200" cy="152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883890-4FFE-D273-4D46-91CC17B2EF95}"/>
              </a:ext>
            </a:extLst>
          </p:cNvPr>
          <p:cNvSpPr/>
          <p:nvPr/>
        </p:nvSpPr>
        <p:spPr>
          <a:xfrm>
            <a:off x="2667000" y="4800600"/>
            <a:ext cx="76200" cy="1524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5662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6B037-928B-4AC0-2A95-0783BE1A1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>
            <a:extLst>
              <a:ext uri="{FF2B5EF4-FFF2-40B4-BE49-F238E27FC236}">
                <a16:creationId xmlns:a16="http://schemas.microsoft.com/office/drawing/2014/main" id="{0E7C1C49-2E89-60E1-53DA-16746B201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25" y="228600"/>
            <a:ext cx="84201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</a:rPr>
              <a:t>0       1        2        3        4        5        6        </a:t>
            </a:r>
            <a:r>
              <a:rPr lang="en-US" altLang="en-US" sz="2000" b="1" dirty="0">
                <a:solidFill>
                  <a:srgbClr val="FF0000"/>
                </a:solidFill>
              </a:rPr>
              <a:t>7</a:t>
            </a:r>
            <a:r>
              <a:rPr lang="en-US" altLang="en-US" sz="1600" dirty="0">
                <a:solidFill>
                  <a:srgbClr val="000000"/>
                </a:solidFill>
              </a:rPr>
              <a:t>        8        9       10      11      12      13      14 </a:t>
            </a:r>
          </a:p>
        </p:txBody>
      </p:sp>
      <p:sp>
        <p:nvSpPr>
          <p:cNvPr id="3" name="Text Box 20">
            <a:extLst>
              <a:ext uri="{FF2B5EF4-FFF2-40B4-BE49-F238E27FC236}">
                <a16:creationId xmlns:a16="http://schemas.microsoft.com/office/drawing/2014/main" id="{25939A8B-3CB7-363F-F1EC-E739F7F4C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7025" y="8382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pH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1EF22AB-0BEF-6226-A0CC-665690824DD7}"/>
              </a:ext>
            </a:extLst>
          </p:cNvPr>
          <p:cNvGraphicFramePr>
            <a:graphicFrameLocks noGrp="1"/>
          </p:cNvGraphicFramePr>
          <p:nvPr/>
        </p:nvGraphicFramePr>
        <p:xfrm>
          <a:off x="357925" y="595313"/>
          <a:ext cx="7962906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5D9615F-B93A-1689-0AC3-BD79DDBF43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050091"/>
              </p:ext>
            </p:extLst>
          </p:nvPr>
        </p:nvGraphicFramePr>
        <p:xfrm>
          <a:off x="0" y="1414404"/>
          <a:ext cx="9144002" cy="5443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3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4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793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92393"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of </a:t>
                      </a:r>
                      <a:b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</a:t>
                      </a:r>
                      <a:r>
                        <a:rPr lang="en-US" sz="2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endParaRPr lang="en-US" sz="2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of </a:t>
                      </a:r>
                      <a:b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</a:t>
                      </a:r>
                      <a:r>
                        <a:rPr lang="en-US" sz="2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</a:t>
                      </a:r>
                      <a:endParaRPr lang="en-US" sz="2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compare these two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705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10x10 or </a:t>
                      </a:r>
                      <a:b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 A is </a:t>
                      </a:r>
                      <a:r>
                        <a:rPr lang="en-US" sz="20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100x less</a:t>
                      </a:r>
                      <a:r>
                        <a:rPr lang="en-US" sz="2000" b="1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basic </a:t>
                      </a:r>
                      <a:r>
                        <a:rPr lang="en-US" sz="2000" b="0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than B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10x10x10x10x10 or </a:t>
                      </a:r>
                      <a:b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 A is </a:t>
                      </a:r>
                      <a:r>
                        <a:rPr lang="en-US" sz="20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100,000X more</a:t>
                      </a:r>
                      <a:r>
                        <a:rPr lang="en-US" sz="2000" b="1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acidic </a:t>
                      </a:r>
                      <a:r>
                        <a:rPr lang="en-US" sz="2000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than solution B</a:t>
                      </a:r>
                      <a:endParaRPr lang="en-US" sz="20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10x10x10x10x10x10  or</a:t>
                      </a:r>
                      <a:br>
                        <a:rPr lang="en-US" sz="18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 A is </a:t>
                      </a:r>
                      <a:r>
                        <a:rPr lang="en-US" sz="18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1,000,000X more</a:t>
                      </a:r>
                      <a:r>
                        <a:rPr lang="en-US" sz="1800" b="1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basic </a:t>
                      </a:r>
                      <a:r>
                        <a:rPr lang="en-US" sz="1600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than solution B</a:t>
                      </a:r>
                      <a:endParaRPr lang="en-US" sz="16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val 10">
            <a:extLst>
              <a:ext uri="{FF2B5EF4-FFF2-40B4-BE49-F238E27FC236}">
                <a16:creationId xmlns:a16="http://schemas.microsoft.com/office/drawing/2014/main" id="{E29A543C-E6D5-C0A1-21BA-EFF0748536DA}"/>
              </a:ext>
            </a:extLst>
          </p:cNvPr>
          <p:cNvSpPr/>
          <p:nvPr/>
        </p:nvSpPr>
        <p:spPr>
          <a:xfrm>
            <a:off x="990600" y="810367"/>
            <a:ext cx="106831" cy="12333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6131167-EDEA-B7AF-F02D-74317F9EB7E5}"/>
              </a:ext>
            </a:extLst>
          </p:cNvPr>
          <p:cNvSpPr/>
          <p:nvPr/>
        </p:nvSpPr>
        <p:spPr>
          <a:xfrm>
            <a:off x="3276600" y="810367"/>
            <a:ext cx="106831" cy="123335"/>
          </a:xfrm>
          <a:prstGeom prst="ellipse">
            <a:avLst/>
          </a:prstGeom>
          <a:solidFill>
            <a:schemeClr val="tx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FAE4791-A229-4489-AA4E-9051F268A4A2}"/>
              </a:ext>
            </a:extLst>
          </p:cNvPr>
          <p:cNvSpPr/>
          <p:nvPr/>
        </p:nvSpPr>
        <p:spPr>
          <a:xfrm>
            <a:off x="1097431" y="5985965"/>
            <a:ext cx="106831" cy="12333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6DF70AE-4A79-CAF9-3194-09FB0C851D30}"/>
              </a:ext>
            </a:extLst>
          </p:cNvPr>
          <p:cNvSpPr/>
          <p:nvPr/>
        </p:nvSpPr>
        <p:spPr>
          <a:xfrm>
            <a:off x="2667000" y="5972665"/>
            <a:ext cx="106831" cy="123335"/>
          </a:xfrm>
          <a:prstGeom prst="ellipse">
            <a:avLst/>
          </a:prstGeom>
          <a:solidFill>
            <a:schemeClr val="tx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43756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6BEEC-0522-DD92-2753-72F3BA7B6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>
            <a:extLst>
              <a:ext uri="{FF2B5EF4-FFF2-40B4-BE49-F238E27FC236}">
                <a16:creationId xmlns:a16="http://schemas.microsoft.com/office/drawing/2014/main" id="{69B6E7F7-A35D-0F90-7C34-D165F6F26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25" y="228600"/>
            <a:ext cx="84201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</a:rPr>
              <a:t>0       1        2        3        4        5        6        </a:t>
            </a:r>
            <a:r>
              <a:rPr lang="en-US" altLang="en-US" sz="2000" b="1" dirty="0">
                <a:solidFill>
                  <a:srgbClr val="FF0000"/>
                </a:solidFill>
              </a:rPr>
              <a:t>7</a:t>
            </a:r>
            <a:r>
              <a:rPr lang="en-US" altLang="en-US" sz="1600" dirty="0">
                <a:solidFill>
                  <a:srgbClr val="000000"/>
                </a:solidFill>
              </a:rPr>
              <a:t>        8        9       10      11      12      13      14 </a:t>
            </a:r>
          </a:p>
        </p:txBody>
      </p:sp>
      <p:sp>
        <p:nvSpPr>
          <p:cNvPr id="3" name="Text Box 20">
            <a:extLst>
              <a:ext uri="{FF2B5EF4-FFF2-40B4-BE49-F238E27FC236}">
                <a16:creationId xmlns:a16="http://schemas.microsoft.com/office/drawing/2014/main" id="{6926E50A-C6FC-62B8-98FF-AE828D8DC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7025" y="8382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pH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C342DF5-BABC-54C3-9FE7-E69869EBEC3F}"/>
              </a:ext>
            </a:extLst>
          </p:cNvPr>
          <p:cNvGraphicFramePr>
            <a:graphicFrameLocks noGrp="1"/>
          </p:cNvGraphicFramePr>
          <p:nvPr/>
        </p:nvGraphicFramePr>
        <p:xfrm>
          <a:off x="357925" y="595313"/>
          <a:ext cx="7962906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877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1DD4E5E-AD7C-8409-BAA3-8E7452FBC1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016278"/>
              </p:ext>
            </p:extLst>
          </p:nvPr>
        </p:nvGraphicFramePr>
        <p:xfrm>
          <a:off x="0" y="1414404"/>
          <a:ext cx="9144002" cy="5443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3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4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793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92393"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of </a:t>
                      </a:r>
                      <a:b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</a:t>
                      </a:r>
                      <a:r>
                        <a:rPr lang="en-US" sz="2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endParaRPr lang="en-US" sz="2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of </a:t>
                      </a:r>
                      <a:b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</a:t>
                      </a:r>
                      <a:r>
                        <a:rPr lang="en-US" sz="2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</a:t>
                      </a:r>
                      <a:endParaRPr lang="en-US" sz="2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compare these two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705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10x10 or </a:t>
                      </a:r>
                      <a:b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 A is </a:t>
                      </a:r>
                      <a:r>
                        <a:rPr lang="en-US" sz="20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100x less</a:t>
                      </a:r>
                      <a:r>
                        <a:rPr lang="en-US" sz="2000" b="1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basic </a:t>
                      </a:r>
                      <a:r>
                        <a:rPr lang="en-US" sz="2000" b="0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than B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10x10x10x10x10 or </a:t>
                      </a:r>
                      <a:b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 A is </a:t>
                      </a:r>
                      <a:r>
                        <a:rPr lang="en-US" sz="20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100,000X more</a:t>
                      </a:r>
                      <a:r>
                        <a:rPr lang="en-US" sz="2000" b="1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acidic </a:t>
                      </a:r>
                      <a:r>
                        <a:rPr lang="en-US" sz="2000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than solution B</a:t>
                      </a:r>
                      <a:endParaRPr lang="en-US" sz="20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10x10x10x10x10x10  or</a:t>
                      </a:r>
                      <a:br>
                        <a:rPr lang="en-US" sz="18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 A is </a:t>
                      </a:r>
                      <a:r>
                        <a:rPr lang="en-US" sz="18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1,000,000X more</a:t>
                      </a:r>
                      <a:r>
                        <a:rPr lang="en-US" sz="1800" b="1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basic </a:t>
                      </a:r>
                      <a:r>
                        <a:rPr lang="en-US" sz="1600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than solution B</a:t>
                      </a:r>
                      <a:endParaRPr lang="en-US" sz="16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10x10x10x10  or</a:t>
                      </a:r>
                      <a:b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 A is </a:t>
                      </a:r>
                      <a:r>
                        <a:rPr lang="en-US" sz="20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10,000X</a:t>
                      </a:r>
                      <a:r>
                        <a:rPr lang="en-US" sz="2000" b="1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more acidic </a:t>
                      </a:r>
                      <a:r>
                        <a:rPr lang="en-US" sz="2000" baseline="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than solution B</a:t>
                      </a:r>
                      <a:endParaRPr lang="en-US" sz="20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val 10">
            <a:extLst>
              <a:ext uri="{FF2B5EF4-FFF2-40B4-BE49-F238E27FC236}">
                <a16:creationId xmlns:a16="http://schemas.microsoft.com/office/drawing/2014/main" id="{6B943461-6298-CF85-E34B-9B976DBFB844}"/>
              </a:ext>
            </a:extLst>
          </p:cNvPr>
          <p:cNvSpPr/>
          <p:nvPr/>
        </p:nvSpPr>
        <p:spPr>
          <a:xfrm>
            <a:off x="990600" y="810367"/>
            <a:ext cx="106831" cy="12333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ECC8C2D-2C40-BF78-E6E5-2C459B886918}"/>
              </a:ext>
            </a:extLst>
          </p:cNvPr>
          <p:cNvSpPr/>
          <p:nvPr/>
        </p:nvSpPr>
        <p:spPr>
          <a:xfrm>
            <a:off x="3276600" y="810367"/>
            <a:ext cx="106831" cy="123335"/>
          </a:xfrm>
          <a:prstGeom prst="ellipse">
            <a:avLst/>
          </a:prstGeom>
          <a:solidFill>
            <a:schemeClr val="tx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D5D9D27-EF32-6AF0-6F58-BC6688CA122F}"/>
              </a:ext>
            </a:extLst>
          </p:cNvPr>
          <p:cNvSpPr/>
          <p:nvPr/>
        </p:nvSpPr>
        <p:spPr>
          <a:xfrm>
            <a:off x="1097431" y="5985965"/>
            <a:ext cx="106831" cy="12333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B2EBEC5-6C2D-FDA4-3DEB-1512725049E2}"/>
              </a:ext>
            </a:extLst>
          </p:cNvPr>
          <p:cNvSpPr/>
          <p:nvPr/>
        </p:nvSpPr>
        <p:spPr>
          <a:xfrm>
            <a:off x="2667000" y="5972665"/>
            <a:ext cx="106831" cy="123335"/>
          </a:xfrm>
          <a:prstGeom prst="ellipse">
            <a:avLst/>
          </a:prstGeom>
          <a:solidFill>
            <a:schemeClr val="tx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0497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6784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99"/>
                </a:solidFill>
              </a:rPr>
              <a:t>Measuring the strengths of acids and bases</a:t>
            </a:r>
            <a:r>
              <a:rPr lang="en-US" altLang="en-US" sz="2000" dirty="0">
                <a:solidFill>
                  <a:srgbClr val="000000"/>
                </a:solidFill>
              </a:rPr>
              <a:t>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solidFill>
                  <a:srgbClr val="000000"/>
                </a:solidFill>
              </a:rPr>
              <a:t>Let’s look at the math formula, which is not part of our class, but real.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0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6600" dirty="0">
                <a:solidFill>
                  <a:srgbClr val="000000"/>
                </a:solidFill>
                <a:latin typeface="Comic Sans MS" pitchFamily="66" charset="0"/>
              </a:rPr>
              <a:t>58.    pH = -log[H</a:t>
            </a:r>
            <a:r>
              <a:rPr lang="en-US" altLang="en-US" sz="6600" baseline="30000" dirty="0">
                <a:solidFill>
                  <a:srgbClr val="000000"/>
                </a:solidFill>
                <a:latin typeface="Comic Sans MS" pitchFamily="66" charset="0"/>
              </a:rPr>
              <a:t>+1</a:t>
            </a:r>
            <a:r>
              <a:rPr lang="en-US" altLang="en-US" sz="6600" dirty="0">
                <a:solidFill>
                  <a:srgbClr val="000000"/>
                </a:solidFill>
                <a:latin typeface="Comic Sans MS" pitchFamily="66" charset="0"/>
              </a:rPr>
              <a:t>]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br>
              <a:rPr lang="en-US" altLang="en-US" sz="3600" dirty="0">
                <a:solidFill>
                  <a:srgbClr val="000000"/>
                </a:solidFill>
              </a:rPr>
            </a:b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59.  Which means </a:t>
            </a:r>
            <a:b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pH, the strength of an acid is equal to</a:t>
            </a:r>
            <a:b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the negative logarithm of the Molarity </a:t>
            </a:r>
            <a:b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of hydrogen ions in solution.  </a:t>
            </a:r>
          </a:p>
        </p:txBody>
      </p:sp>
    </p:spTree>
    <p:extLst>
      <p:ext uri="{BB962C8B-B14F-4D97-AF65-F5344CB8AC3E}">
        <p14:creationId xmlns:p14="http://schemas.microsoft.com/office/powerpoint/2010/main" val="213049091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4"/>
          <p:cNvSpPr txBox="1">
            <a:spLocks noChangeArrowheads="1"/>
          </p:cNvSpPr>
          <p:nvPr/>
        </p:nvSpPr>
        <p:spPr bwMode="auto">
          <a:xfrm>
            <a:off x="0" y="22538"/>
            <a:ext cx="9144000" cy="5755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1800" dirty="0">
                <a:solidFill>
                  <a:srgbClr val="000000"/>
                </a:solidFill>
              </a:rPr>
              <a:t>	What the math means…</a:t>
            </a:r>
          </a:p>
          <a:p>
            <a:pPr eaLnBrk="1" hangingPunct="1">
              <a:spcBef>
                <a:spcPct val="50000"/>
              </a:spcBef>
              <a:buNone/>
              <a:defRPr/>
            </a:pPr>
            <a:r>
              <a:rPr lang="en-US" altLang="en-US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pH of 0 means that the concentration of H</a:t>
            </a:r>
            <a:r>
              <a:rPr lang="en-US" altLang="en-US" sz="2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solution is </a:t>
            </a:r>
            <a:b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1x10</a:t>
            </a:r>
            <a:r>
              <a:rPr lang="en-US" altLang="en-US" sz="2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moles H</a:t>
            </a:r>
            <a:r>
              <a:rPr lang="en-US" altLang="en-US" sz="2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/liter  = 1 mole of H</a:t>
            </a:r>
            <a:r>
              <a:rPr lang="en-US" altLang="en-US" sz="2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ions/liter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en-US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pH of 1 means that the concentration of H</a:t>
            </a:r>
            <a:r>
              <a:rPr lang="en-US" altLang="en-US" sz="28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solution is </a:t>
            </a:r>
            <a:br>
              <a:rPr lang="en-US" alt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1x10</a:t>
            </a:r>
            <a:r>
              <a:rPr lang="en-US" altLang="en-US" sz="28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moles H</a:t>
            </a:r>
            <a:r>
              <a:rPr lang="en-US" altLang="en-US" sz="28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/liter  = </a:t>
            </a:r>
            <a:r>
              <a:rPr lang="en-US" altLang="en-US" sz="28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tenth of a mole of H</a:t>
            </a:r>
            <a:r>
              <a:rPr lang="en-US" altLang="en-US" sz="2800" u="sng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28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/liter</a:t>
            </a:r>
            <a:r>
              <a:rPr lang="en-US" alt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b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pH of 2 means that the concentration of H</a:t>
            </a:r>
            <a:r>
              <a:rPr lang="en-US" altLang="en-US" sz="2800" baseline="300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solution is </a:t>
            </a:r>
            <a:br>
              <a:rPr lang="en-US" altLang="en-US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1x10</a:t>
            </a:r>
            <a:r>
              <a:rPr lang="en-US" altLang="en-US" sz="2800" baseline="300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altLang="en-US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moles H</a:t>
            </a:r>
            <a:r>
              <a:rPr lang="en-US" altLang="en-US" sz="2800" baseline="300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28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/liter  = </a:t>
            </a:r>
            <a:r>
              <a:rPr lang="en-US" altLang="en-US" sz="2800" u="sng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100</a:t>
            </a:r>
            <a:r>
              <a:rPr lang="en-US" altLang="en-US" sz="2800" u="sng" baseline="300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en-US" sz="2800" u="sng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a mole of H</a:t>
            </a:r>
            <a:r>
              <a:rPr lang="en-US" altLang="en-US" sz="2800" u="sng" baseline="300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2800" u="sng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/liter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It’s the negative of the exponent that is the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</a:t>
            </a:r>
            <a:endParaRPr lang="en-US" altLang="en-US" sz="20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7577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914400"/>
            <a:ext cx="2590800" cy="5334000"/>
          </a:xfrm>
        </p:spPr>
        <p:txBody>
          <a:bodyPr/>
          <a:lstStyle/>
          <a:p>
            <a:pPr algn="r" eaLnBrk="1" hangingPunct="1"/>
            <a:r>
              <a:rPr lang="en-US" altLang="en-US" sz="3200" dirty="0"/>
              <a:t>pH 14 =</a:t>
            </a:r>
          </a:p>
          <a:p>
            <a:pPr algn="r" eaLnBrk="1" hangingPunct="1"/>
            <a:r>
              <a:rPr lang="en-US" altLang="en-US" sz="3200" dirty="0">
                <a:solidFill>
                  <a:srgbClr val="FF0000"/>
                </a:solidFill>
              </a:rPr>
              <a:t>pH 13 =</a:t>
            </a:r>
          </a:p>
          <a:p>
            <a:pPr algn="r" eaLnBrk="1" hangingPunct="1"/>
            <a:r>
              <a:rPr lang="en-US" altLang="en-US" sz="3200" dirty="0"/>
              <a:t>pH 10 =</a:t>
            </a:r>
          </a:p>
          <a:p>
            <a:pPr algn="r" eaLnBrk="1" hangingPunct="1"/>
            <a:r>
              <a:rPr lang="en-US" altLang="en-US" sz="3200" dirty="0">
                <a:solidFill>
                  <a:srgbClr val="FF0000"/>
                </a:solidFill>
              </a:rPr>
              <a:t>pH 8.25 =</a:t>
            </a:r>
          </a:p>
          <a:p>
            <a:pPr algn="r" eaLnBrk="1" hangingPunct="1"/>
            <a:r>
              <a:rPr lang="en-US" altLang="en-US" sz="3200" dirty="0"/>
              <a:t>pH 7.99 =</a:t>
            </a:r>
          </a:p>
          <a:p>
            <a:pPr eaLnBrk="1" hangingPunct="1">
              <a:buFontTx/>
              <a:buNone/>
            </a:pPr>
            <a:endParaRPr lang="en-US" altLang="en-US" sz="2400" dirty="0"/>
          </a:p>
        </p:txBody>
      </p:sp>
      <p:sp>
        <p:nvSpPr>
          <p:cNvPr id="7578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2743200" y="914400"/>
            <a:ext cx="60198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200" dirty="0"/>
              <a:t>1x10</a:t>
            </a:r>
            <a:r>
              <a:rPr lang="en-US" altLang="en-US" sz="3200" baseline="30000" dirty="0"/>
              <a:t>-14</a:t>
            </a:r>
            <a:r>
              <a:rPr lang="en-US" altLang="en-US" sz="3200" dirty="0"/>
              <a:t> moles H</a:t>
            </a:r>
            <a:r>
              <a:rPr lang="en-US" altLang="en-US" sz="3200" baseline="30000" dirty="0"/>
              <a:t>+1</a:t>
            </a:r>
            <a:r>
              <a:rPr lang="en-US" altLang="en-US" sz="3200" dirty="0"/>
              <a:t> ions/liter  </a:t>
            </a:r>
          </a:p>
          <a:p>
            <a:pPr eaLnBrk="1" hangingPunct="1">
              <a:buFontTx/>
              <a:buNone/>
            </a:pPr>
            <a:r>
              <a:rPr lang="en-US" altLang="en-US" sz="3200" dirty="0">
                <a:solidFill>
                  <a:srgbClr val="FF0000"/>
                </a:solidFill>
              </a:rPr>
              <a:t>1x10</a:t>
            </a:r>
            <a:r>
              <a:rPr lang="en-US" altLang="en-US" sz="3200" baseline="30000" dirty="0">
                <a:solidFill>
                  <a:srgbClr val="FF0000"/>
                </a:solidFill>
              </a:rPr>
              <a:t>-13</a:t>
            </a:r>
            <a:r>
              <a:rPr lang="en-US" altLang="en-US" sz="3200" dirty="0">
                <a:solidFill>
                  <a:srgbClr val="FF0000"/>
                </a:solidFill>
              </a:rPr>
              <a:t> moles H</a:t>
            </a:r>
            <a:r>
              <a:rPr lang="en-US" altLang="en-US" sz="3200" baseline="30000" dirty="0">
                <a:solidFill>
                  <a:srgbClr val="FF0000"/>
                </a:solidFill>
              </a:rPr>
              <a:t>+1</a:t>
            </a:r>
            <a:r>
              <a:rPr lang="en-US" altLang="en-US" sz="3200" dirty="0">
                <a:solidFill>
                  <a:srgbClr val="FF0000"/>
                </a:solidFill>
              </a:rPr>
              <a:t> ions/liter  </a:t>
            </a:r>
          </a:p>
          <a:p>
            <a:pPr eaLnBrk="1" hangingPunct="1">
              <a:buFontTx/>
              <a:buNone/>
            </a:pPr>
            <a:r>
              <a:rPr lang="en-US" altLang="en-US" sz="3200" dirty="0"/>
              <a:t>1x10</a:t>
            </a:r>
            <a:r>
              <a:rPr lang="en-US" altLang="en-US" sz="3200" baseline="30000" dirty="0"/>
              <a:t>-10</a:t>
            </a:r>
            <a:r>
              <a:rPr lang="en-US" altLang="en-US" sz="3200" dirty="0"/>
              <a:t> moles H</a:t>
            </a:r>
            <a:r>
              <a:rPr lang="en-US" altLang="en-US" sz="3200" baseline="30000" dirty="0"/>
              <a:t>+1</a:t>
            </a:r>
            <a:r>
              <a:rPr lang="en-US" altLang="en-US" sz="3200" dirty="0"/>
              <a:t> ions/liter  </a:t>
            </a:r>
          </a:p>
          <a:p>
            <a:pPr eaLnBrk="1" hangingPunct="1">
              <a:buFontTx/>
              <a:buNone/>
            </a:pPr>
            <a:r>
              <a:rPr lang="en-US" altLang="en-US" sz="3200" dirty="0">
                <a:solidFill>
                  <a:srgbClr val="FF0000"/>
                </a:solidFill>
              </a:rPr>
              <a:t>1x10</a:t>
            </a:r>
            <a:r>
              <a:rPr lang="en-US" altLang="en-US" sz="3200" baseline="30000" dirty="0">
                <a:solidFill>
                  <a:srgbClr val="FF0000"/>
                </a:solidFill>
              </a:rPr>
              <a:t>-8.25</a:t>
            </a:r>
            <a:r>
              <a:rPr lang="en-US" altLang="en-US" sz="3200" dirty="0">
                <a:solidFill>
                  <a:srgbClr val="FF0000"/>
                </a:solidFill>
              </a:rPr>
              <a:t> moles H</a:t>
            </a:r>
            <a:r>
              <a:rPr lang="en-US" altLang="en-US" sz="3200" baseline="30000" dirty="0">
                <a:solidFill>
                  <a:srgbClr val="FF0000"/>
                </a:solidFill>
              </a:rPr>
              <a:t>+1</a:t>
            </a:r>
            <a:r>
              <a:rPr lang="en-US" altLang="en-US" sz="3200" dirty="0">
                <a:solidFill>
                  <a:srgbClr val="FF0000"/>
                </a:solidFill>
              </a:rPr>
              <a:t> ions/liter  </a:t>
            </a:r>
          </a:p>
          <a:p>
            <a:pPr eaLnBrk="1" hangingPunct="1">
              <a:buFontTx/>
              <a:buNone/>
            </a:pPr>
            <a:r>
              <a:rPr lang="en-US" altLang="en-US" sz="3200" dirty="0"/>
              <a:t>1x10</a:t>
            </a:r>
            <a:r>
              <a:rPr lang="en-US" altLang="en-US" sz="3200" baseline="30000" dirty="0"/>
              <a:t>-7.99</a:t>
            </a:r>
            <a:r>
              <a:rPr lang="en-US" altLang="en-US" sz="3200" dirty="0"/>
              <a:t> moles H</a:t>
            </a:r>
            <a:r>
              <a:rPr lang="en-US" altLang="en-US" sz="3200" baseline="30000" dirty="0"/>
              <a:t>+1</a:t>
            </a:r>
            <a:r>
              <a:rPr lang="en-US" altLang="en-US" sz="3200" dirty="0"/>
              <a:t> ions/liter  </a:t>
            </a:r>
          </a:p>
        </p:txBody>
      </p:sp>
      <p:sp>
        <p:nvSpPr>
          <p:cNvPr id="75781" name="Text Box 7"/>
          <p:cNvSpPr txBox="1">
            <a:spLocks noChangeArrowheads="1"/>
          </p:cNvSpPr>
          <p:nvPr/>
        </p:nvSpPr>
        <p:spPr bwMode="auto">
          <a:xfrm>
            <a:off x="2743200" y="228600"/>
            <a:ext cx="640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latin typeface="Comic Sans MS" pitchFamily="66" charset="0"/>
              </a:rPr>
              <a:t>H</a:t>
            </a:r>
            <a:r>
              <a:rPr lang="en-US" altLang="en-US" sz="2400" baseline="30000">
                <a:solidFill>
                  <a:srgbClr val="000000"/>
                </a:solidFill>
                <a:latin typeface="Comic Sans MS" pitchFamily="66" charset="0"/>
              </a:rPr>
              <a:t>+1</a:t>
            </a:r>
            <a:r>
              <a:rPr lang="en-US" altLang="en-US" sz="2400">
                <a:solidFill>
                  <a:srgbClr val="000000"/>
                </a:solidFill>
                <a:latin typeface="Comic Sans MS" pitchFamily="66" charset="0"/>
              </a:rPr>
              <a:t> concentration  </a:t>
            </a:r>
          </a:p>
        </p:txBody>
      </p:sp>
      <p:sp>
        <p:nvSpPr>
          <p:cNvPr id="75782" name="Line 8"/>
          <p:cNvSpPr>
            <a:spLocks noChangeShapeType="1"/>
          </p:cNvSpPr>
          <p:nvPr/>
        </p:nvSpPr>
        <p:spPr bwMode="auto">
          <a:xfrm>
            <a:off x="0" y="9144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4919008"/>
            <a:ext cx="9144000" cy="193899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60.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What ever the negative of the exponent of the molarity of the acid ions is, that’s the pH of the solution.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F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762000"/>
            <a:ext cx="9144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do not have to do log math ever.</a:t>
            </a:r>
          </a:p>
          <a:p>
            <a:pPr algn="ctr"/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is to show you that the numbers are based in real math and science, and not “made up”.  </a:t>
            </a:r>
          </a:p>
          <a:p>
            <a:pPr algn="ctr"/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It’s all good, relax again.  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05810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our class we will ONLY compare 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whole number pH differences.  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compare a pH of 2.35 with a pH 5.44 </a:t>
            </a:r>
            <a:b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would be TOO HARD for us.  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know that the first acid is more acidic than the second.  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Next, how can we measure pH without numbers? 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can use a variety of acid base indicators.  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 out Table M now.</a:t>
            </a:r>
          </a:p>
        </p:txBody>
      </p:sp>
    </p:spTree>
    <p:extLst>
      <p:ext uri="{BB962C8B-B14F-4D97-AF65-F5344CB8AC3E}">
        <p14:creationId xmlns:p14="http://schemas.microsoft.com/office/powerpoint/2010/main" val="237231296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4"/>
          <p:cNvSpPr txBox="1">
            <a:spLocks noChangeArrowheads="1"/>
          </p:cNvSpPr>
          <p:nvPr/>
        </p:nvSpPr>
        <p:spPr bwMode="auto">
          <a:xfrm>
            <a:off x="228600" y="228600"/>
            <a:ext cx="86868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Comic Sans MS" pitchFamily="66" charset="0"/>
              </a:rPr>
              <a:t>Let’s look at METHYL ORANGE, the first indicator on table M.</a:t>
            </a:r>
          </a:p>
        </p:txBody>
      </p:sp>
      <p:sp>
        <p:nvSpPr>
          <p:cNvPr id="82952" name="Text Box 14"/>
          <p:cNvSpPr txBox="1">
            <a:spLocks noChangeArrowheads="1"/>
          </p:cNvSpPr>
          <p:nvPr/>
        </p:nvSpPr>
        <p:spPr bwMode="auto">
          <a:xfrm>
            <a:off x="2057400" y="1066800"/>
            <a:ext cx="2438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3.1    4.4                7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667000"/>
            <a:ext cx="8991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This table CLEARLY says that Methyl Orange changes color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from red to yellow between pH 3.1 and 4.4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solutions with pH 3.1 or lower will be red with this indicator.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solutions with pH above 4.4 will be yellow.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by chance the solution is between  pH 3.3 - pH 4.1  that solution presents as an “orangey” color.  </a:t>
            </a:r>
          </a:p>
          <a:p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Acid Base indicators “indicates” ranges of pH, </a:t>
            </a:r>
            <a:r>
              <a:rPr lang="en-US" sz="24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specific </a:t>
            </a:r>
            <a:r>
              <a:rPr lang="en-US" sz="2400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12" name="Picture 2" descr="C:\Documents and Settings\Arbuiso\My Documents\My Webs\arbuiso.com\images\methylorang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44" y="1447733"/>
            <a:ext cx="8367712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381314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319" y="4993416"/>
            <a:ext cx="4762500" cy="6667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182047"/>
            <a:ext cx="4762500" cy="666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319" y="5934491"/>
            <a:ext cx="4762500" cy="666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" y="76200"/>
            <a:ext cx="3962400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Table M, in order </a:t>
            </a:r>
            <a:br>
              <a:rPr lang="en-US" sz="3200" dirty="0"/>
            </a:br>
            <a:r>
              <a:rPr lang="en-US" sz="1400" dirty="0"/>
              <a:t>with approximate color changes</a:t>
            </a:r>
            <a:r>
              <a:rPr lang="en-US" sz="900" dirty="0"/>
              <a:t> </a:t>
            </a:r>
            <a:br>
              <a:rPr lang="en-US" sz="900" dirty="0"/>
            </a:br>
            <a:endParaRPr lang="en-US" sz="2400" dirty="0"/>
          </a:p>
          <a:p>
            <a:pPr algn="r"/>
            <a:r>
              <a:rPr lang="en-US" sz="3200" dirty="0"/>
              <a:t>Methyl orange</a:t>
            </a:r>
          </a:p>
          <a:p>
            <a:pPr algn="r"/>
            <a:endParaRPr lang="en-US" sz="3200" dirty="0"/>
          </a:p>
          <a:p>
            <a:pPr algn="r"/>
            <a:r>
              <a:rPr lang="en-US" sz="3200" dirty="0" err="1"/>
              <a:t>Bromthymol</a:t>
            </a:r>
            <a:r>
              <a:rPr lang="en-US" sz="3200" dirty="0"/>
              <a:t> blue</a:t>
            </a:r>
          </a:p>
          <a:p>
            <a:pPr algn="r"/>
            <a:endParaRPr lang="en-US" sz="3200" dirty="0"/>
          </a:p>
          <a:p>
            <a:pPr algn="r"/>
            <a:r>
              <a:rPr lang="en-US" sz="3200" dirty="0"/>
              <a:t>Phenolphthalein</a:t>
            </a:r>
          </a:p>
          <a:p>
            <a:pPr algn="r"/>
            <a:endParaRPr lang="en-US" sz="3200" dirty="0"/>
          </a:p>
          <a:p>
            <a:pPr algn="r"/>
            <a:r>
              <a:rPr lang="en-US" sz="3200" dirty="0"/>
              <a:t>Litmus</a:t>
            </a:r>
          </a:p>
          <a:p>
            <a:pPr algn="r"/>
            <a:endParaRPr lang="en-US" sz="3200" dirty="0"/>
          </a:p>
          <a:p>
            <a:pPr algn="r"/>
            <a:r>
              <a:rPr lang="en-US" sz="3200" dirty="0" err="1"/>
              <a:t>Bromcresol</a:t>
            </a:r>
            <a:r>
              <a:rPr lang="en-US" sz="3200" dirty="0"/>
              <a:t> green</a:t>
            </a:r>
          </a:p>
          <a:p>
            <a:pPr algn="r"/>
            <a:endParaRPr lang="en-US" sz="3200" dirty="0"/>
          </a:p>
          <a:p>
            <a:pPr algn="r"/>
            <a:r>
              <a:rPr lang="en-US" sz="3200" dirty="0"/>
              <a:t>Thymol blue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946" y="1197834"/>
            <a:ext cx="4762500" cy="6667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CEFADE-492D-4E3F-9964-4BE921078B30}"/>
              </a:ext>
            </a:extLst>
          </p:cNvPr>
          <p:cNvSpPr/>
          <p:nvPr/>
        </p:nvSpPr>
        <p:spPr>
          <a:xfrm>
            <a:off x="4572000" y="3179388"/>
            <a:ext cx="2286000" cy="49447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A6715-FDDC-42E5-8D20-48A1B2FD9312}"/>
              </a:ext>
            </a:extLst>
          </p:cNvPr>
          <p:cNvSpPr/>
          <p:nvPr/>
        </p:nvSpPr>
        <p:spPr>
          <a:xfrm>
            <a:off x="7086600" y="3179241"/>
            <a:ext cx="1447800" cy="494479"/>
          </a:xfrm>
          <a:prstGeom prst="rect">
            <a:avLst/>
          </a:prstGeom>
          <a:solidFill>
            <a:srgbClr val="FF6699"/>
          </a:solidFill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DD11EA-AA28-4572-A034-53DD96B5134B}"/>
              </a:ext>
            </a:extLst>
          </p:cNvPr>
          <p:cNvSpPr/>
          <p:nvPr/>
        </p:nvSpPr>
        <p:spPr>
          <a:xfrm>
            <a:off x="6858000" y="3179241"/>
            <a:ext cx="228600" cy="497409"/>
          </a:xfrm>
          <a:prstGeom prst="rect">
            <a:avLst/>
          </a:prstGeom>
          <a:solidFill>
            <a:srgbClr val="FFAFCA"/>
          </a:solidFill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413641-E0FB-40B3-BA6E-2925BCF1899E}"/>
              </a:ext>
            </a:extLst>
          </p:cNvPr>
          <p:cNvSpPr/>
          <p:nvPr/>
        </p:nvSpPr>
        <p:spPr>
          <a:xfrm>
            <a:off x="4538546" y="4079828"/>
            <a:ext cx="1405054" cy="494479"/>
          </a:xfrm>
          <a:prstGeom prst="rect">
            <a:avLst/>
          </a:prstGeom>
          <a:solidFill>
            <a:srgbClr val="FFB9B9"/>
          </a:solidFill>
          <a:ln w="31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0CB094-ACA7-42A3-A9DE-23D726B9F94D}"/>
              </a:ext>
            </a:extLst>
          </p:cNvPr>
          <p:cNvSpPr/>
          <p:nvPr/>
        </p:nvSpPr>
        <p:spPr>
          <a:xfrm>
            <a:off x="7053146" y="4079681"/>
            <a:ext cx="1447800" cy="494479"/>
          </a:xfrm>
          <a:prstGeom prst="rect">
            <a:avLst/>
          </a:prstGeom>
          <a:solidFill>
            <a:srgbClr val="B9B9FF"/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AB0444-AB68-4CE8-B170-6B6EF321D8FD}"/>
              </a:ext>
            </a:extLst>
          </p:cNvPr>
          <p:cNvSpPr/>
          <p:nvPr/>
        </p:nvSpPr>
        <p:spPr>
          <a:xfrm>
            <a:off x="5943600" y="4079681"/>
            <a:ext cx="1109546" cy="497409"/>
          </a:xfrm>
          <a:prstGeom prst="rect">
            <a:avLst/>
          </a:prstGeom>
          <a:solidFill>
            <a:srgbClr val="EBDDFF"/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02E54A6-0B33-4610-9ACC-6985CA2EBFCD}"/>
              </a:ext>
            </a:extLst>
          </p:cNvPr>
          <p:cNvCxnSpPr>
            <a:cxnSpLocks/>
          </p:cNvCxnSpPr>
          <p:nvPr/>
        </p:nvCxnSpPr>
        <p:spPr>
          <a:xfrm>
            <a:off x="6553200" y="3179240"/>
            <a:ext cx="0" cy="4944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7FEAB5-0CB1-4006-AA3F-051C514B724E}"/>
              </a:ext>
            </a:extLst>
          </p:cNvPr>
          <p:cNvCxnSpPr>
            <a:cxnSpLocks/>
          </p:cNvCxnSpPr>
          <p:nvPr/>
        </p:nvCxnSpPr>
        <p:spPr>
          <a:xfrm>
            <a:off x="6557010" y="4079681"/>
            <a:ext cx="0" cy="4944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722F0A9-E88D-43C8-BBAB-8D239BC529EE}"/>
              </a:ext>
            </a:extLst>
          </p:cNvPr>
          <p:cNvSpPr txBox="1"/>
          <p:nvPr/>
        </p:nvSpPr>
        <p:spPr>
          <a:xfrm>
            <a:off x="4210050" y="256759"/>
            <a:ext cx="4876800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LOOK and think, no writing about this.</a:t>
            </a:r>
          </a:p>
        </p:txBody>
      </p:sp>
    </p:spTree>
    <p:extLst>
      <p:ext uri="{BB962C8B-B14F-4D97-AF65-F5344CB8AC3E}">
        <p14:creationId xmlns:p14="http://schemas.microsoft.com/office/powerpoint/2010/main" val="14942229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4001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4  Math Practice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 tables </a:t>
            </a:r>
            <a:br>
              <a:rPr lang="en-US" alt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calculators out.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66F4F-F173-50D0-A12B-9DCE97D4B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4">
            <a:extLst>
              <a:ext uri="{FF2B5EF4-FFF2-40B4-BE49-F238E27FC236}">
                <a16:creationId xmlns:a16="http://schemas.microsoft.com/office/drawing/2014/main" id="{452FBB11-ED6E-5F20-F69D-D84D321B0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63.  If 782.2 mL of KOH base to neutralize 1500. mL   </a:t>
            </a:r>
            <a:b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of H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en-US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has a 1.56 M, </a:t>
            </a:r>
            <a:b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what is the molarity of this base?  </a:t>
            </a:r>
            <a:b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24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Hint:  write the acid and base formula every time!</a:t>
            </a:r>
          </a:p>
        </p:txBody>
      </p:sp>
    </p:spTree>
    <p:extLst>
      <p:ext uri="{BB962C8B-B14F-4D97-AF65-F5344CB8AC3E}">
        <p14:creationId xmlns:p14="http://schemas.microsoft.com/office/powerpoint/2010/main" val="34703463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695E2-7FDC-0143-9A04-BFE28155C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4">
            <a:extLst>
              <a:ext uri="{FF2B5EF4-FFF2-40B4-BE49-F238E27FC236}">
                <a16:creationId xmlns:a16="http://schemas.microsoft.com/office/drawing/2014/main" id="{DD563BF1-7DAE-DF3E-0DD2-9061A9E7E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63.  If 782.2 mL of KOH base to neutralize 1500. mL   </a:t>
            </a:r>
            <a:b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of H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en-US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has a 1.56 M, </a:t>
            </a:r>
            <a:b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what is the molarity of this base?  </a:t>
            </a:r>
            <a:b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b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(2)(M</a:t>
            </a:r>
            <a:r>
              <a:rPr lang="en-US" alt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)(V</a:t>
            </a:r>
            <a:r>
              <a:rPr lang="en-US" alt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(M</a:t>
            </a:r>
            <a:r>
              <a:rPr lang="en-US" alt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)(V</a:t>
            </a:r>
            <a:r>
              <a:rPr lang="en-US" altLang="en-US" sz="4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)(1)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(2)(1.56 M)(1500. mL) = (M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)(782.2 mL)(1)</a:t>
            </a:r>
            <a:b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b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5.98 M = M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8A5CE74-178E-46C2-8286-E0A41997EA19}"/>
              </a:ext>
            </a:extLst>
          </p:cNvPr>
          <p:cNvCxnSpPr>
            <a:cxnSpLocks/>
          </p:cNvCxnSpPr>
          <p:nvPr/>
        </p:nvCxnSpPr>
        <p:spPr>
          <a:xfrm flipH="1">
            <a:off x="1066800" y="1066800"/>
            <a:ext cx="533400" cy="18288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190100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17543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  <a:defRPr/>
            </a:pP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64.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What volume of 3.75 M H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b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necessary to exactly neutralize 34.7 liters </a:t>
            </a:r>
            <a:b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of 1.88 M KOH? 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A141D-6D50-F6BC-EFA0-66B28D183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Box 1">
            <a:extLst>
              <a:ext uri="{FF2B5EF4-FFF2-40B4-BE49-F238E27FC236}">
                <a16:creationId xmlns:a16="http://schemas.microsoft.com/office/drawing/2014/main" id="{49DCCFBC-DC0C-BE49-09D8-4A1497C97F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17543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  <a:defRPr/>
            </a:pP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64.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What volume of 3.75 M H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b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necessary to exactly neutralize 34.7 liters </a:t>
            </a:r>
            <a:b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of 1.88 M KOH?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AB59DB-1789-D76F-ECE0-CE7C32882272}"/>
              </a:ext>
            </a:extLst>
          </p:cNvPr>
          <p:cNvSpPr txBox="1"/>
          <p:nvPr/>
        </p:nvSpPr>
        <p:spPr>
          <a:xfrm>
            <a:off x="0" y="1754326"/>
            <a:ext cx="9144000" cy="4835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(#H</a:t>
            </a:r>
            <a:r>
              <a:rPr kumimoji="0" lang="en-US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+1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)(M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)(V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 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= 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(M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)(V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)(#OH</a:t>
            </a:r>
            <a:r>
              <a:rPr kumimoji="0" lang="en-US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-1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(2)(M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A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)(V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A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= (M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B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)(V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B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)(1)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(2)(3.75 M)(V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A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= (1.88 M)(34.7 L)(1)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 V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A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=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</a:br>
            <a:b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</a:br>
            <a:b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</a:br>
            <a:b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</a:b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     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V</a:t>
            </a:r>
            <a:r>
              <a:rPr kumimoji="0" lang="en-US" altLang="en-US" sz="40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A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= 8.70 Liters    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(3SF)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4419600"/>
            <a:ext cx="5410200" cy="1600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4000" u="sng" dirty="0">
                <a:solidFill>
                  <a:srgbClr val="000000">
                    <a:lumMod val="95000"/>
                    <a:lumOff val="5000"/>
                  </a:srgbClr>
                </a:solidFill>
                <a:latin typeface="Comic Sans MS" pitchFamily="66" charset="0"/>
              </a:rPr>
              <a:t>(1.88 M)(34.7 L)(1)</a:t>
            </a:r>
            <a:br>
              <a:rPr lang="en-US" altLang="en-US" sz="4000" u="sng" dirty="0">
                <a:solidFill>
                  <a:srgbClr val="000000">
                    <a:lumMod val="95000"/>
                    <a:lumOff val="5000"/>
                  </a:srgbClr>
                </a:solidFill>
                <a:latin typeface="Comic Sans MS" pitchFamily="66" charset="0"/>
              </a:rPr>
            </a:b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(2)(3.75 M)</a:t>
            </a:r>
            <a:endParaRPr lang="en-US" altLang="en-US" sz="4000" u="sng" dirty="0">
              <a:solidFill>
                <a:srgbClr val="000000">
                  <a:lumMod val="95000"/>
                  <a:lumOff val="5000"/>
                </a:srgbClr>
              </a:solidFill>
              <a:latin typeface="Comic Sans MS" pitchFamily="66" charset="0"/>
            </a:endParaRPr>
          </a:p>
          <a:p>
            <a:pPr>
              <a:defRPr/>
            </a:pP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EE0DEF-6318-D2DC-9102-18B783E2C0E3}"/>
              </a:ext>
            </a:extLst>
          </p:cNvPr>
          <p:cNvCxnSpPr/>
          <p:nvPr/>
        </p:nvCxnSpPr>
        <p:spPr>
          <a:xfrm>
            <a:off x="2971800" y="4572000"/>
            <a:ext cx="609600" cy="381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EE6E128-76E0-E225-E551-463FF7D14FC8}"/>
              </a:ext>
            </a:extLst>
          </p:cNvPr>
          <p:cNvCxnSpPr/>
          <p:nvPr/>
        </p:nvCxnSpPr>
        <p:spPr>
          <a:xfrm>
            <a:off x="4648200" y="5219700"/>
            <a:ext cx="609600" cy="381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119879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754326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en-US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65.</a:t>
            </a: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  12.45 mL of 2.00 M H</a:t>
            </a:r>
            <a:r>
              <a:rPr lang="en-US" altLang="en-US" sz="32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3</a:t>
            </a: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PO</a:t>
            </a:r>
            <a:r>
              <a:rPr lang="en-US" altLang="en-US" sz="32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4</a:t>
            </a: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 is exactly  </a:t>
            </a:r>
            <a:b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</a:b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       neutralized with 25.33 mL Sr(OH)</a:t>
            </a:r>
            <a:r>
              <a:rPr lang="en-US" altLang="en-US" sz="32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2</a:t>
            </a: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.  </a:t>
            </a:r>
            <a:b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</a:b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       What is the molarity of the base? </a:t>
            </a:r>
            <a:r>
              <a:rPr lang="en-US" altLang="en-US" sz="4400" dirty="0">
                <a:solidFill>
                  <a:srgbClr val="0000FF"/>
                </a:solidFill>
                <a:latin typeface="Comic Sans MS" pitchFamily="66" charset="0"/>
              </a:rPr>
              <a:t>  </a:t>
            </a:r>
            <a:endParaRPr lang="en-US" sz="2400" b="1" dirty="0">
              <a:solidFill>
                <a:srgbClr val="0000CC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CFBCD-E1DC-EB15-F8F2-43EBCE934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21635DC-A664-045D-7BFF-137BD05D7AFC}"/>
              </a:ext>
            </a:extLst>
          </p:cNvPr>
          <p:cNvSpPr txBox="1"/>
          <p:nvPr/>
        </p:nvSpPr>
        <p:spPr>
          <a:xfrm>
            <a:off x="0" y="1754326"/>
            <a:ext cx="9144000" cy="3960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(#H</a:t>
            </a:r>
            <a:r>
              <a:rPr kumimoji="0" lang="en-US" alt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+1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)(M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)(V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 = (M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)(V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)(#OH</a:t>
            </a:r>
            <a:r>
              <a:rPr kumimoji="0" lang="en-US" alt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-1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(3)(M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A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)(V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A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= (M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B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)(V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B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)(2)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(3)(2.00 M)(12.45 mL) = (M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B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)(25.33 mL)(2)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                                      = M</a:t>
            </a:r>
            <a:r>
              <a:rPr kumimoji="0" lang="en-US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B  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= 1.47 M KOH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4648200"/>
            <a:ext cx="4343400" cy="1354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sz="3200" u="sng" dirty="0">
                <a:solidFill>
                  <a:srgbClr val="000000">
                    <a:lumMod val="95000"/>
                    <a:lumOff val="5000"/>
                  </a:srgbClr>
                </a:solidFill>
                <a:latin typeface="Comic Sans MS" pitchFamily="66" charset="0"/>
              </a:rPr>
              <a:t>(3)(2.00 M)(12.45 mL)</a:t>
            </a:r>
            <a:br>
              <a:rPr lang="en-US" altLang="en-US" sz="3200" u="sng" dirty="0">
                <a:solidFill>
                  <a:srgbClr val="000000">
                    <a:lumMod val="95000"/>
                    <a:lumOff val="5000"/>
                  </a:srgbClr>
                </a:solidFill>
                <a:latin typeface="Comic Sans MS" pitchFamily="66" charset="0"/>
              </a:rPr>
            </a:b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(25.33 mL)(2)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3A8B76-FB1E-F330-EFAE-AFE2E0DE7D5F}"/>
              </a:ext>
            </a:extLst>
          </p:cNvPr>
          <p:cNvSpPr txBox="1"/>
          <p:nvPr/>
        </p:nvSpPr>
        <p:spPr>
          <a:xfrm>
            <a:off x="0" y="0"/>
            <a:ext cx="9144000" cy="1754326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en-US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65.</a:t>
            </a: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  12.45 mL of 2.00 M H</a:t>
            </a:r>
            <a:r>
              <a:rPr lang="en-US" altLang="en-US" sz="32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3</a:t>
            </a: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PO</a:t>
            </a:r>
            <a:r>
              <a:rPr lang="en-US" altLang="en-US" sz="32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4</a:t>
            </a: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 is exactly  </a:t>
            </a:r>
            <a:b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</a:b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       neutralized with 25.33 mL Sr(OH)</a:t>
            </a:r>
            <a:r>
              <a:rPr lang="en-US" altLang="en-US" sz="32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2</a:t>
            </a: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.  </a:t>
            </a:r>
            <a:b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</a:br>
            <a:r>
              <a:rPr lang="en-US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       What is the molarity of the base? </a:t>
            </a:r>
            <a:r>
              <a:rPr lang="en-US" altLang="en-US" sz="4400" dirty="0">
                <a:solidFill>
                  <a:srgbClr val="0000FF"/>
                </a:solidFill>
                <a:latin typeface="Comic Sans MS" pitchFamily="66" charset="0"/>
              </a:rPr>
              <a:t>  </a:t>
            </a:r>
            <a:endParaRPr lang="en-US" sz="2400" b="1" dirty="0">
              <a:solidFill>
                <a:srgbClr val="0000CC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79341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44196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n-US" alt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Acid Base Class #4  </a:t>
            </a:r>
            <a:br>
              <a:rPr lang="en-US" alt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8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</a:p>
          <a:p>
            <a:pPr algn="l" eaLnBrk="1" hangingPunct="1">
              <a:lnSpc>
                <a:spcPct val="90000"/>
              </a:lnSpc>
            </a:pPr>
            <a:r>
              <a:rPr lang="en-US" altLang="en-US" sz="48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will wrap up some of the loose ends of acids + bases, reviewing acid base chemistry.  </a:t>
            </a:r>
          </a:p>
          <a:p>
            <a:pPr algn="l" eaLnBrk="1" hangingPunct="1">
              <a:lnSpc>
                <a:spcPct val="90000"/>
              </a:lnSpc>
            </a:pPr>
            <a:r>
              <a:rPr lang="en-US" alt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607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66.  Acid Base indicators are mostly weak acids.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b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  When you put these indicators into solutions containing H</a:t>
            </a:r>
            <a:r>
              <a:rPr lang="en-US" altLang="en-US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ions or OH</a:t>
            </a:r>
            <a:r>
              <a:rPr lang="en-US" altLang="en-US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ions, they will undergo </a:t>
            </a:r>
            <a:b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LeChatleier's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Shift , shifting forward or reverse.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b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Let’s look at the molecule phenolphthalein, </a:t>
            </a:r>
            <a:br>
              <a:rPr lang="en-US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since we used it in lab.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70C0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endParaRPr lang="en-US" altLang="en-US" dirty="0">
              <a:solidFill>
                <a:srgbClr val="0070C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ext Box 4"/>
          <p:cNvSpPr txBox="1">
            <a:spLocks noChangeArrowheads="1"/>
          </p:cNvSpPr>
          <p:nvPr/>
        </p:nvSpPr>
        <p:spPr bwMode="auto">
          <a:xfrm>
            <a:off x="0" y="1"/>
            <a:ext cx="9144000" cy="519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Phenolphthalein is a weak acid, which means it’s a molecule with a H</a:t>
            </a:r>
            <a:r>
              <a:rPr lang="en-US" altLang="en-US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en-US" alt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ion that sometimes ionizes off the molecule.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FF3300"/>
                </a:solidFill>
                <a:latin typeface="Comic Sans MS" pitchFamily="66" charset="0"/>
              </a:rPr>
              <a:t>The formula for phenolphthalein is: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800" dirty="0">
                <a:solidFill>
                  <a:srgbClr val="FF3300"/>
                </a:solidFill>
                <a:latin typeface="Comic Sans MS" pitchFamily="66" charset="0"/>
              </a:rPr>
              <a:t>     HC</a:t>
            </a:r>
            <a:r>
              <a:rPr lang="en-US" altLang="en-US" sz="4800" baseline="-25000" dirty="0">
                <a:solidFill>
                  <a:srgbClr val="FF3300"/>
                </a:solidFill>
                <a:latin typeface="Comic Sans MS" pitchFamily="66" charset="0"/>
              </a:rPr>
              <a:t>20</a:t>
            </a:r>
            <a:r>
              <a:rPr lang="en-US" altLang="en-US" sz="4800" dirty="0">
                <a:solidFill>
                  <a:srgbClr val="FF3300"/>
                </a:solidFill>
                <a:latin typeface="Comic Sans MS" pitchFamily="66" charset="0"/>
              </a:rPr>
              <a:t>H</a:t>
            </a:r>
            <a:r>
              <a:rPr lang="en-US" altLang="en-US" sz="4800" baseline="-25000" dirty="0">
                <a:solidFill>
                  <a:srgbClr val="FF3300"/>
                </a:solidFill>
                <a:latin typeface="Comic Sans MS" pitchFamily="66" charset="0"/>
              </a:rPr>
              <a:t>13</a:t>
            </a:r>
            <a:r>
              <a:rPr lang="en-US" altLang="en-US" sz="4800" dirty="0">
                <a:solidFill>
                  <a:srgbClr val="FF3300"/>
                </a:solidFill>
                <a:latin typeface="Comic Sans MS" pitchFamily="66" charset="0"/>
              </a:rPr>
              <a:t>O</a:t>
            </a:r>
            <a:r>
              <a:rPr lang="en-US" altLang="en-US" sz="4800" baseline="-25000" dirty="0">
                <a:solidFill>
                  <a:srgbClr val="FF3300"/>
                </a:solidFill>
                <a:latin typeface="Comic Sans MS" pitchFamily="66" charset="0"/>
              </a:rPr>
              <a:t>4</a:t>
            </a:r>
            <a:br>
              <a:rPr lang="en-US" altLang="en-US" sz="4800" baseline="-25000" dirty="0">
                <a:solidFill>
                  <a:srgbClr val="FF3300"/>
                </a:solidFill>
                <a:latin typeface="Comic Sans MS" pitchFamily="66" charset="0"/>
              </a:rPr>
            </a:br>
            <a:endParaRPr lang="en-US" altLang="en-US" sz="4800" baseline="-25000" dirty="0">
              <a:solidFill>
                <a:srgbClr val="FF3300"/>
              </a:solidFill>
              <a:latin typeface="Comic Sans MS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latin typeface="Comic Sans MS" pitchFamily="66" charset="0"/>
              </a:rPr>
              <a:t>Show the dissociation of phenolphthalein  </a:t>
            </a:r>
            <a:br>
              <a:rPr lang="en-US" altLang="en-US" dirty="0">
                <a:latin typeface="Comic Sans MS" pitchFamily="66" charset="0"/>
              </a:rPr>
            </a:br>
            <a:r>
              <a:rPr lang="en-US" altLang="en-US" dirty="0">
                <a:latin typeface="Comic Sans MS" pitchFamily="66" charset="0"/>
              </a:rPr>
              <a:t>        when it is put into H</a:t>
            </a:r>
            <a:r>
              <a:rPr lang="en-US" altLang="en-US" baseline="-25000" dirty="0">
                <a:latin typeface="Comic Sans MS" pitchFamily="66" charset="0"/>
              </a:rPr>
              <a:t>2</a:t>
            </a:r>
            <a:r>
              <a:rPr lang="en-US" altLang="en-US" dirty="0">
                <a:latin typeface="Comic Sans MS" pitchFamily="66" charset="0"/>
              </a:rPr>
              <a:t>0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ext Box 4"/>
          <p:cNvSpPr txBox="1">
            <a:spLocks noChangeArrowheads="1"/>
          </p:cNvSpPr>
          <p:nvPr/>
        </p:nvSpPr>
        <p:spPr bwMode="auto">
          <a:xfrm>
            <a:off x="152400" y="1533704"/>
            <a:ext cx="89916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 Phenolphthalein in dynamic equilibrium…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Comic Sans MS" pitchFamily="66" charset="0"/>
              </a:rPr>
              <a:t>HC</a:t>
            </a:r>
            <a:r>
              <a:rPr lang="en-US" altLang="en-US" baseline="-25000" dirty="0">
                <a:solidFill>
                  <a:srgbClr val="000000"/>
                </a:solidFill>
                <a:latin typeface="Comic Sans MS" pitchFamily="66" charset="0"/>
              </a:rPr>
              <a:t>20</a:t>
            </a:r>
            <a:r>
              <a:rPr lang="en-US" altLang="en-US" dirty="0">
                <a:solidFill>
                  <a:srgbClr val="000000"/>
                </a:solidFill>
                <a:latin typeface="Comic Sans MS" pitchFamily="66" charset="0"/>
              </a:rPr>
              <a:t>H</a:t>
            </a:r>
            <a:r>
              <a:rPr lang="en-US" altLang="en-US" baseline="-25000" dirty="0">
                <a:solidFill>
                  <a:srgbClr val="000000"/>
                </a:solidFill>
                <a:latin typeface="Comic Sans MS" pitchFamily="66" charset="0"/>
              </a:rPr>
              <a:t>13</a:t>
            </a:r>
            <a:r>
              <a:rPr lang="en-US" altLang="en-US" dirty="0">
                <a:solidFill>
                  <a:srgbClr val="000000"/>
                </a:solidFill>
                <a:latin typeface="Comic Sans MS" pitchFamily="66" charset="0"/>
              </a:rPr>
              <a:t>O</a:t>
            </a:r>
            <a:r>
              <a:rPr lang="en-US" altLang="en-US" baseline="-25000" dirty="0">
                <a:solidFill>
                  <a:srgbClr val="000000"/>
                </a:solidFill>
                <a:latin typeface="Comic Sans MS" pitchFamily="66" charset="0"/>
              </a:rPr>
              <a:t>4</a:t>
            </a:r>
            <a:r>
              <a:rPr lang="en-US" altLang="en-US" dirty="0">
                <a:solidFill>
                  <a:srgbClr val="000000"/>
                </a:solidFill>
                <a:latin typeface="Comic Sans MS" pitchFamily="66" charset="0"/>
              </a:rPr>
              <a:t>                     H</a:t>
            </a:r>
            <a:r>
              <a:rPr lang="en-US" altLang="en-US" baseline="30000" dirty="0">
                <a:solidFill>
                  <a:srgbClr val="000000"/>
                </a:solidFill>
                <a:latin typeface="Comic Sans MS" pitchFamily="66" charset="0"/>
              </a:rPr>
              <a:t>+1</a:t>
            </a:r>
            <a:r>
              <a:rPr lang="en-US" altLang="en-US" baseline="-25000" dirty="0">
                <a:solidFill>
                  <a:srgbClr val="000000"/>
                </a:solidFill>
                <a:latin typeface="Comic Sans MS" pitchFamily="66" charset="0"/>
              </a:rPr>
              <a:t>(AQ)</a:t>
            </a:r>
            <a:r>
              <a:rPr lang="en-US" altLang="en-US" dirty="0">
                <a:solidFill>
                  <a:srgbClr val="000000"/>
                </a:solidFill>
                <a:latin typeface="Comic Sans MS" pitchFamily="66" charset="0"/>
              </a:rPr>
              <a:t> + C</a:t>
            </a:r>
            <a:r>
              <a:rPr lang="en-US" altLang="en-US" baseline="-25000" dirty="0">
                <a:solidFill>
                  <a:srgbClr val="000000"/>
                </a:solidFill>
                <a:latin typeface="Comic Sans MS" pitchFamily="66" charset="0"/>
              </a:rPr>
              <a:t>20</a:t>
            </a:r>
            <a:r>
              <a:rPr lang="en-US" altLang="en-US" dirty="0">
                <a:solidFill>
                  <a:srgbClr val="000000"/>
                </a:solidFill>
                <a:latin typeface="Comic Sans MS" pitchFamily="66" charset="0"/>
              </a:rPr>
              <a:t>H</a:t>
            </a:r>
            <a:r>
              <a:rPr lang="en-US" altLang="en-US" baseline="-25000" dirty="0">
                <a:solidFill>
                  <a:srgbClr val="000000"/>
                </a:solidFill>
                <a:latin typeface="Comic Sans MS" pitchFamily="66" charset="0"/>
              </a:rPr>
              <a:t>13</a:t>
            </a:r>
            <a:r>
              <a:rPr lang="en-US" altLang="en-US" dirty="0">
                <a:solidFill>
                  <a:srgbClr val="000000"/>
                </a:solidFill>
                <a:latin typeface="Comic Sans MS" pitchFamily="66" charset="0"/>
              </a:rPr>
              <a:t>O</a:t>
            </a:r>
            <a:r>
              <a:rPr lang="en-US" altLang="en-US" baseline="-25000" dirty="0">
                <a:solidFill>
                  <a:srgbClr val="000000"/>
                </a:solidFill>
                <a:latin typeface="Comic Sans MS" pitchFamily="66" charset="0"/>
              </a:rPr>
              <a:t>4</a:t>
            </a:r>
            <a:r>
              <a:rPr lang="en-US" altLang="en-US" baseline="30000" dirty="0">
                <a:solidFill>
                  <a:srgbClr val="000000"/>
                </a:solidFill>
                <a:latin typeface="Comic Sans MS" pitchFamily="66" charset="0"/>
              </a:rPr>
              <a:t>-1</a:t>
            </a:r>
            <a:r>
              <a:rPr lang="en-US" altLang="en-US" baseline="-25000" dirty="0">
                <a:solidFill>
                  <a:srgbClr val="000000"/>
                </a:solidFill>
                <a:latin typeface="Comic Sans MS" pitchFamily="66" charset="0"/>
              </a:rPr>
              <a:t>(AQ)</a:t>
            </a:r>
            <a:r>
              <a:rPr lang="en-US" altLang="en-US" dirty="0">
                <a:solidFill>
                  <a:srgbClr val="000000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108547" name="Line 5"/>
          <p:cNvSpPr>
            <a:spLocks noChangeShapeType="1"/>
          </p:cNvSpPr>
          <p:nvPr/>
        </p:nvSpPr>
        <p:spPr bwMode="auto">
          <a:xfrm>
            <a:off x="2895600" y="2295704"/>
            <a:ext cx="152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8548" name="Line 6"/>
          <p:cNvSpPr>
            <a:spLocks noChangeShapeType="1"/>
          </p:cNvSpPr>
          <p:nvPr/>
        </p:nvSpPr>
        <p:spPr bwMode="auto">
          <a:xfrm>
            <a:off x="2895600" y="2448104"/>
            <a:ext cx="152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8549" name="Line 7"/>
          <p:cNvSpPr>
            <a:spLocks noChangeShapeType="1"/>
          </p:cNvSpPr>
          <p:nvPr/>
        </p:nvSpPr>
        <p:spPr bwMode="auto">
          <a:xfrm flipV="1">
            <a:off x="2895600" y="2143304"/>
            <a:ext cx="381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8550" name="Line 8"/>
          <p:cNvSpPr>
            <a:spLocks noChangeShapeType="1"/>
          </p:cNvSpPr>
          <p:nvPr/>
        </p:nvSpPr>
        <p:spPr bwMode="auto">
          <a:xfrm flipV="1">
            <a:off x="4038600" y="2448104"/>
            <a:ext cx="381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8551" name="Text Box 9"/>
          <p:cNvSpPr txBox="1">
            <a:spLocks noChangeArrowheads="1"/>
          </p:cNvSpPr>
          <p:nvPr/>
        </p:nvSpPr>
        <p:spPr bwMode="auto">
          <a:xfrm>
            <a:off x="3352800" y="1990904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3300"/>
                </a:solidFill>
              </a:rPr>
              <a:t>water</a:t>
            </a:r>
          </a:p>
        </p:txBody>
      </p:sp>
      <p:sp>
        <p:nvSpPr>
          <p:cNvPr id="108552" name="Text Box 10"/>
          <p:cNvSpPr txBox="1">
            <a:spLocks noChangeArrowheads="1"/>
          </p:cNvSpPr>
          <p:nvPr/>
        </p:nvSpPr>
        <p:spPr bwMode="auto">
          <a:xfrm>
            <a:off x="304800" y="2981504"/>
            <a:ext cx="8610600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/>
              <a:t>colorless molecule</a:t>
            </a:r>
            <a:r>
              <a:rPr lang="en-US" altLang="en-US" sz="2400" dirty="0"/>
              <a:t>                                             </a:t>
            </a:r>
            <a:r>
              <a:rPr lang="en-US" altLang="en-US" sz="2400" b="1" dirty="0">
                <a:solidFill>
                  <a:srgbClr val="FF3300"/>
                </a:solidFill>
              </a:rPr>
              <a:t>pink anion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       </a:t>
            </a:r>
            <a:r>
              <a:rPr lang="en-US" altLang="en-US" sz="4000" dirty="0">
                <a:solidFill>
                  <a:srgbClr val="000000"/>
                </a:solidFill>
              </a:rPr>
              <a:t>             </a:t>
            </a:r>
            <a:r>
              <a:rPr lang="en-US" altLang="en-US" sz="4000" b="1" dirty="0">
                <a:solidFill>
                  <a:srgbClr val="0000FF"/>
                </a:solidFill>
              </a:rPr>
              <a:t>ADD BASE</a:t>
            </a:r>
            <a:br>
              <a:rPr lang="en-US" altLang="en-US" sz="4000" b="1" dirty="0">
                <a:solidFill>
                  <a:srgbClr val="0000FF"/>
                </a:solidFill>
              </a:rPr>
            </a:br>
            <a:br>
              <a:rPr lang="en-US" altLang="en-US" sz="4000" b="1" dirty="0">
                <a:solidFill>
                  <a:srgbClr val="0000FF"/>
                </a:solidFill>
              </a:rPr>
            </a:br>
            <a:r>
              <a:rPr lang="en-US" altLang="en-US" sz="4000" b="1" dirty="0">
                <a:solidFill>
                  <a:srgbClr val="0000FF"/>
                </a:solidFill>
              </a:rPr>
              <a:t>  </a:t>
            </a:r>
            <a:r>
              <a:rPr lang="en-US" altLang="en-US" sz="4000" dirty="0">
                <a:solidFill>
                  <a:srgbClr val="FF0000"/>
                </a:solidFill>
              </a:rPr>
              <a:t>              </a:t>
            </a:r>
            <a:r>
              <a:rPr lang="en-US" altLang="en-US" sz="4000" b="1" dirty="0">
                <a:solidFill>
                  <a:srgbClr val="FF0000"/>
                </a:solidFill>
              </a:rPr>
              <a:t>ADD ACID</a:t>
            </a:r>
            <a:endParaRPr lang="en-US" altLang="en-US" sz="4000" b="1" dirty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br>
              <a:rPr lang="en-US" altLang="en-US" sz="1400" b="1" dirty="0">
                <a:solidFill>
                  <a:srgbClr val="0000FF"/>
                </a:solidFill>
              </a:rPr>
            </a:br>
            <a:endParaRPr lang="en-US" altLang="en-US" sz="2400" dirty="0">
              <a:solidFill>
                <a:srgbClr val="FF3300"/>
              </a:solidFill>
              <a:latin typeface="Comic Sans MS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19075F-B9B6-54DE-468E-3EB78F1BC7D2}"/>
              </a:ext>
            </a:extLst>
          </p:cNvPr>
          <p:cNvSpPr txBox="1"/>
          <p:nvPr/>
        </p:nvSpPr>
        <p:spPr>
          <a:xfrm>
            <a:off x="0" y="0"/>
            <a:ext cx="9144000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/>
              <a:t>68.  Which way does the equilibrium shift</a:t>
            </a:r>
            <a:br>
              <a:rPr lang="en-US" sz="3200" b="1" dirty="0"/>
            </a:br>
            <a:r>
              <a:rPr lang="en-US" sz="3200" b="1" dirty="0"/>
              <a:t>        when adding acid or base?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0BEF7-E940-95B8-F047-EE0C4AE31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ext Box 4">
            <a:extLst>
              <a:ext uri="{FF2B5EF4-FFF2-40B4-BE49-F238E27FC236}">
                <a16:creationId xmlns:a16="http://schemas.microsoft.com/office/drawing/2014/main" id="{DE17CE9E-34FE-7F5E-FBA6-FDD1F6C60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33704"/>
            <a:ext cx="89916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 Phenolphthalein in dynamic equilibrium…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Comic Sans MS" pitchFamily="66" charset="0"/>
              </a:rPr>
              <a:t>HC</a:t>
            </a:r>
            <a:r>
              <a:rPr lang="en-US" altLang="en-US" baseline="-25000" dirty="0">
                <a:solidFill>
                  <a:srgbClr val="000000"/>
                </a:solidFill>
                <a:latin typeface="Comic Sans MS" pitchFamily="66" charset="0"/>
              </a:rPr>
              <a:t>20</a:t>
            </a:r>
            <a:r>
              <a:rPr lang="en-US" altLang="en-US" dirty="0">
                <a:solidFill>
                  <a:srgbClr val="000000"/>
                </a:solidFill>
                <a:latin typeface="Comic Sans MS" pitchFamily="66" charset="0"/>
              </a:rPr>
              <a:t>H</a:t>
            </a:r>
            <a:r>
              <a:rPr lang="en-US" altLang="en-US" baseline="-25000" dirty="0">
                <a:solidFill>
                  <a:srgbClr val="000000"/>
                </a:solidFill>
                <a:latin typeface="Comic Sans MS" pitchFamily="66" charset="0"/>
              </a:rPr>
              <a:t>13</a:t>
            </a:r>
            <a:r>
              <a:rPr lang="en-US" altLang="en-US" dirty="0">
                <a:solidFill>
                  <a:srgbClr val="000000"/>
                </a:solidFill>
                <a:latin typeface="Comic Sans MS" pitchFamily="66" charset="0"/>
              </a:rPr>
              <a:t>O</a:t>
            </a:r>
            <a:r>
              <a:rPr lang="en-US" altLang="en-US" baseline="-25000" dirty="0">
                <a:solidFill>
                  <a:srgbClr val="000000"/>
                </a:solidFill>
                <a:latin typeface="Comic Sans MS" pitchFamily="66" charset="0"/>
              </a:rPr>
              <a:t>4</a:t>
            </a:r>
            <a:r>
              <a:rPr lang="en-US" altLang="en-US" dirty="0">
                <a:solidFill>
                  <a:srgbClr val="000000"/>
                </a:solidFill>
                <a:latin typeface="Comic Sans MS" pitchFamily="66" charset="0"/>
              </a:rPr>
              <a:t>                     H</a:t>
            </a:r>
            <a:r>
              <a:rPr lang="en-US" altLang="en-US" baseline="30000" dirty="0">
                <a:solidFill>
                  <a:srgbClr val="000000"/>
                </a:solidFill>
                <a:latin typeface="Comic Sans MS" pitchFamily="66" charset="0"/>
              </a:rPr>
              <a:t>+1</a:t>
            </a:r>
            <a:r>
              <a:rPr lang="en-US" altLang="en-US" baseline="-25000" dirty="0">
                <a:solidFill>
                  <a:srgbClr val="000000"/>
                </a:solidFill>
                <a:latin typeface="Comic Sans MS" pitchFamily="66" charset="0"/>
              </a:rPr>
              <a:t>(AQ)</a:t>
            </a:r>
            <a:r>
              <a:rPr lang="en-US" altLang="en-US" dirty="0">
                <a:solidFill>
                  <a:srgbClr val="000000"/>
                </a:solidFill>
                <a:latin typeface="Comic Sans MS" pitchFamily="66" charset="0"/>
              </a:rPr>
              <a:t> + C</a:t>
            </a:r>
            <a:r>
              <a:rPr lang="en-US" altLang="en-US" baseline="-25000" dirty="0">
                <a:solidFill>
                  <a:srgbClr val="000000"/>
                </a:solidFill>
                <a:latin typeface="Comic Sans MS" pitchFamily="66" charset="0"/>
              </a:rPr>
              <a:t>20</a:t>
            </a:r>
            <a:r>
              <a:rPr lang="en-US" altLang="en-US" dirty="0">
                <a:solidFill>
                  <a:srgbClr val="000000"/>
                </a:solidFill>
                <a:latin typeface="Comic Sans MS" pitchFamily="66" charset="0"/>
              </a:rPr>
              <a:t>H</a:t>
            </a:r>
            <a:r>
              <a:rPr lang="en-US" altLang="en-US" baseline="-25000" dirty="0">
                <a:solidFill>
                  <a:srgbClr val="000000"/>
                </a:solidFill>
                <a:latin typeface="Comic Sans MS" pitchFamily="66" charset="0"/>
              </a:rPr>
              <a:t>13</a:t>
            </a:r>
            <a:r>
              <a:rPr lang="en-US" altLang="en-US" dirty="0">
                <a:solidFill>
                  <a:srgbClr val="000000"/>
                </a:solidFill>
                <a:latin typeface="Comic Sans MS" pitchFamily="66" charset="0"/>
              </a:rPr>
              <a:t>O</a:t>
            </a:r>
            <a:r>
              <a:rPr lang="en-US" altLang="en-US" baseline="-25000" dirty="0">
                <a:solidFill>
                  <a:srgbClr val="000000"/>
                </a:solidFill>
                <a:latin typeface="Comic Sans MS" pitchFamily="66" charset="0"/>
              </a:rPr>
              <a:t>4</a:t>
            </a:r>
            <a:r>
              <a:rPr lang="en-US" altLang="en-US" baseline="30000" dirty="0">
                <a:solidFill>
                  <a:srgbClr val="000000"/>
                </a:solidFill>
                <a:latin typeface="Comic Sans MS" pitchFamily="66" charset="0"/>
              </a:rPr>
              <a:t>-1</a:t>
            </a:r>
            <a:r>
              <a:rPr lang="en-US" altLang="en-US" baseline="-25000" dirty="0">
                <a:solidFill>
                  <a:srgbClr val="000000"/>
                </a:solidFill>
                <a:latin typeface="Comic Sans MS" pitchFamily="66" charset="0"/>
              </a:rPr>
              <a:t>(AQ)</a:t>
            </a:r>
            <a:r>
              <a:rPr lang="en-US" altLang="en-US" dirty="0">
                <a:solidFill>
                  <a:srgbClr val="000000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108547" name="Line 5">
            <a:extLst>
              <a:ext uri="{FF2B5EF4-FFF2-40B4-BE49-F238E27FC236}">
                <a16:creationId xmlns:a16="http://schemas.microsoft.com/office/drawing/2014/main" id="{A50987B3-600D-BF63-010A-6CC95E921B9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2295704"/>
            <a:ext cx="152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8548" name="Line 6">
            <a:extLst>
              <a:ext uri="{FF2B5EF4-FFF2-40B4-BE49-F238E27FC236}">
                <a16:creationId xmlns:a16="http://schemas.microsoft.com/office/drawing/2014/main" id="{A16ABC0D-7A94-3A56-0303-4FA6FBD2E9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2448104"/>
            <a:ext cx="152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8549" name="Line 7">
            <a:extLst>
              <a:ext uri="{FF2B5EF4-FFF2-40B4-BE49-F238E27FC236}">
                <a16:creationId xmlns:a16="http://schemas.microsoft.com/office/drawing/2014/main" id="{89A8C59F-CE60-1460-2691-4270051DFBE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2143304"/>
            <a:ext cx="381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8550" name="Line 8">
            <a:extLst>
              <a:ext uri="{FF2B5EF4-FFF2-40B4-BE49-F238E27FC236}">
                <a16:creationId xmlns:a16="http://schemas.microsoft.com/office/drawing/2014/main" id="{5620A1D6-448B-D8D5-60D4-4E519A5946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2448104"/>
            <a:ext cx="381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8551" name="Text Box 9">
            <a:extLst>
              <a:ext uri="{FF2B5EF4-FFF2-40B4-BE49-F238E27FC236}">
                <a16:creationId xmlns:a16="http://schemas.microsoft.com/office/drawing/2014/main" id="{F732AC4A-B076-8CB5-41B4-4FD4FA031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1990904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3300"/>
                </a:solidFill>
              </a:rPr>
              <a:t>water</a:t>
            </a:r>
          </a:p>
        </p:txBody>
      </p:sp>
      <p:sp>
        <p:nvSpPr>
          <p:cNvPr id="108552" name="Text Box 10">
            <a:extLst>
              <a:ext uri="{FF2B5EF4-FFF2-40B4-BE49-F238E27FC236}">
                <a16:creationId xmlns:a16="http://schemas.microsoft.com/office/drawing/2014/main" id="{E38C29A7-0705-4289-2480-CE0393EE59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981504"/>
            <a:ext cx="8610600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/>
              <a:t>colorless molecule</a:t>
            </a:r>
            <a:r>
              <a:rPr lang="en-US" altLang="en-US" sz="2400" dirty="0"/>
              <a:t>                                             </a:t>
            </a:r>
            <a:r>
              <a:rPr lang="en-US" altLang="en-US" sz="2400" b="1" dirty="0">
                <a:solidFill>
                  <a:srgbClr val="FF3300"/>
                </a:solidFill>
              </a:rPr>
              <a:t>pink anion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       </a:t>
            </a:r>
            <a:r>
              <a:rPr lang="en-US" altLang="en-US" sz="4000" dirty="0">
                <a:solidFill>
                  <a:srgbClr val="000000"/>
                </a:solidFill>
              </a:rPr>
              <a:t>             </a:t>
            </a:r>
            <a:r>
              <a:rPr lang="en-US" altLang="en-US" sz="4000" b="1" dirty="0">
                <a:solidFill>
                  <a:srgbClr val="0000FF"/>
                </a:solidFill>
              </a:rPr>
              <a:t>ADD BASE</a:t>
            </a:r>
            <a:br>
              <a:rPr lang="en-US" altLang="en-US" sz="4000" b="1" dirty="0">
                <a:solidFill>
                  <a:srgbClr val="0000FF"/>
                </a:solidFill>
              </a:rPr>
            </a:br>
            <a:br>
              <a:rPr lang="en-US" altLang="en-US" sz="4000" b="1" dirty="0">
                <a:solidFill>
                  <a:srgbClr val="0000FF"/>
                </a:solidFill>
              </a:rPr>
            </a:br>
            <a:r>
              <a:rPr lang="en-US" altLang="en-US" sz="4000" b="1" dirty="0">
                <a:solidFill>
                  <a:srgbClr val="0000FF"/>
                </a:solidFill>
              </a:rPr>
              <a:t>  </a:t>
            </a:r>
            <a:r>
              <a:rPr lang="en-US" altLang="en-US" sz="4000" dirty="0">
                <a:solidFill>
                  <a:srgbClr val="FF0000"/>
                </a:solidFill>
              </a:rPr>
              <a:t>              </a:t>
            </a:r>
            <a:r>
              <a:rPr lang="en-US" altLang="en-US" sz="4000" b="1" dirty="0">
                <a:solidFill>
                  <a:srgbClr val="FF0000"/>
                </a:solidFill>
              </a:rPr>
              <a:t>ADD ACID</a:t>
            </a:r>
            <a:endParaRPr lang="en-US" altLang="en-US" sz="4000" b="1" dirty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br>
              <a:rPr lang="en-US" altLang="en-US" sz="1400" b="1" dirty="0">
                <a:solidFill>
                  <a:srgbClr val="0000FF"/>
                </a:solidFill>
              </a:rPr>
            </a:br>
            <a:endParaRPr lang="en-US" altLang="en-US" sz="2400" dirty="0">
              <a:solidFill>
                <a:srgbClr val="FF3300"/>
              </a:solidFill>
              <a:latin typeface="Comic Sans MS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92AF80-8BDA-40C7-F6A7-E18E151E7D11}"/>
              </a:ext>
            </a:extLst>
          </p:cNvPr>
          <p:cNvSpPr txBox="1"/>
          <p:nvPr/>
        </p:nvSpPr>
        <p:spPr>
          <a:xfrm>
            <a:off x="0" y="0"/>
            <a:ext cx="9144000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/>
              <a:t>68.  Which way does the equilibrium shift</a:t>
            </a:r>
            <a:br>
              <a:rPr lang="en-US" sz="3200" b="1" dirty="0"/>
            </a:br>
            <a:r>
              <a:rPr lang="en-US" sz="3200" b="1" dirty="0"/>
              <a:t>        when adding acid or base?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BDBF1C6-76D7-86F0-4262-0A483D990DA5}"/>
              </a:ext>
            </a:extLst>
          </p:cNvPr>
          <p:cNvCxnSpPr/>
          <p:nvPr/>
        </p:nvCxnSpPr>
        <p:spPr>
          <a:xfrm>
            <a:off x="5486400" y="4419600"/>
            <a:ext cx="1295400" cy="0"/>
          </a:xfrm>
          <a:prstGeom prst="straightConnector1">
            <a:avLst/>
          </a:prstGeom>
          <a:ln w="762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91FD6E2-C585-39F4-3291-22E656FCEB56}"/>
              </a:ext>
            </a:extLst>
          </p:cNvPr>
          <p:cNvCxnSpPr>
            <a:cxnSpLocks/>
          </p:cNvCxnSpPr>
          <p:nvPr/>
        </p:nvCxnSpPr>
        <p:spPr>
          <a:xfrm flipH="1">
            <a:off x="1143000" y="5638800"/>
            <a:ext cx="1295400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307489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40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40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/>
              <a:t>The next slide contains the worst part of chemistry all year (for me).  I must teach you this, I don’t understand why, there is NO NEED to try to grasp this other than it’s on the regents exam.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40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/>
              <a:t>Forgive me, in advance.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615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Svante Arrhenius won a Nobel Prize for his theory</a:t>
            </a:r>
            <a:b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acids and bases.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Bronsted + Lowry made a name for themselves with ammonia being a base with their “alternate theory”.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Another way to “understand” acids is this silly idea…  </a:t>
            </a:r>
            <a:b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900" b="1" dirty="0">
                <a:solidFill>
                  <a:srgbClr val="000000"/>
                </a:solidFill>
              </a:rPr>
            </a:br>
            <a:br>
              <a:rPr lang="en-US" altLang="en-US" sz="2000" b="1" dirty="0">
                <a:solidFill>
                  <a:srgbClr val="000000"/>
                </a:solidFill>
              </a:rPr>
            </a:br>
            <a:br>
              <a:rPr lang="en-US" altLang="en-US" sz="1800" dirty="0">
                <a:solidFill>
                  <a:srgbClr val="000000"/>
                </a:solidFill>
              </a:rPr>
            </a:br>
            <a:r>
              <a:rPr lang="en-US" altLang="en-US" sz="3600" dirty="0">
                <a:solidFill>
                  <a:srgbClr val="FF0000"/>
                </a:solidFill>
              </a:rPr>
              <a:t>69.  </a:t>
            </a:r>
            <a:r>
              <a:rPr lang="en-US" altLang="en-US" sz="2800" dirty="0">
                <a:solidFill>
                  <a:srgbClr val="0000CC"/>
                </a:solidFill>
                <a:latin typeface="Comic Sans MS" pitchFamily="66" charset="0"/>
              </a:rPr>
              <a:t>The H</a:t>
            </a:r>
            <a:r>
              <a:rPr lang="en-US" altLang="en-US" sz="2800" baseline="30000" dirty="0">
                <a:solidFill>
                  <a:srgbClr val="0000CC"/>
                </a:solidFill>
                <a:latin typeface="Comic Sans MS" pitchFamily="66" charset="0"/>
              </a:rPr>
              <a:t>+1</a:t>
            </a:r>
            <a:r>
              <a:rPr lang="en-US" altLang="en-US" sz="2800" dirty="0">
                <a:solidFill>
                  <a:srgbClr val="0000CC"/>
                </a:solidFill>
                <a:latin typeface="Comic Sans MS" pitchFamily="66" charset="0"/>
              </a:rPr>
              <a:t> ions from the acid “join” with the</a:t>
            </a:r>
            <a:br>
              <a:rPr lang="en-US" altLang="en-US" sz="2800" dirty="0">
                <a:solidFill>
                  <a:srgbClr val="0000CC"/>
                </a:solidFill>
                <a:latin typeface="Comic Sans MS" pitchFamily="66" charset="0"/>
              </a:rPr>
            </a:br>
            <a:r>
              <a:rPr lang="en-US" altLang="en-US" sz="2800" dirty="0">
                <a:solidFill>
                  <a:srgbClr val="0000CC"/>
                </a:solidFill>
                <a:latin typeface="Comic Sans MS" pitchFamily="66" charset="0"/>
              </a:rPr>
              <a:t>            H</a:t>
            </a:r>
            <a:r>
              <a:rPr lang="en-US" altLang="en-US" sz="2800" baseline="-25000" dirty="0">
                <a:solidFill>
                  <a:srgbClr val="0000CC"/>
                </a:solidFill>
                <a:latin typeface="Comic Sans MS" pitchFamily="66" charset="0"/>
              </a:rPr>
              <a:t>2</a:t>
            </a:r>
            <a:r>
              <a:rPr lang="en-US" altLang="en-US" sz="2800" dirty="0">
                <a:solidFill>
                  <a:srgbClr val="0000CC"/>
                </a:solidFill>
                <a:latin typeface="Comic Sans MS" pitchFamily="66" charset="0"/>
              </a:rPr>
              <a:t>O molecules forming </a:t>
            </a:r>
            <a:r>
              <a:rPr lang="en-US" altLang="en-US" sz="2800" dirty="0">
                <a:solidFill>
                  <a:srgbClr val="FF0000"/>
                </a:solidFill>
                <a:latin typeface="Comic Sans MS" pitchFamily="66" charset="0"/>
              </a:rPr>
              <a:t>hydronium</a:t>
            </a:r>
            <a:r>
              <a:rPr lang="en-US" altLang="en-US" sz="2800" dirty="0">
                <a:solidFill>
                  <a:srgbClr val="0000CC"/>
                </a:solidFill>
                <a:latin typeface="Comic Sans MS" pitchFamily="66" charset="0"/>
              </a:rPr>
              <a:t> ions:</a:t>
            </a:r>
            <a:br>
              <a:rPr lang="en-US" altLang="en-US" sz="2800" dirty="0">
                <a:solidFill>
                  <a:srgbClr val="0000CC"/>
                </a:solidFill>
                <a:latin typeface="Comic Sans MS" pitchFamily="66" charset="0"/>
              </a:rPr>
            </a:br>
            <a:br>
              <a:rPr lang="en-US" altLang="en-US" sz="2800" dirty="0">
                <a:solidFill>
                  <a:srgbClr val="0000CC"/>
                </a:solidFill>
                <a:latin typeface="Comic Sans MS" pitchFamily="66" charset="0"/>
              </a:rPr>
            </a:br>
            <a:r>
              <a:rPr lang="en-US" altLang="en-US" sz="5400" b="1" dirty="0">
                <a:solidFill>
                  <a:srgbClr val="0000CC"/>
                </a:solidFill>
                <a:latin typeface="Comic Sans MS" pitchFamily="66" charset="0"/>
              </a:rPr>
              <a:t>  H</a:t>
            </a:r>
            <a:r>
              <a:rPr lang="en-US" altLang="en-US" sz="5400" b="1" baseline="30000" dirty="0">
                <a:solidFill>
                  <a:srgbClr val="0000CC"/>
                </a:solidFill>
                <a:latin typeface="Comic Sans MS" pitchFamily="66" charset="0"/>
              </a:rPr>
              <a:t>+1</a:t>
            </a:r>
            <a:r>
              <a:rPr lang="en-US" altLang="en-US" sz="5400" b="1" dirty="0">
                <a:solidFill>
                  <a:srgbClr val="0000CC"/>
                </a:solidFill>
                <a:latin typeface="Comic Sans MS" pitchFamily="66" charset="0"/>
              </a:rPr>
              <a:t> + H</a:t>
            </a:r>
            <a:r>
              <a:rPr lang="en-US" altLang="en-US" sz="5400" b="1" baseline="-25000" dirty="0">
                <a:solidFill>
                  <a:srgbClr val="0000CC"/>
                </a:solidFill>
                <a:latin typeface="Comic Sans MS" pitchFamily="66" charset="0"/>
              </a:rPr>
              <a:t>2</a:t>
            </a:r>
            <a:r>
              <a:rPr lang="en-US" altLang="en-US" sz="5400" b="1" dirty="0">
                <a:solidFill>
                  <a:srgbClr val="0000CC"/>
                </a:solidFill>
                <a:latin typeface="Comic Sans MS" pitchFamily="66" charset="0"/>
              </a:rPr>
              <a:t>O      H</a:t>
            </a:r>
            <a:r>
              <a:rPr lang="en-US" altLang="en-US" sz="5400" b="1" baseline="-25000" dirty="0">
                <a:solidFill>
                  <a:srgbClr val="0000CC"/>
                </a:solidFill>
                <a:latin typeface="Comic Sans MS" pitchFamily="66" charset="0"/>
              </a:rPr>
              <a:t>3</a:t>
            </a:r>
            <a:r>
              <a:rPr lang="en-US" altLang="en-US" sz="5400" b="1" dirty="0">
                <a:solidFill>
                  <a:srgbClr val="0000CC"/>
                </a:solidFill>
                <a:latin typeface="Comic Sans MS" pitchFamily="66" charset="0"/>
              </a:rPr>
              <a:t>O</a:t>
            </a:r>
            <a:r>
              <a:rPr lang="en-US" altLang="en-US" sz="5400" b="1" baseline="30000" dirty="0">
                <a:solidFill>
                  <a:srgbClr val="0000CC"/>
                </a:solidFill>
                <a:latin typeface="Comic Sans MS" pitchFamily="66" charset="0"/>
              </a:rPr>
              <a:t>+1</a:t>
            </a:r>
          </a:p>
        </p:txBody>
      </p:sp>
      <p:sp>
        <p:nvSpPr>
          <p:cNvPr id="113667" name="Line 5"/>
          <p:cNvSpPr>
            <a:spLocks noChangeShapeType="1"/>
          </p:cNvSpPr>
          <p:nvPr/>
        </p:nvSpPr>
        <p:spPr bwMode="auto">
          <a:xfrm>
            <a:off x="4343400" y="5410200"/>
            <a:ext cx="1181100" cy="0"/>
          </a:xfrm>
          <a:prstGeom prst="line">
            <a:avLst/>
          </a:prstGeom>
          <a:noFill/>
          <a:ln w="57150">
            <a:solidFill>
              <a:srgbClr val="0000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6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606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70.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The acid exists as part of a water molecule, called the </a:t>
            </a:r>
            <a:r>
              <a:rPr lang="en-US" alt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hydronium ion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H</a:t>
            </a:r>
            <a:r>
              <a:rPr lang="en-US" altLang="en-US" sz="3600" b="1" u="sng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36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ion becomes one with water</a:t>
            </a:r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b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can believe this if you like, you might even see it on </a:t>
            </a:r>
            <a:b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regents, but it seems unnecessary, just extra vocabulary.</a:t>
            </a:r>
            <a:b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71.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Hydronium ion:  a model for acids,</a:t>
            </a:r>
            <a:b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whereby the hydrogen ions become </a:t>
            </a:r>
            <a:br>
              <a:rPr lang="en-US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one with water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exists as H</a:t>
            </a:r>
            <a:r>
              <a:rPr lang="en-US" altLang="en-US" sz="3600" b="1" u="sng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600" b="1" u="sng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</a:t>
            </a:r>
            <a:r>
              <a:rPr lang="en-US" alt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ions</a:t>
            </a:r>
            <a:r>
              <a:rPr lang="en-US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6D87D30-7CC6-1FCC-AEF1-5F40CE25AD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9622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2948992936"/>
                    </a:ext>
                  </a:extLst>
                </a:gridCol>
                <a:gridCol w="7162800">
                  <a:extLst>
                    <a:ext uri="{9D8B030D-6E8A-4147-A177-3AD203B41FA5}">
                      <a16:colId xmlns:a16="http://schemas.microsoft.com/office/drawing/2014/main" val="1563616324"/>
                    </a:ext>
                  </a:extLst>
                </a:gridCol>
              </a:tblGrid>
              <a:tr h="798100">
                <a:tc>
                  <a:txBody>
                    <a:bodyPr/>
                    <a:lstStyle/>
                    <a:p>
                      <a:pPr algn="l"/>
                      <a:r>
                        <a:rPr lang="en-US" sz="4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US" sz="4000" b="0" u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ways acids can be described </a:t>
                      </a:r>
                      <a:endParaRPr lang="en-US" sz="4000" b="0" u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99665"/>
                  </a:ext>
                </a:extLst>
              </a:tr>
              <a:tr h="1023649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3600" b="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en-US" altLang="en-US" sz="3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36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Svante Arrhenius was right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562506"/>
                  </a:ext>
                </a:extLst>
              </a:tr>
              <a:tr h="1821749"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en-US" sz="3600" b="0" baseline="-250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36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sz="36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8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theory</a:t>
                      </a:r>
                      <a:endParaRPr lang="en-US" sz="3600" b="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4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Any compound that donates a H</a:t>
                      </a:r>
                      <a:r>
                        <a:rPr lang="en-US" altLang="en-US" sz="2400" b="0" baseline="300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en-US" altLang="en-US" sz="24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ion, according to </a:t>
                      </a:r>
                      <a:br>
                        <a:rPr lang="en-US" altLang="en-US" sz="24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24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Bronsted-Lowry theory</a:t>
                      </a:r>
                      <a:br>
                        <a:rPr lang="en-US" altLang="en-US" sz="24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br>
                        <a:rPr lang="en-US" altLang="en-US" sz="2400" b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2300" b="0" i="1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(NH</a:t>
                      </a:r>
                      <a:r>
                        <a:rPr lang="en-US" altLang="en-US" sz="2300" b="0" i="1" baseline="-250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en-US" sz="2300" b="0" i="1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ammonia is a base because it ACCEPTS a H</a:t>
                      </a:r>
                      <a:r>
                        <a:rPr lang="en-US" altLang="en-US" sz="2300" b="0" i="1" baseline="300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en-US" altLang="en-US" sz="2300" b="0" i="1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ion)</a:t>
                      </a:r>
                      <a:endParaRPr lang="en-US" altLang="en-US" sz="2300" b="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2603384"/>
                  </a:ext>
                </a:extLst>
              </a:tr>
              <a:tr h="1028404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en-US" sz="3600" b="0" baseline="-25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en-US" sz="3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en-US" sz="3600" b="0" baseline="30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en-US" altLang="en-US" sz="3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36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weirdo hydronium 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310911"/>
                  </a:ext>
                </a:extLst>
              </a:tr>
              <a:tr h="2186098">
                <a:tc>
                  <a:txBody>
                    <a:bodyPr/>
                    <a:lstStyle/>
                    <a:p>
                      <a:pPr algn="ctr"/>
                      <a:br>
                        <a:rPr lang="en-US" altLang="en-US" sz="1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br>
                        <a:rPr lang="en-US" altLang="en-US" sz="1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en-US" sz="36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altLang="en-US" sz="3600" b="0" baseline="30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endParaRPr lang="en-US" sz="3600" b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US" sz="24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 just as protons</a:t>
                      </a:r>
                    </a:p>
                    <a:p>
                      <a:endParaRPr lang="en-US" altLang="en-US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altLang="en-US" sz="24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(what really is a hydrogen ion, if a hydrogen ion is a proton plus an electron, and the electron ionizes away to an anion, all that’s left is a proton.)</a:t>
                      </a:r>
                      <a:endParaRPr lang="en-US" sz="2400" b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01303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6278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73.  Balance these chemical equations from these word equations…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Hydrochloric acid + calcium hydroxide yields…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b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Sulfuric acid + ammonium hydroxide yields…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Nitrous acid + lithium hydroxide yields…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011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73.  Balance these chemical equations from these word equations…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b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2HCl</a:t>
            </a:r>
            <a:r>
              <a:rPr lang="en-US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Ca(OH)</a:t>
            </a:r>
            <a:r>
              <a:rPr lang="en-US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CaCl</a:t>
            </a:r>
            <a:r>
              <a:rPr lang="en-US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2HOH</a:t>
            </a:r>
            <a:r>
              <a:rPr lang="en-US" altLang="en-US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(L) </a:t>
            </a:r>
            <a:endParaRPr lang="en-US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potassium chloride + water</a:t>
            </a: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+ 2NH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                        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(NH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4(AQ)  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2HOH</a:t>
            </a:r>
            <a: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(L)</a:t>
            </a:r>
            <a:br>
              <a:rPr lang="en-US" altLang="en-US" sz="28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ammonium sulfate +  water</a:t>
            </a:r>
            <a:br>
              <a:rPr lang="en-US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HNO</a:t>
            </a:r>
            <a:r>
              <a:rPr lang="en-US" altLang="en-US" sz="2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</a:t>
            </a:r>
            <a:r>
              <a:rPr lang="en-US" altLang="en-US" sz="2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LiOH</a:t>
            </a:r>
            <a:r>
              <a:rPr lang="en-US" altLang="en-US" sz="2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                     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LiNO</a:t>
            </a:r>
            <a:r>
              <a:rPr lang="en-US" altLang="en-US" sz="2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2(AQ)  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HOH</a:t>
            </a:r>
            <a:r>
              <a:rPr lang="en-US" altLang="en-US" sz="2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(L) </a:t>
            </a:r>
            <a:br>
              <a:rPr lang="en-US" altLang="en-US" sz="2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lithium nitrite + water</a:t>
            </a:r>
          </a:p>
        </p:txBody>
      </p:sp>
      <p:sp>
        <p:nvSpPr>
          <p:cNvPr id="117763" name="Line 3"/>
          <p:cNvSpPr>
            <a:spLocks noChangeShapeType="1"/>
          </p:cNvSpPr>
          <p:nvPr/>
        </p:nvSpPr>
        <p:spPr bwMode="auto">
          <a:xfrm>
            <a:off x="3914629" y="1399299"/>
            <a:ext cx="990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7764" name="Line 4"/>
          <p:cNvSpPr>
            <a:spLocks noChangeShapeType="1"/>
          </p:cNvSpPr>
          <p:nvPr/>
        </p:nvSpPr>
        <p:spPr bwMode="auto">
          <a:xfrm>
            <a:off x="3619500" y="5029200"/>
            <a:ext cx="8001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7765" name="Line 5"/>
          <p:cNvSpPr>
            <a:spLocks noChangeShapeType="1"/>
          </p:cNvSpPr>
          <p:nvPr/>
        </p:nvSpPr>
        <p:spPr bwMode="auto">
          <a:xfrm>
            <a:off x="4076700" y="3124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76F028-8955-7E17-9E05-7C49A3384C15}"/>
              </a:ext>
            </a:extLst>
          </p:cNvPr>
          <p:cNvSpPr txBox="1"/>
          <p:nvPr/>
        </p:nvSpPr>
        <p:spPr>
          <a:xfrm>
            <a:off x="0" y="0"/>
            <a:ext cx="91440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Take out reference tables and notes (start #74 today)  </a:t>
            </a:r>
            <a:r>
              <a:rPr lang="en-US" sz="4000" dirty="0">
                <a:solidFill>
                  <a:srgbClr val="FF0000"/>
                </a:solidFill>
              </a:rPr>
              <a:t>Calculator too.</a:t>
            </a:r>
          </a:p>
          <a:p>
            <a:endParaRPr lang="en-US" sz="4000" dirty="0">
              <a:solidFill>
                <a:srgbClr val="002060"/>
              </a:solidFill>
            </a:endParaRPr>
          </a:p>
          <a:p>
            <a:r>
              <a:rPr lang="en-US" sz="4000" dirty="0">
                <a:solidFill>
                  <a:srgbClr val="002060"/>
                </a:solidFill>
              </a:rPr>
              <a:t>Acid Base HW’s due yesterday, today and tomorrow.</a:t>
            </a:r>
          </a:p>
          <a:p>
            <a:endParaRPr lang="en-US" sz="4000" dirty="0">
              <a:solidFill>
                <a:srgbClr val="002060"/>
              </a:solidFill>
            </a:endParaRPr>
          </a:p>
          <a:p>
            <a:r>
              <a:rPr lang="en-US" sz="4000" dirty="0">
                <a:solidFill>
                  <a:srgbClr val="002060"/>
                </a:solidFill>
              </a:rPr>
              <a:t>Wednesday is Acid Base Titration classwork, and the Titration Lab is going to be on Friday.</a:t>
            </a:r>
          </a:p>
          <a:p>
            <a:br>
              <a:rPr lang="en-US" sz="4000" dirty="0">
                <a:solidFill>
                  <a:srgbClr val="002060"/>
                </a:solidFill>
              </a:rPr>
            </a:br>
            <a:r>
              <a:rPr lang="en-US" sz="4000" i="1" dirty="0">
                <a:solidFill>
                  <a:srgbClr val="FF0000"/>
                </a:solidFill>
              </a:rPr>
              <a:t>Celebration is still on Tuesday, all good.</a:t>
            </a:r>
            <a:endParaRPr lang="en-US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A4197-D4E7-9E61-8292-D7AF12457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ext Box 4">
            <a:extLst>
              <a:ext uri="{FF2B5EF4-FFF2-40B4-BE49-F238E27FC236}">
                <a16:creationId xmlns:a16="http://schemas.microsoft.com/office/drawing/2014/main" id="{09133652-5D6C-480C-B26E-F5ED5EEC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74.  Show the dissociation for sulfurous acid into water. </a:t>
            </a:r>
            <a:r>
              <a:rPr lang="en-US" altLang="en-US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phase symbols.</a:t>
            </a:r>
            <a:b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75.  Show the dissociation of potassium hydroxide in water as well.  </a:t>
            </a:r>
            <a:r>
              <a:rPr lang="en-US" altLang="en-US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phase symbols.</a:t>
            </a:r>
          </a:p>
        </p:txBody>
      </p:sp>
    </p:spTree>
    <p:extLst>
      <p:ext uri="{BB962C8B-B14F-4D97-AF65-F5344CB8AC3E}">
        <p14:creationId xmlns:p14="http://schemas.microsoft.com/office/powerpoint/2010/main" val="308231155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 + 75</a:t>
            </a:r>
            <a:r>
              <a:rPr lang="en-US" altLang="en-US" sz="36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US" altLang="en-US" sz="36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36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36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altLang="en-US" sz="36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3(G)</a:t>
            </a: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H</a:t>
            </a:r>
            <a:r>
              <a:rPr lang="en-US" altLang="en-US" sz="36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36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H</a:t>
            </a:r>
            <a:r>
              <a:rPr lang="en-US" altLang="en-US" sz="36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36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SO</a:t>
            </a:r>
            <a:r>
              <a:rPr lang="en-US" altLang="en-US" sz="36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6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altLang="en-US" sz="36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3600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KOH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                     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r>
              <a:rPr lang="en-US" altLang="en-US" sz="3600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36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(AQ)</a:t>
            </a:r>
          </a:p>
        </p:txBody>
      </p:sp>
      <p:sp>
        <p:nvSpPr>
          <p:cNvPr id="119811" name="Line 3"/>
          <p:cNvSpPr>
            <a:spLocks noChangeShapeType="1"/>
          </p:cNvSpPr>
          <p:nvPr/>
        </p:nvSpPr>
        <p:spPr bwMode="auto">
          <a:xfrm>
            <a:off x="1981200" y="19812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9812" name="Text Box 4"/>
          <p:cNvSpPr txBox="1">
            <a:spLocks noChangeArrowheads="1"/>
          </p:cNvSpPr>
          <p:nvPr/>
        </p:nvSpPr>
        <p:spPr bwMode="auto">
          <a:xfrm>
            <a:off x="2133600" y="1600200"/>
            <a:ext cx="914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water</a:t>
            </a:r>
          </a:p>
        </p:txBody>
      </p:sp>
      <p:sp>
        <p:nvSpPr>
          <p:cNvPr id="119813" name="Line 5"/>
          <p:cNvSpPr>
            <a:spLocks noChangeShapeType="1"/>
          </p:cNvSpPr>
          <p:nvPr/>
        </p:nvSpPr>
        <p:spPr bwMode="auto">
          <a:xfrm>
            <a:off x="1752600" y="3276600"/>
            <a:ext cx="12192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9814" name="Text Box 6"/>
          <p:cNvSpPr txBox="1">
            <a:spLocks noChangeArrowheads="1"/>
          </p:cNvSpPr>
          <p:nvPr/>
        </p:nvSpPr>
        <p:spPr bwMode="auto">
          <a:xfrm>
            <a:off x="1905000" y="2895600"/>
            <a:ext cx="838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water</a:t>
            </a:r>
            <a:endParaRPr lang="en-US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1200329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76.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How many milliliters of 1.25 M NaOH base   </a:t>
            </a:r>
            <a:b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can 12.0 mL of 2.50 M HCl acid neutralize?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3685B-B726-9A54-E061-466F66326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ext Box 4">
            <a:extLst>
              <a:ext uri="{FF2B5EF4-FFF2-40B4-BE49-F238E27FC236}">
                <a16:creationId xmlns:a16="http://schemas.microsoft.com/office/drawing/2014/main" id="{58F0FC65-261A-C4FC-26C7-3E197F75C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1200329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76.</a:t>
            </a: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How many milliliters of 1.25 M NaOH base   </a:t>
            </a:r>
            <a:b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can 12.0 mL of 2.50 M HCl acid neutralize?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2B1EBF-1073-4798-3B4B-75A99B726051}"/>
              </a:ext>
            </a:extLst>
          </p:cNvPr>
          <p:cNvSpPr txBox="1"/>
          <p:nvPr/>
        </p:nvSpPr>
        <p:spPr>
          <a:xfrm>
            <a:off x="0" y="1295400"/>
            <a:ext cx="914400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(1)(M</a:t>
            </a:r>
            <a:r>
              <a:rPr kumimoji="0" lang="en-US" altLang="en-US" sz="1800" b="1" i="0" u="none" strike="noStrike" kern="1200" cap="none" spc="0" normalizeH="0" baseline="-25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1800" b="1" i="0" u="none" strike="noStrike" kern="1200" cap="none" spc="0" normalizeH="0" baseline="-25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 =  (M</a:t>
            </a:r>
            <a:r>
              <a:rPr kumimoji="0" lang="en-US" altLang="en-US" sz="1800" b="1" i="0" u="none" strike="noStrike" kern="1200" cap="none" spc="0" normalizeH="0" baseline="-25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1800" b="1" i="0" u="none" strike="noStrike" kern="1200" cap="none" spc="0" normalizeH="0" baseline="-25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)(1)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(1)(2.50 M)(12.0 mL)  =  (1.25 M)(V</a:t>
            </a:r>
            <a:r>
              <a:rPr kumimoji="0" lang="en-US" altLang="en-US" sz="1800" b="1" i="0" u="none" strike="noStrike" kern="1200" cap="none" spc="0" normalizeH="0" baseline="-25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)(1)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24.0 mL = V</a:t>
            </a:r>
            <a:r>
              <a:rPr kumimoji="0" lang="en-US" altLang="en-US" sz="4000" b="1" i="0" u="none" strike="noStrike" kern="1200" cap="none" spc="0" normalizeH="0" baseline="-25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endParaRPr lang="en-US" dirty="0"/>
          </a:p>
        </p:txBody>
      </p:sp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0" y="4114800"/>
            <a:ext cx="91440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CC"/>
                </a:solidFill>
              </a:rPr>
              <a:t>This is an important time to point out that this </a:t>
            </a:r>
            <a:br>
              <a:rPr lang="en-US" altLang="en-US" dirty="0">
                <a:solidFill>
                  <a:srgbClr val="0000CC"/>
                </a:solidFill>
              </a:rPr>
            </a:br>
            <a:r>
              <a:rPr lang="en-US" altLang="en-US" dirty="0">
                <a:solidFill>
                  <a:srgbClr val="0000CC"/>
                </a:solidFill>
              </a:rPr>
              <a:t>acid is </a:t>
            </a:r>
            <a:r>
              <a:rPr lang="en-US" altLang="en-US" b="1" dirty="0">
                <a:solidFill>
                  <a:srgbClr val="0000CC"/>
                </a:solidFill>
              </a:rPr>
              <a:t>monoprotic </a:t>
            </a:r>
            <a:r>
              <a:rPr lang="en-US" altLang="en-US" dirty="0">
                <a:solidFill>
                  <a:srgbClr val="0000CC"/>
                </a:solidFill>
              </a:rPr>
              <a:t>(one H</a:t>
            </a:r>
            <a:r>
              <a:rPr lang="en-US" altLang="en-US" baseline="30000" dirty="0">
                <a:solidFill>
                  <a:srgbClr val="0000CC"/>
                </a:solidFill>
              </a:rPr>
              <a:t>+1</a:t>
            </a:r>
            <a:r>
              <a:rPr lang="en-US" altLang="en-US" dirty="0">
                <a:solidFill>
                  <a:srgbClr val="0000CC"/>
                </a:solidFill>
              </a:rPr>
              <a:t>) per molecule. 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That word, </a:t>
            </a:r>
            <a:r>
              <a:rPr lang="en-US" alt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monoprotic</a:t>
            </a:r>
            <a:r>
              <a:rPr lang="en-US" alt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is vocabulary now.  </a:t>
            </a:r>
            <a:br>
              <a:rPr lang="en-US" altLang="en-US" dirty="0">
                <a:solidFill>
                  <a:srgbClr val="0000CC"/>
                </a:solidFill>
              </a:rPr>
            </a:br>
            <a:r>
              <a:rPr lang="en-US" altLang="en-US" dirty="0">
                <a:solidFill>
                  <a:srgbClr val="0000CC"/>
                </a:solidFill>
              </a:rPr>
              <a:t>The base is a “single hydroxide” base.  </a:t>
            </a:r>
          </a:p>
        </p:txBody>
      </p:sp>
    </p:spTree>
    <p:extLst>
      <p:ext uri="{BB962C8B-B14F-4D97-AF65-F5344CB8AC3E}">
        <p14:creationId xmlns:p14="http://schemas.microsoft.com/office/powerpoint/2010/main" val="41408430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144655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77.  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many mL of H</a:t>
            </a:r>
            <a:r>
              <a:rPr lang="en-US" alt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alt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acid of 1.15 M is needed</a:t>
            </a:r>
            <a:b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to neutralize 56.0 mL of 2.50 M Mg(OH)</a:t>
            </a:r>
            <a:r>
              <a:rPr lang="en-US" alt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(triprotic acid, double base)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90D95-0B32-83AB-0AF0-978F9C076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2">
            <a:extLst>
              <a:ext uri="{FF2B5EF4-FFF2-40B4-BE49-F238E27FC236}">
                <a16:creationId xmlns:a16="http://schemas.microsoft.com/office/drawing/2014/main" id="{DB2203C8-2C68-877A-17EC-0E5A55E259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144655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77.  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many mL of H</a:t>
            </a:r>
            <a:r>
              <a:rPr lang="en-US" alt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alt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acid of 1.15 M is needed</a:t>
            </a:r>
            <a:b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to neutralize 56.0 mL of 2.50 M Mg(OH)</a:t>
            </a:r>
            <a:r>
              <a:rPr lang="en-US" alt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(triprotic acid, double base)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FF7969-37EF-DB28-C28F-5D12F27970C6}"/>
              </a:ext>
            </a:extLst>
          </p:cNvPr>
          <p:cNvSpPr txBox="1"/>
          <p:nvPr/>
        </p:nvSpPr>
        <p:spPr>
          <a:xfrm>
            <a:off x="0" y="2209800"/>
            <a:ext cx="91440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(3)(M</a:t>
            </a:r>
            <a:r>
              <a:rPr lang="en-US" alt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)(V</a:t>
            </a:r>
            <a:r>
              <a:rPr lang="en-US" alt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(M</a:t>
            </a:r>
            <a:r>
              <a:rPr lang="en-US" alt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)(V</a:t>
            </a:r>
            <a:r>
              <a:rPr lang="en-US" alt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)(2)</a:t>
            </a: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(3)(1.15 M)(V</a:t>
            </a:r>
            <a:r>
              <a:rPr lang="en-US" altLang="en-US" sz="3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(2.50 M)(56.0 mL)(2)</a:t>
            </a: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en-US" altLang="en-US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V</a:t>
            </a:r>
            <a:r>
              <a:rPr lang="en-US" altLang="en-US" sz="40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81.2 mL</a:t>
            </a:r>
          </a:p>
          <a:p>
            <a:endParaRPr lang="en-US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6E8BE3E-ACB7-3AE1-34D6-2648D94B68AE}"/>
              </a:ext>
            </a:extLst>
          </p:cNvPr>
          <p:cNvCxnSpPr>
            <a:cxnSpLocks/>
          </p:cNvCxnSpPr>
          <p:nvPr/>
        </p:nvCxnSpPr>
        <p:spPr>
          <a:xfrm flipH="1">
            <a:off x="2057400" y="1408137"/>
            <a:ext cx="381000" cy="80166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193B5DB-8023-190E-C77A-911DFD447444}"/>
              </a:ext>
            </a:extLst>
          </p:cNvPr>
          <p:cNvCxnSpPr>
            <a:cxnSpLocks/>
          </p:cNvCxnSpPr>
          <p:nvPr/>
        </p:nvCxnSpPr>
        <p:spPr>
          <a:xfrm>
            <a:off x="4724400" y="1408137"/>
            <a:ext cx="2209800" cy="87786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913427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1938992"/>
          </a:xfrm>
          <a:prstGeom prst="rect">
            <a:avLst/>
          </a:prstGeom>
          <a:solidFill>
            <a:srgbClr val="FFFFBD"/>
          </a:solidFill>
          <a:ln>
            <a:solidFill>
              <a:srgbClr val="33993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40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78.  How many mL of 0.760 M NaOH is</a:t>
            </a:r>
            <a:br>
              <a:rPr lang="en-US" altLang="en-US" sz="40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required to neutralize 145 mL of </a:t>
            </a:r>
            <a:br>
              <a:rPr lang="en-US" altLang="en-US" sz="40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4.33 M HCl acid?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8046C-AC30-8933-FFE3-45B31A433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ext Box 4">
            <a:extLst>
              <a:ext uri="{FF2B5EF4-FFF2-40B4-BE49-F238E27FC236}">
                <a16:creationId xmlns:a16="http://schemas.microsoft.com/office/drawing/2014/main" id="{767A25B2-6735-853A-485D-091C08E07A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1938992"/>
          </a:xfrm>
          <a:prstGeom prst="rect">
            <a:avLst/>
          </a:prstGeom>
          <a:solidFill>
            <a:srgbClr val="FFFFBD"/>
          </a:solidFill>
          <a:ln>
            <a:solidFill>
              <a:srgbClr val="33993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40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78.  How many mL of 0.760 M NaOH is</a:t>
            </a:r>
            <a:br>
              <a:rPr lang="en-US" altLang="en-US" sz="40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required to neutralize 145 mL of </a:t>
            </a:r>
            <a:br>
              <a:rPr lang="en-US" altLang="en-US" sz="40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4.33 M HCl acid?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5A2981-CD45-B572-7E86-7ED4B1954BC6}"/>
              </a:ext>
            </a:extLst>
          </p:cNvPr>
          <p:cNvSpPr txBox="1"/>
          <p:nvPr/>
        </p:nvSpPr>
        <p:spPr>
          <a:xfrm>
            <a:off x="0" y="2209800"/>
            <a:ext cx="91440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(1)(M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 =  (M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)(V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)(1)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(4.33 M)(145 mL)  =  (0.760 M)(V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826 mL = V</a:t>
            </a:r>
            <a:r>
              <a:rPr kumimoji="0" lang="en-US" altLang="en-US" sz="4400" b="0" i="0" u="none" strike="noStrike" kern="1200" cap="none" spc="0" normalizeH="0" baseline="-2500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82966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6832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 err="1">
                <a:solidFill>
                  <a:srgbClr val="000000"/>
                </a:solidFill>
                <a:latin typeface="Verdana" pitchFamily="34" charset="0"/>
              </a:rPr>
              <a:t>Bromthymol</a:t>
            </a:r>
            <a:r>
              <a:rPr lang="en-US" altLang="en-US" dirty="0">
                <a:solidFill>
                  <a:srgbClr val="000000"/>
                </a:solidFill>
                <a:latin typeface="Verdana" pitchFamily="34" charset="0"/>
              </a:rPr>
              <a:t> Blue is an acid base indicator on table M, and it’s a weak acid.  It does not dissociate well.  Its formula is…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6000" dirty="0">
                <a:solidFill>
                  <a:srgbClr val="000000"/>
                </a:solidFill>
                <a:latin typeface="Comic Sans MS" pitchFamily="66" charset="0"/>
              </a:rPr>
              <a:t>HC</a:t>
            </a:r>
            <a:r>
              <a:rPr lang="en-US" altLang="en-US" sz="6000" baseline="-25000" dirty="0">
                <a:solidFill>
                  <a:srgbClr val="000000"/>
                </a:solidFill>
                <a:latin typeface="Comic Sans MS" pitchFamily="66" charset="0"/>
              </a:rPr>
              <a:t>27</a:t>
            </a:r>
            <a:r>
              <a:rPr lang="en-US" altLang="en-US" sz="6000" dirty="0">
                <a:solidFill>
                  <a:srgbClr val="000000"/>
                </a:solidFill>
                <a:latin typeface="Comic Sans MS" pitchFamily="66" charset="0"/>
              </a:rPr>
              <a:t>H</a:t>
            </a:r>
            <a:r>
              <a:rPr lang="en-US" altLang="en-US" sz="6000" baseline="-25000" dirty="0">
                <a:solidFill>
                  <a:srgbClr val="000000"/>
                </a:solidFill>
                <a:latin typeface="Comic Sans MS" pitchFamily="66" charset="0"/>
              </a:rPr>
              <a:t>27</a:t>
            </a:r>
            <a:r>
              <a:rPr lang="en-US" altLang="en-US" sz="6000" dirty="0">
                <a:solidFill>
                  <a:srgbClr val="000000"/>
                </a:solidFill>
                <a:latin typeface="Comic Sans MS" pitchFamily="66" charset="0"/>
              </a:rPr>
              <a:t>Br</a:t>
            </a:r>
            <a:r>
              <a:rPr lang="en-US" altLang="en-US" sz="6000" baseline="-25000" dirty="0">
                <a:solidFill>
                  <a:srgbClr val="000000"/>
                </a:solidFill>
                <a:latin typeface="Comic Sans MS" pitchFamily="66" charset="0"/>
              </a:rPr>
              <a:t>2</a:t>
            </a:r>
            <a:r>
              <a:rPr lang="en-US" altLang="en-US" sz="6000" dirty="0">
                <a:solidFill>
                  <a:srgbClr val="000000"/>
                </a:solidFill>
                <a:latin typeface="Comic Sans MS" pitchFamily="66" charset="0"/>
              </a:rPr>
              <a:t>O</a:t>
            </a:r>
            <a:r>
              <a:rPr lang="en-US" altLang="en-US" sz="6000" baseline="-25000" dirty="0">
                <a:solidFill>
                  <a:srgbClr val="000000"/>
                </a:solidFill>
                <a:latin typeface="Comic Sans MS" pitchFamily="66" charset="0"/>
              </a:rPr>
              <a:t>5</a:t>
            </a:r>
            <a:r>
              <a:rPr lang="en-US" altLang="en-US" sz="6000" dirty="0">
                <a:solidFill>
                  <a:srgbClr val="000000"/>
                </a:solidFill>
                <a:latin typeface="Comic Sans MS" pitchFamily="66" charset="0"/>
              </a:rPr>
              <a:t>S</a:t>
            </a:r>
            <a:br>
              <a:rPr lang="en-US" altLang="en-US" sz="6000" dirty="0">
                <a:solidFill>
                  <a:srgbClr val="000000"/>
                </a:solidFill>
                <a:latin typeface="Comic Sans MS" pitchFamily="66" charset="0"/>
              </a:rPr>
            </a:br>
            <a:endParaRPr lang="en-US" altLang="en-US" sz="6000" dirty="0">
              <a:solidFill>
                <a:srgbClr val="000000"/>
              </a:solidFill>
              <a:latin typeface="Comic Sans MS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79.  Show this in dynamic equilibrium with </a:t>
            </a:r>
            <a:b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the hydrogen ion and its larger anion.  </a:t>
            </a: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molecule in water is yellow, and in a base, </a:t>
            </a:r>
            <a:br>
              <a:rPr lang="en-US" altLang="en-US" sz="2800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anion appears blue.  Include that under your dynamic equilibrium as well.  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 Box 2"/>
          <p:cNvSpPr txBox="1">
            <a:spLocks noChangeArrowheads="1"/>
          </p:cNvSpPr>
          <p:nvPr/>
        </p:nvSpPr>
        <p:spPr bwMode="auto">
          <a:xfrm>
            <a:off x="0" y="1595021"/>
            <a:ext cx="9144000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Comic Sans MS" pitchFamily="66" charset="0"/>
              </a:rPr>
              <a:t>  HC</a:t>
            </a:r>
            <a:r>
              <a:rPr lang="en-US" altLang="en-US" sz="2800" baseline="-25000" dirty="0">
                <a:solidFill>
                  <a:srgbClr val="000000"/>
                </a:solidFill>
                <a:latin typeface="Comic Sans MS" pitchFamily="66" charset="0"/>
              </a:rPr>
              <a:t>27</a:t>
            </a:r>
            <a:r>
              <a:rPr lang="en-US" altLang="en-US" sz="2800" dirty="0">
                <a:solidFill>
                  <a:srgbClr val="000000"/>
                </a:solidFill>
                <a:latin typeface="Comic Sans MS" pitchFamily="66" charset="0"/>
              </a:rPr>
              <a:t>H</a:t>
            </a:r>
            <a:r>
              <a:rPr lang="en-US" altLang="en-US" sz="2800" baseline="-25000" dirty="0">
                <a:solidFill>
                  <a:srgbClr val="000000"/>
                </a:solidFill>
                <a:latin typeface="Comic Sans MS" pitchFamily="66" charset="0"/>
              </a:rPr>
              <a:t>27</a:t>
            </a:r>
            <a:r>
              <a:rPr lang="en-US" altLang="en-US" sz="2800" dirty="0">
                <a:solidFill>
                  <a:srgbClr val="000000"/>
                </a:solidFill>
                <a:latin typeface="Comic Sans MS" pitchFamily="66" charset="0"/>
              </a:rPr>
              <a:t>Br</a:t>
            </a:r>
            <a:r>
              <a:rPr lang="en-US" altLang="en-US" sz="2800" baseline="-25000" dirty="0">
                <a:solidFill>
                  <a:srgbClr val="000000"/>
                </a:solidFill>
                <a:latin typeface="Comic Sans MS" pitchFamily="66" charset="0"/>
              </a:rPr>
              <a:t>2</a:t>
            </a:r>
            <a:r>
              <a:rPr lang="en-US" altLang="en-US" sz="2800" dirty="0">
                <a:solidFill>
                  <a:srgbClr val="000000"/>
                </a:solidFill>
                <a:latin typeface="Comic Sans MS" pitchFamily="66" charset="0"/>
              </a:rPr>
              <a:t>O</a:t>
            </a:r>
            <a:r>
              <a:rPr lang="en-US" altLang="en-US" sz="2800" baseline="-25000" dirty="0">
                <a:solidFill>
                  <a:srgbClr val="000000"/>
                </a:solidFill>
                <a:latin typeface="Comic Sans MS" pitchFamily="66" charset="0"/>
              </a:rPr>
              <a:t>5</a:t>
            </a:r>
            <a:r>
              <a:rPr lang="en-US" altLang="en-US" sz="2800" dirty="0">
                <a:solidFill>
                  <a:srgbClr val="000000"/>
                </a:solidFill>
                <a:latin typeface="Comic Sans MS" pitchFamily="66" charset="0"/>
              </a:rPr>
              <a:t>S              H</a:t>
            </a:r>
            <a:r>
              <a:rPr lang="en-US" altLang="en-US" sz="2800" baseline="30000" dirty="0">
                <a:solidFill>
                  <a:srgbClr val="000000"/>
                </a:solidFill>
                <a:latin typeface="Comic Sans MS" pitchFamily="66" charset="0"/>
              </a:rPr>
              <a:t>+1</a:t>
            </a:r>
            <a:r>
              <a:rPr lang="en-US" altLang="en-US" sz="2800" baseline="-25000" dirty="0">
                <a:solidFill>
                  <a:srgbClr val="000000"/>
                </a:solidFill>
                <a:latin typeface="Comic Sans MS" pitchFamily="66" charset="0"/>
              </a:rPr>
              <a:t>(AQ) </a:t>
            </a:r>
            <a:r>
              <a:rPr lang="en-US" altLang="en-US" sz="2800" dirty="0">
                <a:solidFill>
                  <a:srgbClr val="000000"/>
                </a:solidFill>
                <a:latin typeface="Comic Sans MS" pitchFamily="66" charset="0"/>
              </a:rPr>
              <a:t> + C</a:t>
            </a:r>
            <a:r>
              <a:rPr lang="en-US" altLang="en-US" sz="2800" baseline="-25000" dirty="0">
                <a:solidFill>
                  <a:srgbClr val="000000"/>
                </a:solidFill>
                <a:latin typeface="Comic Sans MS" pitchFamily="66" charset="0"/>
              </a:rPr>
              <a:t>27</a:t>
            </a:r>
            <a:r>
              <a:rPr lang="en-US" altLang="en-US" sz="2800" dirty="0">
                <a:solidFill>
                  <a:srgbClr val="000000"/>
                </a:solidFill>
                <a:latin typeface="Comic Sans MS" pitchFamily="66" charset="0"/>
              </a:rPr>
              <a:t>H</a:t>
            </a:r>
            <a:r>
              <a:rPr lang="en-US" altLang="en-US" sz="2800" baseline="-25000" dirty="0">
                <a:solidFill>
                  <a:srgbClr val="000000"/>
                </a:solidFill>
                <a:latin typeface="Comic Sans MS" pitchFamily="66" charset="0"/>
              </a:rPr>
              <a:t>27</a:t>
            </a:r>
            <a:r>
              <a:rPr lang="en-US" altLang="en-US" sz="2800" dirty="0">
                <a:solidFill>
                  <a:srgbClr val="000000"/>
                </a:solidFill>
                <a:latin typeface="Comic Sans MS" pitchFamily="66" charset="0"/>
              </a:rPr>
              <a:t>Br</a:t>
            </a:r>
            <a:r>
              <a:rPr lang="en-US" altLang="en-US" sz="2800" baseline="-25000" dirty="0">
                <a:solidFill>
                  <a:srgbClr val="000000"/>
                </a:solidFill>
                <a:latin typeface="Comic Sans MS" pitchFamily="66" charset="0"/>
              </a:rPr>
              <a:t>2</a:t>
            </a:r>
            <a:r>
              <a:rPr lang="en-US" altLang="en-US" sz="2800" dirty="0">
                <a:solidFill>
                  <a:srgbClr val="000000"/>
                </a:solidFill>
                <a:latin typeface="Comic Sans MS" pitchFamily="66" charset="0"/>
              </a:rPr>
              <a:t>O</a:t>
            </a:r>
            <a:r>
              <a:rPr lang="en-US" altLang="en-US" sz="2800" baseline="-25000" dirty="0">
                <a:solidFill>
                  <a:srgbClr val="000000"/>
                </a:solidFill>
                <a:latin typeface="Comic Sans MS" pitchFamily="66" charset="0"/>
              </a:rPr>
              <a:t>5</a:t>
            </a:r>
            <a:r>
              <a:rPr lang="en-US" altLang="en-US" sz="2800" dirty="0">
                <a:solidFill>
                  <a:srgbClr val="000000"/>
                </a:solidFill>
                <a:latin typeface="Comic Sans MS" pitchFamily="66" charset="0"/>
              </a:rPr>
              <a:t>S</a:t>
            </a:r>
            <a:r>
              <a:rPr lang="en-US" altLang="en-US" sz="2800" baseline="30000" dirty="0">
                <a:solidFill>
                  <a:srgbClr val="000000"/>
                </a:solidFill>
                <a:latin typeface="Comic Sans MS" pitchFamily="66" charset="0"/>
              </a:rPr>
              <a:t>-1</a:t>
            </a:r>
            <a:r>
              <a:rPr lang="en-US" altLang="en-US" sz="2800" baseline="-25000" dirty="0">
                <a:solidFill>
                  <a:srgbClr val="000000"/>
                </a:solidFill>
                <a:latin typeface="Comic Sans MS" pitchFamily="66" charset="0"/>
              </a:rPr>
              <a:t>(AQ)</a:t>
            </a:r>
            <a:r>
              <a:rPr lang="en-US" altLang="en-US" baseline="-25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endParaRPr lang="en-US" altLang="en-US" baseline="30000" dirty="0">
              <a:solidFill>
                <a:srgbClr val="000000"/>
              </a:solidFill>
              <a:latin typeface="Comic Sans MS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Comic Sans MS" pitchFamily="66" charset="0"/>
              </a:rPr>
              <a:t>          YELLOW                                        BLUE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800" dirty="0">
              <a:solidFill>
                <a:srgbClr val="000000"/>
              </a:solidFill>
              <a:latin typeface="Comic Sans MS" pitchFamily="66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FF"/>
                </a:solidFill>
                <a:latin typeface="Comic Sans MS" pitchFamily="66" charset="0"/>
              </a:rPr>
              <a:t>                             Add base OH</a:t>
            </a:r>
            <a:r>
              <a:rPr lang="en-US" altLang="en-US" sz="2800" baseline="30000" dirty="0">
                <a:solidFill>
                  <a:srgbClr val="0000FF"/>
                </a:solidFill>
                <a:latin typeface="Comic Sans MS" pitchFamily="66" charset="0"/>
              </a:rPr>
              <a:t>-1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800" baseline="30000" dirty="0">
              <a:solidFill>
                <a:srgbClr val="000000"/>
              </a:solidFill>
              <a:latin typeface="Comic Sans MS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FF0000"/>
                </a:solidFill>
                <a:latin typeface="Comic Sans MS" pitchFamily="66" charset="0"/>
              </a:rPr>
              <a:t>                              Add acid H</a:t>
            </a:r>
            <a:r>
              <a:rPr lang="en-US" altLang="en-US" sz="2800" baseline="30000" dirty="0">
                <a:solidFill>
                  <a:srgbClr val="FF0000"/>
                </a:solidFill>
                <a:latin typeface="Comic Sans MS" pitchFamily="66" charset="0"/>
              </a:rPr>
              <a:t>+1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br>
              <a:rPr lang="en-US" altLang="en-US" sz="2800" b="1" dirty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altLang="en-US" sz="2800" b="1" dirty="0">
                <a:solidFill>
                  <a:srgbClr val="000000"/>
                </a:solidFill>
                <a:latin typeface="Verdana" pitchFamily="34" charset="0"/>
              </a:rPr>
              <a:t> </a:t>
            </a:r>
            <a:endParaRPr lang="en-US" altLang="en-US" sz="18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31075" name="Line 3"/>
          <p:cNvSpPr>
            <a:spLocks noChangeShapeType="1"/>
          </p:cNvSpPr>
          <p:nvPr/>
        </p:nvSpPr>
        <p:spPr bwMode="auto">
          <a:xfrm>
            <a:off x="3124200" y="1823621"/>
            <a:ext cx="914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076" name="Line 4"/>
          <p:cNvSpPr>
            <a:spLocks noChangeShapeType="1"/>
          </p:cNvSpPr>
          <p:nvPr/>
        </p:nvSpPr>
        <p:spPr bwMode="auto">
          <a:xfrm>
            <a:off x="3124200" y="1976021"/>
            <a:ext cx="914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077" name="Line 5"/>
          <p:cNvSpPr>
            <a:spLocks noChangeShapeType="1"/>
          </p:cNvSpPr>
          <p:nvPr/>
        </p:nvSpPr>
        <p:spPr bwMode="auto">
          <a:xfrm flipV="1">
            <a:off x="3124200" y="1671221"/>
            <a:ext cx="3048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078" name="Line 6"/>
          <p:cNvSpPr>
            <a:spLocks noChangeShapeType="1"/>
          </p:cNvSpPr>
          <p:nvPr/>
        </p:nvSpPr>
        <p:spPr bwMode="auto">
          <a:xfrm flipV="1">
            <a:off x="3733800" y="1976021"/>
            <a:ext cx="3048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079" name="Text Box 7"/>
          <p:cNvSpPr txBox="1">
            <a:spLocks noChangeArrowheads="1"/>
          </p:cNvSpPr>
          <p:nvPr/>
        </p:nvSpPr>
        <p:spPr bwMode="auto">
          <a:xfrm>
            <a:off x="3429000" y="1366421"/>
            <a:ext cx="6175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water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386999-FB4E-DECE-E453-5905E5157B13}"/>
              </a:ext>
            </a:extLst>
          </p:cNvPr>
          <p:cNvSpPr txBox="1"/>
          <p:nvPr/>
        </p:nvSpPr>
        <p:spPr>
          <a:xfrm>
            <a:off x="0" y="0"/>
            <a:ext cx="1066800" cy="7694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79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450F3-E9FA-8CA6-EEB7-CECC85F64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 Box 2">
            <a:extLst>
              <a:ext uri="{FF2B5EF4-FFF2-40B4-BE49-F238E27FC236}">
                <a16:creationId xmlns:a16="http://schemas.microsoft.com/office/drawing/2014/main" id="{66471394-8099-6E14-4C2F-C495530D5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95021"/>
            <a:ext cx="9144000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Comic Sans MS" pitchFamily="66" charset="0"/>
              </a:rPr>
              <a:t>  HC</a:t>
            </a:r>
            <a:r>
              <a:rPr lang="en-US" altLang="en-US" sz="2800" baseline="-25000" dirty="0">
                <a:solidFill>
                  <a:srgbClr val="000000"/>
                </a:solidFill>
                <a:latin typeface="Comic Sans MS" pitchFamily="66" charset="0"/>
              </a:rPr>
              <a:t>27</a:t>
            </a:r>
            <a:r>
              <a:rPr lang="en-US" altLang="en-US" sz="2800" dirty="0">
                <a:solidFill>
                  <a:srgbClr val="000000"/>
                </a:solidFill>
                <a:latin typeface="Comic Sans MS" pitchFamily="66" charset="0"/>
              </a:rPr>
              <a:t>H</a:t>
            </a:r>
            <a:r>
              <a:rPr lang="en-US" altLang="en-US" sz="2800" baseline="-25000" dirty="0">
                <a:solidFill>
                  <a:srgbClr val="000000"/>
                </a:solidFill>
                <a:latin typeface="Comic Sans MS" pitchFamily="66" charset="0"/>
              </a:rPr>
              <a:t>27</a:t>
            </a:r>
            <a:r>
              <a:rPr lang="en-US" altLang="en-US" sz="2800" dirty="0">
                <a:solidFill>
                  <a:srgbClr val="000000"/>
                </a:solidFill>
                <a:latin typeface="Comic Sans MS" pitchFamily="66" charset="0"/>
              </a:rPr>
              <a:t>Br</a:t>
            </a:r>
            <a:r>
              <a:rPr lang="en-US" altLang="en-US" sz="2800" baseline="-25000" dirty="0">
                <a:solidFill>
                  <a:srgbClr val="000000"/>
                </a:solidFill>
                <a:latin typeface="Comic Sans MS" pitchFamily="66" charset="0"/>
              </a:rPr>
              <a:t>2</a:t>
            </a:r>
            <a:r>
              <a:rPr lang="en-US" altLang="en-US" sz="2800" dirty="0">
                <a:solidFill>
                  <a:srgbClr val="000000"/>
                </a:solidFill>
                <a:latin typeface="Comic Sans MS" pitchFamily="66" charset="0"/>
              </a:rPr>
              <a:t>O</a:t>
            </a:r>
            <a:r>
              <a:rPr lang="en-US" altLang="en-US" sz="2800" baseline="-25000" dirty="0">
                <a:solidFill>
                  <a:srgbClr val="000000"/>
                </a:solidFill>
                <a:latin typeface="Comic Sans MS" pitchFamily="66" charset="0"/>
              </a:rPr>
              <a:t>5</a:t>
            </a:r>
            <a:r>
              <a:rPr lang="en-US" altLang="en-US" sz="2800" dirty="0">
                <a:solidFill>
                  <a:srgbClr val="000000"/>
                </a:solidFill>
                <a:latin typeface="Comic Sans MS" pitchFamily="66" charset="0"/>
              </a:rPr>
              <a:t>S              H</a:t>
            </a:r>
            <a:r>
              <a:rPr lang="en-US" altLang="en-US" sz="2800" baseline="30000" dirty="0">
                <a:solidFill>
                  <a:srgbClr val="000000"/>
                </a:solidFill>
                <a:latin typeface="Comic Sans MS" pitchFamily="66" charset="0"/>
              </a:rPr>
              <a:t>+1</a:t>
            </a:r>
            <a:r>
              <a:rPr lang="en-US" altLang="en-US" sz="2800" baseline="-25000" dirty="0">
                <a:solidFill>
                  <a:srgbClr val="000000"/>
                </a:solidFill>
                <a:latin typeface="Comic Sans MS" pitchFamily="66" charset="0"/>
              </a:rPr>
              <a:t>(AQ) </a:t>
            </a:r>
            <a:r>
              <a:rPr lang="en-US" altLang="en-US" sz="2800" dirty="0">
                <a:solidFill>
                  <a:srgbClr val="000000"/>
                </a:solidFill>
                <a:latin typeface="Comic Sans MS" pitchFamily="66" charset="0"/>
              </a:rPr>
              <a:t> + C</a:t>
            </a:r>
            <a:r>
              <a:rPr lang="en-US" altLang="en-US" sz="2800" baseline="-25000" dirty="0">
                <a:solidFill>
                  <a:srgbClr val="000000"/>
                </a:solidFill>
                <a:latin typeface="Comic Sans MS" pitchFamily="66" charset="0"/>
              </a:rPr>
              <a:t>27</a:t>
            </a:r>
            <a:r>
              <a:rPr lang="en-US" altLang="en-US" sz="2800" dirty="0">
                <a:solidFill>
                  <a:srgbClr val="000000"/>
                </a:solidFill>
                <a:latin typeface="Comic Sans MS" pitchFamily="66" charset="0"/>
              </a:rPr>
              <a:t>H</a:t>
            </a:r>
            <a:r>
              <a:rPr lang="en-US" altLang="en-US" sz="2800" baseline="-25000" dirty="0">
                <a:solidFill>
                  <a:srgbClr val="000000"/>
                </a:solidFill>
                <a:latin typeface="Comic Sans MS" pitchFamily="66" charset="0"/>
              </a:rPr>
              <a:t>27</a:t>
            </a:r>
            <a:r>
              <a:rPr lang="en-US" altLang="en-US" sz="2800" dirty="0">
                <a:solidFill>
                  <a:srgbClr val="000000"/>
                </a:solidFill>
                <a:latin typeface="Comic Sans MS" pitchFamily="66" charset="0"/>
              </a:rPr>
              <a:t>Br</a:t>
            </a:r>
            <a:r>
              <a:rPr lang="en-US" altLang="en-US" sz="2800" baseline="-25000" dirty="0">
                <a:solidFill>
                  <a:srgbClr val="000000"/>
                </a:solidFill>
                <a:latin typeface="Comic Sans MS" pitchFamily="66" charset="0"/>
              </a:rPr>
              <a:t>2</a:t>
            </a:r>
            <a:r>
              <a:rPr lang="en-US" altLang="en-US" sz="2800" dirty="0">
                <a:solidFill>
                  <a:srgbClr val="000000"/>
                </a:solidFill>
                <a:latin typeface="Comic Sans MS" pitchFamily="66" charset="0"/>
              </a:rPr>
              <a:t>O</a:t>
            </a:r>
            <a:r>
              <a:rPr lang="en-US" altLang="en-US" sz="2800" baseline="-25000" dirty="0">
                <a:solidFill>
                  <a:srgbClr val="000000"/>
                </a:solidFill>
                <a:latin typeface="Comic Sans MS" pitchFamily="66" charset="0"/>
              </a:rPr>
              <a:t>5</a:t>
            </a:r>
            <a:r>
              <a:rPr lang="en-US" altLang="en-US" sz="2800" dirty="0">
                <a:solidFill>
                  <a:srgbClr val="000000"/>
                </a:solidFill>
                <a:latin typeface="Comic Sans MS" pitchFamily="66" charset="0"/>
              </a:rPr>
              <a:t>S</a:t>
            </a:r>
            <a:r>
              <a:rPr lang="en-US" altLang="en-US" sz="2800" baseline="30000" dirty="0">
                <a:solidFill>
                  <a:srgbClr val="000000"/>
                </a:solidFill>
                <a:latin typeface="Comic Sans MS" pitchFamily="66" charset="0"/>
              </a:rPr>
              <a:t>-1</a:t>
            </a:r>
            <a:r>
              <a:rPr lang="en-US" altLang="en-US" sz="2800" baseline="-25000" dirty="0">
                <a:solidFill>
                  <a:srgbClr val="000000"/>
                </a:solidFill>
                <a:latin typeface="Comic Sans MS" pitchFamily="66" charset="0"/>
              </a:rPr>
              <a:t>(AQ)</a:t>
            </a:r>
            <a:r>
              <a:rPr lang="en-US" altLang="en-US" baseline="-25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endParaRPr lang="en-US" altLang="en-US" baseline="30000" dirty="0">
              <a:solidFill>
                <a:srgbClr val="000000"/>
              </a:solidFill>
              <a:latin typeface="Comic Sans MS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Comic Sans MS" pitchFamily="66" charset="0"/>
              </a:rPr>
              <a:t>          YELLOW                                        BLUE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800" dirty="0">
              <a:solidFill>
                <a:srgbClr val="000000"/>
              </a:solidFill>
              <a:latin typeface="Comic Sans MS" pitchFamily="66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FF"/>
                </a:solidFill>
                <a:latin typeface="Comic Sans MS" pitchFamily="66" charset="0"/>
              </a:rPr>
              <a:t>                             Add base OH</a:t>
            </a:r>
            <a:r>
              <a:rPr lang="en-US" altLang="en-US" sz="2800" baseline="30000" dirty="0">
                <a:solidFill>
                  <a:srgbClr val="0000FF"/>
                </a:solidFill>
                <a:latin typeface="Comic Sans MS" pitchFamily="66" charset="0"/>
              </a:rPr>
              <a:t>-1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800" baseline="30000" dirty="0">
              <a:solidFill>
                <a:srgbClr val="000000"/>
              </a:solidFill>
              <a:latin typeface="Comic Sans MS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FF0000"/>
                </a:solidFill>
                <a:latin typeface="Comic Sans MS" pitchFamily="66" charset="0"/>
              </a:rPr>
              <a:t>                              Add acid H</a:t>
            </a:r>
            <a:r>
              <a:rPr lang="en-US" altLang="en-US" sz="2800" baseline="30000" dirty="0">
                <a:solidFill>
                  <a:srgbClr val="FF0000"/>
                </a:solidFill>
                <a:latin typeface="Comic Sans MS" pitchFamily="66" charset="0"/>
              </a:rPr>
              <a:t>+1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br>
              <a:rPr lang="en-US" altLang="en-US" sz="2800" b="1" dirty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altLang="en-US" sz="2800" b="1" dirty="0">
                <a:solidFill>
                  <a:srgbClr val="000000"/>
                </a:solidFill>
                <a:latin typeface="Verdana" pitchFamily="34" charset="0"/>
              </a:rPr>
              <a:t> </a:t>
            </a:r>
            <a:endParaRPr lang="en-US" altLang="en-US" sz="18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31075" name="Line 3">
            <a:extLst>
              <a:ext uri="{FF2B5EF4-FFF2-40B4-BE49-F238E27FC236}">
                <a16:creationId xmlns:a16="http://schemas.microsoft.com/office/drawing/2014/main" id="{789DB702-738B-2F4F-191B-A5DDD2208E6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823621"/>
            <a:ext cx="914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076" name="Line 4">
            <a:extLst>
              <a:ext uri="{FF2B5EF4-FFF2-40B4-BE49-F238E27FC236}">
                <a16:creationId xmlns:a16="http://schemas.microsoft.com/office/drawing/2014/main" id="{5B242DA5-1322-68DC-7249-12D2ECDCADF6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976021"/>
            <a:ext cx="914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077" name="Line 5">
            <a:extLst>
              <a:ext uri="{FF2B5EF4-FFF2-40B4-BE49-F238E27FC236}">
                <a16:creationId xmlns:a16="http://schemas.microsoft.com/office/drawing/2014/main" id="{A9083E12-9299-46A3-A8B4-80580C8104F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24200" y="1671221"/>
            <a:ext cx="3048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078" name="Line 6">
            <a:extLst>
              <a:ext uri="{FF2B5EF4-FFF2-40B4-BE49-F238E27FC236}">
                <a16:creationId xmlns:a16="http://schemas.microsoft.com/office/drawing/2014/main" id="{DF6B09E3-8158-BCA6-6183-FD5291868B3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33800" y="1976021"/>
            <a:ext cx="3048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079" name="Text Box 7">
            <a:extLst>
              <a:ext uri="{FF2B5EF4-FFF2-40B4-BE49-F238E27FC236}">
                <a16:creationId xmlns:a16="http://schemas.microsoft.com/office/drawing/2014/main" id="{80F1B221-2981-948A-2162-25FE582C32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1366421"/>
            <a:ext cx="6175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water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EEAA87-AD72-B12E-1E0D-97FA15B573E8}"/>
              </a:ext>
            </a:extLst>
          </p:cNvPr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  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TABLE M   </a:t>
            </a:r>
            <a:r>
              <a:rPr lang="en-US" alt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Bromthymol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blue changes from</a:t>
            </a: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yellow → blue from 6.0 to 7.6   </a:t>
            </a:r>
            <a:r>
              <a:rPr lang="en-US" altLang="en-US" sz="28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Right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(yes)</a:t>
            </a:r>
          </a:p>
        </p:txBody>
      </p:sp>
      <p:sp>
        <p:nvSpPr>
          <p:cNvPr id="131080" name="Line 8"/>
          <p:cNvSpPr>
            <a:spLocks noChangeShapeType="1"/>
          </p:cNvSpPr>
          <p:nvPr/>
        </p:nvSpPr>
        <p:spPr bwMode="auto">
          <a:xfrm>
            <a:off x="5791200" y="4343400"/>
            <a:ext cx="1981200" cy="0"/>
          </a:xfrm>
          <a:prstGeom prst="line">
            <a:avLst/>
          </a:prstGeom>
          <a:noFill/>
          <a:ln w="889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081" name="Line 9"/>
          <p:cNvSpPr>
            <a:spLocks noChangeShapeType="1"/>
          </p:cNvSpPr>
          <p:nvPr/>
        </p:nvSpPr>
        <p:spPr bwMode="auto">
          <a:xfrm flipH="1">
            <a:off x="1447800" y="5486400"/>
            <a:ext cx="1676400" cy="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2149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80.  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Here are 3 problems in a row.  You must write the formula, put in the correction multipliers where necessary, and fill in the formula’s second line.  </a:t>
            </a:r>
            <a:r>
              <a:rPr lang="en-US" altLang="en-US" sz="2400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do not have to complete the problems, just show the proper set up and formula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You neutralize 134 mL of 2.45 M H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</a:t>
            </a:r>
            <a:b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202 mL of KOH</a:t>
            </a:r>
            <a:r>
              <a:rPr lang="en-US" alt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What is the molarity of the base?</a:t>
            </a:r>
            <a:b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A bottle of 2,012 mL of 4.00 M NaOH</a:t>
            </a:r>
            <a:r>
              <a:rPr lang="en-US" altLang="en-US" sz="2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spilled in lab.   </a:t>
            </a: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You use a weak sulfuric acid of just 0.450 M to clean up.</a:t>
            </a: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How many mL are used? </a:t>
            </a: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45.6 mL nitric acid is neutralized with 33.2 mL </a:t>
            </a:r>
            <a:br>
              <a:rPr lang="en-US" altLang="en-US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calcium hydroxide solution of 1.24 M.  </a:t>
            </a:r>
            <a:br>
              <a:rPr lang="en-US" altLang="en-US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What is strength of the acid?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257300" indent="-3429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714500" indent="-3429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171700" indent="-3429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6289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30861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5433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40005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b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(#H</a:t>
            </a:r>
            <a:r>
              <a:rPr lang="en-US" altLang="en-US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)(M</a:t>
            </a:r>
            <a:r>
              <a:rPr lang="en-US" altLang="en-US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en-US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(M</a:t>
            </a:r>
            <a:r>
              <a:rPr lang="en-US" altLang="en-US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en-US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)(#OH</a:t>
            </a:r>
            <a:r>
              <a:rPr lang="en-US" altLang="en-US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                    </a:t>
            </a:r>
            <a:b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(3)(2.45 M)(134 mL) = (M</a:t>
            </a:r>
            <a:r>
              <a:rPr lang="en-US" altLang="en-US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)(202 mL)(1)</a:t>
            </a:r>
            <a:b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(#H</a:t>
            </a:r>
            <a:r>
              <a:rPr lang="en-US" altLang="en-US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)(M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(M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)(#OH</a:t>
            </a:r>
            <a:r>
              <a:rPr lang="en-US" altLang="en-US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(2)(0.450 M)(V</a:t>
            </a:r>
            <a:r>
              <a:rPr lang="en-US" altLang="en-US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(4.00 M)(2012 mL)(1)</a:t>
            </a:r>
            <a:b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altLang="en-US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sulfuric acid is DIPROTIC  (two ions per molecule)</a:t>
            </a:r>
            <a:br>
              <a:rPr lang="en-US" altLang="en-US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(#H</a:t>
            </a:r>
            <a:r>
              <a:rPr lang="en-US" altLang="en-US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)(M</a:t>
            </a:r>
            <a:r>
              <a:rPr lang="en-US" altLang="en-US" baseline="-25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en-US" baseline="-25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(M</a:t>
            </a:r>
            <a:r>
              <a:rPr lang="en-US" altLang="en-US" baseline="-25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en-US" baseline="-25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)(#OH</a:t>
            </a:r>
            <a:r>
              <a:rPr lang="en-US" altLang="en-US" baseline="30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           </a:t>
            </a:r>
            <a:b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(1)(M</a:t>
            </a:r>
            <a:r>
              <a:rPr lang="en-US" altLang="en-US" baseline="-25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)(45.6 mL) = (1.24 M)(33.2 mL)(2)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1066800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80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4"/>
          <p:cNvSpPr>
            <a:spLocks noChangeArrowheads="1"/>
          </p:cNvSpPr>
          <p:nvPr/>
        </p:nvSpPr>
        <p:spPr bwMode="auto">
          <a:xfrm>
            <a:off x="381000" y="381000"/>
            <a:ext cx="85344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35171" name="Line 5"/>
          <p:cNvSpPr>
            <a:spLocks noChangeShapeType="1"/>
          </p:cNvSpPr>
          <p:nvPr/>
        </p:nvSpPr>
        <p:spPr bwMode="auto">
          <a:xfrm flipV="1">
            <a:off x="381000" y="381000"/>
            <a:ext cx="85344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5172" name="Text Box 8"/>
          <p:cNvSpPr txBox="1">
            <a:spLocks noChangeArrowheads="1"/>
          </p:cNvSpPr>
          <p:nvPr/>
        </p:nvSpPr>
        <p:spPr bwMode="auto">
          <a:xfrm>
            <a:off x="0" y="2089597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   0                                                                 7                                                               14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acids </a:t>
            </a:r>
            <a:r>
              <a:rPr lang="en-US" altLang="en-US" sz="2400" dirty="0">
                <a:solidFill>
                  <a:srgbClr val="0000FF"/>
                </a:solidFill>
              </a:rPr>
              <a:t>            </a:t>
            </a:r>
            <a:r>
              <a:rPr lang="en-US" altLang="en-US" sz="2400" dirty="0">
                <a:solidFill>
                  <a:srgbClr val="000000"/>
                </a:solidFill>
              </a:rPr>
              <a:t>The pH scale</a:t>
            </a:r>
            <a:r>
              <a:rPr lang="en-US" altLang="en-US" sz="2400" dirty="0">
                <a:solidFill>
                  <a:srgbClr val="0000FF"/>
                </a:solidFill>
              </a:rPr>
              <a:t>            bases</a:t>
            </a:r>
          </a:p>
        </p:txBody>
      </p:sp>
      <p:sp>
        <p:nvSpPr>
          <p:cNvPr id="135173" name="Line 9"/>
          <p:cNvSpPr>
            <a:spLocks noChangeShapeType="1"/>
          </p:cNvSpPr>
          <p:nvPr/>
        </p:nvSpPr>
        <p:spPr bwMode="auto">
          <a:xfrm>
            <a:off x="4572000" y="457200"/>
            <a:ext cx="0" cy="1600200"/>
          </a:xfrm>
          <a:prstGeom prst="line">
            <a:avLst/>
          </a:prstGeom>
          <a:noFill/>
          <a:ln w="539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5174" name="Text Box 10"/>
          <p:cNvSpPr txBox="1">
            <a:spLocks noChangeArrowheads="1"/>
          </p:cNvSpPr>
          <p:nvPr/>
        </p:nvSpPr>
        <p:spPr bwMode="auto">
          <a:xfrm>
            <a:off x="609600" y="609600"/>
            <a:ext cx="2133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800">
                <a:solidFill>
                  <a:srgbClr val="FF0000"/>
                </a:solidFill>
                <a:latin typeface="Comic Sans MS" pitchFamily="66" charset="0"/>
              </a:rPr>
              <a:t>[H</a:t>
            </a:r>
            <a:r>
              <a:rPr lang="en-US" altLang="en-US" sz="4800" baseline="30000">
                <a:solidFill>
                  <a:srgbClr val="FF0000"/>
                </a:solidFill>
                <a:latin typeface="Comic Sans MS" pitchFamily="66" charset="0"/>
              </a:rPr>
              <a:t>+1</a:t>
            </a:r>
            <a:r>
              <a:rPr lang="en-US" altLang="en-US" sz="4800">
                <a:solidFill>
                  <a:srgbClr val="FF0000"/>
                </a:solidFill>
                <a:latin typeface="Comic Sans MS" pitchFamily="66" charset="0"/>
              </a:rPr>
              <a:t>]</a:t>
            </a:r>
          </a:p>
        </p:txBody>
      </p:sp>
      <p:sp>
        <p:nvSpPr>
          <p:cNvPr id="135175" name="Text Box 11"/>
          <p:cNvSpPr txBox="1">
            <a:spLocks noChangeArrowheads="1"/>
          </p:cNvSpPr>
          <p:nvPr/>
        </p:nvSpPr>
        <p:spPr bwMode="auto">
          <a:xfrm>
            <a:off x="6400800" y="1143000"/>
            <a:ext cx="2057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800">
                <a:solidFill>
                  <a:srgbClr val="0000FF"/>
                </a:solidFill>
                <a:latin typeface="Comic Sans MS" pitchFamily="66" charset="0"/>
              </a:rPr>
              <a:t>[OH</a:t>
            </a:r>
            <a:r>
              <a:rPr lang="en-US" altLang="en-US" sz="4800" baseline="30000">
                <a:solidFill>
                  <a:srgbClr val="0000FF"/>
                </a:solidFill>
                <a:latin typeface="Comic Sans MS" pitchFamily="66" charset="0"/>
              </a:rPr>
              <a:t>-1</a:t>
            </a:r>
            <a:r>
              <a:rPr lang="en-US" altLang="en-US" sz="4800">
                <a:solidFill>
                  <a:srgbClr val="0000FF"/>
                </a:solidFill>
                <a:latin typeface="Comic Sans MS" pitchFamily="66" charset="0"/>
              </a:rPr>
              <a:t>]</a:t>
            </a:r>
          </a:p>
        </p:txBody>
      </p:sp>
      <p:sp>
        <p:nvSpPr>
          <p:cNvPr id="135176" name="Text Box 12"/>
          <p:cNvSpPr txBox="1">
            <a:spLocks noChangeArrowheads="1"/>
          </p:cNvSpPr>
          <p:nvPr/>
        </p:nvSpPr>
        <p:spPr bwMode="auto">
          <a:xfrm>
            <a:off x="0" y="3429000"/>
            <a:ext cx="9144000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600" dirty="0">
                <a:solidFill>
                  <a:srgbClr val="7030A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81.</a:t>
            </a:r>
            <a:r>
              <a:rPr lang="en-US" altLang="en-US" sz="360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Draw the diagram.  Write that stuff below....  </a:t>
            </a:r>
            <a:br>
              <a:rPr lang="en-US" altLang="en-US" sz="360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Strong acids  H</a:t>
            </a:r>
            <a:r>
              <a:rPr lang="en-US" altLang="en-US" sz="32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ions &gt; OH</a:t>
            </a:r>
            <a:r>
              <a:rPr lang="en-US" altLang="en-US" sz="32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ions   </a:t>
            </a:r>
            <a:br>
              <a:rPr lang="en-US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Strong bases H</a:t>
            </a:r>
            <a:r>
              <a:rPr lang="en-US" altLang="en-US" sz="32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ions &lt; OH</a:t>
            </a:r>
            <a:r>
              <a:rPr lang="en-US" altLang="en-US" sz="32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ions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At neutral pH 7.0    H</a:t>
            </a:r>
            <a:r>
              <a:rPr lang="en-US" altLang="en-US" sz="32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OH</a:t>
            </a:r>
            <a:r>
              <a:rPr lang="en-US" altLang="en-US" sz="32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alt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(or there are no ions)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sz="3600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pH 2.5 the hydrogen ion concentration is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en-US" sz="3600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x 10</a:t>
            </a:r>
            <a:r>
              <a:rPr lang="en-US" altLang="en-US" sz="3600" baseline="30000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-2.5</a:t>
            </a:r>
            <a:r>
              <a:rPr lang="en-US" altLang="en-US" sz="3600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moles H</a:t>
            </a:r>
            <a:r>
              <a:rPr lang="en-US" altLang="en-US" sz="3600" baseline="30000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3600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ions per liter of solution.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800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 sure, right now, you see where </a:t>
            </a:r>
            <a:br>
              <a:rPr lang="en-US" altLang="en-US" sz="2800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exponent goes when describing the </a:t>
            </a:r>
            <a:r>
              <a:rPr lang="en-US" altLang="en-US" sz="2800" dirty="0" err="1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</a:t>
            </a:r>
            <a:r>
              <a:rPr lang="en-US" altLang="en-US" sz="2800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altLang="en-US" sz="2800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82.  What is the pH of these 2 solutions?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x 10</a:t>
            </a:r>
            <a:r>
              <a:rPr lang="en-US" altLang="en-US" sz="36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-6.5</a:t>
            </a: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moles H</a:t>
            </a:r>
            <a:r>
              <a:rPr lang="en-US" altLang="en-US" sz="36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ions per liter of solution.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x 10</a:t>
            </a:r>
            <a:r>
              <a:rPr lang="en-US" altLang="en-US" sz="36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-11.3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moles H</a:t>
            </a:r>
            <a:r>
              <a:rPr lang="en-US" altLang="en-US" sz="36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ions per liter of solution.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78441-8E1D-D31B-01F1-A7D0D29B7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ext Box 4">
            <a:extLst>
              <a:ext uri="{FF2B5EF4-FFF2-40B4-BE49-F238E27FC236}">
                <a16:creationId xmlns:a16="http://schemas.microsoft.com/office/drawing/2014/main" id="{35FAF35B-2503-8A5B-0E51-D901C6843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5478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82.  What is the pH of these 2 solutions?</a:t>
            </a:r>
            <a:br>
              <a:rPr lang="en-US" alt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4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x 10</a:t>
            </a:r>
            <a:r>
              <a:rPr lang="en-US" altLang="en-US" sz="36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-6.5</a:t>
            </a: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moles H</a:t>
            </a:r>
            <a:r>
              <a:rPr lang="en-US" altLang="en-US" sz="36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ions per liter of solution.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3600" dirty="0">
                <a:solidFill>
                  <a:srgbClr val="000000"/>
                </a:solidFill>
                <a:latin typeface="Comic Sans MS" pitchFamily="66" charset="0"/>
              </a:rPr>
              <a:t>This solution has a pH of 6.5</a:t>
            </a:r>
          </a:p>
          <a:p>
            <a:pPr eaLnBrk="1" hangingPunct="1">
              <a:spcBef>
                <a:spcPct val="50000"/>
              </a:spcBef>
              <a:defRPr/>
            </a:pPr>
            <a:endParaRPr lang="en-US" altLang="en-US" sz="3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x 10</a:t>
            </a:r>
            <a:r>
              <a:rPr lang="en-US" altLang="en-US" sz="36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-11.3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moles H</a:t>
            </a:r>
            <a:r>
              <a:rPr lang="en-US" altLang="en-US" sz="36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ions per liter of solution.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3600" dirty="0">
                <a:solidFill>
                  <a:srgbClr val="FF0000"/>
                </a:solidFill>
                <a:latin typeface="Comic Sans MS" pitchFamily="66" charset="0"/>
              </a:rPr>
              <a:t>This solution has a pH of 11.3</a:t>
            </a:r>
            <a:endParaRPr lang="en-US" alt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57922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1311953"/>
              </p:ext>
            </p:extLst>
          </p:nvPr>
        </p:nvGraphicFramePr>
        <p:xfrm>
          <a:off x="1" y="-16213"/>
          <a:ext cx="9144000" cy="6874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4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44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334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56186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4000" b="0" dirty="0">
                          <a:solidFill>
                            <a:srgbClr val="000000"/>
                          </a:solidFill>
                          <a:latin typeface="The Serif Hand Extrablack" panose="03070B02030502020204" pitchFamily="66" charset="0"/>
                        </a:rPr>
                        <a:t>Let’s compare solutions on the left, to solutions on the right.  </a:t>
                      </a: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T="45719" marB="45719" anchor="ctr">
                    <a:lnL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T="45719" marB="45719" anchor="ctr">
                    <a:lnL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T="45719" marB="45719" anchor="ctr">
                    <a:lnL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3542212"/>
                  </a:ext>
                </a:extLst>
              </a:tr>
              <a:tr h="1156186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 1</a:t>
                      </a: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 2</a:t>
                      </a: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</a:t>
                      </a:r>
                      <a:r>
                        <a:rPr lang="en-US" sz="3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is…</a:t>
                      </a:r>
                      <a:endParaRPr 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0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</a:t>
                      </a: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4.3</a:t>
                      </a:r>
                      <a:endParaRPr 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6.3     </a:t>
                      </a:r>
                      <a:endParaRPr 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4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100x more acidic</a:t>
                      </a:r>
                      <a:endParaRPr lang="en-US" sz="4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19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11.2</a:t>
                      </a:r>
                      <a:endParaRPr 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13.2</a:t>
                      </a:r>
                      <a:endParaRPr 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19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1.2</a:t>
                      </a:r>
                      <a:endParaRPr 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0.2 </a:t>
                      </a:r>
                      <a:endParaRPr 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19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12.0</a:t>
                      </a:r>
                      <a:endParaRPr 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8.0 </a:t>
                      </a:r>
                      <a:endParaRPr 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19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1.3</a:t>
                      </a:r>
                      <a:endParaRPr 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6.3      </a:t>
                      </a: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61AA3-BCED-AD60-1EEE-80F02D9A5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457AEAC-9960-13A0-ED2F-8BCE30C48D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124759"/>
              </p:ext>
            </p:extLst>
          </p:nvPr>
        </p:nvGraphicFramePr>
        <p:xfrm>
          <a:off x="1" y="-16213"/>
          <a:ext cx="9144000" cy="6874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4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44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334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56186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4000" b="0" dirty="0">
                          <a:solidFill>
                            <a:srgbClr val="000000"/>
                          </a:solidFill>
                          <a:latin typeface="The Serif Hand Extrablack" panose="03070B02030502020204" pitchFamily="66" charset="0"/>
                        </a:rPr>
                        <a:t>Let’s compare solutions on the left, to solutions on the right.  </a:t>
                      </a: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T="45719" marB="45719" anchor="ctr">
                    <a:lnL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T="45719" marB="45719" anchor="ctr">
                    <a:lnL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T="45719" marB="45719" anchor="ctr">
                    <a:lnL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3542212"/>
                  </a:ext>
                </a:extLst>
              </a:tr>
              <a:tr h="1156186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 1</a:t>
                      </a: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 2</a:t>
                      </a: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Solution</a:t>
                      </a:r>
                      <a:r>
                        <a:rPr lang="en-US" sz="3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is…</a:t>
                      </a:r>
                      <a:endParaRPr 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0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</a:t>
                      </a: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4.3</a:t>
                      </a:r>
                      <a:endParaRPr 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6.3     </a:t>
                      </a:r>
                      <a:endParaRPr 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en-US" sz="4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100x more acidic</a:t>
                      </a:r>
                      <a:endParaRPr lang="en-US" sz="4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19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11.2</a:t>
                      </a:r>
                      <a:endParaRPr 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13.2</a:t>
                      </a:r>
                      <a:endParaRPr 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en-US" sz="4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100 x less basic</a:t>
                      </a:r>
                      <a:endParaRPr lang="en-US" sz="4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19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1.2</a:t>
                      </a:r>
                      <a:endParaRPr 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0.2 </a:t>
                      </a:r>
                      <a:endParaRPr 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en-US" sz="4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10x less acidic </a:t>
                      </a:r>
                      <a:endParaRPr lang="en-US" sz="4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19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12.0</a:t>
                      </a:r>
                      <a:endParaRPr 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8.0 </a:t>
                      </a:r>
                      <a:endParaRPr 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en-US" sz="4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10,000x more basic</a:t>
                      </a:r>
                      <a:endParaRPr lang="en-US" sz="4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19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1.3</a:t>
                      </a:r>
                      <a:endParaRPr lang="en-US" sz="3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3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 6.3      </a:t>
                      </a: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4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100,000x more acidic </a:t>
                      </a: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992136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2318D13-CB88-AC1E-5AF9-590B472DE2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871451"/>
              </p:ext>
            </p:extLst>
          </p:nvPr>
        </p:nvGraphicFramePr>
        <p:xfrm>
          <a:off x="0" y="-3784"/>
          <a:ext cx="9144000" cy="6861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24600">
                  <a:extLst>
                    <a:ext uri="{9D8B030D-6E8A-4147-A177-3AD203B41FA5}">
                      <a16:colId xmlns:a16="http://schemas.microsoft.com/office/drawing/2014/main" val="4441038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1688674603"/>
                    </a:ext>
                  </a:extLst>
                </a:gridCol>
              </a:tblGrid>
              <a:tr h="121420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srgbClr val="7030A0"/>
                          </a:solidFill>
                          <a:latin typeface="Comic Sans MS" pitchFamily="66" charset="0"/>
                        </a:rPr>
                        <a:t>87.  Acid Base Indicator Color changes.  </a:t>
                      </a:r>
                      <a:br>
                        <a:rPr lang="en-US" altLang="en-US" sz="1800" dirty="0">
                          <a:solidFill>
                            <a:srgbClr val="7030A0"/>
                          </a:solidFill>
                          <a:latin typeface="Comic Sans MS" pitchFamily="66" charset="0"/>
                        </a:rPr>
                      </a:br>
                      <a:r>
                        <a:rPr lang="en-US" altLang="en-US" sz="1800" dirty="0">
                          <a:solidFill>
                            <a:srgbClr val="7030A0"/>
                          </a:solidFill>
                          <a:latin typeface="Comic Sans MS" pitchFamily="66" charset="0"/>
                        </a:rPr>
                        <a:t> </a:t>
                      </a:r>
                      <a:br>
                        <a:rPr lang="en-US" altLang="en-US" sz="1800" dirty="0">
                          <a:solidFill>
                            <a:srgbClr val="7030A0"/>
                          </a:solidFill>
                          <a:latin typeface="Comic Sans MS" pitchFamily="66" charset="0"/>
                        </a:rPr>
                      </a:br>
                      <a:r>
                        <a:rPr lang="en-US" altLang="en-US" sz="1800" dirty="0">
                          <a:solidFill>
                            <a:srgbClr val="7030A0"/>
                          </a:solidFill>
                          <a:latin typeface="Comic Sans MS" pitchFamily="66" charset="0"/>
                        </a:rPr>
                        <a:t>      </a:t>
                      </a:r>
                      <a:r>
                        <a:rPr lang="en-US" altLang="en-US" sz="3600" dirty="0">
                          <a:solidFill>
                            <a:srgbClr val="7030A0"/>
                          </a:solidFill>
                          <a:latin typeface="Comic Sans MS" pitchFamily="66" charset="0"/>
                        </a:rPr>
                        <a:t>What color would each be?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6984698"/>
                  </a:ext>
                </a:extLst>
              </a:tr>
              <a:tr h="1129516">
                <a:tc>
                  <a:txBody>
                    <a:bodyPr/>
                    <a:lstStyle/>
                    <a:p>
                      <a: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  <a:t>Methyl orange indicator </a:t>
                      </a:r>
                      <a:b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</a:br>
                      <a: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  <a:t>goes into an ammonia solution. 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375137"/>
                  </a:ext>
                </a:extLst>
              </a:tr>
              <a:tr h="11295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3200" dirty="0" err="1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  <a:t>Bromthymol</a:t>
                      </a:r>
                      <a: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  <a:t> blue indicator </a:t>
                      </a:r>
                      <a:b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</a:br>
                      <a: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  <a:t>goes into vinegar.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870696"/>
                  </a:ext>
                </a:extLst>
              </a:tr>
              <a:tr h="11295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  <a:t>Thymol blue indicator</a:t>
                      </a:r>
                      <a:b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</a:br>
                      <a: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  <a:t>goes into deionized water.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2918864"/>
                  </a:ext>
                </a:extLst>
              </a:tr>
              <a:tr h="1129516">
                <a:tc>
                  <a:txBody>
                    <a:bodyPr/>
                    <a:lstStyle/>
                    <a:p>
                      <a: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  <a:t>Litmus indicator</a:t>
                      </a:r>
                      <a:b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</a:br>
                      <a: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  <a:t>goes into potassium hydroxide. 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112863"/>
                  </a:ext>
                </a:extLst>
              </a:tr>
              <a:tr h="1129516">
                <a:tc>
                  <a:txBody>
                    <a:bodyPr/>
                    <a:lstStyle/>
                    <a:p>
                      <a:r>
                        <a:rPr lang="en-US" altLang="en-US" sz="3200" dirty="0" err="1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  <a:t>Bromcresol</a:t>
                      </a:r>
                      <a: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  <a:t> green indicator </a:t>
                      </a:r>
                      <a:b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</a:br>
                      <a: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  <a:t>goes into Mixed Berry seltzer. 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347236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7E8ED-D6E5-CB4C-550D-3B12753A7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65AD99B-B30E-DC35-81C4-D76A966CD4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510279"/>
              </p:ext>
            </p:extLst>
          </p:nvPr>
        </p:nvGraphicFramePr>
        <p:xfrm>
          <a:off x="0" y="-3784"/>
          <a:ext cx="9144000" cy="6861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24600">
                  <a:extLst>
                    <a:ext uri="{9D8B030D-6E8A-4147-A177-3AD203B41FA5}">
                      <a16:colId xmlns:a16="http://schemas.microsoft.com/office/drawing/2014/main" val="4441038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1688674603"/>
                    </a:ext>
                  </a:extLst>
                </a:gridCol>
              </a:tblGrid>
              <a:tr h="121420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srgbClr val="7030A0"/>
                          </a:solidFill>
                          <a:latin typeface="Comic Sans MS" pitchFamily="66" charset="0"/>
                        </a:rPr>
                        <a:t>87.  Acid Base Indicator Color changes.  </a:t>
                      </a:r>
                      <a:br>
                        <a:rPr lang="en-US" altLang="en-US" sz="1800" dirty="0">
                          <a:solidFill>
                            <a:srgbClr val="7030A0"/>
                          </a:solidFill>
                          <a:latin typeface="Comic Sans MS" pitchFamily="66" charset="0"/>
                        </a:rPr>
                      </a:br>
                      <a:r>
                        <a:rPr lang="en-US" altLang="en-US" sz="1800" dirty="0">
                          <a:solidFill>
                            <a:srgbClr val="7030A0"/>
                          </a:solidFill>
                          <a:latin typeface="Comic Sans MS" pitchFamily="66" charset="0"/>
                        </a:rPr>
                        <a:t> </a:t>
                      </a:r>
                      <a:br>
                        <a:rPr lang="en-US" altLang="en-US" sz="1800" dirty="0">
                          <a:solidFill>
                            <a:srgbClr val="7030A0"/>
                          </a:solidFill>
                          <a:latin typeface="Comic Sans MS" pitchFamily="66" charset="0"/>
                        </a:rPr>
                      </a:br>
                      <a:r>
                        <a:rPr lang="en-US" altLang="en-US" sz="1800" dirty="0">
                          <a:solidFill>
                            <a:srgbClr val="7030A0"/>
                          </a:solidFill>
                          <a:latin typeface="Comic Sans MS" pitchFamily="66" charset="0"/>
                        </a:rPr>
                        <a:t>      </a:t>
                      </a:r>
                      <a:r>
                        <a:rPr lang="en-US" altLang="en-US" sz="3600" dirty="0">
                          <a:solidFill>
                            <a:srgbClr val="7030A0"/>
                          </a:solidFill>
                          <a:latin typeface="Comic Sans MS" pitchFamily="66" charset="0"/>
                        </a:rPr>
                        <a:t>What color would each be?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6984698"/>
                  </a:ext>
                </a:extLst>
              </a:tr>
              <a:tr h="1129516">
                <a:tc>
                  <a:txBody>
                    <a:bodyPr/>
                    <a:lstStyle/>
                    <a:p>
                      <a: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  <a:t>Methyl orange indicator </a:t>
                      </a:r>
                      <a:b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</a:br>
                      <a: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  <a:t>goes into an ammonia solution. 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YELLOW</a:t>
                      </a:r>
                      <a:endParaRPr lang="en-US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375137"/>
                  </a:ext>
                </a:extLst>
              </a:tr>
              <a:tr h="11295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3200" dirty="0" err="1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  <a:t>Bromthymol</a:t>
                      </a:r>
                      <a: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  <a:t> blue indicator </a:t>
                      </a:r>
                      <a:b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</a:br>
                      <a: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  <a:t>goes into vinegar.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YELLOW</a:t>
                      </a:r>
                      <a:endParaRPr lang="en-US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870696"/>
                  </a:ext>
                </a:extLst>
              </a:tr>
              <a:tr h="11295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  <a:t>Thymol blue indicator</a:t>
                      </a:r>
                      <a:b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</a:br>
                      <a: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  <a:t>goes into deionized water.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YELLOW</a:t>
                      </a:r>
                      <a:endParaRPr lang="en-US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2918864"/>
                  </a:ext>
                </a:extLst>
              </a:tr>
              <a:tr h="1129516">
                <a:tc>
                  <a:txBody>
                    <a:bodyPr/>
                    <a:lstStyle/>
                    <a:p>
                      <a: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  <a:t>Litmus indicator</a:t>
                      </a:r>
                      <a:b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</a:br>
                      <a: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  <a:t>goes into potassium hydroxide. 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BLUE</a:t>
                      </a:r>
                      <a:endParaRPr lang="en-US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112863"/>
                  </a:ext>
                </a:extLst>
              </a:tr>
              <a:tr h="1129516">
                <a:tc>
                  <a:txBody>
                    <a:bodyPr/>
                    <a:lstStyle/>
                    <a:p>
                      <a:r>
                        <a:rPr lang="en-US" altLang="en-US" sz="3200" dirty="0" err="1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  <a:t>Bromcresol</a:t>
                      </a:r>
                      <a: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  <a:t> green indicator </a:t>
                      </a:r>
                      <a:b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</a:br>
                      <a:r>
                        <a:rPr lang="en-US" altLang="en-US" sz="3200" dirty="0">
                          <a:solidFill>
                            <a:srgbClr val="000000"/>
                          </a:solidFill>
                          <a:latin typeface="Comic Sans MS" pitchFamily="66" charset="0"/>
                        </a:rPr>
                        <a:t>goes into Mixed Berry seltzer. 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PROBABLY </a:t>
                      </a:r>
                      <a:br>
                        <a:rPr lang="en-US" altLang="en-US" sz="2800" dirty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</a:br>
                      <a:r>
                        <a:rPr lang="en-US" altLang="en-US" sz="2800" dirty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BLUE</a:t>
                      </a:r>
                      <a:endParaRPr lang="en-US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34723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45322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8392A-52F3-8417-5A30-D3F18A99B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ext Box 4">
            <a:extLst>
              <a:ext uri="{FF2B5EF4-FFF2-40B4-BE49-F238E27FC236}">
                <a16:creationId xmlns:a16="http://schemas.microsoft.com/office/drawing/2014/main" id="{4D215138-7F8E-3EE0-E4F1-03596C3F3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4570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88.  Finish this drawing, include all arrows and labels, to completely  </a:t>
            </a:r>
            <a:b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outline how ammonia is a base in the Bronsted-Lowry Theory…  </a:t>
            </a:r>
            <a:b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Include 2 clear sentences that explain why ammonia is a base, </a:t>
            </a:r>
            <a:b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and what water is here.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b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altLang="en-US" sz="4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3(G)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en-US" altLang="en-US" sz="4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4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(L)                 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Line 5">
            <a:extLst>
              <a:ext uri="{FF2B5EF4-FFF2-40B4-BE49-F238E27FC236}">
                <a16:creationId xmlns:a16="http://schemas.microsoft.com/office/drawing/2014/main" id="{B12272E4-92C6-8FDC-9836-5194335CA9BB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239242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Line 3">
            <a:extLst>
              <a:ext uri="{FF2B5EF4-FFF2-40B4-BE49-F238E27FC236}">
                <a16:creationId xmlns:a16="http://schemas.microsoft.com/office/drawing/2014/main" id="{47374DA1-7498-9A4A-42BF-1166BAFBE93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29000" y="4391642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94727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AF853-814F-4212-8B36-63B0FC0A4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ext Box 4">
            <a:extLst>
              <a:ext uri="{FF2B5EF4-FFF2-40B4-BE49-F238E27FC236}">
                <a16:creationId xmlns:a16="http://schemas.microsoft.com/office/drawing/2014/main" id="{C56F6757-B74D-3952-B3DB-3F548A24E2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4570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88.  Finish this drawing, include all arrows and labels, to completely  </a:t>
            </a:r>
            <a:b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outline how ammonia is a base in the Bronsted-Lowry Theory…  </a:t>
            </a:r>
            <a:b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Include 2 clear sentences that explain why ammonia is a base, </a:t>
            </a:r>
            <a:b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and what water is here.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b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altLang="en-US" sz="4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3(G)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en-US" altLang="en-US" sz="4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4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(L)                 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altLang="en-US" sz="4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4(AQ)</a:t>
            </a:r>
            <a:r>
              <a:rPr lang="en-US" altLang="en-US" sz="40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OH</a:t>
            </a:r>
            <a:r>
              <a:rPr lang="en-US" altLang="en-US" sz="40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n-US" sz="40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</a:t>
            </a:r>
            <a:r>
              <a:rPr lang="en-US" altLang="en-US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</p:txBody>
      </p:sp>
      <p:sp>
        <p:nvSpPr>
          <p:cNvPr id="142339" name="Line 5">
            <a:extLst>
              <a:ext uri="{FF2B5EF4-FFF2-40B4-BE49-F238E27FC236}">
                <a16:creationId xmlns:a16="http://schemas.microsoft.com/office/drawing/2014/main" id="{CC6500B2-17A1-6A92-B3EF-F96527EC39D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239242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64" name="AutoShape 4"/>
          <p:cNvSpPr>
            <a:spLocks noChangeArrowheads="1"/>
          </p:cNvSpPr>
          <p:nvPr/>
        </p:nvSpPr>
        <p:spPr bwMode="auto">
          <a:xfrm>
            <a:off x="381000" y="2715242"/>
            <a:ext cx="5486400" cy="990600"/>
          </a:xfrm>
          <a:prstGeom prst="curvedDownArrow">
            <a:avLst>
              <a:gd name="adj1" fmla="val 46590"/>
              <a:gd name="adj2" fmla="val 157359"/>
              <a:gd name="adj3" fmla="val 3076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43365" name="AutoShape 5"/>
          <p:cNvSpPr>
            <a:spLocks noChangeArrowheads="1"/>
          </p:cNvSpPr>
          <p:nvPr/>
        </p:nvSpPr>
        <p:spPr bwMode="auto">
          <a:xfrm>
            <a:off x="2209800" y="4734543"/>
            <a:ext cx="6248400" cy="685800"/>
          </a:xfrm>
          <a:prstGeom prst="curvedUpArrow">
            <a:avLst>
              <a:gd name="adj1" fmla="val 88876"/>
              <a:gd name="adj2" fmla="val 271098"/>
              <a:gd name="adj3" fmla="val 33333"/>
            </a:avLst>
          </a:prstGeom>
          <a:solidFill>
            <a:srgbClr val="FFA3A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43366" name="Text Box 6"/>
          <p:cNvSpPr txBox="1">
            <a:spLocks noChangeArrowheads="1"/>
          </p:cNvSpPr>
          <p:nvPr/>
        </p:nvSpPr>
        <p:spPr bwMode="auto">
          <a:xfrm>
            <a:off x="3657600" y="2310328"/>
            <a:ext cx="5486400" cy="400050"/>
          </a:xfrm>
          <a:prstGeom prst="rect">
            <a:avLst/>
          </a:prstGeom>
          <a:solidFill>
            <a:srgbClr val="C5E2FF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 dirty="0">
                <a:solidFill>
                  <a:srgbClr val="0000FF"/>
                </a:solidFill>
              </a:rPr>
              <a:t>Ammonia accepts the H</a:t>
            </a:r>
            <a:r>
              <a:rPr lang="en-US" altLang="en-US" sz="2000" b="1" baseline="30000" dirty="0">
                <a:solidFill>
                  <a:srgbClr val="0000FF"/>
                </a:solidFill>
              </a:rPr>
              <a:t>+1</a:t>
            </a:r>
            <a:r>
              <a:rPr lang="en-US" altLang="en-US" sz="2000" b="1" dirty="0">
                <a:solidFill>
                  <a:srgbClr val="0000FF"/>
                </a:solidFill>
              </a:rPr>
              <a:t> ion, NH</a:t>
            </a:r>
            <a:r>
              <a:rPr lang="en-US" altLang="en-US" sz="2000" b="1" baseline="-25000" dirty="0">
                <a:solidFill>
                  <a:srgbClr val="0000FF"/>
                </a:solidFill>
              </a:rPr>
              <a:t>3</a:t>
            </a:r>
            <a:r>
              <a:rPr lang="en-US" altLang="en-US" sz="2000" b="1" dirty="0">
                <a:solidFill>
                  <a:srgbClr val="0000FF"/>
                </a:solidFill>
              </a:rPr>
              <a:t> is a base</a:t>
            </a:r>
          </a:p>
        </p:txBody>
      </p:sp>
      <p:sp>
        <p:nvSpPr>
          <p:cNvPr id="143367" name="Text Box 7"/>
          <p:cNvSpPr txBox="1">
            <a:spLocks noChangeArrowheads="1"/>
          </p:cNvSpPr>
          <p:nvPr/>
        </p:nvSpPr>
        <p:spPr bwMode="auto">
          <a:xfrm>
            <a:off x="2438400" y="5543550"/>
            <a:ext cx="6629400" cy="400050"/>
          </a:xfrm>
          <a:prstGeom prst="rect">
            <a:avLst/>
          </a:prstGeom>
          <a:solidFill>
            <a:srgbClr val="FFE0D9"/>
          </a:solidFill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 dirty="0">
                <a:solidFill>
                  <a:srgbClr val="FF0000"/>
                </a:solidFill>
              </a:rPr>
              <a:t>Water donates the H</a:t>
            </a:r>
            <a:r>
              <a:rPr lang="en-US" altLang="en-US" sz="2000" b="1" baseline="30000" dirty="0">
                <a:solidFill>
                  <a:srgbClr val="FF0000"/>
                </a:solidFill>
              </a:rPr>
              <a:t>+1</a:t>
            </a:r>
            <a:r>
              <a:rPr lang="en-US" altLang="en-US" sz="2000" b="1" dirty="0">
                <a:solidFill>
                  <a:srgbClr val="FF0000"/>
                </a:solidFill>
              </a:rPr>
              <a:t> ion, therefore water is  an acid</a:t>
            </a:r>
          </a:p>
        </p:txBody>
      </p:sp>
      <p:sp>
        <p:nvSpPr>
          <p:cNvPr id="2" name="Line 3">
            <a:extLst>
              <a:ext uri="{FF2B5EF4-FFF2-40B4-BE49-F238E27FC236}">
                <a16:creationId xmlns:a16="http://schemas.microsoft.com/office/drawing/2014/main" id="{4304554A-254F-8DBD-8B4B-D860CE04D13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29000" y="4391642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68" name="Text Box 8"/>
          <p:cNvSpPr txBox="1">
            <a:spLocks noChangeArrowheads="1"/>
          </p:cNvSpPr>
          <p:nvPr/>
        </p:nvSpPr>
        <p:spPr bwMode="auto">
          <a:xfrm>
            <a:off x="0" y="6150114"/>
            <a:ext cx="9155349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really know that Svante was smart -- it’s the hydroxide ions </a:t>
            </a:r>
            <a:br>
              <a:rPr lang="en-US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cause the base properties, including being slippery on your fingers.   </a:t>
            </a:r>
          </a:p>
        </p:txBody>
      </p:sp>
    </p:spTree>
    <p:extLst>
      <p:ext uri="{BB962C8B-B14F-4D97-AF65-F5344CB8AC3E}">
        <p14:creationId xmlns:p14="http://schemas.microsoft.com/office/powerpoint/2010/main" val="386721313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89.  Thymol Blue is an acid base indicator, it’s a weak acid.  Its formula is: HC</a:t>
            </a:r>
            <a:r>
              <a:rPr lang="en-US" sz="2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 the dissociation of this weak acid in water, then stress it by adding acid and adding base.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the color of the molecule, what color is the anion?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7262E8-23B2-907D-AB9E-FD9BE1EB6D9E}"/>
              </a:ext>
            </a:extLst>
          </p:cNvPr>
          <p:cNvSpPr txBox="1"/>
          <p:nvPr/>
        </p:nvSpPr>
        <p:spPr>
          <a:xfrm>
            <a:off x="0" y="2743200"/>
            <a:ext cx="9144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HC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27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29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                     H</a:t>
            </a:r>
            <a:r>
              <a:rPr kumimoji="0" lang="en-US" sz="36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+1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+  C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27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29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</a:t>
            </a:r>
            <a:r>
              <a:rPr kumimoji="0" lang="en-US" sz="36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-1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          Add acid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         Add base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388895" y="3048000"/>
            <a:ext cx="1066800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3352800" y="3200400"/>
            <a:ext cx="1066800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420979" y="2678668"/>
            <a:ext cx="930441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Calibri"/>
              </a:rPr>
              <a:t>water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821C45-960D-4B40-EA00-456ACFE0CA17}"/>
              </a:ext>
            </a:extLst>
          </p:cNvPr>
          <p:cNvSpPr txBox="1"/>
          <p:nvPr/>
        </p:nvSpPr>
        <p:spPr>
          <a:xfrm>
            <a:off x="762000" y="3424535"/>
            <a:ext cx="7620000" cy="461665"/>
          </a:xfrm>
          <a:prstGeom prst="rect">
            <a:avLst/>
          </a:prstGeom>
          <a:solidFill>
            <a:srgbClr val="FFFFBD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FFFF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Between 8.0 -- 9.6 it is a shade of green </a:t>
            </a:r>
          </a:p>
        </p:txBody>
      </p:sp>
    </p:spTree>
    <p:extLst>
      <p:ext uri="{BB962C8B-B14F-4D97-AF65-F5344CB8AC3E}">
        <p14:creationId xmlns:p14="http://schemas.microsoft.com/office/powerpoint/2010/main" val="149247049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26BDA-B3EC-814B-55B4-C54E5D864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79A47A1-C353-7202-98B3-1AE6DD4B1E41}"/>
              </a:ext>
            </a:extLst>
          </p:cNvPr>
          <p:cNvSpPr txBox="1"/>
          <p:nvPr/>
        </p:nvSpPr>
        <p:spPr>
          <a:xfrm>
            <a:off x="0" y="0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89.  Thymol Blue is an acid base indicator, it’s a weak acid.  Its formula is: HC</a:t>
            </a:r>
            <a:r>
              <a:rPr lang="en-US" sz="2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 the dissociation of this weak acid in water, then stress it by adding acid and adding base.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the color of the molecule, what color is the anion?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12C797-6039-1D0A-85FE-573BEFCD8E69}"/>
              </a:ext>
            </a:extLst>
          </p:cNvPr>
          <p:cNvSpPr txBox="1"/>
          <p:nvPr/>
        </p:nvSpPr>
        <p:spPr>
          <a:xfrm>
            <a:off x="0" y="2743200"/>
            <a:ext cx="9144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HC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27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29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                     H</a:t>
            </a:r>
            <a:r>
              <a:rPr kumimoji="0" lang="en-US" sz="36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+1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+  C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27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29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</a:t>
            </a:r>
            <a:r>
              <a:rPr kumimoji="0" lang="en-US" sz="36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-1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          Add acid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         Add base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+mn-cs"/>
              </a:rPr>
              <a:t>Molecule is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                  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Anion is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+mn-cs"/>
              </a:rPr>
              <a:t>Yellow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                          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Blue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endParaRPr lang="en-US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663DB6B-DC5F-34D8-DD5D-CD087B8E89FC}"/>
              </a:ext>
            </a:extLst>
          </p:cNvPr>
          <p:cNvCxnSpPr/>
          <p:nvPr/>
        </p:nvCxnSpPr>
        <p:spPr>
          <a:xfrm>
            <a:off x="3388895" y="3048000"/>
            <a:ext cx="1066800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01C0E34-7439-0D09-3785-956A5E934EAA}"/>
              </a:ext>
            </a:extLst>
          </p:cNvPr>
          <p:cNvCxnSpPr/>
          <p:nvPr/>
        </p:nvCxnSpPr>
        <p:spPr>
          <a:xfrm flipH="1">
            <a:off x="3352800" y="3200400"/>
            <a:ext cx="1066800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DB8CF09-DF24-8E5A-C299-66D8D045A701}"/>
              </a:ext>
            </a:extLst>
          </p:cNvPr>
          <p:cNvSpPr txBox="1"/>
          <p:nvPr/>
        </p:nvSpPr>
        <p:spPr>
          <a:xfrm>
            <a:off x="3420979" y="2678668"/>
            <a:ext cx="930441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Calibri"/>
              </a:rPr>
              <a:t>water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A9E416C-B076-7E52-4F0F-51875F67D74E}"/>
              </a:ext>
            </a:extLst>
          </p:cNvPr>
          <p:cNvCxnSpPr/>
          <p:nvPr/>
        </p:nvCxnSpPr>
        <p:spPr>
          <a:xfrm flipH="1">
            <a:off x="1905000" y="4114800"/>
            <a:ext cx="1219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2250C6B-2F3F-24C1-B3EC-72CF716F538F}"/>
              </a:ext>
            </a:extLst>
          </p:cNvPr>
          <p:cNvCxnSpPr/>
          <p:nvPr/>
        </p:nvCxnSpPr>
        <p:spPr>
          <a:xfrm>
            <a:off x="4648200" y="4876800"/>
            <a:ext cx="1219200" cy="0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5D5E1B7-EA81-9475-E80D-F83F58A72AF8}"/>
              </a:ext>
            </a:extLst>
          </p:cNvPr>
          <p:cNvSpPr txBox="1"/>
          <p:nvPr/>
        </p:nvSpPr>
        <p:spPr>
          <a:xfrm>
            <a:off x="762000" y="3424535"/>
            <a:ext cx="7620000" cy="461665"/>
          </a:xfrm>
          <a:prstGeom prst="rect">
            <a:avLst/>
          </a:prstGeom>
          <a:solidFill>
            <a:srgbClr val="FFFFBD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33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Between 8.0 -- 9.6 it is a shade of green </a:t>
            </a:r>
          </a:p>
        </p:txBody>
      </p:sp>
    </p:spTree>
    <p:extLst>
      <p:ext uri="{BB962C8B-B14F-4D97-AF65-F5344CB8AC3E}">
        <p14:creationId xmlns:p14="http://schemas.microsoft.com/office/powerpoint/2010/main" val="223372286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Methyl Orange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an acid base indicator, it’s a weak acid.  </a:t>
            </a:r>
            <a:b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Its formula is: HC</a:t>
            </a:r>
            <a:r>
              <a:rPr lang="en-US" sz="2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NaO</a:t>
            </a:r>
            <a:r>
              <a:rPr lang="en-US" sz="2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b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90. 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 the dissociation of this weak acid in water, </a:t>
            </a:r>
            <a:b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then stress it by adding acid and adding base.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What is the color of the molecule, what color is the anion?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71537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760D1-DAA5-17E2-3AA3-369129715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5C7F84-BB65-FF36-DEB8-47EADF20C81A}"/>
              </a:ext>
            </a:extLst>
          </p:cNvPr>
          <p:cNvSpPr txBox="1"/>
          <p:nvPr/>
        </p:nvSpPr>
        <p:spPr>
          <a:xfrm>
            <a:off x="0" y="0"/>
            <a:ext cx="914400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Methyl Orange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an acid base indicator, it’s a weak acid.  </a:t>
            </a:r>
            <a:b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Its formula is: HC</a:t>
            </a:r>
            <a:r>
              <a:rPr lang="en-US" sz="2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NaO</a:t>
            </a:r>
            <a:r>
              <a:rPr lang="en-US" sz="28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b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90. 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 the dissociation of this weak acid in water, </a:t>
            </a:r>
            <a:b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then stress it by adding acid and adding base.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What is the color of the molecule, what color is the anion?</a:t>
            </a:r>
            <a:b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</a:t>
            </a:r>
            <a:r>
              <a:rPr lang="en-US" sz="32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NaO</a:t>
            </a:r>
            <a:r>
              <a:rPr lang="en-US" sz="32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              H</a:t>
            </a:r>
            <a:r>
              <a:rPr lang="en-US" sz="3200" baseline="30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 C</a:t>
            </a:r>
            <a:r>
              <a:rPr lang="en-US" sz="32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NaO</a:t>
            </a:r>
            <a:r>
              <a:rPr lang="en-US" sz="32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200" baseline="30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Add acid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Add base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505200" y="3200400"/>
            <a:ext cx="1066800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3525253" y="3352800"/>
            <a:ext cx="1066800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593432" y="2831068"/>
            <a:ext cx="930441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Calibri"/>
              </a:rPr>
              <a:t>water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2209800" y="4267200"/>
            <a:ext cx="1219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724400" y="4876800"/>
            <a:ext cx="1219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47CE371-B675-45DF-9629-B64CD8751B40}"/>
              </a:ext>
            </a:extLst>
          </p:cNvPr>
          <p:cNvSpPr txBox="1"/>
          <p:nvPr/>
        </p:nvSpPr>
        <p:spPr>
          <a:xfrm>
            <a:off x="6858000" y="5410200"/>
            <a:ext cx="1752599" cy="107721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Calibri"/>
              </a:rPr>
              <a:t>Anion is YELLOW</a:t>
            </a:r>
            <a:endParaRPr lang="en-US" sz="32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0C9303-7792-689F-D1C9-A10AA35B8FC4}"/>
              </a:ext>
            </a:extLst>
          </p:cNvPr>
          <p:cNvSpPr txBox="1"/>
          <p:nvPr/>
        </p:nvSpPr>
        <p:spPr>
          <a:xfrm>
            <a:off x="428017" y="5416685"/>
            <a:ext cx="1981200" cy="1077218"/>
          </a:xfrm>
          <a:prstGeom prst="rect">
            <a:avLst/>
          </a:prstGeom>
          <a:solidFill>
            <a:srgbClr val="FFFFBD"/>
          </a:solidFill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Molecule is RED</a:t>
            </a:r>
            <a:r>
              <a:rPr lang="en-US" sz="32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                                                                                  </a:t>
            </a:r>
            <a:endParaRPr lang="en-US" sz="3200" b="1" dirty="0">
              <a:solidFill>
                <a:srgbClr val="FFFF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09900" y="5615969"/>
            <a:ext cx="312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Between 3.1 →  4.4 </a:t>
            </a:r>
            <a:br>
              <a:rPr lang="en-US" sz="2400" b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it’s a shade of orange </a:t>
            </a:r>
          </a:p>
        </p:txBody>
      </p:sp>
    </p:spTree>
    <p:extLst>
      <p:ext uri="{BB962C8B-B14F-4D97-AF65-F5344CB8AC3E}">
        <p14:creationId xmlns:p14="http://schemas.microsoft.com/office/powerpoint/2010/main" val="271715584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CCC0E-84C7-7B41-F58E-071A9E1E1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9B9148-3F27-ED88-0324-9E3DC61D29E6}"/>
              </a:ext>
            </a:extLst>
          </p:cNvPr>
          <p:cNvSpPr txBox="1"/>
          <p:nvPr/>
        </p:nvSpPr>
        <p:spPr>
          <a:xfrm>
            <a:off x="0" y="0"/>
            <a:ext cx="9144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91.  What are 4 ways to describe an acid.  As…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  </a:t>
            </a:r>
            <a:b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  </a:t>
            </a:r>
          </a:p>
        </p:txBody>
      </p:sp>
    </p:spTree>
    <p:extLst>
      <p:ext uri="{BB962C8B-B14F-4D97-AF65-F5344CB8AC3E}">
        <p14:creationId xmlns:p14="http://schemas.microsoft.com/office/powerpoint/2010/main" val="110311910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B0C68-9636-A2E7-CA3F-58AECB944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434F17-5294-C6B9-5DA9-BA8E4157CD11}"/>
              </a:ext>
            </a:extLst>
          </p:cNvPr>
          <p:cNvSpPr txBox="1"/>
          <p:nvPr/>
        </p:nvSpPr>
        <p:spPr>
          <a:xfrm>
            <a:off x="0" y="0"/>
            <a:ext cx="9144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91.  What are 4 ways to describe an acid.  As…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 H</a:t>
            </a:r>
            <a:r>
              <a:rPr lang="en-US" sz="3200" baseline="30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32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(AQ) 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per Svante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protons in water as per the hipsters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 compounds that can donate H</a:t>
            </a:r>
            <a:r>
              <a:rPr lang="en-US" sz="3200" baseline="30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ions, like HOH </a:t>
            </a:r>
            <a:b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in the alternate theory (Bronsted-Lowry)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 the dreaded H</a:t>
            </a:r>
            <a:r>
              <a:rPr lang="en-US" sz="3200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baseline="30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cations - be one with the HOH</a:t>
            </a:r>
          </a:p>
        </p:txBody>
      </p:sp>
    </p:spTree>
    <p:extLst>
      <p:ext uri="{BB962C8B-B14F-4D97-AF65-F5344CB8AC3E}">
        <p14:creationId xmlns:p14="http://schemas.microsoft.com/office/powerpoint/2010/main" val="190334058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rgbClr val="FFDCB9"/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92.  How many hydrogen ions are present per</a:t>
            </a:r>
            <a:b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liter in a solution with a pH of 3.0?    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is hard</a:t>
            </a:r>
          </a:p>
        </p:txBody>
      </p:sp>
    </p:spTree>
    <p:extLst>
      <p:ext uri="{BB962C8B-B14F-4D97-AF65-F5344CB8AC3E}">
        <p14:creationId xmlns:p14="http://schemas.microsoft.com/office/powerpoint/2010/main" val="268107829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F1514-60A9-EE7F-23A9-4135C021C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450F2B-083E-9BB5-4E28-90324A98F12D}"/>
              </a:ext>
            </a:extLst>
          </p:cNvPr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rgbClr val="FFDCB9"/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92.  How many hydrogen ions are present per</a:t>
            </a:r>
            <a:b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liter in a solution with a pH of 3.0?    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is hard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C2B4B2-B37A-AF45-2199-00B37232060D}"/>
              </a:ext>
            </a:extLst>
          </p:cNvPr>
          <p:cNvSpPr txBox="1"/>
          <p:nvPr/>
        </p:nvSpPr>
        <p:spPr>
          <a:xfrm>
            <a:off x="0" y="1447800"/>
            <a:ext cx="9144000" cy="3962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The molarity of H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is 1 x 10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moles per liter.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That is one-thousandth of a mole.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 mole has 6.02 x 10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hydrogen ions.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One- thousandth of that is 6.02 x 10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hydrogen 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65496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0167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FF0000"/>
                </a:solidFill>
                <a:latin typeface="Calibri"/>
              </a:rPr>
              <a:t>93.</a:t>
            </a:r>
            <a:br>
              <a:rPr lang="en-US" sz="3200" dirty="0">
                <a:solidFill>
                  <a:prstClr val="black"/>
                </a:solidFill>
                <a:latin typeface="Calibri"/>
              </a:rPr>
            </a:br>
            <a:r>
              <a:rPr lang="en-US" sz="3200" dirty="0">
                <a:solidFill>
                  <a:prstClr val="black"/>
                </a:solidFill>
                <a:latin typeface="Calibri"/>
              </a:rPr>
              <a:t>Show the dissociation of a strong acid like HCl and a weak acid like ethanoic acid in dynamic equilibrium.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3200" dirty="0">
              <a:solidFill>
                <a:prstClr val="black"/>
              </a:solidFill>
              <a:latin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solidFill>
                  <a:prstClr val="black"/>
                </a:solidFill>
                <a:latin typeface="Calibri"/>
              </a:rPr>
              <a:t>  </a:t>
            </a:r>
            <a:br>
              <a:rPr lang="en-US" sz="4000" dirty="0">
                <a:solidFill>
                  <a:prstClr val="black"/>
                </a:solidFill>
                <a:latin typeface="Calibri"/>
              </a:rPr>
            </a:br>
            <a:r>
              <a:rPr lang="en-US" sz="4000" dirty="0">
                <a:solidFill>
                  <a:prstClr val="black"/>
                </a:solidFill>
                <a:latin typeface="Calibri"/>
              </a:rPr>
              <a:t>  </a:t>
            </a:r>
            <a:r>
              <a:rPr lang="en-US" sz="4000" dirty="0">
                <a:solidFill>
                  <a:srgbClr val="FF0000"/>
                </a:solidFill>
                <a:latin typeface="Calibri"/>
              </a:rPr>
              <a:t>HCl              </a:t>
            </a:r>
            <a:endParaRPr lang="en-US" sz="4000" baseline="30000" dirty="0">
              <a:solidFill>
                <a:srgbClr val="FF0000"/>
              </a:solidFill>
              <a:latin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4000" dirty="0">
              <a:solidFill>
                <a:prstClr val="black"/>
              </a:solidFill>
              <a:latin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prstClr val="black"/>
                </a:solidFill>
                <a:latin typeface="Calibri"/>
              </a:rPr>
              <a:t>  </a:t>
            </a:r>
            <a:br>
              <a:rPr lang="en-US" sz="3600" dirty="0">
                <a:solidFill>
                  <a:prstClr val="black"/>
                </a:solidFill>
                <a:latin typeface="Calibri"/>
              </a:rPr>
            </a:br>
            <a:r>
              <a:rPr lang="en-US" sz="3600" dirty="0">
                <a:solidFill>
                  <a:prstClr val="black"/>
                </a:solidFill>
                <a:latin typeface="Calibri"/>
              </a:rPr>
              <a:t>  </a:t>
            </a:r>
            <a:r>
              <a:rPr lang="en-US" sz="3600" dirty="0">
                <a:solidFill>
                  <a:srgbClr val="0000FF"/>
                </a:solidFill>
                <a:latin typeface="Calibri"/>
              </a:rPr>
              <a:t>HC</a:t>
            </a:r>
            <a:r>
              <a:rPr lang="en-US" sz="3600" baseline="-25000" dirty="0">
                <a:solidFill>
                  <a:srgbClr val="0000FF"/>
                </a:solidFill>
                <a:latin typeface="Calibri"/>
              </a:rPr>
              <a:t>2</a:t>
            </a:r>
            <a:r>
              <a:rPr lang="en-US" sz="3600" dirty="0">
                <a:solidFill>
                  <a:srgbClr val="0000FF"/>
                </a:solidFill>
                <a:latin typeface="Calibri"/>
              </a:rPr>
              <a:t>H</a:t>
            </a:r>
            <a:r>
              <a:rPr lang="en-US" sz="3600" baseline="-25000" dirty="0">
                <a:solidFill>
                  <a:srgbClr val="0000FF"/>
                </a:solidFill>
                <a:latin typeface="Calibri"/>
              </a:rPr>
              <a:t>3</a:t>
            </a:r>
            <a:r>
              <a:rPr lang="en-US" sz="3600" dirty="0">
                <a:solidFill>
                  <a:srgbClr val="0000FF"/>
                </a:solidFill>
                <a:latin typeface="Calibri"/>
              </a:rPr>
              <a:t>O</a:t>
            </a:r>
            <a:r>
              <a:rPr lang="en-US" sz="3600" baseline="-25000" dirty="0">
                <a:solidFill>
                  <a:srgbClr val="0000FF"/>
                </a:solidFill>
                <a:latin typeface="Calibri"/>
              </a:rPr>
              <a:t>2</a:t>
            </a:r>
            <a:r>
              <a:rPr lang="en-US" sz="3600" dirty="0">
                <a:solidFill>
                  <a:srgbClr val="0000FF"/>
                </a:solidFill>
                <a:latin typeface="Calibri"/>
              </a:rPr>
              <a:t>            </a:t>
            </a:r>
            <a:endParaRPr lang="en-US" sz="3600" baseline="-25000" dirty="0">
              <a:solidFill>
                <a:srgbClr val="0000FF"/>
              </a:solidFill>
              <a:latin typeface="Calibri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447800" y="2895600"/>
            <a:ext cx="6858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1447800" y="3027947"/>
            <a:ext cx="6858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209800" y="4572000"/>
            <a:ext cx="533400" cy="0"/>
          </a:xfrm>
          <a:prstGeom prst="straightConnector1">
            <a:avLst/>
          </a:prstGeom>
          <a:ln w="190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2209800" y="4724400"/>
            <a:ext cx="533400" cy="0"/>
          </a:xfrm>
          <a:prstGeom prst="straightConnector1">
            <a:avLst/>
          </a:prstGeom>
          <a:ln w="190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5FF3FB9-FA56-B78F-8117-230D618E80D3}"/>
              </a:ext>
            </a:extLst>
          </p:cNvPr>
          <p:cNvSpPr txBox="1"/>
          <p:nvPr/>
        </p:nvSpPr>
        <p:spPr>
          <a:xfrm>
            <a:off x="228600" y="1548825"/>
            <a:ext cx="838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99"/>
                </a:solidFill>
                <a:latin typeface="Alasassy Caps" pitchFamily="2" charset="0"/>
              </a:rPr>
              <a:t>Think : put ONE MOLE of each of these into water.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163F66-F272-99B6-3A34-6A53253754D0}"/>
              </a:ext>
            </a:extLst>
          </p:cNvPr>
          <p:cNvSpPr txBox="1"/>
          <p:nvPr/>
        </p:nvSpPr>
        <p:spPr>
          <a:xfrm>
            <a:off x="0" y="3405259"/>
            <a:ext cx="9144000" cy="461665"/>
          </a:xfrm>
          <a:prstGeom prst="rect">
            <a:avLst/>
          </a:prstGeom>
          <a:solidFill>
            <a:srgbClr val="FFA3A3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3F9FA6-7D50-F0B5-8AC4-E2B491798EEF}"/>
              </a:ext>
            </a:extLst>
          </p:cNvPr>
          <p:cNvSpPr txBox="1"/>
          <p:nvPr/>
        </p:nvSpPr>
        <p:spPr>
          <a:xfrm>
            <a:off x="0" y="5177134"/>
            <a:ext cx="9144000" cy="461665"/>
          </a:xfrm>
          <a:prstGeom prst="rect">
            <a:avLst/>
          </a:prstGeom>
          <a:solidFill>
            <a:srgbClr val="D1D1FF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8913032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AB578-A92E-2462-8EEC-154C59936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21D350-A809-E1C9-D6F0-56B1F3FA69ED}"/>
              </a:ext>
            </a:extLst>
          </p:cNvPr>
          <p:cNvSpPr txBox="1"/>
          <p:nvPr/>
        </p:nvSpPr>
        <p:spPr>
          <a:xfrm>
            <a:off x="0" y="0"/>
            <a:ext cx="9144000" cy="50167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FF0000"/>
                </a:solidFill>
                <a:latin typeface="Calibri"/>
              </a:rPr>
              <a:t>93.</a:t>
            </a:r>
            <a:br>
              <a:rPr lang="en-US" sz="3200" dirty="0">
                <a:solidFill>
                  <a:prstClr val="black"/>
                </a:solidFill>
                <a:latin typeface="Calibri"/>
              </a:rPr>
            </a:br>
            <a:r>
              <a:rPr lang="en-US" sz="3200" dirty="0">
                <a:solidFill>
                  <a:prstClr val="black"/>
                </a:solidFill>
                <a:latin typeface="Calibri"/>
              </a:rPr>
              <a:t>Show the dissociation of a strong acid like HCl and a weak acid like ethanoic acid in dynamic equilibrium.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3200" dirty="0">
              <a:solidFill>
                <a:prstClr val="black"/>
              </a:solidFill>
              <a:latin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solidFill>
                  <a:prstClr val="black"/>
                </a:solidFill>
                <a:latin typeface="Calibri"/>
              </a:rPr>
              <a:t>  </a:t>
            </a:r>
            <a:br>
              <a:rPr lang="en-US" sz="4000" dirty="0">
                <a:solidFill>
                  <a:prstClr val="black"/>
                </a:solidFill>
                <a:latin typeface="Calibri"/>
              </a:rPr>
            </a:br>
            <a:r>
              <a:rPr lang="en-US" sz="4000" dirty="0">
                <a:solidFill>
                  <a:prstClr val="black"/>
                </a:solidFill>
                <a:latin typeface="Calibri"/>
              </a:rPr>
              <a:t>  </a:t>
            </a:r>
            <a:r>
              <a:rPr lang="en-US" sz="4000" dirty="0">
                <a:solidFill>
                  <a:srgbClr val="FF0000"/>
                </a:solidFill>
                <a:latin typeface="Calibri"/>
              </a:rPr>
              <a:t>HCl             H</a:t>
            </a:r>
            <a:r>
              <a:rPr lang="en-US" sz="4000" baseline="30000" dirty="0">
                <a:solidFill>
                  <a:srgbClr val="FF0000"/>
                </a:solidFill>
                <a:latin typeface="Calibri"/>
              </a:rPr>
              <a:t>+1</a:t>
            </a:r>
            <a:r>
              <a:rPr lang="en-US" sz="4000" baseline="-25000" dirty="0">
                <a:solidFill>
                  <a:srgbClr val="FF0000"/>
                </a:solidFill>
                <a:latin typeface="Calibri"/>
              </a:rPr>
              <a:t>(AQ)</a:t>
            </a:r>
            <a:r>
              <a:rPr lang="en-US" sz="4000" dirty="0">
                <a:solidFill>
                  <a:srgbClr val="FF0000"/>
                </a:solidFill>
                <a:latin typeface="Calibri"/>
              </a:rPr>
              <a:t>  + Cl</a:t>
            </a:r>
            <a:r>
              <a:rPr lang="en-US" sz="4000" baseline="30000" dirty="0">
                <a:solidFill>
                  <a:srgbClr val="FF0000"/>
                </a:solidFill>
                <a:latin typeface="Calibri"/>
              </a:rPr>
              <a:t>-1</a:t>
            </a:r>
            <a:r>
              <a:rPr lang="en-US" sz="4000" baseline="-25000" dirty="0">
                <a:solidFill>
                  <a:srgbClr val="FF0000"/>
                </a:solidFill>
                <a:latin typeface="Calibri"/>
              </a:rPr>
              <a:t>(AQ)</a:t>
            </a:r>
            <a:endParaRPr lang="en-US" sz="4000" baseline="30000" dirty="0">
              <a:solidFill>
                <a:srgbClr val="FF0000"/>
              </a:solidFill>
              <a:latin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4000" dirty="0">
              <a:solidFill>
                <a:prstClr val="black"/>
              </a:solidFill>
              <a:latin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prstClr val="black"/>
                </a:solidFill>
                <a:latin typeface="Calibri"/>
              </a:rPr>
              <a:t>  </a:t>
            </a:r>
            <a:br>
              <a:rPr lang="en-US" sz="3600" dirty="0">
                <a:solidFill>
                  <a:prstClr val="black"/>
                </a:solidFill>
                <a:latin typeface="Calibri"/>
              </a:rPr>
            </a:br>
            <a:r>
              <a:rPr lang="en-US" sz="3600" dirty="0">
                <a:solidFill>
                  <a:prstClr val="black"/>
                </a:solidFill>
                <a:latin typeface="Calibri"/>
              </a:rPr>
              <a:t>  </a:t>
            </a:r>
            <a:r>
              <a:rPr lang="en-US" sz="3600" dirty="0">
                <a:solidFill>
                  <a:srgbClr val="0000FF"/>
                </a:solidFill>
                <a:latin typeface="Calibri"/>
              </a:rPr>
              <a:t>HC</a:t>
            </a:r>
            <a:r>
              <a:rPr lang="en-US" sz="3600" baseline="-25000" dirty="0">
                <a:solidFill>
                  <a:srgbClr val="0000FF"/>
                </a:solidFill>
                <a:latin typeface="Calibri"/>
              </a:rPr>
              <a:t>2</a:t>
            </a:r>
            <a:r>
              <a:rPr lang="en-US" sz="3600" dirty="0">
                <a:solidFill>
                  <a:srgbClr val="0000FF"/>
                </a:solidFill>
                <a:latin typeface="Calibri"/>
              </a:rPr>
              <a:t>H</a:t>
            </a:r>
            <a:r>
              <a:rPr lang="en-US" sz="3600" baseline="-25000" dirty="0">
                <a:solidFill>
                  <a:srgbClr val="0000FF"/>
                </a:solidFill>
                <a:latin typeface="Calibri"/>
              </a:rPr>
              <a:t>3</a:t>
            </a:r>
            <a:r>
              <a:rPr lang="en-US" sz="3600" dirty="0">
                <a:solidFill>
                  <a:srgbClr val="0000FF"/>
                </a:solidFill>
                <a:latin typeface="Calibri"/>
              </a:rPr>
              <a:t>O</a:t>
            </a:r>
            <a:r>
              <a:rPr lang="en-US" sz="3600" baseline="-25000" dirty="0">
                <a:solidFill>
                  <a:srgbClr val="0000FF"/>
                </a:solidFill>
                <a:latin typeface="Calibri"/>
              </a:rPr>
              <a:t>2</a:t>
            </a:r>
            <a:r>
              <a:rPr lang="en-US" sz="3600" dirty="0">
                <a:solidFill>
                  <a:srgbClr val="0000FF"/>
                </a:solidFill>
                <a:latin typeface="Calibri"/>
              </a:rPr>
              <a:t>           H</a:t>
            </a:r>
            <a:r>
              <a:rPr lang="en-US" sz="3600" baseline="30000" dirty="0">
                <a:solidFill>
                  <a:srgbClr val="0000FF"/>
                </a:solidFill>
                <a:latin typeface="Calibri"/>
              </a:rPr>
              <a:t>+1</a:t>
            </a:r>
            <a:r>
              <a:rPr lang="en-US" sz="3600" baseline="-25000" dirty="0">
                <a:solidFill>
                  <a:srgbClr val="0000FF"/>
                </a:solidFill>
                <a:latin typeface="Calibri"/>
              </a:rPr>
              <a:t>(AQ)</a:t>
            </a:r>
            <a:r>
              <a:rPr lang="en-US" sz="3600" dirty="0">
                <a:solidFill>
                  <a:srgbClr val="0000FF"/>
                </a:solidFill>
                <a:latin typeface="Calibri"/>
              </a:rPr>
              <a:t>  + C</a:t>
            </a:r>
            <a:r>
              <a:rPr lang="en-US" sz="3600" baseline="-25000" dirty="0">
                <a:solidFill>
                  <a:srgbClr val="0000FF"/>
                </a:solidFill>
                <a:latin typeface="Calibri"/>
              </a:rPr>
              <a:t>2</a:t>
            </a:r>
            <a:r>
              <a:rPr lang="en-US" sz="3600" dirty="0">
                <a:solidFill>
                  <a:srgbClr val="0000FF"/>
                </a:solidFill>
                <a:latin typeface="Calibri"/>
              </a:rPr>
              <a:t>H</a:t>
            </a:r>
            <a:r>
              <a:rPr lang="en-US" sz="3600" baseline="-25000" dirty="0">
                <a:solidFill>
                  <a:srgbClr val="0000FF"/>
                </a:solidFill>
                <a:latin typeface="Calibri"/>
              </a:rPr>
              <a:t>3</a:t>
            </a:r>
            <a:r>
              <a:rPr lang="en-US" sz="3600" dirty="0">
                <a:solidFill>
                  <a:srgbClr val="0000FF"/>
                </a:solidFill>
                <a:latin typeface="Calibri"/>
              </a:rPr>
              <a:t>O</a:t>
            </a:r>
            <a:r>
              <a:rPr lang="en-US" sz="3600" baseline="-25000" dirty="0">
                <a:solidFill>
                  <a:srgbClr val="0000FF"/>
                </a:solidFill>
                <a:latin typeface="Calibri"/>
              </a:rPr>
              <a:t>2</a:t>
            </a:r>
            <a:r>
              <a:rPr lang="en-US" sz="3600" baseline="30000" dirty="0">
                <a:solidFill>
                  <a:srgbClr val="0000FF"/>
                </a:solidFill>
                <a:latin typeface="Calibri"/>
              </a:rPr>
              <a:t>-1</a:t>
            </a:r>
            <a:r>
              <a:rPr lang="en-US" sz="3600" baseline="-25000" dirty="0">
                <a:solidFill>
                  <a:srgbClr val="0000FF"/>
                </a:solidFill>
                <a:latin typeface="Calibri"/>
              </a:rPr>
              <a:t>(AQ)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1728C9F-3E04-2DBB-FE15-689720F227A2}"/>
              </a:ext>
            </a:extLst>
          </p:cNvPr>
          <p:cNvCxnSpPr/>
          <p:nvPr/>
        </p:nvCxnSpPr>
        <p:spPr>
          <a:xfrm>
            <a:off x="1447800" y="2895600"/>
            <a:ext cx="6858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8568870-DA90-869C-906F-E5CC36A2574F}"/>
              </a:ext>
            </a:extLst>
          </p:cNvPr>
          <p:cNvCxnSpPr/>
          <p:nvPr/>
        </p:nvCxnSpPr>
        <p:spPr>
          <a:xfrm flipH="1">
            <a:off x="1447800" y="3027947"/>
            <a:ext cx="6858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232FB29-3910-622B-66B4-3E2B46215ED3}"/>
              </a:ext>
            </a:extLst>
          </p:cNvPr>
          <p:cNvCxnSpPr/>
          <p:nvPr/>
        </p:nvCxnSpPr>
        <p:spPr>
          <a:xfrm>
            <a:off x="2209800" y="4572000"/>
            <a:ext cx="533400" cy="0"/>
          </a:xfrm>
          <a:prstGeom prst="straightConnector1">
            <a:avLst/>
          </a:prstGeom>
          <a:ln w="190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90494DA-46B1-5DF5-AD82-FEFAEA94A00B}"/>
              </a:ext>
            </a:extLst>
          </p:cNvPr>
          <p:cNvCxnSpPr/>
          <p:nvPr/>
        </p:nvCxnSpPr>
        <p:spPr>
          <a:xfrm flipH="1">
            <a:off x="2209800" y="4724400"/>
            <a:ext cx="533400" cy="0"/>
          </a:xfrm>
          <a:prstGeom prst="straightConnector1">
            <a:avLst/>
          </a:prstGeom>
          <a:ln w="190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226E45A-6F70-9B14-F3E5-767B35D9D2E5}"/>
              </a:ext>
            </a:extLst>
          </p:cNvPr>
          <p:cNvSpPr txBox="1"/>
          <p:nvPr/>
        </p:nvSpPr>
        <p:spPr>
          <a:xfrm>
            <a:off x="228600" y="1548825"/>
            <a:ext cx="838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99"/>
                </a:solidFill>
                <a:latin typeface="Alasassy Caps" pitchFamily="2" charset="0"/>
              </a:rPr>
              <a:t>Think : put ONE MOLE of each of these into water.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8CB95D-4A16-FD2E-5041-60555A2A1185}"/>
              </a:ext>
            </a:extLst>
          </p:cNvPr>
          <p:cNvSpPr txBox="1"/>
          <p:nvPr/>
        </p:nvSpPr>
        <p:spPr>
          <a:xfrm>
            <a:off x="0" y="3405259"/>
            <a:ext cx="9144000" cy="461665"/>
          </a:xfrm>
          <a:prstGeom prst="rect">
            <a:avLst/>
          </a:prstGeom>
          <a:solidFill>
            <a:srgbClr val="FFA3A3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almost no HCl molecules →   99.999% ionizes into solution, strong acid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66B747-165C-4BC5-AFAB-F5E188A38A95}"/>
              </a:ext>
            </a:extLst>
          </p:cNvPr>
          <p:cNvSpPr txBox="1"/>
          <p:nvPr/>
        </p:nvSpPr>
        <p:spPr>
          <a:xfrm>
            <a:off x="0" y="5177134"/>
            <a:ext cx="9144000" cy="461665"/>
          </a:xfrm>
          <a:prstGeom prst="rect">
            <a:avLst/>
          </a:prstGeom>
          <a:solidFill>
            <a:srgbClr val="D1D1FF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about 98% molecules →   2% ionizes into solution, weak acid</a:t>
            </a:r>
          </a:p>
        </p:txBody>
      </p:sp>
    </p:spTree>
    <p:extLst>
      <p:ext uri="{BB962C8B-B14F-4D97-AF65-F5344CB8AC3E}">
        <p14:creationId xmlns:p14="http://schemas.microsoft.com/office/powerpoint/2010/main" val="406805981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84250-1B26-9FA3-F2B0-49AABDD01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AE648C-5E33-C05E-D54F-B402B9736C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8" r="5495"/>
          <a:stretch/>
        </p:blipFill>
        <p:spPr>
          <a:xfrm>
            <a:off x="0" y="707886"/>
            <a:ext cx="7086600" cy="58195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1B43A7-27C2-39A6-0AAE-8E36D8B36939}"/>
              </a:ext>
            </a:extLst>
          </p:cNvPr>
          <p:cNvSpPr txBox="1"/>
          <p:nvPr/>
        </p:nvSpPr>
        <p:spPr>
          <a:xfrm>
            <a:off x="0" y="0"/>
            <a:ext cx="1066800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86600" y="1752600"/>
            <a:ext cx="1752600" cy="37856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Old Regents problems.</a:t>
            </a:r>
          </a:p>
          <a:p>
            <a:pPr algn="ctr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 it looks like Biology, they love to “mix” things up like this.  </a:t>
            </a:r>
          </a:p>
          <a:p>
            <a:pPr algn="ctr"/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It’s all easy chem, go slowly.  </a:t>
            </a:r>
          </a:p>
        </p:txBody>
      </p:sp>
    </p:spTree>
    <p:extLst>
      <p:ext uri="{BB962C8B-B14F-4D97-AF65-F5344CB8AC3E}">
        <p14:creationId xmlns:p14="http://schemas.microsoft.com/office/powerpoint/2010/main" val="376199934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7B5C4-E162-AE50-13AD-DA780D9A4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B54661-C90D-75D1-B897-228130E30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8" r="5495"/>
          <a:stretch/>
        </p:blipFill>
        <p:spPr>
          <a:xfrm>
            <a:off x="0" y="707886"/>
            <a:ext cx="7086600" cy="58195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2DA785-8E05-D379-F375-06FA73767161}"/>
              </a:ext>
            </a:extLst>
          </p:cNvPr>
          <p:cNvSpPr txBox="1"/>
          <p:nvPr/>
        </p:nvSpPr>
        <p:spPr>
          <a:xfrm>
            <a:off x="0" y="0"/>
            <a:ext cx="1066800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94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0501DE-B2B1-FAEB-AEE6-505ABD2A19F7}"/>
              </a:ext>
            </a:extLst>
          </p:cNvPr>
          <p:cNvSpPr txBox="1"/>
          <p:nvPr/>
        </p:nvSpPr>
        <p:spPr>
          <a:xfrm>
            <a:off x="6324600" y="1752600"/>
            <a:ext cx="28194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76"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Stomach</a:t>
            </a:r>
          </a:p>
          <a:p>
            <a:pPr marL="457200" indent="-457200">
              <a:buAutoNum type="arabicPeriod" startAt="76"/>
            </a:pP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 startAt="76"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pH 7.3 makes </a:t>
            </a:r>
            <a:b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it yellow</a:t>
            </a:r>
            <a:b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 startAt="76"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Catalysts decrease the activation energy or offer an alternate pathway forward.  Do not say it speeds up the reaction!  </a:t>
            </a:r>
            <a:b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(of course it does, answer the question!)</a:t>
            </a:r>
          </a:p>
        </p:txBody>
      </p:sp>
    </p:spTree>
    <p:extLst>
      <p:ext uri="{BB962C8B-B14F-4D97-AF65-F5344CB8AC3E}">
        <p14:creationId xmlns:p14="http://schemas.microsoft.com/office/powerpoint/2010/main" val="207375039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241E1D-F84F-FAEA-FAAB-DE6C01BA56E0}"/>
              </a:ext>
            </a:extLst>
          </p:cNvPr>
          <p:cNvSpPr txBox="1"/>
          <p:nvPr/>
        </p:nvSpPr>
        <p:spPr>
          <a:xfrm>
            <a:off x="0" y="1676400"/>
            <a:ext cx="91440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>
                <a:solidFill>
                  <a:srgbClr val="FF0000"/>
                </a:solidFill>
                <a:latin typeface="Ink Free" panose="03080402000500000000" pitchFamily="66" charset="0"/>
              </a:rPr>
              <a:t>fin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1B96F6-A10E-1269-03E4-90128AE0B8A0}"/>
              </a:ext>
            </a:extLst>
          </p:cNvPr>
          <p:cNvSpPr txBox="1"/>
          <p:nvPr/>
        </p:nvSpPr>
        <p:spPr>
          <a:xfrm>
            <a:off x="0" y="5623624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Ink Free" panose="03080402000500000000" pitchFamily="66" charset="0"/>
              </a:rPr>
              <a:t>That’s French!</a:t>
            </a:r>
          </a:p>
        </p:txBody>
      </p:sp>
    </p:spTree>
    <p:extLst>
      <p:ext uri="{BB962C8B-B14F-4D97-AF65-F5344CB8AC3E}">
        <p14:creationId xmlns:p14="http://schemas.microsoft.com/office/powerpoint/2010/main" val="269758917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0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2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2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2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2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30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3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3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3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3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40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4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4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4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4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4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4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5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5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4142</TotalTime>
  <Words>8331</Words>
  <Application>Microsoft Office PowerPoint</Application>
  <PresentationFormat>On-screen Show (4:3)</PresentationFormat>
  <Paragraphs>1024</Paragraphs>
  <Slides>132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30</vt:i4>
      </vt:variant>
      <vt:variant>
        <vt:lpstr>Slide Titles</vt:lpstr>
      </vt:variant>
      <vt:variant>
        <vt:i4>132</vt:i4>
      </vt:variant>
    </vt:vector>
  </HeadingPairs>
  <TitlesOfParts>
    <vt:vector size="171" baseType="lpstr">
      <vt:lpstr>Alasassy Caps</vt:lpstr>
      <vt:lpstr>Arial</vt:lpstr>
      <vt:lpstr>Calibri</vt:lpstr>
      <vt:lpstr>Comic Sans MS</vt:lpstr>
      <vt:lpstr>Ink Free</vt:lpstr>
      <vt:lpstr>The Hand Extrablack</vt:lpstr>
      <vt:lpstr>The Serif Hand Extrablack</vt:lpstr>
      <vt:lpstr>Times New Roman</vt:lpstr>
      <vt:lpstr>Verdana</vt:lpstr>
      <vt:lpstr>Default Design</vt:lpstr>
      <vt:lpstr>1_Default Design</vt:lpstr>
      <vt:lpstr>2_Default Design</vt:lpstr>
      <vt:lpstr>3_Default Design</vt:lpstr>
      <vt:lpstr>9_Default Design</vt:lpstr>
      <vt:lpstr>20_Default Design</vt:lpstr>
      <vt:lpstr>21_Default Design</vt:lpstr>
      <vt:lpstr>22_Default Design</vt:lpstr>
      <vt:lpstr>23_Default Design</vt:lpstr>
      <vt:lpstr>24_Default Design</vt:lpstr>
      <vt:lpstr>25_Default Design</vt:lpstr>
      <vt:lpstr>26_Default Design</vt:lpstr>
      <vt:lpstr>27_Default Design</vt:lpstr>
      <vt:lpstr>28_Default Design</vt:lpstr>
      <vt:lpstr>29_Default Design</vt:lpstr>
      <vt:lpstr>30_Default Design</vt:lpstr>
      <vt:lpstr>31_Default Design</vt:lpstr>
      <vt:lpstr>32_Default Design</vt:lpstr>
      <vt:lpstr>33_Default Design</vt:lpstr>
      <vt:lpstr>38_Default Design</vt:lpstr>
      <vt:lpstr>40_Default Design</vt:lpstr>
      <vt:lpstr>42_Default Design</vt:lpstr>
      <vt:lpstr>43_Default Design</vt:lpstr>
      <vt:lpstr>44_Default Design</vt:lpstr>
      <vt:lpstr>46_Default Design</vt:lpstr>
      <vt:lpstr>47_Default Design</vt:lpstr>
      <vt:lpstr>49_Default Design</vt:lpstr>
      <vt:lpstr>51_Default Design</vt:lpstr>
      <vt:lpstr>53_Default Design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Acid + Base Class # 1</dc:title>
  <dc:creator>charlie b</dc:creator>
  <cp:lastModifiedBy>ARBUISO, CHARLES B</cp:lastModifiedBy>
  <cp:revision>367</cp:revision>
  <dcterms:created xsi:type="dcterms:W3CDTF">2012-04-14T14:14:16Z</dcterms:created>
  <dcterms:modified xsi:type="dcterms:W3CDTF">2026-04-03T19:34:24Z</dcterms:modified>
</cp:coreProperties>
</file>