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348" r:id="rId4"/>
    <p:sldId id="351" r:id="rId5"/>
    <p:sldId id="412" r:id="rId6"/>
    <p:sldId id="259" r:id="rId7"/>
    <p:sldId id="413" r:id="rId8"/>
    <p:sldId id="353" r:id="rId9"/>
    <p:sldId id="261" r:id="rId10"/>
    <p:sldId id="262" r:id="rId11"/>
    <p:sldId id="414" r:id="rId12"/>
    <p:sldId id="275" r:id="rId13"/>
    <p:sldId id="354" r:id="rId14"/>
    <p:sldId id="415" r:id="rId15"/>
    <p:sldId id="416" r:id="rId16"/>
    <p:sldId id="270" r:id="rId17"/>
    <p:sldId id="417" r:id="rId18"/>
    <p:sldId id="460" r:id="rId19"/>
    <p:sldId id="418" r:id="rId20"/>
    <p:sldId id="420" r:id="rId21"/>
    <p:sldId id="419" r:id="rId22"/>
    <p:sldId id="421" r:id="rId23"/>
    <p:sldId id="264" r:id="rId24"/>
    <p:sldId id="422" r:id="rId25"/>
    <p:sldId id="266" r:id="rId26"/>
    <p:sldId id="383" r:id="rId27"/>
    <p:sldId id="428" r:id="rId28"/>
    <p:sldId id="452" r:id="rId29"/>
    <p:sldId id="398" r:id="rId30"/>
    <p:sldId id="432" r:id="rId31"/>
    <p:sldId id="461" r:id="rId32"/>
    <p:sldId id="277" r:id="rId33"/>
    <p:sldId id="278" r:id="rId34"/>
    <p:sldId id="303" r:id="rId35"/>
    <p:sldId id="280" r:id="rId36"/>
    <p:sldId id="386" r:id="rId37"/>
    <p:sldId id="281" r:id="rId38"/>
    <p:sldId id="304" r:id="rId39"/>
    <p:sldId id="282" r:id="rId40"/>
    <p:sldId id="283" r:id="rId41"/>
    <p:sldId id="284" r:id="rId42"/>
    <p:sldId id="389" r:id="rId43"/>
    <p:sldId id="285" r:id="rId44"/>
    <p:sldId id="286" r:id="rId45"/>
    <p:sldId id="388" r:id="rId46"/>
    <p:sldId id="451" r:id="rId47"/>
    <p:sldId id="390" r:id="rId48"/>
    <p:sldId id="436" r:id="rId49"/>
    <p:sldId id="287" r:id="rId50"/>
    <p:sldId id="437" r:id="rId51"/>
    <p:sldId id="288" r:id="rId52"/>
    <p:sldId id="456" r:id="rId53"/>
    <p:sldId id="306" r:id="rId54"/>
    <p:sldId id="307" r:id="rId55"/>
    <p:sldId id="365" r:id="rId56"/>
    <p:sldId id="455" r:id="rId57"/>
    <p:sldId id="454" r:id="rId58"/>
    <p:sldId id="368" r:id="rId59"/>
    <p:sldId id="392" r:id="rId60"/>
    <p:sldId id="442" r:id="rId61"/>
    <p:sldId id="369" r:id="rId62"/>
    <p:sldId id="291" r:id="rId63"/>
    <p:sldId id="292" r:id="rId64"/>
    <p:sldId id="370" r:id="rId65"/>
    <p:sldId id="321" r:id="rId66"/>
    <p:sldId id="443" r:id="rId67"/>
    <p:sldId id="372" r:id="rId68"/>
    <p:sldId id="322" r:id="rId69"/>
    <p:sldId id="462" r:id="rId70"/>
    <p:sldId id="373" r:id="rId71"/>
    <p:sldId id="294" r:id="rId72"/>
    <p:sldId id="440" r:id="rId73"/>
    <p:sldId id="325" r:id="rId74"/>
    <p:sldId id="296" r:id="rId75"/>
    <p:sldId id="327" r:id="rId76"/>
    <p:sldId id="298" r:id="rId77"/>
    <p:sldId id="448" r:id="rId78"/>
    <p:sldId id="409" r:id="rId79"/>
    <p:sldId id="463" r:id="rId80"/>
    <p:sldId id="464" r:id="rId81"/>
    <p:sldId id="331" r:id="rId82"/>
    <p:sldId id="378" r:id="rId83"/>
    <p:sldId id="334" r:id="rId84"/>
    <p:sldId id="336" r:id="rId85"/>
    <p:sldId id="338" r:id="rId86"/>
    <p:sldId id="379" r:id="rId87"/>
    <p:sldId id="340" r:id="rId88"/>
    <p:sldId id="341" r:id="rId89"/>
    <p:sldId id="344" r:id="rId90"/>
    <p:sldId id="345" r:id="rId91"/>
    <p:sldId id="350" r:id="rId92"/>
    <p:sldId id="380" r:id="rId93"/>
    <p:sldId id="457" r:id="rId94"/>
    <p:sldId id="458" r:id="rId95"/>
    <p:sldId id="459" r:id="rId96"/>
    <p:sldId id="347" r:id="rId97"/>
    <p:sldId id="465"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CC"/>
    <a:srgbClr val="006600"/>
    <a:srgbClr val="3333CC"/>
    <a:srgbClr val="0033CC"/>
    <a:srgbClr val="663300"/>
    <a:srgbClr val="9900CC"/>
    <a:srgbClr val="FF0000"/>
    <a:srgbClr val="EAEAEA"/>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24" autoAdjust="0"/>
    <p:restoredTop sz="94280" autoAdjust="0"/>
  </p:normalViewPr>
  <p:slideViewPr>
    <p:cSldViewPr>
      <p:cViewPr varScale="1">
        <p:scale>
          <a:sx n="82" d="100"/>
          <a:sy n="82" d="100"/>
        </p:scale>
        <p:origin x="133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tableStyles" Target="tableStyle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1:31.765"/>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0T17:39:21.602"/>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1 222,'9'-1,"0"-1,0 0,0 0,0-1,0 0,9-5,22-7,15 3,102-8,18-4,99-23,-62 13,-51 4,-116 22,0 3,1 1,-1 3,57 5,2-1,384-3,-463 1,0 2,48 12,-13-3,-12 1,-29-6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0T17:39:22.931"/>
    </inkml:context>
    <inkml:brush xml:id="br0">
      <inkml:brushProperty name="width" value="0.3" units="cm"/>
      <inkml:brushProperty name="height" value="0.6" units="cm"/>
      <inkml:brushProperty name="color" value="#F8F8F8"/>
      <inkml:brushProperty name="tip" value="rectangle"/>
      <inkml:brushProperty name="rasterOp" value="maskPen"/>
      <inkml:brushProperty name="ignorePressure" value="1"/>
    </inkml:brush>
  </inkml:definitions>
  <inkml:trace contextRef="#ctx0" brushRef="#br0">1261 432,'-21'-1,"1"-1,0-1,-35-10,1 0,-148-30,-126-23,177 51,101 12,1-2,-75-18,83 14,-47-5,48 9,22-1,19-3,28-9,75-25,3 5,219-48,-319 85,35-9,-42 10,0 0,-1 0,1 0,0 0,0 0,0 0,0 0,0-1,0 1,0 0,0 0,0 0,0 0,0 0,0 0,0 0,0 0,0-1,0 1,0 0,0 0,0 0,0 0,0 0,0 0,0 0,0 0,0-1,0 1,0 0,0 0,0 0,0 0,0 0,1 0,-1 0,0 0,0 0,0 0,0 0,0-1,0 1,0 0,0 0,0 0,0 0,1 0,-1 0,0 0,0 0,0 0,0 0,0 0,0 0,0 0,0 0,1 0,-1 0,0 0,0 0,-25-2,-225 4,206-2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39:32.810"/>
    </inkml:context>
    <inkml:brush xml:id="br0">
      <inkml:brushProperty name="width" value="0.035" units="cm"/>
      <inkml:brushProperty name="height" value="0.035" units="cm"/>
      <inkml:brushProperty name="color" value="#FFFFFF"/>
    </inkml:brush>
  </inkml:definitions>
  <inkml:trace contextRef="#ctx0" brushRef="#br0">1539 93 24575,'-514'-16'0,"-20"0"0,44 17 0,622-13 0,-25 0 0,422-14 0,57 14 0,-430 12 0,-99 4 0,1 2 0,85 20 0,-5-1 0,-88-18 0,81 24 0,-130-31 0,0 0 0,1 0 0,-1 0 0,0 1 0,0-1 0,0 1 0,0-1 0,0 1 0,0-1 0,0 1 0,0 0 0,0-1 0,0 1 0,0 0 0,0 0 0,0 0 0,0 0 0,-1-1 0,2 3 0,-2-2 0,0-1 0,0 1 0,-1 0 0,1-1 0,0 1 0,0-1 0,-1 1 0,1-1 0,0 1 0,-1 0 0,1-1 0,0 1 0,-1-1 0,1 1 0,-1-1 0,1 0 0,-1 1 0,1-1 0,-1 1 0,1-1 0,-1 0 0,1 1 0,-1-1 0,-1 0 0,-51 16 0,-231 6 0,143-16 0,-596 10-543,632-16-279,75 0-6004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23.994"/>
    </inkml:context>
    <inkml:brush xml:id="br0">
      <inkml:brushProperty name="width" value="0.2" units="cm"/>
      <inkml:brushProperty name="height" value="0.2" units="cm"/>
      <inkml:brushProperty name="color" value="#FFFFFF"/>
    </inkml:brush>
  </inkml:definitions>
  <inkml:trace contextRef="#ctx0" brushRef="#br0">2090 572 24575,'-138'3'0,"38"0"0,-149-14 0,235 9 0,-59-8 0,-92 1 0,37 8 0,33-1 0,0 5 0,-101 15 0,-440 45 0,540-51 0,-4 1 0,100-13 0,0 0 0,0 0 0,1 0 0,-1 0 0,0-1 0,0 1 0,0 0 0,0 0 0,0 0 0,0 0 0,0 0 0,0 0 0,0-1 0,0 1 0,0 0 0,0 0 0,0 0 0,0 0 0,0 0 0,0-1 0,0 1 0,0 0 0,0 0 0,-1 0 0,1 0 0,0 0 0,0 0 0,0-1 0,0 1 0,0 0 0,0 0 0,0 0 0,0 0 0,0 0 0,-1 0 0,1 0 0,0 0 0,0-1 0,0 1 0,0 0 0,0 0 0,0 0 0,-1 0 0,1 0 0,0 0 0,0 0 0,0 0 0,0 0 0,0 0 0,-1 0 0,1 0 0,0 0 0,0 0 0,0 0 0,0 0 0,0 0 0,0 0 0,-1 0 0,1 0 0,0 0 0,0 1 0,18-13 0,28-9 0,20 0 0,1 3 0,128-17 0,142 5 0,-314 29 0,853-50 0,-699 45 0,93-11 0,79-26 0,29-22 0,-168 25 0,-184 34 0,68-14 0,154-15 0,-232 35 0,-8 0 0,1 0 0,0 0 0,0-1 0,0 0 0,0 0 0,-1-1 0,1-1 0,-1 1 0,16-8 0,-22 8 0,-1-1 0,1 1 0,-1-1 0,0 1 0,0-1 0,0 1 0,0-1 0,0 0 0,0 1 0,-1-1 0,1 0 0,-1 0 0,0 1 0,0-7 0,-5-45 0,4 42 0,0 7 0,1-3 0,-1 0 0,0 0 0,-1 0 0,0 0 0,-5-14 0,6 20 0,-1 0 0,1 0 0,0 0 0,0 0 0,-1 1 0,1-1 0,-1 1 0,1-1 0,-1 1 0,0-1 0,0 1 0,0 0 0,0 0 0,1 0 0,-1 0 0,-1 0 0,1 0 0,0 1 0,0-1 0,0 0 0,0 1 0,0 0 0,-1 0 0,1 0 0,-4 0 0,-8-1 0,0 1 0,0 1 0,0 0 0,0 1 0,1 0 0,-1 1 0,0 1 0,1 0 0,0 1 0,-19 9 0,30-12 0,0 0 0,0 1 0,0-1 0,0 1 0,0-1 0,0 1 0,1 0 0,0-1 0,-1 1 0,1 0 0,0 0 0,0 0 0,0 0 0,1 0 0,-1 4 0,-6 54 0,7-54 0,-4 55 0,5 62 0,1-95 0,1 0 0,2-1 0,0 1 0,14 39 0,-17-66 0,-1 0 0,0 0 0,1 0 0,-1 0 0,1 0 0,0 0 0,0-1 0,0 1 0,0-1 0,0 1 0,0-1 0,0 0 0,0 1 0,0-1 0,1 0 0,-1 0 0,0-1 0,1 1 0,-1 0 0,1-1 0,-1 0 0,1 1 0,-1-1 0,1 0 0,-1 0 0,1-1 0,-1 1 0,1 0 0,-1-1 0,5-1 0,11-2 0,1 0 0,32-14 0,-43 15 0,22-7 0,-1 3 0,1 0 0,0 2 0,52-3 0,-72 7 0,-6 1 0,-1 0 0,0-1 0,1 0 0,-1 1 0,0-1 0,0 0 0,0 0 0,0-1 0,1 1 0,-2-1 0,1 0 0,0 1 0,0-1 0,0-1 0,-1 1 0,1 0 0,-1-1 0,2-2 0,-1 1 0,0-1 0,0 0 0,-1 0 0,1-1 0,-1 1 0,-1 0 0,1-1 0,-1 1 0,2-12 0,-2-7 0,-1 0 0,-1 0 0,-1 0 0,-6-24 0,6 34 0,2 9 0,-1-1 0,0 1 0,0 0 0,0 0 0,-1 0 0,1 1 0,-1-1 0,0 0 0,-1 1 0,-4-8 0,5 10 0,-1-1 0,1 2 0,-1-1 0,0 0 0,0 0 0,0 1 0,1-1 0,-1 1 0,-1 0 0,1 0 0,0 0 0,0 1 0,0-1 0,0 1 0,0-1 0,-1 1 0,1 0 0,-4 1 0,-3-2 0,1 1 0,-1 1 0,1 0 0,-1 0 0,1 1 0,0 0 0,-16 5 0,21-4 0,0-1 0,0 0 0,1 1 0,-1 0 0,1 0 0,-1 0 0,1 0 0,0 1 0,0-1 0,1 1 0,-1-1 0,1 1 0,-1 0 0,1 0 0,0 0 0,1 1 0,-1-1 0,0 6 0,-6 10 0,-1 0 0,-11 20 0,10-22 0,6-11 2,0 1 1,-1-1-1,0 0 0,0-1 0,-1 1 1,0-1-1,0 0 0,0-1 0,-1 1 1,0-1-1,0-1 0,0 1 0,-1-1 1,-7 3-1,-11 3-40,0-2 0,0-1 0,-29 4-1,-27 8-1207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28.763"/>
    </inkml:context>
    <inkml:brush xml:id="br0">
      <inkml:brushProperty name="width" value="0.2" units="cm"/>
      <inkml:brushProperty name="height" value="0.2" units="cm"/>
      <inkml:brushProperty name="color" value="#FFFFFF"/>
    </inkml:brush>
  </inkml:definitions>
  <inkml:trace contextRef="#ctx0" brushRef="#br0">0 0 24564,'0'221'0,"1088"-221"0,-1088-221 0,-1088 221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42.226"/>
    </inkml:context>
    <inkml:brush xml:id="br0">
      <inkml:brushProperty name="width" value="0.2" units="cm"/>
      <inkml:brushProperty name="height" value="0.2" units="cm"/>
      <inkml:brushProperty name="color" value="#FFFFFF"/>
    </inkml:brush>
  </inkml:definitions>
  <inkml:trace contextRef="#ctx0" brushRef="#br0">591 0 24575,'-2'7'0,"-1"0"0,0 0 0,0 0 0,-1 0 0,-7 10 0,6-10 0,-9 19 0,1 1 0,-13 39 0,-9 18 0,-17 18 0,-99 147 0,42-114 0,75-97-455,-2-1 0,-54 42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51.169"/>
    </inkml:context>
    <inkml:brush xml:id="br0">
      <inkml:brushProperty name="width" value="0.2" units="cm"/>
      <inkml:brushProperty name="height" value="0.2" units="cm"/>
      <inkml:brushProperty name="color" value="#FFFFFF"/>
    </inkml:brush>
  </inkml:definitions>
  <inkml:trace contextRef="#ctx0" brushRef="#br0">13 93 24575,'0'-93'0,"-13"107"0,26 65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01.864"/>
    </inkml:context>
    <inkml:brush xml:id="br0">
      <inkml:brushProperty name="width" value="0.2" units="cm"/>
      <inkml:brushProperty name="height" value="0.2" units="cm"/>
      <inkml:brushProperty name="color" value="#FFFFFF"/>
    </inkml:brush>
  </inkml:definitions>
  <inkml:trace contextRef="#ctx0" brushRef="#br0">508 0 24575,'72'5'0,"0"2"0,0 4 0,103 29 0,28 5 0,-70-26 0,171 3 0,138-22 0,-180-3 0,-53 5 0,254-7 0,-171-25 0,-190 18 0,177-10 0,-268 22 0,27 0 0,0-1 0,1-1 0,43-10 0,-82 12 0,0 0 0,1 1 0,-1-1 0,0 0 0,0 0 0,0 0 0,0 0 0,0 0 0,1 0 0,-1 0 0,0 0 0,0 0 0,0 0 0,0 0 0,0 0 0,1 0 0,-1 0 0,0 0 0,0 0 0,0 0 0,0 0 0,1 0 0,-1 0 0,0 0 0,0 0 0,0 0 0,0 0 0,0 0 0,1 0 0,-1 0 0,0 0 0,0 0 0,0-1 0,0 1 0,0 0 0,1 0 0,-1 0 0,0 0 0,0 0 0,0 0 0,0-1 0,0 1 0,0 0 0,0 0 0,0 0 0,0 0 0,0 0 0,0-1 0,0 1 0,0 0 0,0 0 0,0 0 0,0 0 0,0-1 0,0 1 0,0 0 0,0 0 0,0 0 0,0 0 0,0 0 0,0-1 0,0 1 0,0 0 0,0 0 0,0 0 0,-15-4 0,-24 1 0,-822 32 0,493-7 0,182-19 0,87-3 0,-131 16 0,133-7 0,-186-6 0,136-6 0,6 4 0,-34 1 0,-176-22 0,207 10 0,-179 8 0,144 5 0,171-3-73,-27 0-358,1-1 1,-52-8-1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03.311"/>
    </inkml:context>
    <inkml:brush xml:id="br0">
      <inkml:brushProperty name="width" value="0.2" units="cm"/>
      <inkml:brushProperty name="height" value="0.2" units="cm"/>
      <inkml:brushProperty name="color" value="#FFFFFF"/>
    </inkml:brush>
  </inkml:definitions>
  <inkml:trace contextRef="#ctx0" brushRef="#br0">1 68 24575,'70'-19'0,"1"3"0,1 3 0,0 3 0,1 4 0,79 2 0,409 33 0,90-14 0,-412-18 0,214 3-1365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04.834"/>
    </inkml:context>
    <inkml:brush xml:id="br0">
      <inkml:brushProperty name="width" value="0.2" units="cm"/>
      <inkml:brushProperty name="height" value="0.2" units="cm"/>
      <inkml:brushProperty name="color" value="#FFFFFF"/>
    </inkml:brush>
  </inkml:definitions>
  <inkml:trace contextRef="#ctx0" brushRef="#br0">1 17 24575,'0'-1'0,"1"0"0,-1 1 0,1-1 0,0 0 0,-1 1 0,1-1 0,0 0 0,0 1 0,-1-1 0,1 1 0,0-1 0,0 1 0,0 0 0,0-1 0,0 1 0,-1 0 0,1 0 0,0-1 0,0 1 0,0 0 0,0 0 0,0 0 0,1 0 0,29-2 0,-27 2 0,586-4 0,-309 6 0,1383-2-1365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06.739"/>
    </inkml:context>
    <inkml:brush xml:id="br0">
      <inkml:brushProperty name="width" value="0.2" units="cm"/>
      <inkml:brushProperty name="height" value="0.2" units="cm"/>
      <inkml:brushProperty name="color" value="#FFFFFF"/>
    </inkml:brush>
  </inkml:definitions>
  <inkml:trace contextRef="#ctx0" brushRef="#br0">1 27 24575,'133'-14'0,"437"1"0,1109 13 0,-1600 4 0,81 13 0,4 1 0,-30-6 0,119 4 0,-80-3 0,-159-13-1365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08.164"/>
    </inkml:context>
    <inkml:brush xml:id="br0">
      <inkml:brushProperty name="width" value="0.2" units="cm"/>
      <inkml:brushProperty name="height" value="0.2" units="cm"/>
      <inkml:brushProperty name="color" value="#FFFFFF"/>
    </inkml:brush>
  </inkml:definitions>
  <inkml:trace contextRef="#ctx0" brushRef="#br0">1 16 24575,'371'-13'0,"83"11"68,-232 3-1501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15.264"/>
    </inkml:context>
    <inkml:brush xml:id="br0">
      <inkml:brushProperty name="width" value="0.2" units="cm"/>
      <inkml:brushProperty name="height" value="0.2" units="cm"/>
      <inkml:brushProperty name="color" value="#FFFFFF"/>
    </inkml:brush>
  </inkml:definitions>
  <inkml:trace contextRef="#ctx0" brushRef="#br0">0 136 24575,'1'-1'0,"-1"0"0,0 1 0,1-1 0,-1 0 0,1 1 0,-1-1 0,1 0 0,-1 1 0,1-1 0,-1 1 0,1-1 0,0 1 0,-1-1 0,1 1 0,0 0 0,0-1 0,-1 1 0,1 0 0,0-1 0,0 1 0,-1 0 0,1 0 0,0 0 0,0 0 0,1 0 0,29-4 0,-20 3 0,120-15 0,1 6 0,172 10 0,-132 2 0,237 25 0,-379-24 0,-1 2 0,1 0 0,-1 2 0,0 1 0,-1 2 0,0 0 0,0 2 0,48 29 0,171 86 0,-219-110 0,37 23 0,1-2 0,2-3 0,98 35 0,-158-68 0,0 0 0,1 0 0,-1-1 0,1 0 0,-1 0 0,1-1 0,-1 0 0,1-1 0,-1 0 0,1 0 0,-1-1 0,9-3 0,8-4 0,-1-1 0,37-21 0,-37 18 0,1 1 0,33-12 0,122-22 0,-89 24 0,153-18 0,-194 33 0,-16 5 0,-26 1 0,-1 1 0,1-1 0,-1 0 0,0 0 0,11-4 0,-15 4 0,0-1 0,0 0 0,0 1 0,-1-1 0,1 0 0,-1 0 0,1 0 0,-1-1 0,0 1 0,1-1 0,-1 1 0,-1-1 0,1 0 0,0 1 0,-1-1 0,2-4 0,24-56 0,24-88 0,-50 149 0,0 0 0,0 0 0,0 0 0,-1 0 0,1 0 0,-1 0 0,1 0 0,-1 0 0,0 0 0,0 0 0,0-1 0,0 1 0,0 0 0,-1 0 0,1 0 0,-1 0 0,1 0 0,-1 0 0,0 0 0,0 0 0,1 0 0,-2 0 0,1 0 0,0 0 0,0 1 0,-2-3 0,-1 2 0,0 0 0,0 0 0,0 1 0,-1-1 0,1 1 0,0 0 0,0 0 0,-1 1 0,1-1 0,-1 1 0,1 0 0,-6 1 0,-146-2 0,-180 5 0,296-1 0,-1 2 0,1 2 0,-49 15 0,-117 46 0,131-41 0,-9 1 0,-164 32 0,128-47 0,-1-5 0,-143-9 0,95-2 0,-357 3 0,506 2 0,37 3 0,36 2 0,159 5 0,64 2 0,-214-17 0,-1-3 0,90-21 0,37-4 0,27 4 0,-99 15 0,-70 5 0,61 0 0,344-5 0,-368 13 0,93-3 0,-140-2 0,-25 2 0,0 1 0,1 0 0,-1 0 0,1 2 0,-1-1 0,16 3 0,12 3-1365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17.109"/>
    </inkml:context>
    <inkml:brush xml:id="br0">
      <inkml:brushProperty name="width" value="0.2" units="cm"/>
      <inkml:brushProperty name="height" value="0.2" units="cm"/>
      <inkml:brushProperty name="color" value="#FFFFFF"/>
    </inkml:brush>
  </inkml:definitions>
  <inkml:trace contextRef="#ctx0" brushRef="#br0">1 30 24575,'7'0'0,"0"-1"0,0-1 0,1 1 0,-1-1 0,8-4 0,27-5 0,58 4 0,128 8 0,-81 2 0,1323-3-1365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31.364"/>
    </inkml:context>
    <inkml:brush xml:id="br0">
      <inkml:brushProperty name="width" value="0.2" units="cm"/>
      <inkml:brushProperty name="height" value="0.2" units="cm"/>
      <inkml:brushProperty name="color" value="#FFFFFF"/>
    </inkml:brush>
  </inkml:definitions>
  <inkml:trace contextRef="#ctx0" brushRef="#br0">2 1 24575,'-2'86'0,"4"92"0,-2-175 0,1-1 0,-1 1 0,0-1 0,1 1 0,0-1 0,0 1 0,0-1 0,0 1 0,0-1 0,0 0 0,0 1 0,1-1 0,-1 0 0,1 0 0,0 0 0,0 0 0,-1-1 0,1 1 0,0 0 0,1-1 0,-1 1 0,0-1 0,0 0 0,1 1 0,-1-1 0,0 0 0,1-1 0,-1 1 0,1 0 0,4 0 0,9 1 0,-1-1 0,1-1 0,-1 0 0,21-3 0,4 0 0,64 1 0,45-1 0,180 18 0,-268-4-1365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33.725"/>
    </inkml:context>
    <inkml:brush xml:id="br0">
      <inkml:brushProperty name="width" value="0.2" units="cm"/>
      <inkml:brushProperty name="height" value="0.2" units="cm"/>
      <inkml:brushProperty name="color" value="#FFFFFF"/>
    </inkml:brush>
  </inkml:definitions>
  <inkml:trace contextRef="#ctx0" brushRef="#br0">1 0 24575,'7'2'0,"1"-1"0,-1 1 0,1 1 0,-1-1 0,0 1 0,0 0 0,0 1 0,7 4 0,14 7 0,144 59 0,-102-46 0,-51-22 0,-1 1 0,0 1 0,0 0 0,29 20 0,-37-21-89,6 4-93,-1 0-1,1 2 1,-2 0 0,0 0-1,0 1 1,11 17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35.247"/>
    </inkml:context>
    <inkml:brush xml:id="br0">
      <inkml:brushProperty name="width" value="0.2" units="cm"/>
      <inkml:brushProperty name="height" value="0.2" units="cm"/>
      <inkml:brushProperty name="color" value="#FFFFFF"/>
    </inkml:brush>
  </inkml:definitions>
  <inkml:trace contextRef="#ctx0" brushRef="#br0">0 1 24575,'8'6'0,"-1"-1"0,1 1 0,0-1 0,15 6 0,11 8 0,16 12 0,0-2 0,82 34 0,-114-55 0,13 4 0,0 1 0,50 32 0,-32-5-1365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37.281"/>
    </inkml:context>
    <inkml:brush xml:id="br0">
      <inkml:brushProperty name="width" value="0.2" units="cm"/>
      <inkml:brushProperty name="height" value="0.2" units="cm"/>
      <inkml:brushProperty name="color" value="#FFFFFF"/>
    </inkml:brush>
  </inkml:definitions>
  <inkml:trace contextRef="#ctx0" brushRef="#br0">0 1 24575,'0'609'-1365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38.764"/>
    </inkml:context>
    <inkml:brush xml:id="br0">
      <inkml:brushProperty name="width" value="0.2" units="cm"/>
      <inkml:brushProperty name="height" value="0.2" units="cm"/>
      <inkml:brushProperty name="color" value="#FFFFFF"/>
    </inkml:brush>
  </inkml:definitions>
  <inkml:trace contextRef="#ctx0" brushRef="#br0">171 0 24575,'-2'9'0,"0"0"0,0-1 0,0 1 0,-1-1 0,-1 0 0,1 0 0,-1 0 0,-1 0 0,0 0 0,-7 8 0,-12 23 0,7-5 0,-59 124 0,76-157-97,0-1 69,0 1 0,0-1 0,0 0 0,0 1-1,0-1 1,0 0 0,0 1 0,0-1 0,0 0-1,0 1 1,0-1 0,0 0 0,-1 1 0,1-1 0,0 0-1,0 0 1,0 1 0,0-1 0,0 0 0,-1 0-1,1 1 1,0-1 0,0 0 0,-1 0 0,1 1-1,0-1 1,0 0 0,-1 0 0,1 0 0,0 0 0,0 1-1,-1-1 1,1 0 0,0 0 0,-1 0 0,1 0-1,0 0 1,-1 0 0,1 0 0,0 0 0,-1 0 0,1 0-1,0 0 1,-1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46.661"/>
    </inkml:context>
    <inkml:brush xml:id="br0">
      <inkml:brushProperty name="width" value="0.2" units="cm"/>
      <inkml:brushProperty name="height" value="0.2" units="cm"/>
      <inkml:brushProperty name="color" value="#FFFFFF"/>
    </inkml:brush>
  </inkml:definitions>
  <inkml:trace contextRef="#ctx0" brushRef="#br0">1 0 24575,'2'10'0,"1"0"0,0-1 0,1 1 0,0-1 0,0 0 0,1 0 0,0-1 0,11 14 0,-4-4 0,32 33 0,-12-16 0,19 26-1365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0:48.969"/>
    </inkml:context>
    <inkml:brush xml:id="br0">
      <inkml:brushProperty name="width" value="0.2" units="cm"/>
      <inkml:brushProperty name="height" value="0.2" units="cm"/>
      <inkml:brushProperty name="color" value="#FFFFFF"/>
    </inkml:brush>
  </inkml:definitions>
  <inkml:trace contextRef="#ctx0" brushRef="#br0">0 41 24575,'52'-23'0,"-26"17"-170,0 2-1,1 0 0,0 2 1,-1 1-1,1 1 0,0 1 1,40 7-1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1:13.513"/>
    </inkml:context>
    <inkml:brush xml:id="br0">
      <inkml:brushProperty name="width" value="0.05" units="cm"/>
      <inkml:brushProperty name="height" value="0.05" units="cm"/>
      <inkml:brushProperty name="color" value="#FFFFFF"/>
    </inkml:brush>
  </inkml:definitions>
  <inkml:trace contextRef="#ctx0" brushRef="#br0">158 57 24575,'-1'6'0,"-1"-1"0,0 1 0,-1-1 0,1 0 0,-1 0 0,0 0 0,0 0 0,-1 0 0,1-1 0,-5 5 0,-5 8 0,-13 22 0,2 1 0,-33 77 0,57-116 0,-1 0 0,0 1 0,1-1 0,0 0 0,-1 1 0,1-1 0,0 1 0,-1-1 0,1 1 0,0-1 0,0 1 0,0-1 0,0 1 0,1-1 0,-1 0 0,1 3 0,4-6 0,1-15 0,1-16 0,4-63 0,3-12 0,-10 85-87,-3 14-126,1-1 0,0 1 0,0 0 0,1 0 0,6-13 0,-4 13-6613</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1:15.795"/>
    </inkml:context>
    <inkml:brush xml:id="br0">
      <inkml:brushProperty name="width" value="0.05" units="cm"/>
      <inkml:brushProperty name="height" value="0.05" units="cm"/>
      <inkml:brushProperty name="color" value="#FFFFFF"/>
    </inkml:brush>
  </inkml:definitions>
  <inkml:trace contextRef="#ctx0" brushRef="#br0">1 279 24575,'13'102'0,"-13"-51"0,-1-28 0,1-1 0,1 1 0,1-1 0,7 28 0,-9-50 0,0 1 0,0-1 0,0 1 0,0-1 0,0 1 0,0 0 0,0-1 0,0 1 0,0-1 0,1 1 0,-1-1 0,0 1 0,0-1 0,1 1 0,-1-1 0,0 1 0,1-1 0,-1 0 0,1 1 0,-1-1 0,0 1 0,1-1 0,-1 0 0,1 1 0,-1-1 0,1 0 0,-1 0 0,1 1 0,-1-1 0,1 0 0,-1 0 0,1 0 0,0 0 0,-1 0 0,1 1 0,-1-1 0,1 0 0,-1 0 0,1-1 0,-1 1 0,1 0 0,0 0 0,-1 0 0,1 0 0,-1 0 0,1-1 0,-1 1 0,1 0 0,-1 0 0,1-1 0,-1 1 0,1 0 0,-1-1 0,0 1 0,1 0 0,-1-1 0,1 1 0,-1-1 0,0 1 0,1-1 0,-1 1 0,0-1 0,0 1 0,1-1 0,-1 0 0,24-37 0,5-34 0,-2 0 0,32-150 0,-42 152 0,9-32 0,-19 194 0,-7-62 0,-1 7 0,1 1 0,3-1 0,0 0 0,2 1 0,11 35 0,-5-33 0,-1 0 0,-2 0 0,4 50 0,-8-55 5,3-1 0,12 42 0,-4-17-1385,-12-48-5446</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4:11.041"/>
    </inkml:context>
    <inkml:brush xml:id="br0">
      <inkml:brushProperty name="width" value="0.05" units="cm"/>
      <inkml:brushProperty name="height" value="0.05" units="cm"/>
      <inkml:brushProperty name="color" value="#FFFFFF"/>
    </inkml:brush>
  </inkml:definitions>
  <inkml:trace contextRef="#ctx0" brushRef="#br0">1 6 24575,'0'-6'0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4:11.511"/>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4:12.051"/>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0T17:44:13.507"/>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97A2DE-903D-4A0B-B75D-65311C2A1239}"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2024187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2827648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7A2DE-903D-4A0B-B75D-65311C2A1239}"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80761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97A2DE-903D-4A0B-B75D-65311C2A1239}"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97299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97A2DE-903D-4A0B-B75D-65311C2A1239}"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23034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97A2DE-903D-4A0B-B75D-65311C2A1239}"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78901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A2DE-903D-4A0B-B75D-65311C2A1239}"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382828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532155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821499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26691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6272C-EFA0-448E-9E5E-B123DE787F10}" type="slidenum">
              <a:rPr lang="en-US" smtClean="0"/>
              <a:t>‹#›</a:t>
            </a:fld>
            <a:endParaRPr lang="en-US"/>
          </a:p>
        </p:txBody>
      </p:sp>
    </p:spTree>
    <p:extLst>
      <p:ext uri="{BB962C8B-B14F-4D97-AF65-F5344CB8AC3E}">
        <p14:creationId xmlns:p14="http://schemas.microsoft.com/office/powerpoint/2010/main" val="1058740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3831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3454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0208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2261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704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8956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0416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4277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68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2408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344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EB5D6C-02D1-4583-BAA6-041686A8A52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59898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016A3A-C0A5-4745-8C98-EFC11CA463C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19558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F012F1-83F6-462B-A961-B4D81E43831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16271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1A4A0C-7EBD-4CE4-BBD1-95B481B9233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123825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BF8E2C6-0A36-47F7-9112-C757AAA47CD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781384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932F86C-40C5-44AA-9035-A6C8EDAD233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19618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DBB104-5DDC-4577-8ED7-12A4BBB302F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307839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7E4FC7-A6E3-46E6-A681-F7823562362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5944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9D4063-02A3-4CA0-B16B-C8DAEBE39D0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21203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FA1D04-39DA-4BE4-A2F7-0A129ACA82D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979773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9E059A-4CBE-4F26-8F22-B888060F564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07545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A2DE-903D-4A0B-B75D-65311C2A1239}" type="datetimeFigureOut">
              <a:rPr lang="en-US" smtClean="0"/>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6272C-EFA0-448E-9E5E-B123DE787F10}" type="slidenum">
              <a:rPr lang="en-US" smtClean="0"/>
              <a:t>‹#›</a:t>
            </a:fld>
            <a:endParaRPr lang="en-US"/>
          </a:p>
        </p:txBody>
      </p:sp>
    </p:spTree>
    <p:extLst>
      <p:ext uri="{BB962C8B-B14F-4D97-AF65-F5344CB8AC3E}">
        <p14:creationId xmlns:p14="http://schemas.microsoft.com/office/powerpoint/2010/main" val="113416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A2DE-903D-4A0B-B75D-65311C2A12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6272C-EFA0-448E-9E5E-B123DE787F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47603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FB1E121F-370E-43A4-A44B-626F29A5AB29}"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3011772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22.png"/><Relationship Id="rId26" Type="http://schemas.openxmlformats.org/officeDocument/2006/relationships/image" Target="../media/image26.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30.png"/><Relationship Id="rId42" Type="http://schemas.openxmlformats.org/officeDocument/2006/relationships/image" Target="../media/image34.png"/><Relationship Id="rId47" Type="http://schemas.openxmlformats.org/officeDocument/2006/relationships/customXml" Target="../ink/ink23.xml"/><Relationship Id="rId50" Type="http://schemas.openxmlformats.org/officeDocument/2006/relationships/image" Target="../media/image38.png"/><Relationship Id="rId7" Type="http://schemas.openxmlformats.org/officeDocument/2006/relationships/customXml" Target="../ink/ink3.xml"/><Relationship Id="rId2" Type="http://schemas.openxmlformats.org/officeDocument/2006/relationships/customXml" Target="../ink/ink1.xml"/><Relationship Id="rId16" Type="http://schemas.openxmlformats.org/officeDocument/2006/relationships/image" Target="../media/image21.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25.png"/><Relationship Id="rId32" Type="http://schemas.openxmlformats.org/officeDocument/2006/relationships/image" Target="../media/image29.png"/><Relationship Id="rId37" Type="http://schemas.openxmlformats.org/officeDocument/2006/relationships/customXml" Target="../ink/ink18.xml"/><Relationship Id="rId40" Type="http://schemas.openxmlformats.org/officeDocument/2006/relationships/image" Target="../media/image33.png"/><Relationship Id="rId45" Type="http://schemas.openxmlformats.org/officeDocument/2006/relationships/customXml" Target="../ink/ink22.xml"/><Relationship Id="rId53" Type="http://schemas.openxmlformats.org/officeDocument/2006/relationships/customXml" Target="../ink/ink27.xml"/><Relationship Id="rId5" Type="http://schemas.openxmlformats.org/officeDocument/2006/relationships/customXml" Target="../ink/ink2.xml"/><Relationship Id="rId10" Type="http://schemas.openxmlformats.org/officeDocument/2006/relationships/image" Target="../media/image18.png"/><Relationship Id="rId19" Type="http://schemas.openxmlformats.org/officeDocument/2006/relationships/customXml" Target="../ink/ink9.xml"/><Relationship Id="rId31" Type="http://schemas.openxmlformats.org/officeDocument/2006/relationships/customXml" Target="../ink/ink15.xml"/><Relationship Id="rId44" Type="http://schemas.openxmlformats.org/officeDocument/2006/relationships/image" Target="../media/image35.png"/><Relationship Id="rId52" Type="http://schemas.openxmlformats.org/officeDocument/2006/relationships/customXml" Target="../ink/ink26.xml"/><Relationship Id="rId4" Type="http://schemas.openxmlformats.org/officeDocument/2006/relationships/image" Target="../media/image13.png"/><Relationship Id="rId9" Type="http://schemas.openxmlformats.org/officeDocument/2006/relationships/customXml" Target="../ink/ink4.xml"/><Relationship Id="rId14" Type="http://schemas.openxmlformats.org/officeDocument/2006/relationships/image" Target="../media/image20.png"/><Relationship Id="rId22" Type="http://schemas.openxmlformats.org/officeDocument/2006/relationships/image" Target="../media/image24.png"/><Relationship Id="rId27" Type="http://schemas.openxmlformats.org/officeDocument/2006/relationships/customXml" Target="../ink/ink13.xml"/><Relationship Id="rId30" Type="http://schemas.openxmlformats.org/officeDocument/2006/relationships/image" Target="../media/image28.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37.png"/><Relationship Id="rId8" Type="http://schemas.openxmlformats.org/officeDocument/2006/relationships/image" Target="../media/image17.png"/><Relationship Id="rId51" Type="http://schemas.openxmlformats.org/officeDocument/2006/relationships/customXml" Target="../ink/ink25.xml"/><Relationship Id="rId3"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32.png"/><Relationship Id="rId46" Type="http://schemas.openxmlformats.org/officeDocument/2006/relationships/image" Target="../media/image36.png"/><Relationship Id="rId20" Type="http://schemas.openxmlformats.org/officeDocument/2006/relationships/image" Target="../media/image23.png"/><Relationship Id="rId41" Type="http://schemas.openxmlformats.org/officeDocument/2006/relationships/customXml" Target="../ink/ink20.xml"/><Relationship Id="rId54" Type="http://schemas.openxmlformats.org/officeDocument/2006/relationships/customXml" Target="../ink/ink28.xml"/><Relationship Id="rId1" Type="http://schemas.openxmlformats.org/officeDocument/2006/relationships/slideLayout" Target="../slideLayouts/slideLayout18.xml"/><Relationship Id="rId6" Type="http://schemas.openxmlformats.org/officeDocument/2006/relationships/image" Target="../media/image16.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7.png"/><Relationship Id="rId36" Type="http://schemas.openxmlformats.org/officeDocument/2006/relationships/image" Target="../media/image31.png"/><Relationship Id="rId49" Type="http://schemas.openxmlformats.org/officeDocument/2006/relationships/customXml" Target="../ink/ink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448B5-9A43-4288-A37F-ADBCCDAB8CB2}"/>
              </a:ext>
            </a:extLst>
          </p:cNvPr>
          <p:cNvSpPr txBox="1">
            <a:spLocks/>
          </p:cNvSpPr>
          <p:nvPr/>
        </p:nvSpPr>
        <p:spPr>
          <a:xfrm>
            <a:off x="0" y="0"/>
            <a:ext cx="9144000" cy="6858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Atomic Theory Class #1</a:t>
            </a:r>
          </a:p>
          <a:p>
            <a:endParaRPr lang="en-US" dirty="0"/>
          </a:p>
          <a:p>
            <a:pPr marL="0" indent="0" algn="l">
              <a:buNone/>
            </a:pPr>
            <a:r>
              <a:rPr lang="en-US" sz="5400" dirty="0">
                <a:solidFill>
                  <a:srgbClr val="3333CC"/>
                </a:solidFill>
                <a:latin typeface="Times New Roman" panose="02020603050405020304" pitchFamily="18" charset="0"/>
                <a:cs typeface="Times New Roman" panose="02020603050405020304" pitchFamily="18" charset="0"/>
              </a:rPr>
              <a:t>OBJECTIVE:  Examining the basic structure of the ATOM, and to learn what the numbers on the Periodic table show us.</a:t>
            </a:r>
          </a:p>
          <a:p>
            <a:endParaRPr lang="en-US" dirty="0"/>
          </a:p>
        </p:txBody>
      </p:sp>
      <p:sp>
        <p:nvSpPr>
          <p:cNvPr id="3" name="Subtitle 2">
            <a:extLst>
              <a:ext uri="{FF2B5EF4-FFF2-40B4-BE49-F238E27FC236}">
                <a16:creationId xmlns:a16="http://schemas.microsoft.com/office/drawing/2014/main" id="{9C76AA5A-9398-4E1D-B811-B33409017687}"/>
              </a:ext>
            </a:extLst>
          </p:cNvPr>
          <p:cNvSpPr txBox="1">
            <a:spLocks/>
          </p:cNvSpPr>
          <p:nvPr/>
        </p:nvSpPr>
        <p:spPr>
          <a:xfrm>
            <a:off x="0" y="1676400"/>
            <a:ext cx="9144000" cy="4572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4000" dirty="0">
              <a:solidFill>
                <a:srgbClr val="3333CC"/>
              </a:solidFill>
              <a:latin typeface="Consolas" pitchFamily="49" charset="0"/>
              <a:cs typeface="Consolas" pitchFamily="49" charset="0"/>
            </a:endParaRPr>
          </a:p>
        </p:txBody>
      </p:sp>
    </p:spTree>
    <p:extLst>
      <p:ext uri="{BB962C8B-B14F-4D97-AF65-F5344CB8AC3E}">
        <p14:creationId xmlns:p14="http://schemas.microsoft.com/office/powerpoint/2010/main" val="3004656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All atoms are made up of three sub-atomic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(smaller than atoms) parts.  They are the… </a:t>
            </a:r>
          </a:p>
        </p:txBody>
      </p:sp>
      <p:graphicFrame>
        <p:nvGraphicFramePr>
          <p:cNvPr id="3" name="Table 2"/>
          <p:cNvGraphicFramePr>
            <a:graphicFrameLocks noGrp="1"/>
          </p:cNvGraphicFramePr>
          <p:nvPr>
            <p:extLst>
              <p:ext uri="{D42A27DB-BD31-4B8C-83A1-F6EECF244321}">
                <p14:modId xmlns:p14="http://schemas.microsoft.com/office/powerpoint/2010/main" val="1611712167"/>
              </p:ext>
            </p:extLst>
          </p:nvPr>
        </p:nvGraphicFramePr>
        <p:xfrm>
          <a:off x="0" y="1371600"/>
          <a:ext cx="9144000" cy="54864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gridCol w="1981200">
                  <a:extLst>
                    <a:ext uri="{9D8B030D-6E8A-4147-A177-3AD203B41FA5}">
                      <a16:colId xmlns:a16="http://schemas.microsoft.com/office/drawing/2014/main" val="20004"/>
                    </a:ext>
                  </a:extLst>
                </a:gridCol>
              </a:tblGrid>
              <a:tr h="1363775">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Parts of</a:t>
                      </a:r>
                      <a:br>
                        <a:rPr lang="en-US" sz="3200" b="0" dirty="0">
                          <a:solidFill>
                            <a:srgbClr val="9900CC"/>
                          </a:solidFill>
                          <a:latin typeface="Times New Roman" panose="02020603050405020304" pitchFamily="18" charset="0"/>
                          <a:cs typeface="Times New Roman" panose="02020603050405020304" pitchFamily="18" charset="0"/>
                        </a:rPr>
                      </a:br>
                      <a:r>
                        <a:rPr lang="en-US" sz="3200" b="0" dirty="0">
                          <a:solidFill>
                            <a:srgbClr val="9900CC"/>
                          </a:solidFill>
                          <a:latin typeface="Times New Roman" panose="02020603050405020304" pitchFamily="18" charset="0"/>
                          <a:cs typeface="Times New Roman" panose="02020603050405020304" pitchFamily="18" charset="0"/>
                        </a:rPr>
                        <a:t>the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Particle</a:t>
                      </a:r>
                      <a:br>
                        <a:rPr lang="en-US" sz="3200" b="0" dirty="0">
                          <a:solidFill>
                            <a:srgbClr val="9900CC"/>
                          </a:solidFill>
                          <a:latin typeface="Times New Roman" panose="02020603050405020304" pitchFamily="18" charset="0"/>
                          <a:cs typeface="Times New Roman" panose="02020603050405020304" pitchFamily="18" charset="0"/>
                        </a:rPr>
                      </a:br>
                      <a:r>
                        <a:rPr lang="en-US" sz="3200" b="0" dirty="0">
                          <a:solidFill>
                            <a:srgbClr val="9900CC"/>
                          </a:solidFill>
                          <a:latin typeface="Times New Roman" panose="02020603050405020304" pitchFamily="18" charset="0"/>
                          <a:cs typeface="Times New Roman" panose="02020603050405020304" pitchFamily="18" charset="0"/>
                        </a:rPr>
                        <a:t>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Location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63775">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baseline="300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1363775">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neutron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extLst>
                  <a:ext uri="{0D108BD9-81ED-4DB2-BD59-A6C34878D82A}">
                    <a16:rowId xmlns:a16="http://schemas.microsoft.com/office/drawing/2014/main" val="10002"/>
                  </a:ext>
                </a:extLst>
              </a:tr>
              <a:tr h="1395075">
                <a:tc>
                  <a:txBody>
                    <a:bodyPr/>
                    <a:lstStyle/>
                    <a:p>
                      <a:pPr algn="ctr"/>
                      <a:r>
                        <a:rPr lang="en-US" sz="3200" b="0" dirty="0">
                          <a:solidFill>
                            <a:srgbClr val="3333CC"/>
                          </a:solidFill>
                          <a:latin typeface="Times New Roman" panose="02020603050405020304" pitchFamily="18" charset="0"/>
                          <a:cs typeface="Times New Roman" panose="02020603050405020304" pitchFamily="18" charset="0"/>
                        </a:rPr>
                        <a:t>electron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baseline="300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50173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00329"/>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1.  All atoms are made up of three sub-atomic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(smaller than atoms) parts.  They are the… </a:t>
            </a:r>
          </a:p>
        </p:txBody>
      </p:sp>
      <p:graphicFrame>
        <p:nvGraphicFramePr>
          <p:cNvPr id="3" name="Table 2"/>
          <p:cNvGraphicFramePr>
            <a:graphicFrameLocks noGrp="1"/>
          </p:cNvGraphicFramePr>
          <p:nvPr>
            <p:extLst>
              <p:ext uri="{D42A27DB-BD31-4B8C-83A1-F6EECF244321}">
                <p14:modId xmlns:p14="http://schemas.microsoft.com/office/powerpoint/2010/main" val="3346639273"/>
              </p:ext>
            </p:extLst>
          </p:nvPr>
        </p:nvGraphicFramePr>
        <p:xfrm>
          <a:off x="0" y="1371600"/>
          <a:ext cx="9144000" cy="54864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gridCol w="1981200">
                  <a:extLst>
                    <a:ext uri="{9D8B030D-6E8A-4147-A177-3AD203B41FA5}">
                      <a16:colId xmlns:a16="http://schemas.microsoft.com/office/drawing/2014/main" val="20004"/>
                    </a:ext>
                  </a:extLst>
                </a:gridCol>
              </a:tblGrid>
              <a:tr h="1363775">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Parts of</a:t>
                      </a:r>
                      <a:br>
                        <a:rPr lang="en-US" sz="3200" b="0" dirty="0">
                          <a:solidFill>
                            <a:srgbClr val="9900CC"/>
                          </a:solidFill>
                          <a:latin typeface="Times New Roman" panose="02020603050405020304" pitchFamily="18" charset="0"/>
                          <a:cs typeface="Times New Roman" panose="02020603050405020304" pitchFamily="18" charset="0"/>
                        </a:rPr>
                      </a:br>
                      <a:r>
                        <a:rPr lang="en-US" sz="3200" b="0" dirty="0">
                          <a:solidFill>
                            <a:srgbClr val="9900CC"/>
                          </a:solidFill>
                          <a:latin typeface="Times New Roman" panose="02020603050405020304" pitchFamily="18" charset="0"/>
                          <a:cs typeface="Times New Roman" panose="02020603050405020304" pitchFamily="18" charset="0"/>
                        </a:rPr>
                        <a:t>the 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Particle</a:t>
                      </a:r>
                      <a:br>
                        <a:rPr lang="en-US" sz="3200" b="0" dirty="0">
                          <a:solidFill>
                            <a:srgbClr val="9900CC"/>
                          </a:solidFill>
                          <a:latin typeface="Times New Roman" panose="02020603050405020304" pitchFamily="18" charset="0"/>
                          <a:cs typeface="Times New Roman" panose="02020603050405020304" pitchFamily="18" charset="0"/>
                        </a:rPr>
                      </a:br>
                      <a:r>
                        <a:rPr lang="en-US" sz="3200" b="0" dirty="0">
                          <a:solidFill>
                            <a:srgbClr val="9900CC"/>
                          </a:solidFill>
                          <a:latin typeface="Times New Roman" panose="02020603050405020304" pitchFamily="18" charset="0"/>
                          <a:cs typeface="Times New Roman" panose="02020603050405020304" pitchFamily="18" charset="0"/>
                        </a:rPr>
                        <a:t>Charge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b="0" dirty="0">
                          <a:solidFill>
                            <a:srgbClr val="9900CC"/>
                          </a:solidFill>
                          <a:latin typeface="Times New Roman" panose="02020603050405020304" pitchFamily="18" charset="0"/>
                          <a:cs typeface="Times New Roman" panose="02020603050405020304" pitchFamily="18" charset="0"/>
                        </a:rPr>
                        <a:t>Location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363775">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proton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Positive</a:t>
                      </a:r>
                    </a:p>
                    <a:p>
                      <a:pPr algn="ctr"/>
                      <a:r>
                        <a:rPr lang="en-US" sz="3200" b="1"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p</a:t>
                      </a:r>
                      <a:r>
                        <a:rPr lang="en-US" sz="4400" b="0" baseline="30000" dirty="0">
                          <a:solidFill>
                            <a:srgbClr val="FF0000"/>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1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nucleus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1363775">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neutron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Neutral</a:t>
                      </a:r>
                    </a:p>
                    <a:p>
                      <a:pPr algn="ctr"/>
                      <a:r>
                        <a:rPr lang="en-US" sz="3200" b="0" dirty="0">
                          <a:solidFill>
                            <a:srgbClr val="FF0000"/>
                          </a:solidFill>
                          <a:latin typeface="Times New Roman" panose="02020603050405020304" pitchFamily="18" charset="0"/>
                          <a:cs typeface="Times New Roman" panose="02020603050405020304" pitchFamily="18" charset="0"/>
                        </a:rPr>
                        <a:t>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r>
                        <a:rPr lang="en-US" sz="4400" b="0" dirty="0">
                          <a:solidFill>
                            <a:srgbClr val="FF0000"/>
                          </a:solidFill>
                          <a:latin typeface="Times New Roman" panose="02020603050405020304" pitchFamily="18" charset="0"/>
                          <a:cs typeface="Times New Roman" panose="020206030504050203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1 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tc>
                  <a:txBody>
                    <a:bodyPr/>
                    <a:lstStyle/>
                    <a:p>
                      <a:pPr algn="ctr"/>
                      <a:r>
                        <a:rPr lang="en-US" sz="3200" b="0" dirty="0">
                          <a:solidFill>
                            <a:srgbClr val="FF0000"/>
                          </a:solidFill>
                          <a:latin typeface="Times New Roman" panose="02020603050405020304" pitchFamily="18" charset="0"/>
                          <a:cs typeface="Times New Roman" panose="02020603050405020304" pitchFamily="18" charset="0"/>
                        </a:rPr>
                        <a:t>nucleus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DD"/>
                    </a:solidFill>
                  </a:tcPr>
                </a:tc>
                <a:extLst>
                  <a:ext uri="{0D108BD9-81ED-4DB2-BD59-A6C34878D82A}">
                    <a16:rowId xmlns:a16="http://schemas.microsoft.com/office/drawing/2014/main" val="10002"/>
                  </a:ext>
                </a:extLst>
              </a:tr>
              <a:tr h="1395075">
                <a:tc>
                  <a:txBody>
                    <a:bodyPr/>
                    <a:lstStyle/>
                    <a:p>
                      <a:pPr algn="ctr"/>
                      <a:r>
                        <a:rPr lang="en-US" sz="3200" b="0" dirty="0">
                          <a:solidFill>
                            <a:srgbClr val="3333CC"/>
                          </a:solidFill>
                          <a:latin typeface="Times New Roman" panose="02020603050405020304" pitchFamily="18" charset="0"/>
                          <a:cs typeface="Times New Roman" panose="02020603050405020304" pitchFamily="18" charset="0"/>
                        </a:rPr>
                        <a:t>electron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3200" b="0" dirty="0">
                          <a:solidFill>
                            <a:srgbClr val="3333CC"/>
                          </a:solidFill>
                          <a:latin typeface="Times New Roman" panose="02020603050405020304" pitchFamily="18" charset="0"/>
                          <a:cs typeface="Times New Roman" panose="02020603050405020304" pitchFamily="18" charset="0"/>
                        </a:rPr>
                        <a:t>Negative</a:t>
                      </a:r>
                    </a:p>
                    <a:p>
                      <a:pPr algn="ctr"/>
                      <a:r>
                        <a:rPr lang="en-US" sz="3200" b="1" dirty="0">
                          <a:solidFill>
                            <a:srgbClr val="3333CC"/>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4400" b="0" dirty="0">
                          <a:solidFill>
                            <a:srgbClr val="3333CC"/>
                          </a:solidFill>
                          <a:latin typeface="Times New Roman" panose="02020603050405020304" pitchFamily="18" charset="0"/>
                          <a:cs typeface="Times New Roman" panose="02020603050405020304" pitchFamily="18" charset="0"/>
                        </a:rPr>
                        <a:t>e</a:t>
                      </a:r>
                      <a:r>
                        <a:rPr lang="en-US" sz="4400" b="0" baseline="30000" dirty="0">
                          <a:solidFill>
                            <a:srgbClr val="3333CC"/>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zero in high school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flying around the nucleus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0815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0" y="0"/>
                <a:ext cx="9144000" cy="4471802"/>
              </a:xfrm>
              <a:prstGeom prst="rect">
                <a:avLst/>
              </a:prstGeom>
              <a:noFill/>
            </p:spPr>
            <p:txBody>
              <a:bodyPr wrap="square" rtlCol="0">
                <a:spAutoFit/>
              </a:bodyPr>
              <a:lstStyle/>
              <a:p>
                <a:pPr marL="514350" indent="-514350">
                  <a:buAutoNum type="arabicPeriod" startAt="2"/>
                </a:pPr>
                <a:r>
                  <a:rPr lang="en-US" sz="2800" dirty="0">
                    <a:latin typeface="Times New Roman" panose="02020603050405020304" pitchFamily="18" charset="0"/>
                    <a:cs typeface="Times New Roman" panose="02020603050405020304" pitchFamily="18" charset="0"/>
                  </a:rPr>
                  <a:t>The mass of an electron is NOT ZERO</a:t>
                </a:r>
                <a:r>
                  <a:rPr lang="en-US" sz="2000" dirty="0">
                    <a:latin typeface="Times New Roman" panose="02020603050405020304" pitchFamily="18" charset="0"/>
                    <a:cs typeface="Times New Roman" panose="02020603050405020304" pitchFamily="18" charset="0"/>
                  </a:rPr>
                  <a:t>, it’s so small, only about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en-US" sz="5400" b="0" i="1" smtClean="0">
                            <a:solidFill>
                              <a:srgbClr val="9900CC"/>
                            </a:solidFill>
                            <a:latin typeface="Cambria Math" panose="02040503050406030204" pitchFamily="18" charset="0"/>
                            <a:cs typeface="Times New Roman" panose="02020603050405020304" pitchFamily="18" charset="0"/>
                          </a:rPr>
                        </m:ctrlPr>
                      </m:fPr>
                      <m:num>
                        <m:r>
                          <a:rPr lang="en-US" sz="5400" b="0" i="1" smtClean="0">
                            <a:solidFill>
                              <a:srgbClr val="9900CC"/>
                            </a:solidFill>
                            <a:latin typeface="Cambria Math" panose="02040503050406030204" pitchFamily="18" charset="0"/>
                            <a:cs typeface="Times New Roman" panose="02020603050405020304" pitchFamily="18" charset="0"/>
                          </a:rPr>
                          <m:t>1</m:t>
                        </m:r>
                      </m:num>
                      <m:den>
                        <m:r>
                          <a:rPr lang="en-US" sz="5400" b="0" i="1" smtClean="0">
                            <a:solidFill>
                              <a:srgbClr val="9900CC"/>
                            </a:solidFill>
                            <a:latin typeface="Cambria Math" panose="02040503050406030204" pitchFamily="18" charset="0"/>
                            <a:cs typeface="Times New Roman" panose="02020603050405020304" pitchFamily="18" charset="0"/>
                          </a:rPr>
                          <m:t>1750</m:t>
                        </m:r>
                      </m:den>
                    </m:f>
                    <m:r>
                      <a:rPr lang="en-US" sz="5400" b="0" i="0" smtClean="0">
                        <a:solidFill>
                          <a:srgbClr val="9900CC"/>
                        </a:solidFill>
                        <a:latin typeface="Cambria Math" panose="02040503050406030204" pitchFamily="18" charset="0"/>
                        <a:cs typeface="Times New Roman" panose="02020603050405020304" pitchFamily="18" charset="0"/>
                      </a:rPr>
                      <m:t> </m:t>
                    </m:r>
                  </m:oMath>
                </a14:m>
                <a:r>
                  <a:rPr lang="en-US" sz="2800" dirty="0">
                    <a:solidFill>
                      <a:srgbClr val="9900CC"/>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of a proton or neutron.  </a:t>
                </a: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This is an intro class; the mass is not zero, but it is so small that we don’t count it.</a:t>
                </a:r>
              </a:p>
              <a:p>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The nucleus is the </a:t>
                </a:r>
                <a:r>
                  <a:rPr lang="en-US" sz="2000" u="sng" dirty="0">
                    <a:solidFill>
                      <a:srgbClr val="FF0000"/>
                    </a:solidFill>
                    <a:latin typeface="Times New Roman" panose="02020603050405020304" pitchFamily="18" charset="0"/>
                    <a:cs typeface="Times New Roman" panose="02020603050405020304" pitchFamily="18" charset="0"/>
                  </a:rPr>
                  <a:t>small, dense</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center of an atom where the protons and neutrons live.</a:t>
                </a:r>
              </a:p>
              <a:p>
                <a:r>
                  <a:rPr lang="en-US" sz="2000" dirty="0">
                    <a:latin typeface="Times New Roman" panose="02020603050405020304" pitchFamily="18" charset="0"/>
                    <a:cs typeface="Times New Roman" panose="02020603050405020304" pitchFamily="18" charset="0"/>
                  </a:rPr>
                  <a:t>Electrons fly around outside, </a:t>
                </a:r>
                <a:r>
                  <a:rPr lang="en-US" sz="2000" u="sng" dirty="0">
                    <a:solidFill>
                      <a:srgbClr val="FF0000"/>
                    </a:solidFill>
                    <a:latin typeface="Times New Roman" panose="02020603050405020304" pitchFamily="18" charset="0"/>
                    <a:cs typeface="Times New Roman" panose="02020603050405020304" pitchFamily="18" charset="0"/>
                  </a:rPr>
                  <a:t>relatively</a:t>
                </a:r>
                <a:r>
                  <a:rPr lang="en-US" sz="2000" dirty="0">
                    <a:latin typeface="Times New Roman" panose="02020603050405020304" pitchFamily="18" charset="0"/>
                    <a:cs typeface="Times New Roman" panose="02020603050405020304" pitchFamily="18" charset="0"/>
                  </a:rPr>
                  <a:t> far away.</a:t>
                </a:r>
              </a:p>
            </p:txBody>
          </p:sp>
        </mc:Choice>
        <mc:Fallback xmlns="">
          <p:sp>
            <p:nvSpPr>
              <p:cNvPr id="2" name="TextBox 1"/>
              <p:cNvSpPr txBox="1">
                <a:spLocks noRot="1" noChangeAspect="1" noMove="1" noResize="1" noEditPoints="1" noAdjustHandles="1" noChangeArrowheads="1" noChangeShapeType="1" noTextEdit="1"/>
              </p:cNvSpPr>
              <p:nvPr/>
            </p:nvSpPr>
            <p:spPr>
              <a:xfrm>
                <a:off x="0" y="0"/>
                <a:ext cx="9144000" cy="4471802"/>
              </a:xfrm>
              <a:prstGeom prst="rect">
                <a:avLst/>
              </a:prstGeom>
              <a:blipFill>
                <a:blip r:embed="rId2"/>
                <a:stretch>
                  <a:fillRect l="-1200" t="-1362" b="-1499"/>
                </a:stretch>
              </a:blipFill>
            </p:spPr>
            <p:txBody>
              <a:bodyPr/>
              <a:lstStyle/>
              <a:p>
                <a:r>
                  <a:rPr lang="en-US">
                    <a:noFill/>
                  </a:rPr>
                  <a:t> </a:t>
                </a:r>
              </a:p>
            </p:txBody>
          </p:sp>
        </mc:Fallback>
      </mc:AlternateContent>
    </p:spTree>
    <p:extLst>
      <p:ext uri="{BB962C8B-B14F-4D97-AF65-F5344CB8AC3E}">
        <p14:creationId xmlns:p14="http://schemas.microsoft.com/office/powerpoint/2010/main" val="253232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3.  The nucleus is the </a:t>
            </a:r>
            <a:r>
              <a:rPr lang="en-US" sz="2800" u="sng" dirty="0">
                <a:solidFill>
                  <a:srgbClr val="FF0000"/>
                </a:solidFill>
                <a:latin typeface="Times New Roman" panose="02020603050405020304" pitchFamily="18" charset="0"/>
                <a:cs typeface="Times New Roman" panose="02020603050405020304" pitchFamily="18" charset="0"/>
              </a:rPr>
              <a:t>small, dense, positive</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center of an atom where the protons live (and so do the neutrons).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  Electrons </a:t>
            </a:r>
            <a:r>
              <a:rPr lang="en-US" sz="2800" u="sng" dirty="0">
                <a:solidFill>
                  <a:srgbClr val="FF0000"/>
                </a:solidFill>
                <a:latin typeface="Times New Roman" panose="02020603050405020304" pitchFamily="18" charset="0"/>
                <a:cs typeface="Times New Roman" panose="02020603050405020304" pitchFamily="18" charset="0"/>
              </a:rPr>
              <a:t>fly around</a:t>
            </a:r>
            <a:r>
              <a:rPr lang="en-US" sz="2800" dirty="0">
                <a:latin typeface="Times New Roman" panose="02020603050405020304" pitchFamily="18" charset="0"/>
                <a:cs typeface="Times New Roman" panose="02020603050405020304" pitchFamily="18" charset="0"/>
              </a:rPr>
              <a:t> outside, relatively far away.</a:t>
            </a:r>
          </a:p>
        </p:txBody>
      </p:sp>
      <p:pic>
        <p:nvPicPr>
          <p:cNvPr id="1026" name="Picture 2" descr="http://realityrandd.com/images/atom_animat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667000"/>
            <a:ext cx="2914650" cy="2914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05200" y="2539275"/>
            <a:ext cx="5334000" cy="3785652"/>
          </a:xfrm>
          <a:prstGeom prst="rect">
            <a:avLst/>
          </a:prstGeom>
          <a:solidFill>
            <a:srgbClr val="FFFFDD"/>
          </a:solidFill>
          <a:ln>
            <a:solidFill>
              <a:srgbClr val="002060"/>
            </a:solidFill>
          </a:ln>
        </p:spPr>
        <p:txBody>
          <a:bodyPr wrap="square" rtlCol="0">
            <a:spAutoFit/>
          </a:bodyPr>
          <a:lstStyle/>
          <a:p>
            <a:pPr algn="ctr"/>
            <a:r>
              <a:rPr lang="en-US" sz="2400" dirty="0">
                <a:solidFill>
                  <a:schemeClr val="tx1">
                    <a:lumMod val="95000"/>
                    <a:lumOff val="5000"/>
                  </a:schemeClr>
                </a:solidFill>
                <a:latin typeface="Century Schoolbook" panose="02040604050505020304" pitchFamily="18" charset="0"/>
                <a:cs typeface="Consolas" pitchFamily="49" charset="0"/>
              </a:rPr>
              <a:t>In this model, the nucleus is the yellow ball in the middle.  </a:t>
            </a:r>
          </a:p>
          <a:p>
            <a:pPr algn="ctr"/>
            <a:r>
              <a:rPr lang="en-US" sz="2400" dirty="0">
                <a:solidFill>
                  <a:schemeClr val="tx1">
                    <a:lumMod val="95000"/>
                    <a:lumOff val="5000"/>
                  </a:schemeClr>
                </a:solidFill>
                <a:latin typeface="Century Schoolbook" panose="02040604050505020304" pitchFamily="18" charset="0"/>
                <a:cs typeface="Consolas" pitchFamily="49" charset="0"/>
              </a:rPr>
              <a:t>This is a model of atom #3, </a:t>
            </a:r>
            <a:br>
              <a:rPr lang="en-US" sz="2400" dirty="0">
                <a:solidFill>
                  <a:schemeClr val="tx1">
                    <a:lumMod val="95000"/>
                    <a:lumOff val="5000"/>
                  </a:schemeClr>
                </a:solidFill>
                <a:latin typeface="Century Schoolbook" panose="02040604050505020304" pitchFamily="18" charset="0"/>
                <a:cs typeface="Consolas" pitchFamily="49" charset="0"/>
              </a:rPr>
            </a:br>
            <a:r>
              <a:rPr lang="en-US" sz="2400" dirty="0">
                <a:solidFill>
                  <a:schemeClr val="tx1">
                    <a:lumMod val="95000"/>
                    <a:lumOff val="5000"/>
                  </a:schemeClr>
                </a:solidFill>
                <a:latin typeface="Century Schoolbook" panose="02040604050505020304" pitchFamily="18" charset="0"/>
                <a:cs typeface="Consolas" pitchFamily="49" charset="0"/>
              </a:rPr>
              <a:t>which is LITHIUM.</a:t>
            </a:r>
          </a:p>
          <a:p>
            <a:pPr algn="ctr"/>
            <a:br>
              <a:rPr lang="en-US" sz="2400" dirty="0">
                <a:solidFill>
                  <a:schemeClr val="tx1">
                    <a:lumMod val="95000"/>
                    <a:lumOff val="5000"/>
                  </a:schemeClr>
                </a:solidFill>
                <a:latin typeface="Century Schoolbook" panose="02040604050505020304" pitchFamily="18" charset="0"/>
                <a:cs typeface="Consolas" pitchFamily="49" charset="0"/>
              </a:rPr>
            </a:br>
            <a:r>
              <a:rPr lang="en-US" sz="2400" dirty="0">
                <a:solidFill>
                  <a:schemeClr val="tx1">
                    <a:lumMod val="95000"/>
                    <a:lumOff val="5000"/>
                  </a:schemeClr>
                </a:solidFill>
                <a:latin typeface="Century Schoolbook" panose="02040604050505020304" pitchFamily="18" charset="0"/>
                <a:cs typeface="Consolas" pitchFamily="49" charset="0"/>
              </a:rPr>
              <a:t>It does not show the three protons and four neutrons.</a:t>
            </a:r>
          </a:p>
          <a:p>
            <a:pPr algn="ctr"/>
            <a:endParaRPr lang="en-US" sz="2400" dirty="0">
              <a:solidFill>
                <a:schemeClr val="tx1">
                  <a:lumMod val="95000"/>
                  <a:lumOff val="5000"/>
                </a:schemeClr>
              </a:solidFill>
              <a:latin typeface="Century Schoolbook" panose="02040604050505020304" pitchFamily="18" charset="0"/>
              <a:cs typeface="Consolas" pitchFamily="49" charset="0"/>
            </a:endParaRPr>
          </a:p>
          <a:p>
            <a:pPr algn="ctr"/>
            <a:r>
              <a:rPr lang="en-US" sz="2400" dirty="0">
                <a:solidFill>
                  <a:schemeClr val="tx1">
                    <a:lumMod val="95000"/>
                    <a:lumOff val="5000"/>
                  </a:schemeClr>
                </a:solidFill>
                <a:latin typeface="Century Schoolbook" panose="02040604050505020304" pitchFamily="18" charset="0"/>
                <a:cs typeface="Consolas" pitchFamily="49" charset="0"/>
              </a:rPr>
              <a:t>It’s a cartoon, it’s not even what we think atoms look like, but it’s cute.</a:t>
            </a:r>
          </a:p>
        </p:txBody>
      </p:sp>
    </p:spTree>
    <p:extLst>
      <p:ext uri="{BB962C8B-B14F-4D97-AF65-F5344CB8AC3E}">
        <p14:creationId xmlns:p14="http://schemas.microsoft.com/office/powerpoint/2010/main" val="102991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412CA5-C871-4322-BA2C-0D1EE5284BD0}"/>
              </a:ext>
            </a:extLst>
          </p:cNvPr>
          <p:cNvSpPr txBox="1"/>
          <p:nvPr/>
        </p:nvSpPr>
        <p:spPr>
          <a:xfrm>
            <a:off x="0" y="0"/>
            <a:ext cx="9144000" cy="6986528"/>
          </a:xfrm>
          <a:prstGeom prst="rect">
            <a:avLst/>
          </a:prstGeom>
          <a:noFill/>
        </p:spPr>
        <p:txBody>
          <a:bodyPr wrap="square" rtlCol="0">
            <a:spAutoFit/>
          </a:bodyPr>
          <a:lstStyle/>
          <a:p>
            <a:r>
              <a:rPr lang="en-US" sz="4800" dirty="0">
                <a:latin typeface="Times New Roman" panose="02020603050405020304" pitchFamily="18" charset="0"/>
                <a:cs typeface="Times New Roman" panose="02020603050405020304" pitchFamily="18" charset="0"/>
              </a:rPr>
              <a:t>5.  </a:t>
            </a:r>
            <a:r>
              <a:rPr lang="en-US" sz="4800" u="sng" dirty="0">
                <a:solidFill>
                  <a:srgbClr val="FF0000"/>
                </a:solidFill>
                <a:latin typeface="Times New Roman" panose="02020603050405020304" pitchFamily="18" charset="0"/>
                <a:cs typeface="Times New Roman" panose="02020603050405020304" pitchFamily="18" charset="0"/>
              </a:rPr>
              <a:t>AMU</a:t>
            </a:r>
            <a:r>
              <a:rPr lang="en-US" sz="4800" dirty="0">
                <a:solidFill>
                  <a:srgbClr val="FF0000"/>
                </a:solidFill>
                <a:latin typeface="Times New Roman" panose="02020603050405020304" pitchFamily="18" charset="0"/>
                <a:cs typeface="Times New Roman" panose="02020603050405020304" pitchFamily="18" charset="0"/>
              </a:rPr>
              <a:t> is </a:t>
            </a:r>
            <a:r>
              <a:rPr lang="en-US" sz="4800" u="sng" dirty="0">
                <a:solidFill>
                  <a:srgbClr val="FF0000"/>
                </a:solidFill>
                <a:latin typeface="Times New Roman" panose="02020603050405020304" pitchFamily="18" charset="0"/>
                <a:cs typeface="Times New Roman" panose="02020603050405020304" pitchFamily="18" charset="0"/>
              </a:rPr>
              <a:t>atomic mass unit.</a:t>
            </a:r>
            <a:br>
              <a:rPr lang="en-US" sz="4800" u="sng"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      abbreviated as just “u”</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It’s a super small mass, and there is a lot of math to make it equivalent to </a:t>
            </a:r>
            <a:r>
              <a:rPr lang="en-US" sz="3200" dirty="0">
                <a:solidFill>
                  <a:srgbClr val="9900CC"/>
                </a:solidFill>
                <a:latin typeface="Times New Roman" panose="02020603050405020304" pitchFamily="18" charset="0"/>
                <a:cs typeface="Times New Roman" panose="02020603050405020304" pitchFamily="18" charset="0"/>
              </a:rPr>
              <a:t>1.67377 x 10</a:t>
            </a:r>
            <a:r>
              <a:rPr lang="en-US" sz="3200" baseline="30000" dirty="0">
                <a:solidFill>
                  <a:srgbClr val="9900CC"/>
                </a:solidFill>
                <a:latin typeface="Times New Roman" panose="02020603050405020304" pitchFamily="18" charset="0"/>
                <a:cs typeface="Times New Roman" panose="02020603050405020304" pitchFamily="18" charset="0"/>
              </a:rPr>
              <a:t>-24 </a:t>
            </a:r>
            <a:r>
              <a:rPr lang="en-US" sz="3200" dirty="0">
                <a:solidFill>
                  <a:srgbClr val="9900CC"/>
                </a:solidFill>
                <a:latin typeface="Times New Roman" panose="02020603050405020304" pitchFamily="18" charset="0"/>
                <a:cs typeface="Times New Roman" panose="02020603050405020304" pitchFamily="18" charset="0"/>
              </a:rPr>
              <a:t>gram</a:t>
            </a:r>
            <a:r>
              <a:rPr lang="en-US" sz="3200" dirty="0">
                <a:latin typeface="Times New Roman" panose="02020603050405020304" pitchFamily="18" charset="0"/>
                <a:cs typeface="Times New Roman" panose="02020603050405020304" pitchFamily="18" charset="0"/>
              </a:rPr>
              <a:t>, but we’ll NEVER DO MATH with this number.</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6.  In high school a proton has mass of  </a:t>
            </a:r>
            <a:r>
              <a:rPr lang="en-US" sz="3200" u="sng" dirty="0">
                <a:solidFill>
                  <a:srgbClr val="0033CC"/>
                </a:solidFill>
                <a:latin typeface="Times New Roman" panose="02020603050405020304" pitchFamily="18" charset="0"/>
                <a:cs typeface="Times New Roman" panose="02020603050405020304" pitchFamily="18" charset="0"/>
              </a:rPr>
              <a:t>1 amu</a:t>
            </a:r>
            <a:r>
              <a:rPr lang="en-US" sz="3200" dirty="0">
                <a:latin typeface="Times New Roman" panose="02020603050405020304" pitchFamily="18" charset="0"/>
                <a:cs typeface="Times New Roman" panose="02020603050405020304" pitchFamily="18" charset="0"/>
              </a:rPr>
              <a:t>.  (1 u)</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 neutron has mass of  = </a:t>
            </a:r>
            <a:r>
              <a:rPr lang="en-US" sz="3200" u="sng" dirty="0">
                <a:solidFill>
                  <a:srgbClr val="0033CC"/>
                </a:solidFill>
                <a:latin typeface="Times New Roman" panose="02020603050405020304" pitchFamily="18" charset="0"/>
                <a:cs typeface="Times New Roman" panose="02020603050405020304" pitchFamily="18" charset="0"/>
              </a:rPr>
              <a:t>1 amu</a:t>
            </a:r>
            <a:r>
              <a:rPr lang="en-US" sz="3200" dirty="0">
                <a:latin typeface="Times New Roman" panose="02020603050405020304" pitchFamily="18" charset="0"/>
                <a:cs typeface="Times New Roman" panose="02020603050405020304" pitchFamily="18" charset="0"/>
              </a:rPr>
              <a:t>.    (1 u)</a:t>
            </a:r>
          </a:p>
          <a:p>
            <a:endParaRPr lang="en-US" sz="3200" dirty="0">
              <a:latin typeface="Times New Roman" panose="02020603050405020304" pitchFamily="18" charset="0"/>
              <a:cs typeface="Times New Roman" panose="02020603050405020304" pitchFamily="18" charset="0"/>
            </a:endParaRPr>
          </a:p>
          <a:p>
            <a:r>
              <a:rPr lang="en-US" sz="3000" dirty="0">
                <a:solidFill>
                  <a:srgbClr val="FF0000"/>
                </a:solidFill>
                <a:latin typeface="Times New Roman" panose="02020603050405020304" pitchFamily="18" charset="0"/>
                <a:cs typeface="Times New Roman" panose="02020603050405020304" pitchFamily="18" charset="0"/>
              </a:rPr>
              <a:t>7.  In high school, because the mass of the electron is</a:t>
            </a:r>
            <a:br>
              <a:rPr lang="en-US" sz="3000" dirty="0">
                <a:solidFill>
                  <a:srgbClr val="FF0000"/>
                </a:solidFill>
                <a:latin typeface="Times New Roman" panose="02020603050405020304" pitchFamily="18" charset="0"/>
                <a:cs typeface="Times New Roman" panose="02020603050405020304" pitchFamily="18" charset="0"/>
              </a:rPr>
            </a:br>
            <a:r>
              <a:rPr lang="en-US" sz="3000" dirty="0">
                <a:solidFill>
                  <a:srgbClr val="FF0000"/>
                </a:solidFill>
                <a:latin typeface="Times New Roman" panose="02020603050405020304" pitchFamily="18" charset="0"/>
                <a:cs typeface="Times New Roman" panose="02020603050405020304" pitchFamily="18" charset="0"/>
              </a:rPr>
              <a:t>     so much smaller, we discount it in our calculations,</a:t>
            </a:r>
            <a:br>
              <a:rPr lang="en-US" sz="3000" dirty="0">
                <a:solidFill>
                  <a:srgbClr val="FF0000"/>
                </a:solidFill>
                <a:latin typeface="Times New Roman" panose="02020603050405020304" pitchFamily="18" charset="0"/>
                <a:cs typeface="Times New Roman" panose="02020603050405020304" pitchFamily="18" charset="0"/>
              </a:rPr>
            </a:br>
            <a:r>
              <a:rPr lang="en-US" sz="3000" dirty="0">
                <a:solidFill>
                  <a:srgbClr val="FF0000"/>
                </a:solidFill>
                <a:latin typeface="Times New Roman" panose="02020603050405020304" pitchFamily="18" charset="0"/>
                <a:cs typeface="Times New Roman" panose="02020603050405020304" pitchFamily="18" charset="0"/>
              </a:rPr>
              <a:t>    but it is NOT REALLY ZERO.   </a:t>
            </a:r>
          </a:p>
        </p:txBody>
      </p:sp>
    </p:spTree>
    <p:extLst>
      <p:ext uri="{BB962C8B-B14F-4D97-AF65-F5344CB8AC3E}">
        <p14:creationId xmlns:p14="http://schemas.microsoft.com/office/powerpoint/2010/main" val="481215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43200" y="914400"/>
            <a:ext cx="4572000" cy="46482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TextBox 5"/>
          <p:cNvSpPr txBox="1"/>
          <p:nvPr/>
        </p:nvSpPr>
        <p:spPr>
          <a:xfrm>
            <a:off x="2752858" y="914400"/>
            <a:ext cx="4562341" cy="646331"/>
          </a:xfrm>
          <a:prstGeom prst="rect">
            <a:avLst/>
          </a:prstGeom>
          <a:noFill/>
        </p:spPr>
        <p:txBody>
          <a:bodyPr wrap="square" rtlCol="0">
            <a:spAutoFit/>
          </a:bodyPr>
          <a:lstStyle/>
          <a:p>
            <a:r>
              <a:rPr lang="en-US" sz="3600" dirty="0"/>
              <a:t>12.011</a:t>
            </a:r>
          </a:p>
        </p:txBody>
      </p:sp>
      <p:sp>
        <p:nvSpPr>
          <p:cNvPr id="7" name="TextBox 6"/>
          <p:cNvSpPr txBox="1"/>
          <p:nvPr/>
        </p:nvSpPr>
        <p:spPr>
          <a:xfrm>
            <a:off x="2752858" y="3749211"/>
            <a:ext cx="2290294" cy="1846659"/>
          </a:xfrm>
          <a:prstGeom prst="rect">
            <a:avLst/>
          </a:prstGeom>
          <a:noFill/>
        </p:spPr>
        <p:txBody>
          <a:bodyPr wrap="square" rtlCol="0">
            <a:spAutoFit/>
          </a:bodyPr>
          <a:lstStyle/>
          <a:p>
            <a:r>
              <a:rPr lang="en-US" sz="6600" dirty="0"/>
              <a:t> 6</a:t>
            </a:r>
          </a:p>
          <a:p>
            <a:r>
              <a:rPr lang="en-US" sz="4800" dirty="0"/>
              <a:t>2-4</a:t>
            </a:r>
          </a:p>
        </p:txBody>
      </p:sp>
      <p:sp>
        <p:nvSpPr>
          <p:cNvPr id="8" name="TextBox 7"/>
          <p:cNvSpPr txBox="1"/>
          <p:nvPr/>
        </p:nvSpPr>
        <p:spPr>
          <a:xfrm>
            <a:off x="31024" y="947530"/>
            <a:ext cx="1721576" cy="830997"/>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Atomic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Mass</a:t>
            </a:r>
          </a:p>
        </p:txBody>
      </p:sp>
      <p:sp>
        <p:nvSpPr>
          <p:cNvPr id="9" name="TextBox 8"/>
          <p:cNvSpPr txBox="1"/>
          <p:nvPr/>
        </p:nvSpPr>
        <p:spPr>
          <a:xfrm>
            <a:off x="7467600" y="754728"/>
            <a:ext cx="1371600" cy="461665"/>
          </a:xfrm>
          <a:prstGeom prst="rect">
            <a:avLst/>
          </a:prstGeom>
          <a:noFill/>
        </p:spPr>
        <p:txBody>
          <a:bodyPr wrap="square" rtlCol="0">
            <a:spAutoFit/>
          </a:bodyPr>
          <a:lstStyle/>
          <a:p>
            <a:r>
              <a:rPr lang="en-US" sz="2400" dirty="0"/>
              <a:t> </a:t>
            </a:r>
          </a:p>
        </p:txBody>
      </p:sp>
      <p:sp>
        <p:nvSpPr>
          <p:cNvPr id="11" name="TextBox 10"/>
          <p:cNvSpPr txBox="1"/>
          <p:nvPr/>
        </p:nvSpPr>
        <p:spPr>
          <a:xfrm>
            <a:off x="31024" y="3581400"/>
            <a:ext cx="2635976" cy="1938992"/>
          </a:xfrm>
          <a:prstGeom prst="rect">
            <a:avLst/>
          </a:prstGeom>
          <a:noFill/>
        </p:spPr>
        <p:txBody>
          <a:bodyPr wrap="square" rtlCol="0">
            <a:spAutoFit/>
          </a:bodyPr>
          <a:lstStyle/>
          <a:p>
            <a:r>
              <a:rPr lang="en-US" sz="2400" dirty="0">
                <a:solidFill>
                  <a:srgbClr val="0033CC"/>
                </a:solidFill>
                <a:latin typeface="Times New Roman" panose="02020603050405020304" pitchFamily="18" charset="0"/>
                <a:cs typeface="Times New Roman" panose="02020603050405020304" pitchFamily="18" charset="0"/>
              </a:rPr>
              <a:t>   Atomic </a:t>
            </a:r>
            <a:br>
              <a:rPr lang="en-US" sz="2400" dirty="0">
                <a:solidFill>
                  <a:srgbClr val="0033CC"/>
                </a:solidFill>
                <a:latin typeface="Times New Roman" panose="02020603050405020304" pitchFamily="18" charset="0"/>
                <a:cs typeface="Times New Roman" panose="02020603050405020304" pitchFamily="18" charset="0"/>
              </a:rPr>
            </a:br>
            <a:r>
              <a:rPr lang="en-US" sz="2400" dirty="0">
                <a:solidFill>
                  <a:srgbClr val="0033CC"/>
                </a:solidFill>
                <a:latin typeface="Times New Roman" panose="02020603050405020304" pitchFamily="18" charset="0"/>
                <a:cs typeface="Times New Roman" panose="02020603050405020304" pitchFamily="18" charset="0"/>
              </a:rPr>
              <a:t>  Number</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Electron</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Configuration</a:t>
            </a:r>
          </a:p>
        </p:txBody>
      </p:sp>
      <p:sp>
        <p:nvSpPr>
          <p:cNvPr id="4" name="TextBox 3">
            <a:extLst>
              <a:ext uri="{FF2B5EF4-FFF2-40B4-BE49-F238E27FC236}">
                <a16:creationId xmlns:a16="http://schemas.microsoft.com/office/drawing/2014/main" id="{80120FCF-4070-42FD-9934-5D779282051D}"/>
              </a:ext>
            </a:extLst>
          </p:cNvPr>
          <p:cNvSpPr txBox="1"/>
          <p:nvPr/>
        </p:nvSpPr>
        <p:spPr>
          <a:xfrm>
            <a:off x="3848100" y="1062672"/>
            <a:ext cx="1752600" cy="3770263"/>
          </a:xfrm>
          <a:prstGeom prst="rect">
            <a:avLst/>
          </a:prstGeom>
          <a:noFill/>
        </p:spPr>
        <p:txBody>
          <a:bodyPr wrap="square" rtlCol="0">
            <a:spAutoFit/>
          </a:bodyPr>
          <a:lstStyle/>
          <a:p>
            <a:r>
              <a:rPr lang="en-US" sz="23900" dirty="0">
                <a:latin typeface="Times New Roman" panose="02020603050405020304" pitchFamily="18" charset="0"/>
                <a:cs typeface="Times New Roman" panose="02020603050405020304" pitchFamily="18" charset="0"/>
              </a:rPr>
              <a:t>C</a:t>
            </a:r>
          </a:p>
        </p:txBody>
      </p:sp>
      <p:cxnSp>
        <p:nvCxnSpPr>
          <p:cNvPr id="5" name="Straight Arrow Connector 4">
            <a:extLst>
              <a:ext uri="{FF2B5EF4-FFF2-40B4-BE49-F238E27FC236}">
                <a16:creationId xmlns:a16="http://schemas.microsoft.com/office/drawing/2014/main" id="{50AE78C6-F452-48F1-89CF-7503F601582D}"/>
              </a:ext>
            </a:extLst>
          </p:cNvPr>
          <p:cNvCxnSpPr/>
          <p:nvPr/>
        </p:nvCxnSpPr>
        <p:spPr>
          <a:xfrm flipH="1">
            <a:off x="6781800" y="1062672"/>
            <a:ext cx="1219200" cy="3851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3B49807-1FD9-4B0F-8CD6-839FBC0C6251}"/>
              </a:ext>
            </a:extLst>
          </p:cNvPr>
          <p:cNvSpPr txBox="1"/>
          <p:nvPr/>
        </p:nvSpPr>
        <p:spPr>
          <a:xfrm>
            <a:off x="7829549" y="868234"/>
            <a:ext cx="1333500" cy="1754326"/>
          </a:xfrm>
          <a:prstGeom prst="rect">
            <a:avLst/>
          </a:prstGeom>
          <a:noFill/>
        </p:spPr>
        <p:txBody>
          <a:bodyPr wrap="square" rtlCol="0">
            <a:spAutoFit/>
          </a:bodyP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Missing numbers, we will discuss them soon, not today.</a:t>
            </a:r>
          </a:p>
        </p:txBody>
      </p:sp>
      <p:sp>
        <p:nvSpPr>
          <p:cNvPr id="2" name="TextBox 1">
            <a:extLst>
              <a:ext uri="{FF2B5EF4-FFF2-40B4-BE49-F238E27FC236}">
                <a16:creationId xmlns:a16="http://schemas.microsoft.com/office/drawing/2014/main" id="{D581A478-806F-6C48-7B9B-1A8E35587E61}"/>
              </a:ext>
            </a:extLst>
          </p:cNvPr>
          <p:cNvSpPr txBox="1"/>
          <p:nvPr/>
        </p:nvSpPr>
        <p:spPr>
          <a:xfrm>
            <a:off x="0" y="0"/>
            <a:ext cx="838200" cy="646331"/>
          </a:xfrm>
          <a:prstGeom prst="rect">
            <a:avLst/>
          </a:prstGeom>
          <a:noFill/>
        </p:spPr>
        <p:txBody>
          <a:bodyPr wrap="square" rtlCol="0">
            <a:spAutoFit/>
          </a:bodyPr>
          <a:lstStyle/>
          <a:p>
            <a:r>
              <a:rPr lang="en-US" sz="3600" dirty="0">
                <a:solidFill>
                  <a:srgbClr val="0033CC"/>
                </a:solidFill>
                <a:latin typeface="Times New Roman" panose="02020603050405020304" pitchFamily="18" charset="0"/>
                <a:cs typeface="Times New Roman" panose="02020603050405020304" pitchFamily="18" charset="0"/>
              </a:rPr>
              <a:t>8</a:t>
            </a:r>
            <a:r>
              <a:rPr lang="en-US" dirty="0"/>
              <a:t>.</a:t>
            </a:r>
          </a:p>
        </p:txBody>
      </p:sp>
      <p:cxnSp>
        <p:nvCxnSpPr>
          <p:cNvPr id="16" name="Straight Arrow Connector 15">
            <a:extLst>
              <a:ext uri="{FF2B5EF4-FFF2-40B4-BE49-F238E27FC236}">
                <a16:creationId xmlns:a16="http://schemas.microsoft.com/office/drawing/2014/main" id="{3D6B8815-C6BF-383B-6071-1A9FE3FD97D6}"/>
              </a:ext>
            </a:extLst>
          </p:cNvPr>
          <p:cNvCxnSpPr>
            <a:cxnSpLocks/>
          </p:cNvCxnSpPr>
          <p:nvPr/>
        </p:nvCxnSpPr>
        <p:spPr>
          <a:xfrm flipV="1">
            <a:off x="1371600" y="1295400"/>
            <a:ext cx="1295400" cy="152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CDFF2DDE-E4E3-29A6-99EB-912AFC13F548}"/>
              </a:ext>
            </a:extLst>
          </p:cNvPr>
          <p:cNvCxnSpPr>
            <a:cxnSpLocks/>
          </p:cNvCxnSpPr>
          <p:nvPr/>
        </p:nvCxnSpPr>
        <p:spPr>
          <a:xfrm>
            <a:off x="1381258" y="3988327"/>
            <a:ext cx="1228592" cy="278873"/>
          </a:xfrm>
          <a:prstGeom prst="straightConnector1">
            <a:avLst/>
          </a:prstGeom>
          <a:ln w="38100">
            <a:solidFill>
              <a:srgbClr val="0033CC"/>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69892A33-8BAE-5685-992E-6B62CD0C7CBE}"/>
              </a:ext>
            </a:extLst>
          </p:cNvPr>
          <p:cNvCxnSpPr>
            <a:cxnSpLocks/>
          </p:cNvCxnSpPr>
          <p:nvPr/>
        </p:nvCxnSpPr>
        <p:spPr>
          <a:xfrm>
            <a:off x="1639563" y="5029200"/>
            <a:ext cx="1027437" cy="7620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3275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495"/>
            <a:ext cx="9144000" cy="526297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9.</a:t>
            </a:r>
            <a:r>
              <a:rPr lang="en-US" sz="2800" dirty="0">
                <a:latin typeface="Times New Roman" panose="02020603050405020304" pitchFamily="18" charset="0"/>
                <a:cs typeface="Times New Roman" panose="02020603050405020304" pitchFamily="18" charset="0"/>
              </a:rPr>
              <a:t>  Atomic Mass Numbers will be rounded to the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nearest whole number</a:t>
            </a:r>
            <a:r>
              <a:rPr lang="en-US" sz="28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 our class.  We will learn why the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decimals exist and why they are important too, have patience. </a:t>
            </a:r>
            <a:endParaRPr lang="en-US" sz="2800" dirty="0">
              <a:latin typeface="Times New Roman" panose="02020603050405020304" pitchFamily="18" charset="0"/>
              <a:cs typeface="Times New Roman" panose="02020603050405020304" pitchFamily="18" charset="0"/>
            </a:endParaRPr>
          </a:p>
          <a:p>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10.</a:t>
            </a:r>
            <a:r>
              <a:rPr lang="en-US" sz="3200" dirty="0">
                <a:latin typeface="Times New Roman" panose="02020603050405020304" pitchFamily="18" charset="0"/>
                <a:cs typeface="Times New Roman" panose="02020603050405020304" pitchFamily="18" charset="0"/>
              </a:rPr>
              <a:t>  Mass Number = mass of </a:t>
            </a:r>
            <a:r>
              <a:rPr lang="en-US" sz="3200" u="sng" dirty="0">
                <a:solidFill>
                  <a:srgbClr val="FF0000"/>
                </a:solidFill>
                <a:latin typeface="Times New Roman" panose="02020603050405020304" pitchFamily="18" charset="0"/>
                <a:cs typeface="Times New Roman" panose="02020603050405020304" pitchFamily="18" charset="0"/>
              </a:rPr>
              <a:t>protons + neutrons</a:t>
            </a:r>
          </a:p>
          <a:p>
            <a:endParaRPr lang="en-US" sz="2000" u="sng" dirty="0">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a:t>
            </a:r>
            <a:r>
              <a:rPr lang="en-US" sz="6000" dirty="0">
                <a:solidFill>
                  <a:srgbClr val="3333CC"/>
                </a:solidFill>
                <a:latin typeface="Times New Roman" panose="02020603050405020304" pitchFamily="18" charset="0"/>
                <a:cs typeface="Times New Roman" panose="02020603050405020304" pitchFamily="18" charset="0"/>
              </a:rPr>
              <a:t>Atomic Mass = p</a:t>
            </a:r>
            <a:r>
              <a:rPr lang="en-US" sz="6000" baseline="30000" dirty="0">
                <a:solidFill>
                  <a:srgbClr val="3333CC"/>
                </a:solidFill>
                <a:latin typeface="Times New Roman" panose="02020603050405020304" pitchFamily="18" charset="0"/>
                <a:cs typeface="Times New Roman" panose="02020603050405020304" pitchFamily="18" charset="0"/>
              </a:rPr>
              <a:t>+</a:t>
            </a:r>
            <a:r>
              <a:rPr lang="en-US" sz="6000" dirty="0">
                <a:solidFill>
                  <a:srgbClr val="3333CC"/>
                </a:solidFill>
                <a:latin typeface="Times New Roman" panose="02020603050405020304" pitchFamily="18" charset="0"/>
                <a:cs typeface="Times New Roman" panose="02020603050405020304" pitchFamily="18" charset="0"/>
              </a:rPr>
              <a:t> plus n°</a:t>
            </a:r>
            <a:endParaRPr lang="en-US" sz="3200" dirty="0">
              <a:solidFill>
                <a:srgbClr val="FF0000"/>
              </a:solidFill>
              <a:latin typeface="Times New Roman" panose="02020603050405020304" pitchFamily="18" charset="0"/>
              <a:cs typeface="Times New Roman" panose="02020603050405020304" pitchFamily="18" charset="0"/>
            </a:endParaRPr>
          </a:p>
          <a:p>
            <a:br>
              <a:rPr lang="en-US" sz="800" dirty="0">
                <a:solidFill>
                  <a:srgbClr val="FF0000"/>
                </a:solidFill>
                <a:latin typeface="Times New Roman" panose="02020603050405020304" pitchFamily="18" charset="0"/>
                <a:cs typeface="Times New Roman" panose="02020603050405020304" pitchFamily="18" charset="0"/>
              </a:rPr>
            </a:br>
            <a:br>
              <a:rPr lang="en-US" sz="800" dirty="0">
                <a:solidFill>
                  <a:srgbClr val="FF0000"/>
                </a:solidFill>
                <a:latin typeface="Times New Roman" panose="02020603050405020304" pitchFamily="18" charset="0"/>
                <a:cs typeface="Times New Roman" panose="02020603050405020304" pitchFamily="18" charset="0"/>
              </a:rPr>
            </a:br>
            <a:endParaRPr lang="en-US" sz="3200" i="1" dirty="0">
              <a:solidFill>
                <a:srgbClr val="33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273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495"/>
            <a:ext cx="9144000" cy="4462760"/>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11</a:t>
            </a:r>
            <a:r>
              <a:rPr lang="en-US" sz="4400" b="1" dirty="0">
                <a:latin typeface="Times New Roman" panose="02020603050405020304" pitchFamily="18" charset="0"/>
                <a:cs typeface="Times New Roman" panose="02020603050405020304" pitchFamily="18" charset="0"/>
              </a:rPr>
              <a:t>.</a:t>
            </a:r>
            <a:r>
              <a:rPr lang="en-US" sz="4400" dirty="0">
                <a:latin typeface="Times New Roman" panose="02020603050405020304" pitchFamily="18" charset="0"/>
                <a:cs typeface="Times New Roman" panose="02020603050405020304" pitchFamily="18" charset="0"/>
              </a:rPr>
              <a:t>  The mass of sodium is 23 AMU. </a:t>
            </a:r>
            <a:br>
              <a:rPr lang="en-US" sz="4400" dirty="0">
                <a:latin typeface="Times New Roman" panose="02020603050405020304" pitchFamily="18" charset="0"/>
                <a:cs typeface="Times New Roman" panose="02020603050405020304" pitchFamily="18" charset="0"/>
              </a:rPr>
            </a:b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It has a total of </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11 protons   +   ___ neutrons.  </a:t>
            </a:r>
            <a:br>
              <a:rPr lang="en-US" sz="4400" dirty="0">
                <a:latin typeface="Times New Roman" panose="02020603050405020304" pitchFamily="18" charset="0"/>
                <a:cs typeface="Times New Roman" panose="02020603050405020304" pitchFamily="18" charset="0"/>
              </a:rPr>
            </a:br>
            <a:endParaRPr lang="en-US" sz="4400" dirty="0">
              <a:latin typeface="Times New Roman" panose="02020603050405020304" pitchFamily="18" charset="0"/>
              <a:cs typeface="Times New Roman" panose="02020603050405020304" pitchFamily="18" charset="0"/>
            </a:endParaRPr>
          </a:p>
          <a:p>
            <a:endParaRPr lang="en-US" sz="3200" dirty="0">
              <a:solidFill>
                <a:srgbClr val="FF0000"/>
              </a:solidFill>
              <a:latin typeface="Times New Roman" panose="02020603050405020304" pitchFamily="18" charset="0"/>
              <a:cs typeface="Times New Roman" panose="02020603050405020304" pitchFamily="18" charset="0"/>
            </a:endParaRPr>
          </a:p>
          <a:p>
            <a:r>
              <a:rPr lang="en-US" sz="3200" i="1" dirty="0">
                <a:solidFill>
                  <a:srgbClr val="3333CC"/>
                </a:solidFill>
                <a:latin typeface="Times New Roman" panose="02020603050405020304" pitchFamily="18" charset="0"/>
                <a:cs typeface="Times New Roman" panose="02020603050405020304" pitchFamily="18" charset="0"/>
              </a:rPr>
              <a:t> </a:t>
            </a:r>
          </a:p>
        </p:txBody>
      </p:sp>
      <p:sp>
        <p:nvSpPr>
          <p:cNvPr id="3" name="TextBox 2"/>
          <p:cNvSpPr txBox="1"/>
          <p:nvPr/>
        </p:nvSpPr>
        <p:spPr>
          <a:xfrm>
            <a:off x="439212" y="4574976"/>
            <a:ext cx="8534400" cy="400110"/>
          </a:xfrm>
          <a:prstGeom prst="rect">
            <a:avLst/>
          </a:prstGeom>
          <a:noFill/>
        </p:spPr>
        <p:txBody>
          <a:bodyPr wrap="square" rtlCol="0">
            <a:spAutoFit/>
          </a:bodyPr>
          <a:lstStyle/>
          <a:p>
            <a:r>
              <a:rPr lang="en-US" sz="2000" b="1" dirty="0"/>
              <a:t> </a:t>
            </a:r>
          </a:p>
        </p:txBody>
      </p:sp>
      <p:pic>
        <p:nvPicPr>
          <p:cNvPr id="1026" name="Picture 2" descr="Image result for right and left hand">
            <a:extLst>
              <a:ext uri="{FF2B5EF4-FFF2-40B4-BE49-F238E27FC236}">
                <a16:creationId xmlns:a16="http://schemas.microsoft.com/office/drawing/2014/main" id="{C758C0D8-C7FB-4861-9357-AA1F7E9EEB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212" y="2929157"/>
            <a:ext cx="5236437" cy="23506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9473DE-60E8-4E32-811D-D931125348FD}"/>
              </a:ext>
            </a:extLst>
          </p:cNvPr>
          <p:cNvSpPr txBox="1"/>
          <p:nvPr/>
        </p:nvSpPr>
        <p:spPr>
          <a:xfrm rot="21273170">
            <a:off x="1267394" y="4292242"/>
            <a:ext cx="1271770" cy="769441"/>
          </a:xfrm>
          <a:prstGeom prst="rect">
            <a:avLst/>
          </a:prstGeom>
          <a:noFill/>
        </p:spPr>
        <p:txBody>
          <a:bodyPr wrap="square" rtlCol="0">
            <a:spAutoFit/>
          </a:bodyPr>
          <a:lstStyle/>
          <a:p>
            <a:pPr algn="ctr"/>
            <a:r>
              <a:rPr lang="en-US" sz="4400" dirty="0">
                <a:solidFill>
                  <a:srgbClr val="FF0000"/>
                </a:solidFill>
                <a:latin typeface="Comic Sans MS" panose="030F0702030302020204" pitchFamily="66" charset="0"/>
              </a:rPr>
              <a:t>11p</a:t>
            </a:r>
            <a:r>
              <a:rPr lang="en-US" sz="6600" baseline="30000" dirty="0">
                <a:solidFill>
                  <a:srgbClr val="FF0000"/>
                </a:solidFill>
                <a:latin typeface="Comic Sans MS" panose="030F0702030302020204" pitchFamily="66" charset="0"/>
              </a:rPr>
              <a:t>+</a:t>
            </a:r>
          </a:p>
        </p:txBody>
      </p:sp>
      <p:sp>
        <p:nvSpPr>
          <p:cNvPr id="7" name="TextBox 6">
            <a:extLst>
              <a:ext uri="{FF2B5EF4-FFF2-40B4-BE49-F238E27FC236}">
                <a16:creationId xmlns:a16="http://schemas.microsoft.com/office/drawing/2014/main" id="{B12EA826-5110-44C7-9E9A-3B31501C3572}"/>
              </a:ext>
            </a:extLst>
          </p:cNvPr>
          <p:cNvSpPr txBox="1"/>
          <p:nvPr/>
        </p:nvSpPr>
        <p:spPr>
          <a:xfrm rot="21209289">
            <a:off x="4364974" y="4321776"/>
            <a:ext cx="1261030" cy="769441"/>
          </a:xfrm>
          <a:prstGeom prst="rect">
            <a:avLst/>
          </a:prstGeom>
          <a:noFill/>
        </p:spPr>
        <p:txBody>
          <a:bodyPr wrap="square" rtlCol="0">
            <a:spAutoFit/>
          </a:bodyPr>
          <a:lstStyle/>
          <a:p>
            <a:pPr algn="ctr"/>
            <a:r>
              <a:rPr lang="en-US" sz="4400" dirty="0">
                <a:solidFill>
                  <a:srgbClr val="FF0000"/>
                </a:solidFill>
                <a:latin typeface="Comic Sans MS" panose="030F0702030302020204" pitchFamily="66" charset="0"/>
              </a:rPr>
              <a:t>?n</a:t>
            </a:r>
            <a:r>
              <a:rPr lang="en-US" sz="6600" baseline="30000" dirty="0">
                <a:solidFill>
                  <a:srgbClr val="FF0000"/>
                </a:solidFill>
                <a:latin typeface="Comic Sans MS" panose="030F0702030302020204" pitchFamily="66" charset="0"/>
                <a:ea typeface="Verdana" panose="020B0604030504040204" pitchFamily="34" charset="0"/>
              </a:rPr>
              <a:t>°</a:t>
            </a:r>
            <a:endParaRPr lang="en-US" sz="6600" baseline="30000" dirty="0">
              <a:solidFill>
                <a:srgbClr val="FF0000"/>
              </a:solidFill>
              <a:latin typeface="Comic Sans MS" panose="030F0702030302020204" pitchFamily="66" charset="0"/>
            </a:endParaRPr>
          </a:p>
        </p:txBody>
      </p:sp>
      <p:sp>
        <p:nvSpPr>
          <p:cNvPr id="5" name="TextBox 4">
            <a:extLst>
              <a:ext uri="{FF2B5EF4-FFF2-40B4-BE49-F238E27FC236}">
                <a16:creationId xmlns:a16="http://schemas.microsoft.com/office/drawing/2014/main" id="{F02F3F12-D606-7698-148A-E96ACC393519}"/>
              </a:ext>
            </a:extLst>
          </p:cNvPr>
          <p:cNvSpPr txBox="1"/>
          <p:nvPr/>
        </p:nvSpPr>
        <p:spPr>
          <a:xfrm>
            <a:off x="6121153" y="4267200"/>
            <a:ext cx="3048000"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 23 AMU</a:t>
            </a:r>
          </a:p>
        </p:txBody>
      </p:sp>
    </p:spTree>
    <p:extLst>
      <p:ext uri="{BB962C8B-B14F-4D97-AF65-F5344CB8AC3E}">
        <p14:creationId xmlns:p14="http://schemas.microsoft.com/office/powerpoint/2010/main" val="690529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18BB931-4E9E-4BB2-AB00-A1EC4FCA8A15}"/>
              </a:ext>
            </a:extLst>
          </p:cNvPr>
          <p:cNvSpPr txBox="1"/>
          <p:nvPr/>
        </p:nvSpPr>
        <p:spPr>
          <a:xfrm>
            <a:off x="0" y="44751"/>
            <a:ext cx="2286000" cy="830997"/>
          </a:xfrm>
          <a:prstGeom prst="rect">
            <a:avLst/>
          </a:prstGeom>
          <a:noFill/>
        </p:spPr>
        <p:txBody>
          <a:bodyPr wrap="square" rtlCol="0">
            <a:spAutoFit/>
          </a:bodyPr>
          <a:lstStyle/>
          <a:p>
            <a:r>
              <a:rPr lang="en-US" sz="4800" dirty="0">
                <a:solidFill>
                  <a:srgbClr val="FF0000"/>
                </a:solidFill>
              </a:rPr>
              <a:t>11. </a:t>
            </a:r>
            <a:r>
              <a:rPr lang="en-US" sz="3200" dirty="0">
                <a:solidFill>
                  <a:srgbClr val="FF0000"/>
                </a:solidFill>
              </a:rPr>
              <a:t>copy</a:t>
            </a:r>
            <a:endParaRPr lang="en-US" sz="4800" dirty="0">
              <a:solidFill>
                <a:srgbClr val="FF0000"/>
              </a:solidFill>
            </a:endParaRPr>
          </a:p>
        </p:txBody>
      </p:sp>
      <p:graphicFrame>
        <p:nvGraphicFramePr>
          <p:cNvPr id="13" name="Table 12">
            <a:extLst>
              <a:ext uri="{FF2B5EF4-FFF2-40B4-BE49-F238E27FC236}">
                <a16:creationId xmlns:a16="http://schemas.microsoft.com/office/drawing/2014/main" id="{EFF26DAD-085B-E4B8-571E-891ACE0D53D0}"/>
              </a:ext>
            </a:extLst>
          </p:cNvPr>
          <p:cNvGraphicFramePr>
            <a:graphicFrameLocks noGrp="1"/>
          </p:cNvGraphicFramePr>
          <p:nvPr>
            <p:extLst>
              <p:ext uri="{D42A27DB-BD31-4B8C-83A1-F6EECF244321}">
                <p14:modId xmlns:p14="http://schemas.microsoft.com/office/powerpoint/2010/main" val="2045406602"/>
              </p:ext>
            </p:extLst>
          </p:nvPr>
        </p:nvGraphicFramePr>
        <p:xfrm>
          <a:off x="0" y="1143000"/>
          <a:ext cx="9144000" cy="327660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1682465204"/>
                    </a:ext>
                  </a:extLst>
                </a:gridCol>
                <a:gridCol w="2362200">
                  <a:extLst>
                    <a:ext uri="{9D8B030D-6E8A-4147-A177-3AD203B41FA5}">
                      <a16:colId xmlns:a16="http://schemas.microsoft.com/office/drawing/2014/main" val="2177769883"/>
                    </a:ext>
                  </a:extLst>
                </a:gridCol>
                <a:gridCol w="3962400">
                  <a:extLst>
                    <a:ext uri="{9D8B030D-6E8A-4147-A177-3AD203B41FA5}">
                      <a16:colId xmlns:a16="http://schemas.microsoft.com/office/drawing/2014/main" val="2856531086"/>
                    </a:ext>
                  </a:extLst>
                </a:gridCol>
              </a:tblGrid>
              <a:tr h="1193800">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Sodium mass</a:t>
                      </a:r>
                    </a:p>
                  </a:txBody>
                  <a:tcPr anchor="ctr">
                    <a:noFill/>
                  </a:tcPr>
                </a:tc>
                <a:tc>
                  <a:txBody>
                    <a:bodyPr/>
                    <a:lstStyle/>
                    <a:p>
                      <a:pPr algn="r"/>
                      <a:r>
                        <a:rPr lang="en-US" sz="4400" b="0" dirty="0">
                          <a:solidFill>
                            <a:schemeClr val="tx1"/>
                          </a:solidFill>
                          <a:latin typeface="Times New Roman" panose="02020603050405020304" pitchFamily="18" charset="0"/>
                          <a:cs typeface="Times New Roman" panose="02020603050405020304" pitchFamily="18" charset="0"/>
                        </a:rPr>
                        <a:t>23 AMU</a:t>
                      </a:r>
                    </a:p>
                  </a:txBody>
                  <a:tcPr anchor="ctr">
                    <a:no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protons + neutrons</a:t>
                      </a:r>
                    </a:p>
                  </a:txBody>
                  <a:tcPr anchor="ctr">
                    <a:noFill/>
                  </a:tcPr>
                </a:tc>
                <a:extLst>
                  <a:ext uri="{0D108BD9-81ED-4DB2-BD59-A6C34878D82A}">
                    <a16:rowId xmlns:a16="http://schemas.microsoft.com/office/drawing/2014/main" val="82546760"/>
                  </a:ext>
                </a:extLst>
              </a:tr>
              <a:tr h="1320800">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Minus atomic number</a:t>
                      </a:r>
                    </a:p>
                  </a:txBody>
                  <a:tcPr anchor="ctr">
                    <a:noFill/>
                  </a:tcPr>
                </a:tc>
                <a:tc>
                  <a:txBody>
                    <a:bodyPr/>
                    <a:lstStyle/>
                    <a:p>
                      <a:pPr algn="r"/>
                      <a:r>
                        <a:rPr lang="en-US" sz="4400" b="0" dirty="0">
                          <a:solidFill>
                            <a:schemeClr val="tx1"/>
                          </a:solidFill>
                          <a:latin typeface="Times New Roman" panose="02020603050405020304" pitchFamily="18" charset="0"/>
                          <a:cs typeface="Times New Roman" panose="02020603050405020304" pitchFamily="18" charset="0"/>
                        </a:rPr>
                        <a:t>-11</a:t>
                      </a:r>
                    </a:p>
                  </a:txBody>
                  <a:tcPr anchor="ctr">
                    <a:no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 protons</a:t>
                      </a:r>
                    </a:p>
                  </a:txBody>
                  <a:tcPr anchor="ctr">
                    <a:noFill/>
                  </a:tcPr>
                </a:tc>
                <a:extLst>
                  <a:ext uri="{0D108BD9-81ED-4DB2-BD59-A6C34878D82A}">
                    <a16:rowId xmlns:a16="http://schemas.microsoft.com/office/drawing/2014/main" val="3330726981"/>
                  </a:ext>
                </a:extLst>
              </a:tr>
              <a:tr h="648063">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Equal </a:t>
                      </a:r>
                    </a:p>
                  </a:txBody>
                  <a:tcPr anchor="ctr">
                    <a:noFill/>
                  </a:tcPr>
                </a:tc>
                <a:tc>
                  <a:txBody>
                    <a:bodyPr/>
                    <a:lstStyle/>
                    <a:p>
                      <a:pPr algn="r"/>
                      <a:r>
                        <a:rPr lang="en-US" sz="4400" b="0" dirty="0">
                          <a:solidFill>
                            <a:schemeClr val="tx1"/>
                          </a:solidFill>
                          <a:latin typeface="Times New Roman" panose="02020603050405020304" pitchFamily="18" charset="0"/>
                          <a:cs typeface="Times New Roman" panose="02020603050405020304" pitchFamily="18" charset="0"/>
                        </a:rPr>
                        <a:t>12</a:t>
                      </a:r>
                    </a:p>
                  </a:txBody>
                  <a:tcPr anchor="ctr">
                    <a:noFill/>
                  </a:tcPr>
                </a:tc>
                <a:tc>
                  <a:txBody>
                    <a:bodyPr/>
                    <a:lstStyle/>
                    <a:p>
                      <a:pPr algn="ctr"/>
                      <a:r>
                        <a:rPr lang="en-US" sz="3200" b="0" dirty="0">
                          <a:solidFill>
                            <a:schemeClr val="tx1"/>
                          </a:solidFill>
                          <a:latin typeface="Times New Roman" panose="02020603050405020304" pitchFamily="18" charset="0"/>
                          <a:cs typeface="Times New Roman" panose="02020603050405020304" pitchFamily="18" charset="0"/>
                        </a:rPr>
                        <a:t>neutrons</a:t>
                      </a:r>
                    </a:p>
                  </a:txBody>
                  <a:tcPr anchor="ctr">
                    <a:noFill/>
                  </a:tcPr>
                </a:tc>
                <a:extLst>
                  <a:ext uri="{0D108BD9-81ED-4DB2-BD59-A6C34878D82A}">
                    <a16:rowId xmlns:a16="http://schemas.microsoft.com/office/drawing/2014/main" val="1423227245"/>
                  </a:ext>
                </a:extLst>
              </a:tr>
            </a:tbl>
          </a:graphicData>
        </a:graphic>
      </p:graphicFrame>
      <p:cxnSp>
        <p:nvCxnSpPr>
          <p:cNvPr id="16" name="Straight Connector 15">
            <a:extLst>
              <a:ext uri="{FF2B5EF4-FFF2-40B4-BE49-F238E27FC236}">
                <a16:creationId xmlns:a16="http://schemas.microsoft.com/office/drawing/2014/main" id="{5F7C580C-D544-6C64-7BAA-BC4FFAEEE99D}"/>
              </a:ext>
            </a:extLst>
          </p:cNvPr>
          <p:cNvCxnSpPr/>
          <p:nvPr/>
        </p:nvCxnSpPr>
        <p:spPr>
          <a:xfrm>
            <a:off x="3276600" y="3657600"/>
            <a:ext cx="58674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510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436016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12. How many protons, neutrons and electrons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are in TIN (element number 50)?</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Mass of Sn  =   119       =    p</a:t>
            </a:r>
            <a:r>
              <a:rPr lang="en-US" sz="3200" baseline="300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 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 atomic #  </a:t>
            </a:r>
            <a:r>
              <a:rPr lang="en-US" sz="3200" u="sng"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 </a:t>
            </a:r>
            <a:endParaRPr lang="en-US" sz="3200" u="sng" baseline="30000" dirty="0">
              <a:latin typeface="Times New Roman" panose="02020603050405020304" pitchFamily="18" charset="0"/>
              <a:cs typeface="Times New Roman" panose="02020603050405020304" pitchFamily="18" charset="0"/>
            </a:endParaRPr>
          </a:p>
          <a:p>
            <a:endParaRPr lang="en-US" sz="3200" u="sng" baseline="30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57736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583749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12. How many protons, neutrons and electrons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are in TIN (element number 50)?</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Mass of Sn  =   119       =    p</a:t>
            </a:r>
            <a:r>
              <a:rPr lang="en-US" sz="3200" baseline="300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 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 atomic #  </a:t>
            </a:r>
            <a:r>
              <a:rPr lang="en-US" sz="3200" dirty="0">
                <a:solidFill>
                  <a:srgbClr val="FF0000"/>
                </a:solidFill>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  </a:t>
            </a:r>
            <a:r>
              <a:rPr lang="en-US" sz="3200" u="sng" dirty="0">
                <a:solidFill>
                  <a:srgbClr val="FF0000"/>
                </a:solidFill>
                <a:latin typeface="Times New Roman" panose="02020603050405020304" pitchFamily="18" charset="0"/>
                <a:cs typeface="Times New Roman" panose="02020603050405020304" pitchFamily="18" charset="0"/>
              </a:rPr>
              <a:t>50</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rPr>
              <a:t>–  # p</a:t>
            </a:r>
            <a:r>
              <a:rPr lang="en-US" sz="3200" u="sng" baseline="30000" dirty="0">
                <a:latin typeface="Times New Roman" panose="02020603050405020304" pitchFamily="18" charset="0"/>
                <a:cs typeface="Times New Roman" panose="02020603050405020304" pitchFamily="18" charset="0"/>
              </a:rPr>
              <a:t>+</a:t>
            </a:r>
          </a:p>
          <a:p>
            <a:endParaRPr lang="en-US" sz="3200" u="sng" baseline="300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69     =         # n</a:t>
            </a:r>
            <a:r>
              <a:rPr lang="en-US" sz="3200" dirty="0">
                <a:solidFill>
                  <a:srgbClr val="FF0000"/>
                </a:solidFill>
                <a:latin typeface="Times New Roman" panose="02020603050405020304" pitchFamily="18" charset="0"/>
                <a:ea typeface="Verdana" panose="020B0604030504040204" pitchFamily="34" charset="0"/>
                <a:cs typeface="Times New Roman" panose="02020603050405020304" pitchFamily="18" charset="0"/>
              </a:rPr>
              <a:t>°</a:t>
            </a:r>
            <a:r>
              <a:rPr lang="en-US" sz="3200" dirty="0">
                <a:solidFill>
                  <a:srgbClr val="FF0000"/>
                </a:solidFill>
                <a:latin typeface="Times New Roman" panose="02020603050405020304" pitchFamily="18" charset="0"/>
                <a:cs typeface="Times New Roman" panose="02020603050405020304" pitchFamily="18" charset="0"/>
              </a:rPr>
              <a:t> </a:t>
            </a:r>
            <a:br>
              <a:rPr lang="en-US" sz="3200" dirty="0">
                <a:solidFill>
                  <a:srgbClr val="FF0000"/>
                </a:solidFill>
                <a:latin typeface="Times New Roman" panose="02020603050405020304" pitchFamily="18" charset="0"/>
                <a:cs typeface="Times New Roman" panose="02020603050405020304" pitchFamily="18" charset="0"/>
              </a:rPr>
            </a:br>
            <a:br>
              <a:rPr lang="en-US" sz="3200" dirty="0">
                <a:solidFill>
                  <a:srgbClr val="FF0000"/>
                </a:solidFill>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Tin has 50 protons, 50 electrons, and 69 neutrons.</a:t>
            </a:r>
          </a:p>
          <a:p>
            <a:r>
              <a:rPr lang="en-US" sz="32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51129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DC9BE-E3D4-C83D-95AD-BFA1C739F726}"/>
              </a:ext>
            </a:extLst>
          </p:cNvPr>
          <p:cNvSpPr txBox="1"/>
          <p:nvPr/>
        </p:nvSpPr>
        <p:spPr>
          <a:xfrm>
            <a:off x="-10357" y="2209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13</a:t>
            </a:r>
          </a:p>
          <a:p>
            <a:pPr algn="ctr"/>
            <a:endParaRPr lang="en-US" sz="3200" dirty="0">
              <a:latin typeface="Times New Roman" panose="02020603050405020304" pitchFamily="18" charset="0"/>
              <a:cs typeface="Times New Roman" panose="02020603050405020304" pitchFamily="18" charset="0"/>
            </a:endParaRPr>
          </a:p>
          <a:p>
            <a:pPr algn="ctr"/>
            <a:r>
              <a:rPr lang="en-US" sz="3200" dirty="0">
                <a:latin typeface="Times New Roman" panose="02020603050405020304" pitchFamily="18" charset="0"/>
                <a:cs typeface="Times New Roman" panose="02020603050405020304" pitchFamily="18" charset="0"/>
              </a:rPr>
              <a:t>This slide left intentionally blank; you know why.</a:t>
            </a:r>
          </a:p>
        </p:txBody>
      </p:sp>
    </p:spTree>
    <p:extLst>
      <p:ext uri="{BB962C8B-B14F-4D97-AF65-F5344CB8AC3E}">
        <p14:creationId xmlns:p14="http://schemas.microsoft.com/office/powerpoint/2010/main" val="2699823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400657"/>
          </a:xfrm>
          <a:prstGeom prst="rect">
            <a:avLst/>
          </a:prstGeom>
          <a:noFill/>
        </p:spPr>
        <p:txBody>
          <a:bodyPr wrap="square" rtlCol="0">
            <a:spAutoFit/>
          </a:bodyPr>
          <a:lstStyle/>
          <a:p>
            <a:r>
              <a:rPr lang="en-US" sz="4400" dirty="0">
                <a:solidFill>
                  <a:srgbClr val="FF0000"/>
                </a:solidFill>
                <a:latin typeface="Times New Roman" panose="02020603050405020304" pitchFamily="18" charset="0"/>
                <a:cs typeface="Times New Roman" panose="02020603050405020304" pitchFamily="18" charset="0"/>
              </a:rPr>
              <a:t>14.  All atoms are electrically neutral,     </a:t>
            </a:r>
            <a:br>
              <a:rPr lang="en-US" sz="4400" dirty="0">
                <a:solidFill>
                  <a:srgbClr val="FF0000"/>
                </a:solidFill>
                <a:latin typeface="Times New Roman" panose="02020603050405020304" pitchFamily="18" charset="0"/>
                <a:cs typeface="Times New Roman" panose="02020603050405020304" pitchFamily="18" charset="0"/>
              </a:rPr>
            </a:br>
            <a:r>
              <a:rPr lang="en-US" sz="4400" dirty="0">
                <a:solidFill>
                  <a:srgbClr val="FF0000"/>
                </a:solidFill>
                <a:latin typeface="Times New Roman" panose="02020603050405020304" pitchFamily="18" charset="0"/>
                <a:cs typeface="Times New Roman" panose="02020603050405020304" pitchFamily="18" charset="0"/>
              </a:rPr>
              <a:t>     </a:t>
            </a:r>
            <a:r>
              <a:rPr lang="en-US" sz="4400" dirty="0">
                <a:solidFill>
                  <a:srgbClr val="7030A0"/>
                </a:solidFill>
                <a:latin typeface="Times New Roman" panose="02020603050405020304" pitchFamily="18" charset="0"/>
                <a:cs typeface="Times New Roman" panose="02020603050405020304" pitchFamily="18" charset="0"/>
              </a:rPr>
              <a:t>the number of p</a:t>
            </a:r>
            <a:r>
              <a:rPr lang="en-US" sz="4400" baseline="30000" dirty="0">
                <a:solidFill>
                  <a:srgbClr val="7030A0"/>
                </a:solidFill>
                <a:latin typeface="Times New Roman" panose="02020603050405020304" pitchFamily="18" charset="0"/>
                <a:cs typeface="Times New Roman" panose="02020603050405020304" pitchFamily="18" charset="0"/>
              </a:rPr>
              <a:t>+</a:t>
            </a:r>
            <a:r>
              <a:rPr lang="en-US" sz="4400" dirty="0">
                <a:solidFill>
                  <a:srgbClr val="7030A0"/>
                </a:solidFill>
                <a:latin typeface="Times New Roman" panose="02020603050405020304" pitchFamily="18" charset="0"/>
                <a:cs typeface="Times New Roman" panose="02020603050405020304" pitchFamily="18" charset="0"/>
              </a:rPr>
              <a:t> = the number of e</a:t>
            </a:r>
            <a:r>
              <a:rPr lang="en-US" sz="4400" baseline="30000" dirty="0">
                <a:solidFill>
                  <a:srgbClr val="7030A0"/>
                </a:solidFill>
                <a:latin typeface="Times New Roman" panose="02020603050405020304" pitchFamily="18" charset="0"/>
                <a:cs typeface="Times New Roman" panose="02020603050405020304" pitchFamily="18" charset="0"/>
              </a:rPr>
              <a:t>-</a:t>
            </a:r>
            <a:endParaRPr lang="en-US" sz="3200" baseline="30000" dirty="0">
              <a:solidFill>
                <a:srgbClr val="7030A0"/>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ctr"/>
            <a:r>
              <a:rPr lang="en-US" sz="4400" dirty="0">
                <a:latin typeface="Times New Roman" panose="02020603050405020304" pitchFamily="18" charset="0"/>
                <a:cs typeface="Times New Roman" panose="02020603050405020304" pitchFamily="18" charset="0"/>
              </a:rPr>
              <a:t>the positives = the negatives.  </a:t>
            </a:r>
            <a:r>
              <a:rPr lang="en-US" sz="4400" i="1" dirty="0">
                <a:solidFill>
                  <a:srgbClr val="9900CC"/>
                </a:solidFill>
                <a:latin typeface="Times New Roman" panose="02020603050405020304" pitchFamily="18" charset="0"/>
                <a:cs typeface="Times New Roman" panose="02020603050405020304" pitchFamily="18" charset="0"/>
              </a:rPr>
              <a:t> </a:t>
            </a:r>
            <a:endParaRPr lang="en-US" sz="4400" dirty="0">
              <a:latin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013E614D-81D2-7EF9-5370-8903EBB0CFC7}"/>
              </a:ext>
            </a:extLst>
          </p:cNvPr>
          <p:cNvGraphicFramePr>
            <a:graphicFrameLocks noGrp="1"/>
          </p:cNvGraphicFramePr>
          <p:nvPr>
            <p:extLst>
              <p:ext uri="{D42A27DB-BD31-4B8C-83A1-F6EECF244321}">
                <p14:modId xmlns:p14="http://schemas.microsoft.com/office/powerpoint/2010/main" val="3430855866"/>
              </p:ext>
            </p:extLst>
          </p:nvPr>
        </p:nvGraphicFramePr>
        <p:xfrm>
          <a:off x="2362200" y="2514600"/>
          <a:ext cx="4114800" cy="4267201"/>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145910980"/>
                    </a:ext>
                  </a:extLst>
                </a:gridCol>
                <a:gridCol w="1371600">
                  <a:extLst>
                    <a:ext uri="{9D8B030D-6E8A-4147-A177-3AD203B41FA5}">
                      <a16:colId xmlns:a16="http://schemas.microsoft.com/office/drawing/2014/main" val="2705521577"/>
                    </a:ext>
                  </a:extLst>
                </a:gridCol>
                <a:gridCol w="1371600">
                  <a:extLst>
                    <a:ext uri="{9D8B030D-6E8A-4147-A177-3AD203B41FA5}">
                      <a16:colId xmlns:a16="http://schemas.microsoft.com/office/drawing/2014/main" val="437828513"/>
                    </a:ext>
                  </a:extLst>
                </a:gridCol>
              </a:tblGrid>
              <a:tr h="887086">
                <a:tc>
                  <a:txBody>
                    <a:bodyPr/>
                    <a:lstStyle/>
                    <a:p>
                      <a:pPr algn="ctr"/>
                      <a:r>
                        <a:rPr lang="en-US" b="0" dirty="0">
                          <a:solidFill>
                            <a:schemeClr val="tx1">
                              <a:lumMod val="95000"/>
                              <a:lumOff val="5000"/>
                            </a:schemeClr>
                          </a:solidFill>
                          <a:latin typeface="Congenial" panose="02000503040000020004" pitchFamily="2" charset="0"/>
                        </a:rPr>
                        <a:t>Atom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Congenial" panose="02000503040000020004" pitchFamily="2" charset="0"/>
                        </a:rPr>
                        <a:t>Number of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lumMod val="95000"/>
                              <a:lumOff val="5000"/>
                            </a:schemeClr>
                          </a:solidFill>
                          <a:latin typeface="Congenial" panose="02000503040000020004" pitchFamily="2" charset="0"/>
                        </a:rPr>
                        <a:t>Number of electrons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5800269"/>
                  </a:ext>
                </a:extLst>
              </a:tr>
              <a:tr h="676023">
                <a:tc>
                  <a:txBody>
                    <a:bodyPr/>
                    <a:lstStyle/>
                    <a:p>
                      <a:pPr algn="ctr"/>
                      <a:r>
                        <a:rPr lang="en-US" b="0" dirty="0">
                          <a:latin typeface="Congenial" panose="02000503040000020004" pitchFamily="2"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1892049"/>
                  </a:ext>
                </a:extLst>
              </a:tr>
              <a:tr h="676023">
                <a:tc>
                  <a:txBody>
                    <a:bodyPr/>
                    <a:lstStyle/>
                    <a:p>
                      <a:pPr algn="ctr"/>
                      <a:r>
                        <a:rPr lang="en-US" b="0" dirty="0">
                          <a:latin typeface="Congenial" panose="02000503040000020004" pitchFamily="2" charset="0"/>
                        </a:rPr>
                        <a:t>copper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6524797"/>
                  </a:ext>
                </a:extLst>
              </a:tr>
              <a:tr h="676023">
                <a:tc>
                  <a:txBody>
                    <a:bodyPr/>
                    <a:lstStyle/>
                    <a:p>
                      <a:pPr algn="ctr"/>
                      <a:r>
                        <a:rPr lang="en-US" b="0" dirty="0">
                          <a:latin typeface="Congenial" panose="02000503040000020004" pitchFamily="2" charset="0"/>
                        </a:rPr>
                        <a:t>tungsten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3565604"/>
                  </a:ext>
                </a:extLst>
              </a:tr>
              <a:tr h="676023">
                <a:tc>
                  <a:txBody>
                    <a:bodyPr/>
                    <a:lstStyle/>
                    <a:p>
                      <a:pPr algn="ctr"/>
                      <a:r>
                        <a:rPr lang="en-US" b="0" dirty="0">
                          <a:latin typeface="Congenial" panose="02000503040000020004" pitchFamily="2" charset="0"/>
                        </a:rPr>
                        <a:t>BISMUTH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dirty="0">
                          <a:latin typeface="Congenial" panose="02000503040000020004" pitchFamily="2" charset="0"/>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0193344"/>
                  </a:ext>
                </a:extLst>
              </a:tr>
              <a:tr h="676023">
                <a:tc gridSpan="3">
                  <a:txBody>
                    <a:bodyPr/>
                    <a:lstStyle/>
                    <a:p>
                      <a:pPr algn="ctr"/>
                      <a:r>
                        <a:rPr lang="en-US" b="0" dirty="0">
                          <a:solidFill>
                            <a:srgbClr val="FF0000"/>
                          </a:solidFill>
                          <a:latin typeface="Congenial" panose="02000503040000020004" pitchFamily="2" charset="0"/>
                        </a:rPr>
                        <a:t>Protons = electrons ALWAYS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0" dirty="0">
                        <a:latin typeface="Congenial" panose="02000503040000020004" pitchFamily="2" charset="0"/>
                      </a:endParaRPr>
                    </a:p>
                  </a:txBody>
                  <a:tcPr anchor="ctr"/>
                </a:tc>
                <a:tc hMerge="1">
                  <a:txBody>
                    <a:bodyPr/>
                    <a:lstStyle/>
                    <a:p>
                      <a:pPr algn="ctr"/>
                      <a:endParaRPr lang="en-US" b="0" dirty="0">
                        <a:latin typeface="Congenial" panose="02000503040000020004" pitchFamily="2" charset="0"/>
                      </a:endParaRPr>
                    </a:p>
                  </a:txBody>
                  <a:tcPr anchor="ctr"/>
                </a:tc>
                <a:extLst>
                  <a:ext uri="{0D108BD9-81ED-4DB2-BD59-A6C34878D82A}">
                    <a16:rowId xmlns:a16="http://schemas.microsoft.com/office/drawing/2014/main" val="3189825089"/>
                  </a:ext>
                </a:extLst>
              </a:tr>
            </a:tbl>
          </a:graphicData>
        </a:graphic>
      </p:graphicFrame>
    </p:spTree>
    <p:extLst>
      <p:ext uri="{BB962C8B-B14F-4D97-AF65-F5344CB8AC3E}">
        <p14:creationId xmlns:p14="http://schemas.microsoft.com/office/powerpoint/2010/main" val="122226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43143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15.  How many p</a:t>
            </a:r>
            <a:r>
              <a:rPr lang="en-US" sz="3200" baseline="30000" dirty="0">
                <a:solidFill>
                  <a:srgbClr val="FF0000"/>
                </a:solidFill>
                <a:latin typeface="Times New Roman" panose="02020603050405020304" pitchFamily="18" charset="0"/>
                <a:cs typeface="Times New Roman" panose="02020603050405020304" pitchFamily="18" charset="0"/>
              </a:rPr>
              <a:t>+</a:t>
            </a:r>
            <a:r>
              <a:rPr lang="en-US" sz="3200" dirty="0">
                <a:solidFill>
                  <a:srgbClr val="FF0000"/>
                </a:solidFill>
                <a:latin typeface="Times New Roman" panose="02020603050405020304" pitchFamily="18" charset="0"/>
                <a:cs typeface="Times New Roman" panose="02020603050405020304" pitchFamily="18" charset="0"/>
              </a:rPr>
              <a:t>, n° and e</a:t>
            </a:r>
            <a:r>
              <a:rPr lang="en-US" sz="3200" baseline="30000" dirty="0">
                <a:solidFill>
                  <a:srgbClr val="FF0000"/>
                </a:solidFill>
                <a:latin typeface="Times New Roman" panose="02020603050405020304" pitchFamily="18" charset="0"/>
                <a:cs typeface="Times New Roman" panose="02020603050405020304" pitchFamily="18" charset="0"/>
              </a:rPr>
              <a:t>-</a:t>
            </a:r>
            <a:r>
              <a:rPr lang="en-US" sz="3200" dirty="0">
                <a:solidFill>
                  <a:srgbClr val="FF0000"/>
                </a:solidFill>
                <a:latin typeface="Times New Roman" panose="02020603050405020304" pitchFamily="18" charset="0"/>
                <a:cs typeface="Times New Roman" panose="02020603050405020304" pitchFamily="18" charset="0"/>
              </a:rPr>
              <a:t> are in INDIUM?</a:t>
            </a:r>
          </a:p>
          <a:p>
            <a:pPr algn="ctr"/>
            <a:endParaRPr lang="en-US" sz="3200" dirty="0">
              <a:solidFill>
                <a:srgbClr val="FF0000"/>
              </a:solidFill>
              <a:latin typeface="Times New Roman" panose="02020603050405020304" pitchFamily="18" charset="0"/>
              <a:cs typeface="Times New Roman" panose="02020603050405020304" pitchFamily="18" charset="0"/>
            </a:endParaRPr>
          </a:p>
          <a:p>
            <a:r>
              <a:rPr lang="en-US" sz="8800" dirty="0">
                <a:solidFill>
                  <a:srgbClr val="FF0000"/>
                </a:solidFill>
                <a:latin typeface="Tahoma" pitchFamily="34" charset="0"/>
                <a:cs typeface="Tahoma" pitchFamily="34" charset="0"/>
              </a:rPr>
              <a:t>  </a:t>
            </a:r>
            <a:endParaRPr lang="en-US" sz="3200" dirty="0">
              <a:solidFill>
                <a:srgbClr val="FF0000"/>
              </a:solidFill>
              <a:latin typeface="Tahoma" pitchFamily="34" charset="0"/>
              <a:cs typeface="Tahoma" pitchFamily="34" charset="0"/>
            </a:endParaRPr>
          </a:p>
        </p:txBody>
      </p:sp>
      <p:graphicFrame>
        <p:nvGraphicFramePr>
          <p:cNvPr id="3" name="Table 2">
            <a:extLst>
              <a:ext uri="{FF2B5EF4-FFF2-40B4-BE49-F238E27FC236}">
                <a16:creationId xmlns:a16="http://schemas.microsoft.com/office/drawing/2014/main" id="{4E02911F-8F72-EA71-912A-E8FA7FF149C3}"/>
              </a:ext>
            </a:extLst>
          </p:cNvPr>
          <p:cNvGraphicFramePr>
            <a:graphicFrameLocks noGrp="1"/>
          </p:cNvGraphicFramePr>
          <p:nvPr>
            <p:extLst>
              <p:ext uri="{D42A27DB-BD31-4B8C-83A1-F6EECF244321}">
                <p14:modId xmlns:p14="http://schemas.microsoft.com/office/powerpoint/2010/main" val="839212403"/>
              </p:ext>
            </p:extLst>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Indium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798720276"/>
                  </a:ext>
                </a:extLst>
              </a:tr>
              <a:tr h="597877">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56234284"/>
                  </a:ext>
                </a:extLst>
              </a:tr>
              <a:tr h="597877">
                <a:tc>
                  <a:txBody>
                    <a:bodyPr/>
                    <a:lstStyle/>
                    <a:p>
                      <a:pPr algn="ctr"/>
                      <a:endParaRPr lang="en-US" sz="2800" b="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394143294"/>
                  </a:ext>
                </a:extLst>
              </a:tr>
              <a:tr h="597877">
                <a:tc gridSpan="3">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The protons = electrons, so indium has </a:t>
                      </a:r>
                      <a:r>
                        <a:rPr lang="en-US" sz="2400" b="0" dirty="0">
                          <a:solidFill>
                            <a:srgbClr val="FFFFCC"/>
                          </a:solidFill>
                          <a:latin typeface="Times New Roman" panose="02020603050405020304" pitchFamily="18" charset="0"/>
                          <a:cs typeface="Times New Roman" panose="02020603050405020304" pitchFamily="18" charset="0"/>
                        </a:rPr>
                        <a:t>49</a:t>
                      </a: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 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3176707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4CD32-FC79-1920-4957-21872C0752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913B9D-08E5-02CC-EFB9-2A369009D74C}"/>
              </a:ext>
            </a:extLst>
          </p:cNvPr>
          <p:cNvSpPr txBox="1"/>
          <p:nvPr/>
        </p:nvSpPr>
        <p:spPr>
          <a:xfrm>
            <a:off x="0" y="0"/>
            <a:ext cx="9144000" cy="2431435"/>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15.  How many p</a:t>
            </a:r>
            <a:r>
              <a:rPr lang="en-US" sz="3200" baseline="30000" dirty="0">
                <a:solidFill>
                  <a:srgbClr val="FF0000"/>
                </a:solidFill>
                <a:latin typeface="Times New Roman" panose="02020603050405020304" pitchFamily="18" charset="0"/>
                <a:cs typeface="Times New Roman" panose="02020603050405020304" pitchFamily="18" charset="0"/>
              </a:rPr>
              <a:t>+</a:t>
            </a:r>
            <a:r>
              <a:rPr lang="en-US" sz="3200" dirty="0">
                <a:solidFill>
                  <a:srgbClr val="FF0000"/>
                </a:solidFill>
                <a:latin typeface="Times New Roman" panose="02020603050405020304" pitchFamily="18" charset="0"/>
                <a:cs typeface="Times New Roman" panose="02020603050405020304" pitchFamily="18" charset="0"/>
              </a:rPr>
              <a:t>, n° and e</a:t>
            </a:r>
            <a:r>
              <a:rPr lang="en-US" sz="3200" baseline="30000" dirty="0">
                <a:solidFill>
                  <a:srgbClr val="FF0000"/>
                </a:solidFill>
                <a:latin typeface="Times New Roman" panose="02020603050405020304" pitchFamily="18" charset="0"/>
                <a:cs typeface="Times New Roman" panose="02020603050405020304" pitchFamily="18" charset="0"/>
              </a:rPr>
              <a:t>-</a:t>
            </a:r>
            <a:r>
              <a:rPr lang="en-US" sz="3200" dirty="0">
                <a:solidFill>
                  <a:srgbClr val="FF0000"/>
                </a:solidFill>
                <a:latin typeface="Times New Roman" panose="02020603050405020304" pitchFamily="18" charset="0"/>
                <a:cs typeface="Times New Roman" panose="02020603050405020304" pitchFamily="18" charset="0"/>
              </a:rPr>
              <a:t> are in INDIUM?</a:t>
            </a:r>
          </a:p>
          <a:p>
            <a:pPr algn="ctr"/>
            <a:endParaRPr lang="en-US" sz="3200" dirty="0">
              <a:solidFill>
                <a:srgbClr val="FF0000"/>
              </a:solidFill>
              <a:latin typeface="Times New Roman" panose="02020603050405020304" pitchFamily="18" charset="0"/>
              <a:cs typeface="Times New Roman" panose="02020603050405020304" pitchFamily="18" charset="0"/>
            </a:endParaRPr>
          </a:p>
          <a:p>
            <a:r>
              <a:rPr lang="en-US" sz="8800" dirty="0">
                <a:solidFill>
                  <a:srgbClr val="FF0000"/>
                </a:solidFill>
                <a:latin typeface="Tahoma" pitchFamily="34" charset="0"/>
                <a:cs typeface="Tahoma" pitchFamily="34" charset="0"/>
              </a:rPr>
              <a:t>  </a:t>
            </a:r>
            <a:endParaRPr lang="en-US" sz="3200" dirty="0">
              <a:solidFill>
                <a:srgbClr val="FF0000"/>
              </a:solidFill>
              <a:latin typeface="Tahoma" pitchFamily="34" charset="0"/>
              <a:cs typeface="Tahoma" pitchFamily="34" charset="0"/>
            </a:endParaRPr>
          </a:p>
        </p:txBody>
      </p:sp>
      <p:graphicFrame>
        <p:nvGraphicFramePr>
          <p:cNvPr id="3" name="Table 2">
            <a:extLst>
              <a:ext uri="{FF2B5EF4-FFF2-40B4-BE49-F238E27FC236}">
                <a16:creationId xmlns:a16="http://schemas.microsoft.com/office/drawing/2014/main" id="{8B466ABF-8373-EBF8-B0B5-FFB8B8FF9B35}"/>
              </a:ext>
            </a:extLst>
          </p:cNvPr>
          <p:cNvGraphicFramePr>
            <a:graphicFrameLocks noGrp="1"/>
          </p:cNvGraphicFramePr>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Indium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115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798720276"/>
                  </a:ext>
                </a:extLst>
              </a:tr>
              <a:tr h="597877">
                <a:tc>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      –  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56234284"/>
                  </a:ext>
                </a:extLst>
              </a:tr>
              <a:tr h="597877">
                <a:tc>
                  <a:txBody>
                    <a:bodyPr/>
                    <a:lstStyle/>
                    <a:p>
                      <a:pPr algn="ctr"/>
                      <a:endParaRPr lang="en-US" sz="2800" b="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394143294"/>
                  </a:ext>
                </a:extLst>
              </a:tr>
              <a:tr h="597877">
                <a:tc gridSpan="3">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The protons = electrons, so indium has 49 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1988718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1FEB7-FB83-9667-D87A-849955DC3DAE}"/>
              </a:ext>
            </a:extLst>
          </p:cNvPr>
          <p:cNvSpPr txBox="1"/>
          <p:nvPr/>
        </p:nvSpPr>
        <p:spPr>
          <a:xfrm>
            <a:off x="0" y="0"/>
            <a:ext cx="9144000" cy="2431435"/>
          </a:xfrm>
          <a:prstGeom prst="rect">
            <a:avLst/>
          </a:prstGeom>
          <a:noFill/>
        </p:spPr>
        <p:txBody>
          <a:bodyPr wrap="square" rtlCol="0">
            <a:spAutoFit/>
          </a:bodyPr>
          <a:lstStyle/>
          <a:p>
            <a:r>
              <a:rPr lang="en-US" sz="3200" dirty="0">
                <a:solidFill>
                  <a:srgbClr val="3333CC"/>
                </a:solidFill>
                <a:latin typeface="Times New Roman" panose="02020603050405020304" pitchFamily="18" charset="0"/>
                <a:cs typeface="Times New Roman" panose="02020603050405020304" pitchFamily="18" charset="0"/>
              </a:rPr>
              <a:t>16.  How many p</a:t>
            </a:r>
            <a:r>
              <a:rPr lang="en-US" sz="3200" baseline="30000" dirty="0">
                <a:solidFill>
                  <a:srgbClr val="3333CC"/>
                </a:solidFill>
                <a:latin typeface="Times New Roman" panose="02020603050405020304" pitchFamily="18" charset="0"/>
                <a:cs typeface="Times New Roman" panose="02020603050405020304" pitchFamily="18" charset="0"/>
              </a:rPr>
              <a:t>+</a:t>
            </a:r>
            <a:r>
              <a:rPr lang="en-US" sz="3200" dirty="0">
                <a:solidFill>
                  <a:srgbClr val="3333CC"/>
                </a:solidFill>
                <a:latin typeface="Times New Roman" panose="02020603050405020304" pitchFamily="18" charset="0"/>
                <a:cs typeface="Times New Roman" panose="02020603050405020304" pitchFamily="18" charset="0"/>
              </a:rPr>
              <a:t>, n° and e</a:t>
            </a:r>
            <a:r>
              <a:rPr lang="en-US" sz="3200" baseline="30000" dirty="0">
                <a:solidFill>
                  <a:srgbClr val="3333CC"/>
                </a:solidFill>
                <a:latin typeface="Times New Roman" panose="02020603050405020304" pitchFamily="18" charset="0"/>
                <a:cs typeface="Times New Roman" panose="02020603050405020304" pitchFamily="18" charset="0"/>
              </a:rPr>
              <a:t>-</a:t>
            </a:r>
            <a:r>
              <a:rPr lang="en-US" sz="3200" dirty="0">
                <a:solidFill>
                  <a:srgbClr val="3333CC"/>
                </a:solidFill>
                <a:latin typeface="Times New Roman" panose="02020603050405020304" pitchFamily="18" charset="0"/>
                <a:cs typeface="Times New Roman" panose="02020603050405020304" pitchFamily="18" charset="0"/>
              </a:rPr>
              <a:t> are in NIOBIUM (#41)?</a:t>
            </a:r>
          </a:p>
          <a:p>
            <a:pPr algn="ctr"/>
            <a:endParaRPr lang="en-US" sz="3200" dirty="0">
              <a:solidFill>
                <a:srgbClr val="FF0000"/>
              </a:solidFill>
              <a:latin typeface="Times New Roman" panose="02020603050405020304" pitchFamily="18" charset="0"/>
              <a:cs typeface="Times New Roman" panose="02020603050405020304" pitchFamily="18" charset="0"/>
            </a:endParaRPr>
          </a:p>
          <a:p>
            <a:r>
              <a:rPr lang="en-US" sz="8800" dirty="0">
                <a:solidFill>
                  <a:srgbClr val="FF0000"/>
                </a:solidFill>
                <a:latin typeface="Tahoma" pitchFamily="34" charset="0"/>
                <a:cs typeface="Tahoma" pitchFamily="34" charset="0"/>
              </a:rPr>
              <a:t>  </a:t>
            </a:r>
            <a:endParaRPr lang="en-US" sz="3200" dirty="0">
              <a:solidFill>
                <a:srgbClr val="FF0000"/>
              </a:solidFill>
              <a:latin typeface="Tahoma" pitchFamily="34" charset="0"/>
              <a:cs typeface="Tahoma" pitchFamily="34" charset="0"/>
            </a:endParaRPr>
          </a:p>
        </p:txBody>
      </p:sp>
      <p:graphicFrame>
        <p:nvGraphicFramePr>
          <p:cNvPr id="3" name="Table 2">
            <a:extLst>
              <a:ext uri="{FF2B5EF4-FFF2-40B4-BE49-F238E27FC236}">
                <a16:creationId xmlns:a16="http://schemas.microsoft.com/office/drawing/2014/main" id="{A6B4DDF1-361B-175E-EF15-11EFC6D4D9D9}"/>
              </a:ext>
            </a:extLst>
          </p:cNvPr>
          <p:cNvGraphicFramePr>
            <a:graphicFrameLocks noGrp="1"/>
          </p:cNvGraphicFramePr>
          <p:nvPr>
            <p:extLst>
              <p:ext uri="{D42A27DB-BD31-4B8C-83A1-F6EECF244321}">
                <p14:modId xmlns:p14="http://schemas.microsoft.com/office/powerpoint/2010/main" val="678458487"/>
              </p:ext>
            </p:extLst>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Niobium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3798720276"/>
                  </a:ext>
                </a:extLst>
              </a:tr>
              <a:tr h="597877">
                <a:tc>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rgbClr val="3333CC"/>
                          </a:solidFill>
                          <a:latin typeface="Times New Roman" panose="02020603050405020304" pitchFamily="18" charset="0"/>
                          <a:cs typeface="Times New Roman" panose="02020603050405020304" pitchFamily="18" charset="0"/>
                        </a:rPr>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1456234284"/>
                  </a:ext>
                </a:extLst>
              </a:tr>
              <a:tr h="597877">
                <a:tc>
                  <a:txBody>
                    <a:bodyPr/>
                    <a:lstStyle/>
                    <a:p>
                      <a:pPr algn="ctr"/>
                      <a:endParaRPr lang="en-US" sz="2400" b="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3394143294"/>
                  </a:ext>
                </a:extLst>
              </a:tr>
              <a:tr h="597877">
                <a:tc gridSpan="3">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The protons = electrons, so niobium has     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1447275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1FEB7-FB83-9667-D87A-849955DC3DAE}"/>
              </a:ext>
            </a:extLst>
          </p:cNvPr>
          <p:cNvSpPr txBox="1"/>
          <p:nvPr/>
        </p:nvSpPr>
        <p:spPr>
          <a:xfrm>
            <a:off x="0" y="0"/>
            <a:ext cx="9144000" cy="2431435"/>
          </a:xfrm>
          <a:prstGeom prst="rect">
            <a:avLst/>
          </a:prstGeom>
          <a:noFill/>
        </p:spPr>
        <p:txBody>
          <a:bodyPr wrap="square" rtlCol="0">
            <a:spAutoFit/>
          </a:bodyPr>
          <a:lstStyle/>
          <a:p>
            <a:r>
              <a:rPr lang="en-US" sz="3200" dirty="0">
                <a:solidFill>
                  <a:srgbClr val="3333CC"/>
                </a:solidFill>
                <a:latin typeface="Times New Roman" panose="02020603050405020304" pitchFamily="18" charset="0"/>
                <a:cs typeface="Times New Roman" panose="02020603050405020304" pitchFamily="18" charset="0"/>
              </a:rPr>
              <a:t>16.  How many p</a:t>
            </a:r>
            <a:r>
              <a:rPr lang="en-US" sz="3200" baseline="30000" dirty="0">
                <a:solidFill>
                  <a:srgbClr val="3333CC"/>
                </a:solidFill>
                <a:latin typeface="Times New Roman" panose="02020603050405020304" pitchFamily="18" charset="0"/>
                <a:cs typeface="Times New Roman" panose="02020603050405020304" pitchFamily="18" charset="0"/>
              </a:rPr>
              <a:t>+</a:t>
            </a:r>
            <a:r>
              <a:rPr lang="en-US" sz="3200" dirty="0">
                <a:solidFill>
                  <a:srgbClr val="3333CC"/>
                </a:solidFill>
                <a:latin typeface="Times New Roman" panose="02020603050405020304" pitchFamily="18" charset="0"/>
                <a:cs typeface="Times New Roman" panose="02020603050405020304" pitchFamily="18" charset="0"/>
              </a:rPr>
              <a:t>, n° and e</a:t>
            </a:r>
            <a:r>
              <a:rPr lang="en-US" sz="3200" baseline="30000" dirty="0">
                <a:solidFill>
                  <a:srgbClr val="3333CC"/>
                </a:solidFill>
                <a:latin typeface="Times New Roman" panose="02020603050405020304" pitchFamily="18" charset="0"/>
                <a:cs typeface="Times New Roman" panose="02020603050405020304" pitchFamily="18" charset="0"/>
              </a:rPr>
              <a:t>-</a:t>
            </a:r>
            <a:r>
              <a:rPr lang="en-US" sz="3200" dirty="0">
                <a:solidFill>
                  <a:srgbClr val="3333CC"/>
                </a:solidFill>
                <a:latin typeface="Times New Roman" panose="02020603050405020304" pitchFamily="18" charset="0"/>
                <a:cs typeface="Times New Roman" panose="02020603050405020304" pitchFamily="18" charset="0"/>
              </a:rPr>
              <a:t> are in NIOBIUM (#41)?</a:t>
            </a:r>
          </a:p>
          <a:p>
            <a:pPr algn="ctr"/>
            <a:endParaRPr lang="en-US" sz="3200" dirty="0">
              <a:solidFill>
                <a:srgbClr val="FF0000"/>
              </a:solidFill>
              <a:latin typeface="Times New Roman" panose="02020603050405020304" pitchFamily="18" charset="0"/>
              <a:cs typeface="Times New Roman" panose="02020603050405020304" pitchFamily="18" charset="0"/>
            </a:endParaRPr>
          </a:p>
          <a:p>
            <a:r>
              <a:rPr lang="en-US" sz="8800" dirty="0">
                <a:solidFill>
                  <a:srgbClr val="FF0000"/>
                </a:solidFill>
                <a:latin typeface="Tahoma" pitchFamily="34" charset="0"/>
                <a:cs typeface="Tahoma" pitchFamily="34" charset="0"/>
              </a:rPr>
              <a:t>  </a:t>
            </a:r>
            <a:endParaRPr lang="en-US" sz="3200" dirty="0">
              <a:solidFill>
                <a:srgbClr val="FF0000"/>
              </a:solidFill>
              <a:latin typeface="Tahoma" pitchFamily="34" charset="0"/>
              <a:cs typeface="Tahoma" pitchFamily="34" charset="0"/>
            </a:endParaRPr>
          </a:p>
        </p:txBody>
      </p:sp>
      <p:graphicFrame>
        <p:nvGraphicFramePr>
          <p:cNvPr id="3" name="Table 2">
            <a:extLst>
              <a:ext uri="{FF2B5EF4-FFF2-40B4-BE49-F238E27FC236}">
                <a16:creationId xmlns:a16="http://schemas.microsoft.com/office/drawing/2014/main" id="{A6B4DDF1-361B-175E-EF15-11EFC6D4D9D9}"/>
              </a:ext>
            </a:extLst>
          </p:cNvPr>
          <p:cNvGraphicFramePr>
            <a:graphicFrameLocks noGrp="1"/>
          </p:cNvGraphicFramePr>
          <p:nvPr>
            <p:extLst>
              <p:ext uri="{D42A27DB-BD31-4B8C-83A1-F6EECF244321}">
                <p14:modId xmlns:p14="http://schemas.microsoft.com/office/powerpoint/2010/main" val="3270539702"/>
              </p:ext>
            </p:extLst>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Niobium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3798720276"/>
                  </a:ext>
                </a:extLst>
              </a:tr>
              <a:tr h="597877">
                <a:tc>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rgbClr val="3333CC"/>
                          </a:solidFill>
                          <a:latin typeface="Times New Roman" panose="02020603050405020304" pitchFamily="18" charset="0"/>
                          <a:cs typeface="Times New Roman" panose="02020603050405020304" pitchFamily="18" charset="0"/>
                        </a:rPr>
                        <a:t>      –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1456234284"/>
                  </a:ext>
                </a:extLst>
              </a:tr>
              <a:tr h="597877">
                <a:tc>
                  <a:txBody>
                    <a:bodyPr/>
                    <a:lstStyle/>
                    <a:p>
                      <a:pPr algn="ctr"/>
                      <a:endParaRPr lang="en-US" sz="2400" b="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extLst>
                  <a:ext uri="{0D108BD9-81ED-4DB2-BD59-A6C34878D82A}">
                    <a16:rowId xmlns:a16="http://schemas.microsoft.com/office/drawing/2014/main" val="3394143294"/>
                  </a:ext>
                </a:extLst>
              </a:tr>
              <a:tr h="597877">
                <a:tc gridSpan="3">
                  <a:txBody>
                    <a:bodyPr/>
                    <a:lstStyle/>
                    <a:p>
                      <a:pPr algn="ctr"/>
                      <a:endParaRPr lang="en-US" sz="2400" b="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rgbClr val="3333CC"/>
                          </a:solidFill>
                          <a:latin typeface="Times New Roman" panose="02020603050405020304" pitchFamily="18" charset="0"/>
                          <a:cs typeface="Times New Roman" panose="02020603050405020304" pitchFamily="18" charset="0"/>
                        </a:rPr>
                        <a:t>The protons = electrons, so niobium has 41electrons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AEA"/>
                    </a:solid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2836809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1FEB7-FB83-9667-D87A-849955DC3DAE}"/>
              </a:ext>
            </a:extLst>
          </p:cNvPr>
          <p:cNvSpPr txBox="1"/>
          <p:nvPr/>
        </p:nvSpPr>
        <p:spPr>
          <a:xfrm>
            <a:off x="0" y="0"/>
            <a:ext cx="9144000" cy="2431435"/>
          </a:xfrm>
          <a:prstGeom prst="rect">
            <a:avLst/>
          </a:prstGeom>
          <a:no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17.  How many p</a:t>
            </a:r>
            <a:r>
              <a:rPr lang="en-US" sz="32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 and e</a:t>
            </a:r>
            <a:r>
              <a:rPr lang="en-US" sz="32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in IRON (#26)?</a:t>
            </a:r>
          </a:p>
          <a:p>
            <a:pPr algn="ct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88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6B4DDF1-361B-175E-EF15-11EFC6D4D9D9}"/>
              </a:ext>
            </a:extLst>
          </p:cNvPr>
          <p:cNvGraphicFramePr>
            <a:graphicFrameLocks noGrp="1"/>
          </p:cNvGraphicFramePr>
          <p:nvPr>
            <p:extLst>
              <p:ext uri="{D42A27DB-BD31-4B8C-83A1-F6EECF244321}">
                <p14:modId xmlns:p14="http://schemas.microsoft.com/office/powerpoint/2010/main" val="3275844182"/>
              </p:ext>
            </p:extLst>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Iron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8720276"/>
                  </a:ext>
                </a:extLst>
              </a:tr>
              <a:tr h="597877">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6234284"/>
                  </a:ext>
                </a:extLst>
              </a:tr>
              <a:tr h="597877">
                <a:tc>
                  <a:txBody>
                    <a:bodyPr/>
                    <a:lstStyle/>
                    <a:p>
                      <a:pPr algn="ctr"/>
                      <a:endParaRPr lang="en-US" sz="2400"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4143294"/>
                  </a:ext>
                </a:extLst>
              </a:tr>
              <a:tr h="597877">
                <a:tc gridSpan="3">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The protons = electrons, so iron has    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130381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B1FEB7-FB83-9667-D87A-849955DC3DAE}"/>
              </a:ext>
            </a:extLst>
          </p:cNvPr>
          <p:cNvSpPr txBox="1"/>
          <p:nvPr/>
        </p:nvSpPr>
        <p:spPr>
          <a:xfrm>
            <a:off x="0" y="0"/>
            <a:ext cx="9144000" cy="2431435"/>
          </a:xfrm>
          <a:prstGeom prst="rect">
            <a:avLst/>
          </a:prstGeom>
          <a:no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17.  How many p</a:t>
            </a:r>
            <a:r>
              <a:rPr lang="en-US" sz="32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n° and e</a:t>
            </a:r>
            <a:r>
              <a:rPr lang="en-US" sz="32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are in IRON (#26)?</a:t>
            </a:r>
          </a:p>
          <a:p>
            <a:pPr algn="ct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88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6B4DDF1-361B-175E-EF15-11EFC6D4D9D9}"/>
              </a:ext>
            </a:extLst>
          </p:cNvPr>
          <p:cNvGraphicFramePr>
            <a:graphicFrameLocks noGrp="1"/>
          </p:cNvGraphicFramePr>
          <p:nvPr>
            <p:extLst>
              <p:ext uri="{D42A27DB-BD31-4B8C-83A1-F6EECF244321}">
                <p14:modId xmlns:p14="http://schemas.microsoft.com/office/powerpoint/2010/main" val="809100728"/>
              </p:ext>
            </p:extLst>
          </p:nvPr>
        </p:nvGraphicFramePr>
        <p:xfrm>
          <a:off x="0" y="1219200"/>
          <a:ext cx="9144001" cy="3481755"/>
        </p:xfrm>
        <a:graphic>
          <a:graphicData uri="http://schemas.openxmlformats.org/drawingml/2006/table">
            <a:tbl>
              <a:tblPr firstRow="1" bandRow="1">
                <a:tableStyleId>{5C22544A-7EE6-4342-B048-85BDC9FD1C3A}</a:tableStyleId>
              </a:tblPr>
              <a:tblGrid>
                <a:gridCol w="2228370">
                  <a:extLst>
                    <a:ext uri="{9D8B030D-6E8A-4147-A177-3AD203B41FA5}">
                      <a16:colId xmlns:a16="http://schemas.microsoft.com/office/drawing/2014/main" val="1003386128"/>
                    </a:ext>
                  </a:extLst>
                </a:gridCol>
                <a:gridCol w="4629631">
                  <a:extLst>
                    <a:ext uri="{9D8B030D-6E8A-4147-A177-3AD203B41FA5}">
                      <a16:colId xmlns:a16="http://schemas.microsoft.com/office/drawing/2014/main" val="182204470"/>
                    </a:ext>
                  </a:extLst>
                </a:gridCol>
                <a:gridCol w="2286000">
                  <a:extLst>
                    <a:ext uri="{9D8B030D-6E8A-4147-A177-3AD203B41FA5}">
                      <a16:colId xmlns:a16="http://schemas.microsoft.com/office/drawing/2014/main" val="4194282612"/>
                    </a:ext>
                  </a:extLst>
                </a:gridCol>
              </a:tblGrid>
              <a:tr h="1090247">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Iron mass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 protons PLUS # neutrons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3798720276"/>
                  </a:ext>
                </a:extLst>
              </a:tr>
              <a:tr h="597877">
                <a:tc>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minus protons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      –  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456234284"/>
                  </a:ext>
                </a:extLst>
              </a:tr>
              <a:tr h="597877">
                <a:tc>
                  <a:txBody>
                    <a:bodyPr/>
                    <a:lstStyle/>
                    <a:p>
                      <a:pPr algn="ctr"/>
                      <a:endParaRPr lang="en-US" sz="2400" b="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equals neutrons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3394143294"/>
                  </a:ext>
                </a:extLst>
              </a:tr>
              <a:tr h="597877">
                <a:tc gridSpan="3">
                  <a:txBody>
                    <a:bodyPr/>
                    <a:lstStyle/>
                    <a:p>
                      <a:pPr algn="ctr"/>
                      <a:endParaRPr lang="en-US" sz="24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7140989"/>
                  </a:ext>
                </a:extLst>
              </a:tr>
              <a:tr h="597877">
                <a:tc gridSpan="3">
                  <a:txBody>
                    <a:bodyPr/>
                    <a:lstStyle/>
                    <a:p>
                      <a:pPr algn="ctr"/>
                      <a:r>
                        <a:rPr lang="en-US" sz="2400" b="0" dirty="0">
                          <a:solidFill>
                            <a:schemeClr val="tx1">
                              <a:lumMod val="95000"/>
                              <a:lumOff val="5000"/>
                            </a:schemeClr>
                          </a:solidFill>
                          <a:latin typeface="Times New Roman" panose="02020603050405020304" pitchFamily="18" charset="0"/>
                          <a:cs typeface="Times New Roman" panose="02020603050405020304" pitchFamily="18" charset="0"/>
                        </a:rPr>
                        <a:t>The protons = electrons, so iron has 26 electrons also.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hMerge="1">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8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0527530"/>
                  </a:ext>
                </a:extLst>
              </a:tr>
            </a:tbl>
          </a:graphicData>
        </a:graphic>
      </p:graphicFrame>
    </p:spTree>
    <p:extLst>
      <p:ext uri="{BB962C8B-B14F-4D97-AF65-F5344CB8AC3E}">
        <p14:creationId xmlns:p14="http://schemas.microsoft.com/office/powerpoint/2010/main" val="388784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 more formal symbol for Calcium can also be written as: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5029200" y="616039"/>
            <a:ext cx="1295400" cy="1569660"/>
          </a:xfrm>
          <a:prstGeom prst="rect">
            <a:avLst/>
          </a:prstGeom>
          <a:noFill/>
        </p:spPr>
        <p:txBody>
          <a:bodyPr wrap="square" rtlCol="0">
            <a:spAutoFit/>
          </a:bodyPr>
          <a:lstStyle/>
          <a:p>
            <a:pPr algn="r"/>
            <a:r>
              <a:rPr lang="en-US" sz="4800" dirty="0">
                <a:latin typeface="Times New Roman" panose="02020603050405020304" pitchFamily="18" charset="0"/>
                <a:cs typeface="Times New Roman" panose="02020603050405020304" pitchFamily="18" charset="0"/>
              </a:rPr>
              <a:t>40</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20</a:t>
            </a:r>
          </a:p>
        </p:txBody>
      </p:sp>
      <p:sp>
        <p:nvSpPr>
          <p:cNvPr id="4" name="TextBox 3"/>
          <p:cNvSpPr txBox="1"/>
          <p:nvPr/>
        </p:nvSpPr>
        <p:spPr>
          <a:xfrm>
            <a:off x="6172200" y="609600"/>
            <a:ext cx="1752600" cy="1569660"/>
          </a:xfrm>
          <a:prstGeom prst="rect">
            <a:avLst/>
          </a:prstGeom>
          <a:noFill/>
        </p:spPr>
        <p:txBody>
          <a:bodyPr wrap="square" rtlCol="0">
            <a:spAutoFit/>
          </a:bodyPr>
          <a:lstStyle/>
          <a:p>
            <a:r>
              <a:rPr lang="en-US" sz="9600" dirty="0" err="1">
                <a:latin typeface="Times New Roman" panose="02020603050405020304" pitchFamily="18" charset="0"/>
                <a:cs typeface="Times New Roman" panose="02020603050405020304" pitchFamily="18" charset="0"/>
              </a:rPr>
              <a:t>Ca</a:t>
            </a:r>
            <a:endParaRPr lang="en-US" sz="9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33400" y="1028096"/>
            <a:ext cx="2971800" cy="1200329"/>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Atomic mass</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3333CC"/>
                </a:solidFill>
                <a:latin typeface="Times New Roman" panose="02020603050405020304" pitchFamily="18" charset="0"/>
                <a:cs typeface="Times New Roman" panose="02020603050405020304" pitchFamily="18" charset="0"/>
              </a:rPr>
              <a:t>Atomic number</a:t>
            </a:r>
          </a:p>
        </p:txBody>
      </p:sp>
      <p:cxnSp>
        <p:nvCxnSpPr>
          <p:cNvPr id="7" name="Straight Arrow Connector 6"/>
          <p:cNvCxnSpPr>
            <a:cxnSpLocks/>
          </p:cNvCxnSpPr>
          <p:nvPr/>
        </p:nvCxnSpPr>
        <p:spPr>
          <a:xfrm flipV="1">
            <a:off x="2286000" y="1043464"/>
            <a:ext cx="3124200" cy="17573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flipV="1">
            <a:off x="2590800" y="1782128"/>
            <a:ext cx="2819400" cy="254189"/>
          </a:xfrm>
          <a:prstGeom prst="straightConnector1">
            <a:avLst/>
          </a:prstGeom>
          <a:ln>
            <a:solidFill>
              <a:srgbClr val="3333CC"/>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2728534"/>
            <a:ext cx="9144000" cy="1323439"/>
          </a:xfrm>
          <a:prstGeom prst="rect">
            <a:avLst/>
          </a:prstGeom>
          <a:noFill/>
        </p:spPr>
        <p:txBody>
          <a:bodyPr wrap="square" rtlCol="0">
            <a:spAutoFit/>
          </a:bodyPr>
          <a:lstStyle/>
          <a:p>
            <a:r>
              <a:rPr lang="en-US" sz="4000" dirty="0">
                <a:solidFill>
                  <a:srgbClr val="006600"/>
                </a:solidFill>
                <a:latin typeface="Times New Roman" panose="02020603050405020304" pitchFamily="18" charset="0"/>
                <a:cs typeface="Times New Roman" panose="02020603050405020304" pitchFamily="18" charset="0"/>
              </a:rPr>
              <a:t>18.  Write the Formal Symbols for:    </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a:t>
            </a:r>
          </a:p>
        </p:txBody>
      </p:sp>
      <p:graphicFrame>
        <p:nvGraphicFramePr>
          <p:cNvPr id="13" name="Table 12">
            <a:extLst>
              <a:ext uri="{FF2B5EF4-FFF2-40B4-BE49-F238E27FC236}">
                <a16:creationId xmlns:a16="http://schemas.microsoft.com/office/drawing/2014/main" id="{D773B6BD-DC86-9156-72D6-87ACED1506F1}"/>
              </a:ext>
            </a:extLst>
          </p:cNvPr>
          <p:cNvGraphicFramePr>
            <a:graphicFrameLocks noGrp="1"/>
          </p:cNvGraphicFramePr>
          <p:nvPr>
            <p:extLst>
              <p:ext uri="{D42A27DB-BD31-4B8C-83A1-F6EECF244321}">
                <p14:modId xmlns:p14="http://schemas.microsoft.com/office/powerpoint/2010/main" val="4263980049"/>
              </p:ext>
            </p:extLst>
          </p:nvPr>
        </p:nvGraphicFramePr>
        <p:xfrm>
          <a:off x="0" y="3550385"/>
          <a:ext cx="9144000" cy="3307615"/>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482581351"/>
                    </a:ext>
                  </a:extLst>
                </a:gridCol>
                <a:gridCol w="3048000">
                  <a:extLst>
                    <a:ext uri="{9D8B030D-6E8A-4147-A177-3AD203B41FA5}">
                      <a16:colId xmlns:a16="http://schemas.microsoft.com/office/drawing/2014/main" val="572890720"/>
                    </a:ext>
                  </a:extLst>
                </a:gridCol>
                <a:gridCol w="3048000">
                  <a:extLst>
                    <a:ext uri="{9D8B030D-6E8A-4147-A177-3AD203B41FA5}">
                      <a16:colId xmlns:a16="http://schemas.microsoft.com/office/drawing/2014/main" val="2968132898"/>
                    </a:ext>
                  </a:extLst>
                </a:gridCol>
              </a:tblGrid>
              <a:tr h="1139517">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Mercury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Chlorine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Copper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0794295"/>
                  </a:ext>
                </a:extLst>
              </a:tr>
              <a:tr h="2168098">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7693662"/>
                  </a:ext>
                </a:extLst>
              </a:tr>
            </a:tbl>
          </a:graphicData>
        </a:graphic>
      </p:graphicFrame>
    </p:spTree>
    <p:extLst>
      <p:ext uri="{BB962C8B-B14F-4D97-AF65-F5344CB8AC3E}">
        <p14:creationId xmlns:p14="http://schemas.microsoft.com/office/powerpoint/2010/main" val="1694319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3121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 more formal symbol for Calcium can also be written as: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3" name="TextBox 2"/>
          <p:cNvSpPr txBox="1"/>
          <p:nvPr/>
        </p:nvSpPr>
        <p:spPr>
          <a:xfrm>
            <a:off x="5029200" y="616039"/>
            <a:ext cx="1295400" cy="1569660"/>
          </a:xfrm>
          <a:prstGeom prst="rect">
            <a:avLst/>
          </a:prstGeom>
          <a:noFill/>
        </p:spPr>
        <p:txBody>
          <a:bodyPr wrap="square" rtlCol="0">
            <a:spAutoFit/>
          </a:bodyPr>
          <a:lstStyle/>
          <a:p>
            <a:pPr algn="r"/>
            <a:r>
              <a:rPr lang="en-US" sz="4800" dirty="0">
                <a:latin typeface="Times New Roman" panose="02020603050405020304" pitchFamily="18" charset="0"/>
                <a:cs typeface="Times New Roman" panose="02020603050405020304" pitchFamily="18" charset="0"/>
              </a:rPr>
              <a:t>40</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20</a:t>
            </a:r>
          </a:p>
        </p:txBody>
      </p:sp>
      <p:sp>
        <p:nvSpPr>
          <p:cNvPr id="4" name="TextBox 3"/>
          <p:cNvSpPr txBox="1"/>
          <p:nvPr/>
        </p:nvSpPr>
        <p:spPr>
          <a:xfrm>
            <a:off x="6172200" y="609600"/>
            <a:ext cx="1752600" cy="1569660"/>
          </a:xfrm>
          <a:prstGeom prst="rect">
            <a:avLst/>
          </a:prstGeom>
          <a:noFill/>
        </p:spPr>
        <p:txBody>
          <a:bodyPr wrap="square" rtlCol="0">
            <a:spAutoFit/>
          </a:bodyPr>
          <a:lstStyle/>
          <a:p>
            <a:r>
              <a:rPr lang="en-US" sz="9600" dirty="0" err="1">
                <a:latin typeface="Times New Roman" panose="02020603050405020304" pitchFamily="18" charset="0"/>
                <a:cs typeface="Times New Roman" panose="02020603050405020304" pitchFamily="18" charset="0"/>
              </a:rPr>
              <a:t>Ca</a:t>
            </a:r>
            <a:endParaRPr lang="en-US" sz="9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33400" y="1028096"/>
            <a:ext cx="2971800" cy="1200329"/>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Atomic mass</a:t>
            </a:r>
          </a:p>
          <a:p>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solidFill>
                  <a:srgbClr val="3333CC"/>
                </a:solidFill>
                <a:latin typeface="Times New Roman" panose="02020603050405020304" pitchFamily="18" charset="0"/>
                <a:cs typeface="Times New Roman" panose="02020603050405020304" pitchFamily="18" charset="0"/>
              </a:rPr>
              <a:t>Atomic number</a:t>
            </a:r>
          </a:p>
        </p:txBody>
      </p:sp>
      <p:cxnSp>
        <p:nvCxnSpPr>
          <p:cNvPr id="7" name="Straight Arrow Connector 6"/>
          <p:cNvCxnSpPr>
            <a:cxnSpLocks/>
          </p:cNvCxnSpPr>
          <p:nvPr/>
        </p:nvCxnSpPr>
        <p:spPr>
          <a:xfrm flipV="1">
            <a:off x="2286000" y="1043464"/>
            <a:ext cx="3124200" cy="17573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flipV="1">
            <a:off x="2590800" y="1782128"/>
            <a:ext cx="2819400" cy="254189"/>
          </a:xfrm>
          <a:prstGeom prst="straightConnector1">
            <a:avLst/>
          </a:prstGeom>
          <a:ln>
            <a:solidFill>
              <a:srgbClr val="3333CC"/>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2728534"/>
            <a:ext cx="9144000" cy="1323439"/>
          </a:xfrm>
          <a:prstGeom prst="rect">
            <a:avLst/>
          </a:prstGeom>
          <a:noFill/>
        </p:spPr>
        <p:txBody>
          <a:bodyPr wrap="square" rtlCol="0">
            <a:spAutoFit/>
          </a:bodyPr>
          <a:lstStyle/>
          <a:p>
            <a:r>
              <a:rPr lang="en-US" sz="4000" dirty="0">
                <a:solidFill>
                  <a:srgbClr val="006600"/>
                </a:solidFill>
                <a:latin typeface="Times New Roman" panose="02020603050405020304" pitchFamily="18" charset="0"/>
                <a:cs typeface="Times New Roman" panose="02020603050405020304" pitchFamily="18" charset="0"/>
              </a:rPr>
              <a:t>18.  Write the Formal Symbols for:    </a:t>
            </a:r>
            <a:br>
              <a:rPr lang="en-US" sz="4000" dirty="0">
                <a:solidFill>
                  <a:srgbClr val="006600"/>
                </a:solidFill>
                <a:latin typeface="Times New Roman" panose="02020603050405020304" pitchFamily="18" charset="0"/>
                <a:cs typeface="Times New Roman" panose="02020603050405020304" pitchFamily="18" charset="0"/>
              </a:rPr>
            </a:br>
            <a:r>
              <a:rPr lang="en-US" sz="4000" dirty="0">
                <a:solidFill>
                  <a:srgbClr val="006600"/>
                </a:solidFill>
                <a:latin typeface="Times New Roman" panose="02020603050405020304" pitchFamily="18" charset="0"/>
                <a:cs typeface="Times New Roman" panose="02020603050405020304" pitchFamily="18" charset="0"/>
              </a:rPr>
              <a:t>        </a:t>
            </a:r>
          </a:p>
        </p:txBody>
      </p:sp>
      <p:graphicFrame>
        <p:nvGraphicFramePr>
          <p:cNvPr id="13" name="Table 12">
            <a:extLst>
              <a:ext uri="{FF2B5EF4-FFF2-40B4-BE49-F238E27FC236}">
                <a16:creationId xmlns:a16="http://schemas.microsoft.com/office/drawing/2014/main" id="{D773B6BD-DC86-9156-72D6-87ACED1506F1}"/>
              </a:ext>
            </a:extLst>
          </p:cNvPr>
          <p:cNvGraphicFramePr>
            <a:graphicFrameLocks noGrp="1"/>
          </p:cNvGraphicFramePr>
          <p:nvPr>
            <p:extLst>
              <p:ext uri="{D42A27DB-BD31-4B8C-83A1-F6EECF244321}">
                <p14:modId xmlns:p14="http://schemas.microsoft.com/office/powerpoint/2010/main" val="1220694602"/>
              </p:ext>
            </p:extLst>
          </p:nvPr>
        </p:nvGraphicFramePr>
        <p:xfrm>
          <a:off x="0" y="3550385"/>
          <a:ext cx="9144000" cy="3307615"/>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482581351"/>
                    </a:ext>
                  </a:extLst>
                </a:gridCol>
                <a:gridCol w="3048000">
                  <a:extLst>
                    <a:ext uri="{9D8B030D-6E8A-4147-A177-3AD203B41FA5}">
                      <a16:colId xmlns:a16="http://schemas.microsoft.com/office/drawing/2014/main" val="572890720"/>
                    </a:ext>
                  </a:extLst>
                </a:gridCol>
                <a:gridCol w="3048000">
                  <a:extLst>
                    <a:ext uri="{9D8B030D-6E8A-4147-A177-3AD203B41FA5}">
                      <a16:colId xmlns:a16="http://schemas.microsoft.com/office/drawing/2014/main" val="2968132898"/>
                    </a:ext>
                  </a:extLst>
                </a:gridCol>
              </a:tblGrid>
              <a:tr h="1139517">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Mercury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rgbClr val="3333CC"/>
                          </a:solidFill>
                          <a:latin typeface="Times New Roman" panose="02020603050405020304" pitchFamily="18" charset="0"/>
                          <a:cs typeface="Times New Roman" panose="02020603050405020304" pitchFamily="18" charset="0"/>
                        </a:rPr>
                        <a:t>Chlorine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a:solidFill>
                            <a:schemeClr val="tx1">
                              <a:lumMod val="95000"/>
                              <a:lumOff val="5000"/>
                            </a:schemeClr>
                          </a:solidFill>
                          <a:latin typeface="Times New Roman" panose="02020603050405020304" pitchFamily="18" charset="0"/>
                          <a:cs typeface="Times New Roman" panose="02020603050405020304" pitchFamily="18" charset="0"/>
                        </a:rPr>
                        <a:t>Copper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0794295"/>
                  </a:ext>
                </a:extLst>
              </a:tr>
              <a:tr h="2168098">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8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7693662"/>
                  </a:ext>
                </a:extLst>
              </a:tr>
            </a:tbl>
          </a:graphicData>
        </a:graphic>
      </p:graphicFrame>
      <p:sp>
        <p:nvSpPr>
          <p:cNvPr id="6" name="TextBox 5">
            <a:extLst>
              <a:ext uri="{FF2B5EF4-FFF2-40B4-BE49-F238E27FC236}">
                <a16:creationId xmlns:a16="http://schemas.microsoft.com/office/drawing/2014/main" id="{2CB1A2AA-F7E3-0645-F977-3985058747A5}"/>
              </a:ext>
            </a:extLst>
          </p:cNvPr>
          <p:cNvSpPr txBox="1"/>
          <p:nvPr/>
        </p:nvSpPr>
        <p:spPr>
          <a:xfrm>
            <a:off x="76200" y="4911335"/>
            <a:ext cx="1295400" cy="1569660"/>
          </a:xfrm>
          <a:prstGeom prst="rect">
            <a:avLst/>
          </a:prstGeom>
          <a:noFill/>
        </p:spPr>
        <p:txBody>
          <a:bodyPr wrap="square" rtlCol="0">
            <a:spAutoFit/>
          </a:bodyPr>
          <a:lstStyle/>
          <a:p>
            <a:pPr algn="r"/>
            <a:r>
              <a:rPr lang="en-US" sz="4800" dirty="0">
                <a:solidFill>
                  <a:srgbClr val="FF0000"/>
                </a:solidFill>
                <a:latin typeface="Times New Roman" panose="02020603050405020304" pitchFamily="18" charset="0"/>
                <a:cs typeface="Times New Roman" panose="02020603050405020304" pitchFamily="18" charset="0"/>
              </a:rPr>
              <a:t>201</a:t>
            </a:r>
            <a:br>
              <a:rPr lang="en-US" sz="4800" dirty="0">
                <a:solidFill>
                  <a:srgbClr val="FF0000"/>
                </a:solidFill>
                <a:latin typeface="Times New Roman" panose="02020603050405020304" pitchFamily="18" charset="0"/>
                <a:cs typeface="Times New Roman" panose="02020603050405020304" pitchFamily="18" charset="0"/>
              </a:rPr>
            </a:br>
            <a:r>
              <a:rPr lang="en-US" sz="4800" dirty="0">
                <a:solidFill>
                  <a:srgbClr val="FF0000"/>
                </a:solidFill>
                <a:latin typeface="Times New Roman" panose="02020603050405020304" pitchFamily="18" charset="0"/>
                <a:cs typeface="Times New Roman" panose="02020603050405020304" pitchFamily="18" charset="0"/>
              </a:rPr>
              <a:t>80</a:t>
            </a:r>
          </a:p>
        </p:txBody>
      </p:sp>
      <p:sp>
        <p:nvSpPr>
          <p:cNvPr id="8" name="TextBox 7">
            <a:extLst>
              <a:ext uri="{FF2B5EF4-FFF2-40B4-BE49-F238E27FC236}">
                <a16:creationId xmlns:a16="http://schemas.microsoft.com/office/drawing/2014/main" id="{5AEBFF9A-860A-F972-6D26-F7DDAAF77A61}"/>
              </a:ext>
            </a:extLst>
          </p:cNvPr>
          <p:cNvSpPr txBox="1"/>
          <p:nvPr/>
        </p:nvSpPr>
        <p:spPr>
          <a:xfrm>
            <a:off x="1219200" y="4904896"/>
            <a:ext cx="1752600" cy="1569660"/>
          </a:xfrm>
          <a:prstGeom prst="rect">
            <a:avLst/>
          </a:prstGeom>
          <a:noFill/>
        </p:spPr>
        <p:txBody>
          <a:bodyPr wrap="square" rtlCol="0">
            <a:spAutoFit/>
          </a:bodyPr>
          <a:lstStyle/>
          <a:p>
            <a:r>
              <a:rPr lang="en-US" sz="9600" dirty="0">
                <a:solidFill>
                  <a:srgbClr val="FF0000"/>
                </a:solidFill>
                <a:latin typeface="Times New Roman" panose="02020603050405020304" pitchFamily="18" charset="0"/>
                <a:cs typeface="Times New Roman" panose="02020603050405020304" pitchFamily="18" charset="0"/>
              </a:rPr>
              <a:t>Hg</a:t>
            </a:r>
          </a:p>
        </p:txBody>
      </p:sp>
      <p:sp>
        <p:nvSpPr>
          <p:cNvPr id="10" name="TextBox 9">
            <a:extLst>
              <a:ext uri="{FF2B5EF4-FFF2-40B4-BE49-F238E27FC236}">
                <a16:creationId xmlns:a16="http://schemas.microsoft.com/office/drawing/2014/main" id="{E903A84E-9223-DF40-C7BB-F649D86FE90D}"/>
              </a:ext>
            </a:extLst>
          </p:cNvPr>
          <p:cNvSpPr txBox="1"/>
          <p:nvPr/>
        </p:nvSpPr>
        <p:spPr>
          <a:xfrm>
            <a:off x="3009900" y="4873824"/>
            <a:ext cx="1295400" cy="1569660"/>
          </a:xfrm>
          <a:prstGeom prst="rect">
            <a:avLst/>
          </a:prstGeom>
          <a:noFill/>
        </p:spPr>
        <p:txBody>
          <a:bodyPr wrap="square" rtlCol="0">
            <a:spAutoFit/>
          </a:bodyPr>
          <a:lstStyle/>
          <a:p>
            <a:pPr algn="r"/>
            <a:r>
              <a:rPr lang="en-US" sz="4800" dirty="0">
                <a:solidFill>
                  <a:srgbClr val="3333CC"/>
                </a:solidFill>
                <a:latin typeface="Times New Roman" panose="02020603050405020304" pitchFamily="18" charset="0"/>
                <a:cs typeface="Times New Roman" panose="02020603050405020304" pitchFamily="18" charset="0"/>
              </a:rPr>
              <a:t>35</a:t>
            </a:r>
            <a:br>
              <a:rPr lang="en-US" sz="4800" dirty="0">
                <a:solidFill>
                  <a:srgbClr val="3333CC"/>
                </a:solidFill>
                <a:latin typeface="Times New Roman" panose="02020603050405020304" pitchFamily="18" charset="0"/>
                <a:cs typeface="Times New Roman" panose="02020603050405020304" pitchFamily="18" charset="0"/>
              </a:rPr>
            </a:br>
            <a:r>
              <a:rPr lang="en-US" sz="4800" dirty="0">
                <a:solidFill>
                  <a:srgbClr val="3333CC"/>
                </a:solidFill>
                <a:latin typeface="Times New Roman" panose="02020603050405020304" pitchFamily="18" charset="0"/>
                <a:cs typeface="Times New Roman" panose="02020603050405020304" pitchFamily="18" charset="0"/>
              </a:rPr>
              <a:t>17</a:t>
            </a:r>
          </a:p>
        </p:txBody>
      </p:sp>
      <p:sp>
        <p:nvSpPr>
          <p:cNvPr id="11" name="TextBox 10">
            <a:extLst>
              <a:ext uri="{FF2B5EF4-FFF2-40B4-BE49-F238E27FC236}">
                <a16:creationId xmlns:a16="http://schemas.microsoft.com/office/drawing/2014/main" id="{D476718A-5D1F-BD34-7675-D030CA7C7A41}"/>
              </a:ext>
            </a:extLst>
          </p:cNvPr>
          <p:cNvSpPr txBox="1"/>
          <p:nvPr/>
        </p:nvSpPr>
        <p:spPr>
          <a:xfrm>
            <a:off x="4152900" y="4867385"/>
            <a:ext cx="1752600" cy="1569660"/>
          </a:xfrm>
          <a:prstGeom prst="rect">
            <a:avLst/>
          </a:prstGeom>
          <a:noFill/>
        </p:spPr>
        <p:txBody>
          <a:bodyPr wrap="square" rtlCol="0">
            <a:spAutoFit/>
          </a:bodyPr>
          <a:lstStyle/>
          <a:p>
            <a:r>
              <a:rPr lang="en-US" sz="9600" dirty="0" err="1">
                <a:solidFill>
                  <a:srgbClr val="3333CC"/>
                </a:solidFill>
                <a:latin typeface="Times New Roman" panose="02020603050405020304" pitchFamily="18" charset="0"/>
                <a:cs typeface="Times New Roman" panose="02020603050405020304" pitchFamily="18" charset="0"/>
              </a:rPr>
              <a:t>Cl</a:t>
            </a:r>
            <a:endParaRPr lang="en-US" sz="9600" dirty="0">
              <a:solidFill>
                <a:srgbClr val="3333CC"/>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3427E16-E6C5-2D7B-4891-6152B0BD3371}"/>
              </a:ext>
            </a:extLst>
          </p:cNvPr>
          <p:cNvSpPr txBox="1"/>
          <p:nvPr/>
        </p:nvSpPr>
        <p:spPr>
          <a:xfrm>
            <a:off x="6079169" y="4779481"/>
            <a:ext cx="1295400" cy="1569660"/>
          </a:xfrm>
          <a:prstGeom prst="rect">
            <a:avLst/>
          </a:prstGeom>
          <a:noFill/>
        </p:spPr>
        <p:txBody>
          <a:bodyPr wrap="square" rtlCol="0">
            <a:spAutoFit/>
          </a:bodyPr>
          <a:lstStyle/>
          <a:p>
            <a:pPr algn="r"/>
            <a:r>
              <a:rPr lang="en-US" sz="4800" dirty="0">
                <a:latin typeface="Times New Roman" panose="02020603050405020304" pitchFamily="18" charset="0"/>
                <a:cs typeface="Times New Roman" panose="02020603050405020304" pitchFamily="18" charset="0"/>
              </a:rPr>
              <a:t>64</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29</a:t>
            </a:r>
          </a:p>
        </p:txBody>
      </p:sp>
      <p:sp>
        <p:nvSpPr>
          <p:cNvPr id="15" name="TextBox 14">
            <a:extLst>
              <a:ext uri="{FF2B5EF4-FFF2-40B4-BE49-F238E27FC236}">
                <a16:creationId xmlns:a16="http://schemas.microsoft.com/office/drawing/2014/main" id="{2C587A4B-C5C7-B5F3-E8BA-1C16803FF63C}"/>
              </a:ext>
            </a:extLst>
          </p:cNvPr>
          <p:cNvSpPr txBox="1"/>
          <p:nvPr/>
        </p:nvSpPr>
        <p:spPr>
          <a:xfrm>
            <a:off x="7222169" y="4773042"/>
            <a:ext cx="1752600" cy="1569660"/>
          </a:xfrm>
          <a:prstGeom prst="rect">
            <a:avLst/>
          </a:prstGeom>
          <a:noFill/>
        </p:spPr>
        <p:txBody>
          <a:bodyPr wrap="square" rtlCol="0">
            <a:spAutoFit/>
          </a:bodyPr>
          <a:lstStyle/>
          <a:p>
            <a:r>
              <a:rPr lang="en-US" sz="9600" dirty="0">
                <a:latin typeface="Times New Roman" panose="02020603050405020304" pitchFamily="18" charset="0"/>
                <a:cs typeface="Times New Roman" panose="02020603050405020304" pitchFamily="18" charset="0"/>
              </a:rPr>
              <a:t>Cu</a:t>
            </a:r>
          </a:p>
        </p:txBody>
      </p:sp>
    </p:spTree>
    <p:extLst>
      <p:ext uri="{BB962C8B-B14F-4D97-AF65-F5344CB8AC3E}">
        <p14:creationId xmlns:p14="http://schemas.microsoft.com/office/powerpoint/2010/main" val="113648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59"/>
            <a:ext cx="9144000" cy="5632311"/>
          </a:xfrm>
          <a:prstGeom prst="rect">
            <a:avLst/>
          </a:prstGeom>
          <a:noFill/>
        </p:spPr>
        <p:txBody>
          <a:bodyPr wrap="square" rtlCol="0">
            <a:spAutoFit/>
          </a:bodyPr>
          <a:lstStyle/>
          <a:p>
            <a:pPr algn="ct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Electrons don’t just fly around randomly</a:t>
            </a:r>
          </a:p>
          <a:p>
            <a:pPr algn="ct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19.  Electrons stay in </a:t>
            </a:r>
            <a:r>
              <a:rPr lang="en-US" sz="3600" u="sng" dirty="0">
                <a:solidFill>
                  <a:srgbClr val="FF0000"/>
                </a:solidFill>
                <a:latin typeface="Times New Roman" panose="02020603050405020304" pitchFamily="18" charset="0"/>
                <a:cs typeface="Times New Roman" panose="02020603050405020304" pitchFamily="18" charset="0"/>
              </a:rPr>
              <a:t>SHELLS</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which are also </a:t>
            </a:r>
            <a:r>
              <a:rPr lang="en-US" sz="3600" u="sng" dirty="0">
                <a:solidFill>
                  <a:srgbClr val="FF0000"/>
                </a:solidFill>
                <a:latin typeface="Times New Roman" panose="02020603050405020304" pitchFamily="18" charset="0"/>
                <a:cs typeface="Times New Roman" panose="02020603050405020304" pitchFamily="18" charset="0"/>
              </a:rPr>
              <a:t>energy levels</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36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20. Shells closer to the nucleus have</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LOWER</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energy electrons.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Electrons in shells further away from the   </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nucleus, have </a:t>
            </a:r>
            <a:r>
              <a:rPr lang="en-US" sz="3600" u="sng" dirty="0">
                <a:solidFill>
                  <a:srgbClr val="FF0000"/>
                </a:solidFill>
                <a:latin typeface="Times New Roman" panose="02020603050405020304" pitchFamily="18" charset="0"/>
                <a:cs typeface="Times New Roman" panose="02020603050405020304" pitchFamily="18" charset="0"/>
              </a:rPr>
              <a:t>higher</a:t>
            </a: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energy.</a:t>
            </a:r>
            <a:endParaRPr lang="en-US" sz="3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362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6565"/>
            <a:ext cx="9144000" cy="5447645"/>
          </a:xfrm>
          <a:prstGeom prst="rect">
            <a:avLst/>
          </a:prstGeom>
          <a:noFill/>
        </p:spPr>
        <p:txBody>
          <a:bodyPr wrap="square" rtlCol="0">
            <a:spAutoFit/>
          </a:bodyPr>
          <a:lstStyle/>
          <a:p>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21.  The shells are sized to hold a </a:t>
            </a:r>
            <a:r>
              <a:rPr lang="en-US" sz="3600" dirty="0">
                <a:solidFill>
                  <a:srgbClr val="FF0000"/>
                </a:solidFill>
                <a:latin typeface="Times New Roman" panose="02020603050405020304" pitchFamily="18" charset="0"/>
                <a:cs typeface="Times New Roman" panose="02020603050405020304" pitchFamily="18" charset="0"/>
              </a:rPr>
              <a:t>maximum</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number of electrons.</a:t>
            </a:r>
            <a:br>
              <a:rPr lang="en-US" sz="3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600"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You don’t memorize how many can fit into each shell, you just look at </a:t>
            </a:r>
            <a:r>
              <a:rPr lang="en-US" sz="4000" u="sng" dirty="0">
                <a:solidFill>
                  <a:srgbClr val="FF0000"/>
                </a:solidFill>
                <a:latin typeface="Times New Roman" panose="02020603050405020304" pitchFamily="18" charset="0"/>
                <a:cs typeface="Times New Roman" panose="02020603050405020304" pitchFamily="18" charset="0"/>
              </a:rPr>
              <a:t>group 18</a:t>
            </a: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on the Periodic Table.  </a:t>
            </a:r>
          </a:p>
          <a:p>
            <a:endParaRPr 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These are the NOBLE GASES.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They have only full shells.   </a:t>
            </a:r>
          </a:p>
        </p:txBody>
      </p:sp>
    </p:spTree>
    <p:extLst>
      <p:ext uri="{BB962C8B-B14F-4D97-AF65-F5344CB8AC3E}">
        <p14:creationId xmlns:p14="http://schemas.microsoft.com/office/powerpoint/2010/main" val="3900335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CFC3C89-49EE-4808-84C3-369FB2CB96D9}"/>
              </a:ext>
            </a:extLst>
          </p:cNvPr>
          <p:cNvGraphicFramePr>
            <a:graphicFrameLocks noGrp="1"/>
          </p:cNvGraphicFramePr>
          <p:nvPr>
            <p:extLst>
              <p:ext uri="{D42A27DB-BD31-4B8C-83A1-F6EECF244321}">
                <p14:modId xmlns:p14="http://schemas.microsoft.com/office/powerpoint/2010/main" val="2434048131"/>
              </p:ext>
            </p:extLst>
          </p:nvPr>
        </p:nvGraphicFramePr>
        <p:xfrm>
          <a:off x="0" y="0"/>
          <a:ext cx="9143999" cy="6857999"/>
        </p:xfrm>
        <a:graphic>
          <a:graphicData uri="http://schemas.openxmlformats.org/drawingml/2006/table">
            <a:tbl>
              <a:tblPr firstRow="1" bandRow="1">
                <a:tableStyleId>{5C22544A-7EE6-4342-B048-85BDC9FD1C3A}</a:tableStyleId>
              </a:tblPr>
              <a:tblGrid>
                <a:gridCol w="534763">
                  <a:extLst>
                    <a:ext uri="{9D8B030D-6E8A-4147-A177-3AD203B41FA5}">
                      <a16:colId xmlns:a16="http://schemas.microsoft.com/office/drawing/2014/main" val="2322557128"/>
                    </a:ext>
                  </a:extLst>
                </a:gridCol>
                <a:gridCol w="3122835">
                  <a:extLst>
                    <a:ext uri="{9D8B030D-6E8A-4147-A177-3AD203B41FA5}">
                      <a16:colId xmlns:a16="http://schemas.microsoft.com/office/drawing/2014/main" val="464246294"/>
                    </a:ext>
                  </a:extLst>
                </a:gridCol>
                <a:gridCol w="914400">
                  <a:extLst>
                    <a:ext uri="{9D8B030D-6E8A-4147-A177-3AD203B41FA5}">
                      <a16:colId xmlns:a16="http://schemas.microsoft.com/office/drawing/2014/main" val="1007222895"/>
                    </a:ext>
                  </a:extLst>
                </a:gridCol>
                <a:gridCol w="838200">
                  <a:extLst>
                    <a:ext uri="{9D8B030D-6E8A-4147-A177-3AD203B41FA5}">
                      <a16:colId xmlns:a16="http://schemas.microsoft.com/office/drawing/2014/main" val="2121977824"/>
                    </a:ext>
                  </a:extLst>
                </a:gridCol>
                <a:gridCol w="1096110">
                  <a:extLst>
                    <a:ext uri="{9D8B030D-6E8A-4147-A177-3AD203B41FA5}">
                      <a16:colId xmlns:a16="http://schemas.microsoft.com/office/drawing/2014/main" val="3563202316"/>
                    </a:ext>
                  </a:extLst>
                </a:gridCol>
                <a:gridCol w="879230">
                  <a:extLst>
                    <a:ext uri="{9D8B030D-6E8A-4147-A177-3AD203B41FA5}">
                      <a16:colId xmlns:a16="http://schemas.microsoft.com/office/drawing/2014/main" val="3476272583"/>
                    </a:ext>
                  </a:extLst>
                </a:gridCol>
                <a:gridCol w="920260">
                  <a:extLst>
                    <a:ext uri="{9D8B030D-6E8A-4147-A177-3AD203B41FA5}">
                      <a16:colId xmlns:a16="http://schemas.microsoft.com/office/drawing/2014/main" val="1698141293"/>
                    </a:ext>
                  </a:extLst>
                </a:gridCol>
                <a:gridCol w="838201">
                  <a:extLst>
                    <a:ext uri="{9D8B030D-6E8A-4147-A177-3AD203B41FA5}">
                      <a16:colId xmlns:a16="http://schemas.microsoft.com/office/drawing/2014/main" val="1220133220"/>
                    </a:ext>
                  </a:extLst>
                </a:gridCol>
              </a:tblGrid>
              <a:tr h="1227221">
                <a:tc>
                  <a:txBody>
                    <a:bodyPr/>
                    <a:lstStyle/>
                    <a:p>
                      <a:pPr algn="ct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Noble gases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gridSpan="6">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in the shells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extLst>
                  <a:ext uri="{0D108BD9-81ED-4DB2-BD59-A6C34878D82A}">
                    <a16:rowId xmlns:a16="http://schemas.microsoft.com/office/drawing/2014/main" val="2068510545"/>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FF0000"/>
                          </a:solidFill>
                          <a:latin typeface="Times New Roman" panose="02020603050405020304" pitchFamily="18" charset="0"/>
                          <a:cs typeface="Times New Roman" panose="02020603050405020304" pitchFamily="18" charset="0"/>
                        </a:rPr>
                        <a:t>Helium    He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2370017"/>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0033CC"/>
                          </a:solidFill>
                          <a:latin typeface="Times New Roman" panose="02020603050405020304" pitchFamily="18" charset="0"/>
                          <a:cs typeface="Times New Roman" panose="02020603050405020304" pitchFamily="18" charset="0"/>
                        </a:rPr>
                        <a:t>Neon      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46487"/>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chemeClr val="tx1"/>
                          </a:solidFill>
                          <a:latin typeface="Times New Roman" panose="02020603050405020304" pitchFamily="18" charset="0"/>
                          <a:cs typeface="Times New Roman" panose="02020603050405020304" pitchFamily="18" charset="0"/>
                        </a:rPr>
                        <a:t>Argon     </a:t>
                      </a:r>
                      <a:r>
                        <a:rPr lang="en-US" sz="3600" dirty="0" err="1">
                          <a:solidFill>
                            <a:schemeClr val="tx1"/>
                          </a:solidFill>
                          <a:latin typeface="Times New Roman" panose="02020603050405020304" pitchFamily="18" charset="0"/>
                          <a:cs typeface="Times New Roman" panose="02020603050405020304" pitchFamily="18" charset="0"/>
                        </a:rPr>
                        <a:t>Ar</a:t>
                      </a:r>
                      <a:r>
                        <a:rPr lang="en-US" sz="3600" dirty="0">
                          <a:solidFill>
                            <a:schemeClr val="tx1"/>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8780475"/>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00B050"/>
                          </a:solidFill>
                          <a:latin typeface="Times New Roman" panose="02020603050405020304" pitchFamily="18" charset="0"/>
                          <a:cs typeface="Times New Roman" panose="02020603050405020304" pitchFamily="18" charset="0"/>
                        </a:rPr>
                        <a:t>Krypton    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3315916"/>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9900CC"/>
                          </a:solidFill>
                          <a:latin typeface="Times New Roman" panose="02020603050405020304" pitchFamily="18" charset="0"/>
                          <a:cs typeface="Times New Roman" panose="02020603050405020304" pitchFamily="18" charset="0"/>
                        </a:rPr>
                        <a:t>Xenon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66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4357421"/>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663300"/>
                          </a:solidFill>
                          <a:latin typeface="Times New Roman" panose="02020603050405020304" pitchFamily="18" charset="0"/>
                          <a:cs typeface="Times New Roman" panose="02020603050405020304" pitchFamily="18" charset="0"/>
                        </a:rPr>
                        <a:t>Radon    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666994"/>
                  </a:ext>
                </a:extLst>
              </a:tr>
            </a:tbl>
          </a:graphicData>
        </a:graphic>
      </p:graphicFrame>
      <p:sp>
        <p:nvSpPr>
          <p:cNvPr id="3" name="TextBox 2">
            <a:extLst>
              <a:ext uri="{FF2B5EF4-FFF2-40B4-BE49-F238E27FC236}">
                <a16:creationId xmlns:a16="http://schemas.microsoft.com/office/drawing/2014/main" id="{7DE6F474-E530-8F9C-8059-92AFE819F852}"/>
              </a:ext>
            </a:extLst>
          </p:cNvPr>
          <p:cNvSpPr txBox="1"/>
          <p:nvPr/>
        </p:nvSpPr>
        <p:spPr>
          <a:xfrm rot="391297">
            <a:off x="6400800" y="2177535"/>
            <a:ext cx="2286000"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dirty="0"/>
              <a:t>Fill in all</a:t>
            </a:r>
            <a:br>
              <a:rPr lang="en-US" sz="2400" dirty="0"/>
            </a:br>
            <a:r>
              <a:rPr lang="en-US" sz="2400" dirty="0"/>
              <a:t> of the appropriate boxes</a:t>
            </a:r>
          </a:p>
        </p:txBody>
      </p:sp>
    </p:spTree>
    <p:extLst>
      <p:ext uri="{BB962C8B-B14F-4D97-AF65-F5344CB8AC3E}">
        <p14:creationId xmlns:p14="http://schemas.microsoft.com/office/powerpoint/2010/main" val="102356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CFC3C89-49EE-4808-84C3-369FB2CB96D9}"/>
              </a:ext>
            </a:extLst>
          </p:cNvPr>
          <p:cNvGraphicFramePr>
            <a:graphicFrameLocks noGrp="1"/>
          </p:cNvGraphicFramePr>
          <p:nvPr>
            <p:extLst>
              <p:ext uri="{D42A27DB-BD31-4B8C-83A1-F6EECF244321}">
                <p14:modId xmlns:p14="http://schemas.microsoft.com/office/powerpoint/2010/main" val="323465467"/>
              </p:ext>
            </p:extLst>
          </p:nvPr>
        </p:nvGraphicFramePr>
        <p:xfrm>
          <a:off x="0" y="0"/>
          <a:ext cx="9143999" cy="6857999"/>
        </p:xfrm>
        <a:graphic>
          <a:graphicData uri="http://schemas.openxmlformats.org/drawingml/2006/table">
            <a:tbl>
              <a:tblPr firstRow="1" bandRow="1">
                <a:tableStyleId>{5C22544A-7EE6-4342-B048-85BDC9FD1C3A}</a:tableStyleId>
              </a:tblPr>
              <a:tblGrid>
                <a:gridCol w="534763">
                  <a:extLst>
                    <a:ext uri="{9D8B030D-6E8A-4147-A177-3AD203B41FA5}">
                      <a16:colId xmlns:a16="http://schemas.microsoft.com/office/drawing/2014/main" val="2322557128"/>
                    </a:ext>
                  </a:extLst>
                </a:gridCol>
                <a:gridCol w="3122835">
                  <a:extLst>
                    <a:ext uri="{9D8B030D-6E8A-4147-A177-3AD203B41FA5}">
                      <a16:colId xmlns:a16="http://schemas.microsoft.com/office/drawing/2014/main" val="464246294"/>
                    </a:ext>
                  </a:extLst>
                </a:gridCol>
                <a:gridCol w="914400">
                  <a:extLst>
                    <a:ext uri="{9D8B030D-6E8A-4147-A177-3AD203B41FA5}">
                      <a16:colId xmlns:a16="http://schemas.microsoft.com/office/drawing/2014/main" val="1007222895"/>
                    </a:ext>
                  </a:extLst>
                </a:gridCol>
                <a:gridCol w="838200">
                  <a:extLst>
                    <a:ext uri="{9D8B030D-6E8A-4147-A177-3AD203B41FA5}">
                      <a16:colId xmlns:a16="http://schemas.microsoft.com/office/drawing/2014/main" val="2121977824"/>
                    </a:ext>
                  </a:extLst>
                </a:gridCol>
                <a:gridCol w="1096110">
                  <a:extLst>
                    <a:ext uri="{9D8B030D-6E8A-4147-A177-3AD203B41FA5}">
                      <a16:colId xmlns:a16="http://schemas.microsoft.com/office/drawing/2014/main" val="3563202316"/>
                    </a:ext>
                  </a:extLst>
                </a:gridCol>
                <a:gridCol w="879230">
                  <a:extLst>
                    <a:ext uri="{9D8B030D-6E8A-4147-A177-3AD203B41FA5}">
                      <a16:colId xmlns:a16="http://schemas.microsoft.com/office/drawing/2014/main" val="3476272583"/>
                    </a:ext>
                  </a:extLst>
                </a:gridCol>
                <a:gridCol w="920260">
                  <a:extLst>
                    <a:ext uri="{9D8B030D-6E8A-4147-A177-3AD203B41FA5}">
                      <a16:colId xmlns:a16="http://schemas.microsoft.com/office/drawing/2014/main" val="1698141293"/>
                    </a:ext>
                  </a:extLst>
                </a:gridCol>
                <a:gridCol w="838201">
                  <a:extLst>
                    <a:ext uri="{9D8B030D-6E8A-4147-A177-3AD203B41FA5}">
                      <a16:colId xmlns:a16="http://schemas.microsoft.com/office/drawing/2014/main" val="1220133220"/>
                    </a:ext>
                  </a:extLst>
                </a:gridCol>
              </a:tblGrid>
              <a:tr h="1227221">
                <a:tc>
                  <a:txBody>
                    <a:bodyPr/>
                    <a:lstStyle/>
                    <a:p>
                      <a:pPr algn="ctr"/>
                      <a:endParaRPr lang="en-US" sz="36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Noble gases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gridSpan="6">
                  <a:txBody>
                    <a:bodyPr/>
                    <a:lstStyle/>
                    <a:p>
                      <a:pPr algn="ct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Electron Configuration</a:t>
                      </a:r>
                      <a:b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b="0" dirty="0">
                          <a:solidFill>
                            <a:schemeClr val="tx1">
                              <a:lumMod val="95000"/>
                              <a:lumOff val="5000"/>
                            </a:schemeClr>
                          </a:solidFill>
                          <a:latin typeface="Times New Roman" panose="02020603050405020304" pitchFamily="18" charset="0"/>
                          <a:cs typeface="Times New Roman" panose="02020603050405020304" pitchFamily="18" charset="0"/>
                        </a:rPr>
                        <a:t>in the shells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tc hMerge="1">
                  <a:txBody>
                    <a:bodyPr/>
                    <a:lstStyle/>
                    <a:p>
                      <a:pPr algn="ctr"/>
                      <a:endParaRPr lang="en-US" sz="32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FFDB"/>
                    </a:solidFill>
                  </a:tcPr>
                </a:tc>
                <a:extLst>
                  <a:ext uri="{0D108BD9-81ED-4DB2-BD59-A6C34878D82A}">
                    <a16:rowId xmlns:a16="http://schemas.microsoft.com/office/drawing/2014/main" val="2068510545"/>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FF0000"/>
                          </a:solidFill>
                          <a:latin typeface="Times New Roman" panose="02020603050405020304" pitchFamily="18" charset="0"/>
                          <a:cs typeface="Times New Roman" panose="02020603050405020304" pitchFamily="18" charset="0"/>
                        </a:rPr>
                        <a:t>Helium    He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2370017"/>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0033CC"/>
                          </a:solidFill>
                          <a:latin typeface="Times New Roman" panose="02020603050405020304" pitchFamily="18" charset="0"/>
                          <a:cs typeface="Times New Roman" panose="02020603050405020304" pitchFamily="18" charset="0"/>
                        </a:rPr>
                        <a:t>Neon      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a:solidFill>
                            <a:srgbClr val="0033CC"/>
                          </a:solidFill>
                          <a:latin typeface="Times New Roman" panose="02020603050405020304" pitchFamily="18" charset="0"/>
                          <a:cs typeface="Times New Roman" panose="02020603050405020304" pitchFamily="18" charset="0"/>
                        </a:rPr>
                        <a:t>2</a:t>
                      </a:r>
                      <a:endParaRPr lang="en-US" sz="36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a:solidFill>
                            <a:srgbClr val="0033CC"/>
                          </a:solidFill>
                          <a:latin typeface="Times New Roman" panose="02020603050405020304" pitchFamily="18" charset="0"/>
                          <a:cs typeface="Times New Roman" panose="02020603050405020304" pitchFamily="18" charset="0"/>
                        </a:rPr>
                        <a:t>8</a:t>
                      </a:r>
                      <a:endParaRPr lang="en-US" sz="3600" dirty="0">
                        <a:solidFill>
                          <a:srgbClr val="00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3333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446487"/>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chemeClr val="tx1"/>
                          </a:solidFill>
                          <a:latin typeface="Times New Roman" panose="02020603050405020304" pitchFamily="18" charset="0"/>
                          <a:cs typeface="Times New Roman" panose="02020603050405020304" pitchFamily="18" charset="0"/>
                        </a:rPr>
                        <a:t>Argon     </a:t>
                      </a:r>
                      <a:r>
                        <a:rPr lang="en-US" sz="3600" dirty="0" err="1">
                          <a:solidFill>
                            <a:schemeClr val="tx1"/>
                          </a:solidFill>
                          <a:latin typeface="Times New Roman" panose="02020603050405020304" pitchFamily="18" charset="0"/>
                          <a:cs typeface="Times New Roman" panose="02020603050405020304" pitchFamily="18" charset="0"/>
                        </a:rPr>
                        <a:t>Ar</a:t>
                      </a:r>
                      <a:r>
                        <a:rPr lang="en-US" sz="3600" dirty="0">
                          <a:solidFill>
                            <a:schemeClr val="tx1"/>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a:solidFill>
                            <a:schemeClr val="tx1"/>
                          </a:solidFill>
                          <a:latin typeface="Times New Roman" panose="02020603050405020304" pitchFamily="18" charset="0"/>
                          <a:cs typeface="Times New Roman" panose="02020603050405020304" pitchFamily="18" charset="0"/>
                        </a:rPr>
                        <a:t>2</a:t>
                      </a: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a:solidFill>
                            <a:schemeClr val="tx1"/>
                          </a:solidFill>
                          <a:latin typeface="Times New Roman" panose="02020603050405020304" pitchFamily="18" charset="0"/>
                          <a:cs typeface="Times New Roman" panose="02020603050405020304" pitchFamily="18" charset="0"/>
                        </a:rPr>
                        <a:t>8</a:t>
                      </a: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a:solidFill>
                            <a:schemeClr val="tx1"/>
                          </a:solidFill>
                          <a:latin typeface="Times New Roman" panose="02020603050405020304" pitchFamily="18" charset="0"/>
                          <a:cs typeface="Times New Roman" panose="02020603050405020304" pitchFamily="18" charset="0"/>
                        </a:rPr>
                        <a:t>8</a:t>
                      </a: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8780475"/>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00B050"/>
                          </a:solidFill>
                          <a:latin typeface="Times New Roman" panose="02020603050405020304" pitchFamily="18" charset="0"/>
                          <a:cs typeface="Times New Roman" panose="02020603050405020304" pitchFamily="18" charset="0"/>
                        </a:rPr>
                        <a:t>Krypton    Kr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00B050"/>
                          </a:solidFill>
                          <a:latin typeface="Times New Roman" panose="02020603050405020304" pitchFamily="18" charset="0"/>
                          <a:cs typeface="Times New Roman" panose="02020603050405020304" pitchFamily="18" charset="0"/>
                        </a:rPr>
                        <a:t>2</a:t>
                      </a: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00B050"/>
                          </a:solidFill>
                          <a:latin typeface="Times New Roman" panose="02020603050405020304" pitchFamily="18" charset="0"/>
                          <a:cs typeface="Times New Roman" panose="02020603050405020304" pitchFamily="18" charset="0"/>
                        </a:rPr>
                        <a:t>8</a:t>
                      </a: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00B050"/>
                          </a:solidFill>
                          <a:latin typeface="Times New Roman" panose="02020603050405020304" pitchFamily="18" charset="0"/>
                          <a:cs typeface="Times New Roman" panose="02020603050405020304" pitchFamily="18" charset="0"/>
                        </a:rPr>
                        <a:t>18</a:t>
                      </a: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00B050"/>
                          </a:solidFill>
                          <a:latin typeface="Times New Roman" panose="02020603050405020304" pitchFamily="18" charset="0"/>
                          <a:cs typeface="Times New Roman" panose="02020603050405020304" pitchFamily="18" charset="0"/>
                        </a:rPr>
                        <a:t>8</a:t>
                      </a:r>
                      <a:endParaRPr lang="en-US" sz="3600" dirty="0">
                        <a:solidFill>
                          <a:srgbClr val="00B05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3315916"/>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9900CC"/>
                          </a:solidFill>
                          <a:latin typeface="Times New Roman" panose="02020603050405020304" pitchFamily="18" charset="0"/>
                          <a:cs typeface="Times New Roman" panose="02020603050405020304" pitchFamily="18" charset="0"/>
                        </a:rPr>
                        <a:t>Xenon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9900CC"/>
                          </a:solidFill>
                          <a:latin typeface="Times New Roman" panose="02020603050405020304" pitchFamily="18" charset="0"/>
                          <a:cs typeface="Times New Roman" panose="02020603050405020304" pitchFamily="18" charset="0"/>
                        </a:rPr>
                        <a:t>2</a:t>
                      </a: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9900CC"/>
                          </a:solidFill>
                          <a:latin typeface="Times New Roman" panose="02020603050405020304" pitchFamily="18" charset="0"/>
                          <a:cs typeface="Times New Roman" panose="02020603050405020304" pitchFamily="18" charset="0"/>
                        </a:rPr>
                        <a:t>8</a:t>
                      </a: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9900CC"/>
                          </a:solidFill>
                          <a:latin typeface="Times New Roman" panose="02020603050405020304" pitchFamily="18" charset="0"/>
                          <a:cs typeface="Times New Roman" panose="02020603050405020304" pitchFamily="18" charset="0"/>
                        </a:rPr>
                        <a:t>18</a:t>
                      </a: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9900CC"/>
                          </a:solidFill>
                          <a:latin typeface="Times New Roman" panose="02020603050405020304" pitchFamily="18" charset="0"/>
                          <a:cs typeface="Times New Roman" panose="02020603050405020304" pitchFamily="18" charset="0"/>
                        </a:rPr>
                        <a:t>18</a:t>
                      </a: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9900CC"/>
                          </a:solidFill>
                          <a:latin typeface="Times New Roman" panose="02020603050405020304" pitchFamily="18" charset="0"/>
                          <a:cs typeface="Times New Roman" panose="02020603050405020304" pitchFamily="18" charset="0"/>
                        </a:rPr>
                        <a:t>8</a:t>
                      </a:r>
                      <a:endParaRPr lang="en-US" sz="3600" dirty="0">
                        <a:solidFill>
                          <a:srgbClr val="9900CC"/>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srgbClr val="0066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4357421"/>
                  </a:ext>
                </a:extLst>
              </a:tr>
              <a:tr h="938463">
                <a:tc>
                  <a:txBody>
                    <a:bodyPr/>
                    <a:lstStyle/>
                    <a:p>
                      <a:pPr algn="ctr"/>
                      <a:r>
                        <a:rPr lang="en-US" sz="2000" baseline="0" dirty="0">
                          <a:solidFill>
                            <a:schemeClr val="tx1">
                              <a:lumMod val="95000"/>
                              <a:lumOff val="5000"/>
                            </a:schemeClr>
                          </a:solidFill>
                          <a:latin typeface="Times New Roman" panose="02020603050405020304" pitchFamily="18" charset="0"/>
                          <a:cs typeface="Times New Roman" panose="02020603050405020304" pitchFamily="18"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3600" dirty="0">
                          <a:solidFill>
                            <a:srgbClr val="663300"/>
                          </a:solidFill>
                          <a:latin typeface="Times New Roman" panose="02020603050405020304" pitchFamily="18" charset="0"/>
                          <a:cs typeface="Times New Roman" panose="02020603050405020304" pitchFamily="18" charset="0"/>
                        </a:rPr>
                        <a:t>Radon    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663300"/>
                          </a:solidFill>
                          <a:latin typeface="Times New Roman" panose="02020603050405020304" pitchFamily="18" charset="0"/>
                          <a:cs typeface="Times New Roman" panose="02020603050405020304" pitchFamily="18" charset="0"/>
                        </a:rPr>
                        <a:t>2</a:t>
                      </a: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663300"/>
                          </a:solidFill>
                          <a:latin typeface="Times New Roman" panose="02020603050405020304" pitchFamily="18" charset="0"/>
                          <a:cs typeface="Times New Roman" panose="02020603050405020304" pitchFamily="18" charset="0"/>
                        </a:rPr>
                        <a:t>8</a:t>
                      </a: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663300"/>
                          </a:solidFill>
                          <a:latin typeface="Times New Roman" panose="02020603050405020304" pitchFamily="18" charset="0"/>
                          <a:cs typeface="Times New Roman" panose="02020603050405020304" pitchFamily="18" charset="0"/>
                        </a:rPr>
                        <a:t>18</a:t>
                      </a: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663300"/>
                          </a:solidFill>
                          <a:latin typeface="Times New Roman" panose="02020603050405020304" pitchFamily="18" charset="0"/>
                          <a:cs typeface="Times New Roman" panose="02020603050405020304" pitchFamily="18" charset="0"/>
                        </a:rPr>
                        <a:t>32</a:t>
                      </a: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a:solidFill>
                            <a:srgbClr val="663300"/>
                          </a:solidFill>
                          <a:latin typeface="Times New Roman" panose="02020603050405020304" pitchFamily="18" charset="0"/>
                          <a:cs typeface="Times New Roman" panose="02020603050405020304" pitchFamily="18" charset="0"/>
                        </a:rPr>
                        <a:t>18</a:t>
                      </a:r>
                      <a:endParaRPr lang="en-US" sz="3600" dirty="0">
                        <a:solidFill>
                          <a:srgbClr val="6633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663300"/>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666994"/>
                  </a:ext>
                </a:extLst>
              </a:tr>
            </a:tbl>
          </a:graphicData>
        </a:graphic>
      </p:graphicFrame>
    </p:spTree>
    <p:extLst>
      <p:ext uri="{BB962C8B-B14F-4D97-AF65-F5344CB8AC3E}">
        <p14:creationId xmlns:p14="http://schemas.microsoft.com/office/powerpoint/2010/main" val="28381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8EE513E-6966-1069-50E2-CC57034F93F1}"/>
              </a:ext>
            </a:extLst>
          </p:cNvPr>
          <p:cNvGraphicFramePr>
            <a:graphicFrameLocks noGrp="1"/>
          </p:cNvGraphicFramePr>
          <p:nvPr>
            <p:extLst>
              <p:ext uri="{D42A27DB-BD31-4B8C-83A1-F6EECF244321}">
                <p14:modId xmlns:p14="http://schemas.microsoft.com/office/powerpoint/2010/main" val="3807615167"/>
              </p:ext>
            </p:extLst>
          </p:nvPr>
        </p:nvGraphicFramePr>
        <p:xfrm>
          <a:off x="0" y="0"/>
          <a:ext cx="9144000" cy="68580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057786917"/>
                    </a:ext>
                  </a:extLst>
                </a:gridCol>
                <a:gridCol w="6629400">
                  <a:extLst>
                    <a:ext uri="{9D8B030D-6E8A-4147-A177-3AD203B41FA5}">
                      <a16:colId xmlns:a16="http://schemas.microsoft.com/office/drawing/2014/main" val="3240869476"/>
                    </a:ext>
                  </a:extLst>
                </a:gridCol>
              </a:tblGrid>
              <a:tr h="672185">
                <a:tc>
                  <a:txBody>
                    <a:bodyPr/>
                    <a:lstStyle/>
                    <a:p>
                      <a:pPr algn="l"/>
                      <a:r>
                        <a:rPr lang="en-US" sz="2800" b="0" dirty="0">
                          <a:solidFill>
                            <a:srgbClr val="FF0000"/>
                          </a:solidFill>
                          <a:latin typeface="Times New Roman" panose="02020603050405020304" pitchFamily="18" charset="0"/>
                          <a:cs typeface="Times New Roman" panose="02020603050405020304" pitchFamily="18" charset="0"/>
                        </a:rPr>
                        <a:t>28.  </a:t>
                      </a:r>
                      <a:r>
                        <a:rPr lang="en-US" sz="2800" b="0" dirty="0">
                          <a:solidFill>
                            <a:schemeClr val="tx1"/>
                          </a:solidFill>
                          <a:latin typeface="Times New Roman" panose="02020603050405020304" pitchFamily="18" charset="0"/>
                          <a:cs typeface="Times New Roman" panose="02020603050405020304" pitchFamily="18" charset="0"/>
                        </a:rPr>
                        <a:t>Orbital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Maximum electrons that fit in this orbital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1398059150"/>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First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1736186849"/>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Second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134966262"/>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Third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 or 18 (it can stretch)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2751736043"/>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Fourth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 or 18, or 32 (wow)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338589913"/>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Fifth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 or 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1335050827"/>
                  </a:ext>
                </a:extLst>
              </a:tr>
              <a:tr h="672185">
                <a:tc>
                  <a:txBody>
                    <a:bodyPr/>
                    <a:lstStyle/>
                    <a:p>
                      <a:pPr algn="ctr"/>
                      <a:r>
                        <a:rPr lang="en-US" sz="2800" b="0" dirty="0">
                          <a:solidFill>
                            <a:schemeClr val="tx1"/>
                          </a:solidFill>
                          <a:latin typeface="Times New Roman" panose="02020603050405020304" pitchFamily="18" charset="0"/>
                          <a:cs typeface="Times New Roman" panose="02020603050405020304" pitchFamily="18" charset="0"/>
                        </a:rPr>
                        <a:t>Sixth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tc>
                  <a:txBody>
                    <a:bodyPr/>
                    <a:lstStyle/>
                    <a:p>
                      <a:pPr algn="ctr"/>
                      <a:r>
                        <a:rPr lang="en-US" sz="2800" b="0" dirty="0">
                          <a:solidFill>
                            <a:srgbClr val="FF0000"/>
                          </a:solidFill>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4245242253"/>
                  </a:ext>
                </a:extLst>
              </a:tr>
              <a:tr h="2152705">
                <a:tc gridSpan="2">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“Full” is relative.  It is better understood as perfectly stable arrangement.  These electron shells, can be stable in different ways.  The first two never adjust.  The bigger shells are fancy, and Group 18 tells us this,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just put your finger in the right box and think.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2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E2"/>
                    </a:solidFill>
                  </a:tcPr>
                </a:tc>
                <a:extLst>
                  <a:ext uri="{0D108BD9-81ED-4DB2-BD59-A6C34878D82A}">
                    <a16:rowId xmlns:a16="http://schemas.microsoft.com/office/drawing/2014/main" val="683383783"/>
                  </a:ext>
                </a:extLst>
              </a:tr>
            </a:tbl>
          </a:graphicData>
        </a:graphic>
      </p:graphicFrame>
    </p:spTree>
    <p:extLst>
      <p:ext uri="{BB962C8B-B14F-4D97-AF65-F5344CB8AC3E}">
        <p14:creationId xmlns:p14="http://schemas.microsoft.com/office/powerpoint/2010/main" val="3816928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565"/>
            <a:ext cx="9143999"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Let’s practice a little bit.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29.  How many electrons does silver have in total?  </a:t>
            </a:r>
            <a:r>
              <a:rPr lang="en-US" sz="2800" dirty="0">
                <a:solidFill>
                  <a:srgbClr val="FF0000"/>
                </a:solidFill>
                <a:latin typeface="Times New Roman" panose="02020603050405020304" pitchFamily="18" charset="0"/>
                <a:cs typeface="Times New Roman" panose="02020603050405020304" pitchFamily="18" charset="0"/>
              </a:rPr>
              <a:t> </a:t>
            </a:r>
            <a:endParaRPr lang="en-US" sz="2800" baseline="30000" dirty="0">
              <a:solidFill>
                <a:srgbClr val="FF0000"/>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endParaRPr lang="en-US" sz="2800" dirty="0">
              <a:solidFill>
                <a:srgbClr val="000099"/>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30.  How many electrons are in the 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shell of silver?  </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31.  How many protons are in hafnium?   </a:t>
            </a:r>
            <a:r>
              <a:rPr lang="en-US" sz="2800" dirty="0">
                <a:solidFill>
                  <a:srgbClr val="FF0000"/>
                </a:solidFill>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electrons are in the 2</a:t>
            </a:r>
            <a:r>
              <a:rPr lang="en-US" sz="2800" baseline="30000" dirty="0">
                <a:latin typeface="Times New Roman" panose="02020603050405020304" pitchFamily="18" charset="0"/>
                <a:cs typeface="Times New Roman" panose="02020603050405020304" pitchFamily="18" charset="0"/>
              </a:rPr>
              <a:t>nd</a:t>
            </a:r>
            <a:r>
              <a:rPr lang="en-US" sz="2800" dirty="0">
                <a:latin typeface="Times New Roman" panose="02020603050405020304" pitchFamily="18" charset="0"/>
                <a:cs typeface="Times New Roman" panose="02020603050405020304" pitchFamily="18" charset="0"/>
              </a:rPr>
              <a:t> shell of hafnium?</a:t>
            </a:r>
            <a:r>
              <a:rPr lang="en-US" sz="2800" dirty="0">
                <a:solidFill>
                  <a:srgbClr val="000099"/>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br>
              <a:rPr lang="en-US" sz="2800" dirty="0">
                <a:solidFill>
                  <a:srgbClr val="000099"/>
                </a:solidFill>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What element has 18 neutrons and 17 electrons?  </a:t>
            </a:r>
            <a:r>
              <a:rPr lang="en-US" sz="2800" dirty="0">
                <a:solidFill>
                  <a:srgbClr val="FF0000"/>
                </a:solidFill>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1188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EF5D6-94A8-DD72-4FB7-12E4209F86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BC8820-BD7F-E255-1A98-81BC129EA786}"/>
              </a:ext>
            </a:extLst>
          </p:cNvPr>
          <p:cNvSpPr txBox="1"/>
          <p:nvPr/>
        </p:nvSpPr>
        <p:spPr>
          <a:xfrm>
            <a:off x="0" y="16565"/>
            <a:ext cx="9143999" cy="6124754"/>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Let’s practice a little bit.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29.  How many electrons does silver have in total?  </a:t>
            </a:r>
            <a:r>
              <a:rPr lang="en-US" sz="2800" dirty="0">
                <a:solidFill>
                  <a:srgbClr val="FF0000"/>
                </a:solidFill>
                <a:latin typeface="Times New Roman" panose="02020603050405020304" pitchFamily="18" charset="0"/>
                <a:cs typeface="Times New Roman" panose="02020603050405020304" pitchFamily="18" charset="0"/>
              </a:rPr>
              <a:t>47e</a:t>
            </a:r>
            <a:r>
              <a:rPr lang="en-US" sz="2800" baseline="30000" dirty="0">
                <a:solidFill>
                  <a:srgbClr val="FF0000"/>
                </a:solidFill>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endParaRPr lang="en-US" sz="2800" dirty="0">
              <a:solidFill>
                <a:srgbClr val="000099"/>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30.  How many electrons are in the 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shell of silver?  </a:t>
            </a:r>
            <a:r>
              <a:rPr lang="en-US" sz="2800" dirty="0">
                <a:solidFill>
                  <a:srgbClr val="FF0000"/>
                </a:solidFill>
                <a:latin typeface="Times New Roman" panose="02020603050405020304" pitchFamily="18" charset="0"/>
                <a:cs typeface="Times New Roman" panose="02020603050405020304" pitchFamily="18" charset="0"/>
              </a:rPr>
              <a:t>18e</a:t>
            </a:r>
            <a:r>
              <a:rPr lang="en-US" sz="2800" baseline="30000" dirty="0">
                <a:solidFill>
                  <a:srgbClr val="FF0000"/>
                </a:solidFill>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31.  How many protons are in hafnium?   </a:t>
            </a:r>
            <a:r>
              <a:rPr lang="en-US" sz="2800" dirty="0">
                <a:solidFill>
                  <a:srgbClr val="FF0000"/>
                </a:solidFill>
                <a:latin typeface="Times New Roman" panose="02020603050405020304" pitchFamily="18" charset="0"/>
                <a:cs typeface="Times New Roman" panose="02020603050405020304" pitchFamily="18" charset="0"/>
              </a:rPr>
              <a:t>72p</a:t>
            </a:r>
            <a:r>
              <a:rPr lang="en-US" sz="2800" baseline="30000" dirty="0">
                <a:solidFill>
                  <a:srgbClr val="FF0000"/>
                </a:solidFill>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How many electrons are in the 2</a:t>
            </a:r>
            <a:r>
              <a:rPr lang="en-US" sz="2800" baseline="30000" dirty="0">
                <a:latin typeface="Times New Roman" panose="02020603050405020304" pitchFamily="18" charset="0"/>
                <a:cs typeface="Times New Roman" panose="02020603050405020304" pitchFamily="18" charset="0"/>
              </a:rPr>
              <a:t>nd</a:t>
            </a:r>
            <a:r>
              <a:rPr lang="en-US" sz="2800" dirty="0">
                <a:latin typeface="Times New Roman" panose="02020603050405020304" pitchFamily="18" charset="0"/>
                <a:cs typeface="Times New Roman" panose="02020603050405020304" pitchFamily="18" charset="0"/>
              </a:rPr>
              <a:t> shell of hafnium?</a:t>
            </a:r>
            <a:r>
              <a:rPr lang="en-US" sz="2800" dirty="0">
                <a:solidFill>
                  <a:srgbClr val="000099"/>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8e</a:t>
            </a:r>
            <a:r>
              <a:rPr lang="en-US" sz="2800" baseline="30000" dirty="0">
                <a:solidFill>
                  <a:srgbClr val="FF0000"/>
                </a:solidFill>
                <a:latin typeface="Times New Roman" panose="02020603050405020304" pitchFamily="18" charset="0"/>
                <a:cs typeface="Times New Roman" panose="02020603050405020304" pitchFamily="18" charset="0"/>
              </a:rPr>
              <a:t>-</a:t>
            </a:r>
            <a:r>
              <a:rPr lang="en-US" sz="2800" dirty="0">
                <a:solidFill>
                  <a:srgbClr val="000099"/>
                </a:solidFill>
                <a:latin typeface="Times New Roman" panose="02020603050405020304" pitchFamily="18" charset="0"/>
                <a:cs typeface="Times New Roman" panose="02020603050405020304" pitchFamily="18" charset="0"/>
              </a:rPr>
              <a:t> </a:t>
            </a:r>
            <a:br>
              <a:rPr lang="en-US" sz="2800" dirty="0">
                <a:solidFill>
                  <a:srgbClr val="000099"/>
                </a:solidFill>
                <a:latin typeface="Times New Roman" panose="02020603050405020304" pitchFamily="18" charset="0"/>
                <a:cs typeface="Times New Roman" panose="02020603050405020304" pitchFamily="18" charset="0"/>
              </a:rPr>
            </a:br>
            <a:br>
              <a:rPr lang="en-US" sz="2800" dirty="0">
                <a:solidFill>
                  <a:srgbClr val="000099"/>
                </a:solidFill>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32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What element has 18 neutrons and 17 electrons?  </a:t>
            </a:r>
            <a:r>
              <a:rPr lang="en-US" sz="2800" dirty="0">
                <a:solidFill>
                  <a:srgbClr val="FF0000"/>
                </a:solidFill>
                <a:latin typeface="Times New Roman" panose="02020603050405020304" pitchFamily="18" charset="0"/>
                <a:cs typeface="Times New Roman" panose="02020603050405020304" pitchFamily="18" charset="0"/>
              </a:rPr>
              <a:t>Chlorine</a:t>
            </a:r>
          </a:p>
          <a:p>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n-US" sz="2800" dirty="0">
                <a:solidFill>
                  <a:srgbClr val="000099"/>
                </a:solidFill>
                <a:latin typeface="Times New Roman" panose="02020603050405020304" pitchFamily="18" charset="0"/>
                <a:cs typeface="Times New Roman" panose="02020603050405020304" pitchFamily="18" charset="0"/>
              </a:rPr>
              <a:t> </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915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733800"/>
          </a:xfrm>
        </p:spPr>
        <p:txBody>
          <a:bodyPr>
            <a:normAutofit fontScale="90000"/>
          </a:bodyPr>
          <a:lstStyle/>
          <a:p>
            <a:pPr algn="l"/>
            <a:r>
              <a:rPr lang="en-US" dirty="0">
                <a:solidFill>
                  <a:srgbClr val="FF0000"/>
                </a:solidFill>
                <a:latin typeface="Times New Roman" panose="02020603050405020304" pitchFamily="18" charset="0"/>
                <a:cs typeface="Times New Roman" panose="02020603050405020304" pitchFamily="18" charset="0"/>
              </a:rPr>
              <a:t>Atomic Theory Class #2</a:t>
            </a:r>
            <a:br>
              <a:rPr lang="en-US" dirty="0">
                <a:solidFill>
                  <a:srgbClr val="FF0000"/>
                </a:solidFill>
                <a:latin typeface="Times New Roman" panose="02020603050405020304" pitchFamily="18" charset="0"/>
                <a:cs typeface="Times New Roman" panose="02020603050405020304" pitchFamily="18" charset="0"/>
              </a:rPr>
            </a:br>
            <a:r>
              <a:rPr lang="en-US" sz="4000" dirty="0">
                <a:solidFill>
                  <a:srgbClr val="3333CC"/>
                </a:solidFill>
                <a:latin typeface="Times New Roman" panose="02020603050405020304" pitchFamily="18" charset="0"/>
                <a:cs typeface="Times New Roman" panose="02020603050405020304" pitchFamily="18" charset="0"/>
              </a:rPr>
              <a:t>Objective:  students will review the models of the atom through scientific history, learning how ideas progressed and were dismissed as new information was developed.</a:t>
            </a:r>
            <a:endParaRPr lang="en-US" dirty="0">
              <a:solidFill>
                <a:srgbClr val="3333CC"/>
              </a:solidFill>
              <a:latin typeface="Times New Roman" panose="02020603050405020304" pitchFamily="18" charset="0"/>
              <a:cs typeface="Times New Roman" panose="02020603050405020304" pitchFamily="18" charset="0"/>
            </a:endParaRPr>
          </a:p>
        </p:txBody>
      </p:sp>
      <p:pic>
        <p:nvPicPr>
          <p:cNvPr id="1026" name="Picture 2" descr="http://www.blogcdn.com/www.urlesque.com/media/2008/11/13-bridesmustach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48" y="4114800"/>
            <a:ext cx="381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23296" y="4724400"/>
            <a:ext cx="4864056" cy="1569660"/>
          </a:xfrm>
          <a:prstGeom prst="rect">
            <a:avLst/>
          </a:prstGeom>
          <a:noFill/>
        </p:spPr>
        <p:txBody>
          <a:bodyPr wrap="square" rtlCol="0">
            <a:spAutoFit/>
          </a:bodyPr>
          <a:lstStyle/>
          <a:p>
            <a:pPr algn="ctr"/>
            <a:r>
              <a:rPr lang="en-US" sz="2400" dirty="0">
                <a:solidFill>
                  <a:prstClr val="black"/>
                </a:solidFill>
                <a:latin typeface="Times New Roman" panose="02020603050405020304" pitchFamily="18" charset="0"/>
                <a:cs typeface="Times New Roman" panose="02020603050405020304" pitchFamily="18" charset="0"/>
              </a:rPr>
              <a:t>Most famous chemists had remarkable mustaches.  </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That’s the easiest way to keep track </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of who’s who in science!</a:t>
            </a:r>
          </a:p>
        </p:txBody>
      </p:sp>
    </p:spTree>
    <p:extLst>
      <p:ext uri="{BB962C8B-B14F-4D97-AF65-F5344CB8AC3E}">
        <p14:creationId xmlns:p14="http://schemas.microsoft.com/office/powerpoint/2010/main" val="111927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logs.bu.edu/ggarber/files/2012/07/democritus-1-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299" y="2638901"/>
            <a:ext cx="2790825" cy="32289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0"/>
            <a:ext cx="9144000" cy="6740307"/>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33.  </a:t>
            </a:r>
            <a:br>
              <a:rPr lang="en-US" sz="3200" dirty="0">
                <a:solidFill>
                  <a:prstClr val="black"/>
                </a:solidFill>
                <a:latin typeface="Times New Roman" panose="02020603050405020304" pitchFamily="18" charset="0"/>
                <a:cs typeface="Times New Roman" panose="02020603050405020304" pitchFamily="18" charset="0"/>
              </a:rPr>
            </a:br>
            <a:br>
              <a:rPr lang="en-US" sz="3200" dirty="0">
                <a:solidFill>
                  <a:prstClr val="black"/>
                </a:solidFill>
                <a:latin typeface="Times New Roman" panose="02020603050405020304" pitchFamily="18" charset="0"/>
                <a:cs typeface="Times New Roman" panose="02020603050405020304" pitchFamily="18" charset="0"/>
              </a:rPr>
            </a:br>
            <a:r>
              <a:rPr lang="en-US" sz="3200" dirty="0">
                <a:solidFill>
                  <a:prstClr val="black"/>
                </a:solidFill>
                <a:latin typeface="Times New Roman" panose="02020603050405020304" pitchFamily="18" charset="0"/>
                <a:cs typeface="Times New Roman" panose="02020603050405020304" pitchFamily="18" charset="0"/>
              </a:rPr>
              <a:t>2400 years ago, the philosopher </a:t>
            </a:r>
            <a:r>
              <a:rPr lang="en-US" sz="3200" b="1" dirty="0">
                <a:solidFill>
                  <a:srgbClr val="FF0000"/>
                </a:solidFill>
                <a:latin typeface="Times New Roman" panose="02020603050405020304" pitchFamily="18" charset="0"/>
                <a:cs typeface="Times New Roman" panose="02020603050405020304" pitchFamily="18" charset="0"/>
              </a:rPr>
              <a:t>Democritus said: </a:t>
            </a:r>
            <a:endParaRPr lang="en-US" sz="3200" dirty="0">
              <a:solidFill>
                <a:prstClr val="black"/>
              </a:solidFill>
              <a:latin typeface="Times New Roman" panose="02020603050405020304" pitchFamily="18" charset="0"/>
              <a:cs typeface="Times New Roman" panose="02020603050405020304" pitchFamily="18" charset="0"/>
            </a:endParaRPr>
          </a:p>
          <a:p>
            <a:endParaRPr lang="en-US"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If you took anything and cut it in half, and in half,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and in half, over and over, sooner or later,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you would get to a piece so small that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it could not be cut in half again. </a:t>
            </a:r>
            <a:br>
              <a:rPr lang="en-US" sz="2800" dirty="0">
                <a:solidFill>
                  <a:prstClr val="black"/>
                </a:solidFill>
                <a:latin typeface="Times New Roman" panose="02020603050405020304" pitchFamily="18" charset="0"/>
                <a:cs typeface="Times New Roman" panose="02020603050405020304" pitchFamily="18" charset="0"/>
              </a:rPr>
            </a:br>
            <a:endParaRPr lang="en-US" sz="2800"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 That indivisible particle he named </a:t>
            </a:r>
          </a:p>
          <a:p>
            <a:r>
              <a:rPr lang="en-US" sz="4800" b="1" dirty="0">
                <a:solidFill>
                  <a:srgbClr val="FF0000"/>
                </a:solidFill>
                <a:latin typeface="Times New Roman" panose="02020603050405020304" pitchFamily="18" charset="0"/>
                <a:cs typeface="Times New Roman" panose="02020603050405020304" pitchFamily="18" charset="0"/>
              </a:rPr>
              <a:t>       ATOMOS</a:t>
            </a:r>
            <a:r>
              <a:rPr lang="en-US" sz="2800" b="1" dirty="0">
                <a:solidFill>
                  <a:prstClr val="black"/>
                </a:solidFill>
                <a:latin typeface="Times New Roman" panose="02020603050405020304" pitchFamily="18" charset="0"/>
                <a:cs typeface="Times New Roman" panose="02020603050405020304" pitchFamily="18" charset="0"/>
              </a:rPr>
              <a:t>                                                    </a:t>
            </a:r>
            <a:br>
              <a:rPr lang="en-US" sz="2800" b="1" dirty="0">
                <a:solidFill>
                  <a:prstClr val="black"/>
                </a:solidFill>
                <a:latin typeface="Times New Roman" panose="02020603050405020304" pitchFamily="18" charset="0"/>
                <a:cs typeface="Times New Roman" panose="02020603050405020304" pitchFamily="18" charset="0"/>
              </a:rPr>
            </a:br>
            <a:r>
              <a:rPr lang="en-US" sz="2800" b="1" dirty="0">
                <a:solidFill>
                  <a:prstClr val="black"/>
                </a:solidFill>
                <a:latin typeface="Times New Roman" panose="02020603050405020304" pitchFamily="18" charset="0"/>
                <a:cs typeface="Times New Roman" panose="02020603050405020304" pitchFamily="18" charset="0"/>
              </a:rPr>
              <a:t>                  (in Greek)</a:t>
            </a:r>
          </a:p>
          <a:p>
            <a:endParaRPr lang="en-US" sz="2800" b="1" dirty="0">
              <a:solidFill>
                <a:prstClr val="black"/>
              </a:solidFill>
              <a:latin typeface="Times New Roman" panose="02020603050405020304" pitchFamily="18" charset="0"/>
              <a:cs typeface="Times New Roman" panose="02020603050405020304" pitchFamily="18" charset="0"/>
            </a:endParaRPr>
          </a:p>
          <a:p>
            <a:r>
              <a:rPr lang="en-US" sz="2800" b="1" dirty="0">
                <a:solidFill>
                  <a:prstClr val="black"/>
                </a:solidFill>
                <a:latin typeface="Times New Roman" panose="02020603050405020304" pitchFamily="18" charset="0"/>
                <a:cs typeface="Times New Roman" panose="02020603050405020304" pitchFamily="18" charset="0"/>
              </a:rPr>
              <a:t>        In English we say atom.</a:t>
            </a:r>
          </a:p>
          <a:p>
            <a:endParaRPr lang="en-US"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222876" y="5943600"/>
            <a:ext cx="2562225"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The first of many mustaches in our course!</a:t>
            </a:r>
          </a:p>
        </p:txBody>
      </p:sp>
    </p:spTree>
    <p:extLst>
      <p:ext uri="{BB962C8B-B14F-4D97-AF65-F5344CB8AC3E}">
        <p14:creationId xmlns:p14="http://schemas.microsoft.com/office/powerpoint/2010/main" val="1179890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extBox 1"/>
          <p:cNvSpPr txBox="1"/>
          <p:nvPr/>
        </p:nvSpPr>
        <p:spPr>
          <a:xfrm>
            <a:off x="0" y="1587"/>
            <a:ext cx="9144000" cy="4770537"/>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In the early 1800’s John Dalton developed the Atomic Theory.  </a:t>
            </a:r>
          </a:p>
          <a:p>
            <a:endParaRPr lang="en-US" sz="4000" dirty="0">
              <a:solidFill>
                <a:prstClr val="black"/>
              </a:solidFill>
              <a:latin typeface="Times New Roman" panose="02020603050405020304" pitchFamily="18" charset="0"/>
              <a:cs typeface="Times New Roman" panose="02020603050405020304" pitchFamily="18" charset="0"/>
            </a:endParaRPr>
          </a:p>
          <a:p>
            <a:r>
              <a:rPr lang="en-US" sz="4000" dirty="0">
                <a:solidFill>
                  <a:prstClr val="black"/>
                </a:solidFill>
                <a:latin typeface="Times New Roman" panose="02020603050405020304" pitchFamily="18" charset="0"/>
                <a:cs typeface="Times New Roman" panose="02020603050405020304" pitchFamily="18" charset="0"/>
              </a:rPr>
              <a:t>On the next page is a 4-part theory, that</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you will have to recognize and understand.  </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You do not have to memorize it.  </a:t>
            </a:r>
          </a:p>
          <a:p>
            <a:endParaRPr lang="en-US" sz="3200" dirty="0">
              <a:solidFill>
                <a:prstClr val="black"/>
              </a:solidFill>
              <a:latin typeface="Times New Roman" panose="02020603050405020304" pitchFamily="18" charset="0"/>
              <a:cs typeface="Times New Roman" panose="02020603050405020304" pitchFamily="18" charset="0"/>
            </a:endParaRPr>
          </a:p>
          <a:p>
            <a:r>
              <a:rPr lang="en-US" sz="3200" b="1" dirty="0">
                <a:solidFill>
                  <a:srgbClr val="FF0000"/>
                </a:solidFill>
                <a:latin typeface="Times New Roman" panose="02020603050405020304" pitchFamily="18" charset="0"/>
                <a:cs typeface="Times New Roman" panose="02020603050405020304" pitchFamily="18" charset="0"/>
              </a:rPr>
              <a:t> </a:t>
            </a:r>
            <a:endParaRPr lang="en-US" sz="2400" i="1" dirty="0">
              <a:solidFill>
                <a:prstClr val="black"/>
              </a:solidFill>
              <a:latin typeface="Tahoma" pitchFamily="34" charset="0"/>
              <a:cs typeface="Tahoma" pitchFamily="34" charset="0"/>
            </a:endParaRPr>
          </a:p>
        </p:txBody>
      </p:sp>
    </p:spTree>
    <p:extLst>
      <p:ext uri="{BB962C8B-B14F-4D97-AF65-F5344CB8AC3E}">
        <p14:creationId xmlns:p14="http://schemas.microsoft.com/office/powerpoint/2010/main" val="194640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CD"/>
        </a:solidFill>
        <a:effectLst/>
      </p:bgPr>
    </p:bg>
    <p:spTree>
      <p:nvGrpSpPr>
        <p:cNvPr id="1" name=""/>
        <p:cNvGrpSpPr/>
        <p:nvPr/>
      </p:nvGrpSpPr>
      <p:grpSpPr>
        <a:xfrm>
          <a:off x="0" y="0"/>
          <a:ext cx="0" cy="0"/>
          <a:chOff x="0" y="0"/>
          <a:chExt cx="0" cy="0"/>
        </a:xfrm>
      </p:grpSpPr>
      <p:sp>
        <p:nvSpPr>
          <p:cNvPr id="2" name="TextBox 1"/>
          <p:cNvSpPr txBox="1"/>
          <p:nvPr/>
        </p:nvSpPr>
        <p:spPr>
          <a:xfrm>
            <a:off x="4407" y="33131"/>
            <a:ext cx="6520900" cy="769441"/>
          </a:xfrm>
          <a:prstGeom prst="rect">
            <a:avLst/>
          </a:prstGeom>
          <a:noFill/>
        </p:spPr>
        <p:txBody>
          <a:bodyPr wrap="square" rtlCol="0">
            <a:spAutoFit/>
          </a:bodyPr>
          <a:lstStyle/>
          <a:p>
            <a:r>
              <a:rPr lang="en-US" sz="4400" dirty="0">
                <a:solidFill>
                  <a:prstClr val="black"/>
                </a:solidFill>
              </a:rPr>
              <a:t>34.  Dalton’s Atomic Theory</a:t>
            </a:r>
          </a:p>
        </p:txBody>
      </p:sp>
      <p:pic>
        <p:nvPicPr>
          <p:cNvPr id="4098" name="Picture 2" descr="http://www.biography.com/imported/images/Biography/Images/Profiles/D/John-Dalton-9265201-1-4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526" y="-16565"/>
            <a:ext cx="2609848" cy="26098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252" y="1848671"/>
            <a:ext cx="9130748" cy="4462760"/>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(This is so important)</a:t>
            </a:r>
          </a:p>
          <a:p>
            <a:endParaRPr lang="en-US" sz="20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1.  All elements are composed of individual kinds of atoms.</a:t>
            </a:r>
          </a:p>
          <a:p>
            <a:endParaRPr lang="en-US" sz="24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2.  Atoms of one element are identical.  </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Atoms of different elements have different masses.</a:t>
            </a:r>
          </a:p>
          <a:p>
            <a:endParaRPr lang="en-US" sz="24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3.  Atoms can chemically combine with other atoms </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IN SIMPLE WHOLE NUMBER RATIOS, to form new substances.</a:t>
            </a:r>
          </a:p>
          <a:p>
            <a:endParaRPr lang="en-US" sz="24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4.  Chemical reactions change the arrangement of atoms, but when they</a:t>
            </a:r>
            <a:br>
              <a:rPr lang="en-US" sz="2400" dirty="0">
                <a:solidFill>
                  <a:prstClr val="black"/>
                </a:solidFill>
                <a:latin typeface="Times New Roman" panose="02020603050405020304" pitchFamily="18" charset="0"/>
                <a:cs typeface="Times New Roman" panose="02020603050405020304" pitchFamily="18" charset="0"/>
              </a:rPr>
            </a:br>
            <a:r>
              <a:rPr lang="en-US" sz="2400" dirty="0">
                <a:solidFill>
                  <a:prstClr val="black"/>
                </a:solidFill>
                <a:latin typeface="Times New Roman" panose="02020603050405020304" pitchFamily="18" charset="0"/>
                <a:cs typeface="Times New Roman" panose="02020603050405020304" pitchFamily="18" charset="0"/>
              </a:rPr>
              <a:t>     are bonded they do not become different kinds of atoms.</a:t>
            </a:r>
          </a:p>
        </p:txBody>
      </p:sp>
    </p:spTree>
    <p:extLst>
      <p:ext uri="{BB962C8B-B14F-4D97-AF65-F5344CB8AC3E}">
        <p14:creationId xmlns:p14="http://schemas.microsoft.com/office/powerpoint/2010/main" val="2137553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1A35A9-E7B5-4672-8F59-A1D58F0C4907}"/>
              </a:ext>
            </a:extLst>
          </p:cNvPr>
          <p:cNvSpPr txBox="1"/>
          <p:nvPr/>
        </p:nvSpPr>
        <p:spPr>
          <a:xfrm>
            <a:off x="0" y="0"/>
            <a:ext cx="9144000" cy="3046988"/>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35.  Dalton imagined his atom to look sort of like a</a:t>
            </a:r>
            <a:r>
              <a:rPr lang="en-US" sz="2400" dirty="0">
                <a:solidFill>
                  <a:srgbClr val="FF0000"/>
                </a:solidFill>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billiard ball</a:t>
            </a:r>
            <a:r>
              <a:rPr lang="en-US" sz="2400" dirty="0">
                <a:solidFill>
                  <a:srgbClr val="FF0000"/>
                </a:solidFill>
                <a:latin typeface="Times New Roman" panose="02020603050405020304" pitchFamily="18" charset="0"/>
                <a:cs typeface="Times New Roman" panose="02020603050405020304" pitchFamily="18" charset="0"/>
              </a:rPr>
              <a:t>.  </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Billiards is a game like pool.  The balls are hard spheres, and you can tell them apart by colors.  His atoms had different masses.  His atomic model was called the </a:t>
            </a:r>
            <a:br>
              <a:rPr lang="en-US" sz="2400" dirty="0">
                <a:solidFill>
                  <a:prstClr val="black"/>
                </a:solidFill>
                <a:latin typeface="Times New Roman" panose="02020603050405020304" pitchFamily="18" charset="0"/>
                <a:cs typeface="Times New Roman" panose="02020603050405020304" pitchFamily="18" charset="0"/>
              </a:rPr>
            </a:b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a:t>
            </a:r>
            <a:r>
              <a:rPr lang="en-US" sz="4000" b="1" dirty="0">
                <a:solidFill>
                  <a:srgbClr val="FF0000"/>
                </a:solidFill>
                <a:latin typeface="Times New Roman" panose="02020603050405020304" pitchFamily="18" charset="0"/>
                <a:cs typeface="Times New Roman" panose="02020603050405020304" pitchFamily="18" charset="0"/>
              </a:rPr>
              <a:t>BILLIARD BALL MODEL</a:t>
            </a:r>
            <a:endParaRPr lang="en-US" sz="2800" dirty="0">
              <a:solidFill>
                <a:srgbClr val="FF0000"/>
              </a:solidFill>
            </a:endParaRPr>
          </a:p>
        </p:txBody>
      </p:sp>
      <p:pic>
        <p:nvPicPr>
          <p:cNvPr id="3" name="Picture 2" descr="http://central.languagepod101.com/stockphoto/media/5772&amp;v=fit512.jpg">
            <a:extLst>
              <a:ext uri="{FF2B5EF4-FFF2-40B4-BE49-F238E27FC236}">
                <a16:creationId xmlns:a16="http://schemas.microsoft.com/office/drawing/2014/main" id="{174A90B6-1373-4881-9922-BC8793E2EA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510" b="10196"/>
          <a:stretch/>
        </p:blipFill>
        <p:spPr bwMode="auto">
          <a:xfrm>
            <a:off x="152400" y="4087432"/>
            <a:ext cx="2617849" cy="26455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billiards vs. pool">
            <a:extLst>
              <a:ext uri="{FF2B5EF4-FFF2-40B4-BE49-F238E27FC236}">
                <a16:creationId xmlns:a16="http://schemas.microsoft.com/office/drawing/2014/main" id="{805E89D0-4974-4BB4-8353-C412477F406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00400" y="3962400"/>
            <a:ext cx="5943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535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upload.wikimedia.org/wikipedia/commons/thumb/c/c1/J.J_Thomson.jpg/200px-J.J_Thom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905000" cy="29813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4600" y="304800"/>
            <a:ext cx="6553200" cy="1938992"/>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36.  J. J. Thomson discovers </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      the electron in 1897!</a:t>
            </a:r>
            <a:br>
              <a:rPr lang="en-US" sz="4000" dirty="0">
                <a:solidFill>
                  <a:prstClr val="black"/>
                </a:solidFill>
                <a:latin typeface="Times New Roman" panose="02020603050405020304" pitchFamily="18" charset="0"/>
                <a:cs typeface="Times New Roman" panose="02020603050405020304" pitchFamily="18" charset="0"/>
              </a:rPr>
            </a:br>
            <a:r>
              <a:rPr lang="en-US" sz="4000" dirty="0">
                <a:solidFill>
                  <a:prstClr val="black"/>
                </a:solidFill>
                <a:latin typeface="Times New Roman" panose="02020603050405020304" pitchFamily="18" charset="0"/>
                <a:cs typeface="Times New Roman" panose="02020603050405020304" pitchFamily="18" charset="0"/>
              </a:rPr>
              <a:t>      </a:t>
            </a:r>
            <a:r>
              <a:rPr lang="en-US" sz="2800" dirty="0">
                <a:solidFill>
                  <a:prstClr val="black"/>
                </a:solidFill>
                <a:latin typeface="Times New Roman" panose="02020603050405020304" pitchFamily="18" charset="0"/>
                <a:cs typeface="Times New Roman" panose="02020603050405020304" pitchFamily="18" charset="0"/>
              </a:rPr>
              <a:t>(and later gets a Nobel Prize)</a:t>
            </a:r>
            <a:endParaRPr lang="en-US" sz="4000" dirty="0">
              <a:solidFill>
                <a:prstClr val="black"/>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0" y="3429000"/>
            <a:ext cx="9067800" cy="236988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37.</a:t>
            </a:r>
            <a:r>
              <a:rPr lang="en-US" sz="2800" dirty="0">
                <a:solidFill>
                  <a:prstClr val="black"/>
                </a:solidFill>
                <a:latin typeface="Times New Roman" panose="02020603050405020304" pitchFamily="18" charset="0"/>
                <a:cs typeface="Times New Roman" panose="02020603050405020304" pitchFamily="18" charset="0"/>
              </a:rPr>
              <a:t>  Thomson did a variety of experiments, some using what’s called the </a:t>
            </a:r>
            <a:r>
              <a:rPr lang="en-US" sz="2800" u="sng" dirty="0">
                <a:solidFill>
                  <a:srgbClr val="FF0000"/>
                </a:solidFill>
                <a:latin typeface="Times New Roman" panose="02020603050405020304" pitchFamily="18" charset="0"/>
                <a:cs typeface="Times New Roman" panose="02020603050405020304" pitchFamily="18" charset="0"/>
              </a:rPr>
              <a:t>cathode ray tube</a:t>
            </a:r>
            <a:r>
              <a:rPr lang="en-US" sz="2800" dirty="0">
                <a:solidFill>
                  <a:prstClr val="black"/>
                </a:solidFill>
                <a:latin typeface="Times New Roman" panose="02020603050405020304" pitchFamily="18" charset="0"/>
                <a:cs typeface="Times New Roman" panose="02020603050405020304" pitchFamily="18" charset="0"/>
              </a:rPr>
              <a:t>, to detect and measure electrons.  He found the first subatomic particle, the electron, which was </a:t>
            </a:r>
            <a:r>
              <a:rPr lang="en-US" sz="2800" u="sng" dirty="0">
                <a:solidFill>
                  <a:srgbClr val="FF0000"/>
                </a:solidFill>
                <a:latin typeface="Times New Roman" panose="02020603050405020304" pitchFamily="18" charset="0"/>
                <a:cs typeface="Times New Roman" panose="02020603050405020304" pitchFamily="18" charset="0"/>
              </a:rPr>
              <a:t>negatively</a:t>
            </a:r>
            <a:r>
              <a:rPr lang="en-US" sz="2800" dirty="0">
                <a:solidFill>
                  <a:prstClr val="black"/>
                </a:solidFill>
                <a:latin typeface="Times New Roman" panose="02020603050405020304" pitchFamily="18" charset="0"/>
                <a:cs typeface="Times New Roman" panose="02020603050405020304" pitchFamily="18" charset="0"/>
              </a:rPr>
              <a:t> charged.  </a:t>
            </a:r>
          </a:p>
          <a:p>
            <a:endParaRPr lang="en-US" dirty="0">
              <a:solidFill>
                <a:prstClr val="black"/>
              </a:solidFill>
            </a:endParaRPr>
          </a:p>
          <a:p>
            <a:r>
              <a:rPr lang="en-US" b="1" dirty="0">
                <a:solidFill>
                  <a:srgbClr val="FF0000"/>
                </a:solidFill>
              </a:rPr>
              <a:t> </a:t>
            </a:r>
            <a:endParaRPr lang="en-US" dirty="0">
              <a:solidFill>
                <a:prstClr val="black"/>
              </a:solidFill>
            </a:endParaRPr>
          </a:p>
        </p:txBody>
      </p:sp>
      <p:pic>
        <p:nvPicPr>
          <p:cNvPr id="1026" name="Picture 2" descr="Image result for cathode ray 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4949696"/>
            <a:ext cx="5084681" cy="169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294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1200329"/>
          </a:xfrm>
          <a:prstGeom prst="rect">
            <a:avLst/>
          </a:prstGeom>
          <a:noFill/>
        </p:spPr>
        <p:txBody>
          <a:bodyPr wrap="square" rtlCol="0">
            <a:spAutoFit/>
          </a:bodyPr>
          <a:lstStyle/>
          <a:p>
            <a:pPr algn="ctr"/>
            <a:r>
              <a:rPr lang="en-US" sz="2400" dirty="0">
                <a:solidFill>
                  <a:prstClr val="black"/>
                </a:solidFill>
                <a:latin typeface="Century Schoolbook" panose="02040604050505020304" pitchFamily="18" charset="0"/>
              </a:rPr>
              <a:t>38.  He describes the atom as </a:t>
            </a:r>
            <a:r>
              <a:rPr lang="en-US" sz="2400" u="sng" dirty="0">
                <a:solidFill>
                  <a:srgbClr val="FF0000"/>
                </a:solidFill>
                <a:latin typeface="Century Schoolbook" panose="02040604050505020304" pitchFamily="18" charset="0"/>
              </a:rPr>
              <a:t>PLUM PUDDING</a:t>
            </a:r>
            <a:r>
              <a:rPr lang="en-US" sz="2400" dirty="0">
                <a:solidFill>
                  <a:prstClr val="black"/>
                </a:solidFill>
                <a:latin typeface="Century Schoolbook" panose="02040604050505020304" pitchFamily="18" charset="0"/>
              </a:rPr>
              <a:t>, after what his     </a:t>
            </a:r>
            <a:br>
              <a:rPr lang="en-US" sz="2400" dirty="0">
                <a:solidFill>
                  <a:prstClr val="black"/>
                </a:solidFill>
                <a:latin typeface="Century Schoolbook" panose="02040604050505020304" pitchFamily="18" charset="0"/>
              </a:rPr>
            </a:br>
            <a:r>
              <a:rPr lang="en-US" sz="2400" dirty="0">
                <a:solidFill>
                  <a:prstClr val="black"/>
                </a:solidFill>
                <a:latin typeface="Century Schoolbook" panose="02040604050505020304" pitchFamily="18" charset="0"/>
              </a:rPr>
              <a:t>       wife’s dessert looked like!  He put his newly discovered    </a:t>
            </a:r>
            <a:br>
              <a:rPr lang="en-US" sz="2400" dirty="0">
                <a:solidFill>
                  <a:prstClr val="black"/>
                </a:solidFill>
                <a:latin typeface="Century Schoolbook" panose="02040604050505020304" pitchFamily="18" charset="0"/>
              </a:rPr>
            </a:br>
            <a:r>
              <a:rPr lang="en-US" sz="2400" dirty="0">
                <a:solidFill>
                  <a:prstClr val="black"/>
                </a:solidFill>
                <a:latin typeface="Century Schoolbook" panose="02040604050505020304" pitchFamily="18" charset="0"/>
              </a:rPr>
              <a:t>       negative electrons into the positive “mush” of the atom.   </a:t>
            </a:r>
            <a:r>
              <a:rPr lang="en-US" sz="2400" dirty="0">
                <a:solidFill>
                  <a:srgbClr val="FF0000"/>
                </a:solidFill>
                <a:latin typeface="Comic Sans MS" panose="030F0702030302020204" pitchFamily="66" charset="0"/>
              </a:rPr>
              <a:t>         </a:t>
            </a:r>
          </a:p>
        </p:txBody>
      </p:sp>
      <p:pic>
        <p:nvPicPr>
          <p:cNvPr id="2050" name="Picture 2" descr="Image result for plum pudding mode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7914" y="1676400"/>
            <a:ext cx="3241719" cy="28301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hocolate chip cooki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8328"/>
          <a:stretch>
            <a:fillRect/>
          </a:stretch>
        </p:blipFill>
        <p:spPr bwMode="auto">
          <a:xfrm>
            <a:off x="6324600" y="3436208"/>
            <a:ext cx="2819400" cy="25426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418CC7D-342F-44F5-9C52-7B89EC82EDBB}"/>
              </a:ext>
            </a:extLst>
          </p:cNvPr>
          <p:cNvSpPr txBox="1"/>
          <p:nvPr/>
        </p:nvSpPr>
        <p:spPr>
          <a:xfrm>
            <a:off x="6248400" y="5903893"/>
            <a:ext cx="2819400" cy="954107"/>
          </a:xfrm>
          <a:prstGeom prst="rect">
            <a:avLst/>
          </a:prstGeom>
          <a:noFill/>
        </p:spPr>
        <p:txBody>
          <a:bodyPr wrap="square" rtlCol="0">
            <a:spAutoFit/>
          </a:bodyPr>
          <a:lstStyle/>
          <a:p>
            <a:pPr algn="ctr"/>
            <a:r>
              <a:rPr lang="en-US" sz="2800" i="1" dirty="0">
                <a:solidFill>
                  <a:srgbClr val="9900CC"/>
                </a:solidFill>
                <a:latin typeface="Comic Sans MS" panose="030F0702030302020204" pitchFamily="66" charset="0"/>
              </a:rPr>
              <a:t>The model that </a:t>
            </a:r>
            <a:r>
              <a:rPr lang="en-US" sz="2800" i="1" dirty="0" err="1">
                <a:solidFill>
                  <a:srgbClr val="9900CC"/>
                </a:solidFill>
                <a:latin typeface="Comic Sans MS" panose="030F0702030302020204" pitchFamily="66" charset="0"/>
              </a:rPr>
              <a:t>coulda</a:t>
            </a:r>
            <a:r>
              <a:rPr lang="en-US" sz="2800" i="1" dirty="0">
                <a:solidFill>
                  <a:srgbClr val="9900CC"/>
                </a:solidFill>
                <a:latin typeface="Comic Sans MS" panose="030F0702030302020204" pitchFamily="66" charset="0"/>
              </a:rPr>
              <a:t> been!</a:t>
            </a:r>
          </a:p>
        </p:txBody>
      </p:sp>
      <p:cxnSp>
        <p:nvCxnSpPr>
          <p:cNvPr id="5" name="Straight Arrow Connector 4">
            <a:extLst>
              <a:ext uri="{FF2B5EF4-FFF2-40B4-BE49-F238E27FC236}">
                <a16:creationId xmlns:a16="http://schemas.microsoft.com/office/drawing/2014/main" id="{469E47A9-507A-4775-AF10-B3512121D9ED}"/>
              </a:ext>
            </a:extLst>
          </p:cNvPr>
          <p:cNvCxnSpPr>
            <a:cxnSpLocks/>
          </p:cNvCxnSpPr>
          <p:nvPr/>
        </p:nvCxnSpPr>
        <p:spPr>
          <a:xfrm flipH="1">
            <a:off x="2265128" y="2246200"/>
            <a:ext cx="1134505" cy="25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CA9792D-1D0C-4DA9-ABE7-AE6C4BF745AA}"/>
              </a:ext>
            </a:extLst>
          </p:cNvPr>
          <p:cNvCxnSpPr>
            <a:cxnSpLocks/>
          </p:cNvCxnSpPr>
          <p:nvPr/>
        </p:nvCxnSpPr>
        <p:spPr>
          <a:xfrm flipH="1">
            <a:off x="2527256" y="2499346"/>
            <a:ext cx="803319" cy="5175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26C0C67-12E1-455D-9EB4-4F029473FF0A}"/>
              </a:ext>
            </a:extLst>
          </p:cNvPr>
          <p:cNvSpPr txBox="1"/>
          <p:nvPr/>
        </p:nvSpPr>
        <p:spPr>
          <a:xfrm>
            <a:off x="3393007" y="1672161"/>
            <a:ext cx="2050244" cy="954107"/>
          </a:xfrm>
          <a:prstGeom prst="rect">
            <a:avLst/>
          </a:prstGeom>
          <a:noFill/>
        </p:spPr>
        <p:txBody>
          <a:bodyPr wrap="square" rtlCol="0">
            <a:spAutoFit/>
          </a:bodyPr>
          <a:lstStyle/>
          <a:p>
            <a:r>
              <a:rPr lang="en-US" sz="2800" dirty="0">
                <a:solidFill>
                  <a:srgbClr val="FF0000"/>
                </a:solidFill>
                <a:latin typeface="Comic Sans MS" panose="030F0702030302020204" pitchFamily="66" charset="0"/>
              </a:rPr>
              <a:t>Thomson’s electrons</a:t>
            </a:r>
          </a:p>
        </p:txBody>
      </p:sp>
      <p:cxnSp>
        <p:nvCxnSpPr>
          <p:cNvPr id="13" name="Straight Arrow Connector 12">
            <a:extLst>
              <a:ext uri="{FF2B5EF4-FFF2-40B4-BE49-F238E27FC236}">
                <a16:creationId xmlns:a16="http://schemas.microsoft.com/office/drawing/2014/main" id="{BE484855-998F-485B-9491-3CBF4B66B3D6}"/>
              </a:ext>
            </a:extLst>
          </p:cNvPr>
          <p:cNvCxnSpPr/>
          <p:nvPr/>
        </p:nvCxnSpPr>
        <p:spPr>
          <a:xfrm flipH="1" flipV="1">
            <a:off x="2582437" y="3280362"/>
            <a:ext cx="692956" cy="990600"/>
          </a:xfrm>
          <a:prstGeom prst="straightConnector1">
            <a:avLst/>
          </a:prstGeom>
          <a:ln w="57150">
            <a:solidFill>
              <a:srgbClr val="3333CC"/>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D9E9611-D804-4132-B81D-EDCBEEA18506}"/>
              </a:ext>
            </a:extLst>
          </p:cNvPr>
          <p:cNvSpPr txBox="1"/>
          <p:nvPr/>
        </p:nvSpPr>
        <p:spPr>
          <a:xfrm>
            <a:off x="2798817" y="4270736"/>
            <a:ext cx="3075537" cy="830997"/>
          </a:xfrm>
          <a:prstGeom prst="rect">
            <a:avLst/>
          </a:prstGeom>
          <a:noFill/>
        </p:spPr>
        <p:txBody>
          <a:bodyPr wrap="square" rtlCol="0">
            <a:spAutoFit/>
          </a:bodyPr>
          <a:lstStyle/>
          <a:p>
            <a:pPr algn="ctr"/>
            <a:r>
              <a:rPr lang="en-US" sz="2400" dirty="0">
                <a:solidFill>
                  <a:srgbClr val="3333CC"/>
                </a:solidFill>
                <a:latin typeface="Comic Sans MS" panose="030F0702030302020204" pitchFamily="66" charset="0"/>
              </a:rPr>
              <a:t>The “Positive Mush” of the atom.</a:t>
            </a:r>
          </a:p>
        </p:txBody>
      </p:sp>
      <p:sp>
        <p:nvSpPr>
          <p:cNvPr id="3" name="TextBox 2">
            <a:extLst>
              <a:ext uri="{FF2B5EF4-FFF2-40B4-BE49-F238E27FC236}">
                <a16:creationId xmlns:a16="http://schemas.microsoft.com/office/drawing/2014/main" id="{3CDEC0C6-546F-2E49-D8D2-481269174F7D}"/>
              </a:ext>
            </a:extLst>
          </p:cNvPr>
          <p:cNvSpPr txBox="1"/>
          <p:nvPr/>
        </p:nvSpPr>
        <p:spPr>
          <a:xfrm>
            <a:off x="207297" y="4548692"/>
            <a:ext cx="2542137" cy="584775"/>
          </a:xfrm>
          <a:prstGeom prst="rect">
            <a:avLst/>
          </a:prstGeom>
          <a:noFill/>
        </p:spPr>
        <p:txBody>
          <a:bodyPr wrap="square" rtlCol="0">
            <a:spAutoFit/>
          </a:bodyPr>
          <a:lstStyle/>
          <a:p>
            <a:pPr algn="ctr"/>
            <a:r>
              <a:rPr lang="en-US" sz="3200" b="1" i="1" dirty="0"/>
              <a:t>Plum Pudding</a:t>
            </a:r>
          </a:p>
        </p:txBody>
      </p:sp>
    </p:spTree>
    <p:extLst>
      <p:ext uri="{BB962C8B-B14F-4D97-AF65-F5344CB8AC3E}">
        <p14:creationId xmlns:p14="http://schemas.microsoft.com/office/powerpoint/2010/main" val="2946768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44" y="30836"/>
            <a:ext cx="9180443" cy="6740307"/>
          </a:xfrm>
          <a:prstGeom prst="rect">
            <a:avLst/>
          </a:prstGeom>
          <a:noFill/>
        </p:spPr>
        <p:txBody>
          <a:bodyPr wrap="square" rtlCol="0">
            <a:spAutoFit/>
          </a:bodyPr>
          <a:lstStyle/>
          <a:p>
            <a:r>
              <a:rPr lang="en-US" sz="2800" dirty="0">
                <a:solidFill>
                  <a:prstClr val="black"/>
                </a:solidFill>
                <a:latin typeface="Times New Roman" panose="02020603050405020304" pitchFamily="18" charset="0"/>
                <a:cs typeface="Times New Roman" panose="02020603050405020304" pitchFamily="18" charset="0"/>
              </a:rPr>
              <a:t>In 1908, my chemical hero, Ernest J. Rutherford discovers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the nucleus! - and much more about the atom!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Later, he wins a Nobel Prize.  </a:t>
            </a:r>
          </a:p>
          <a:p>
            <a:endParaRPr lang="en-US" sz="4400" dirty="0">
              <a:solidFill>
                <a:srgbClr val="FF0000"/>
              </a:solidFill>
              <a:latin typeface="Times New Roman" panose="02020603050405020304" pitchFamily="18" charset="0"/>
              <a:cs typeface="Times New Roman" panose="02020603050405020304" pitchFamily="18" charset="0"/>
            </a:endParaRPr>
          </a:p>
          <a:p>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39.  Rutherford’s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4000" u="sng" dirty="0">
                <a:solidFill>
                  <a:srgbClr val="FF0000"/>
                </a:solidFill>
                <a:latin typeface="Times New Roman" panose="02020603050405020304" pitchFamily="18" charset="0"/>
                <a:cs typeface="Times New Roman" panose="02020603050405020304" pitchFamily="18" charset="0"/>
              </a:rPr>
              <a:t>Gold Foil Experiment</a:t>
            </a: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helps him discover the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nucleus, and figure out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the basic structure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of the atom.  </a:t>
            </a:r>
            <a:br>
              <a:rPr 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4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000" dirty="0">
                <a:solidFill>
                  <a:schemeClr val="tx1">
                    <a:lumMod val="95000"/>
                    <a:lumOff val="5000"/>
                  </a:schemeClr>
                </a:solidFill>
                <a:latin typeface="Times New Roman" panose="02020603050405020304" pitchFamily="18" charset="0"/>
                <a:cs typeface="Times New Roman" panose="02020603050405020304" pitchFamily="18" charset="0"/>
              </a:rPr>
              <a:t>(he knew it wasn’t cake!)</a:t>
            </a:r>
          </a:p>
          <a:p>
            <a:r>
              <a:rPr lang="en-US" sz="2400" dirty="0">
                <a:solidFill>
                  <a:srgbClr val="0000CC"/>
                </a:solidFill>
                <a:latin typeface="Comic Sans MS" panose="030F0702030302020204" pitchFamily="66" charset="0"/>
              </a:rPr>
              <a:t>     </a:t>
            </a:r>
          </a:p>
        </p:txBody>
      </p:sp>
      <p:pic>
        <p:nvPicPr>
          <p:cNvPr id="6146" name="Picture 2" descr="http://upload.wikimedia.org/wikipedia/commons/thumb/5/5c/Ernest_Rutherford_cropped.jpg/220px-Ernest_Rutherford_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772119"/>
            <a:ext cx="2705100"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778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954107"/>
          </a:xfrm>
          <a:prstGeom prst="rect">
            <a:avLst/>
          </a:prstGeom>
          <a:noFill/>
        </p:spPr>
        <p:txBody>
          <a:bodyPr wrap="square" rtlCol="0">
            <a:spAutoFit/>
          </a:bodyPr>
          <a:lstStyle/>
          <a:p>
            <a:r>
              <a:rPr lang="en-US" sz="2800" b="1" dirty="0">
                <a:solidFill>
                  <a:srgbClr val="3333CC"/>
                </a:solidFill>
                <a:latin typeface="Times New Roman" panose="02020603050405020304" pitchFamily="18" charset="0"/>
                <a:cs typeface="Times New Roman" panose="02020603050405020304" pitchFamily="18" charset="0"/>
              </a:rPr>
              <a:t>40.</a:t>
            </a:r>
            <a:r>
              <a:rPr lang="en-US" sz="2800" dirty="0">
                <a:solidFill>
                  <a:prstClr val="black"/>
                </a:solidFill>
                <a:latin typeface="Times New Roman" panose="02020603050405020304" pitchFamily="18" charset="0"/>
                <a:cs typeface="Times New Roman" panose="02020603050405020304" pitchFamily="18" charset="0"/>
              </a:rPr>
              <a:t>  Details of the GOLD FOIL experiment to memorize and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share with your friends.</a:t>
            </a:r>
          </a:p>
        </p:txBody>
      </p:sp>
      <mc:AlternateContent xmlns:mc="http://schemas.openxmlformats.org/markup-compatibility/2006" xmlns:p14="http://schemas.microsoft.com/office/powerpoint/2010/main">
        <mc:Choice Requires="p14">
          <p:contentPart p14:bwMode="auto" r:id="rId2">
            <p14:nvContentPartPr>
              <p14:cNvPr id="41" name="Ink 40">
                <a:extLst>
                  <a:ext uri="{FF2B5EF4-FFF2-40B4-BE49-F238E27FC236}">
                    <a16:creationId xmlns:a16="http://schemas.microsoft.com/office/drawing/2014/main" id="{422C3002-78CD-495E-C6D0-F92E8F28F6EB}"/>
                  </a:ext>
                </a:extLst>
              </p14:cNvPr>
              <p14:cNvContentPartPr/>
              <p14:nvPr/>
            </p14:nvContentPartPr>
            <p14:xfrm>
              <a:off x="9804678" y="2643610"/>
              <a:ext cx="360" cy="360"/>
            </p14:xfrm>
          </p:contentPart>
        </mc:Choice>
        <mc:Fallback xmlns="">
          <p:pic>
            <p:nvPicPr>
              <p:cNvPr id="41" name="Ink 40">
                <a:extLst>
                  <a:ext uri="{FF2B5EF4-FFF2-40B4-BE49-F238E27FC236}">
                    <a16:creationId xmlns:a16="http://schemas.microsoft.com/office/drawing/2014/main" id="{422C3002-78CD-495E-C6D0-F92E8F28F6EB}"/>
                  </a:ext>
                </a:extLst>
              </p:cNvPr>
              <p:cNvPicPr/>
              <p:nvPr/>
            </p:nvPicPr>
            <p:blipFill>
              <a:blip r:embed="rId3"/>
              <a:stretch>
                <a:fillRect/>
              </a:stretch>
            </p:blipFill>
            <p:spPr>
              <a:xfrm>
                <a:off x="9796038" y="2634610"/>
                <a:ext cx="18000" cy="18000"/>
              </a:xfrm>
              <a:prstGeom prst="rect">
                <a:avLst/>
              </a:prstGeom>
            </p:spPr>
          </p:pic>
        </mc:Fallback>
      </mc:AlternateContent>
      <p:grpSp>
        <p:nvGrpSpPr>
          <p:cNvPr id="47" name="Group 46">
            <a:extLst>
              <a:ext uri="{FF2B5EF4-FFF2-40B4-BE49-F238E27FC236}">
                <a16:creationId xmlns:a16="http://schemas.microsoft.com/office/drawing/2014/main" id="{E4EDBA40-A7F7-3BD2-5335-ECD43E51EB31}"/>
              </a:ext>
            </a:extLst>
          </p:cNvPr>
          <p:cNvGrpSpPr/>
          <p:nvPr/>
        </p:nvGrpSpPr>
        <p:grpSpPr>
          <a:xfrm>
            <a:off x="451518" y="954107"/>
            <a:ext cx="8235282" cy="5472887"/>
            <a:chOff x="451518" y="954107"/>
            <a:chExt cx="8235282" cy="5472887"/>
          </a:xfrm>
        </p:grpSpPr>
        <p:pic>
          <p:nvPicPr>
            <p:cNvPr id="2050" name="Picture 2" descr="Rutherfords gold leaf experiment - The Fizzics Organization">
              <a:extLst>
                <a:ext uri="{FF2B5EF4-FFF2-40B4-BE49-F238E27FC236}">
                  <a16:creationId xmlns:a16="http://schemas.microsoft.com/office/drawing/2014/main" id="{7943F5E0-9EE8-7C0D-41AE-0A89825AB7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54107"/>
              <a:ext cx="8229600" cy="54728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AE8A50B6-7536-5965-EBEC-E5511580AC4B}"/>
                    </a:ext>
                  </a:extLst>
                </p14:cNvPr>
                <p14:cNvContentPartPr/>
                <p14:nvPr/>
              </p14:nvContentPartPr>
              <p14:xfrm>
                <a:off x="2853078" y="3500410"/>
                <a:ext cx="818280" cy="79920"/>
              </p14:xfrm>
            </p:contentPart>
          </mc:Choice>
          <mc:Fallback xmlns="">
            <p:pic>
              <p:nvPicPr>
                <p:cNvPr id="3" name="Ink 2">
                  <a:extLst>
                    <a:ext uri="{FF2B5EF4-FFF2-40B4-BE49-F238E27FC236}">
                      <a16:creationId xmlns:a16="http://schemas.microsoft.com/office/drawing/2014/main" id="{AE8A50B6-7536-5965-EBEC-E5511580AC4B}"/>
                    </a:ext>
                  </a:extLst>
                </p:cNvPr>
                <p:cNvPicPr/>
                <p:nvPr/>
              </p:nvPicPr>
              <p:blipFill>
                <a:blip r:embed="rId6"/>
                <a:stretch>
                  <a:fillRect/>
                </a:stretch>
              </p:blipFill>
              <p:spPr>
                <a:xfrm>
                  <a:off x="2799438" y="3392770"/>
                  <a:ext cx="9259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05911095-010E-9C78-6A7F-2EA3C059639C}"/>
                    </a:ext>
                  </a:extLst>
                </p14:cNvPr>
                <p14:cNvContentPartPr/>
                <p14:nvPr/>
              </p14:nvContentPartPr>
              <p14:xfrm>
                <a:off x="3457158" y="3579250"/>
                <a:ext cx="453960" cy="155880"/>
              </p14:xfrm>
            </p:contentPart>
          </mc:Choice>
          <mc:Fallback xmlns="">
            <p:pic>
              <p:nvPicPr>
                <p:cNvPr id="4" name="Ink 3">
                  <a:extLst>
                    <a:ext uri="{FF2B5EF4-FFF2-40B4-BE49-F238E27FC236}">
                      <a16:creationId xmlns:a16="http://schemas.microsoft.com/office/drawing/2014/main" id="{05911095-010E-9C78-6A7F-2EA3C059639C}"/>
                    </a:ext>
                  </a:extLst>
                </p:cNvPr>
                <p:cNvPicPr/>
                <p:nvPr/>
              </p:nvPicPr>
              <p:blipFill>
                <a:blip r:embed="rId8"/>
                <a:stretch>
                  <a:fillRect/>
                </a:stretch>
              </p:blipFill>
              <p:spPr>
                <a:xfrm>
                  <a:off x="3403158" y="3471250"/>
                  <a:ext cx="56160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50ACDA23-9B49-D0EC-46F8-C72C208FCC91}"/>
                    </a:ext>
                  </a:extLst>
                </p14:cNvPr>
                <p14:cNvContentPartPr/>
                <p14:nvPr/>
              </p14:nvContentPartPr>
              <p14:xfrm>
                <a:off x="2850198" y="3558010"/>
                <a:ext cx="759240" cy="66600"/>
              </p14:xfrm>
            </p:contentPart>
          </mc:Choice>
          <mc:Fallback xmlns="">
            <p:pic>
              <p:nvPicPr>
                <p:cNvPr id="5" name="Ink 4">
                  <a:extLst>
                    <a:ext uri="{FF2B5EF4-FFF2-40B4-BE49-F238E27FC236}">
                      <a16:creationId xmlns:a16="http://schemas.microsoft.com/office/drawing/2014/main" id="{50ACDA23-9B49-D0EC-46F8-C72C208FCC91}"/>
                    </a:ext>
                  </a:extLst>
                </p:cNvPr>
                <p:cNvPicPr/>
                <p:nvPr/>
              </p:nvPicPr>
              <p:blipFill>
                <a:blip r:embed="rId10"/>
                <a:stretch>
                  <a:fillRect/>
                </a:stretch>
              </p:blipFill>
              <p:spPr>
                <a:xfrm>
                  <a:off x="2844078" y="3551890"/>
                  <a:ext cx="77148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B651D1FA-7D38-92E3-D50F-CAB5D629BC56}"/>
                    </a:ext>
                  </a:extLst>
                </p14:cNvPr>
                <p14:cNvContentPartPr/>
                <p14:nvPr/>
              </p14:nvContentPartPr>
              <p14:xfrm>
                <a:off x="3000323" y="3546743"/>
                <a:ext cx="1343880" cy="235080"/>
              </p14:xfrm>
            </p:contentPart>
          </mc:Choice>
          <mc:Fallback xmlns="">
            <p:pic>
              <p:nvPicPr>
                <p:cNvPr id="16" name="Ink 15">
                  <a:extLst>
                    <a:ext uri="{FF2B5EF4-FFF2-40B4-BE49-F238E27FC236}">
                      <a16:creationId xmlns:a16="http://schemas.microsoft.com/office/drawing/2014/main" id="{B651D1FA-7D38-92E3-D50F-CAB5D629BC56}"/>
                    </a:ext>
                  </a:extLst>
                </p:cNvPr>
                <p:cNvPicPr/>
                <p:nvPr/>
              </p:nvPicPr>
              <p:blipFill>
                <a:blip r:embed="rId12"/>
                <a:stretch>
                  <a:fillRect/>
                </a:stretch>
              </p:blipFill>
              <p:spPr>
                <a:xfrm>
                  <a:off x="2964683" y="3510743"/>
                  <a:ext cx="141552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E4E24D41-9B10-5008-5727-B2DF63F74FCA}"/>
                    </a:ext>
                  </a:extLst>
                </p14:cNvPr>
                <p14:cNvContentPartPr/>
                <p14:nvPr/>
              </p14:nvContentPartPr>
              <p14:xfrm rot="832273">
                <a:off x="4860134" y="3598035"/>
                <a:ext cx="391938" cy="79936"/>
              </p14:xfrm>
            </p:contentPart>
          </mc:Choice>
          <mc:Fallback xmlns="">
            <p:pic>
              <p:nvPicPr>
                <p:cNvPr id="19" name="Ink 18">
                  <a:extLst>
                    <a:ext uri="{FF2B5EF4-FFF2-40B4-BE49-F238E27FC236}">
                      <a16:creationId xmlns:a16="http://schemas.microsoft.com/office/drawing/2014/main" id="{E4E24D41-9B10-5008-5727-B2DF63F74FCA}"/>
                    </a:ext>
                  </a:extLst>
                </p:cNvPr>
                <p:cNvPicPr/>
                <p:nvPr/>
              </p:nvPicPr>
              <p:blipFill>
                <a:blip r:embed="rId14"/>
                <a:stretch>
                  <a:fillRect/>
                </a:stretch>
              </p:blipFill>
              <p:spPr>
                <a:xfrm rot="832273">
                  <a:off x="4824143" y="3562028"/>
                  <a:ext cx="463559" cy="15159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8" name="Ink 27">
                  <a:extLst>
                    <a:ext uri="{FF2B5EF4-FFF2-40B4-BE49-F238E27FC236}">
                      <a16:creationId xmlns:a16="http://schemas.microsoft.com/office/drawing/2014/main" id="{91D6837D-9C31-C459-B684-9045235F8380}"/>
                    </a:ext>
                  </a:extLst>
                </p14:cNvPr>
                <p14:cNvContentPartPr/>
                <p14:nvPr/>
              </p14:nvContentPartPr>
              <p14:xfrm>
                <a:off x="4330523" y="3643223"/>
                <a:ext cx="213120" cy="325080"/>
              </p14:xfrm>
            </p:contentPart>
          </mc:Choice>
          <mc:Fallback xmlns="">
            <p:pic>
              <p:nvPicPr>
                <p:cNvPr id="28" name="Ink 27">
                  <a:extLst>
                    <a:ext uri="{FF2B5EF4-FFF2-40B4-BE49-F238E27FC236}">
                      <a16:creationId xmlns:a16="http://schemas.microsoft.com/office/drawing/2014/main" id="{91D6837D-9C31-C459-B684-9045235F8380}"/>
                    </a:ext>
                  </a:extLst>
                </p:cNvPr>
                <p:cNvPicPr/>
                <p:nvPr/>
              </p:nvPicPr>
              <p:blipFill>
                <a:blip r:embed="rId16"/>
                <a:stretch>
                  <a:fillRect/>
                </a:stretch>
              </p:blipFill>
              <p:spPr>
                <a:xfrm>
                  <a:off x="4294523" y="3607223"/>
                  <a:ext cx="28476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5" name="Ink 34">
                  <a:extLst>
                    <a:ext uri="{FF2B5EF4-FFF2-40B4-BE49-F238E27FC236}">
                      <a16:creationId xmlns:a16="http://schemas.microsoft.com/office/drawing/2014/main" id="{A114A388-829D-B5BC-40C3-911BC89C0E59}"/>
                    </a:ext>
                  </a:extLst>
                </p14:cNvPr>
                <p14:cNvContentPartPr/>
                <p14:nvPr/>
              </p14:nvContentPartPr>
              <p14:xfrm>
                <a:off x="4790963" y="3533423"/>
                <a:ext cx="5040" cy="33840"/>
              </p14:xfrm>
            </p:contentPart>
          </mc:Choice>
          <mc:Fallback xmlns="">
            <p:pic>
              <p:nvPicPr>
                <p:cNvPr id="35" name="Ink 34">
                  <a:extLst>
                    <a:ext uri="{FF2B5EF4-FFF2-40B4-BE49-F238E27FC236}">
                      <a16:creationId xmlns:a16="http://schemas.microsoft.com/office/drawing/2014/main" id="{A114A388-829D-B5BC-40C3-911BC89C0E59}"/>
                    </a:ext>
                  </a:extLst>
                </p:cNvPr>
                <p:cNvPicPr/>
                <p:nvPr/>
              </p:nvPicPr>
              <p:blipFill>
                <a:blip r:embed="rId18"/>
                <a:stretch>
                  <a:fillRect/>
                </a:stretch>
              </p:blipFill>
              <p:spPr>
                <a:xfrm>
                  <a:off x="4754963" y="3497423"/>
                  <a:ext cx="76680" cy="105480"/>
                </a:xfrm>
                <a:prstGeom prst="rect">
                  <a:avLst/>
                </a:prstGeom>
              </p:spPr>
            </p:pic>
          </mc:Fallback>
        </mc:AlternateContent>
        <p:grpSp>
          <p:nvGrpSpPr>
            <p:cNvPr id="38" name="Group 37">
              <a:extLst>
                <a:ext uri="{FF2B5EF4-FFF2-40B4-BE49-F238E27FC236}">
                  <a16:creationId xmlns:a16="http://schemas.microsoft.com/office/drawing/2014/main" id="{7021AB19-B69B-4536-061E-04CE520B6C44}"/>
                </a:ext>
              </a:extLst>
            </p:cNvPr>
            <p:cNvGrpSpPr/>
            <p:nvPr/>
          </p:nvGrpSpPr>
          <p:grpSpPr>
            <a:xfrm>
              <a:off x="2309483" y="3528383"/>
              <a:ext cx="3144960" cy="309960"/>
              <a:chOff x="2309483" y="3528383"/>
              <a:chExt cx="3144960" cy="309960"/>
            </a:xfrm>
          </p:grpSpPr>
          <mc:AlternateContent xmlns:mc="http://schemas.openxmlformats.org/markup-compatibility/2006" xmlns:p14="http://schemas.microsoft.com/office/powerpoint/2010/main">
            <mc:Choice Requires="p14">
              <p:contentPart p14:bwMode="auto" r:id="rId19">
                <p14:nvContentPartPr>
                  <p14:cNvPr id="7" name="Ink 6">
                    <a:extLst>
                      <a:ext uri="{FF2B5EF4-FFF2-40B4-BE49-F238E27FC236}">
                        <a16:creationId xmlns:a16="http://schemas.microsoft.com/office/drawing/2014/main" id="{02336A94-7550-50C2-9729-A8F87CDAB650}"/>
                      </a:ext>
                    </a:extLst>
                  </p14:cNvPr>
                  <p14:cNvContentPartPr/>
                  <p14:nvPr/>
                </p14:nvContentPartPr>
                <p14:xfrm>
                  <a:off x="2636363" y="3581303"/>
                  <a:ext cx="1369080" cy="54000"/>
                </p14:xfrm>
              </p:contentPart>
            </mc:Choice>
            <mc:Fallback xmlns="">
              <p:pic>
                <p:nvPicPr>
                  <p:cNvPr id="7" name="Ink 6">
                    <a:extLst>
                      <a:ext uri="{FF2B5EF4-FFF2-40B4-BE49-F238E27FC236}">
                        <a16:creationId xmlns:a16="http://schemas.microsoft.com/office/drawing/2014/main" id="{02336A94-7550-50C2-9729-A8F87CDAB650}"/>
                      </a:ext>
                    </a:extLst>
                  </p:cNvPr>
                  <p:cNvPicPr/>
                  <p:nvPr/>
                </p:nvPicPr>
                <p:blipFill>
                  <a:blip r:embed="rId20"/>
                  <a:stretch>
                    <a:fillRect/>
                  </a:stretch>
                </p:blipFill>
                <p:spPr>
                  <a:xfrm>
                    <a:off x="2600723" y="3545303"/>
                    <a:ext cx="14407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 name="Ink 7">
                    <a:extLst>
                      <a:ext uri="{FF2B5EF4-FFF2-40B4-BE49-F238E27FC236}">
                        <a16:creationId xmlns:a16="http://schemas.microsoft.com/office/drawing/2014/main" id="{48BC9CAA-0129-97F4-E6B5-E90B7D1E6825}"/>
                      </a:ext>
                    </a:extLst>
                  </p14:cNvPr>
                  <p14:cNvContentPartPr/>
                  <p14:nvPr/>
                </p14:nvContentPartPr>
                <p14:xfrm>
                  <a:off x="2357003" y="3528383"/>
                  <a:ext cx="869760" cy="24840"/>
                </p14:xfrm>
              </p:contentPart>
            </mc:Choice>
            <mc:Fallback xmlns="">
              <p:pic>
                <p:nvPicPr>
                  <p:cNvPr id="8" name="Ink 7">
                    <a:extLst>
                      <a:ext uri="{FF2B5EF4-FFF2-40B4-BE49-F238E27FC236}">
                        <a16:creationId xmlns:a16="http://schemas.microsoft.com/office/drawing/2014/main" id="{48BC9CAA-0129-97F4-E6B5-E90B7D1E6825}"/>
                      </a:ext>
                    </a:extLst>
                  </p:cNvPr>
                  <p:cNvPicPr/>
                  <p:nvPr/>
                </p:nvPicPr>
                <p:blipFill>
                  <a:blip r:embed="rId22"/>
                  <a:stretch>
                    <a:fillRect/>
                  </a:stretch>
                </p:blipFill>
                <p:spPr>
                  <a:xfrm>
                    <a:off x="2321363" y="3492383"/>
                    <a:ext cx="9414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 name="Ink 9">
                    <a:extLst>
                      <a:ext uri="{FF2B5EF4-FFF2-40B4-BE49-F238E27FC236}">
                        <a16:creationId xmlns:a16="http://schemas.microsoft.com/office/drawing/2014/main" id="{8CAC2FC3-81E5-3792-8C8F-1C6574B2BA27}"/>
                      </a:ext>
                    </a:extLst>
                  </p14:cNvPr>
                  <p14:cNvContentPartPr/>
                  <p14:nvPr/>
                </p14:nvContentPartPr>
                <p14:xfrm>
                  <a:off x="2328563" y="3608663"/>
                  <a:ext cx="933120" cy="6120"/>
                </p14:xfrm>
              </p:contentPart>
            </mc:Choice>
            <mc:Fallback xmlns="">
              <p:pic>
                <p:nvPicPr>
                  <p:cNvPr id="10" name="Ink 9">
                    <a:extLst>
                      <a:ext uri="{FF2B5EF4-FFF2-40B4-BE49-F238E27FC236}">
                        <a16:creationId xmlns:a16="http://schemas.microsoft.com/office/drawing/2014/main" id="{8CAC2FC3-81E5-3792-8C8F-1C6574B2BA27}"/>
                      </a:ext>
                    </a:extLst>
                  </p:cNvPr>
                  <p:cNvPicPr/>
                  <p:nvPr/>
                </p:nvPicPr>
                <p:blipFill>
                  <a:blip r:embed="rId24"/>
                  <a:stretch>
                    <a:fillRect/>
                  </a:stretch>
                </p:blipFill>
                <p:spPr>
                  <a:xfrm>
                    <a:off x="2292923" y="3573023"/>
                    <a:ext cx="10047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Ink 10">
                    <a:extLst>
                      <a:ext uri="{FF2B5EF4-FFF2-40B4-BE49-F238E27FC236}">
                        <a16:creationId xmlns:a16="http://schemas.microsoft.com/office/drawing/2014/main" id="{E15790C2-7630-BF8C-0957-A7E041660A58}"/>
                      </a:ext>
                    </a:extLst>
                  </p14:cNvPr>
                  <p14:cNvContentPartPr/>
                  <p14:nvPr/>
                </p14:nvContentPartPr>
                <p14:xfrm>
                  <a:off x="2309483" y="3666983"/>
                  <a:ext cx="1209960" cy="29160"/>
                </p14:xfrm>
              </p:contentPart>
            </mc:Choice>
            <mc:Fallback xmlns="">
              <p:pic>
                <p:nvPicPr>
                  <p:cNvPr id="11" name="Ink 10">
                    <a:extLst>
                      <a:ext uri="{FF2B5EF4-FFF2-40B4-BE49-F238E27FC236}">
                        <a16:creationId xmlns:a16="http://schemas.microsoft.com/office/drawing/2014/main" id="{E15790C2-7630-BF8C-0957-A7E041660A58}"/>
                      </a:ext>
                    </a:extLst>
                  </p:cNvPr>
                  <p:cNvPicPr/>
                  <p:nvPr/>
                </p:nvPicPr>
                <p:blipFill>
                  <a:blip r:embed="rId26"/>
                  <a:stretch>
                    <a:fillRect/>
                  </a:stretch>
                </p:blipFill>
                <p:spPr>
                  <a:xfrm>
                    <a:off x="2273843" y="3630983"/>
                    <a:ext cx="128160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Ink 12">
                    <a:extLst>
                      <a:ext uri="{FF2B5EF4-FFF2-40B4-BE49-F238E27FC236}">
                        <a16:creationId xmlns:a16="http://schemas.microsoft.com/office/drawing/2014/main" id="{D884C4C5-7784-69E0-123C-AB406B2F41BC}"/>
                      </a:ext>
                    </a:extLst>
                  </p14:cNvPr>
                  <p14:cNvContentPartPr/>
                  <p14:nvPr/>
                </p14:nvContentPartPr>
                <p14:xfrm>
                  <a:off x="3209483" y="3794783"/>
                  <a:ext cx="377280" cy="5760"/>
                </p14:xfrm>
              </p:contentPart>
            </mc:Choice>
            <mc:Fallback xmlns="">
              <p:pic>
                <p:nvPicPr>
                  <p:cNvPr id="13" name="Ink 12">
                    <a:extLst>
                      <a:ext uri="{FF2B5EF4-FFF2-40B4-BE49-F238E27FC236}">
                        <a16:creationId xmlns:a16="http://schemas.microsoft.com/office/drawing/2014/main" id="{D884C4C5-7784-69E0-123C-AB406B2F41BC}"/>
                      </a:ext>
                    </a:extLst>
                  </p:cNvPr>
                  <p:cNvPicPr/>
                  <p:nvPr/>
                </p:nvPicPr>
                <p:blipFill>
                  <a:blip r:embed="rId28"/>
                  <a:stretch>
                    <a:fillRect/>
                  </a:stretch>
                </p:blipFill>
                <p:spPr>
                  <a:xfrm>
                    <a:off x="3173843" y="3759143"/>
                    <a:ext cx="4489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Ink 13">
                    <a:extLst>
                      <a:ext uri="{FF2B5EF4-FFF2-40B4-BE49-F238E27FC236}">
                        <a16:creationId xmlns:a16="http://schemas.microsoft.com/office/drawing/2014/main" id="{DE377587-8925-7DC1-FC61-BC4845A5FA9A}"/>
                      </a:ext>
                    </a:extLst>
                  </p14:cNvPr>
                  <p14:cNvContentPartPr/>
                  <p14:nvPr/>
                </p14:nvContentPartPr>
                <p14:xfrm>
                  <a:off x="2928683" y="3603983"/>
                  <a:ext cx="1176840" cy="201960"/>
                </p14:xfrm>
              </p:contentPart>
            </mc:Choice>
            <mc:Fallback xmlns="">
              <p:pic>
                <p:nvPicPr>
                  <p:cNvPr id="14" name="Ink 13">
                    <a:extLst>
                      <a:ext uri="{FF2B5EF4-FFF2-40B4-BE49-F238E27FC236}">
                        <a16:creationId xmlns:a16="http://schemas.microsoft.com/office/drawing/2014/main" id="{DE377587-8925-7DC1-FC61-BC4845A5FA9A}"/>
                      </a:ext>
                    </a:extLst>
                  </p:cNvPr>
                  <p:cNvPicPr/>
                  <p:nvPr/>
                </p:nvPicPr>
                <p:blipFill>
                  <a:blip r:embed="rId30"/>
                  <a:stretch>
                    <a:fillRect/>
                  </a:stretch>
                </p:blipFill>
                <p:spPr>
                  <a:xfrm>
                    <a:off x="2892683" y="3567983"/>
                    <a:ext cx="124848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5" name="Ink 14">
                    <a:extLst>
                      <a:ext uri="{FF2B5EF4-FFF2-40B4-BE49-F238E27FC236}">
                        <a16:creationId xmlns:a16="http://schemas.microsoft.com/office/drawing/2014/main" id="{12FB44B9-7B7E-210F-4793-6B1215D49DFF}"/>
                      </a:ext>
                    </a:extLst>
                  </p14:cNvPr>
                  <p14:cNvContentPartPr/>
                  <p14:nvPr/>
                </p14:nvContentPartPr>
                <p14:xfrm>
                  <a:off x="3223883" y="3575183"/>
                  <a:ext cx="734040" cy="11160"/>
                </p14:xfrm>
              </p:contentPart>
            </mc:Choice>
            <mc:Fallback xmlns="">
              <p:pic>
                <p:nvPicPr>
                  <p:cNvPr id="15" name="Ink 14">
                    <a:extLst>
                      <a:ext uri="{FF2B5EF4-FFF2-40B4-BE49-F238E27FC236}">
                        <a16:creationId xmlns:a16="http://schemas.microsoft.com/office/drawing/2014/main" id="{12FB44B9-7B7E-210F-4793-6B1215D49DFF}"/>
                      </a:ext>
                    </a:extLst>
                  </p:cNvPr>
                  <p:cNvPicPr/>
                  <p:nvPr/>
                </p:nvPicPr>
                <p:blipFill>
                  <a:blip r:embed="rId32"/>
                  <a:stretch>
                    <a:fillRect/>
                  </a:stretch>
                </p:blipFill>
                <p:spPr>
                  <a:xfrm>
                    <a:off x="3188243" y="3539183"/>
                    <a:ext cx="8056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Ink 19">
                    <a:extLst>
                      <a:ext uri="{FF2B5EF4-FFF2-40B4-BE49-F238E27FC236}">
                        <a16:creationId xmlns:a16="http://schemas.microsoft.com/office/drawing/2014/main" id="{3EBC1A61-6A4D-FEF9-20AF-8AF285B68E03}"/>
                      </a:ext>
                    </a:extLst>
                  </p14:cNvPr>
                  <p14:cNvContentPartPr/>
                  <p14:nvPr/>
                </p14:nvContentPartPr>
                <p14:xfrm>
                  <a:off x="4809323" y="3595343"/>
                  <a:ext cx="301320" cy="122400"/>
                </p14:xfrm>
              </p:contentPart>
            </mc:Choice>
            <mc:Fallback xmlns="">
              <p:pic>
                <p:nvPicPr>
                  <p:cNvPr id="20" name="Ink 19">
                    <a:extLst>
                      <a:ext uri="{FF2B5EF4-FFF2-40B4-BE49-F238E27FC236}">
                        <a16:creationId xmlns:a16="http://schemas.microsoft.com/office/drawing/2014/main" id="{3EBC1A61-6A4D-FEF9-20AF-8AF285B68E03}"/>
                      </a:ext>
                    </a:extLst>
                  </p:cNvPr>
                  <p:cNvPicPr/>
                  <p:nvPr/>
                </p:nvPicPr>
                <p:blipFill>
                  <a:blip r:embed="rId34"/>
                  <a:stretch>
                    <a:fillRect/>
                  </a:stretch>
                </p:blipFill>
                <p:spPr>
                  <a:xfrm>
                    <a:off x="4773323" y="3559703"/>
                    <a:ext cx="3729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Ink 21">
                    <a:extLst>
                      <a:ext uri="{FF2B5EF4-FFF2-40B4-BE49-F238E27FC236}">
                        <a16:creationId xmlns:a16="http://schemas.microsoft.com/office/drawing/2014/main" id="{6ED6E97C-B858-152C-CB0C-4D863A1287B6}"/>
                      </a:ext>
                    </a:extLst>
                  </p14:cNvPr>
                  <p14:cNvContentPartPr/>
                  <p14:nvPr/>
                </p14:nvContentPartPr>
                <p14:xfrm>
                  <a:off x="5243123" y="3566903"/>
                  <a:ext cx="211320" cy="113400"/>
                </p14:xfrm>
              </p:contentPart>
            </mc:Choice>
            <mc:Fallback xmlns="">
              <p:pic>
                <p:nvPicPr>
                  <p:cNvPr id="22" name="Ink 21">
                    <a:extLst>
                      <a:ext uri="{FF2B5EF4-FFF2-40B4-BE49-F238E27FC236}">
                        <a16:creationId xmlns:a16="http://schemas.microsoft.com/office/drawing/2014/main" id="{6ED6E97C-B858-152C-CB0C-4D863A1287B6}"/>
                      </a:ext>
                    </a:extLst>
                  </p:cNvPr>
                  <p:cNvPicPr/>
                  <p:nvPr/>
                </p:nvPicPr>
                <p:blipFill>
                  <a:blip r:embed="rId36"/>
                  <a:stretch>
                    <a:fillRect/>
                  </a:stretch>
                </p:blipFill>
                <p:spPr>
                  <a:xfrm>
                    <a:off x="5207483" y="3530903"/>
                    <a:ext cx="28296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Ink 23">
                    <a:extLst>
                      <a:ext uri="{FF2B5EF4-FFF2-40B4-BE49-F238E27FC236}">
                        <a16:creationId xmlns:a16="http://schemas.microsoft.com/office/drawing/2014/main" id="{37297806-E893-91F0-BE35-7D28E2C4B7B6}"/>
                      </a:ext>
                    </a:extLst>
                  </p14:cNvPr>
                  <p14:cNvContentPartPr/>
                  <p14:nvPr/>
                </p14:nvContentPartPr>
                <p14:xfrm>
                  <a:off x="5229083" y="3614423"/>
                  <a:ext cx="191160" cy="105840"/>
                </p14:xfrm>
              </p:contentPart>
            </mc:Choice>
            <mc:Fallback xmlns="">
              <p:pic>
                <p:nvPicPr>
                  <p:cNvPr id="24" name="Ink 23">
                    <a:extLst>
                      <a:ext uri="{FF2B5EF4-FFF2-40B4-BE49-F238E27FC236}">
                        <a16:creationId xmlns:a16="http://schemas.microsoft.com/office/drawing/2014/main" id="{37297806-E893-91F0-BE35-7D28E2C4B7B6}"/>
                      </a:ext>
                    </a:extLst>
                  </p:cNvPr>
                  <p:cNvPicPr/>
                  <p:nvPr/>
                </p:nvPicPr>
                <p:blipFill>
                  <a:blip r:embed="rId38"/>
                  <a:stretch>
                    <a:fillRect/>
                  </a:stretch>
                </p:blipFill>
                <p:spPr>
                  <a:xfrm>
                    <a:off x="5193083" y="3578783"/>
                    <a:ext cx="2628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Ink 24">
                    <a:extLst>
                      <a:ext uri="{FF2B5EF4-FFF2-40B4-BE49-F238E27FC236}">
                        <a16:creationId xmlns:a16="http://schemas.microsoft.com/office/drawing/2014/main" id="{938C0583-CFB8-F756-6233-C2FE5F44CD77}"/>
                      </a:ext>
                    </a:extLst>
                  </p14:cNvPr>
                  <p14:cNvContentPartPr/>
                  <p14:nvPr/>
                </p14:nvContentPartPr>
                <p14:xfrm>
                  <a:off x="4709963" y="3552503"/>
                  <a:ext cx="360" cy="219600"/>
                </p14:xfrm>
              </p:contentPart>
            </mc:Choice>
            <mc:Fallback xmlns="">
              <p:pic>
                <p:nvPicPr>
                  <p:cNvPr id="25" name="Ink 24">
                    <a:extLst>
                      <a:ext uri="{FF2B5EF4-FFF2-40B4-BE49-F238E27FC236}">
                        <a16:creationId xmlns:a16="http://schemas.microsoft.com/office/drawing/2014/main" id="{938C0583-CFB8-F756-6233-C2FE5F44CD77}"/>
                      </a:ext>
                    </a:extLst>
                  </p:cNvPr>
                  <p:cNvPicPr/>
                  <p:nvPr/>
                </p:nvPicPr>
                <p:blipFill>
                  <a:blip r:embed="rId40"/>
                  <a:stretch>
                    <a:fillRect/>
                  </a:stretch>
                </p:blipFill>
                <p:spPr>
                  <a:xfrm>
                    <a:off x="4673963" y="3516863"/>
                    <a:ext cx="7200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Ink 25">
                    <a:extLst>
                      <a:ext uri="{FF2B5EF4-FFF2-40B4-BE49-F238E27FC236}">
                        <a16:creationId xmlns:a16="http://schemas.microsoft.com/office/drawing/2014/main" id="{C5F7BB84-2741-86EE-BF52-F154BF550B29}"/>
                      </a:ext>
                    </a:extLst>
                  </p14:cNvPr>
                  <p14:cNvContentPartPr/>
                  <p14:nvPr/>
                </p14:nvContentPartPr>
                <p14:xfrm>
                  <a:off x="4453283" y="3585983"/>
                  <a:ext cx="61560" cy="122760"/>
                </p14:xfrm>
              </p:contentPart>
            </mc:Choice>
            <mc:Fallback xmlns="">
              <p:pic>
                <p:nvPicPr>
                  <p:cNvPr id="26" name="Ink 25">
                    <a:extLst>
                      <a:ext uri="{FF2B5EF4-FFF2-40B4-BE49-F238E27FC236}">
                        <a16:creationId xmlns:a16="http://schemas.microsoft.com/office/drawing/2014/main" id="{C5F7BB84-2741-86EE-BF52-F154BF550B29}"/>
                      </a:ext>
                    </a:extLst>
                  </p:cNvPr>
                  <p:cNvPicPr/>
                  <p:nvPr/>
                </p:nvPicPr>
                <p:blipFill>
                  <a:blip r:embed="rId42"/>
                  <a:stretch>
                    <a:fillRect/>
                  </a:stretch>
                </p:blipFill>
                <p:spPr>
                  <a:xfrm>
                    <a:off x="4417643" y="3549983"/>
                    <a:ext cx="1332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0" name="Ink 29">
                    <a:extLst>
                      <a:ext uri="{FF2B5EF4-FFF2-40B4-BE49-F238E27FC236}">
                        <a16:creationId xmlns:a16="http://schemas.microsoft.com/office/drawing/2014/main" id="{DFB0F4D7-4FCB-305C-7587-6C2F12304D6B}"/>
                      </a:ext>
                    </a:extLst>
                  </p14:cNvPr>
                  <p14:cNvContentPartPr/>
                  <p14:nvPr/>
                </p14:nvContentPartPr>
                <p14:xfrm>
                  <a:off x="4428803" y="3609743"/>
                  <a:ext cx="67320" cy="94320"/>
                </p14:xfrm>
              </p:contentPart>
            </mc:Choice>
            <mc:Fallback xmlns="">
              <p:pic>
                <p:nvPicPr>
                  <p:cNvPr id="30" name="Ink 29">
                    <a:extLst>
                      <a:ext uri="{FF2B5EF4-FFF2-40B4-BE49-F238E27FC236}">
                        <a16:creationId xmlns:a16="http://schemas.microsoft.com/office/drawing/2014/main" id="{DFB0F4D7-4FCB-305C-7587-6C2F12304D6B}"/>
                      </a:ext>
                    </a:extLst>
                  </p:cNvPr>
                  <p:cNvPicPr/>
                  <p:nvPr/>
                </p:nvPicPr>
                <p:blipFill>
                  <a:blip r:embed="rId44"/>
                  <a:stretch>
                    <a:fillRect/>
                  </a:stretch>
                </p:blipFill>
                <p:spPr>
                  <a:xfrm>
                    <a:off x="4393163" y="3573743"/>
                    <a:ext cx="1389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2" name="Ink 31">
                    <a:extLst>
                      <a:ext uri="{FF2B5EF4-FFF2-40B4-BE49-F238E27FC236}">
                        <a16:creationId xmlns:a16="http://schemas.microsoft.com/office/drawing/2014/main" id="{AB7C8FEE-009A-5DB8-AC79-A335983E0A30}"/>
                      </a:ext>
                    </a:extLst>
                  </p14:cNvPr>
                  <p14:cNvContentPartPr/>
                  <p14:nvPr/>
                </p14:nvContentPartPr>
                <p14:xfrm>
                  <a:off x="5081483" y="3656903"/>
                  <a:ext cx="110160" cy="15120"/>
                </p14:xfrm>
              </p:contentPart>
            </mc:Choice>
            <mc:Fallback xmlns="">
              <p:pic>
                <p:nvPicPr>
                  <p:cNvPr id="32" name="Ink 31">
                    <a:extLst>
                      <a:ext uri="{FF2B5EF4-FFF2-40B4-BE49-F238E27FC236}">
                        <a16:creationId xmlns:a16="http://schemas.microsoft.com/office/drawing/2014/main" id="{AB7C8FEE-009A-5DB8-AC79-A335983E0A30}"/>
                      </a:ext>
                    </a:extLst>
                  </p:cNvPr>
                  <p:cNvPicPr/>
                  <p:nvPr/>
                </p:nvPicPr>
                <p:blipFill>
                  <a:blip r:embed="rId46"/>
                  <a:stretch>
                    <a:fillRect/>
                  </a:stretch>
                </p:blipFill>
                <p:spPr>
                  <a:xfrm>
                    <a:off x="5045483" y="3621263"/>
                    <a:ext cx="18180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6" name="Ink 35">
                    <a:extLst>
                      <a:ext uri="{FF2B5EF4-FFF2-40B4-BE49-F238E27FC236}">
                        <a16:creationId xmlns:a16="http://schemas.microsoft.com/office/drawing/2014/main" id="{ADB5A470-141A-1A2B-4935-311CFC49E292}"/>
                      </a:ext>
                    </a:extLst>
                  </p14:cNvPr>
                  <p14:cNvContentPartPr/>
                  <p14:nvPr/>
                </p14:nvContentPartPr>
                <p14:xfrm>
                  <a:off x="4653083" y="3560783"/>
                  <a:ext cx="57240" cy="128160"/>
                </p14:xfrm>
              </p:contentPart>
            </mc:Choice>
            <mc:Fallback xmlns="">
              <p:pic>
                <p:nvPicPr>
                  <p:cNvPr id="36" name="Ink 35">
                    <a:extLst>
                      <a:ext uri="{FF2B5EF4-FFF2-40B4-BE49-F238E27FC236}">
                        <a16:creationId xmlns:a16="http://schemas.microsoft.com/office/drawing/2014/main" id="{ADB5A470-141A-1A2B-4935-311CFC49E292}"/>
                      </a:ext>
                    </a:extLst>
                  </p:cNvPr>
                  <p:cNvPicPr/>
                  <p:nvPr/>
                </p:nvPicPr>
                <p:blipFill>
                  <a:blip r:embed="rId48"/>
                  <a:stretch>
                    <a:fillRect/>
                  </a:stretch>
                </p:blipFill>
                <p:spPr>
                  <a:xfrm>
                    <a:off x="4644083" y="3551783"/>
                    <a:ext cx="748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Ink 36">
                    <a:extLst>
                      <a:ext uri="{FF2B5EF4-FFF2-40B4-BE49-F238E27FC236}">
                        <a16:creationId xmlns:a16="http://schemas.microsoft.com/office/drawing/2014/main" id="{085D408A-899D-367E-3B30-5373A5A7ECF8}"/>
                      </a:ext>
                    </a:extLst>
                  </p14:cNvPr>
                  <p14:cNvContentPartPr/>
                  <p14:nvPr/>
                </p14:nvContentPartPr>
                <p14:xfrm>
                  <a:off x="4824083" y="3547463"/>
                  <a:ext cx="127440" cy="290880"/>
                </p14:xfrm>
              </p:contentPart>
            </mc:Choice>
            <mc:Fallback xmlns="">
              <p:pic>
                <p:nvPicPr>
                  <p:cNvPr id="37" name="Ink 36">
                    <a:extLst>
                      <a:ext uri="{FF2B5EF4-FFF2-40B4-BE49-F238E27FC236}">
                        <a16:creationId xmlns:a16="http://schemas.microsoft.com/office/drawing/2014/main" id="{085D408A-899D-367E-3B30-5373A5A7ECF8}"/>
                      </a:ext>
                    </a:extLst>
                  </p:cNvPr>
                  <p:cNvPicPr/>
                  <p:nvPr/>
                </p:nvPicPr>
                <p:blipFill>
                  <a:blip r:embed="rId50"/>
                  <a:stretch>
                    <a:fillRect/>
                  </a:stretch>
                </p:blipFill>
                <p:spPr>
                  <a:xfrm>
                    <a:off x="4815443" y="3538463"/>
                    <a:ext cx="145080" cy="308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1">
              <p14:nvContentPartPr>
                <p14:cNvPr id="42" name="Ink 41">
                  <a:extLst>
                    <a:ext uri="{FF2B5EF4-FFF2-40B4-BE49-F238E27FC236}">
                      <a16:creationId xmlns:a16="http://schemas.microsoft.com/office/drawing/2014/main" id="{94E03AFA-B460-B3AE-1081-0908F55FA89B}"/>
                    </a:ext>
                  </a:extLst>
                </p14:cNvPr>
                <p14:cNvContentPartPr/>
                <p14:nvPr/>
              </p14:nvContentPartPr>
              <p14:xfrm>
                <a:off x="2401278" y="4856530"/>
                <a:ext cx="360" cy="2160"/>
              </p14:xfrm>
            </p:contentPart>
          </mc:Choice>
          <mc:Fallback xmlns="">
            <p:pic>
              <p:nvPicPr>
                <p:cNvPr id="42" name="Ink 41">
                  <a:extLst>
                    <a:ext uri="{FF2B5EF4-FFF2-40B4-BE49-F238E27FC236}">
                      <a16:creationId xmlns:a16="http://schemas.microsoft.com/office/drawing/2014/main" id="{94E03AFA-B460-B3AE-1081-0908F55FA89B}"/>
                    </a:ext>
                  </a:extLst>
                </p:cNvPr>
                <p:cNvPicPr/>
                <p:nvPr/>
              </p:nvPicPr>
              <p:blipFill>
                <a:blip r:embed="rId3"/>
                <a:stretch>
                  <a:fillRect/>
                </a:stretch>
              </p:blipFill>
              <p:spPr>
                <a:xfrm>
                  <a:off x="2392638" y="4847530"/>
                  <a:ext cx="18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3" name="Ink 42">
                  <a:extLst>
                    <a:ext uri="{FF2B5EF4-FFF2-40B4-BE49-F238E27FC236}">
                      <a16:creationId xmlns:a16="http://schemas.microsoft.com/office/drawing/2014/main" id="{D8BFCD90-A851-348C-8943-D81D0DCF6815}"/>
                    </a:ext>
                  </a:extLst>
                </p14:cNvPr>
                <p14:cNvContentPartPr/>
                <p14:nvPr/>
              </p14:nvContentPartPr>
              <p14:xfrm>
                <a:off x="2467518" y="3745210"/>
                <a:ext cx="360" cy="360"/>
              </p14:xfrm>
            </p:contentPart>
          </mc:Choice>
          <mc:Fallback xmlns="">
            <p:pic>
              <p:nvPicPr>
                <p:cNvPr id="43" name="Ink 42">
                  <a:extLst>
                    <a:ext uri="{FF2B5EF4-FFF2-40B4-BE49-F238E27FC236}">
                      <a16:creationId xmlns:a16="http://schemas.microsoft.com/office/drawing/2014/main" id="{D8BFCD90-A851-348C-8943-D81D0DCF6815}"/>
                    </a:ext>
                  </a:extLst>
                </p:cNvPr>
                <p:cNvPicPr/>
                <p:nvPr/>
              </p:nvPicPr>
              <p:blipFill>
                <a:blip r:embed="rId3"/>
                <a:stretch>
                  <a:fillRect/>
                </a:stretch>
              </p:blipFill>
              <p:spPr>
                <a:xfrm>
                  <a:off x="2458878" y="37365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4" name="Ink 43">
                  <a:extLst>
                    <a:ext uri="{FF2B5EF4-FFF2-40B4-BE49-F238E27FC236}">
                      <a16:creationId xmlns:a16="http://schemas.microsoft.com/office/drawing/2014/main" id="{79F0C603-50A4-8148-553B-C1723F614599}"/>
                    </a:ext>
                  </a:extLst>
                </p14:cNvPr>
                <p14:cNvContentPartPr/>
                <p14:nvPr/>
              </p14:nvContentPartPr>
              <p14:xfrm>
                <a:off x="2224878" y="4230130"/>
                <a:ext cx="360" cy="360"/>
              </p14:xfrm>
            </p:contentPart>
          </mc:Choice>
          <mc:Fallback xmlns="">
            <p:pic>
              <p:nvPicPr>
                <p:cNvPr id="44" name="Ink 43">
                  <a:extLst>
                    <a:ext uri="{FF2B5EF4-FFF2-40B4-BE49-F238E27FC236}">
                      <a16:creationId xmlns:a16="http://schemas.microsoft.com/office/drawing/2014/main" id="{79F0C603-50A4-8148-553B-C1723F614599}"/>
                    </a:ext>
                  </a:extLst>
                </p:cNvPr>
                <p:cNvPicPr/>
                <p:nvPr/>
              </p:nvPicPr>
              <p:blipFill>
                <a:blip r:embed="rId3"/>
                <a:stretch>
                  <a:fillRect/>
                </a:stretch>
              </p:blipFill>
              <p:spPr>
                <a:xfrm>
                  <a:off x="2215878" y="42211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5" name="Ink 44">
                  <a:extLst>
                    <a:ext uri="{FF2B5EF4-FFF2-40B4-BE49-F238E27FC236}">
                      <a16:creationId xmlns:a16="http://schemas.microsoft.com/office/drawing/2014/main" id="{418989DC-2924-2522-13EE-0EEEA626F0E4}"/>
                    </a:ext>
                  </a:extLst>
                </p14:cNvPr>
                <p14:cNvContentPartPr/>
                <p14:nvPr/>
              </p14:nvContentPartPr>
              <p14:xfrm>
                <a:off x="451518" y="5089450"/>
                <a:ext cx="360" cy="360"/>
              </p14:xfrm>
            </p:contentPart>
          </mc:Choice>
          <mc:Fallback xmlns="">
            <p:pic>
              <p:nvPicPr>
                <p:cNvPr id="45" name="Ink 44">
                  <a:extLst>
                    <a:ext uri="{FF2B5EF4-FFF2-40B4-BE49-F238E27FC236}">
                      <a16:creationId xmlns:a16="http://schemas.microsoft.com/office/drawing/2014/main" id="{418989DC-2924-2522-13EE-0EEEA626F0E4}"/>
                    </a:ext>
                  </a:extLst>
                </p:cNvPr>
                <p:cNvPicPr/>
                <p:nvPr/>
              </p:nvPicPr>
              <p:blipFill>
                <a:blip r:embed="rId3"/>
                <a:stretch>
                  <a:fillRect/>
                </a:stretch>
              </p:blipFill>
              <p:spPr>
                <a:xfrm>
                  <a:off x="442518" y="5080810"/>
                  <a:ext cx="18000" cy="18000"/>
                </a:xfrm>
                <a:prstGeom prst="rect">
                  <a:avLst/>
                </a:prstGeom>
              </p:spPr>
            </p:pic>
          </mc:Fallback>
        </mc:AlternateContent>
      </p:grpSp>
    </p:spTree>
    <p:extLst>
      <p:ext uri="{BB962C8B-B14F-4D97-AF65-F5344CB8AC3E}">
        <p14:creationId xmlns:p14="http://schemas.microsoft.com/office/powerpoint/2010/main" val="2689777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30" y="0"/>
            <a:ext cx="9110870" cy="649408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41.</a:t>
            </a:r>
            <a:r>
              <a:rPr lang="en-US" sz="3200" dirty="0">
                <a:latin typeface="Times New Roman" panose="02020603050405020304" pitchFamily="18" charset="0"/>
                <a:cs typeface="Times New Roman" panose="02020603050405020304" pitchFamily="18" charset="0"/>
              </a:rPr>
              <a:t>  What does this gold foil experiment prove?</a:t>
            </a:r>
          </a:p>
          <a:p>
            <a:endParaRPr lang="en-US" sz="3200" dirty="0">
              <a:latin typeface="Times New Roman" panose="02020603050405020304" pitchFamily="18" charset="0"/>
              <a:cs typeface="Times New Roman" panose="02020603050405020304" pitchFamily="18" charset="0"/>
            </a:endParaRPr>
          </a:p>
          <a:p>
            <a:pPr marL="514350" indent="-514350">
              <a:buFontTx/>
              <a:buAutoNum type="arabicPeriod"/>
            </a:pPr>
            <a:r>
              <a:rPr lang="en-US" sz="3200" dirty="0">
                <a:latin typeface="Times New Roman" panose="02020603050405020304" pitchFamily="18" charset="0"/>
                <a:cs typeface="Times New Roman" panose="02020603050405020304" pitchFamily="18" charset="0"/>
              </a:rPr>
              <a:t>Atoms are mostly </a:t>
            </a:r>
            <a:r>
              <a:rPr lang="en-US" sz="3200" u="sng" dirty="0">
                <a:latin typeface="Times New Roman" panose="02020603050405020304" pitchFamily="18" charset="0"/>
                <a:cs typeface="Times New Roman" panose="02020603050405020304" pitchFamily="18" charset="0"/>
              </a:rPr>
              <a:t>empty space</a:t>
            </a:r>
            <a:br>
              <a:rPr lang="en-US" sz="32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Since most of the alpha particles pass though the foil like it’s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not really there.</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514350" indent="-514350">
              <a:buFontTx/>
              <a:buAutoNum type="arabicPeriod"/>
            </a:pPr>
            <a:r>
              <a:rPr lang="en-US" sz="3200" dirty="0">
                <a:solidFill>
                  <a:srgbClr val="FF0000"/>
                </a:solidFill>
                <a:latin typeface="Times New Roman" panose="02020603050405020304" pitchFamily="18" charset="0"/>
                <a:cs typeface="Times New Roman" panose="02020603050405020304" pitchFamily="18" charset="0"/>
              </a:rPr>
              <a:t>He knew atoms are neutral, so the nucleus must be </a:t>
            </a:r>
            <a:r>
              <a:rPr lang="en-US" sz="3200" u="sng" dirty="0">
                <a:solidFill>
                  <a:srgbClr val="FF0000"/>
                </a:solidFill>
                <a:latin typeface="Times New Roman" panose="02020603050405020304" pitchFamily="18" charset="0"/>
                <a:cs typeface="Times New Roman" panose="02020603050405020304" pitchFamily="18" charset="0"/>
              </a:rPr>
              <a:t>dense and positively charged</a:t>
            </a:r>
            <a:br>
              <a:rPr lang="en-US" sz="32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The positive charged alpha particles never stuck to atoms, they dinged off atoms, the central atomic core of gold was bigger and positively charged.</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marL="514350" indent="-514350">
              <a:buFontTx/>
              <a:buAutoNum type="arabicPeriod"/>
            </a:pPr>
            <a:r>
              <a:rPr lang="en-US" sz="3200" dirty="0">
                <a:solidFill>
                  <a:srgbClr val="3333CC"/>
                </a:solidFill>
                <a:latin typeface="Times New Roman" panose="02020603050405020304" pitchFamily="18" charset="0"/>
                <a:cs typeface="Times New Roman" panose="02020603050405020304" pitchFamily="18" charset="0"/>
              </a:rPr>
              <a:t>Neutral atoms must therefore have the negatively charged electrons </a:t>
            </a:r>
            <a:r>
              <a:rPr lang="en-US" sz="3200" u="sng" dirty="0">
                <a:solidFill>
                  <a:srgbClr val="3333CC"/>
                </a:solidFill>
                <a:latin typeface="Times New Roman" panose="02020603050405020304" pitchFamily="18" charset="0"/>
                <a:cs typeface="Times New Roman" panose="02020603050405020304" pitchFamily="18" charset="0"/>
              </a:rPr>
              <a:t>outside the nucleus</a:t>
            </a:r>
            <a:br>
              <a:rPr lang="en-US" sz="3200" dirty="0">
                <a:solidFill>
                  <a:srgbClr val="3333CC"/>
                </a:solidFill>
                <a:latin typeface="Times New Roman" panose="02020603050405020304" pitchFamily="18" charset="0"/>
                <a:cs typeface="Times New Roman" panose="02020603050405020304" pitchFamily="18" charset="0"/>
              </a:rPr>
            </a:br>
            <a:r>
              <a:rPr lang="en-US" sz="2400" dirty="0">
                <a:solidFill>
                  <a:srgbClr val="3333CC"/>
                </a:solidFill>
                <a:latin typeface="Times New Roman" panose="02020603050405020304" pitchFamily="18" charset="0"/>
                <a:cs typeface="Times New Roman" panose="02020603050405020304" pitchFamily="18" charset="0"/>
              </a:rPr>
              <a:t>Flying around like planets made sense.</a:t>
            </a:r>
          </a:p>
        </p:txBody>
      </p:sp>
    </p:spTree>
    <p:extLst>
      <p:ext uri="{BB962C8B-B14F-4D97-AF65-F5344CB8AC3E}">
        <p14:creationId xmlns:p14="http://schemas.microsoft.com/office/powerpoint/2010/main" val="2030695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A788BB-0330-4768-B4AD-0CB0C8AE77E2}"/>
              </a:ext>
            </a:extLst>
          </p:cNvPr>
          <p:cNvSpPr txBox="1"/>
          <p:nvPr/>
        </p:nvSpPr>
        <p:spPr>
          <a:xfrm>
            <a:off x="0" y="0"/>
            <a:ext cx="9144000" cy="2185214"/>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42.  The Rutherford Model is named the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3600" u="sng" dirty="0">
                <a:solidFill>
                  <a:srgbClr val="FF0000"/>
                </a:solidFill>
                <a:latin typeface="Times New Roman" panose="02020603050405020304" pitchFamily="18" charset="0"/>
                <a:cs typeface="Times New Roman" panose="02020603050405020304" pitchFamily="18" charset="0"/>
              </a:rPr>
              <a:t>planetary model</a:t>
            </a:r>
            <a:r>
              <a:rPr lang="en-US" sz="3600" dirty="0">
                <a:latin typeface="Times New Roman" panose="02020603050405020304" pitchFamily="18" charset="0"/>
                <a:cs typeface="Times New Roman" panose="02020603050405020304" pitchFamily="18" charset="0"/>
              </a:rPr>
              <a:t>.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He perceives the electrons to be flying around the atom’s</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nucleus like the </a:t>
            </a:r>
            <a:r>
              <a:rPr lang="en-US" sz="2800" u="sng" dirty="0">
                <a:solidFill>
                  <a:srgbClr val="FF0000"/>
                </a:solidFill>
                <a:latin typeface="Times New Roman" panose="02020603050405020304" pitchFamily="18" charset="0"/>
                <a:cs typeface="Times New Roman" panose="02020603050405020304" pitchFamily="18" charset="0"/>
              </a:rPr>
              <a:t>planets orbiting the Sun</a:t>
            </a:r>
            <a:r>
              <a:rPr lang="en-US" sz="2800" dirty="0">
                <a:solidFill>
                  <a:srgbClr val="3333CC"/>
                </a:solidFill>
                <a:latin typeface="Times New Roman" panose="02020603050405020304" pitchFamily="18" charset="0"/>
                <a:cs typeface="Times New Roman" panose="02020603050405020304" pitchFamily="18" charset="0"/>
              </a:rPr>
              <a:t>.  </a:t>
            </a:r>
            <a:endParaRPr lang="en-US" sz="3600" dirty="0">
              <a:solidFill>
                <a:srgbClr val="3333CC"/>
              </a:solidFill>
              <a:latin typeface="Times New Roman" panose="02020603050405020304" pitchFamily="18" charset="0"/>
              <a:cs typeface="Times New Roman" panose="02020603050405020304" pitchFamily="18" charset="0"/>
            </a:endParaRPr>
          </a:p>
        </p:txBody>
      </p:sp>
      <p:pic>
        <p:nvPicPr>
          <p:cNvPr id="2050" name="Picture 2" descr="Image result for planetary model of atom">
            <a:extLst>
              <a:ext uri="{FF2B5EF4-FFF2-40B4-BE49-F238E27FC236}">
                <a16:creationId xmlns:a16="http://schemas.microsoft.com/office/drawing/2014/main" id="{46B0794C-81D9-47B4-9692-064085C9F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524890"/>
            <a:ext cx="6934200" cy="4049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453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55531"/>
          </a:xfrm>
          <a:prstGeom prst="rect">
            <a:avLst/>
          </a:prstGeom>
          <a:noFill/>
        </p:spPr>
        <p:txBody>
          <a:bodyPr wrap="square" rtlCol="0">
            <a:spAutoFit/>
          </a:bodyPr>
          <a:lstStyle/>
          <a:p>
            <a:r>
              <a:rPr lang="en-US" sz="4000" dirty="0">
                <a:solidFill>
                  <a:prstClr val="black">
                    <a:lumMod val="95000"/>
                    <a:lumOff val="5000"/>
                  </a:prstClr>
                </a:solidFill>
                <a:latin typeface="Times New Roman" panose="02020603050405020304" pitchFamily="18" charset="0"/>
                <a:cs typeface="Times New Roman" panose="02020603050405020304" pitchFamily="18" charset="0"/>
              </a:rPr>
              <a:t>43.  Problems with Rutherford’s theory…</a:t>
            </a:r>
          </a:p>
          <a:p>
            <a:endParaRPr lang="en-US"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He could not explain how atoms could be mostly </a:t>
            </a:r>
            <a:r>
              <a:rPr lang="en-US" sz="2800" u="sng" dirty="0">
                <a:solidFill>
                  <a:srgbClr val="FF0000"/>
                </a:solidFill>
                <a:latin typeface="Times New Roman" panose="02020603050405020304" pitchFamily="18" charset="0"/>
                <a:cs typeface="Times New Roman" panose="02020603050405020304" pitchFamily="18" charset="0"/>
              </a:rPr>
              <a:t>empty space</a:t>
            </a:r>
            <a:r>
              <a:rPr lang="en-US" sz="2800" dirty="0">
                <a:solidFill>
                  <a:prstClr val="black"/>
                </a:solidFill>
                <a:latin typeface="Times New Roman" panose="02020603050405020304" pitchFamily="18" charset="0"/>
                <a:cs typeface="Times New Roman" panose="02020603050405020304" pitchFamily="18" charset="0"/>
              </a:rPr>
              <a:t>?  How can everything be mostly “not” there?  </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He could not explain how can these negative electrons fly around a positive center, but </a:t>
            </a:r>
            <a:r>
              <a:rPr lang="en-US" sz="2800" u="sng" dirty="0">
                <a:solidFill>
                  <a:srgbClr val="FF0000"/>
                </a:solidFill>
                <a:latin typeface="Times New Roman" panose="02020603050405020304" pitchFamily="18" charset="0"/>
                <a:cs typeface="Times New Roman" panose="02020603050405020304" pitchFamily="18" charset="0"/>
              </a:rPr>
              <a:t>never get pulled into the positive nucleus</a:t>
            </a:r>
            <a:r>
              <a:rPr lang="en-US" sz="2800" dirty="0">
                <a:solidFill>
                  <a:prstClr val="black"/>
                </a:solidFill>
                <a:latin typeface="Times New Roman" panose="02020603050405020304" pitchFamily="18" charset="0"/>
                <a:cs typeface="Times New Roman" panose="02020603050405020304" pitchFamily="18" charset="0"/>
              </a:rPr>
              <a:t>?  Or, how they just keep flying without ever running out of energy?   Or, why they don’t fly off from the nucleus? </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He could not explain if electrons flew around willy-nilly,</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or if they were </a:t>
            </a:r>
            <a:r>
              <a:rPr lang="en-US" sz="2800" u="sng" dirty="0">
                <a:solidFill>
                  <a:srgbClr val="FF0000"/>
                </a:solidFill>
                <a:latin typeface="Times New Roman" panose="02020603050405020304" pitchFamily="18" charset="0"/>
                <a:cs typeface="Times New Roman" panose="02020603050405020304" pitchFamily="18" charset="0"/>
              </a:rPr>
              <a:t>organized in some way.</a:t>
            </a:r>
            <a:endParaRPr lang="en-US" sz="2800" dirty="0">
              <a:solidFill>
                <a:prstClr val="black"/>
              </a:solidFill>
              <a:latin typeface="Times New Roman" panose="02020603050405020304" pitchFamily="18" charset="0"/>
              <a:cs typeface="Times New Roman" panose="02020603050405020304" pitchFamily="18" charset="0"/>
            </a:endParaRP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19176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661993"/>
          </a:xfrm>
          <a:prstGeom prst="rect">
            <a:avLst/>
          </a:prstGeom>
          <a:noFill/>
        </p:spPr>
        <p:txBody>
          <a:bodyPr wrap="square" rtlCol="0">
            <a:spAutoFit/>
          </a:bodyPr>
          <a:lstStyle/>
          <a:p>
            <a:r>
              <a:rPr lang="en-US" sz="2400" dirty="0">
                <a:solidFill>
                  <a:srgbClr val="3333CC"/>
                </a:solidFill>
                <a:latin typeface="Times New Roman" panose="02020603050405020304" pitchFamily="18" charset="0"/>
                <a:cs typeface="Times New Roman" panose="02020603050405020304" pitchFamily="18" charset="0"/>
              </a:rPr>
              <a:t>Rutherford was right, but he needed some help.  In 1913, one of his students, a man with a plural first name, comes to his rescue.</a:t>
            </a:r>
          </a:p>
          <a:p>
            <a:endParaRPr lang="en-US" dirty="0">
              <a:solidFill>
                <a:prstClr val="black"/>
              </a:solidFill>
              <a:latin typeface="Times New Roman" panose="02020603050405020304" pitchFamily="18" charset="0"/>
              <a:cs typeface="Times New Roman" panose="02020603050405020304" pitchFamily="18" charset="0"/>
            </a:endParaRPr>
          </a:p>
          <a:p>
            <a:r>
              <a:rPr lang="en-US" sz="3600" dirty="0">
                <a:solidFill>
                  <a:prstClr val="black"/>
                </a:solidFill>
                <a:latin typeface="Times New Roman" panose="02020603050405020304" pitchFamily="18" charset="0"/>
                <a:cs typeface="Times New Roman" panose="02020603050405020304" pitchFamily="18" charset="0"/>
              </a:rPr>
              <a:t>   Niels Bohr</a:t>
            </a:r>
          </a:p>
        </p:txBody>
      </p:sp>
      <p:pic>
        <p:nvPicPr>
          <p:cNvPr id="8196" name="Picture 4" descr="http://www.nobelprize.org/nobel_prizes/physics/laureates/1922/boh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22427"/>
            <a:ext cx="2971800" cy="41641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57330" y="1981200"/>
            <a:ext cx="6019800" cy="3323987"/>
          </a:xfrm>
          <a:prstGeom prst="rect">
            <a:avLst/>
          </a:prstGeom>
          <a:noFill/>
        </p:spPr>
        <p:txBody>
          <a:bodyPr wrap="square" rtlCol="0">
            <a:spAutoFit/>
          </a:bodyPr>
          <a:lstStyle/>
          <a:p>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44.  </a:t>
            </a:r>
            <a:r>
              <a:rPr lang="en-US" sz="3200" u="sng" dirty="0">
                <a:solidFill>
                  <a:schemeClr val="tx1">
                    <a:lumMod val="95000"/>
                    <a:lumOff val="5000"/>
                  </a:schemeClr>
                </a:solidFill>
                <a:latin typeface="Times New Roman" panose="02020603050405020304" pitchFamily="18" charset="0"/>
                <a:cs typeface="Times New Roman" panose="02020603050405020304" pitchFamily="18" charset="0"/>
              </a:rPr>
              <a:t>Niels Bohr</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is able to do some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very funky math, and he proves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the Rutherford model of the atom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is correct.</a:t>
            </a:r>
          </a:p>
          <a:p>
            <a:endParaRPr lang="en-US" sz="3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He too wins a Nobel Prize.  </a:t>
            </a:r>
          </a:p>
          <a:p>
            <a:endParaRPr lang="en-US"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5696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F55CC-18E4-4FB0-BD2F-4BF0CD33323C}"/>
              </a:ext>
            </a:extLst>
          </p:cNvPr>
          <p:cNvSpPr txBox="1"/>
          <p:nvPr/>
        </p:nvSpPr>
        <p:spPr>
          <a:xfrm>
            <a:off x="0" y="0"/>
            <a:ext cx="9144000" cy="252376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45.  The Bohr Model -  </a:t>
            </a:r>
            <a:r>
              <a:rPr lang="en-US" sz="2800" u="sng" dirty="0">
                <a:solidFill>
                  <a:srgbClr val="FF0000"/>
                </a:solidFill>
                <a:latin typeface="Times New Roman" panose="02020603050405020304" pitchFamily="18" charset="0"/>
                <a:cs typeface="Times New Roman" panose="02020603050405020304" pitchFamily="18" charset="0"/>
              </a:rPr>
              <a:t>the Planetary model with detail</a:t>
            </a:r>
            <a:br>
              <a:rPr lang="en-US" sz="28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He expands on the simple planetary model of Rutherford,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and put the electrons into </a:t>
            </a:r>
            <a:r>
              <a:rPr lang="en-US" sz="2800" u="sng" dirty="0">
                <a:solidFill>
                  <a:srgbClr val="000099"/>
                </a:solidFill>
                <a:latin typeface="Times New Roman" panose="02020603050405020304" pitchFamily="18" charset="0"/>
                <a:cs typeface="Times New Roman" panose="02020603050405020304" pitchFamily="18" charset="0"/>
              </a:rPr>
              <a:t>specific shells</a:t>
            </a:r>
            <a:r>
              <a:rPr lang="en-US" sz="2800" dirty="0">
                <a:latin typeface="Times New Roman" panose="02020603050405020304" pitchFamily="18" charset="0"/>
                <a:cs typeface="Times New Roman" panose="02020603050405020304" pitchFamily="18" charset="0"/>
              </a:rPr>
              <a:t>, or </a:t>
            </a:r>
            <a:r>
              <a:rPr lang="en-US" sz="2800" u="sng" dirty="0">
                <a:solidFill>
                  <a:srgbClr val="3333CC"/>
                </a:solidFill>
                <a:latin typeface="Times New Roman" panose="02020603050405020304" pitchFamily="18" charset="0"/>
                <a:cs typeface="Times New Roman" panose="02020603050405020304" pitchFamily="18" charset="0"/>
              </a:rPr>
              <a:t>energy levels</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255828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F55CC-18E4-4FB0-BD2F-4BF0CD33323C}"/>
              </a:ext>
            </a:extLst>
          </p:cNvPr>
          <p:cNvSpPr txBox="1"/>
          <p:nvPr/>
        </p:nvSpPr>
        <p:spPr>
          <a:xfrm>
            <a:off x="0" y="0"/>
            <a:ext cx="9144000" cy="424731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45.  The Bohr Model -  </a:t>
            </a:r>
            <a:r>
              <a:rPr lang="en-US" sz="2800" u="sng" dirty="0">
                <a:solidFill>
                  <a:srgbClr val="FF0000"/>
                </a:solidFill>
                <a:latin typeface="Times New Roman" panose="02020603050405020304" pitchFamily="18" charset="0"/>
                <a:cs typeface="Times New Roman" panose="02020603050405020304" pitchFamily="18" charset="0"/>
              </a:rPr>
              <a:t>the Planetary model with detail</a:t>
            </a:r>
            <a:br>
              <a:rPr lang="en-US" sz="28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He expands on the simple planetary model of Rutherford,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and put the electrons into </a:t>
            </a:r>
            <a:r>
              <a:rPr lang="en-US" sz="2800" u="sng" dirty="0">
                <a:solidFill>
                  <a:srgbClr val="000099"/>
                </a:solidFill>
                <a:latin typeface="Times New Roman" panose="02020603050405020304" pitchFamily="18" charset="0"/>
                <a:cs typeface="Times New Roman" panose="02020603050405020304" pitchFamily="18" charset="0"/>
              </a:rPr>
              <a:t>specific shells</a:t>
            </a:r>
            <a:r>
              <a:rPr lang="en-US" sz="2800" dirty="0">
                <a:latin typeface="Times New Roman" panose="02020603050405020304" pitchFamily="18" charset="0"/>
                <a:cs typeface="Times New Roman" panose="02020603050405020304" pitchFamily="18" charset="0"/>
              </a:rPr>
              <a:t>, or </a:t>
            </a:r>
            <a:r>
              <a:rPr lang="en-US" sz="2800" u="sng" dirty="0">
                <a:solidFill>
                  <a:srgbClr val="3333CC"/>
                </a:solidFill>
                <a:latin typeface="Times New Roman" panose="02020603050405020304" pitchFamily="18" charset="0"/>
                <a:cs typeface="Times New Roman" panose="02020603050405020304" pitchFamily="18" charset="0"/>
              </a:rPr>
              <a:t>energy levels</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46.  He proves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that for hydrogen, if the electron flies at the</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right speed, and the right distance, it will mathematically</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never run out of energy.</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They could fly in orbit around</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the nucleus forever.</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7839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1A79ED-1EF6-4D0A-95F2-6D75983874D8}"/>
              </a:ext>
            </a:extLst>
          </p:cNvPr>
          <p:cNvSpPr txBox="1"/>
          <p:nvPr/>
        </p:nvSpPr>
        <p:spPr>
          <a:xfrm>
            <a:off x="0" y="0"/>
            <a:ext cx="9144000" cy="313932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47.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The math that proves electrons never run out of energy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only works for </a:t>
            </a:r>
            <a:r>
              <a:rPr lang="en-US" sz="2800" u="sng" dirty="0">
                <a:solidFill>
                  <a:srgbClr val="FF0000"/>
                </a:solidFill>
                <a:latin typeface="Times New Roman" panose="02020603050405020304" pitchFamily="18" charset="0"/>
                <a:cs typeface="Times New Roman" panose="02020603050405020304" pitchFamily="18" charset="0"/>
              </a:rPr>
              <a:t>hydrogen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with a single electron.  </a:t>
            </a:r>
          </a:p>
          <a:p>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More electrons make this math too hard.  But since the atoms exist, and the electrons do not seem not to fly off, or collapse into the nucleus, he postulated that this must work for all other atoms too.  </a:t>
            </a:r>
          </a:p>
          <a:p>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en-US" dirty="0"/>
          </a:p>
        </p:txBody>
      </p:sp>
      <p:pic>
        <p:nvPicPr>
          <p:cNvPr id="1026" name="Picture 2" descr="How Exotic Atoms Can Transform Into Windows Into The Nature Of The Universe  | Discover Magazine">
            <a:extLst>
              <a:ext uri="{FF2B5EF4-FFF2-40B4-BE49-F238E27FC236}">
                <a16:creationId xmlns:a16="http://schemas.microsoft.com/office/drawing/2014/main" id="{E2CB824D-ABDF-EE67-6FC7-FED717930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429000"/>
            <a:ext cx="4286900" cy="28527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F0BE7C8-51AF-7720-A3E4-C0AE75D142FD}"/>
              </a:ext>
            </a:extLst>
          </p:cNvPr>
          <p:cNvSpPr txBox="1"/>
          <p:nvPr/>
        </p:nvSpPr>
        <p:spPr>
          <a:xfrm>
            <a:off x="1447800" y="5334000"/>
            <a:ext cx="2362200" cy="646331"/>
          </a:xfrm>
          <a:prstGeom prst="rect">
            <a:avLst/>
          </a:prstGeom>
          <a:noFill/>
        </p:spPr>
        <p:txBody>
          <a:bodyPr wrap="square" rtlCol="0">
            <a:spAutoFit/>
          </a:bodyPr>
          <a:lstStyle/>
          <a:p>
            <a:pPr algn="ctr"/>
            <a:r>
              <a:rPr lang="en-US" dirty="0"/>
              <a:t>Bohr model of hydrogen atom.</a:t>
            </a:r>
          </a:p>
        </p:txBody>
      </p:sp>
    </p:spTree>
    <p:extLst>
      <p:ext uri="{BB962C8B-B14F-4D97-AF65-F5344CB8AC3E}">
        <p14:creationId xmlns:p14="http://schemas.microsoft.com/office/powerpoint/2010/main" val="110883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2EC5F4-ED58-41BD-BE5E-DFBF3DE484F1}"/>
              </a:ext>
            </a:extLst>
          </p:cNvPr>
          <p:cNvSpPr txBox="1"/>
          <p:nvPr/>
        </p:nvSpPr>
        <p:spPr>
          <a:xfrm>
            <a:off x="0" y="0"/>
            <a:ext cx="91440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48.  Draw a simple Bohr Model for Nitrogen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dirty="0">
                <a:solidFill>
                  <a:srgbClr val="3333CC"/>
                </a:solidFill>
                <a:latin typeface="Times New Roman" panose="02020603050405020304" pitchFamily="18" charset="0"/>
                <a:cs typeface="Times New Roman" panose="02020603050405020304" pitchFamily="18" charset="0"/>
              </a:rPr>
              <a:t>7 electrons, 2 in first orbit, 5 in second orbit. </a:t>
            </a:r>
          </a:p>
        </p:txBody>
      </p:sp>
      <p:sp>
        <p:nvSpPr>
          <p:cNvPr id="2" name="Oval 1">
            <a:extLst>
              <a:ext uri="{FF2B5EF4-FFF2-40B4-BE49-F238E27FC236}">
                <a16:creationId xmlns:a16="http://schemas.microsoft.com/office/drawing/2014/main" id="{604C4C03-449C-F029-3746-9D8776A9991C}"/>
              </a:ext>
            </a:extLst>
          </p:cNvPr>
          <p:cNvSpPr/>
          <p:nvPr/>
        </p:nvSpPr>
        <p:spPr>
          <a:xfrm>
            <a:off x="1600200" y="2552700"/>
            <a:ext cx="1295400" cy="1143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4364093-795C-B229-11D1-B1683CC9196D}"/>
              </a:ext>
            </a:extLst>
          </p:cNvPr>
          <p:cNvSpPr txBox="1"/>
          <p:nvPr/>
        </p:nvSpPr>
        <p:spPr>
          <a:xfrm>
            <a:off x="1905000" y="2608185"/>
            <a:ext cx="9906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 p</a:t>
            </a:r>
            <a:r>
              <a:rPr lang="en-US" sz="2800" baseline="300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7 n°</a:t>
            </a:r>
          </a:p>
        </p:txBody>
      </p:sp>
      <p:cxnSp>
        <p:nvCxnSpPr>
          <p:cNvPr id="6" name="Straight Connector 5">
            <a:extLst>
              <a:ext uri="{FF2B5EF4-FFF2-40B4-BE49-F238E27FC236}">
                <a16:creationId xmlns:a16="http://schemas.microsoft.com/office/drawing/2014/main" id="{83E1320C-2142-6EDB-D23B-252E0AAA09C1}"/>
              </a:ext>
            </a:extLst>
          </p:cNvPr>
          <p:cNvCxnSpPr>
            <a:stCxn id="2" idx="2"/>
            <a:endCxn id="2" idx="6"/>
          </p:cNvCxnSpPr>
          <p:nvPr/>
        </p:nvCxnSpPr>
        <p:spPr>
          <a:xfrm>
            <a:off x="1600200" y="3124200"/>
            <a:ext cx="1295400" cy="0"/>
          </a:xfrm>
          <a:prstGeom prst="line">
            <a:avLst/>
          </a:prstGeom>
        </p:spPr>
        <p:style>
          <a:lnRef idx="1">
            <a:schemeClr val="dk1"/>
          </a:lnRef>
          <a:fillRef idx="0">
            <a:schemeClr val="dk1"/>
          </a:fillRef>
          <a:effectRef idx="0">
            <a:schemeClr val="dk1"/>
          </a:effectRef>
          <a:fontRef idx="minor">
            <a:schemeClr val="tx1"/>
          </a:fontRef>
        </p:style>
      </p:cxnSp>
      <p:sp>
        <p:nvSpPr>
          <p:cNvPr id="7" name="Oval 6">
            <a:extLst>
              <a:ext uri="{FF2B5EF4-FFF2-40B4-BE49-F238E27FC236}">
                <a16:creationId xmlns:a16="http://schemas.microsoft.com/office/drawing/2014/main" id="{DE9F9DFA-B616-5FFC-EE8C-3CACE373E8EF}"/>
              </a:ext>
            </a:extLst>
          </p:cNvPr>
          <p:cNvSpPr/>
          <p:nvPr/>
        </p:nvSpPr>
        <p:spPr>
          <a:xfrm>
            <a:off x="1104900" y="2095500"/>
            <a:ext cx="2324100" cy="21336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B580A79-B85C-B385-E782-0CC4D9DBAC5F}"/>
              </a:ext>
            </a:extLst>
          </p:cNvPr>
          <p:cNvSpPr/>
          <p:nvPr/>
        </p:nvSpPr>
        <p:spPr>
          <a:xfrm>
            <a:off x="1154652" y="2608185"/>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5A0E0E5-B959-4C39-A37A-E11B5001E2F5}"/>
              </a:ext>
            </a:extLst>
          </p:cNvPr>
          <p:cNvSpPr/>
          <p:nvPr/>
        </p:nvSpPr>
        <p:spPr>
          <a:xfrm>
            <a:off x="3341148" y="3162300"/>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321ACD4-E25B-195C-7699-FF21DA38AD72}"/>
              </a:ext>
            </a:extLst>
          </p:cNvPr>
          <p:cNvSpPr/>
          <p:nvPr/>
        </p:nvSpPr>
        <p:spPr>
          <a:xfrm>
            <a:off x="457200" y="1447800"/>
            <a:ext cx="3581400" cy="3429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1598E22-E391-9D30-C75E-C525E50BCE00}"/>
              </a:ext>
            </a:extLst>
          </p:cNvPr>
          <p:cNvSpPr/>
          <p:nvPr/>
        </p:nvSpPr>
        <p:spPr>
          <a:xfrm>
            <a:off x="1447800" y="1536883"/>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5C35224-9DA3-6848-545D-5A2BA5A7D2CF}"/>
              </a:ext>
            </a:extLst>
          </p:cNvPr>
          <p:cNvSpPr/>
          <p:nvPr/>
        </p:nvSpPr>
        <p:spPr>
          <a:xfrm>
            <a:off x="2133600" y="4787717"/>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50A6F67-75F8-41AA-F3FE-CBE55B283EEF}"/>
              </a:ext>
            </a:extLst>
          </p:cNvPr>
          <p:cNvSpPr/>
          <p:nvPr/>
        </p:nvSpPr>
        <p:spPr>
          <a:xfrm>
            <a:off x="3429000" y="1866900"/>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812F813-CF6D-31D5-0A40-5F873F5F62AD}"/>
              </a:ext>
            </a:extLst>
          </p:cNvPr>
          <p:cNvSpPr/>
          <p:nvPr/>
        </p:nvSpPr>
        <p:spPr>
          <a:xfrm>
            <a:off x="3505200" y="4237609"/>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B31033C-C6BD-1037-4A44-8E61C2D2E617}"/>
              </a:ext>
            </a:extLst>
          </p:cNvPr>
          <p:cNvSpPr/>
          <p:nvPr/>
        </p:nvSpPr>
        <p:spPr>
          <a:xfrm>
            <a:off x="457200" y="3619500"/>
            <a:ext cx="152400" cy="1524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896D059-C54B-2002-9450-63BBB3EF0100}"/>
              </a:ext>
            </a:extLst>
          </p:cNvPr>
          <p:cNvSpPr/>
          <p:nvPr/>
        </p:nvSpPr>
        <p:spPr>
          <a:xfrm>
            <a:off x="5791200" y="2476500"/>
            <a:ext cx="1295400" cy="1143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431A3C6-C3D0-1DA5-2FCA-601356471B36}"/>
              </a:ext>
            </a:extLst>
          </p:cNvPr>
          <p:cNvSpPr txBox="1"/>
          <p:nvPr/>
        </p:nvSpPr>
        <p:spPr>
          <a:xfrm>
            <a:off x="6096000" y="2557749"/>
            <a:ext cx="9906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7 p</a:t>
            </a:r>
            <a:r>
              <a:rPr lang="en-US" sz="2800" baseline="300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7 n°</a:t>
            </a:r>
          </a:p>
        </p:txBody>
      </p:sp>
      <p:cxnSp>
        <p:nvCxnSpPr>
          <p:cNvPr id="18" name="Straight Connector 17">
            <a:extLst>
              <a:ext uri="{FF2B5EF4-FFF2-40B4-BE49-F238E27FC236}">
                <a16:creationId xmlns:a16="http://schemas.microsoft.com/office/drawing/2014/main" id="{DFC90098-3672-02EF-2192-3C2910D4B52A}"/>
              </a:ext>
            </a:extLst>
          </p:cNvPr>
          <p:cNvCxnSpPr/>
          <p:nvPr/>
        </p:nvCxnSpPr>
        <p:spPr>
          <a:xfrm>
            <a:off x="5791200" y="3052590"/>
            <a:ext cx="1295400"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94593A25-D316-54FD-4286-5812A150C74B}"/>
              </a:ext>
            </a:extLst>
          </p:cNvPr>
          <p:cNvSpPr txBox="1"/>
          <p:nvPr/>
        </p:nvSpPr>
        <p:spPr>
          <a:xfrm>
            <a:off x="7374875" y="2614553"/>
            <a:ext cx="1752600"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2e</a:t>
            </a:r>
            <a:r>
              <a:rPr lang="en-US" sz="3600" baseline="30000"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5e</a:t>
            </a:r>
            <a:r>
              <a:rPr lang="en-US" sz="3600" baseline="30000"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21" name="Arc 20">
            <a:extLst>
              <a:ext uri="{FF2B5EF4-FFF2-40B4-BE49-F238E27FC236}">
                <a16:creationId xmlns:a16="http://schemas.microsoft.com/office/drawing/2014/main" id="{59B92D8A-1B9F-A538-0E88-D000C58729E3}"/>
              </a:ext>
            </a:extLst>
          </p:cNvPr>
          <p:cNvSpPr/>
          <p:nvPr/>
        </p:nvSpPr>
        <p:spPr>
          <a:xfrm flipV="1">
            <a:off x="6977809" y="2556055"/>
            <a:ext cx="1447800" cy="1483830"/>
          </a:xfrm>
          <a:prstGeom prst="arc">
            <a:avLst>
              <a:gd name="adj1" fmla="val 17239154"/>
              <a:gd name="adj2" fmla="val 45428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2" name="Arc 21">
            <a:extLst>
              <a:ext uri="{FF2B5EF4-FFF2-40B4-BE49-F238E27FC236}">
                <a16:creationId xmlns:a16="http://schemas.microsoft.com/office/drawing/2014/main" id="{D81C61C5-43B4-9875-555A-6EEE24128140}"/>
              </a:ext>
            </a:extLst>
          </p:cNvPr>
          <p:cNvSpPr/>
          <p:nvPr/>
        </p:nvSpPr>
        <p:spPr>
          <a:xfrm flipV="1">
            <a:off x="6208923" y="2635982"/>
            <a:ext cx="1362419" cy="1323977"/>
          </a:xfrm>
          <a:prstGeom prst="arc">
            <a:avLst>
              <a:gd name="adj1" fmla="val 17501011"/>
              <a:gd name="adj2" fmla="val 45428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3" name="Arc 22">
            <a:extLst>
              <a:ext uri="{FF2B5EF4-FFF2-40B4-BE49-F238E27FC236}">
                <a16:creationId xmlns:a16="http://schemas.microsoft.com/office/drawing/2014/main" id="{D19C18F9-60D5-1EE2-EC9F-90FC39BFBD50}"/>
              </a:ext>
            </a:extLst>
          </p:cNvPr>
          <p:cNvSpPr/>
          <p:nvPr/>
        </p:nvSpPr>
        <p:spPr>
          <a:xfrm>
            <a:off x="7034270" y="1807463"/>
            <a:ext cx="1447800" cy="1453421"/>
          </a:xfrm>
          <a:prstGeom prst="arc">
            <a:avLst>
              <a:gd name="adj1" fmla="val 17226706"/>
              <a:gd name="adj2" fmla="val 45428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4" name="Arc 23">
            <a:extLst>
              <a:ext uri="{FF2B5EF4-FFF2-40B4-BE49-F238E27FC236}">
                <a16:creationId xmlns:a16="http://schemas.microsoft.com/office/drawing/2014/main" id="{744C608E-0618-223D-1587-F0799A5E2E61}"/>
              </a:ext>
            </a:extLst>
          </p:cNvPr>
          <p:cNvSpPr/>
          <p:nvPr/>
        </p:nvSpPr>
        <p:spPr>
          <a:xfrm>
            <a:off x="6226367" y="1946196"/>
            <a:ext cx="1362419" cy="1323977"/>
          </a:xfrm>
          <a:prstGeom prst="arc">
            <a:avLst>
              <a:gd name="adj1" fmla="val 17501011"/>
              <a:gd name="adj2" fmla="val 45428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308127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815882"/>
          </a:xfrm>
          <a:prstGeom prst="rect">
            <a:avLst/>
          </a:prstGeom>
          <a:noFill/>
        </p:spPr>
        <p:txBody>
          <a:bodyPr wrap="square" rtlCol="0">
            <a:spAutoFit/>
          </a:bodyPr>
          <a:lstStyle/>
          <a:p>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49.  Niels Bohr further determines that electrons could gain a</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u="sng" dirty="0">
                <a:solidFill>
                  <a:srgbClr val="FF0000"/>
                </a:solidFill>
                <a:latin typeface="Times New Roman" panose="02020603050405020304" pitchFamily="18" charset="0"/>
                <a:cs typeface="Times New Roman" panose="02020603050405020304" pitchFamily="18" charset="0"/>
              </a:rPr>
              <a:t>specific amount of energy</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an amount he called a </a:t>
            </a:r>
            <a:r>
              <a:rPr lang="en-US" sz="2800" u="sng" dirty="0">
                <a:solidFill>
                  <a:srgbClr val="FF0000"/>
                </a:solidFill>
                <a:latin typeface="Times New Roman" panose="02020603050405020304" pitchFamily="18" charset="0"/>
                <a:cs typeface="Times New Roman" panose="02020603050405020304" pitchFamily="18" charset="0"/>
              </a:rPr>
              <a:t>quantum</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u="sng" dirty="0">
                <a:solidFill>
                  <a:schemeClr val="tx1">
                    <a:lumMod val="95000"/>
                    <a:lumOff val="5000"/>
                  </a:schemeClr>
                </a:solidFill>
                <a:latin typeface="Times New Roman" panose="02020603050405020304" pitchFamily="18" charset="0"/>
                <a:cs typeface="Times New Roman" panose="02020603050405020304" pitchFamily="18" charset="0"/>
              </a:rPr>
              <a:t>of energy</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This enables an electron to “jump” up to a</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higher than normal energy level called the </a:t>
            </a:r>
            <a:r>
              <a:rPr lang="en-US" sz="2800" u="sng" dirty="0">
                <a:solidFill>
                  <a:srgbClr val="FF0000"/>
                </a:solidFill>
                <a:latin typeface="Times New Roman" panose="02020603050405020304" pitchFamily="18" charset="0"/>
                <a:cs typeface="Times New Roman" panose="02020603050405020304" pitchFamily="18" charset="0"/>
              </a:rPr>
              <a:t>excited state</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pic>
        <p:nvPicPr>
          <p:cNvPr id="2050" name="Picture 2" descr="CHAPTER 4: GROUND STATE VS EXCITED STATE Flashcards | Quizlet">
            <a:extLst>
              <a:ext uri="{FF2B5EF4-FFF2-40B4-BE49-F238E27FC236}">
                <a16:creationId xmlns:a16="http://schemas.microsoft.com/office/drawing/2014/main" id="{9F9A22BE-8E57-4E9D-5468-86A44C77B9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38" b="28673"/>
          <a:stretch/>
        </p:blipFill>
        <p:spPr bwMode="auto">
          <a:xfrm>
            <a:off x="533399" y="1981200"/>
            <a:ext cx="7690115" cy="27032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10AEAF9-71D7-A0D0-C6E4-859546AE2DA2}"/>
              </a:ext>
            </a:extLst>
          </p:cNvPr>
          <p:cNvSpPr txBox="1"/>
          <p:nvPr/>
        </p:nvSpPr>
        <p:spPr>
          <a:xfrm>
            <a:off x="568457" y="4800600"/>
            <a:ext cx="3810000" cy="1384995"/>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Neon with a 2-8</a:t>
            </a:r>
          </a:p>
          <a:p>
            <a:pPr algn="ctr"/>
            <a:r>
              <a:rPr lang="en-US" sz="2800" dirty="0">
                <a:latin typeface="Times New Roman" panose="02020603050405020304" pitchFamily="18" charset="0"/>
                <a:cs typeface="Times New Roman" panose="02020603050405020304" pitchFamily="18" charset="0"/>
              </a:rPr>
              <a:t>Ground state electron configuration.</a:t>
            </a:r>
          </a:p>
        </p:txBody>
      </p:sp>
      <p:sp>
        <p:nvSpPr>
          <p:cNvPr id="6" name="TextBox 5">
            <a:extLst>
              <a:ext uri="{FF2B5EF4-FFF2-40B4-BE49-F238E27FC236}">
                <a16:creationId xmlns:a16="http://schemas.microsoft.com/office/drawing/2014/main" id="{27EBB453-6A74-ECDD-5C7C-CC5787C5E806}"/>
              </a:ext>
            </a:extLst>
          </p:cNvPr>
          <p:cNvSpPr txBox="1"/>
          <p:nvPr/>
        </p:nvSpPr>
        <p:spPr>
          <a:xfrm>
            <a:off x="4605291" y="4800600"/>
            <a:ext cx="3810000" cy="1384995"/>
          </a:xfrm>
          <a:prstGeom prst="rect">
            <a:avLst/>
          </a:prstGeom>
          <a:noFill/>
        </p:spPr>
        <p:txBody>
          <a:bodyPr wrap="square" rtlCol="0">
            <a:spAutoFit/>
          </a:bodyPr>
          <a:lstStyle/>
          <a:p>
            <a:pPr algn="ctr"/>
            <a:r>
              <a:rPr lang="en-US" sz="2800" dirty="0">
                <a:solidFill>
                  <a:srgbClr val="3333CC"/>
                </a:solidFill>
                <a:latin typeface="Times New Roman" panose="02020603050405020304" pitchFamily="18" charset="0"/>
                <a:cs typeface="Times New Roman" panose="02020603050405020304" pitchFamily="18" charset="0"/>
              </a:rPr>
              <a:t>Neon with a 2-7-1</a:t>
            </a:r>
          </a:p>
          <a:p>
            <a:pPr algn="ctr"/>
            <a:r>
              <a:rPr lang="en-US" sz="2800" dirty="0">
                <a:solidFill>
                  <a:srgbClr val="3333CC"/>
                </a:solidFill>
                <a:latin typeface="Times New Roman" panose="02020603050405020304" pitchFamily="18" charset="0"/>
                <a:cs typeface="Times New Roman" panose="02020603050405020304" pitchFamily="18" charset="0"/>
              </a:rPr>
              <a:t>Excited state electron configuration.</a:t>
            </a:r>
          </a:p>
        </p:txBody>
      </p:sp>
    </p:spTree>
    <p:extLst>
      <p:ext uri="{BB962C8B-B14F-4D97-AF65-F5344CB8AC3E}">
        <p14:creationId xmlns:p14="http://schemas.microsoft.com/office/powerpoint/2010/main" val="2969821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F94C0E-A2AF-4316-8841-5212FF692D46}"/>
              </a:ext>
            </a:extLst>
          </p:cNvPr>
          <p:cNvSpPr txBox="1"/>
          <p:nvPr/>
        </p:nvSpPr>
        <p:spPr>
          <a:xfrm>
            <a:off x="0" y="0"/>
            <a:ext cx="9149179" cy="643253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50.  The excited state is </a:t>
            </a:r>
            <a:r>
              <a:rPr lang="en-US" sz="2800" u="sng" dirty="0">
                <a:solidFill>
                  <a:srgbClr val="FF0000"/>
                </a:solidFill>
                <a:latin typeface="Times New Roman" panose="02020603050405020304" pitchFamily="18" charset="0"/>
                <a:cs typeface="Times New Roman" panose="02020603050405020304" pitchFamily="18" charset="0"/>
              </a:rPr>
              <a:t>unstable</a:t>
            </a:r>
            <a:r>
              <a:rPr lang="en-US" sz="2800" dirty="0">
                <a:latin typeface="Times New Roman" panose="02020603050405020304" pitchFamily="18" charset="0"/>
                <a:cs typeface="Times New Roman" panose="02020603050405020304" pitchFamily="18" charset="0"/>
              </a:rPr>
              <a:t>, so the electron will soon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move back to the lower energy, more stable, ground state.</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To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do that it must release that exact amount of energy, the</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same quantum of energy it absorbed to get excited.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51.  This quantum of energy is released as </a:t>
            </a:r>
            <a:r>
              <a:rPr lang="en-US" sz="2800" b="1" u="sng" dirty="0">
                <a:solidFill>
                  <a:srgbClr val="FF0000"/>
                </a:solidFill>
                <a:latin typeface="Times New Roman" panose="02020603050405020304" pitchFamily="18" charset="0"/>
                <a:cs typeface="Times New Roman" panose="02020603050405020304" pitchFamily="18" charset="0"/>
              </a:rPr>
              <a:t>visible light</a:t>
            </a: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t>       We can see it with our eyes!    </a:t>
            </a:r>
            <a:b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52.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The light we call </a:t>
            </a:r>
            <a:r>
              <a:rPr lang="en-US" sz="3200" u="sng" dirty="0">
                <a:solidFill>
                  <a:srgbClr val="FF0000"/>
                </a:solidFill>
                <a:latin typeface="Times New Roman" panose="02020603050405020304" pitchFamily="18" charset="0"/>
                <a:cs typeface="Times New Roman" panose="02020603050405020304" pitchFamily="18" charset="0"/>
              </a:rPr>
              <a:t>SPECTRA</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An example is an</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electric neon light that emits that characteristic</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orange light.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The orange light is its spectra, unique to neon.  </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6612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062103"/>
          </a:xfrm>
          <a:prstGeom prst="rect">
            <a:avLst/>
          </a:prstGeom>
          <a:noFill/>
        </p:spPr>
        <p:txBody>
          <a:bodyPr wrap="square" rtlCol="0">
            <a:spAutoFit/>
          </a:bodyPr>
          <a:lstStyle/>
          <a:p>
            <a:r>
              <a:rPr lang="en-US" sz="3200" b="1" dirty="0">
                <a:solidFill>
                  <a:prstClr val="black"/>
                </a:solidFill>
                <a:latin typeface="Times New Roman" panose="02020603050405020304" pitchFamily="18" charset="0"/>
                <a:cs typeface="Times New Roman" panose="02020603050405020304" pitchFamily="18" charset="0"/>
              </a:rPr>
              <a:t>53.  The modern model of the atom has been </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developed by many scientists over a long </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period of time.    </a:t>
            </a:r>
            <a:br>
              <a:rPr lang="en-US" sz="3200" b="1" dirty="0">
                <a:solidFill>
                  <a:prstClr val="black"/>
                </a:solidFill>
                <a:latin typeface="Times New Roman" panose="02020603050405020304" pitchFamily="18" charset="0"/>
                <a:cs typeface="Times New Roman" panose="02020603050405020304" pitchFamily="18" charset="0"/>
              </a:rPr>
            </a:br>
            <a:r>
              <a:rPr lang="en-US" sz="3200" b="1"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09300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7B15A-CB5C-CF0A-6897-E399ED0120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6A18A4-95E0-4EBE-F1B4-3FD025CC8D65}"/>
              </a:ext>
            </a:extLst>
          </p:cNvPr>
          <p:cNvSpPr txBox="1"/>
          <p:nvPr/>
        </p:nvSpPr>
        <p:spPr>
          <a:xfrm>
            <a:off x="0" y="0"/>
            <a:ext cx="9144000" cy="5509200"/>
          </a:xfrm>
          <a:prstGeom prst="rect">
            <a:avLst/>
          </a:prstGeom>
          <a:noFill/>
        </p:spPr>
        <p:txBody>
          <a:bodyPr wrap="square" rtlCol="0">
            <a:spAutoFit/>
          </a:bodyPr>
          <a:lstStyle/>
          <a:p>
            <a:r>
              <a:rPr lang="en-US" sz="3200" b="1" dirty="0">
                <a:solidFill>
                  <a:prstClr val="black"/>
                </a:solidFill>
                <a:latin typeface="Times New Roman" panose="02020603050405020304" pitchFamily="18" charset="0"/>
                <a:cs typeface="Times New Roman" panose="02020603050405020304" pitchFamily="18" charset="0"/>
              </a:rPr>
              <a:t>The modern model of the atom…</a:t>
            </a:r>
            <a:br>
              <a:rPr lang="en-US" sz="3200" b="1" dirty="0">
                <a:solidFill>
                  <a:prstClr val="black"/>
                </a:solidFill>
                <a:latin typeface="Times New Roman" panose="02020603050405020304" pitchFamily="18" charset="0"/>
                <a:cs typeface="Times New Roman" panose="02020603050405020304" pitchFamily="18" charset="0"/>
              </a:rPr>
            </a:br>
            <a:endParaRPr lang="en-US" sz="3200" b="1" dirty="0">
              <a:solidFill>
                <a:prstClr val="black"/>
              </a:solidFill>
              <a:latin typeface="Times New Roman" panose="02020603050405020304" pitchFamily="18" charset="0"/>
              <a:cs typeface="Times New Roman" panose="02020603050405020304" pitchFamily="18" charset="0"/>
            </a:endParaRPr>
          </a:p>
          <a:p>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54.  It’s called the </a:t>
            </a:r>
            <a:r>
              <a:rPr lang="en-US" sz="3200" i="1" u="sng" dirty="0">
                <a:solidFill>
                  <a:srgbClr val="FF0000"/>
                </a:solidFill>
                <a:latin typeface="Times New Roman" panose="02020603050405020304" pitchFamily="18" charset="0"/>
                <a:cs typeface="Times New Roman" panose="02020603050405020304" pitchFamily="18" charset="0"/>
              </a:rPr>
              <a:t>Wave-Mechanical Model</a:t>
            </a:r>
            <a:b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       The electrons sometimes act like waves of</a:t>
            </a:r>
            <a:b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       energy, and sometimes like little bits of</a:t>
            </a:r>
            <a:b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       mechanical matter with negative charge.    </a:t>
            </a:r>
            <a:br>
              <a:rPr lang="en-US" sz="3200" dirty="0">
                <a:solidFill>
                  <a:srgbClr val="FF0000"/>
                </a:solidFill>
                <a:latin typeface="Times New Roman" panose="02020603050405020304" pitchFamily="18" charset="0"/>
                <a:cs typeface="Times New Roman" panose="02020603050405020304" pitchFamily="18" charset="0"/>
              </a:rPr>
            </a:br>
            <a:endParaRPr lang="en-US" sz="3200" dirty="0">
              <a:solidFill>
                <a:srgbClr val="3333CC"/>
              </a:solidFill>
              <a:latin typeface="Times New Roman" panose="02020603050405020304" pitchFamily="18" charset="0"/>
              <a:cs typeface="Times New Roman" panose="02020603050405020304" pitchFamily="18" charset="0"/>
            </a:endParaRPr>
          </a:p>
          <a:p>
            <a:r>
              <a:rPr lang="en-US" sz="3200" dirty="0">
                <a:solidFill>
                  <a:srgbClr val="3333CC"/>
                </a:solidFill>
                <a:latin typeface="Times New Roman" panose="02020603050405020304" pitchFamily="18" charset="0"/>
                <a:cs typeface="Times New Roman" panose="02020603050405020304" pitchFamily="18" charset="0"/>
              </a:rPr>
              <a:t>55.  This model is about the </a:t>
            </a:r>
            <a:br>
              <a:rPr lang="en-US" sz="3200" dirty="0">
                <a:solidFill>
                  <a:srgbClr val="3333CC"/>
                </a:solidFill>
                <a:latin typeface="Times New Roman" panose="02020603050405020304" pitchFamily="18" charset="0"/>
                <a:cs typeface="Times New Roman" panose="02020603050405020304" pitchFamily="18" charset="0"/>
              </a:rPr>
            </a:br>
            <a:r>
              <a:rPr lang="en-US" sz="3200" dirty="0">
                <a:solidFill>
                  <a:srgbClr val="3333CC"/>
                </a:solidFill>
                <a:latin typeface="Times New Roman" panose="02020603050405020304" pitchFamily="18" charset="0"/>
                <a:cs typeface="Times New Roman" panose="02020603050405020304" pitchFamily="18" charset="0"/>
              </a:rPr>
              <a:t>       </a:t>
            </a:r>
            <a:r>
              <a:rPr lang="en-US" sz="3200" u="sng" dirty="0">
                <a:solidFill>
                  <a:srgbClr val="FF0000"/>
                </a:solidFill>
                <a:latin typeface="Times New Roman" panose="02020603050405020304" pitchFamily="18" charset="0"/>
                <a:cs typeface="Times New Roman" panose="02020603050405020304" pitchFamily="18" charset="0"/>
              </a:rPr>
              <a:t>STATISTICAL PROBABILITY</a:t>
            </a:r>
            <a:r>
              <a:rPr lang="en-US" sz="3200" dirty="0">
                <a:solidFill>
                  <a:srgbClr val="3333CC"/>
                </a:solidFill>
                <a:latin typeface="Times New Roman" panose="02020603050405020304" pitchFamily="18" charset="0"/>
                <a:cs typeface="Times New Roman" panose="02020603050405020304" pitchFamily="18" charset="0"/>
              </a:rPr>
              <a:t> </a:t>
            </a:r>
            <a:br>
              <a:rPr lang="en-US" sz="3200" dirty="0">
                <a:solidFill>
                  <a:srgbClr val="3333CC"/>
                </a:solidFill>
                <a:latin typeface="Times New Roman" panose="02020603050405020304" pitchFamily="18" charset="0"/>
                <a:cs typeface="Times New Roman" panose="02020603050405020304" pitchFamily="18" charset="0"/>
              </a:rPr>
            </a:br>
            <a:r>
              <a:rPr lang="en-US" sz="3200" dirty="0">
                <a:solidFill>
                  <a:srgbClr val="3333CC"/>
                </a:solidFill>
                <a:latin typeface="Times New Roman" panose="02020603050405020304" pitchFamily="18" charset="0"/>
                <a:cs typeface="Times New Roman" panose="02020603050405020304" pitchFamily="18" charset="0"/>
              </a:rPr>
              <a:t>       of finding an electron’s location </a:t>
            </a:r>
            <a:br>
              <a:rPr lang="en-US" sz="3200" dirty="0">
                <a:solidFill>
                  <a:srgbClr val="3333CC"/>
                </a:solidFill>
                <a:latin typeface="Times New Roman" panose="02020603050405020304" pitchFamily="18" charset="0"/>
                <a:cs typeface="Times New Roman" panose="02020603050405020304" pitchFamily="18" charset="0"/>
              </a:rPr>
            </a:br>
            <a:r>
              <a:rPr lang="en-US" sz="3200" dirty="0">
                <a:solidFill>
                  <a:srgbClr val="3333CC"/>
                </a:solidFill>
                <a:latin typeface="Times New Roman" panose="02020603050405020304" pitchFamily="18" charset="0"/>
                <a:cs typeface="Times New Roman" panose="02020603050405020304" pitchFamily="18" charset="0"/>
              </a:rPr>
              <a:t>       MOST OF  THE TIME, but not always.  </a:t>
            </a:r>
          </a:p>
        </p:txBody>
      </p:sp>
    </p:spTree>
    <p:extLst>
      <p:ext uri="{BB962C8B-B14F-4D97-AF65-F5344CB8AC3E}">
        <p14:creationId xmlns:p14="http://schemas.microsoft.com/office/powerpoint/2010/main" val="633463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3999" cy="6555641"/>
          </a:xfrm>
          <a:prstGeom prst="rect">
            <a:avLst/>
          </a:prstGeom>
          <a:noFill/>
        </p:spPr>
        <p:txBody>
          <a:bodyPr wrap="square" rtlCol="0">
            <a:spAutoFit/>
          </a:bodyPr>
          <a:lstStyle/>
          <a:p>
            <a:r>
              <a:rPr lang="en-US" sz="2800" dirty="0">
                <a:solidFill>
                  <a:prstClr val="black"/>
                </a:solidFill>
                <a:latin typeface="Times New Roman" panose="02020603050405020304" pitchFamily="18" charset="0"/>
                <a:cs typeface="Times New Roman" panose="02020603050405020304" pitchFamily="18" charset="0"/>
              </a:rPr>
              <a:t>Electron shells are still energy levels, but inside each simple shell are </a:t>
            </a:r>
            <a:r>
              <a:rPr lang="en-US" sz="2800" dirty="0" err="1">
                <a:solidFill>
                  <a:prstClr val="black"/>
                </a:solidFill>
                <a:latin typeface="Times New Roman" panose="02020603050405020304" pitchFamily="18" charset="0"/>
                <a:cs typeface="Times New Roman" panose="02020603050405020304" pitchFamily="18" charset="0"/>
              </a:rPr>
              <a:t>suborbitals</a:t>
            </a:r>
            <a:r>
              <a:rPr lang="en-US" sz="2800" dirty="0">
                <a:solidFill>
                  <a:prstClr val="black"/>
                </a:solidFill>
                <a:latin typeface="Times New Roman" panose="02020603050405020304" pitchFamily="18" charset="0"/>
                <a:cs typeface="Times New Roman" panose="02020603050405020304" pitchFamily="18" charset="0"/>
              </a:rPr>
              <a:t> that aren’t so neat.</a:t>
            </a:r>
          </a:p>
          <a:p>
            <a:endParaRPr lang="en-US" sz="2000" dirty="0">
              <a:solidFill>
                <a:prstClr val="black"/>
              </a:solidFill>
              <a:latin typeface="Times New Roman" panose="02020603050405020304" pitchFamily="18" charset="0"/>
              <a:cs typeface="Times New Roman" panose="02020603050405020304" pitchFamily="18" charset="0"/>
            </a:endParaRPr>
          </a:p>
          <a:p>
            <a:r>
              <a:rPr lang="en-US" sz="2800" dirty="0">
                <a:solidFill>
                  <a:srgbClr val="3333CC"/>
                </a:solidFill>
                <a:latin typeface="Times New Roman" panose="02020603050405020304" pitchFamily="18" charset="0"/>
                <a:cs typeface="Times New Roman" panose="02020603050405020304" pitchFamily="18" charset="0"/>
              </a:rPr>
              <a:t>In this model/diagram, imagine that this is a photograph of a Hydrogen atom (impossible really) taken about 1000 times </a:t>
            </a:r>
            <a:br>
              <a:rPr lang="en-US" sz="2800" dirty="0">
                <a:solidFill>
                  <a:srgbClr val="3333CC"/>
                </a:solidFill>
                <a:latin typeface="Times New Roman" panose="02020603050405020304" pitchFamily="18" charset="0"/>
                <a:cs typeface="Times New Roman" panose="02020603050405020304" pitchFamily="18" charset="0"/>
              </a:rPr>
            </a:br>
            <a:r>
              <a:rPr lang="en-US" sz="2800" dirty="0">
                <a:solidFill>
                  <a:srgbClr val="3333CC"/>
                </a:solidFill>
                <a:latin typeface="Times New Roman" panose="02020603050405020304" pitchFamily="18" charset="0"/>
                <a:cs typeface="Times New Roman" panose="02020603050405020304" pitchFamily="18" charset="0"/>
              </a:rPr>
              <a:t>on to the same piece of film, then printed overlapping.  </a:t>
            </a:r>
            <a:br>
              <a:rPr lang="en-US" sz="2800" dirty="0">
                <a:solidFill>
                  <a:srgbClr val="3333CC"/>
                </a:solidFill>
                <a:latin typeface="Times New Roman" panose="02020603050405020304" pitchFamily="18" charset="0"/>
                <a:cs typeface="Times New Roman" panose="02020603050405020304" pitchFamily="18" charset="0"/>
              </a:rPr>
            </a:br>
            <a:r>
              <a:rPr lang="en-US" sz="2800" dirty="0">
                <a:solidFill>
                  <a:srgbClr val="3333CC"/>
                </a:solidFill>
                <a:latin typeface="Times New Roman" panose="02020603050405020304" pitchFamily="18" charset="0"/>
                <a:cs typeface="Times New Roman" panose="02020603050405020304" pitchFamily="18" charset="0"/>
              </a:rPr>
              <a:t>Dots represents where the electrons were at some point. </a:t>
            </a:r>
          </a:p>
          <a:p>
            <a:br>
              <a:rPr lang="en-US" sz="2400" b="1" dirty="0">
                <a:solidFill>
                  <a:srgbClr val="3333CC"/>
                </a:solidFill>
                <a:latin typeface="Times New Roman" panose="02020603050405020304" pitchFamily="18" charset="0"/>
                <a:cs typeface="Times New Roman" panose="02020603050405020304" pitchFamily="18" charset="0"/>
              </a:rPr>
            </a:br>
            <a:br>
              <a:rPr lang="en-US" sz="2400" b="1" dirty="0">
                <a:solidFill>
                  <a:srgbClr val="3333CC"/>
                </a:solidFill>
                <a:latin typeface="Times New Roman" panose="02020603050405020304" pitchFamily="18" charset="0"/>
                <a:cs typeface="Times New Roman" panose="02020603050405020304" pitchFamily="18" charset="0"/>
              </a:rPr>
            </a:br>
            <a:endParaRPr lang="en-US" sz="2400" b="1" dirty="0">
              <a:solidFill>
                <a:srgbClr val="3333CC"/>
              </a:solidFill>
              <a:latin typeface="Times New Roman" panose="02020603050405020304" pitchFamily="18" charset="0"/>
              <a:cs typeface="Times New Roman" panose="02020603050405020304" pitchFamily="18" charset="0"/>
            </a:endParaRPr>
          </a:p>
          <a:p>
            <a:r>
              <a:rPr lang="en-US" sz="3200" b="1" dirty="0">
                <a:solidFill>
                  <a:srgbClr val="006600"/>
                </a:solidFill>
                <a:latin typeface="Times New Roman" panose="02020603050405020304" pitchFamily="18" charset="0"/>
                <a:cs typeface="Times New Roman" panose="02020603050405020304" pitchFamily="18" charset="0"/>
              </a:rPr>
              <a:t>56.  Electrons are like</a:t>
            </a:r>
            <a:br>
              <a:rPr lang="en-US" sz="3200" b="1" dirty="0">
                <a:solidFill>
                  <a:srgbClr val="006600"/>
                </a:solidFill>
                <a:latin typeface="Times New Roman" panose="02020603050405020304" pitchFamily="18" charset="0"/>
                <a:cs typeface="Times New Roman" panose="02020603050405020304" pitchFamily="18" charset="0"/>
              </a:rPr>
            </a:br>
            <a:r>
              <a:rPr lang="en-US" sz="3200" b="1" dirty="0">
                <a:solidFill>
                  <a:srgbClr val="006600"/>
                </a:solidFill>
                <a:latin typeface="Times New Roman" panose="02020603050405020304" pitchFamily="18" charset="0"/>
                <a:cs typeface="Times New Roman" panose="02020603050405020304" pitchFamily="18" charset="0"/>
              </a:rPr>
              <a:t>teenagers, they are </a:t>
            </a:r>
            <a:br>
              <a:rPr lang="en-US" sz="3200" b="1" dirty="0">
                <a:solidFill>
                  <a:srgbClr val="006600"/>
                </a:solidFill>
                <a:latin typeface="Times New Roman" panose="02020603050405020304" pitchFamily="18" charset="0"/>
                <a:cs typeface="Times New Roman" panose="02020603050405020304" pitchFamily="18" charset="0"/>
              </a:rPr>
            </a:br>
            <a:r>
              <a:rPr lang="en-US" sz="3200" b="1" dirty="0">
                <a:solidFill>
                  <a:srgbClr val="006600"/>
                </a:solidFill>
                <a:latin typeface="Times New Roman" panose="02020603050405020304" pitchFamily="18" charset="0"/>
                <a:cs typeface="Times New Roman" panose="02020603050405020304" pitchFamily="18" charset="0"/>
              </a:rPr>
              <a:t>where they should </a:t>
            </a:r>
            <a:br>
              <a:rPr lang="en-US" sz="3200" b="1" dirty="0">
                <a:solidFill>
                  <a:srgbClr val="006600"/>
                </a:solidFill>
                <a:latin typeface="Times New Roman" panose="02020603050405020304" pitchFamily="18" charset="0"/>
                <a:cs typeface="Times New Roman" panose="02020603050405020304" pitchFamily="18" charset="0"/>
              </a:rPr>
            </a:br>
            <a:r>
              <a:rPr lang="en-US" sz="3200" b="1" dirty="0">
                <a:solidFill>
                  <a:srgbClr val="006600"/>
                </a:solidFill>
                <a:latin typeface="Times New Roman" panose="02020603050405020304" pitchFamily="18" charset="0"/>
                <a:cs typeface="Times New Roman" panose="02020603050405020304" pitchFamily="18" charset="0"/>
              </a:rPr>
              <a:t>be most of the time, </a:t>
            </a:r>
            <a:br>
              <a:rPr lang="en-US" sz="3200" b="1" dirty="0">
                <a:solidFill>
                  <a:srgbClr val="006600"/>
                </a:solidFill>
                <a:latin typeface="Times New Roman" panose="02020603050405020304" pitchFamily="18" charset="0"/>
                <a:cs typeface="Times New Roman" panose="02020603050405020304" pitchFamily="18" charset="0"/>
              </a:rPr>
            </a:br>
            <a:r>
              <a:rPr lang="en-US" sz="3200" b="1" dirty="0">
                <a:solidFill>
                  <a:srgbClr val="006600"/>
                </a:solidFill>
                <a:latin typeface="Times New Roman" panose="02020603050405020304" pitchFamily="18" charset="0"/>
                <a:cs typeface="Times New Roman" panose="02020603050405020304" pitchFamily="18" charset="0"/>
              </a:rPr>
              <a:t>but not always. </a:t>
            </a:r>
            <a:endParaRPr lang="en-US" sz="3600" b="1" dirty="0">
              <a:solidFill>
                <a:srgbClr val="006600"/>
              </a:solidFill>
              <a:latin typeface="Times New Roman" panose="02020603050405020304" pitchFamily="18" charset="0"/>
              <a:cs typeface="Times New Roman" panose="02020603050405020304" pitchFamily="18" charset="0"/>
            </a:endParaRPr>
          </a:p>
        </p:txBody>
      </p:sp>
      <p:pic>
        <p:nvPicPr>
          <p:cNvPr id="3074" name="Picture 2" descr="Erwin Schrodinger Quantum Mechanical Model Of The Atom">
            <a:extLst>
              <a:ext uri="{FF2B5EF4-FFF2-40B4-BE49-F238E27FC236}">
                <a16:creationId xmlns:a16="http://schemas.microsoft.com/office/drawing/2014/main" id="{215934F4-EB85-A2D0-8535-E277105D8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5249" y="3048000"/>
            <a:ext cx="458247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358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4163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Atomic Theory Class #3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OB:  The Patterns of the Electron Orbitals,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Ground State vs. Excited State, and SPECTRA</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4800" b="1" dirty="0">
                <a:solidFill>
                  <a:srgbClr val="FF0000"/>
                </a:solidFill>
                <a:latin typeface="Times New Roman" panose="02020603050405020304" pitchFamily="18" charset="0"/>
                <a:cs typeface="Times New Roman" panose="02020603050405020304" pitchFamily="18" charset="0"/>
              </a:rPr>
              <a:t>Take out your periodic tables.   </a:t>
            </a:r>
          </a:p>
        </p:txBody>
      </p:sp>
    </p:spTree>
    <p:extLst>
      <p:ext uri="{BB962C8B-B14F-4D97-AF65-F5344CB8AC3E}">
        <p14:creationId xmlns:p14="http://schemas.microsoft.com/office/powerpoint/2010/main" val="4148044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4113F4D9-EF2D-4BA1-B23E-B1737457C560}"/>
              </a:ext>
            </a:extLst>
          </p:cNvPr>
          <p:cNvGraphicFramePr>
            <a:graphicFrameLocks noGrp="1"/>
          </p:cNvGraphicFramePr>
          <p:nvPr>
            <p:extLst>
              <p:ext uri="{D42A27DB-BD31-4B8C-83A1-F6EECF244321}">
                <p14:modId xmlns:p14="http://schemas.microsoft.com/office/powerpoint/2010/main" val="2478116544"/>
              </p:ext>
            </p:extLst>
          </p:nvPr>
        </p:nvGraphicFramePr>
        <p:xfrm>
          <a:off x="0" y="0"/>
          <a:ext cx="9144000" cy="6858002"/>
        </p:xfrm>
        <a:graphic>
          <a:graphicData uri="http://schemas.openxmlformats.org/drawingml/2006/table">
            <a:tbl>
              <a:tblPr firstRow="1" bandRow="1">
                <a:tableStyleId>{5C22544A-7EE6-4342-B048-85BDC9FD1C3A}</a:tableStyleId>
              </a:tblPr>
              <a:tblGrid>
                <a:gridCol w="699051">
                  <a:extLst>
                    <a:ext uri="{9D8B030D-6E8A-4147-A177-3AD203B41FA5}">
                      <a16:colId xmlns:a16="http://schemas.microsoft.com/office/drawing/2014/main" val="3541575357"/>
                    </a:ext>
                  </a:extLst>
                </a:gridCol>
                <a:gridCol w="1295400">
                  <a:extLst>
                    <a:ext uri="{9D8B030D-6E8A-4147-A177-3AD203B41FA5}">
                      <a16:colId xmlns:a16="http://schemas.microsoft.com/office/drawing/2014/main" val="2234112805"/>
                    </a:ext>
                  </a:extLst>
                </a:gridCol>
                <a:gridCol w="1760411">
                  <a:extLst>
                    <a:ext uri="{9D8B030D-6E8A-4147-A177-3AD203B41FA5}">
                      <a16:colId xmlns:a16="http://schemas.microsoft.com/office/drawing/2014/main" val="2005111112"/>
                    </a:ext>
                  </a:extLst>
                </a:gridCol>
                <a:gridCol w="2130512">
                  <a:extLst>
                    <a:ext uri="{9D8B030D-6E8A-4147-A177-3AD203B41FA5}">
                      <a16:colId xmlns:a16="http://schemas.microsoft.com/office/drawing/2014/main" val="2334838682"/>
                    </a:ext>
                  </a:extLst>
                </a:gridCol>
                <a:gridCol w="3258626">
                  <a:extLst>
                    <a:ext uri="{9D8B030D-6E8A-4147-A177-3AD203B41FA5}">
                      <a16:colId xmlns:a16="http://schemas.microsoft.com/office/drawing/2014/main" val="67226972"/>
                    </a:ext>
                  </a:extLst>
                </a:gridCol>
              </a:tblGrid>
              <a:tr h="117285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dirty="0">
                          <a:solidFill>
                            <a:schemeClr val="tx1"/>
                          </a:solidFill>
                          <a:latin typeface="Times New Roman" panose="02020603050405020304" pitchFamily="18" charset="0"/>
                          <a:cs typeface="Times New Roman" panose="02020603050405020304" pitchFamily="18" charset="0"/>
                        </a:rPr>
                        <a:t>Fill in Names &amp; Ground State Electron Configurations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202947"/>
                  </a:ext>
                </a:extLst>
              </a:tr>
              <a:tr h="710644">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Ground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Possible Excited States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935741"/>
                  </a:ext>
                </a:extLst>
              </a:tr>
              <a:tr h="710644">
                <a:tc>
                  <a:txBody>
                    <a:bodyPr/>
                    <a:lstStyle/>
                    <a:p>
                      <a:pPr algn="ctr"/>
                      <a:r>
                        <a:rPr lang="en-US" sz="1800" dirty="0">
                          <a:latin typeface="Times New Roman" panose="02020603050405020304" pitchFamily="18" charset="0"/>
                          <a:cs typeface="Times New Roman" panose="02020603050405020304" pitchFamily="18"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4619498"/>
                  </a:ext>
                </a:extLst>
              </a:tr>
              <a:tr h="710644">
                <a:tc>
                  <a:txBody>
                    <a:bodyPr/>
                    <a:lstStyle/>
                    <a:p>
                      <a:pPr algn="ctr"/>
                      <a:r>
                        <a:rPr lang="en-US" sz="1800" dirty="0">
                          <a:latin typeface="Times New Roman" panose="02020603050405020304" pitchFamily="18" charset="0"/>
                          <a:cs typeface="Times New Roman" panose="02020603050405020304" pitchFamily="18"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9335574"/>
                  </a:ext>
                </a:extLst>
              </a:tr>
              <a:tr h="710644">
                <a:tc>
                  <a:txBody>
                    <a:bodyPr/>
                    <a:lstStyle/>
                    <a:p>
                      <a:pPr algn="ctr"/>
                      <a:r>
                        <a:rPr lang="en-US" sz="1800" dirty="0">
                          <a:latin typeface="Times New Roman" panose="02020603050405020304" pitchFamily="18" charset="0"/>
                          <a:cs typeface="Times New Roman" panose="02020603050405020304" pitchFamily="18"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2222019"/>
                  </a:ext>
                </a:extLst>
              </a:tr>
              <a:tr h="710644">
                <a:tc>
                  <a:txBody>
                    <a:bodyPr/>
                    <a:lstStyle/>
                    <a:p>
                      <a:pPr algn="ctr"/>
                      <a:r>
                        <a:rPr lang="en-US" sz="1800" dirty="0">
                          <a:latin typeface="Times New Roman" panose="02020603050405020304" pitchFamily="18" charset="0"/>
                          <a:cs typeface="Times New Roman" panose="020206030504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586100"/>
                  </a:ext>
                </a:extLst>
              </a:tr>
              <a:tr h="710644">
                <a:tc>
                  <a:txBody>
                    <a:bodyPr/>
                    <a:lstStyle/>
                    <a:p>
                      <a:pPr algn="ctr"/>
                      <a:r>
                        <a:rPr lang="en-US" sz="1800" dirty="0">
                          <a:latin typeface="Times New Roman" panose="02020603050405020304" pitchFamily="18" charset="0"/>
                          <a:cs typeface="Times New Roman" panose="02020603050405020304" pitchFamily="18" charset="0"/>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7358783"/>
                  </a:ext>
                </a:extLst>
              </a:tr>
              <a:tr h="710644">
                <a:tc>
                  <a:txBody>
                    <a:bodyPr/>
                    <a:lstStyle/>
                    <a:p>
                      <a:pPr algn="ctr"/>
                      <a:r>
                        <a:rPr lang="en-US" sz="1800" dirty="0">
                          <a:latin typeface="Times New Roman" panose="02020603050405020304" pitchFamily="18" charset="0"/>
                          <a:cs typeface="Times New Roman" panose="02020603050405020304" pitchFamily="18" charset="0"/>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5387434"/>
                  </a:ext>
                </a:extLst>
              </a:tr>
              <a:tr h="710644">
                <a:tc>
                  <a:txBody>
                    <a:bodyPr/>
                    <a:lstStyle/>
                    <a:p>
                      <a:pPr algn="ctr"/>
                      <a:r>
                        <a:rPr lang="en-US" sz="1800" dirty="0">
                          <a:latin typeface="Times New Roman" panose="02020603050405020304" pitchFamily="18" charset="0"/>
                          <a:cs typeface="Times New Roman" panose="020206030504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latin typeface="Times New Roman" panose="02020603050405020304" pitchFamily="18" charset="0"/>
                          <a:cs typeface="Times New Roman" panose="02020603050405020304" pitchFamily="18" charset="0"/>
                        </a:rPr>
                        <a:t>Ar</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0085282"/>
                  </a:ext>
                </a:extLst>
              </a:tr>
            </a:tbl>
          </a:graphicData>
        </a:graphic>
      </p:graphicFrame>
    </p:spTree>
    <p:extLst>
      <p:ext uri="{BB962C8B-B14F-4D97-AF65-F5344CB8AC3E}">
        <p14:creationId xmlns:p14="http://schemas.microsoft.com/office/powerpoint/2010/main" val="4237199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0559C-9BBB-8771-DEDD-47BC7653F137}"/>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866E80E5-4125-6677-562A-8026A4F9F61C}"/>
              </a:ext>
            </a:extLst>
          </p:cNvPr>
          <p:cNvGraphicFramePr>
            <a:graphicFrameLocks noGrp="1"/>
          </p:cNvGraphicFramePr>
          <p:nvPr>
            <p:extLst>
              <p:ext uri="{D42A27DB-BD31-4B8C-83A1-F6EECF244321}">
                <p14:modId xmlns:p14="http://schemas.microsoft.com/office/powerpoint/2010/main" val="3330502401"/>
              </p:ext>
            </p:extLst>
          </p:nvPr>
        </p:nvGraphicFramePr>
        <p:xfrm>
          <a:off x="0" y="0"/>
          <a:ext cx="9144000" cy="6858002"/>
        </p:xfrm>
        <a:graphic>
          <a:graphicData uri="http://schemas.openxmlformats.org/drawingml/2006/table">
            <a:tbl>
              <a:tblPr firstRow="1" bandRow="1">
                <a:tableStyleId>{5C22544A-7EE6-4342-B048-85BDC9FD1C3A}</a:tableStyleId>
              </a:tblPr>
              <a:tblGrid>
                <a:gridCol w="699051">
                  <a:extLst>
                    <a:ext uri="{9D8B030D-6E8A-4147-A177-3AD203B41FA5}">
                      <a16:colId xmlns:a16="http://schemas.microsoft.com/office/drawing/2014/main" val="3541575357"/>
                    </a:ext>
                  </a:extLst>
                </a:gridCol>
                <a:gridCol w="1295400">
                  <a:extLst>
                    <a:ext uri="{9D8B030D-6E8A-4147-A177-3AD203B41FA5}">
                      <a16:colId xmlns:a16="http://schemas.microsoft.com/office/drawing/2014/main" val="2234112805"/>
                    </a:ext>
                  </a:extLst>
                </a:gridCol>
                <a:gridCol w="1760411">
                  <a:extLst>
                    <a:ext uri="{9D8B030D-6E8A-4147-A177-3AD203B41FA5}">
                      <a16:colId xmlns:a16="http://schemas.microsoft.com/office/drawing/2014/main" val="2005111112"/>
                    </a:ext>
                  </a:extLst>
                </a:gridCol>
                <a:gridCol w="2130512">
                  <a:extLst>
                    <a:ext uri="{9D8B030D-6E8A-4147-A177-3AD203B41FA5}">
                      <a16:colId xmlns:a16="http://schemas.microsoft.com/office/drawing/2014/main" val="2334838682"/>
                    </a:ext>
                  </a:extLst>
                </a:gridCol>
                <a:gridCol w="3258626">
                  <a:extLst>
                    <a:ext uri="{9D8B030D-6E8A-4147-A177-3AD203B41FA5}">
                      <a16:colId xmlns:a16="http://schemas.microsoft.com/office/drawing/2014/main" val="67226972"/>
                    </a:ext>
                  </a:extLst>
                </a:gridCol>
              </a:tblGrid>
              <a:tr h="1172850">
                <a:tc gridSpan="5">
                  <a:txBody>
                    <a:bodyPr/>
                    <a:lstStyle/>
                    <a:p>
                      <a:pPr algn="ctr"/>
                      <a:r>
                        <a:rPr lang="en-US" sz="3200" b="0" dirty="0">
                          <a:solidFill>
                            <a:schemeClr val="bg1"/>
                          </a:solidFill>
                          <a:latin typeface="Times New Roman" panose="02020603050405020304" pitchFamily="18" charset="0"/>
                          <a:cs typeface="Times New Roman" panose="02020603050405020304" pitchFamily="18" charset="0"/>
                        </a:rPr>
                        <a:t>Fill in Excited State Configurations</a:t>
                      </a:r>
                      <a:endParaRPr lang="en-US" sz="3200" b="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CC"/>
                    </a:solidFill>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202947"/>
                  </a:ext>
                </a:extLst>
              </a:tr>
              <a:tr h="710644">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Ground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Possible Excited States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935741"/>
                  </a:ext>
                </a:extLst>
              </a:tr>
              <a:tr h="710644">
                <a:tc>
                  <a:txBody>
                    <a:bodyPr/>
                    <a:lstStyle/>
                    <a:p>
                      <a:pPr algn="ctr"/>
                      <a:r>
                        <a:rPr lang="en-US" sz="1800" dirty="0">
                          <a:latin typeface="Times New Roman" panose="02020603050405020304" pitchFamily="18" charset="0"/>
                          <a:cs typeface="Times New Roman" panose="02020603050405020304" pitchFamily="18"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Lithium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4619498"/>
                  </a:ext>
                </a:extLst>
              </a:tr>
              <a:tr h="710644">
                <a:tc>
                  <a:txBody>
                    <a:bodyPr/>
                    <a:lstStyle/>
                    <a:p>
                      <a:pPr algn="ctr"/>
                      <a:r>
                        <a:rPr lang="en-US" sz="1800" dirty="0">
                          <a:latin typeface="Times New Roman" panose="02020603050405020304" pitchFamily="18" charset="0"/>
                          <a:cs typeface="Times New Roman" panose="02020603050405020304" pitchFamily="18"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Sodium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9335574"/>
                  </a:ext>
                </a:extLst>
              </a:tr>
              <a:tr h="710644">
                <a:tc>
                  <a:txBody>
                    <a:bodyPr/>
                    <a:lstStyle/>
                    <a:p>
                      <a:pPr algn="ctr"/>
                      <a:r>
                        <a:rPr lang="en-US" sz="1800" dirty="0">
                          <a:latin typeface="Times New Roman" panose="02020603050405020304" pitchFamily="18" charset="0"/>
                          <a:cs typeface="Times New Roman" panose="02020603050405020304" pitchFamily="18"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2222019"/>
                  </a:ext>
                </a:extLst>
              </a:tr>
              <a:tr h="710644">
                <a:tc>
                  <a:txBody>
                    <a:bodyPr/>
                    <a:lstStyle/>
                    <a:p>
                      <a:pPr algn="ctr"/>
                      <a:r>
                        <a:rPr lang="en-US" sz="1800" dirty="0">
                          <a:latin typeface="Times New Roman" panose="02020603050405020304" pitchFamily="18" charset="0"/>
                          <a:cs typeface="Times New Roman" panose="020206030504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586100"/>
                  </a:ext>
                </a:extLst>
              </a:tr>
              <a:tr h="710644">
                <a:tc>
                  <a:txBody>
                    <a:bodyPr/>
                    <a:lstStyle/>
                    <a:p>
                      <a:pPr algn="ctr"/>
                      <a:r>
                        <a:rPr lang="en-US" sz="1800" dirty="0">
                          <a:latin typeface="Times New Roman" panose="02020603050405020304" pitchFamily="18" charset="0"/>
                          <a:cs typeface="Times New Roman" panose="02020603050405020304" pitchFamily="18" charset="0"/>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7358783"/>
                  </a:ext>
                </a:extLst>
              </a:tr>
              <a:tr h="710644">
                <a:tc>
                  <a:txBody>
                    <a:bodyPr/>
                    <a:lstStyle/>
                    <a:p>
                      <a:pPr algn="ctr"/>
                      <a:r>
                        <a:rPr lang="en-US" sz="1800" dirty="0">
                          <a:latin typeface="Times New Roman" panose="02020603050405020304" pitchFamily="18" charset="0"/>
                          <a:cs typeface="Times New Roman" panose="02020603050405020304" pitchFamily="18" charset="0"/>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5387434"/>
                  </a:ext>
                </a:extLst>
              </a:tr>
              <a:tr h="710644">
                <a:tc>
                  <a:txBody>
                    <a:bodyPr/>
                    <a:lstStyle/>
                    <a:p>
                      <a:pPr algn="ctr"/>
                      <a:r>
                        <a:rPr lang="en-US" sz="1800" dirty="0">
                          <a:latin typeface="Times New Roman" panose="02020603050405020304" pitchFamily="18" charset="0"/>
                          <a:cs typeface="Times New Roman" panose="020206030504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latin typeface="Times New Roman" panose="02020603050405020304" pitchFamily="18" charset="0"/>
                          <a:cs typeface="Times New Roman" panose="02020603050405020304" pitchFamily="18" charset="0"/>
                        </a:rPr>
                        <a:t>Ar</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Argon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0085282"/>
                  </a:ext>
                </a:extLst>
              </a:tr>
            </a:tbl>
          </a:graphicData>
        </a:graphic>
      </p:graphicFrame>
    </p:spTree>
    <p:extLst>
      <p:ext uri="{BB962C8B-B14F-4D97-AF65-F5344CB8AC3E}">
        <p14:creationId xmlns:p14="http://schemas.microsoft.com/office/powerpoint/2010/main" val="2688312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99D6C-FD7D-124D-A46D-76BF3C6A3104}"/>
            </a:ext>
          </a:extLst>
        </p:cNvPr>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C6316BD2-586C-F9C8-0256-048AC9327C8B}"/>
              </a:ext>
            </a:extLst>
          </p:cNvPr>
          <p:cNvGraphicFramePr>
            <a:graphicFrameLocks noGrp="1"/>
          </p:cNvGraphicFramePr>
          <p:nvPr/>
        </p:nvGraphicFramePr>
        <p:xfrm>
          <a:off x="0" y="0"/>
          <a:ext cx="9144000" cy="6858002"/>
        </p:xfrm>
        <a:graphic>
          <a:graphicData uri="http://schemas.openxmlformats.org/drawingml/2006/table">
            <a:tbl>
              <a:tblPr firstRow="1" bandRow="1">
                <a:tableStyleId>{5C22544A-7EE6-4342-B048-85BDC9FD1C3A}</a:tableStyleId>
              </a:tblPr>
              <a:tblGrid>
                <a:gridCol w="699051">
                  <a:extLst>
                    <a:ext uri="{9D8B030D-6E8A-4147-A177-3AD203B41FA5}">
                      <a16:colId xmlns:a16="http://schemas.microsoft.com/office/drawing/2014/main" val="3541575357"/>
                    </a:ext>
                  </a:extLst>
                </a:gridCol>
                <a:gridCol w="1295400">
                  <a:extLst>
                    <a:ext uri="{9D8B030D-6E8A-4147-A177-3AD203B41FA5}">
                      <a16:colId xmlns:a16="http://schemas.microsoft.com/office/drawing/2014/main" val="2234112805"/>
                    </a:ext>
                  </a:extLst>
                </a:gridCol>
                <a:gridCol w="1760411">
                  <a:extLst>
                    <a:ext uri="{9D8B030D-6E8A-4147-A177-3AD203B41FA5}">
                      <a16:colId xmlns:a16="http://schemas.microsoft.com/office/drawing/2014/main" val="2005111112"/>
                    </a:ext>
                  </a:extLst>
                </a:gridCol>
                <a:gridCol w="2130512">
                  <a:extLst>
                    <a:ext uri="{9D8B030D-6E8A-4147-A177-3AD203B41FA5}">
                      <a16:colId xmlns:a16="http://schemas.microsoft.com/office/drawing/2014/main" val="2334838682"/>
                    </a:ext>
                  </a:extLst>
                </a:gridCol>
                <a:gridCol w="3258626">
                  <a:extLst>
                    <a:ext uri="{9D8B030D-6E8A-4147-A177-3AD203B41FA5}">
                      <a16:colId xmlns:a16="http://schemas.microsoft.com/office/drawing/2014/main" val="67226972"/>
                    </a:ext>
                  </a:extLst>
                </a:gridCol>
              </a:tblGrid>
              <a:tr h="117285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u="sng" dirty="0">
                          <a:solidFill>
                            <a:schemeClr val="bg1"/>
                          </a:solidFill>
                          <a:latin typeface="Times New Roman" panose="02020603050405020304" pitchFamily="18" charset="0"/>
                          <a:cs typeface="Times New Roman" panose="02020603050405020304" pitchFamily="18" charset="0"/>
                        </a:rPr>
                        <a:t>Possible Excited States</a:t>
                      </a:r>
                      <a:r>
                        <a:rPr lang="en-US" sz="3200" b="0" dirty="0">
                          <a:solidFill>
                            <a:schemeClr val="bg1"/>
                          </a:solidFill>
                          <a:latin typeface="Times New Roman" panose="02020603050405020304" pitchFamily="18" charset="0"/>
                          <a:cs typeface="Times New Roman" panose="02020603050405020304" pitchFamily="18" charset="0"/>
                        </a:rPr>
                        <a:t> means that there </a:t>
                      </a:r>
                      <a:br>
                        <a:rPr lang="en-US" sz="3200" b="0" dirty="0">
                          <a:solidFill>
                            <a:schemeClr val="bg1"/>
                          </a:solidFill>
                          <a:latin typeface="Times New Roman" panose="02020603050405020304" pitchFamily="18" charset="0"/>
                          <a:cs typeface="Times New Roman" panose="02020603050405020304" pitchFamily="18" charset="0"/>
                        </a:rPr>
                      </a:br>
                      <a:r>
                        <a:rPr lang="en-US" sz="3200" b="0" dirty="0">
                          <a:solidFill>
                            <a:schemeClr val="bg1"/>
                          </a:solidFill>
                          <a:latin typeface="Times New Roman" panose="02020603050405020304" pitchFamily="18" charset="0"/>
                          <a:cs typeface="Times New Roman" panose="02020603050405020304" pitchFamily="18" charset="0"/>
                        </a:rPr>
                        <a:t>are many other possibilities.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202947"/>
                  </a:ext>
                </a:extLst>
              </a:tr>
              <a:tr h="710644">
                <a:tc>
                  <a:txBody>
                    <a:bodyPr/>
                    <a:lstStyle/>
                    <a:p>
                      <a:pPr algn="ct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Ground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Possible Excited States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935741"/>
                  </a:ext>
                </a:extLst>
              </a:tr>
              <a:tr h="710644">
                <a:tc>
                  <a:txBody>
                    <a:bodyPr/>
                    <a:lstStyle/>
                    <a:p>
                      <a:pPr algn="ctr"/>
                      <a:r>
                        <a:rPr lang="en-US" sz="1800" dirty="0">
                          <a:latin typeface="Times New Roman" panose="02020603050405020304" pitchFamily="18" charset="0"/>
                          <a:cs typeface="Times New Roman" panose="02020603050405020304" pitchFamily="18" charset="0"/>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Li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Lithium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1-2 or 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4619498"/>
                  </a:ext>
                </a:extLst>
              </a:tr>
              <a:tr h="710644">
                <a:tc>
                  <a:txBody>
                    <a:bodyPr/>
                    <a:lstStyle/>
                    <a:p>
                      <a:pPr algn="ctr"/>
                      <a:r>
                        <a:rPr lang="en-US" sz="1800" dirty="0">
                          <a:latin typeface="Times New Roman" panose="02020603050405020304" pitchFamily="18" charset="0"/>
                          <a:cs typeface="Times New Roman" panose="02020603050405020304" pitchFamily="18"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Sodium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2-7-2 or 2-7-1-1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9335574"/>
                  </a:ext>
                </a:extLst>
              </a:tr>
              <a:tr h="710644">
                <a:tc>
                  <a:txBody>
                    <a:bodyPr/>
                    <a:lstStyle/>
                    <a:p>
                      <a:pPr algn="ctr"/>
                      <a:r>
                        <a:rPr lang="en-US" sz="1800" dirty="0">
                          <a:latin typeface="Times New Roman" panose="02020603050405020304" pitchFamily="18" charset="0"/>
                          <a:cs typeface="Times New Roman" panose="02020603050405020304" pitchFamily="18"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Mg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Magnesium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2-8-1-1 or 2-7-3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2222019"/>
                  </a:ext>
                </a:extLst>
              </a:tr>
              <a:tr h="710644">
                <a:tc>
                  <a:txBody>
                    <a:bodyPr/>
                    <a:lstStyle/>
                    <a:p>
                      <a:pPr algn="ctr"/>
                      <a:r>
                        <a:rPr lang="en-US" sz="1800" dirty="0">
                          <a:latin typeface="Times New Roman" panose="02020603050405020304" pitchFamily="18" charset="0"/>
                          <a:cs typeface="Times New Roman" panose="020206030504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2-8-8-1-1 or 2-8-7-3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586100"/>
                  </a:ext>
                </a:extLst>
              </a:tr>
              <a:tr h="710644">
                <a:tc>
                  <a:txBody>
                    <a:bodyPr/>
                    <a:lstStyle/>
                    <a:p>
                      <a:pPr algn="ctr"/>
                      <a:r>
                        <a:rPr lang="en-US" sz="1800" dirty="0">
                          <a:latin typeface="Times New Roman" panose="02020603050405020304" pitchFamily="18" charset="0"/>
                          <a:cs typeface="Times New Roman" panose="02020603050405020304" pitchFamily="18" charset="0"/>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Helium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1-1 (only possibility)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7358783"/>
                  </a:ext>
                </a:extLst>
              </a:tr>
              <a:tr h="710644">
                <a:tc>
                  <a:txBody>
                    <a:bodyPr/>
                    <a:lstStyle/>
                    <a:p>
                      <a:pPr algn="ctr"/>
                      <a:r>
                        <a:rPr lang="en-US" sz="1800" dirty="0">
                          <a:latin typeface="Times New Roman" panose="02020603050405020304" pitchFamily="18" charset="0"/>
                          <a:cs typeface="Times New Roman" panose="02020603050405020304" pitchFamily="18" charset="0"/>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Neon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2-7-1 or 2-6-2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5387434"/>
                  </a:ext>
                </a:extLst>
              </a:tr>
              <a:tr h="710644">
                <a:tc>
                  <a:txBody>
                    <a:bodyPr/>
                    <a:lstStyle/>
                    <a:p>
                      <a:pPr algn="ctr"/>
                      <a:r>
                        <a:rPr lang="en-US" sz="1800" dirty="0">
                          <a:latin typeface="Times New Roman" panose="02020603050405020304" pitchFamily="18" charset="0"/>
                          <a:cs typeface="Times New Roman" panose="020206030504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latin typeface="Times New Roman" panose="02020603050405020304" pitchFamily="18" charset="0"/>
                          <a:cs typeface="Times New Roman" panose="02020603050405020304" pitchFamily="18" charset="0"/>
                        </a:rPr>
                        <a:t>Ar</a:t>
                      </a:r>
                      <a:endParaRPr lang="en-US" sz="2400"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Argon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anose="02020603050405020304" pitchFamily="18" charset="0"/>
                          <a:cs typeface="Times New Roman" panose="02020603050405020304" pitchFamily="18" charset="0"/>
                        </a:rPr>
                        <a:t>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tx1"/>
                          </a:solidFill>
                          <a:latin typeface="Times New Roman" panose="02020603050405020304" pitchFamily="18" charset="0"/>
                          <a:cs typeface="Times New Roman" panose="02020603050405020304" pitchFamily="18" charset="0"/>
                        </a:rPr>
                        <a:t>2-8-7-1 or 2-7-9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0085282"/>
                  </a:ext>
                </a:extLst>
              </a:tr>
            </a:tbl>
          </a:graphicData>
        </a:graphic>
      </p:graphicFrame>
    </p:spTree>
    <p:extLst>
      <p:ext uri="{BB962C8B-B14F-4D97-AF65-F5344CB8AC3E}">
        <p14:creationId xmlns:p14="http://schemas.microsoft.com/office/powerpoint/2010/main" val="4647657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72519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64.  Ground + Excited State electron configurations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have the </a:t>
            </a:r>
            <a:r>
              <a:rPr lang="en-US" sz="3200" u="sng" dirty="0">
                <a:solidFill>
                  <a:srgbClr val="FF0000"/>
                </a:solidFill>
                <a:latin typeface="Times New Roman" panose="02020603050405020304" pitchFamily="18" charset="0"/>
                <a:cs typeface="Times New Roman" panose="02020603050405020304" pitchFamily="18" charset="0"/>
              </a:rPr>
              <a:t>SAM</a:t>
            </a:r>
            <a:r>
              <a:rPr lang="en-US" sz="3200" dirty="0">
                <a:solidFill>
                  <a:srgbClr val="FF0000"/>
                </a:solidFill>
                <a:latin typeface="Times New Roman" panose="02020603050405020304" pitchFamily="18" charset="0"/>
                <a:cs typeface="Times New Roman" panose="02020603050405020304" pitchFamily="18" charset="0"/>
              </a:rPr>
              <a:t>E</a:t>
            </a:r>
            <a:r>
              <a:rPr lang="en-US" sz="3200" dirty="0">
                <a:latin typeface="Times New Roman" panose="02020603050405020304" pitchFamily="18" charset="0"/>
                <a:cs typeface="Times New Roman" panose="02020603050405020304" pitchFamily="18" charset="0"/>
              </a:rPr>
              <a:t> number of electrons,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 electrons are just in </a:t>
            </a:r>
            <a:r>
              <a:rPr lang="en-US" sz="3200" u="sng" dirty="0">
                <a:solidFill>
                  <a:srgbClr val="FF0000"/>
                </a:solidFill>
                <a:latin typeface="Times New Roman" panose="02020603050405020304" pitchFamily="18" charset="0"/>
                <a:cs typeface="Times New Roman" panose="02020603050405020304" pitchFamily="18" charset="0"/>
              </a:rPr>
              <a:t>DIFFERENT</a:t>
            </a:r>
            <a:r>
              <a:rPr lang="en-US" sz="3200" dirty="0">
                <a:latin typeface="Times New Roman" panose="02020603050405020304" pitchFamily="18" charset="0"/>
                <a:cs typeface="Times New Roman" panose="02020603050405020304" pitchFamily="18" charset="0"/>
              </a:rPr>
              <a:t> places.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65.  How do electrons get excited?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They absorb </a:t>
            </a:r>
            <a:r>
              <a:rPr lang="en-US" sz="3200" u="sng" dirty="0">
                <a:solidFill>
                  <a:srgbClr val="FF0000"/>
                </a:solidFill>
                <a:latin typeface="Times New Roman" panose="02020603050405020304" pitchFamily="18" charset="0"/>
                <a:cs typeface="Times New Roman" panose="02020603050405020304" pitchFamily="18" charset="0"/>
              </a:rPr>
              <a:t>UNIQUE</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amounts of </a:t>
            </a:r>
            <a:r>
              <a:rPr lang="en-US" sz="3200" u="sng" dirty="0">
                <a:solidFill>
                  <a:srgbClr val="FF0000"/>
                </a:solidFill>
                <a:latin typeface="Times New Roman" panose="02020603050405020304" pitchFamily="18" charset="0"/>
                <a:cs typeface="Times New Roman" panose="02020603050405020304" pitchFamily="18" charset="0"/>
              </a:rPr>
              <a:t>ENERGY</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called a </a:t>
            </a:r>
            <a:r>
              <a:rPr lang="en-US" sz="3200" u="sng" dirty="0">
                <a:solidFill>
                  <a:srgbClr val="FF0000"/>
                </a:solidFill>
                <a:latin typeface="Times New Roman" panose="02020603050405020304" pitchFamily="18" charset="0"/>
                <a:cs typeface="Times New Roman" panose="02020603050405020304" pitchFamily="18" charset="0"/>
              </a:rPr>
              <a:t>QUANTUM of ENERGY</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 quantum means a specific amount.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66.  Spectra is produced when this unique quantum of</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energy is </a:t>
            </a:r>
            <a:r>
              <a:rPr lang="en-US" sz="3200" u="sng" dirty="0">
                <a:solidFill>
                  <a:srgbClr val="FF0000"/>
                </a:solidFill>
                <a:latin typeface="Times New Roman" panose="02020603050405020304" pitchFamily="18" charset="0"/>
                <a:cs typeface="Times New Roman" panose="02020603050405020304" pitchFamily="18" charset="0"/>
              </a:rPr>
              <a:t>RELEASED as VISIBLE LIGHT</a:t>
            </a:r>
            <a:r>
              <a:rPr lang="en-US" sz="3200" dirty="0">
                <a:solidFill>
                  <a:srgbClr val="FF000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135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93899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67.  The color of light, or the SPECTRA that we see, is a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MIXTURE</a:t>
            </a:r>
            <a:r>
              <a:rPr lang="en-US" sz="2400" dirty="0">
                <a:latin typeface="Times New Roman" panose="02020603050405020304" pitchFamily="18" charset="0"/>
                <a:cs typeface="Times New Roman" panose="02020603050405020304" pitchFamily="18" charset="0"/>
              </a:rPr>
              <a:t> of many colors of light that our eyes blur together.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8337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67.  The color of light, or the SPECTRA that we see, is a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MIXTURE</a:t>
            </a:r>
            <a:r>
              <a:rPr lang="en-US" sz="2400" dirty="0">
                <a:latin typeface="Times New Roman" panose="02020603050405020304" pitchFamily="18" charset="0"/>
                <a:cs typeface="Times New Roman" panose="02020603050405020304" pitchFamily="18" charset="0"/>
              </a:rPr>
              <a:t> of many colors of light that our eyes blur together.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68.  A refractive lens can break up this mixture of colors into a unique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u="sng" dirty="0">
                <a:solidFill>
                  <a:srgbClr val="FF0000"/>
                </a:solidFill>
                <a:latin typeface="Times New Roman" panose="02020603050405020304" pitchFamily="18" charset="0"/>
                <a:cs typeface="Times New Roman" panose="02020603050405020304" pitchFamily="18" charset="0"/>
              </a:rPr>
              <a:t>SPECTROGRAPH</a:t>
            </a:r>
            <a:r>
              <a:rPr lang="en-US" sz="2400" dirty="0">
                <a:latin typeface="Times New Roman" panose="02020603050405020304" pitchFamily="18" charset="0"/>
                <a:cs typeface="Times New Roman" panose="02020603050405020304" pitchFamily="18" charset="0"/>
              </a:rPr>
              <a:t>.  This can be measured (even by you, in lab)</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5F23F5D-CB76-A90A-D4D3-2562F9722E4E}"/>
              </a:ext>
            </a:extLst>
          </p:cNvPr>
          <p:cNvSpPr txBox="1"/>
          <p:nvPr/>
        </p:nvSpPr>
        <p:spPr>
          <a:xfrm>
            <a:off x="0" y="2193636"/>
            <a:ext cx="3772319" cy="2693045"/>
          </a:xfrm>
          <a:prstGeom prst="rect">
            <a:avLst/>
          </a:prstGeom>
          <a:solidFill>
            <a:schemeClr val="bg1">
              <a:lumMod val="95000"/>
            </a:schemeClr>
          </a:solidFill>
          <a:ln w="38100">
            <a:solidFill>
              <a:schemeClr val="tx1">
                <a:lumMod val="95000"/>
                <a:lumOff val="5000"/>
              </a:schemeClr>
            </a:solidFill>
          </a:ln>
        </p:spPr>
        <p:txBody>
          <a:bodyPr wrap="square" rtlCol="0">
            <a:spAutoFit/>
          </a:bodyPr>
          <a:lstStyle/>
          <a:p>
            <a:pPr algn="ctr"/>
            <a:endParaRPr lang="en-US" sz="16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The neon lamp</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emits an orange light,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is the </a:t>
            </a:r>
            <a:r>
              <a:rPr lang="en-US" sz="2400" u="sng" dirty="0">
                <a:solidFill>
                  <a:srgbClr val="FF0000"/>
                </a:solidFill>
                <a:latin typeface="Times New Roman" panose="02020603050405020304" pitchFamily="18" charset="0"/>
                <a:cs typeface="Times New Roman" panose="02020603050405020304" pitchFamily="18" charset="0"/>
              </a:rPr>
              <a:t>spectra.  </a:t>
            </a:r>
            <a:br>
              <a:rPr lang="en-US" sz="1400" u="sng" dirty="0">
                <a:solidFill>
                  <a:srgbClr val="FF0000"/>
                </a:solidFill>
                <a:latin typeface="Times New Roman" panose="02020603050405020304" pitchFamily="18" charset="0"/>
                <a:cs typeface="Times New Roman" panose="02020603050405020304" pitchFamily="18" charset="0"/>
              </a:rPr>
            </a:br>
            <a:r>
              <a:rPr lang="en-US" sz="900" u="sng" dirty="0">
                <a:solidFill>
                  <a:srgbClr val="FF0000"/>
                </a:solidFill>
                <a:latin typeface="Times New Roman" panose="02020603050405020304" pitchFamily="18" charset="0"/>
                <a:cs typeface="Times New Roman" panose="02020603050405020304" pitchFamily="18" charset="0"/>
              </a:rPr>
              <a:t> </a:t>
            </a:r>
            <a:endParaRPr lang="en-US" sz="2400" u="sng" dirty="0">
              <a:solidFill>
                <a:srgbClr val="FF0000"/>
              </a:solidFill>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It’s a mixture of colors we see as one orange color.</a:t>
            </a:r>
            <a:br>
              <a:rPr lang="en-US" sz="8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BED6B9DC-76D8-F533-7761-E7F814C05EB6}"/>
              </a:ext>
            </a:extLst>
          </p:cNvPr>
          <p:cNvSpPr txBox="1"/>
          <p:nvPr/>
        </p:nvSpPr>
        <p:spPr>
          <a:xfrm>
            <a:off x="3116894" y="5334000"/>
            <a:ext cx="5867400" cy="1200329"/>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That orange light is many colors, which we can separate with </a:t>
            </a:r>
            <a:r>
              <a:rPr lang="en-US" sz="2400" u="sng" dirty="0">
                <a:solidFill>
                  <a:srgbClr val="FF0000"/>
                </a:solidFill>
                <a:latin typeface="Times New Roman" panose="02020603050405020304" pitchFamily="18" charset="0"/>
                <a:cs typeface="Times New Roman" panose="02020603050405020304" pitchFamily="18" charset="0"/>
              </a:rPr>
              <a:t>refractive lenses</a:t>
            </a:r>
            <a:r>
              <a:rPr lang="en-US" sz="2400" dirty="0">
                <a:latin typeface="Times New Roman" panose="02020603050405020304" pitchFamily="18" charset="0"/>
                <a:cs typeface="Times New Roman" panose="02020603050405020304" pitchFamily="18" charset="0"/>
              </a:rPr>
              <a:t> into this spectrograph (it’s like a fingerprint for neon)  </a:t>
            </a:r>
          </a:p>
        </p:txBody>
      </p:sp>
      <p:pic>
        <p:nvPicPr>
          <p:cNvPr id="4102" name="Picture 6" descr="Amazon.com: eLUUGIE 100 Pairs 3D Cardboard Glasses Glasses Universal  Anaglyph 3D Glasses Cardboard Paper Red Blue Cyan or Movie (100 Pairs) :  Electronics">
            <a:extLst>
              <a:ext uri="{FF2B5EF4-FFF2-40B4-BE49-F238E27FC236}">
                <a16:creationId xmlns:a16="http://schemas.microsoft.com/office/drawing/2014/main" id="{E00E46C3-41B3-5824-E9BE-280A2453CF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778" r="50000" b="11111"/>
          <a:stretch/>
        </p:blipFill>
        <p:spPr bwMode="auto">
          <a:xfrm>
            <a:off x="159706" y="5029200"/>
            <a:ext cx="2733675" cy="16329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lements - Griffith Observatory - Southern California's gateway to the  cosmos!">
            <a:extLst>
              <a:ext uri="{FF2B5EF4-FFF2-40B4-BE49-F238E27FC236}">
                <a16:creationId xmlns:a16="http://schemas.microsoft.com/office/drawing/2014/main" id="{171C7CF1-0596-A522-FF14-79605328C3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58961"/>
          <a:stretch>
            <a:fillRect/>
          </a:stretch>
        </p:blipFill>
        <p:spPr bwMode="auto">
          <a:xfrm>
            <a:off x="3733799" y="2193636"/>
            <a:ext cx="5410201" cy="267765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560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69.  We’ll do </a:t>
            </a:r>
            <a:r>
              <a:rPr lang="en-US" sz="2800" u="sng" dirty="0">
                <a:solidFill>
                  <a:srgbClr val="FF0000"/>
                </a:solidFill>
                <a:latin typeface="Times New Roman" panose="02020603050405020304" pitchFamily="18" charset="0"/>
                <a:cs typeface="Times New Roman" panose="02020603050405020304" pitchFamily="18" charset="0"/>
              </a:rPr>
              <a:t>flame tests</a:t>
            </a:r>
            <a:r>
              <a:rPr lang="en-US" sz="2800" dirty="0">
                <a:latin typeface="Times New Roman" panose="02020603050405020304" pitchFamily="18" charset="0"/>
                <a:cs typeface="Times New Roman" panose="02020603050405020304" pitchFamily="18" charset="0"/>
              </a:rPr>
              <a:t> too.  Fire can change color too.  Heat can excite the atom’s electrons, and each element or compound will gain a quantum of energy to become excited.  Then emit that same quantum of energy when the electrons return to the ground state.  Each quantum of energy produces a unique color of spectra, that we can see.      </a:t>
            </a:r>
          </a:p>
        </p:txBody>
      </p:sp>
      <p:pic>
        <p:nvPicPr>
          <p:cNvPr id="1026" name="Picture 2" descr="Image result for COLOR FLAME GREEN">
            <a:extLst>
              <a:ext uri="{FF2B5EF4-FFF2-40B4-BE49-F238E27FC236}">
                <a16:creationId xmlns:a16="http://schemas.microsoft.com/office/drawing/2014/main" id="{DF56F191-D6C5-48AD-892B-FBBD58C04EB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1" y="3124200"/>
            <a:ext cx="2983344" cy="27062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8448DB8-561E-48EE-B5BA-1BC760FB3518}"/>
              </a:ext>
            </a:extLst>
          </p:cNvPr>
          <p:cNvSpPr txBox="1"/>
          <p:nvPr/>
        </p:nvSpPr>
        <p:spPr>
          <a:xfrm>
            <a:off x="3505200" y="3048000"/>
            <a:ext cx="5638800" cy="3416320"/>
          </a:xfrm>
          <a:prstGeom prst="rect">
            <a:avLst/>
          </a:prstGeom>
          <a:noFill/>
        </p:spPr>
        <p:txBody>
          <a:bodyPr wrap="square" rtlCol="0">
            <a:spAutoFit/>
          </a:bodyPr>
          <a:lstStyle/>
          <a:p>
            <a:r>
              <a:rPr lang="en-US" sz="2400" u="sng" dirty="0">
                <a:solidFill>
                  <a:schemeClr val="accent3">
                    <a:lumMod val="50000"/>
                  </a:schemeClr>
                </a:solidFill>
                <a:latin typeface="Comic Sans MS" panose="030F0702030302020204" pitchFamily="66" charset="0"/>
              </a:rPr>
              <a:t>Green flames</a:t>
            </a:r>
            <a:r>
              <a:rPr lang="en-US" sz="2400" dirty="0">
                <a:solidFill>
                  <a:schemeClr val="accent3">
                    <a:lumMod val="50000"/>
                  </a:schemeClr>
                </a:solidFill>
                <a:latin typeface="Comic Sans MS" panose="030F0702030302020204" pitchFamily="66" charset="0"/>
              </a:rPr>
              <a:t> </a:t>
            </a:r>
            <a:r>
              <a:rPr lang="en-US" sz="2400" dirty="0">
                <a:solidFill>
                  <a:srgbClr val="FF0000"/>
                </a:solidFill>
                <a:latin typeface="Comic Sans MS" panose="030F0702030302020204" pitchFamily="66" charset="0"/>
              </a:rPr>
              <a:t>we see when we heat up copper salts is </a:t>
            </a:r>
            <a:r>
              <a:rPr lang="en-US" sz="2400" u="sng" dirty="0">
                <a:solidFill>
                  <a:srgbClr val="FF0000"/>
                </a:solidFill>
                <a:latin typeface="Comic Sans MS" panose="030F0702030302020204" pitchFamily="66" charset="0"/>
              </a:rPr>
              <a:t>spectra</a:t>
            </a:r>
            <a:r>
              <a:rPr lang="en-US" sz="2400" dirty="0">
                <a:solidFill>
                  <a:srgbClr val="FF0000"/>
                </a:solidFill>
                <a:latin typeface="Comic Sans MS" panose="030F0702030302020204" pitchFamily="66" charset="0"/>
              </a:rPr>
              <a:t>.  </a:t>
            </a:r>
            <a:br>
              <a:rPr lang="en-US" sz="2400" dirty="0">
                <a:solidFill>
                  <a:schemeClr val="accent3">
                    <a:lumMod val="50000"/>
                  </a:schemeClr>
                </a:solidFill>
                <a:latin typeface="Comic Sans MS" panose="030F0702030302020204" pitchFamily="66" charset="0"/>
              </a:rPr>
            </a:br>
            <a:r>
              <a:rPr lang="en-US" sz="2400" dirty="0">
                <a:latin typeface="Comic Sans MS" panose="030F0702030302020204" pitchFamily="66" charset="0"/>
              </a:rPr>
              <a:t>The spectrograph is much harder to see because the flame is jumping around like mad.  </a:t>
            </a:r>
            <a:br>
              <a:rPr lang="en-US" sz="2400" dirty="0">
                <a:latin typeface="Comic Sans MS" panose="030F0702030302020204" pitchFamily="66" charset="0"/>
              </a:rPr>
            </a:br>
            <a:br>
              <a:rPr lang="en-US" sz="2400" dirty="0">
                <a:latin typeface="Comic Sans MS" panose="030F0702030302020204" pitchFamily="66" charset="0"/>
              </a:rPr>
            </a:br>
            <a:r>
              <a:rPr lang="en-US" sz="2400" dirty="0">
                <a:latin typeface="Comic Sans MS" panose="030F0702030302020204" pitchFamily="66" charset="0"/>
              </a:rPr>
              <a:t>We can’t see on the spectrograph lines in moving fire, but they are there.  </a:t>
            </a:r>
          </a:p>
        </p:txBody>
      </p:sp>
    </p:spTree>
    <p:extLst>
      <p:ext uri="{BB962C8B-B14F-4D97-AF65-F5344CB8AC3E}">
        <p14:creationId xmlns:p14="http://schemas.microsoft.com/office/powerpoint/2010/main" val="11998764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3333CC"/>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5300" y="1066800"/>
            <a:ext cx="8153400" cy="4286250"/>
          </a:xfrm>
          <a:solidFill>
            <a:schemeClr val="bg1">
              <a:lumMod val="95000"/>
            </a:schemeClr>
          </a:solidFill>
        </p:spPr>
        <p:txBody>
          <a:bodyPr/>
          <a:lstStyle/>
          <a:p>
            <a:pPr eaLnBrk="1" hangingPunct="1"/>
            <a:br>
              <a:rPr lang="en-US" altLang="en-US"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Atomic Theory Class #4</a:t>
            </a:r>
            <a:br>
              <a:rPr lang="en-US" altLang="en-US" b="1" dirty="0">
                <a:latin typeface="Times New Roman" panose="02020603050405020304" pitchFamily="18" charset="0"/>
                <a:cs typeface="Times New Roman" panose="02020603050405020304" pitchFamily="18" charset="0"/>
              </a:rPr>
            </a:br>
            <a:br>
              <a:rPr lang="en-US" altLang="en-US" b="1"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Ob:  What are isotopes and why are they so important?</a:t>
            </a:r>
            <a:r>
              <a:rPr lang="en-US" altLang="en-US" b="1" dirty="0">
                <a:solidFill>
                  <a:srgbClr val="FF0000"/>
                </a:solidFill>
                <a:latin typeface="Times New Roman" panose="02020603050405020304" pitchFamily="18" charset="0"/>
                <a:cs typeface="Times New Roman" panose="02020603050405020304" pitchFamily="18" charset="0"/>
              </a:rPr>
              <a:t> </a:t>
            </a:r>
            <a:br>
              <a:rPr lang="en-US" altLang="en-US" b="1" dirty="0">
                <a:solidFill>
                  <a:srgbClr val="FF0000"/>
                </a:solidFill>
                <a:latin typeface="Times New Roman" panose="02020603050405020304" pitchFamily="18" charset="0"/>
                <a:cs typeface="Times New Roman" panose="02020603050405020304" pitchFamily="18" charset="0"/>
              </a:rPr>
            </a:br>
            <a:br>
              <a:rPr lang="en-US" altLang="en-US" b="1" dirty="0">
                <a:solidFill>
                  <a:srgbClr val="FF0000"/>
                </a:solidFill>
                <a:latin typeface="Times New Roman" panose="02020603050405020304" pitchFamily="18" charset="0"/>
                <a:cs typeface="Times New Roman" panose="02020603050405020304" pitchFamily="18" charset="0"/>
              </a:rPr>
            </a:br>
            <a:r>
              <a:rPr lang="en-US" altLang="en-US" sz="3600" b="1" dirty="0">
                <a:solidFill>
                  <a:srgbClr val="3333CC"/>
                </a:solidFill>
                <a:latin typeface="Times New Roman" panose="02020603050405020304" pitchFamily="18" charset="0"/>
                <a:cs typeface="Times New Roman" panose="02020603050405020304" pitchFamily="18" charset="0"/>
              </a:rPr>
              <a:t>You need a </a:t>
            </a:r>
            <a:r>
              <a:rPr lang="en-US" altLang="en-US" sz="3600" b="1" u="sng" dirty="0">
                <a:solidFill>
                  <a:srgbClr val="3333CC"/>
                </a:solidFill>
                <a:latin typeface="Times New Roman" panose="02020603050405020304" pitchFamily="18" charset="0"/>
                <a:cs typeface="Times New Roman" panose="02020603050405020304" pitchFamily="18" charset="0"/>
              </a:rPr>
              <a:t>calculator</a:t>
            </a:r>
            <a:r>
              <a:rPr lang="en-US" altLang="en-US" sz="3600" b="1" dirty="0">
                <a:solidFill>
                  <a:srgbClr val="3333CC"/>
                </a:solidFill>
                <a:latin typeface="Times New Roman" panose="02020603050405020304" pitchFamily="18" charset="0"/>
                <a:cs typeface="Times New Roman" panose="02020603050405020304" pitchFamily="18" charset="0"/>
              </a:rPr>
              <a:t> + </a:t>
            </a:r>
            <a:r>
              <a:rPr lang="en-US" altLang="en-US" sz="3600" b="1" u="sng" dirty="0">
                <a:solidFill>
                  <a:srgbClr val="3333CC"/>
                </a:solidFill>
                <a:latin typeface="Times New Roman" panose="02020603050405020304" pitchFamily="18" charset="0"/>
                <a:cs typeface="Times New Roman" panose="02020603050405020304" pitchFamily="18" charset="0"/>
              </a:rPr>
              <a:t>Periodic Table</a:t>
            </a:r>
            <a:r>
              <a:rPr lang="en-US" altLang="en-US" sz="3600" b="1" dirty="0">
                <a:solidFill>
                  <a:srgbClr val="3333CC"/>
                </a:solidFill>
                <a:latin typeface="Times New Roman" panose="02020603050405020304" pitchFamily="18" charset="0"/>
                <a:cs typeface="Times New Roman" panose="02020603050405020304" pitchFamily="18" charset="0"/>
              </a:rPr>
              <a:t>. </a:t>
            </a:r>
            <a:br>
              <a:rPr lang="en-US" altLang="en-US" sz="3600" dirty="0">
                <a:solidFill>
                  <a:srgbClr val="FF0000"/>
                </a:solidFill>
                <a:latin typeface="Times New Roman" panose="02020603050405020304" pitchFamily="18" charset="0"/>
                <a:cs typeface="Times New Roman" panose="02020603050405020304" pitchFamily="18" charset="0"/>
              </a:rPr>
            </a:br>
            <a:endParaRPr lang="en-US" alt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819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0"/>
            <a:ext cx="9144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None/>
            </a:pPr>
            <a:r>
              <a:rPr lang="en-US" altLang="en-US" dirty="0">
                <a:solidFill>
                  <a:srgbClr val="FF0000"/>
                </a:solidFill>
                <a:latin typeface="Times New Roman" panose="02020603050405020304" pitchFamily="18" charset="0"/>
                <a:cs typeface="Times New Roman" panose="02020603050405020304" pitchFamily="18" charset="0"/>
              </a:rPr>
              <a:t>70.  </a:t>
            </a:r>
            <a:r>
              <a:rPr lang="en-US" altLang="en-US" u="sng" dirty="0">
                <a:solidFill>
                  <a:srgbClr val="3333CC"/>
                </a:solidFill>
                <a:latin typeface="Times New Roman" panose="02020603050405020304" pitchFamily="18" charset="0"/>
                <a:cs typeface="Times New Roman" panose="02020603050405020304" pitchFamily="18" charset="0"/>
              </a:rPr>
              <a:t>John Dalton</a:t>
            </a:r>
            <a:r>
              <a:rPr lang="en-US" altLang="en-US" dirty="0">
                <a:solidFill>
                  <a:srgbClr val="3333CC"/>
                </a:solidFill>
                <a:latin typeface="Times New Roman" panose="02020603050405020304" pitchFamily="18" charset="0"/>
                <a:cs typeface="Times New Roman" panose="02020603050405020304" pitchFamily="18" charset="0"/>
              </a:rPr>
              <a:t> </a:t>
            </a:r>
            <a:r>
              <a:rPr lang="en-US" altLang="en-US" dirty="0">
                <a:solidFill>
                  <a:srgbClr val="FF0000"/>
                </a:solidFill>
                <a:latin typeface="Times New Roman" panose="02020603050405020304" pitchFamily="18" charset="0"/>
                <a:cs typeface="Times New Roman" panose="02020603050405020304" pitchFamily="18" charset="0"/>
              </a:rPr>
              <a:t>once said that all atoms of an </a:t>
            </a:r>
            <a:br>
              <a:rPr lang="en-US" altLang="en-US" dirty="0">
                <a:solidFill>
                  <a:srgbClr val="FF0000"/>
                </a:solidFill>
                <a:latin typeface="Times New Roman" panose="02020603050405020304" pitchFamily="18" charset="0"/>
                <a:cs typeface="Times New Roman" panose="02020603050405020304" pitchFamily="18" charset="0"/>
              </a:rPr>
            </a:br>
            <a:r>
              <a:rPr lang="en-US" altLang="en-US" dirty="0">
                <a:solidFill>
                  <a:srgbClr val="FF0000"/>
                </a:solidFill>
                <a:latin typeface="Times New Roman" panose="02020603050405020304" pitchFamily="18" charset="0"/>
                <a:cs typeface="Times New Roman" panose="02020603050405020304" pitchFamily="18" charset="0"/>
              </a:rPr>
              <a:t>       element are identical. </a:t>
            </a:r>
          </a:p>
          <a:p>
            <a:pPr eaLnBrk="1" fontAlgn="base" hangingPunct="1">
              <a:spcBef>
                <a:spcPct val="50000"/>
              </a:spcBef>
              <a:spcAft>
                <a:spcPct val="0"/>
              </a:spcAft>
              <a:buNone/>
            </a:pPr>
            <a:endParaRPr lang="en-US" altLang="en-US" sz="2800" dirty="0">
              <a:solidFill>
                <a:srgbClr val="FF0000"/>
              </a:solidFill>
              <a:latin typeface="Times New Roman" panose="02020603050405020304" pitchFamily="18" charset="0"/>
              <a:cs typeface="Times New Roman" panose="02020603050405020304" pitchFamily="18" charset="0"/>
            </a:endParaRPr>
          </a:p>
          <a:p>
            <a:pPr eaLnBrk="1" fontAlgn="base" hangingPunct="1">
              <a:spcBef>
                <a:spcPct val="50000"/>
              </a:spcBef>
              <a:spcAft>
                <a:spcPct val="0"/>
              </a:spcAft>
              <a:buNone/>
            </a:pPr>
            <a:r>
              <a:rPr lang="en-US" altLang="en-US" sz="3600" dirty="0">
                <a:solidFill>
                  <a:srgbClr val="000000"/>
                </a:solidFill>
                <a:latin typeface="Times New Roman" panose="02020603050405020304" pitchFamily="18" charset="0"/>
                <a:cs typeface="Times New Roman" panose="02020603050405020304" pitchFamily="18" charset="0"/>
              </a:rPr>
              <a:t> </a:t>
            </a:r>
            <a:endParaRPr lang="en-US" altLang="en-US" sz="2000" b="1" dirty="0">
              <a:solidFill>
                <a:srgbClr val="FF0000"/>
              </a:solidFill>
              <a:latin typeface="Tahoma" pitchFamily="34" charset="0"/>
            </a:endParaRPr>
          </a:p>
        </p:txBody>
      </p:sp>
    </p:spTree>
    <p:extLst>
      <p:ext uri="{BB962C8B-B14F-4D97-AF65-F5344CB8AC3E}">
        <p14:creationId xmlns:p14="http://schemas.microsoft.com/office/powerpoint/2010/main" val="28524017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E5FFEE"/>
        </a:solidFill>
        <a:effectLst/>
      </p:bgPr>
    </p:bg>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0"/>
            <a:ext cx="9144000" cy="567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fontAlgn="base" hangingPunct="1">
              <a:spcBef>
                <a:spcPct val="50000"/>
              </a:spcBef>
              <a:spcAft>
                <a:spcPct val="0"/>
              </a:spcAft>
              <a:buFontTx/>
              <a:buNone/>
            </a:pP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71.  He should have said:</a:t>
            </a:r>
          </a:p>
          <a:p>
            <a:pPr eaLnBrk="1" fontAlgn="base" hangingPunct="1">
              <a:spcBef>
                <a:spcPct val="50000"/>
              </a:spcBef>
              <a:spcAft>
                <a:spcPct val="0"/>
              </a:spcAft>
              <a:buFontTx/>
              <a:buNone/>
            </a:pPr>
            <a:r>
              <a:rPr lang="en-US" altLang="en-US" sz="5400" dirty="0">
                <a:solidFill>
                  <a:schemeClr val="tx1">
                    <a:lumMod val="95000"/>
                    <a:lumOff val="5000"/>
                  </a:schemeClr>
                </a:solidFill>
                <a:latin typeface="Times New Roman" panose="02020603050405020304" pitchFamily="18" charset="0"/>
                <a:cs typeface="Times New Roman" panose="02020603050405020304" pitchFamily="18" charset="0"/>
              </a:rPr>
              <a:t>All atoms of an element are </a:t>
            </a:r>
            <a:r>
              <a:rPr lang="en-US" altLang="en-US" sz="5400" u="sng" dirty="0">
                <a:solidFill>
                  <a:schemeClr val="tx1">
                    <a:lumMod val="95000"/>
                    <a:lumOff val="5000"/>
                  </a:schemeClr>
                </a:solidFill>
                <a:latin typeface="Times New Roman" panose="02020603050405020304" pitchFamily="18" charset="0"/>
                <a:cs typeface="Times New Roman" panose="02020603050405020304" pitchFamily="18" charset="0"/>
              </a:rPr>
              <a:t>chemically</a:t>
            </a:r>
            <a:r>
              <a:rPr lang="en-US" altLang="en-US" sz="5400" dirty="0">
                <a:solidFill>
                  <a:schemeClr val="tx1">
                    <a:lumMod val="95000"/>
                    <a:lumOff val="5000"/>
                  </a:schemeClr>
                </a:solidFill>
                <a:latin typeface="Times New Roman" panose="02020603050405020304" pitchFamily="18" charset="0"/>
                <a:cs typeface="Times New Roman" panose="02020603050405020304" pitchFamily="18" charset="0"/>
              </a:rPr>
              <a:t> identical. </a:t>
            </a:r>
            <a:br>
              <a:rPr lang="en-US" altLang="en-US" sz="5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en-US" altLang="en-US" sz="4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All atoms of an element react alike, and they have the same chemical properties, </a:t>
            </a:r>
            <a:b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br>
            <a:r>
              <a:rPr lang="en-US" altLang="en-US" sz="4000" dirty="0">
                <a:solidFill>
                  <a:schemeClr val="tx1">
                    <a:lumMod val="95000"/>
                    <a:lumOff val="5000"/>
                  </a:schemeClr>
                </a:solidFill>
                <a:latin typeface="Times New Roman" panose="02020603050405020304" pitchFamily="18" charset="0"/>
                <a:cs typeface="Times New Roman" panose="02020603050405020304" pitchFamily="18" charset="0"/>
              </a:rPr>
              <a:t>but they are NOT physically identical.  </a:t>
            </a:r>
            <a:endParaRPr lang="en-US" altLang="en-US" sz="5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43996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61797"/>
          </a:xfrm>
          <a:prstGeom prst="rect">
            <a:avLst/>
          </a:prstGeom>
          <a:noFill/>
        </p:spPr>
        <p:txBody>
          <a:bodyPr wrap="square" rtlCol="0">
            <a:spAutoFit/>
          </a:bodyPr>
          <a:lstStyle/>
          <a:p>
            <a:pPr>
              <a:lnSpc>
                <a:spcPct val="119000"/>
              </a:lnSpc>
              <a:spcBef>
                <a:spcPts val="1440"/>
              </a:spcBef>
            </a:pPr>
            <a:r>
              <a:rPr lang="en-US" sz="3200" dirty="0">
                <a:solidFill>
                  <a:srgbClr val="000000"/>
                </a:solidFill>
                <a:latin typeface="Times New Roman" panose="02020603050405020304" pitchFamily="18" charset="0"/>
                <a:cs typeface="Times New Roman" panose="02020603050405020304" pitchFamily="18" charset="0"/>
              </a:rPr>
              <a:t>72.  All atoms of an element are chemically identical.  They can have </a:t>
            </a:r>
            <a:r>
              <a:rPr lang="en-US" sz="3200" u="sng" dirty="0">
                <a:solidFill>
                  <a:srgbClr val="FF0000"/>
                </a:solidFill>
                <a:latin typeface="Times New Roman" panose="02020603050405020304" pitchFamily="18" charset="0"/>
                <a:cs typeface="Times New Roman" panose="02020603050405020304" pitchFamily="18" charset="0"/>
              </a:rPr>
              <a:t>different masses </a:t>
            </a:r>
            <a:r>
              <a:rPr lang="en-US" sz="3200" dirty="0">
                <a:solidFill>
                  <a:srgbClr val="000000"/>
                </a:solidFill>
                <a:latin typeface="Times New Roman" panose="02020603050405020304" pitchFamily="18" charset="0"/>
                <a:cs typeface="Times New Roman" panose="02020603050405020304" pitchFamily="18" charset="0"/>
              </a:rPr>
              <a:t>because the </a:t>
            </a:r>
            <a:br>
              <a:rPr lang="en-US" sz="3200" dirty="0">
                <a:solidFill>
                  <a:srgbClr val="000000"/>
                </a:solidFill>
                <a:latin typeface="Times New Roman" panose="02020603050405020304" pitchFamily="18" charset="0"/>
                <a:cs typeface="Times New Roman" panose="02020603050405020304" pitchFamily="18" charset="0"/>
              </a:rPr>
            </a:br>
            <a:r>
              <a:rPr lang="en-US" sz="3200" u="sng" dirty="0">
                <a:solidFill>
                  <a:srgbClr val="FF0000"/>
                </a:solidFill>
                <a:latin typeface="Times New Roman" panose="02020603050405020304" pitchFamily="18" charset="0"/>
                <a:cs typeface="Times New Roman" panose="02020603050405020304" pitchFamily="18" charset="0"/>
              </a:rPr>
              <a:t>number of neutrons</a:t>
            </a:r>
            <a:r>
              <a:rPr lang="en-US" sz="3200" dirty="0">
                <a:solidFill>
                  <a:srgbClr val="000000"/>
                </a:solidFill>
                <a:latin typeface="Times New Roman" panose="02020603050405020304" pitchFamily="18" charset="0"/>
                <a:cs typeface="Times New Roman" panose="02020603050405020304" pitchFamily="18" charset="0"/>
              </a:rPr>
              <a:t> in any element can be different.   </a:t>
            </a:r>
            <a:br>
              <a:rPr lang="en-US" sz="3200" dirty="0">
                <a:solidFill>
                  <a:srgbClr val="000000"/>
                </a:solidFill>
                <a:latin typeface="Times New Roman" panose="02020603050405020304" pitchFamily="18" charset="0"/>
                <a:cs typeface="Times New Roman" panose="02020603050405020304" pitchFamily="18" charset="0"/>
              </a:rPr>
            </a:br>
            <a:r>
              <a:rPr lang="en-US" sz="2000" dirty="0">
                <a:solidFill>
                  <a:srgbClr val="000000"/>
                </a:solidFill>
                <a:latin typeface="Times New Roman" panose="02020603050405020304" pitchFamily="18" charset="0"/>
                <a:cs typeface="Times New Roman" panose="02020603050405020304" pitchFamily="18" charset="0"/>
              </a:rPr>
              <a:t> </a:t>
            </a:r>
            <a:br>
              <a:rPr lang="en-US" sz="3200" dirty="0">
                <a:solidFill>
                  <a:srgbClr val="000000"/>
                </a:solidFill>
                <a:latin typeface="Times New Roman" panose="02020603050405020304" pitchFamily="18" charset="0"/>
                <a:cs typeface="Times New Roman" panose="02020603050405020304" pitchFamily="18" charset="0"/>
              </a:rPr>
            </a:br>
            <a:br>
              <a:rPr lang="en-US" sz="32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All iron atoms have 26 protons, and 26 electrons.  </a:t>
            </a:r>
            <a:br>
              <a:rPr lang="en-US" sz="32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Most iron atoms have the “normal” 30 neutrons.  </a:t>
            </a:r>
            <a:br>
              <a:rPr lang="en-US" sz="3200" dirty="0">
                <a:solidFill>
                  <a:srgbClr val="000000"/>
                </a:solidFill>
                <a:latin typeface="Times New Roman" panose="02020603050405020304" pitchFamily="18" charset="0"/>
                <a:cs typeface="Times New Roman" panose="02020603050405020304" pitchFamily="18" charset="0"/>
              </a:rPr>
            </a:br>
            <a:br>
              <a:rPr lang="en-US" sz="32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Some iron atoms have less neutrons.</a:t>
            </a:r>
          </a:p>
          <a:p>
            <a:pPr>
              <a:lnSpc>
                <a:spcPct val="119000"/>
              </a:lnSpc>
              <a:spcBef>
                <a:spcPts val="1440"/>
              </a:spcBef>
            </a:pPr>
            <a:r>
              <a:rPr lang="en-US" sz="3200" dirty="0">
                <a:solidFill>
                  <a:srgbClr val="000000"/>
                </a:solidFill>
                <a:latin typeface="Times New Roman" panose="02020603050405020304" pitchFamily="18" charset="0"/>
                <a:cs typeface="Times New Roman" panose="02020603050405020304" pitchFamily="18" charset="0"/>
              </a:rPr>
              <a:t>Some iron atoms have more neutrons.  </a:t>
            </a:r>
            <a:endParaRPr lang="en-US" sz="4000" i="1" kern="1400" dirty="0">
              <a:solidFill>
                <a:srgbClr val="33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9054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1214050"/>
          </a:xfrm>
          <a:prstGeom prst="rect">
            <a:avLst/>
          </a:prstGeom>
          <a:noFill/>
        </p:spPr>
        <p:txBody>
          <a:bodyPr wrap="square" rtlCol="0">
            <a:spAutoFit/>
          </a:bodyPr>
          <a:lstStyle/>
          <a:p>
            <a:pPr>
              <a:lnSpc>
                <a:spcPct val="119000"/>
              </a:lnSpc>
              <a:spcBef>
                <a:spcPts val="1440"/>
              </a:spcBef>
            </a:pPr>
            <a:r>
              <a:rPr lang="en-US" sz="3200" dirty="0">
                <a:solidFill>
                  <a:srgbClr val="000000"/>
                </a:solidFill>
                <a:latin typeface="Times New Roman" panose="02020603050405020304" pitchFamily="18" charset="0"/>
                <a:cs typeface="Times New Roman" panose="02020603050405020304" pitchFamily="18" charset="0"/>
              </a:rPr>
              <a:t>73.  These different iron atoms are called </a:t>
            </a:r>
            <a:br>
              <a:rPr lang="en-US" sz="3200" dirty="0">
                <a:solidFill>
                  <a:srgbClr val="000000"/>
                </a:solidFill>
                <a:latin typeface="Times New Roman" panose="02020603050405020304" pitchFamily="18" charset="0"/>
                <a:cs typeface="Times New Roman" panose="02020603050405020304" pitchFamily="18" charset="0"/>
              </a:rPr>
            </a:br>
            <a:r>
              <a:rPr lang="en-US" sz="3200" dirty="0">
                <a:solidFill>
                  <a:srgbClr val="000000"/>
                </a:solidFill>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ISOTOPES of iron.             </a:t>
            </a:r>
            <a:endParaRPr lang="en-US" sz="3200" i="1" kern="1400" dirty="0">
              <a:solidFill>
                <a:srgbClr val="3333CC"/>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CA179D3-2EEB-E1AE-D790-DD4149035931}"/>
              </a:ext>
            </a:extLst>
          </p:cNvPr>
          <p:cNvSpPr txBox="1"/>
          <p:nvPr/>
        </p:nvSpPr>
        <p:spPr>
          <a:xfrm>
            <a:off x="5029200" y="4642009"/>
            <a:ext cx="4114800" cy="2215991"/>
          </a:xfrm>
          <a:prstGeom prst="rect">
            <a:avLst/>
          </a:prstGeom>
          <a:solidFill>
            <a:srgbClr val="FFFF00"/>
          </a:solidFill>
        </p:spPr>
        <p:txBody>
          <a:bodyPr wrap="square" rtlCol="0">
            <a:spAutoFit/>
          </a:bodyPr>
          <a:lstStyle/>
          <a:p>
            <a:pPr algn="ctr"/>
            <a:br>
              <a:rPr lang="en-US" sz="10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There are 118 elements, </a:t>
            </a:r>
            <a:b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but there are about </a:t>
            </a:r>
            <a:b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1500 different isotopes. </a:t>
            </a:r>
            <a:br>
              <a:rPr lang="en-US" sz="1000" i="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i="1" dirty="0">
                <a:solidFill>
                  <a:schemeClr val="tx1">
                    <a:lumMod val="95000"/>
                    <a:lumOff val="5000"/>
                  </a:schemeClr>
                </a:solidFill>
                <a:latin typeface="Times New Roman" panose="02020603050405020304" pitchFamily="18" charset="0"/>
                <a:cs typeface="Times New Roman" panose="02020603050405020304" pitchFamily="18" charset="0"/>
              </a:rPr>
              <a:t> </a:t>
            </a:r>
            <a:endParaRPr lang="en-US" sz="3200" dirty="0">
              <a:solidFill>
                <a:schemeClr val="tx1">
                  <a:lumMod val="95000"/>
                  <a:lumOff val="5000"/>
                </a:schemeClr>
              </a:solidFill>
            </a:endParaRPr>
          </a:p>
        </p:txBody>
      </p:sp>
    </p:spTree>
    <p:extLst>
      <p:ext uri="{BB962C8B-B14F-4D97-AF65-F5344CB8AC3E}">
        <p14:creationId xmlns:p14="http://schemas.microsoft.com/office/powerpoint/2010/main" val="2144467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0811EE-BB2E-4D43-8298-5994BAFC2938}"/>
              </a:ext>
            </a:extLst>
          </p:cNvPr>
          <p:cNvSpPr txBox="1"/>
          <p:nvPr/>
        </p:nvSpPr>
        <p:spPr>
          <a:xfrm>
            <a:off x="0" y="0"/>
            <a:ext cx="9144000" cy="2308324"/>
          </a:xfrm>
          <a:prstGeom prst="rect">
            <a:avLst/>
          </a:prstGeom>
          <a:noFill/>
        </p:spPr>
        <p:txBody>
          <a:bodyPr wrap="square" rtlCol="0">
            <a:spAutoFit/>
          </a:bodyPr>
          <a:lstStyle/>
          <a:p>
            <a:r>
              <a:rPr lang="en-US" sz="4800" dirty="0">
                <a:solidFill>
                  <a:srgbClr val="000000"/>
                </a:solidFill>
                <a:latin typeface="Times New Roman" panose="02020603050405020304" pitchFamily="18" charset="0"/>
                <a:cs typeface="Times New Roman" panose="02020603050405020304" pitchFamily="18" charset="0"/>
              </a:rPr>
              <a:t>74.  Each kind of atom comes in a variety of masses, every one of them is an </a:t>
            </a:r>
            <a:r>
              <a:rPr lang="en-US" sz="4800" dirty="0">
                <a:solidFill>
                  <a:srgbClr val="FF0000"/>
                </a:solidFill>
                <a:latin typeface="Times New Roman" panose="02020603050405020304" pitchFamily="18" charset="0"/>
                <a:cs typeface="Times New Roman" panose="02020603050405020304" pitchFamily="18" charset="0"/>
              </a:rPr>
              <a:t>ISOTOPE </a:t>
            </a:r>
            <a:r>
              <a:rPr lang="en-US" sz="4800" dirty="0">
                <a:solidFill>
                  <a:schemeClr val="tx1">
                    <a:lumMod val="95000"/>
                    <a:lumOff val="5000"/>
                  </a:schemeClr>
                </a:solidFill>
                <a:latin typeface="Times New Roman" panose="02020603050405020304" pitchFamily="18" charset="0"/>
                <a:cs typeface="Times New Roman" panose="02020603050405020304" pitchFamily="18" charset="0"/>
              </a:rPr>
              <a:t>of that element.  </a:t>
            </a:r>
          </a:p>
        </p:txBody>
      </p:sp>
      <p:pic>
        <p:nvPicPr>
          <p:cNvPr id="5122" name="Picture 2" descr="Understanding the Outsized Effect of Hydrogen Isotopes | Department of  Energy">
            <a:extLst>
              <a:ext uri="{FF2B5EF4-FFF2-40B4-BE49-F238E27FC236}">
                <a16:creationId xmlns:a16="http://schemas.microsoft.com/office/drawing/2014/main" id="{5D3DBD46-C344-EC5D-4800-426A4DFEE9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0" y="2475608"/>
            <a:ext cx="5105400" cy="41481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F8BD02-5CB8-3C5C-B7C7-38BBD11E5588}"/>
              </a:ext>
            </a:extLst>
          </p:cNvPr>
          <p:cNvSpPr txBox="1"/>
          <p:nvPr/>
        </p:nvSpPr>
        <p:spPr>
          <a:xfrm>
            <a:off x="5562600" y="2475608"/>
            <a:ext cx="3581400" cy="4093428"/>
          </a:xfrm>
          <a:prstGeom prst="rect">
            <a:avLst/>
          </a:prstGeom>
          <a:solidFill>
            <a:srgbClr val="FFCCFF"/>
          </a:solidFill>
        </p:spPr>
        <p:txBody>
          <a:bodyPr wrap="square" rtlCol="0">
            <a:spAutoFit/>
          </a:bodyPr>
          <a:lstStyle/>
          <a:p>
            <a:r>
              <a:rPr lang="en-US" sz="2000" dirty="0">
                <a:latin typeface="Times New Roman" panose="02020603050405020304" pitchFamily="18" charset="0"/>
                <a:cs typeface="Times New Roman" panose="02020603050405020304" pitchFamily="18" charset="0"/>
              </a:rPr>
              <a:t>75.</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H-1 has 1 p</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+ 0 n°</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H-2 has 1 p</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+ 1 n°</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H-3 has 1 p</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+ 2 n°</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All are hydrogen atoms,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all bond in the same way.</a:t>
            </a:r>
          </a:p>
          <a:p>
            <a:pPr algn="ctr"/>
            <a:endParaRPr lang="en-US" sz="2000" dirty="0">
              <a:latin typeface="Times New Roman" panose="02020603050405020304" pitchFamily="18" charset="0"/>
              <a:cs typeface="Times New Roman" panose="02020603050405020304" pitchFamily="18" charset="0"/>
            </a:endParaRPr>
          </a:p>
          <a:p>
            <a:pPr algn="ctr"/>
            <a:r>
              <a:rPr lang="en-US" sz="2000" dirty="0">
                <a:solidFill>
                  <a:srgbClr val="3333CC"/>
                </a:solidFill>
                <a:latin typeface="Times New Roman" panose="02020603050405020304" pitchFamily="18" charset="0"/>
                <a:cs typeface="Times New Roman" panose="02020603050405020304" pitchFamily="18" charset="0"/>
              </a:rPr>
              <a:t>They have different numbers of neutrons (how cool is that?)</a:t>
            </a:r>
            <a:endParaRPr lang="en-US" dirty="0">
              <a:solidFill>
                <a:srgbClr val="33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67042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73453564"/>
              </p:ext>
            </p:extLst>
          </p:nvPr>
        </p:nvGraphicFramePr>
        <p:xfrm>
          <a:off x="-1837" y="0"/>
          <a:ext cx="9145838" cy="6858001"/>
        </p:xfrm>
        <a:graphic>
          <a:graphicData uri="http://schemas.openxmlformats.org/drawingml/2006/table">
            <a:tbl>
              <a:tblPr/>
              <a:tblGrid>
                <a:gridCol w="643570">
                  <a:extLst>
                    <a:ext uri="{9D8B030D-6E8A-4147-A177-3AD203B41FA5}">
                      <a16:colId xmlns:a16="http://schemas.microsoft.com/office/drawing/2014/main" val="20000"/>
                    </a:ext>
                  </a:extLst>
                </a:gridCol>
                <a:gridCol w="2125567">
                  <a:extLst>
                    <a:ext uri="{9D8B030D-6E8A-4147-A177-3AD203B41FA5}">
                      <a16:colId xmlns:a16="http://schemas.microsoft.com/office/drawing/2014/main" val="20001"/>
                    </a:ext>
                  </a:extLst>
                </a:gridCol>
                <a:gridCol w="2125567">
                  <a:extLst>
                    <a:ext uri="{9D8B030D-6E8A-4147-A177-3AD203B41FA5}">
                      <a16:colId xmlns:a16="http://schemas.microsoft.com/office/drawing/2014/main" val="20002"/>
                    </a:ext>
                  </a:extLst>
                </a:gridCol>
                <a:gridCol w="2125567">
                  <a:extLst>
                    <a:ext uri="{9D8B030D-6E8A-4147-A177-3AD203B41FA5}">
                      <a16:colId xmlns:a16="http://schemas.microsoft.com/office/drawing/2014/main" val="20003"/>
                    </a:ext>
                  </a:extLst>
                </a:gridCol>
                <a:gridCol w="2125567">
                  <a:extLst>
                    <a:ext uri="{9D8B030D-6E8A-4147-A177-3AD203B41FA5}">
                      <a16:colId xmlns:a16="http://schemas.microsoft.com/office/drawing/2014/main" val="20004"/>
                    </a:ext>
                  </a:extLst>
                </a:gridCol>
              </a:tblGrid>
              <a:tr h="965970">
                <a:tc gridSpan="5">
                  <a:txBody>
                    <a:bodyPr/>
                    <a:lstStyle/>
                    <a:p>
                      <a:pPr marR="0" indent="0" algn="ctr" rtl="0">
                        <a:lnSpc>
                          <a:spcPct val="119000"/>
                        </a:lnSpc>
                        <a:spcBef>
                          <a:spcPts val="0"/>
                        </a:spcBef>
                        <a:spcAft>
                          <a:spcPts val="600"/>
                        </a:spcAft>
                      </a:pPr>
                      <a:r>
                        <a:rPr lang="en-US" sz="2400" dirty="0">
                          <a:solidFill>
                            <a:srgbClr val="FF0000"/>
                          </a:solidFill>
                          <a:latin typeface="Times New Roman" panose="02020603050405020304" pitchFamily="18" charset="0"/>
                          <a:cs typeface="Times New Roman" panose="02020603050405020304" pitchFamily="18" charset="0"/>
                        </a:rPr>
                        <a:t>FILL IN THIS CHART of the common Isotopes of Potassium</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marR="0" indent="0" algn="ct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0070C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5104103"/>
                  </a:ext>
                </a:extLst>
              </a:tr>
              <a:tr h="965970">
                <a:tc>
                  <a:txBody>
                    <a:bodyPr/>
                    <a:lstStyle/>
                    <a:p>
                      <a:pPr marR="0" indent="0" algn="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ISOTOPE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K-39</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K-40</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70C0"/>
                          </a:solidFill>
                          <a:effectLst/>
                          <a:latin typeface="Times New Roman" panose="02020603050405020304" pitchFamily="18" charset="0"/>
                          <a:cs typeface="Times New Roman" panose="02020603050405020304" pitchFamily="18" charset="0"/>
                        </a:rPr>
                        <a:t>K-41</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64810">
                <a:tc>
                  <a:txBody>
                    <a:bodyPr/>
                    <a:lstStyle/>
                    <a:p>
                      <a:pPr marR="0" indent="0" algn="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MASS in amu</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38.9637</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39.963</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40.9618</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6456744"/>
                  </a:ext>
                </a:extLst>
              </a:tr>
              <a:tr h="1415143">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76</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protons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15143">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77</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electrons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30965">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78</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neutrons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Control 1"/>
          <p:cNvSpPr>
            <a:spLocks noChangeArrowheads="1" noChangeShapeType="1"/>
          </p:cNvSpPr>
          <p:nvPr/>
        </p:nvSpPr>
        <p:spPr bwMode="auto">
          <a:xfrm>
            <a:off x="1149350" y="10880725"/>
            <a:ext cx="7310438" cy="18669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16693002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480AE-06F6-9EFF-2AEB-EB5C5F66CC0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5301D5-439A-6C6E-45CD-5CC6295E6EA4}"/>
              </a:ext>
            </a:extLst>
          </p:cNvPr>
          <p:cNvGraphicFramePr>
            <a:graphicFrameLocks noGrp="1"/>
          </p:cNvGraphicFramePr>
          <p:nvPr>
            <p:extLst>
              <p:ext uri="{D42A27DB-BD31-4B8C-83A1-F6EECF244321}">
                <p14:modId xmlns:p14="http://schemas.microsoft.com/office/powerpoint/2010/main" val="3858144274"/>
              </p:ext>
            </p:extLst>
          </p:nvPr>
        </p:nvGraphicFramePr>
        <p:xfrm>
          <a:off x="-1837" y="0"/>
          <a:ext cx="9145838" cy="6858001"/>
        </p:xfrm>
        <a:graphic>
          <a:graphicData uri="http://schemas.openxmlformats.org/drawingml/2006/table">
            <a:tbl>
              <a:tblPr/>
              <a:tblGrid>
                <a:gridCol w="643570">
                  <a:extLst>
                    <a:ext uri="{9D8B030D-6E8A-4147-A177-3AD203B41FA5}">
                      <a16:colId xmlns:a16="http://schemas.microsoft.com/office/drawing/2014/main" val="20000"/>
                    </a:ext>
                  </a:extLst>
                </a:gridCol>
                <a:gridCol w="2125567">
                  <a:extLst>
                    <a:ext uri="{9D8B030D-6E8A-4147-A177-3AD203B41FA5}">
                      <a16:colId xmlns:a16="http://schemas.microsoft.com/office/drawing/2014/main" val="20001"/>
                    </a:ext>
                  </a:extLst>
                </a:gridCol>
                <a:gridCol w="2125567">
                  <a:extLst>
                    <a:ext uri="{9D8B030D-6E8A-4147-A177-3AD203B41FA5}">
                      <a16:colId xmlns:a16="http://schemas.microsoft.com/office/drawing/2014/main" val="20002"/>
                    </a:ext>
                  </a:extLst>
                </a:gridCol>
                <a:gridCol w="2125567">
                  <a:extLst>
                    <a:ext uri="{9D8B030D-6E8A-4147-A177-3AD203B41FA5}">
                      <a16:colId xmlns:a16="http://schemas.microsoft.com/office/drawing/2014/main" val="20003"/>
                    </a:ext>
                  </a:extLst>
                </a:gridCol>
                <a:gridCol w="2125567">
                  <a:extLst>
                    <a:ext uri="{9D8B030D-6E8A-4147-A177-3AD203B41FA5}">
                      <a16:colId xmlns:a16="http://schemas.microsoft.com/office/drawing/2014/main" val="20004"/>
                    </a:ext>
                  </a:extLst>
                </a:gridCol>
              </a:tblGrid>
              <a:tr h="965970">
                <a:tc gridSpan="5">
                  <a:txBody>
                    <a:bodyPr/>
                    <a:lstStyle/>
                    <a:p>
                      <a:pPr marR="0" indent="0" algn="ctr" rtl="0">
                        <a:lnSpc>
                          <a:spcPct val="119000"/>
                        </a:lnSpc>
                        <a:spcBef>
                          <a:spcPts val="0"/>
                        </a:spcBef>
                        <a:spcAft>
                          <a:spcPts val="600"/>
                        </a:spcAft>
                      </a:pPr>
                      <a:r>
                        <a:rPr lang="en-US" sz="2400" dirty="0">
                          <a:solidFill>
                            <a:srgbClr val="FF0000"/>
                          </a:solidFill>
                          <a:latin typeface="Times New Roman" panose="02020603050405020304" pitchFamily="18" charset="0"/>
                          <a:cs typeface="Times New Roman" panose="02020603050405020304" pitchFamily="18" charset="0"/>
                        </a:rPr>
                        <a:t>FILL IN THIS CHART of the common Isotopes of Potassium</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marR="0" indent="0" algn="ct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R="0" indent="0" algn="ctr" rtl="0">
                        <a:lnSpc>
                          <a:spcPct val="119000"/>
                        </a:lnSpc>
                        <a:spcBef>
                          <a:spcPts val="0"/>
                        </a:spcBef>
                        <a:spcAft>
                          <a:spcPts val="600"/>
                        </a:spcAft>
                      </a:pPr>
                      <a:endParaRPr lang="en-US" sz="2400" kern="1400" dirty="0">
                        <a:solidFill>
                          <a:srgbClr val="0070C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5104103"/>
                  </a:ext>
                </a:extLst>
              </a:tr>
              <a:tr h="965970">
                <a:tc>
                  <a:txBody>
                    <a:bodyPr/>
                    <a:lstStyle/>
                    <a:p>
                      <a:pPr marR="0" indent="0" algn="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ISOTOPE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K-39</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K-40</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70C0"/>
                          </a:solidFill>
                          <a:effectLst/>
                          <a:latin typeface="Times New Roman" panose="02020603050405020304" pitchFamily="18" charset="0"/>
                          <a:cs typeface="Times New Roman" panose="02020603050405020304" pitchFamily="18" charset="0"/>
                        </a:rPr>
                        <a:t>K-41</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64810">
                <a:tc>
                  <a:txBody>
                    <a:bodyPr/>
                    <a:lstStyle/>
                    <a:p>
                      <a:pPr marR="0" indent="0" algn="r" rtl="0">
                        <a:lnSpc>
                          <a:spcPct val="119000"/>
                        </a:lnSpc>
                        <a:spcBef>
                          <a:spcPts val="0"/>
                        </a:spcBef>
                        <a:spcAft>
                          <a:spcPts val="600"/>
                        </a:spcAft>
                      </a:pP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MASS in amu</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38.9637</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39.963</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b="0" i="0" kern="1200" dirty="0">
                          <a:solidFill>
                            <a:schemeClr val="tx1"/>
                          </a:solidFill>
                          <a:effectLst/>
                          <a:latin typeface="Times New Roman" panose="02020603050405020304" pitchFamily="18" charset="0"/>
                          <a:ea typeface="+mn-ea"/>
                          <a:cs typeface="Times New Roman" panose="02020603050405020304" pitchFamily="18" charset="0"/>
                        </a:rPr>
                        <a:t>40.9618</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6456744"/>
                  </a:ext>
                </a:extLst>
              </a:tr>
              <a:tr h="1415143">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76</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protons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15143">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77</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electrons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0033CC"/>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0033CC"/>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3600" kern="1400" dirty="0">
                          <a:solidFill>
                            <a:srgbClr val="0033CC"/>
                          </a:solidFill>
                          <a:effectLst/>
                          <a:latin typeface="Times New Roman" panose="02020603050405020304" pitchFamily="18" charset="0"/>
                          <a:cs typeface="Times New Roman" panose="02020603050405020304" pitchFamily="18" charset="0"/>
                        </a:rPr>
                        <a:t>19 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30965">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78</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neutrons</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39 – 19 = </a:t>
                      </a:r>
                    </a:p>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20 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40 – 19 = </a:t>
                      </a:r>
                    </a:p>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21</a:t>
                      </a:r>
                      <a:r>
                        <a:rPr lang="en-US" sz="28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41 – 19 = </a:t>
                      </a:r>
                    </a:p>
                    <a:p>
                      <a:pPr marR="0" indent="0" algn="ctr" rtl="0">
                        <a:lnSpc>
                          <a:spcPct val="119000"/>
                        </a:lnSpc>
                        <a:spcBef>
                          <a:spcPts val="0"/>
                        </a:spcBef>
                        <a:spcAft>
                          <a:spcPts val="600"/>
                        </a:spcAft>
                      </a:pPr>
                      <a:r>
                        <a:rPr lang="en-US" sz="3600" kern="1400" dirty="0">
                          <a:solidFill>
                            <a:srgbClr val="FF0000"/>
                          </a:solidFill>
                          <a:effectLst/>
                          <a:latin typeface="Times New Roman" panose="02020603050405020304" pitchFamily="18" charset="0"/>
                          <a:cs typeface="Times New Roman" panose="02020603050405020304" pitchFamily="18" charset="0"/>
                        </a:rPr>
                        <a:t>22</a:t>
                      </a:r>
                      <a:r>
                        <a:rPr lang="en-US" sz="3200" kern="1400" dirty="0">
                          <a:solidFill>
                            <a:srgbClr val="FF0000"/>
                          </a:solidFill>
                          <a:effectLst/>
                          <a:latin typeface="Times New Roman" panose="02020603050405020304" pitchFamily="18" charset="0"/>
                          <a:cs typeface="Times New Roman" panose="02020603050405020304" pitchFamily="18" charset="0"/>
                        </a:rPr>
                        <a:t> </a:t>
                      </a:r>
                      <a:r>
                        <a:rPr lang="en-US" sz="2400" kern="1400" dirty="0">
                          <a:solidFill>
                            <a:srgbClr val="000000"/>
                          </a:solidFill>
                          <a:effectLst/>
                          <a:latin typeface="Times New Roman" panose="02020603050405020304" pitchFamily="18" charset="0"/>
                          <a:cs typeface="Times New Roman" panose="02020603050405020304" pitchFamily="18" charset="0"/>
                        </a:rPr>
                        <a:t> </a:t>
                      </a:r>
                    </a:p>
                  </a:txBody>
                  <a:tcPr marL="36576" marR="36576"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Control 1">
            <a:extLst>
              <a:ext uri="{FF2B5EF4-FFF2-40B4-BE49-F238E27FC236}">
                <a16:creationId xmlns:a16="http://schemas.microsoft.com/office/drawing/2014/main" id="{BFB2ACD4-6ED9-6A13-70F3-FE53964A917A}"/>
              </a:ext>
            </a:extLst>
          </p:cNvPr>
          <p:cNvSpPr>
            <a:spLocks noChangeArrowheads="1" noChangeShapeType="1"/>
          </p:cNvSpPr>
          <p:nvPr/>
        </p:nvSpPr>
        <p:spPr bwMode="auto">
          <a:xfrm>
            <a:off x="1149350" y="10880725"/>
            <a:ext cx="7310438" cy="18669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8458339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9"/>
          <p:cNvSpPr txBox="1">
            <a:spLocks noChangeArrowheads="1"/>
          </p:cNvSpPr>
          <p:nvPr/>
        </p:nvSpPr>
        <p:spPr bwMode="auto">
          <a:xfrm>
            <a:off x="0" y="6626"/>
            <a:ext cx="9144000" cy="5847755"/>
          </a:xfrm>
          <a:prstGeom prst="rect">
            <a:avLst/>
          </a:prstGeom>
          <a:solidFill>
            <a:schemeClr val="bg1"/>
          </a:solidFill>
          <a:ln>
            <a:noFill/>
          </a:ln>
          <a:effec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br>
              <a:rPr kumimoji="0" lang="en-US" altLang="en-US" sz="36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br>
            <a:br>
              <a:rPr kumimoji="0" lang="en-US" altLang="en-US" sz="36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br>
            <a:br>
              <a:rPr kumimoji="0" lang="en-US" altLang="en-US" sz="36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br>
            <a:br>
              <a:rPr kumimoji="0" lang="en-US" altLang="en-US" sz="36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br>
            <a:br>
              <a:rPr kumimoji="0" lang="en-US" altLang="en-US" sz="3600" b="0" i="0" u="none" strike="noStrike" kern="1200" cap="none" spc="0" normalizeH="0" baseline="0" noProof="0" dirty="0">
                <a:ln>
                  <a:noFill/>
                </a:ln>
                <a:solidFill>
                  <a:srgbClr val="000000">
                    <a:lumMod val="95000"/>
                    <a:lumOff val="5000"/>
                  </a:srgbClr>
                </a:solidFill>
                <a:effectLst/>
                <a:uLnTx/>
                <a:uFillTx/>
                <a:latin typeface="Arial" charset="0"/>
                <a:ea typeface="+mn-ea"/>
                <a:cs typeface="+mn-cs"/>
              </a:rPr>
            </a:b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79.  There are 3 ISOTOPES of neon </a:t>
            </a:r>
            <a:b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that are </a:t>
            </a:r>
            <a: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CHEMICALLY IDENTICAL</a:t>
            </a: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b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The </a:t>
            </a:r>
            <a:r>
              <a:rPr kumimoji="0" lang="en-US" altLang="en-US" b="0" i="0" u="none" strike="noStrike" kern="1200" cap="none" spc="0" normalizeH="0" baseline="0" noProof="0" dirty="0" err="1">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differen</a:t>
            </a:r>
            <a:r>
              <a:rPr lang="en-US" altLang="en-US" dirty="0" err="1">
                <a:solidFill>
                  <a:srgbClr val="000000">
                    <a:lumMod val="95000"/>
                    <a:lumOff val="5000"/>
                  </a:srgbClr>
                </a:solidFill>
                <a:latin typeface="Times New Roman" panose="02020603050405020304" pitchFamily="18" charset="0"/>
                <a:cs typeface="Times New Roman" panose="02020603050405020304" pitchFamily="18" charset="0"/>
              </a:rPr>
              <a:t>ce</a:t>
            </a:r>
            <a:r>
              <a:rPr lang="en-US" altLang="en-US" dirty="0">
                <a:solidFill>
                  <a:srgbClr val="000000">
                    <a:lumMod val="95000"/>
                    <a:lumOff val="5000"/>
                  </a:srgbClr>
                </a:solidFill>
                <a:latin typeface="Times New Roman" panose="02020603050405020304" pitchFamily="18" charset="0"/>
                <a:cs typeface="Times New Roman" panose="02020603050405020304" pitchFamily="18" charset="0"/>
              </a:rPr>
              <a:t> is the number of </a:t>
            </a:r>
            <a:r>
              <a:rPr kumimoji="0" lang="en-US" altLang="en-US"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NEUTRONS</a:t>
            </a: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b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br>
            <a:r>
              <a:rPr kumimoji="0" lang="en-US" altLang="en-US" sz="18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 </a:t>
            </a:r>
            <a:endPar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endParaRPr>
          </a:p>
          <a:p>
            <a:pPr eaLnBrk="1" fontAlgn="base" hangingPunct="1">
              <a:spcBef>
                <a:spcPct val="50000"/>
              </a:spcBef>
              <a:spcAft>
                <a:spcPct val="0"/>
              </a:spcAft>
              <a:buNone/>
              <a:defRPr/>
            </a:pPr>
            <a:r>
              <a:rPr kumimoji="0" lang="en-US" altLang="en-US"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80.  </a:t>
            </a:r>
            <a:r>
              <a:rPr lang="en-US" kern="1200" dirty="0">
                <a:ln>
                  <a:noFill/>
                </a:ln>
                <a:solidFill>
                  <a:srgbClr val="000000"/>
                </a:solidFill>
                <a:effectLst/>
                <a:latin typeface="Times New Roman" panose="02020603050405020304" pitchFamily="18" charset="0"/>
              </a:rPr>
              <a:t>Isotopes have a different </a:t>
            </a:r>
            <a:r>
              <a:rPr lang="en-US" kern="1200" dirty="0">
                <a:ln>
                  <a:noFill/>
                </a:ln>
                <a:solidFill>
                  <a:srgbClr val="FF0000"/>
                </a:solidFill>
                <a:effectLst/>
                <a:latin typeface="Times New Roman" panose="02020603050405020304" pitchFamily="18" charset="0"/>
              </a:rPr>
              <a:t>mass</a:t>
            </a:r>
            <a:r>
              <a:rPr lang="en-US" kern="1200" dirty="0">
                <a:ln>
                  <a:noFill/>
                </a:ln>
                <a:solidFill>
                  <a:srgbClr val="000000"/>
                </a:solidFill>
                <a:effectLst/>
                <a:latin typeface="Times New Roman" panose="02020603050405020304" pitchFamily="18" charset="0"/>
              </a:rPr>
              <a:t> but the same</a:t>
            </a:r>
            <a:br>
              <a:rPr lang="en-US" kern="1200" dirty="0">
                <a:ln>
                  <a:noFill/>
                </a:ln>
                <a:solidFill>
                  <a:srgbClr val="000000"/>
                </a:solidFill>
                <a:effectLst/>
                <a:latin typeface="Times New Roman" panose="02020603050405020304" pitchFamily="18" charset="0"/>
              </a:rPr>
            </a:br>
            <a:r>
              <a:rPr lang="en-US" kern="1200" dirty="0">
                <a:ln>
                  <a:noFill/>
                </a:ln>
                <a:solidFill>
                  <a:srgbClr val="000000"/>
                </a:solidFill>
                <a:effectLst/>
                <a:latin typeface="Times New Roman" panose="02020603050405020304" pitchFamily="18" charset="0"/>
              </a:rPr>
              <a:t>       </a:t>
            </a:r>
            <a:r>
              <a:rPr lang="en-US" u="sng" kern="1200" dirty="0">
                <a:ln>
                  <a:noFill/>
                </a:ln>
                <a:solidFill>
                  <a:srgbClr val="FF0000"/>
                </a:solidFill>
                <a:effectLst/>
                <a:latin typeface="Times New Roman" panose="02020603050405020304" pitchFamily="18" charset="0"/>
              </a:rPr>
              <a:t>chemical properties</a:t>
            </a:r>
            <a:r>
              <a:rPr lang="en-US" kern="1200" dirty="0">
                <a:ln>
                  <a:noFill/>
                </a:ln>
                <a:solidFill>
                  <a:srgbClr val="000000"/>
                </a:solidFill>
                <a:effectLst/>
                <a:latin typeface="Times New Roman" panose="02020603050405020304" pitchFamily="18" charset="0"/>
              </a:rPr>
              <a:t>.</a:t>
            </a:r>
            <a:endParaRPr lang="en-US" kern="1400" dirty="0">
              <a:ln>
                <a:noFill/>
              </a:ln>
              <a:solidFill>
                <a:srgbClr val="000000"/>
              </a:solidFill>
              <a:effectLst/>
              <a:latin typeface="Calibri" panose="020F0502020204030204" pitchFamily="34" charset="0"/>
            </a:endParaRPr>
          </a:p>
        </p:txBody>
      </p:sp>
      <p:pic>
        <p:nvPicPr>
          <p:cNvPr id="1026" name="Picture 2">
            <a:extLst>
              <a:ext uri="{FF2B5EF4-FFF2-40B4-BE49-F238E27FC236}">
                <a16:creationId xmlns:a16="http://schemas.microsoft.com/office/drawing/2014/main" id="{F3386F87-7DA6-4D06-895A-2387C5988F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828" y="0"/>
            <a:ext cx="7324344"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3969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0" y="0"/>
            <a:ext cx="9144000"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fontAlgn="base" hangingPunct="1">
              <a:spcBef>
                <a:spcPct val="50000"/>
              </a:spcBef>
              <a:spcAft>
                <a:spcPct val="0"/>
              </a:spcAft>
              <a:buNone/>
              <a:defRPr/>
            </a:pPr>
            <a:r>
              <a:rPr lang="en-US" altLang="en-US" sz="2800" dirty="0">
                <a:solidFill>
                  <a:srgbClr val="0033CC"/>
                </a:solidFill>
                <a:latin typeface="Times New Roman" panose="02020603050405020304" pitchFamily="18" charset="0"/>
                <a:cs typeface="Times New Roman" panose="02020603050405020304" pitchFamily="18" charset="0"/>
              </a:rPr>
              <a:t>81</a:t>
            </a:r>
            <a: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t>.  The average atomic mass (on the periodic table) is   </a:t>
            </a:r>
            <a:b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t>        calculated with the REAL MASSES of the</a:t>
            </a:r>
            <a:r>
              <a:rPr lang="en-US" altLang="en-US" sz="2800" dirty="0">
                <a:solidFill>
                  <a:srgbClr val="0033CC"/>
                </a:solidFill>
                <a:latin typeface="Times New Roman" panose="02020603050405020304" pitchFamily="18" charset="0"/>
                <a:cs typeface="Times New Roman" panose="02020603050405020304" pitchFamily="18" charset="0"/>
              </a:rPr>
              <a:t> all the</a:t>
            </a:r>
            <a:br>
              <a:rPr lang="en-US" altLang="en-US" sz="2800" dirty="0">
                <a:solidFill>
                  <a:srgbClr val="0033CC"/>
                </a:solidFill>
                <a:latin typeface="Times New Roman" panose="02020603050405020304" pitchFamily="18" charset="0"/>
                <a:cs typeface="Times New Roman" panose="02020603050405020304" pitchFamily="18" charset="0"/>
              </a:rPr>
            </a:br>
            <a:r>
              <a:rPr lang="en-US" altLang="en-US" sz="2800" dirty="0">
                <a:solidFill>
                  <a:srgbClr val="0033CC"/>
                </a:solidFill>
                <a:latin typeface="Times New Roman" panose="02020603050405020304" pitchFamily="18" charset="0"/>
                <a:cs typeface="Times New Roman" panose="02020603050405020304" pitchFamily="18" charset="0"/>
              </a:rPr>
              <a:t>        </a:t>
            </a:r>
            <a:r>
              <a:rPr lang="en-US" altLang="en-US" sz="2800" u="sng" dirty="0">
                <a:solidFill>
                  <a:srgbClr val="FF0000"/>
                </a:solidFill>
                <a:latin typeface="Times New Roman" panose="02020603050405020304" pitchFamily="18" charset="0"/>
                <a:cs typeface="Times New Roman" panose="02020603050405020304" pitchFamily="18" charset="0"/>
              </a:rPr>
              <a:t>naturally occurring isotopes</a:t>
            </a:r>
            <a: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t> isotopes, multiped by </a:t>
            </a:r>
            <a:b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t>        the proportions</a:t>
            </a:r>
            <a:r>
              <a:rPr lang="en-US" altLang="en-US" sz="2800" dirty="0">
                <a:solidFill>
                  <a:srgbClr val="0033CC"/>
                </a:solidFill>
                <a:latin typeface="Times New Roman" panose="02020603050405020304" pitchFamily="18" charset="0"/>
                <a:cs typeface="Times New Roman" panose="02020603050405020304" pitchFamily="18" charset="0"/>
              </a:rPr>
              <a:t> found in nature.  </a:t>
            </a:r>
            <a:r>
              <a:rPr kumimoji="0" lang="en-US" altLang="en-US" sz="2800" b="0" i="0" u="none" strike="noStrike" kern="1200" cap="none" spc="0" normalizeH="0" baseline="0" noProof="0" dirty="0">
                <a:ln>
                  <a:noFill/>
                </a:ln>
                <a:solidFill>
                  <a:srgbClr val="0033CC"/>
                </a:solidFill>
                <a:effectLst/>
                <a:uLnTx/>
                <a:uFillTx/>
                <a:latin typeface="Times New Roman" panose="02020603050405020304" pitchFamily="18" charset="0"/>
                <a:ea typeface="+mn-ea"/>
                <a:cs typeface="Times New Roman" panose="02020603050405020304" pitchFamily="18" charset="0"/>
              </a:rPr>
              <a:t>   </a:t>
            </a:r>
            <a:br>
              <a:rPr kumimoji="0" lang="en-US" altLang="en-US" sz="28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br>
            <a:br>
              <a:rPr kumimoji="0" lang="en-US" altLang="en-US" sz="28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br>
            <a:r>
              <a:rPr kumimoji="0" lang="en-US" altLang="en-US" sz="12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rPr>
              <a:t> </a:t>
            </a:r>
            <a:endParaRPr kumimoji="0" lang="en-US" altLang="en-US" sz="2800" b="0" i="0" u="none" strike="noStrike" kern="1200" cap="none" spc="0" normalizeH="0" baseline="0" noProof="0" dirty="0">
              <a:ln>
                <a:noFill/>
              </a:ln>
              <a:solidFill>
                <a:srgbClr val="9900CC"/>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800" dirty="0">
                <a:latin typeface="Times New Roman" panose="02020603050405020304" pitchFamily="18" charset="0"/>
                <a:cs typeface="Times New Roman" panose="02020603050405020304" pitchFamily="18" charset="0"/>
              </a:rPr>
              <a:t>82.  </a:t>
            </a:r>
            <a: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Adding 20 + 21 + 22 = 63  then divide by 3 for an</a:t>
            </a:r>
            <a:b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average gives us an average mass of </a:t>
            </a:r>
            <a:r>
              <a:rPr kumimoji="0" lang="en-US" altLang="en-US" sz="2800" b="0" i="0" u="sng"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21 amu</a:t>
            </a:r>
            <a: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b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endPar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800" dirty="0">
                <a:solidFill>
                  <a:srgbClr val="FF0000"/>
                </a:solidFill>
                <a:latin typeface="Times New Roman" panose="02020603050405020304" pitchFamily="18" charset="0"/>
                <a:cs typeface="Times New Roman" panose="02020603050405020304" pitchFamily="18" charset="0"/>
              </a:rPr>
              <a:t>83.  T</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hat’s not how we do </a:t>
            </a:r>
            <a:r>
              <a:rPr lang="en-US" altLang="en-US" sz="2800" dirty="0">
                <a:solidFill>
                  <a:srgbClr val="FF0000"/>
                </a:solidFill>
                <a:latin typeface="Times New Roman" panose="02020603050405020304" pitchFamily="18" charset="0"/>
                <a:cs typeface="Times New Roman" panose="02020603050405020304" pitchFamily="18" charset="0"/>
              </a:rPr>
              <a:t>average weighted atomic mass.  </a:t>
            </a:r>
            <a:br>
              <a:rPr lang="en-US" altLang="en-US" sz="2800" dirty="0">
                <a:solidFill>
                  <a:srgbClr val="FF0000"/>
                </a:solidFill>
                <a:latin typeface="Times New Roman" panose="02020603050405020304" pitchFamily="18" charset="0"/>
                <a:cs typeface="Times New Roman" panose="02020603050405020304" pitchFamily="18" charset="0"/>
              </a:rPr>
            </a:br>
            <a:r>
              <a:rPr lang="en-US" altLang="en-US" sz="2800" dirty="0">
                <a:solidFill>
                  <a:srgbClr val="FF0000"/>
                </a:solidFill>
                <a:latin typeface="Times New Roman" panose="02020603050405020304" pitchFamily="18" charset="0"/>
                <a:cs typeface="Times New Roman" panose="02020603050405020304" pitchFamily="18" charset="0"/>
              </a:rPr>
              <a:t>        The</a:t>
            </a: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Periodic Table says </a:t>
            </a:r>
            <a:r>
              <a:rPr kumimoji="0" lang="en-US" altLang="en-US" sz="28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20.180 AMU</a:t>
            </a: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endParaRPr lang="en-US" altLang="en-US" sz="2800" dirty="0">
              <a:solidFill>
                <a:srgbClr val="FF0000"/>
              </a:solidFill>
              <a:latin typeface="Times New Roman" panose="02020603050405020304" pitchFamily="18" charset="0"/>
              <a:cs typeface="Times New Roman" panose="02020603050405020304" pitchFamily="18" charset="0"/>
            </a:endParaRPr>
          </a:p>
          <a:p>
            <a:pPr marR="0" lvl="0" algn="l" defTabSz="914400" rtl="0" eaLnBrk="1" fontAlgn="base" latinLnBrk="0" hangingPunct="1">
              <a:lnSpc>
                <a:spcPct val="100000"/>
              </a:lnSpc>
              <a:spcBef>
                <a:spcPct val="50000"/>
              </a:spcBef>
              <a:spcAft>
                <a:spcPct val="0"/>
              </a:spcAft>
              <a:buClrTx/>
              <a:buSzTx/>
              <a:buNone/>
              <a:tabLst/>
              <a:defRPr/>
            </a:pPr>
            <a:r>
              <a:rPr lang="en-US" altLang="en-US" sz="2800" dirty="0">
                <a:latin typeface="Times New Roman" panose="02020603050405020304" pitchFamily="18" charset="0"/>
                <a:cs typeface="Times New Roman" panose="02020603050405020304" pitchFamily="18" charset="0"/>
              </a:rPr>
              <a:t>Let’s copy the proper math (to learn) from the next slide.  </a:t>
            </a:r>
            <a:r>
              <a:rPr kumimoji="0" lang="en-US" alt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p>
        </p:txBody>
      </p:sp>
    </p:spTree>
    <p:extLst>
      <p:ext uri="{BB962C8B-B14F-4D97-AF65-F5344CB8AC3E}">
        <p14:creationId xmlns:p14="http://schemas.microsoft.com/office/powerpoint/2010/main" val="14850404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0" y="0"/>
            <a:ext cx="9144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2000" dirty="0">
                <a:latin typeface="Times New Roman" panose="02020603050405020304" pitchFamily="18" charset="0"/>
                <a:cs typeface="Times New Roman" panose="02020603050405020304" pitchFamily="18" charset="0"/>
              </a:rPr>
              <a:t>84.  Average weighted atomic mass math.   </a:t>
            </a:r>
            <a:endParaRPr kumimoji="0" lang="en-US" alt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5123" name="Text Box 5"/>
          <p:cNvSpPr txBox="1">
            <a:spLocks noChangeArrowheads="1"/>
          </p:cNvSpPr>
          <p:nvPr/>
        </p:nvSpPr>
        <p:spPr bwMode="auto">
          <a:xfrm>
            <a:off x="0" y="3048000"/>
            <a:ext cx="91440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(mass in AMU)(decimal proportion) =</a:t>
            </a:r>
          </a:p>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3600" dirty="0">
                <a:solidFill>
                  <a:srgbClr val="000000"/>
                </a:solidFill>
                <a:latin typeface="Times New Roman" panose="02020603050405020304" pitchFamily="18" charset="0"/>
                <a:cs typeface="Times New Roman" panose="02020603050405020304" pitchFamily="18" charset="0"/>
              </a:rPr>
              <a:t>  (</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19.9924 amu)(.9048)  =     18.089 </a:t>
            </a:r>
            <a:r>
              <a:rPr lang="en-US" altLang="en-US" sz="3600" dirty="0">
                <a:solidFill>
                  <a:srgbClr val="000000"/>
                </a:solidFill>
                <a:latin typeface="Times New Roman" panose="02020603050405020304" pitchFamily="18" charset="0"/>
                <a:cs typeface="Times New Roman" panose="02020603050405020304" pitchFamily="18" charset="0"/>
              </a:rPr>
              <a:t>a</a:t>
            </a: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mu</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(20.9924 amu)(.0027)  =       0.057 amu</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(21.9913 amu)(0.0925)  =  + 2.034 amu </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altLang="en-US" sz="5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20.18 amu</a:t>
            </a:r>
            <a:endParaRPr kumimoji="0" lang="en-US"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4" name="Picture 2">
            <a:extLst>
              <a:ext uri="{FF2B5EF4-FFF2-40B4-BE49-F238E27FC236}">
                <a16:creationId xmlns:a16="http://schemas.microsoft.com/office/drawing/2014/main" id="{2EB7F2BF-7020-BC8C-C7B3-B1ADFD89A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856697"/>
            <a:ext cx="6100572" cy="203098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ECA6F6D2-140C-45BF-F959-86DD57A3A814}"/>
              </a:ext>
            </a:extLst>
          </p:cNvPr>
          <p:cNvCxnSpPr/>
          <p:nvPr/>
        </p:nvCxnSpPr>
        <p:spPr>
          <a:xfrm>
            <a:off x="4876800" y="5410200"/>
            <a:ext cx="3429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2549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47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85.</a:t>
            </a:r>
            <a:r>
              <a:rPr kumimoji="0" 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44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Average Weighted Atomic Mass</a:t>
            </a:r>
            <a:r>
              <a:rPr kumimoji="0" 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br>
              <a:rPr kumimoji="0" 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is the mass listed on our periodic tables.  These use the mass of each isotope &amp; the proportions that those isotopes make up of all that element. </a:t>
            </a:r>
            <a:b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b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86.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Scientists measure these proportions regularly, sometimes the proportions of an isotope are measured better (and change) which causes a slight adjustment to the mass numbers on the Periodic Table (</a:t>
            </a:r>
            <a:r>
              <a:rPr lang="en-US" sz="2800" dirty="0">
                <a:solidFill>
                  <a:srgbClr val="FF0000"/>
                </a:solidFill>
                <a:latin typeface="Times New Roman" panose="02020603050405020304" pitchFamily="18" charset="0"/>
                <a:cs typeface="Times New Roman" panose="02020603050405020304" pitchFamily="18" charset="0"/>
              </a:rPr>
              <a:t>wow).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989506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0"/>
            <a:ext cx="914400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87.  </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A new element named Arbuiso is discovered (A).  It has</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two isotopes, A-58 and A-59.  82.08% of all this </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Arbuiso metal has mass of 57.96 amu, while the rest </a:t>
            </a:r>
            <a:b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has mass of 58.98 amu.</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What is the weighted average atomic mass of this </a:t>
            </a:r>
            <a:br>
              <a:rPr kumimoji="0" lang="en-US" altLang="en-US" sz="28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br>
            <a:r>
              <a:rPr kumimoji="0" lang="en-US" altLang="en-US" sz="28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a:t>
            </a:r>
            <a:r>
              <a:rPr kumimoji="0" lang="en-US" altLang="en-US" sz="2800" b="1" i="0" u="sng"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cool</a:t>
            </a:r>
            <a:r>
              <a:rPr kumimoji="0" lang="en-US" altLang="en-US" sz="28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new metallic element?</a:t>
            </a:r>
          </a:p>
        </p:txBody>
      </p:sp>
    </p:spTree>
    <p:extLst>
      <p:ext uri="{BB962C8B-B14F-4D97-AF65-F5344CB8AC3E}">
        <p14:creationId xmlns:p14="http://schemas.microsoft.com/office/powerpoint/2010/main" val="40248347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0" y="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87. </a:t>
            </a:r>
            <a:r>
              <a:rPr kumimoji="0" lang="en-US" altLang="en-US" sz="24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What is the weighted average atomic mass of this </a:t>
            </a:r>
            <a:br>
              <a:rPr kumimoji="0" lang="en-US" altLang="en-US" sz="24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br>
            <a:r>
              <a:rPr kumimoji="0" lang="en-US" altLang="en-US" sz="24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a:t>
            </a:r>
            <a:r>
              <a:rPr kumimoji="0" lang="en-US" altLang="en-US" sz="2400" b="1" i="0" u="sng"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cool</a:t>
            </a:r>
            <a:r>
              <a:rPr kumimoji="0" lang="en-US" altLang="en-US" sz="2400" b="1" i="0" u="none" strike="noStrike" kern="1200" cap="none" spc="0" normalizeH="0" baseline="0" noProof="0" dirty="0">
                <a:ln>
                  <a:noFill/>
                </a:ln>
                <a:solidFill>
                  <a:srgbClr val="9900CC"/>
                </a:solidFill>
                <a:effectLst/>
                <a:uLnTx/>
                <a:uFillTx/>
                <a:latin typeface="Times New Roman" panose="02020603050405020304" pitchFamily="18" charset="0"/>
                <a:cs typeface="Times New Roman" panose="02020603050405020304" pitchFamily="18" charset="0"/>
              </a:rPr>
              <a:t> new metallic element?</a:t>
            </a:r>
          </a:p>
        </p:txBody>
      </p:sp>
      <p:sp>
        <p:nvSpPr>
          <p:cNvPr id="3" name="Text Box 3"/>
          <p:cNvSpPr txBox="1">
            <a:spLocks noChangeArrowheads="1"/>
          </p:cNvSpPr>
          <p:nvPr/>
        </p:nvSpPr>
        <p:spPr bwMode="auto">
          <a:xfrm>
            <a:off x="23870" y="1157526"/>
            <a:ext cx="9144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(57.96 amu)(.8208) =     47.573568 amu</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(58.98 amu)(.1792) =   +10.569216 amu</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58.142784 amu </a:t>
            </a:r>
            <a:b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b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altLang="en-US" sz="32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58.14 amu with 4 SF</a:t>
            </a:r>
            <a:endParaRPr kumimoji="0" lang="en-US" altLang="en-US" sz="3200" b="1" i="0" u="none" strike="noStrike" kern="1200" cap="none" spc="0" normalizeH="0" baseline="0" noProof="0" dirty="0">
              <a:ln>
                <a:noFill/>
              </a:ln>
              <a:solidFill>
                <a:srgbClr val="9900CC"/>
              </a:solidFill>
              <a:effectLst/>
              <a:uLnTx/>
              <a:uFillTx/>
              <a:latin typeface="Arial" charset="0"/>
              <a:ea typeface="+mn-ea"/>
              <a:cs typeface="+mn-cs"/>
            </a:endParaRPr>
          </a:p>
        </p:txBody>
      </p:sp>
      <p:cxnSp>
        <p:nvCxnSpPr>
          <p:cNvPr id="4" name="Straight Connector 3"/>
          <p:cNvCxnSpPr>
            <a:cxnSpLocks/>
          </p:cNvCxnSpPr>
          <p:nvPr/>
        </p:nvCxnSpPr>
        <p:spPr>
          <a:xfrm>
            <a:off x="3962400" y="3124200"/>
            <a:ext cx="2895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9681853-716C-402B-8BC6-D6A1B2E691F5}"/>
              </a:ext>
            </a:extLst>
          </p:cNvPr>
          <p:cNvSpPr txBox="1"/>
          <p:nvPr/>
        </p:nvSpPr>
        <p:spPr>
          <a:xfrm>
            <a:off x="0" y="5349895"/>
            <a:ext cx="9144000" cy="1508105"/>
          </a:xfrm>
          <a:prstGeom prst="rect">
            <a:avLst/>
          </a:prstGeom>
          <a:solidFill>
            <a:srgbClr val="FFFF00"/>
          </a:solidFill>
          <a:ln w="57150">
            <a:solidFill>
              <a:srgbClr val="0066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NOTE:  </a:t>
            </a:r>
            <a:r>
              <a:rPr kumimoji="0" lang="en-US" sz="2800" b="0" i="0" u="sng"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Use the exact atomic mass in </a:t>
            </a:r>
            <a:r>
              <a:rPr lang="en-US" sz="2800" u="sng" dirty="0">
                <a:solidFill>
                  <a:srgbClr val="006600"/>
                </a:solidFill>
                <a:latin typeface="Times New Roman" panose="02020603050405020304" pitchFamily="18" charset="0"/>
                <a:cs typeface="Times New Roman" panose="02020603050405020304" pitchFamily="18" charset="0"/>
              </a:rPr>
              <a:t>the</a:t>
            </a:r>
            <a:r>
              <a:rPr kumimoji="0" lang="en-US" sz="2800" b="0" i="0" u="sng"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math</a:t>
            </a:r>
            <a: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  </a:t>
            </a:r>
            <a:b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Do not use the isotope “names” like A-58 and A-59!  </a:t>
            </a:r>
            <a:b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br>
            <a:r>
              <a:rPr kumimoji="0" lang="en-US" sz="28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It’s a small difference but you’re a scientist</a:t>
            </a:r>
            <a:r>
              <a:rPr lang="en-US" sz="2800" dirty="0">
                <a:solidFill>
                  <a:srgbClr val="0066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454929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3313" y="0"/>
            <a:ext cx="9144000" cy="830997"/>
          </a:xfrm>
          <a:prstGeom prst="rect">
            <a:avLst/>
          </a:prstGeom>
          <a:solidFill>
            <a:srgbClr val="FFFF00"/>
          </a:solidFill>
          <a:ln>
            <a:noFill/>
          </a:ln>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R="0" lvl="0" algn="l" defTabSz="914400" rtl="0" eaLnBrk="1" fontAlgn="base" latinLnBrk="0" hangingPunct="1">
              <a:lnSpc>
                <a:spcPct val="100000"/>
              </a:lnSpc>
              <a:spcBef>
                <a:spcPct val="50000"/>
              </a:spcBef>
              <a:spcAft>
                <a:spcPct val="0"/>
              </a:spcAft>
              <a:buClrTx/>
              <a:buSz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88.  A new element X has 3 isotopes.  Details are in this data table.      </a:t>
            </a:r>
            <a:b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Calculate the average weighted atomic mass of element X. </a:t>
            </a:r>
          </a:p>
        </p:txBody>
      </p:sp>
      <p:graphicFrame>
        <p:nvGraphicFramePr>
          <p:cNvPr id="3" name="Table 2">
            <a:extLst>
              <a:ext uri="{FF2B5EF4-FFF2-40B4-BE49-F238E27FC236}">
                <a16:creationId xmlns:a16="http://schemas.microsoft.com/office/drawing/2014/main" id="{9AC708BE-D41D-B896-11FB-67B6DD471314}"/>
              </a:ext>
            </a:extLst>
          </p:cNvPr>
          <p:cNvGraphicFramePr>
            <a:graphicFrameLocks noGrp="1"/>
          </p:cNvGraphicFramePr>
          <p:nvPr>
            <p:extLst>
              <p:ext uri="{D42A27DB-BD31-4B8C-83A1-F6EECF244321}">
                <p14:modId xmlns:p14="http://schemas.microsoft.com/office/powerpoint/2010/main" val="3114525743"/>
              </p:ext>
            </p:extLst>
          </p:nvPr>
        </p:nvGraphicFramePr>
        <p:xfrm>
          <a:off x="3313" y="830997"/>
          <a:ext cx="9137374" cy="2979002"/>
        </p:xfrm>
        <a:graphic>
          <a:graphicData uri="http://schemas.openxmlformats.org/drawingml/2006/table">
            <a:tbl>
              <a:tblPr firstRow="1" bandRow="1">
                <a:tableStyleId>{5C22544A-7EE6-4342-B048-85BDC9FD1C3A}</a:tableStyleId>
              </a:tblPr>
              <a:tblGrid>
                <a:gridCol w="2209000">
                  <a:extLst>
                    <a:ext uri="{9D8B030D-6E8A-4147-A177-3AD203B41FA5}">
                      <a16:colId xmlns:a16="http://schemas.microsoft.com/office/drawing/2014/main" val="1730034086"/>
                    </a:ext>
                  </a:extLst>
                </a:gridCol>
                <a:gridCol w="2818378">
                  <a:extLst>
                    <a:ext uri="{9D8B030D-6E8A-4147-A177-3AD203B41FA5}">
                      <a16:colId xmlns:a16="http://schemas.microsoft.com/office/drawing/2014/main" val="3739094047"/>
                    </a:ext>
                  </a:extLst>
                </a:gridCol>
                <a:gridCol w="4109996">
                  <a:extLst>
                    <a:ext uri="{9D8B030D-6E8A-4147-A177-3AD203B41FA5}">
                      <a16:colId xmlns:a16="http://schemas.microsoft.com/office/drawing/2014/main" val="1136565504"/>
                    </a:ext>
                  </a:extLst>
                </a:gridCol>
              </a:tblGrid>
              <a:tr h="924518">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Isotope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Isotope mass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Proportion of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element 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2487955"/>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22.8995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84.25%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8450894"/>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23.9105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8923"/>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25.9068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575352"/>
                  </a:ext>
                </a:extLst>
              </a:tr>
              <a:tr h="513621">
                <a:tc gridSpan="2">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b="0" dirty="0">
                        <a:solidFill>
                          <a:srgbClr val="FF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6870392"/>
                  </a:ext>
                </a:extLst>
              </a:tr>
            </a:tbl>
          </a:graphicData>
        </a:graphic>
      </p:graphicFrame>
    </p:spTree>
    <p:extLst>
      <p:ext uri="{BB962C8B-B14F-4D97-AF65-F5344CB8AC3E}">
        <p14:creationId xmlns:p14="http://schemas.microsoft.com/office/powerpoint/2010/main" val="41742948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3313" y="0"/>
            <a:ext cx="9144000" cy="830997"/>
          </a:xfrm>
          <a:prstGeom prst="rect">
            <a:avLst/>
          </a:prstGeom>
          <a:solidFill>
            <a:srgbClr val="FFFF00"/>
          </a:solidFill>
          <a:ln>
            <a:noFill/>
          </a:ln>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fontAlgn="base" hangingPunct="1">
              <a:spcBef>
                <a:spcPct val="50000"/>
              </a:spcBef>
              <a:spcAft>
                <a:spcPct val="0"/>
              </a:spcAft>
              <a:buNone/>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88. </a:t>
            </a:r>
            <a:r>
              <a:rPr lang="en-US" altLang="en-US" sz="2400" dirty="0">
                <a:solidFill>
                  <a:srgbClr val="000000"/>
                </a:solidFill>
                <a:latin typeface="Times New Roman" panose="02020603050405020304" pitchFamily="18" charset="0"/>
                <a:cs typeface="Times New Roman" panose="02020603050405020304" pitchFamily="18" charset="0"/>
              </a:rPr>
              <a:t>A new element X has 3 isotopes.  Details are in this data table.      </a:t>
            </a:r>
            <a:br>
              <a:rPr lang="en-US" altLang="en-US" sz="2400" dirty="0">
                <a:solidFill>
                  <a:srgbClr val="000000"/>
                </a:solidFill>
                <a:latin typeface="Times New Roman" panose="02020603050405020304" pitchFamily="18" charset="0"/>
                <a:cs typeface="Times New Roman" panose="02020603050405020304" pitchFamily="18" charset="0"/>
              </a:rPr>
            </a:br>
            <a:r>
              <a:rPr lang="en-US" altLang="en-US" sz="2400" dirty="0">
                <a:solidFill>
                  <a:srgbClr val="000000"/>
                </a:solidFill>
                <a:latin typeface="Times New Roman" panose="02020603050405020304" pitchFamily="18" charset="0"/>
                <a:cs typeface="Times New Roman" panose="02020603050405020304" pitchFamily="18" charset="0"/>
              </a:rPr>
              <a:t>       Calculate the average weighted atomic mass of element X. </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18F65E25-5F16-4FB2-06CC-790E7C82E4BB}"/>
              </a:ext>
            </a:extLst>
          </p:cNvPr>
          <p:cNvGraphicFramePr>
            <a:graphicFrameLocks noGrp="1"/>
          </p:cNvGraphicFramePr>
          <p:nvPr>
            <p:extLst>
              <p:ext uri="{D42A27DB-BD31-4B8C-83A1-F6EECF244321}">
                <p14:modId xmlns:p14="http://schemas.microsoft.com/office/powerpoint/2010/main" val="4054976763"/>
              </p:ext>
            </p:extLst>
          </p:nvPr>
        </p:nvGraphicFramePr>
        <p:xfrm>
          <a:off x="0" y="830996"/>
          <a:ext cx="9144001" cy="2979002"/>
        </p:xfrm>
        <a:graphic>
          <a:graphicData uri="http://schemas.openxmlformats.org/drawingml/2006/table">
            <a:tbl>
              <a:tblPr firstRow="1" bandRow="1">
                <a:tableStyleId>{5C22544A-7EE6-4342-B048-85BDC9FD1C3A}</a:tableStyleId>
              </a:tblPr>
              <a:tblGrid>
                <a:gridCol w="2210602">
                  <a:extLst>
                    <a:ext uri="{9D8B030D-6E8A-4147-A177-3AD203B41FA5}">
                      <a16:colId xmlns:a16="http://schemas.microsoft.com/office/drawing/2014/main" val="1730034086"/>
                    </a:ext>
                  </a:extLst>
                </a:gridCol>
                <a:gridCol w="2820422">
                  <a:extLst>
                    <a:ext uri="{9D8B030D-6E8A-4147-A177-3AD203B41FA5}">
                      <a16:colId xmlns:a16="http://schemas.microsoft.com/office/drawing/2014/main" val="3739094047"/>
                    </a:ext>
                  </a:extLst>
                </a:gridCol>
                <a:gridCol w="4112977">
                  <a:extLst>
                    <a:ext uri="{9D8B030D-6E8A-4147-A177-3AD203B41FA5}">
                      <a16:colId xmlns:a16="http://schemas.microsoft.com/office/drawing/2014/main" val="1136565504"/>
                    </a:ext>
                  </a:extLst>
                </a:gridCol>
              </a:tblGrid>
              <a:tr h="924518">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Isotope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Isotope mass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(amu)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Proportion of  </a:t>
                      </a:r>
                      <a:br>
                        <a:rPr lang="en-US" sz="2400" b="0" dirty="0">
                          <a:solidFill>
                            <a:schemeClr val="tx1"/>
                          </a:solidFill>
                          <a:latin typeface="Times New Roman" panose="02020603050405020304" pitchFamily="18" charset="0"/>
                          <a:cs typeface="Times New Roman" panose="02020603050405020304" pitchFamily="18" charset="0"/>
                        </a:rPr>
                      </a:br>
                      <a:r>
                        <a:rPr lang="en-US" sz="2400" b="0" dirty="0">
                          <a:solidFill>
                            <a:schemeClr val="tx1"/>
                          </a:solidFill>
                          <a:latin typeface="Times New Roman" panose="02020603050405020304" pitchFamily="18" charset="0"/>
                          <a:cs typeface="Times New Roman" panose="02020603050405020304" pitchFamily="18" charset="0"/>
                        </a:rPr>
                        <a:t>element 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2487955"/>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22.8995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84.25%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8450894"/>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23.9105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8.82%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8923"/>
                  </a:ext>
                </a:extLst>
              </a:tr>
              <a:tr h="513621">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X-26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chemeClr val="tx1"/>
                          </a:solidFill>
                          <a:latin typeface="Times New Roman" panose="02020603050405020304" pitchFamily="18" charset="0"/>
                          <a:cs typeface="Times New Roman" panose="02020603050405020304" pitchFamily="18" charset="0"/>
                        </a:rPr>
                        <a:t>25.9068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6.93%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575352"/>
                  </a:ext>
                </a:extLst>
              </a:tr>
              <a:tr h="513621">
                <a:tc gridSpan="2">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dirty="0">
                          <a:solidFill>
                            <a:srgbClr val="FF0000"/>
                          </a:solidFill>
                          <a:latin typeface="Times New Roman" panose="02020603050405020304" pitchFamily="18" charset="0"/>
                          <a:cs typeface="Times New Roman" panose="02020603050405020304" pitchFamily="18" charset="0"/>
                        </a:rPr>
                        <a:t>100% (check)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2451330"/>
                  </a:ext>
                </a:extLst>
              </a:tr>
            </a:tbl>
          </a:graphicData>
        </a:graphic>
      </p:graphicFrame>
      <p:sp>
        <p:nvSpPr>
          <p:cNvPr id="3" name="TextBox 2">
            <a:extLst>
              <a:ext uri="{FF2B5EF4-FFF2-40B4-BE49-F238E27FC236}">
                <a16:creationId xmlns:a16="http://schemas.microsoft.com/office/drawing/2014/main" id="{3462EBBB-DB8E-EB1B-8AD0-310478A143EB}"/>
              </a:ext>
            </a:extLst>
          </p:cNvPr>
          <p:cNvSpPr txBox="1"/>
          <p:nvPr/>
        </p:nvSpPr>
        <p:spPr>
          <a:xfrm>
            <a:off x="3312" y="4109800"/>
            <a:ext cx="9140688" cy="1938992"/>
          </a:xfrm>
          <a:prstGeom prst="rect">
            <a:avLst/>
          </a:prstGeom>
          <a:noFill/>
        </p:spPr>
        <p:txBody>
          <a:bodyPr wrap="square" rtlCol="0">
            <a:spAutoFit/>
          </a:bodyPr>
          <a:lstStyle/>
          <a:p>
            <a:r>
              <a:rPr lang="en-US" altLang="en-US" sz="2400" dirty="0">
                <a:solidFill>
                  <a:srgbClr val="FF0000"/>
                </a:solidFill>
                <a:latin typeface="Times New Roman" panose="02020603050405020304" pitchFamily="18" charset="0"/>
                <a:cs typeface="Times New Roman" panose="02020603050405020304" pitchFamily="18" charset="0"/>
              </a:rPr>
              <a:t>        (</a:t>
            </a:r>
            <a:r>
              <a:rPr lang="en-US" sz="2400" b="0" dirty="0">
                <a:solidFill>
                  <a:srgbClr val="FF0000"/>
                </a:solidFill>
                <a:latin typeface="Times New Roman" panose="02020603050405020304" pitchFamily="18" charset="0"/>
                <a:cs typeface="Times New Roman" panose="02020603050405020304" pitchFamily="18" charset="0"/>
              </a:rPr>
              <a:t>22.8995</a:t>
            </a:r>
            <a:r>
              <a:rPr lang="en-US" sz="2400" dirty="0">
                <a:solidFill>
                  <a:srgbClr val="FF0000"/>
                </a:solidFill>
                <a:latin typeface="Times New Roman" panose="02020603050405020304" pitchFamily="18" charset="0"/>
                <a:cs typeface="Times New Roman" panose="02020603050405020304" pitchFamily="18" charset="0"/>
              </a:rPr>
              <a:t> amu)(.8425)   =      19.2928288 amu</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(23.9105 amu)(.0882)   =        2.1089061 amu</a:t>
            </a: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(25.9068 amu)(.0693)   =    +  1.79534124 amu </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r>
              <a:rPr lang="en-US" sz="2400" dirty="0">
                <a:solidFill>
                  <a:srgbClr val="FF0000"/>
                </a:solidFill>
                <a:latin typeface="Times New Roman" panose="02020603050405020304" pitchFamily="18" charset="0"/>
                <a:cs typeface="Times New Roman" panose="02020603050405020304" pitchFamily="18" charset="0"/>
              </a:rPr>
              <a:t>                         </a:t>
            </a:r>
            <a:r>
              <a:rPr lang="en-US" sz="800" dirty="0">
                <a:solidFill>
                  <a:srgbClr val="FF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                             23.19707614 amu  =  </a:t>
            </a:r>
            <a:r>
              <a:rPr lang="en-US" sz="2400" b="1" dirty="0">
                <a:solidFill>
                  <a:srgbClr val="0000FF"/>
                </a:solidFill>
                <a:latin typeface="Times New Roman" panose="02020603050405020304" pitchFamily="18" charset="0"/>
                <a:cs typeface="Times New Roman" panose="02020603050405020304" pitchFamily="18" charset="0"/>
              </a:rPr>
              <a:t>23.2 amu  </a:t>
            </a:r>
            <a:r>
              <a:rPr lang="en-US" sz="2400" b="1" i="1" dirty="0">
                <a:solidFill>
                  <a:srgbClr val="0000FF"/>
                </a:solidFill>
                <a:latin typeface="Times New Roman" panose="02020603050405020304" pitchFamily="18" charset="0"/>
                <a:cs typeface="Times New Roman" panose="02020603050405020304" pitchFamily="18" charset="0"/>
              </a:rPr>
              <a:t>3 SF</a:t>
            </a:r>
            <a:endParaRPr lang="en-US" sz="2400" dirty="0"/>
          </a:p>
        </p:txBody>
      </p:sp>
      <p:sp>
        <p:nvSpPr>
          <p:cNvPr id="4" name="TextBox 3">
            <a:extLst>
              <a:ext uri="{FF2B5EF4-FFF2-40B4-BE49-F238E27FC236}">
                <a16:creationId xmlns:a16="http://schemas.microsoft.com/office/drawing/2014/main" id="{60BB190A-B76C-6D0E-1777-3DDD81FE9268}"/>
              </a:ext>
            </a:extLst>
          </p:cNvPr>
          <p:cNvSpPr txBox="1"/>
          <p:nvPr/>
        </p:nvSpPr>
        <p:spPr>
          <a:xfrm>
            <a:off x="1066800" y="5943600"/>
            <a:ext cx="1752600" cy="646331"/>
          </a:xfrm>
          <a:prstGeom prst="rect">
            <a:avLst/>
          </a:prstGeom>
          <a:solidFill>
            <a:schemeClr val="tx1"/>
          </a:solid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Decimal Sum must be 1.000 !!</a:t>
            </a:r>
          </a:p>
        </p:txBody>
      </p:sp>
      <p:cxnSp>
        <p:nvCxnSpPr>
          <p:cNvPr id="6" name="Straight Connector 5">
            <a:extLst>
              <a:ext uri="{FF2B5EF4-FFF2-40B4-BE49-F238E27FC236}">
                <a16:creationId xmlns:a16="http://schemas.microsoft.com/office/drawing/2014/main" id="{79C29E88-BEB3-EC9A-D846-FF3CBE399983}"/>
              </a:ext>
            </a:extLst>
          </p:cNvPr>
          <p:cNvCxnSpPr/>
          <p:nvPr/>
        </p:nvCxnSpPr>
        <p:spPr>
          <a:xfrm>
            <a:off x="3886200" y="5334000"/>
            <a:ext cx="28956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19AA83C-011C-D545-29CA-0602CEB4DE02}"/>
              </a:ext>
            </a:extLst>
          </p:cNvPr>
          <p:cNvCxnSpPr>
            <a:cxnSpLocks/>
          </p:cNvCxnSpPr>
          <p:nvPr/>
        </p:nvCxnSpPr>
        <p:spPr>
          <a:xfrm flipV="1">
            <a:off x="2628900" y="5334000"/>
            <a:ext cx="266700" cy="656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220757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3333CC"/>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0C9DF3-7E52-45E9-8435-6295D8A41817}"/>
              </a:ext>
            </a:extLst>
          </p:cNvPr>
          <p:cNvSpPr txBox="1"/>
          <p:nvPr/>
        </p:nvSpPr>
        <p:spPr>
          <a:xfrm>
            <a:off x="762000" y="528206"/>
            <a:ext cx="7772400" cy="580158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FF0000"/>
                </a:solidFill>
                <a:effectLst/>
                <a:uLnTx/>
                <a:uFillTx/>
                <a:latin typeface="Congenial" panose="02000503040000020004" pitchFamily="2" charset="0"/>
              </a:rPr>
              <a:t>Stop here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Congenial" panose="02000503040000020004"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ongenial" panose="02000503040000020004"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black"/>
                </a:solidFill>
                <a:latin typeface="Congenial" panose="02000503040000020004" pitchFamily="2" charset="0"/>
              </a:rPr>
              <a:t>Atomic Theory HW#2 and #3 </a:t>
            </a:r>
            <a:br>
              <a:rPr lang="en-US" sz="4400" b="1" dirty="0">
                <a:solidFill>
                  <a:prstClr val="black"/>
                </a:solidFill>
                <a:latin typeface="Congenial" panose="02000503040000020004" pitchFamily="2" charset="0"/>
              </a:rPr>
            </a:br>
            <a:r>
              <a:rPr lang="en-US" sz="4400" b="1" dirty="0">
                <a:solidFill>
                  <a:prstClr val="black"/>
                </a:solidFill>
                <a:latin typeface="Congenial" panose="02000503040000020004" pitchFamily="2" charset="0"/>
              </a:rPr>
              <a:t>due Wednesday.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ongenial" panose="02000503040000020004"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Congenial" panose="02000503040000020004" pitchFamily="2" charset="0"/>
              </a:rPr>
              <a:t>Use your BASICS, your NOTES </a:t>
            </a:r>
            <a:br>
              <a:rPr lang="en-US" sz="4000" dirty="0">
                <a:solidFill>
                  <a:prstClr val="black"/>
                </a:solidFill>
                <a:latin typeface="Congenial" panose="02000503040000020004" pitchFamily="2" charset="0"/>
              </a:rPr>
            </a:br>
            <a:r>
              <a:rPr lang="en-US" sz="4000" dirty="0">
                <a:solidFill>
                  <a:prstClr val="black"/>
                </a:solidFill>
                <a:latin typeface="Congenial" panose="02000503040000020004" pitchFamily="2" charset="0"/>
              </a:rPr>
              <a:t>and your BRAINS.</a:t>
            </a:r>
            <a:endParaRPr kumimoji="0" lang="en-US" sz="4000" b="0" i="0" u="none" strike="noStrike" kern="1200" cap="none" spc="0" normalizeH="0" baseline="0" noProof="0" dirty="0">
              <a:ln>
                <a:noFill/>
              </a:ln>
              <a:solidFill>
                <a:prstClr val="black"/>
              </a:solidFill>
              <a:effectLst/>
              <a:uLnTx/>
              <a:uFillTx/>
              <a:latin typeface="Congenial" panose="02000503040000020004" pitchFamily="2" charset="0"/>
            </a:endParaRPr>
          </a:p>
        </p:txBody>
      </p:sp>
    </p:spTree>
    <p:extLst>
      <p:ext uri="{BB962C8B-B14F-4D97-AF65-F5344CB8AC3E}">
        <p14:creationId xmlns:p14="http://schemas.microsoft.com/office/powerpoint/2010/main" val="2374527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69C0A-15DA-6BEF-16CF-C16F343718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58F751-36AC-9C5D-037A-E7CFC33D292E}"/>
              </a:ext>
            </a:extLst>
          </p:cNvPr>
          <p:cNvSpPr txBox="1"/>
          <p:nvPr/>
        </p:nvSpPr>
        <p:spPr>
          <a:xfrm>
            <a:off x="0" y="0"/>
            <a:ext cx="9144000" cy="2862322"/>
          </a:xfrm>
          <a:prstGeom prst="rect">
            <a:avLst/>
          </a:prstGeom>
          <a:noFill/>
        </p:spPr>
        <p:txBody>
          <a:bodyPr wrap="square" rtlCol="0">
            <a:spAutoFit/>
          </a:bodyPr>
          <a:lstStyle/>
          <a:p>
            <a:r>
              <a:rPr lang="en-US" dirty="0">
                <a:latin typeface="Bookman Old Style" panose="02050604050505020204" pitchFamily="18" charset="0"/>
              </a:rPr>
              <a:t>89. Who can finish this sentence?  </a:t>
            </a:r>
          </a:p>
          <a:p>
            <a:br>
              <a:rPr lang="en-US" sz="5400" b="1" dirty="0">
                <a:solidFill>
                  <a:srgbClr val="FF0000"/>
                </a:solidFill>
                <a:latin typeface="Times New Roman" panose="02020603050405020304" pitchFamily="18" charset="0"/>
                <a:cs typeface="Times New Roman" panose="02020603050405020304" pitchFamily="18" charset="0"/>
              </a:rPr>
            </a:br>
            <a:r>
              <a:rPr lang="en-US" sz="5400" b="1" dirty="0">
                <a:solidFill>
                  <a:srgbClr val="FF0000"/>
                </a:solidFill>
                <a:latin typeface="Times New Roman" panose="02020603050405020304" pitchFamily="18" charset="0"/>
                <a:cs typeface="Times New Roman" panose="02020603050405020304" pitchFamily="18" charset="0"/>
              </a:rPr>
              <a:t>The modern model of the atom has evolved  </a:t>
            </a:r>
          </a:p>
        </p:txBody>
      </p:sp>
    </p:spTree>
    <p:extLst>
      <p:ext uri="{BB962C8B-B14F-4D97-AF65-F5344CB8AC3E}">
        <p14:creationId xmlns:p14="http://schemas.microsoft.com/office/powerpoint/2010/main" val="39058532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248A-CD29-602F-7EFE-EB7681E5FA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6FE5F8-278A-A0EF-051F-8C4C69B0FED5}"/>
              </a:ext>
            </a:extLst>
          </p:cNvPr>
          <p:cNvSpPr txBox="1"/>
          <p:nvPr/>
        </p:nvSpPr>
        <p:spPr>
          <a:xfrm>
            <a:off x="0" y="0"/>
            <a:ext cx="9144000" cy="4524315"/>
          </a:xfrm>
          <a:prstGeom prst="rect">
            <a:avLst/>
          </a:prstGeom>
          <a:noFill/>
        </p:spPr>
        <p:txBody>
          <a:bodyPr wrap="square" rtlCol="0">
            <a:spAutoFit/>
          </a:bodyPr>
          <a:lstStyle/>
          <a:p>
            <a:r>
              <a:rPr lang="en-US" dirty="0">
                <a:latin typeface="Bookman Old Style" panose="02050604050505020204" pitchFamily="18" charset="0"/>
              </a:rPr>
              <a:t>89. Who can finish this sentence?  </a:t>
            </a:r>
          </a:p>
          <a:p>
            <a:br>
              <a:rPr lang="en-US" sz="5400" b="1" dirty="0">
                <a:solidFill>
                  <a:srgbClr val="FF0000"/>
                </a:solidFill>
                <a:latin typeface="Times New Roman" panose="02020603050405020304" pitchFamily="18" charset="0"/>
                <a:cs typeface="Times New Roman" panose="02020603050405020304" pitchFamily="18" charset="0"/>
              </a:rPr>
            </a:br>
            <a:r>
              <a:rPr lang="en-US" sz="5400" b="1" dirty="0">
                <a:solidFill>
                  <a:srgbClr val="FF0000"/>
                </a:solidFill>
                <a:latin typeface="Times New Roman" panose="02020603050405020304" pitchFamily="18" charset="0"/>
                <a:cs typeface="Times New Roman" panose="02020603050405020304" pitchFamily="18" charset="0"/>
              </a:rPr>
              <a:t>The modern model of the atom has evolved over a long period of time through the work of many scientists.</a:t>
            </a:r>
          </a:p>
        </p:txBody>
      </p:sp>
    </p:spTree>
    <p:extLst>
      <p:ext uri="{BB962C8B-B14F-4D97-AF65-F5344CB8AC3E}">
        <p14:creationId xmlns:p14="http://schemas.microsoft.com/office/powerpoint/2010/main" val="470389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67261368"/>
              </p:ext>
            </p:extLst>
          </p:nvPr>
        </p:nvGraphicFramePr>
        <p:xfrm>
          <a:off x="0" y="0"/>
          <a:ext cx="9144000" cy="6857999"/>
        </p:xfrm>
        <a:graphic>
          <a:graphicData uri="http://schemas.openxmlformats.org/drawingml/2006/table">
            <a:tbl>
              <a:tblPr/>
              <a:tblGrid>
                <a:gridCol w="387458">
                  <a:extLst>
                    <a:ext uri="{9D8B030D-6E8A-4147-A177-3AD203B41FA5}">
                      <a16:colId xmlns:a16="http://schemas.microsoft.com/office/drawing/2014/main" val="20000"/>
                    </a:ext>
                  </a:extLst>
                </a:gridCol>
                <a:gridCol w="2018859">
                  <a:extLst>
                    <a:ext uri="{9D8B030D-6E8A-4147-A177-3AD203B41FA5}">
                      <a16:colId xmlns:a16="http://schemas.microsoft.com/office/drawing/2014/main" val="20001"/>
                    </a:ext>
                  </a:extLst>
                </a:gridCol>
                <a:gridCol w="2326105">
                  <a:extLst>
                    <a:ext uri="{9D8B030D-6E8A-4147-A177-3AD203B41FA5}">
                      <a16:colId xmlns:a16="http://schemas.microsoft.com/office/drawing/2014/main" val="20002"/>
                    </a:ext>
                  </a:extLst>
                </a:gridCol>
                <a:gridCol w="4411578">
                  <a:extLst>
                    <a:ext uri="{9D8B030D-6E8A-4147-A177-3AD203B41FA5}">
                      <a16:colId xmlns:a16="http://schemas.microsoft.com/office/drawing/2014/main" val="20003"/>
                    </a:ext>
                  </a:extLst>
                </a:gridCol>
              </a:tblGrid>
              <a:tr h="430595">
                <a:tc>
                  <a:txBody>
                    <a:bodyPr/>
                    <a:lstStyle/>
                    <a:p>
                      <a:pPr marR="0" indent="0" algn="ctr" rtl="0">
                        <a:lnSpc>
                          <a:spcPct val="119000"/>
                        </a:lnSpc>
                        <a:spcBef>
                          <a:spcPts val="0"/>
                        </a:spcBef>
                        <a:spcAft>
                          <a:spcPts val="600"/>
                        </a:spcAft>
                      </a:pPr>
                      <a:r>
                        <a:rPr lang="en-US" sz="800" kern="1400" dirty="0">
                          <a:solidFill>
                            <a:srgbClr val="000000"/>
                          </a:solidFill>
                          <a:effectLst/>
                          <a:latin typeface="Times New Roman" panose="02020603050405020304" pitchFamily="18" charset="0"/>
                          <a:cs typeface="Times New Roman" panose="02020603050405020304" pitchFamily="18" charset="0"/>
                        </a:rPr>
                        <a:t> </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Scientist Name</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Model Name</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Times New Roman" panose="02020603050405020304" pitchFamily="18" charset="0"/>
                          <a:cs typeface="Times New Roman" panose="02020603050405020304" pitchFamily="18" charset="0"/>
                        </a:rPr>
                        <a:t>Details</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90</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Democritus</a:t>
                      </a:r>
                      <a:br>
                        <a:rPr lang="en-US" sz="2400" kern="1400" dirty="0">
                          <a:solidFill>
                            <a:srgbClr val="000000"/>
                          </a:solidFill>
                          <a:effectLst/>
                          <a:latin typeface="Times New Roman" panose="02020603050405020304" pitchFamily="18" charset="0"/>
                          <a:cs typeface="Times New Roman" panose="02020603050405020304" pitchFamily="18" charset="0"/>
                        </a:rPr>
                      </a:br>
                      <a:r>
                        <a:rPr lang="en-US" sz="1600" kern="1400" dirty="0">
                          <a:solidFill>
                            <a:srgbClr val="000000"/>
                          </a:solidFill>
                          <a:effectLst/>
                          <a:latin typeface="Times New Roman" panose="02020603050405020304" pitchFamily="18" charset="0"/>
                          <a:cs typeface="Times New Roman" panose="02020603050405020304" pitchFamily="18" charset="0"/>
                        </a:rPr>
                        <a:t>(not</a:t>
                      </a:r>
                      <a:r>
                        <a:rPr lang="en-US" sz="1600" kern="1400" baseline="0" dirty="0">
                          <a:solidFill>
                            <a:srgbClr val="000000"/>
                          </a:solidFill>
                          <a:effectLst/>
                          <a:latin typeface="Times New Roman" panose="02020603050405020304" pitchFamily="18" charset="0"/>
                          <a:cs typeface="Times New Roman" panose="02020603050405020304" pitchFamily="18" charset="0"/>
                        </a:rPr>
                        <a:t> a scientist)</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91</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John</a:t>
                      </a:r>
                      <a:r>
                        <a:rPr lang="en-US" sz="2400" kern="1400" baseline="0" dirty="0">
                          <a:solidFill>
                            <a:srgbClr val="000000"/>
                          </a:solidFill>
                          <a:effectLst/>
                          <a:latin typeface="Times New Roman" panose="02020603050405020304" pitchFamily="18" charset="0"/>
                          <a:cs typeface="Times New Roman" panose="02020603050405020304" pitchFamily="18" charset="0"/>
                        </a:rPr>
                        <a:t> Dalton</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92</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J. J. Thomson</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93</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Ernest J.</a:t>
                      </a:r>
                      <a:r>
                        <a:rPr lang="en-US" sz="2400" kern="1400" baseline="0" dirty="0">
                          <a:solidFill>
                            <a:srgbClr val="000000"/>
                          </a:solidFill>
                          <a:effectLst/>
                          <a:latin typeface="Times New Roman" panose="02020603050405020304" pitchFamily="18" charset="0"/>
                          <a:cs typeface="Times New Roman" panose="02020603050405020304" pitchFamily="18" charset="0"/>
                        </a:rPr>
                        <a:t> Rutherford</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94</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Niels Bohr</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95</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Many others</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600"/>
                        </a:spcAft>
                      </a:pP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 name="Control 1"/>
          <p:cNvSpPr>
            <a:spLocks noChangeArrowheads="1" noChangeShapeType="1"/>
          </p:cNvSpPr>
          <p:nvPr/>
        </p:nvSpPr>
        <p:spPr bwMode="auto">
          <a:xfrm>
            <a:off x="1998663" y="5522913"/>
            <a:ext cx="7300912" cy="5888037"/>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31573924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92178045"/>
              </p:ext>
            </p:extLst>
          </p:nvPr>
        </p:nvGraphicFramePr>
        <p:xfrm>
          <a:off x="0" y="0"/>
          <a:ext cx="9144000" cy="6857999"/>
        </p:xfrm>
        <a:graphic>
          <a:graphicData uri="http://schemas.openxmlformats.org/drawingml/2006/table">
            <a:tbl>
              <a:tblPr/>
              <a:tblGrid>
                <a:gridCol w="387458">
                  <a:extLst>
                    <a:ext uri="{9D8B030D-6E8A-4147-A177-3AD203B41FA5}">
                      <a16:colId xmlns:a16="http://schemas.microsoft.com/office/drawing/2014/main" val="20000"/>
                    </a:ext>
                  </a:extLst>
                </a:gridCol>
                <a:gridCol w="2018859">
                  <a:extLst>
                    <a:ext uri="{9D8B030D-6E8A-4147-A177-3AD203B41FA5}">
                      <a16:colId xmlns:a16="http://schemas.microsoft.com/office/drawing/2014/main" val="20001"/>
                    </a:ext>
                  </a:extLst>
                </a:gridCol>
                <a:gridCol w="2326105">
                  <a:extLst>
                    <a:ext uri="{9D8B030D-6E8A-4147-A177-3AD203B41FA5}">
                      <a16:colId xmlns:a16="http://schemas.microsoft.com/office/drawing/2014/main" val="20002"/>
                    </a:ext>
                  </a:extLst>
                </a:gridCol>
                <a:gridCol w="4411578">
                  <a:extLst>
                    <a:ext uri="{9D8B030D-6E8A-4147-A177-3AD203B41FA5}">
                      <a16:colId xmlns:a16="http://schemas.microsoft.com/office/drawing/2014/main" val="20003"/>
                    </a:ext>
                  </a:extLst>
                </a:gridCol>
              </a:tblGrid>
              <a:tr h="430595">
                <a:tc>
                  <a:txBody>
                    <a:bodyPr/>
                    <a:lstStyle/>
                    <a:p>
                      <a:pPr marR="0" indent="0" algn="ctr" rtl="0">
                        <a:lnSpc>
                          <a:spcPct val="119000"/>
                        </a:lnSpc>
                        <a:spcBef>
                          <a:spcPts val="0"/>
                        </a:spcBef>
                        <a:spcAft>
                          <a:spcPts val="600"/>
                        </a:spcAft>
                      </a:pPr>
                      <a:r>
                        <a:rPr lang="en-US" sz="800" kern="1400" dirty="0">
                          <a:solidFill>
                            <a:srgbClr val="000000"/>
                          </a:solidFill>
                          <a:effectLst/>
                          <a:latin typeface="Calibri"/>
                        </a:rPr>
                        <a:t> </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Calibri"/>
                        </a:rPr>
                        <a:t>Scientist Name</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Calibri"/>
                        </a:rPr>
                        <a:t>Model Name</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000" kern="1400" dirty="0">
                          <a:solidFill>
                            <a:srgbClr val="000000"/>
                          </a:solidFill>
                          <a:effectLst/>
                          <a:latin typeface="Calibri"/>
                        </a:rPr>
                        <a:t>Details</a:t>
                      </a: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90</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 Democritus</a:t>
                      </a:r>
                      <a:br>
                        <a:rPr lang="en-US" sz="2400" kern="1400" dirty="0">
                          <a:solidFill>
                            <a:srgbClr val="000000"/>
                          </a:solidFill>
                          <a:effectLst/>
                          <a:latin typeface="Times New Roman" panose="02020603050405020304" pitchFamily="18" charset="0"/>
                          <a:cs typeface="Times New Roman" panose="02020603050405020304" pitchFamily="18" charset="0"/>
                        </a:rPr>
                      </a:br>
                      <a:r>
                        <a:rPr lang="en-US" sz="1600" kern="1400" dirty="0">
                          <a:solidFill>
                            <a:srgbClr val="000000"/>
                          </a:solidFill>
                          <a:effectLst/>
                          <a:latin typeface="Times New Roman" panose="02020603050405020304" pitchFamily="18" charset="0"/>
                          <a:cs typeface="Times New Roman" panose="02020603050405020304" pitchFamily="18" charset="0"/>
                        </a:rPr>
                        <a:t>(not</a:t>
                      </a:r>
                      <a:r>
                        <a:rPr lang="en-US" sz="1600" kern="1400" baseline="0" dirty="0">
                          <a:solidFill>
                            <a:srgbClr val="000000"/>
                          </a:solidFill>
                          <a:effectLst/>
                          <a:latin typeface="Times New Roman" panose="02020603050405020304" pitchFamily="18" charset="0"/>
                          <a:cs typeface="Times New Roman" panose="02020603050405020304" pitchFamily="18" charset="0"/>
                        </a:rPr>
                        <a:t> a scientist)</a:t>
                      </a:r>
                      <a:endParaRPr lang="en-US" sz="24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x</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The smallest part of anything was</a:t>
                      </a:r>
                      <a:br>
                        <a:rPr lang="en-US" sz="1800" kern="1400" dirty="0">
                          <a:solidFill>
                            <a:srgbClr val="000000"/>
                          </a:solidFill>
                          <a:effectLst/>
                          <a:latin typeface="Times New Roman" panose="02020603050405020304" pitchFamily="18" charset="0"/>
                          <a:cs typeface="Times New Roman" panose="02020603050405020304" pitchFamily="18" charset="0"/>
                        </a:rPr>
                      </a:br>
                      <a:r>
                        <a:rPr lang="en-US" sz="1800" kern="1400" dirty="0">
                          <a:solidFill>
                            <a:srgbClr val="000000"/>
                          </a:solidFill>
                          <a:effectLst/>
                          <a:latin typeface="Times New Roman" panose="02020603050405020304" pitchFamily="18" charset="0"/>
                          <a:cs typeface="Times New Roman" panose="02020603050405020304" pitchFamily="18" charset="0"/>
                        </a:rPr>
                        <a:t>called “atomos” </a:t>
                      </a: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91</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000099"/>
                          </a:solidFill>
                          <a:effectLst/>
                          <a:latin typeface="Times New Roman" panose="02020603050405020304" pitchFamily="18" charset="0"/>
                          <a:cs typeface="Times New Roman" panose="02020603050405020304" pitchFamily="18" charset="0"/>
                        </a:rPr>
                        <a:t> John</a:t>
                      </a:r>
                      <a:r>
                        <a:rPr lang="en-US" sz="2400" kern="1400" baseline="0" dirty="0">
                          <a:solidFill>
                            <a:srgbClr val="000099"/>
                          </a:solidFill>
                          <a:effectLst/>
                          <a:latin typeface="Times New Roman" panose="02020603050405020304" pitchFamily="18" charset="0"/>
                          <a:cs typeface="Times New Roman" panose="02020603050405020304" pitchFamily="18" charset="0"/>
                        </a:rPr>
                        <a:t> Dalton</a:t>
                      </a:r>
                      <a:endParaRPr lang="en-US" sz="2400" kern="1400" dirty="0">
                        <a:solidFill>
                          <a:srgbClr val="000099"/>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99"/>
                          </a:solidFill>
                          <a:effectLst/>
                          <a:latin typeface="Times New Roman" panose="02020603050405020304" pitchFamily="18" charset="0"/>
                          <a:cs typeface="Times New Roman" panose="02020603050405020304" pitchFamily="18" charset="0"/>
                        </a:rPr>
                        <a:t>Billiard Ball</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99"/>
                          </a:solidFill>
                          <a:effectLst/>
                          <a:latin typeface="Times New Roman" panose="02020603050405020304" pitchFamily="18" charset="0"/>
                          <a:cs typeface="Times New Roman" panose="02020603050405020304" pitchFamily="18" charset="0"/>
                        </a:rPr>
                        <a:t>Atoms were like small hard spheres with different masses.  Atomic Theory.</a:t>
                      </a: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92</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J. J. Thomson</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Plum Pudding</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Discovered</a:t>
                      </a:r>
                      <a:r>
                        <a:rPr lang="en-US" sz="1800" kern="1400" baseline="0" dirty="0">
                          <a:solidFill>
                            <a:srgbClr val="000000"/>
                          </a:solidFill>
                          <a:effectLst/>
                          <a:latin typeface="Times New Roman" panose="02020603050405020304" pitchFamily="18" charset="0"/>
                          <a:cs typeface="Times New Roman" panose="02020603050405020304" pitchFamily="18" charset="0"/>
                        </a:rPr>
                        <a:t> the electron, put it “into” a </a:t>
                      </a:r>
                      <a:br>
                        <a:rPr lang="en-US" sz="1800" kern="1400" baseline="0" dirty="0">
                          <a:solidFill>
                            <a:srgbClr val="000000"/>
                          </a:solidFill>
                          <a:effectLst/>
                          <a:latin typeface="Times New Roman" panose="02020603050405020304" pitchFamily="18" charset="0"/>
                          <a:cs typeface="Times New Roman" panose="02020603050405020304" pitchFamily="18" charset="0"/>
                        </a:rPr>
                      </a:br>
                      <a:r>
                        <a:rPr lang="en-US" sz="1800" kern="1400" baseline="0" dirty="0">
                          <a:solidFill>
                            <a:srgbClr val="000000"/>
                          </a:solidFill>
                          <a:effectLst/>
                          <a:latin typeface="Times New Roman" panose="02020603050405020304" pitchFamily="18" charset="0"/>
                          <a:cs typeface="Times New Roman" panose="02020603050405020304" pitchFamily="18" charset="0"/>
                        </a:rPr>
                        <a:t>positive mush, so atoms stay neutral.</a:t>
                      </a:r>
                      <a:endParaRPr lang="en-US" sz="1800" kern="1400" dirty="0">
                        <a:solidFill>
                          <a:srgbClr val="00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93</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FF0000"/>
                          </a:solidFill>
                          <a:effectLst/>
                          <a:latin typeface="Times New Roman" panose="02020603050405020304" pitchFamily="18" charset="0"/>
                          <a:cs typeface="Times New Roman" panose="02020603050405020304" pitchFamily="18" charset="0"/>
                        </a:rPr>
                        <a:t>Ernest J.</a:t>
                      </a:r>
                      <a:r>
                        <a:rPr lang="en-US" sz="2400" kern="1400" baseline="0" dirty="0">
                          <a:solidFill>
                            <a:srgbClr val="FF0000"/>
                          </a:solidFill>
                          <a:effectLst/>
                          <a:latin typeface="Times New Roman" panose="02020603050405020304" pitchFamily="18" charset="0"/>
                          <a:cs typeface="Times New Roman" panose="02020603050405020304" pitchFamily="18" charset="0"/>
                        </a:rPr>
                        <a:t> Rutherford</a:t>
                      </a:r>
                      <a:endParaRPr lang="en-US" sz="2400" kern="1400" dirty="0">
                        <a:solidFill>
                          <a:srgbClr val="FF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FF0000"/>
                          </a:solidFill>
                          <a:effectLst/>
                          <a:latin typeface="Times New Roman" panose="02020603050405020304" pitchFamily="18" charset="0"/>
                          <a:cs typeface="Times New Roman" panose="02020603050405020304" pitchFamily="18" charset="0"/>
                        </a:rPr>
                        <a:t>Planetary</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FF0000"/>
                          </a:solidFill>
                          <a:effectLst/>
                          <a:latin typeface="Times New Roman" panose="02020603050405020304" pitchFamily="18" charset="0"/>
                          <a:cs typeface="Times New Roman" panose="02020603050405020304" pitchFamily="18" charset="0"/>
                        </a:rPr>
                        <a:t>Gold</a:t>
                      </a:r>
                      <a:r>
                        <a:rPr lang="en-US" sz="1800" kern="1400" baseline="0" dirty="0">
                          <a:solidFill>
                            <a:srgbClr val="FF0000"/>
                          </a:solidFill>
                          <a:effectLst/>
                          <a:latin typeface="Times New Roman" panose="02020603050405020304" pitchFamily="18" charset="0"/>
                          <a:cs typeface="Times New Roman" panose="02020603050405020304" pitchFamily="18" charset="0"/>
                        </a:rPr>
                        <a:t> foil experiment, electrons fly around </a:t>
                      </a:r>
                      <a:br>
                        <a:rPr lang="en-US" sz="1800" kern="1400" baseline="0" dirty="0">
                          <a:solidFill>
                            <a:srgbClr val="FF0000"/>
                          </a:solidFill>
                          <a:effectLst/>
                          <a:latin typeface="Times New Roman" panose="02020603050405020304" pitchFamily="18" charset="0"/>
                          <a:cs typeface="Times New Roman" panose="02020603050405020304" pitchFamily="18" charset="0"/>
                        </a:rPr>
                      </a:br>
                      <a:r>
                        <a:rPr lang="en-US" sz="1800" kern="1400" baseline="0" dirty="0">
                          <a:solidFill>
                            <a:srgbClr val="FF0000"/>
                          </a:solidFill>
                          <a:effectLst/>
                          <a:latin typeface="Times New Roman" panose="02020603050405020304" pitchFamily="18" charset="0"/>
                          <a:cs typeface="Times New Roman" panose="02020603050405020304" pitchFamily="18" charset="0"/>
                        </a:rPr>
                        <a:t>the outside of a positive nucleus.  </a:t>
                      </a:r>
                      <a:endParaRPr lang="en-US" sz="1800" kern="1400" dirty="0">
                        <a:solidFill>
                          <a:srgbClr val="FF0000"/>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037650">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94</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000000"/>
                          </a:solidFill>
                          <a:effectLst/>
                          <a:latin typeface="Times New Roman" panose="02020603050405020304" pitchFamily="18" charset="0"/>
                          <a:cs typeface="Times New Roman" panose="02020603050405020304" pitchFamily="18" charset="0"/>
                        </a:rPr>
                        <a:t>Niels Bohr</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Planetary </a:t>
                      </a:r>
                      <a:br>
                        <a:rPr lang="en-US" sz="1800" kern="1400" dirty="0">
                          <a:solidFill>
                            <a:srgbClr val="000000"/>
                          </a:solidFill>
                          <a:effectLst/>
                          <a:latin typeface="Times New Roman" panose="02020603050405020304" pitchFamily="18" charset="0"/>
                          <a:cs typeface="Times New Roman" panose="02020603050405020304" pitchFamily="18" charset="0"/>
                        </a:rPr>
                      </a:br>
                      <a:r>
                        <a:rPr lang="en-US" sz="1800" kern="1400" dirty="0">
                          <a:solidFill>
                            <a:srgbClr val="000000"/>
                          </a:solidFill>
                          <a:effectLst/>
                          <a:latin typeface="Times New Roman" panose="02020603050405020304" pitchFamily="18" charset="0"/>
                          <a:cs typeface="Times New Roman" panose="02020603050405020304" pitchFamily="18" charset="0"/>
                        </a:rPr>
                        <a:t>with details</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Electrons into energy levels called SHELLS or ORBITS.  Discovers and explains spectra</a:t>
                      </a: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104818">
                <a:tc>
                  <a:txBody>
                    <a:bodyPr/>
                    <a:lstStyle/>
                    <a:p>
                      <a:pPr marR="0" indent="0" algn="ctr" rtl="0">
                        <a:lnSpc>
                          <a:spcPct val="119000"/>
                        </a:lnSpc>
                        <a:spcBef>
                          <a:spcPts val="0"/>
                        </a:spcBef>
                        <a:spcAft>
                          <a:spcPts val="600"/>
                        </a:spcAft>
                      </a:pPr>
                      <a:r>
                        <a:rPr lang="en-US" sz="1800" kern="1400" dirty="0">
                          <a:solidFill>
                            <a:srgbClr val="000000"/>
                          </a:solidFill>
                          <a:effectLst/>
                          <a:latin typeface="Times New Roman" panose="02020603050405020304" pitchFamily="18" charset="0"/>
                          <a:cs typeface="Times New Roman" panose="02020603050405020304" pitchFamily="18" charset="0"/>
                        </a:rPr>
                        <a:t>95</a:t>
                      </a:r>
                    </a:p>
                  </a:txBody>
                  <a:tcPr marL="28117" marR="28117" marT="28117" marB="28117"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2400" kern="1400" dirty="0">
                          <a:solidFill>
                            <a:srgbClr val="3333CC"/>
                          </a:solidFill>
                          <a:effectLst/>
                          <a:latin typeface="Times New Roman" panose="02020603050405020304" pitchFamily="18" charset="0"/>
                          <a:cs typeface="Times New Roman" panose="02020603050405020304" pitchFamily="18" charset="0"/>
                        </a:rPr>
                        <a:t>Many others</a:t>
                      </a: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3333CC"/>
                          </a:solidFill>
                          <a:effectLst/>
                          <a:latin typeface="Times New Roman" panose="02020603050405020304" pitchFamily="18" charset="0"/>
                          <a:cs typeface="Times New Roman" panose="02020603050405020304" pitchFamily="18" charset="0"/>
                        </a:rPr>
                        <a:t>Modern,</a:t>
                      </a:r>
                      <a:r>
                        <a:rPr lang="en-US" sz="1800" kern="1400" baseline="0" dirty="0">
                          <a:solidFill>
                            <a:srgbClr val="3333CC"/>
                          </a:solidFill>
                          <a:effectLst/>
                          <a:latin typeface="Times New Roman" panose="02020603050405020304" pitchFamily="18" charset="0"/>
                          <a:cs typeface="Times New Roman" panose="02020603050405020304" pitchFamily="18" charset="0"/>
                        </a:rPr>
                        <a:t> or </a:t>
                      </a:r>
                      <a:br>
                        <a:rPr lang="en-US" sz="1800" kern="1400" baseline="0" dirty="0">
                          <a:solidFill>
                            <a:srgbClr val="3333CC"/>
                          </a:solidFill>
                          <a:effectLst/>
                          <a:latin typeface="Times New Roman" panose="02020603050405020304" pitchFamily="18" charset="0"/>
                          <a:cs typeface="Times New Roman" panose="02020603050405020304" pitchFamily="18" charset="0"/>
                        </a:rPr>
                      </a:br>
                      <a:r>
                        <a:rPr lang="en-US" sz="1800" kern="1400" baseline="0" dirty="0">
                          <a:solidFill>
                            <a:srgbClr val="3333CC"/>
                          </a:solidFill>
                          <a:effectLst/>
                          <a:latin typeface="Times New Roman" panose="02020603050405020304" pitchFamily="18" charset="0"/>
                          <a:cs typeface="Times New Roman" panose="02020603050405020304" pitchFamily="18" charset="0"/>
                        </a:rPr>
                        <a:t>Wave-Mechanical</a:t>
                      </a:r>
                      <a:endParaRPr lang="en-US" sz="1800" kern="1400" dirty="0">
                        <a:solidFill>
                          <a:srgbClr val="3333CC"/>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R="0" indent="0" algn="ctr" rtl="0">
                        <a:lnSpc>
                          <a:spcPct val="119000"/>
                        </a:lnSpc>
                        <a:spcBef>
                          <a:spcPts val="0"/>
                        </a:spcBef>
                        <a:spcAft>
                          <a:spcPts val="600"/>
                        </a:spcAft>
                      </a:pPr>
                      <a:r>
                        <a:rPr lang="en-US" sz="1800" kern="1400" dirty="0">
                          <a:solidFill>
                            <a:srgbClr val="3333CC"/>
                          </a:solidFill>
                          <a:effectLst/>
                          <a:latin typeface="Times New Roman" panose="02020603050405020304" pitchFamily="18" charset="0"/>
                          <a:cs typeface="Times New Roman" panose="02020603050405020304" pitchFamily="18" charset="0"/>
                        </a:rPr>
                        <a:t>Electrons are not in</a:t>
                      </a:r>
                      <a:r>
                        <a:rPr lang="en-US" sz="1800" kern="1400" baseline="0" dirty="0">
                          <a:solidFill>
                            <a:srgbClr val="3333CC"/>
                          </a:solidFill>
                          <a:effectLst/>
                          <a:latin typeface="Times New Roman" panose="02020603050405020304" pitchFamily="18" charset="0"/>
                          <a:cs typeface="Times New Roman" panose="02020603050405020304" pitchFamily="18" charset="0"/>
                        </a:rPr>
                        <a:t> orbits, rather in energy levels called orbitals.  Fuzzier and more in </a:t>
                      </a:r>
                      <a:br>
                        <a:rPr lang="en-US" sz="1800" kern="1400" baseline="0" dirty="0">
                          <a:solidFill>
                            <a:srgbClr val="3333CC"/>
                          </a:solidFill>
                          <a:effectLst/>
                          <a:latin typeface="Times New Roman" panose="02020603050405020304" pitchFamily="18" charset="0"/>
                          <a:cs typeface="Times New Roman" panose="02020603050405020304" pitchFamily="18" charset="0"/>
                        </a:rPr>
                      </a:br>
                      <a:r>
                        <a:rPr lang="en-US" sz="1800" kern="1400" baseline="0" dirty="0">
                          <a:solidFill>
                            <a:srgbClr val="3333CC"/>
                          </a:solidFill>
                          <a:effectLst/>
                          <a:latin typeface="Times New Roman" panose="02020603050405020304" pitchFamily="18" charset="0"/>
                          <a:cs typeface="Times New Roman" panose="02020603050405020304" pitchFamily="18" charset="0"/>
                        </a:rPr>
                        <a:t>tune with complex quantum math.</a:t>
                      </a:r>
                      <a:endParaRPr lang="en-US" sz="1800" kern="1400" dirty="0">
                        <a:solidFill>
                          <a:srgbClr val="3333CC"/>
                        </a:solidFill>
                        <a:effectLst/>
                        <a:latin typeface="Times New Roman" panose="02020603050405020304" pitchFamily="18" charset="0"/>
                        <a:cs typeface="Times New Roman" panose="02020603050405020304" pitchFamily="18" charset="0"/>
                      </a:endParaRPr>
                    </a:p>
                  </a:txBody>
                  <a:tcPr marL="28117" marR="28117" marT="28117" marB="28117"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3" name="Control 1"/>
          <p:cNvSpPr>
            <a:spLocks noChangeArrowheads="1" noChangeShapeType="1"/>
          </p:cNvSpPr>
          <p:nvPr/>
        </p:nvSpPr>
        <p:spPr bwMode="auto">
          <a:xfrm>
            <a:off x="1998663" y="5522913"/>
            <a:ext cx="7300912" cy="5888037"/>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5202425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78" y="29817"/>
            <a:ext cx="9163878" cy="5940088"/>
          </a:xfrm>
          <a:prstGeom prst="rect">
            <a:avLst/>
          </a:prstGeom>
          <a:noFill/>
        </p:spPr>
        <p:txBody>
          <a:bodyPr wrap="square" rtlCol="0">
            <a:spAutoFit/>
          </a:bodyPr>
          <a:lstStyle/>
          <a:p>
            <a:r>
              <a:rPr lang="en-US" sz="3200" dirty="0">
                <a:solidFill>
                  <a:srgbClr val="FF0000"/>
                </a:solidFill>
                <a:latin typeface="Times New Roman" panose="02020603050405020304" pitchFamily="18" charset="0"/>
                <a:cs typeface="Times New Roman" panose="02020603050405020304" pitchFamily="18" charset="0"/>
              </a:rPr>
              <a:t>96.  </a:t>
            </a:r>
            <a:r>
              <a:rPr lang="en-US" sz="3200" dirty="0">
                <a:latin typeface="Times New Roman" panose="02020603050405020304" pitchFamily="18" charset="0"/>
                <a:cs typeface="Times New Roman" panose="02020603050405020304" pitchFamily="18" charset="0"/>
              </a:rPr>
              <a:t>The 4 main points of Dalton’s Atomic Theory</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1.  All elements are composed of individual kinds of atoms.</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2.  Atoms of one element are identical.  Atoms of different</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elements have different masses.</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3.  Atoms can chemically combine with other atoms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IN SIMPLE WHOLE NUMBER RATIOS, to form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new substances.</a:t>
            </a:r>
          </a:p>
          <a:p>
            <a:endParaRPr lang="en-US" sz="2800"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4.  Chemical reactions change the arrangement of atoms, </a:t>
            </a:r>
            <a:br>
              <a:rPr lang="en-US" sz="2800" dirty="0">
                <a:solidFill>
                  <a:prstClr val="black"/>
                </a:solidFill>
                <a:latin typeface="Times New Roman" panose="02020603050405020304" pitchFamily="18" charset="0"/>
                <a:cs typeface="Times New Roman" panose="02020603050405020304" pitchFamily="18" charset="0"/>
              </a:rPr>
            </a:br>
            <a:r>
              <a:rPr lang="en-US" sz="2800" dirty="0">
                <a:solidFill>
                  <a:prstClr val="black"/>
                </a:solidFill>
                <a:latin typeface="Times New Roman" panose="02020603050405020304" pitchFamily="18" charset="0"/>
                <a:cs typeface="Times New Roman" panose="02020603050405020304" pitchFamily="18" charset="0"/>
              </a:rPr>
              <a:t>      but the atoms do not become different kinds of atoms.</a:t>
            </a:r>
          </a:p>
        </p:txBody>
      </p:sp>
    </p:spTree>
    <p:extLst>
      <p:ext uri="{BB962C8B-B14F-4D97-AF65-F5344CB8AC3E}">
        <p14:creationId xmlns:p14="http://schemas.microsoft.com/office/powerpoint/2010/main" val="27390019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gold foil experiment animatio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B19A275-11AB-2497-0DDE-47983D2F1A96}"/>
              </a:ext>
            </a:extLst>
          </p:cNvPr>
          <p:cNvSpPr txBox="1"/>
          <p:nvPr/>
        </p:nvSpPr>
        <p:spPr>
          <a:xfrm>
            <a:off x="228600" y="685800"/>
            <a:ext cx="914400" cy="769441"/>
          </a:xfrm>
          <a:prstGeom prst="rect">
            <a:avLst/>
          </a:prstGeom>
          <a:noFill/>
        </p:spPr>
        <p:txBody>
          <a:bodyPr wrap="square" rtlCol="0">
            <a:spAutoFit/>
          </a:bodyPr>
          <a:lstStyle/>
          <a:p>
            <a:r>
              <a:rPr lang="en-US" sz="4400" b="1" dirty="0">
                <a:solidFill>
                  <a:srgbClr val="FF0000"/>
                </a:solidFill>
                <a:latin typeface="Times New Roman" panose="02020603050405020304" pitchFamily="18" charset="0"/>
                <a:cs typeface="Times New Roman" panose="02020603050405020304" pitchFamily="18" charset="0"/>
              </a:rPr>
              <a:t>97.</a:t>
            </a:r>
          </a:p>
        </p:txBody>
      </p:sp>
    </p:spTree>
    <p:extLst>
      <p:ext uri="{BB962C8B-B14F-4D97-AF65-F5344CB8AC3E}">
        <p14:creationId xmlns:p14="http://schemas.microsoft.com/office/powerpoint/2010/main" val="5228499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124754"/>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98.  </a:t>
            </a:r>
            <a:r>
              <a:rPr lang="en-US" sz="2800" dirty="0">
                <a:latin typeface="Times New Roman" panose="02020603050405020304" pitchFamily="18" charset="0"/>
                <a:cs typeface="Times New Roman" panose="02020603050405020304" pitchFamily="18" charset="0"/>
              </a:rPr>
              <a:t>What Rutherford discovered in his Gold Foil Experiment</a:t>
            </a:r>
          </a:p>
          <a:p>
            <a:endParaRPr lang="en-US" sz="2000" dirty="0">
              <a:latin typeface="Times New Roman" panose="02020603050405020304" pitchFamily="18" charset="0"/>
              <a:cs typeface="Times New Roman" panose="02020603050405020304" pitchFamily="18" charset="0"/>
            </a:endParaRPr>
          </a:p>
          <a:p>
            <a:pPr marL="742950" indent="-742950">
              <a:buAutoNum type="arabicPlain"/>
            </a:pPr>
            <a:r>
              <a:rPr lang="en-US" sz="3600" dirty="0">
                <a:solidFill>
                  <a:srgbClr val="3333CC"/>
                </a:solidFill>
                <a:latin typeface="Times New Roman" panose="02020603050405020304" pitchFamily="18" charset="0"/>
                <a:cs typeface="Times New Roman" panose="02020603050405020304" pitchFamily="18" charset="0"/>
              </a:rPr>
              <a:t>An atom consists of a positively charged nucleus and is surrounded by negatively charged electrons that spin around it.  </a:t>
            </a:r>
          </a:p>
          <a:p>
            <a:pPr marL="742950" indent="-742950">
              <a:buAutoNum type="arabicPlain"/>
            </a:pPr>
            <a:r>
              <a:rPr lang="en-US" sz="3600" dirty="0">
                <a:solidFill>
                  <a:srgbClr val="3333CC"/>
                </a:solidFill>
                <a:latin typeface="Times New Roman" panose="02020603050405020304" pitchFamily="18" charset="0"/>
                <a:cs typeface="Times New Roman" panose="02020603050405020304" pitchFamily="18" charset="0"/>
              </a:rPr>
              <a:t>The size of the nucleus is extremely small as compared to the size of the whole atom.  </a:t>
            </a:r>
          </a:p>
          <a:p>
            <a:pPr marL="742950" indent="-742950">
              <a:buAutoNum type="arabicPlain"/>
            </a:pPr>
            <a:r>
              <a:rPr lang="en-US" sz="3600" dirty="0">
                <a:solidFill>
                  <a:srgbClr val="3333CC"/>
                </a:solidFill>
                <a:latin typeface="Times New Roman" panose="02020603050405020304" pitchFamily="18" charset="0"/>
                <a:cs typeface="Times New Roman" panose="02020603050405020304" pitchFamily="18" charset="0"/>
              </a:rPr>
              <a:t>The atom's entire mass is concentrated in the nucleus while the volume is taken up by the electrons in orbit around the nucleus.  </a:t>
            </a:r>
          </a:p>
          <a:p>
            <a:pPr marL="742950" indent="-742950">
              <a:buAutoNum type="arabicPlain"/>
            </a:pPr>
            <a:r>
              <a:rPr lang="en-US" sz="3600" dirty="0">
                <a:solidFill>
                  <a:srgbClr val="3333CC"/>
                </a:solidFill>
                <a:latin typeface="Times New Roman" panose="02020603050405020304" pitchFamily="18" charset="0"/>
                <a:cs typeface="Times New Roman" panose="02020603050405020304" pitchFamily="18" charset="0"/>
              </a:rPr>
              <a:t>Atoms are mostly empty space.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5751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708981"/>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99.  Rutherford could not explain… </a:t>
            </a:r>
            <a:endParaRPr lang="en-US" sz="28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514350" indent="-514350">
              <a:buAutoNum type="arabicPlain"/>
            </a:pPr>
            <a:r>
              <a:rPr lang="en-US" sz="2800" dirty="0">
                <a:latin typeface="Times New Roman" panose="02020603050405020304" pitchFamily="18" charset="0"/>
                <a:cs typeface="Times New Roman" panose="02020603050405020304" pitchFamily="18" charset="0"/>
              </a:rPr>
              <a:t>Atomic stability.  Why didn’t the electrons collapse into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positive nucleus?  Why didn’t fly away?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marL="514350" indent="-514350">
              <a:buAutoNum type="arabicPlain"/>
            </a:pPr>
            <a:r>
              <a:rPr lang="en-US" sz="2800" dirty="0">
                <a:latin typeface="Times New Roman" panose="02020603050405020304" pitchFamily="18" charset="0"/>
                <a:cs typeface="Times New Roman" panose="02020603050405020304" pitchFamily="18" charset="0"/>
              </a:rPr>
              <a:t>Why didn’t the orbiting electrons lose energy?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If they did, they’d slow down and make them collapse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into the nucleus.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marL="514350" indent="-514350">
              <a:buAutoNum type="arabicPlain"/>
            </a:pPr>
            <a:r>
              <a:rPr lang="en-US" sz="2800" dirty="0">
                <a:latin typeface="Times New Roman" panose="02020603050405020304" pitchFamily="18" charset="0"/>
                <a:cs typeface="Times New Roman" panose="02020603050405020304" pitchFamily="18" charset="0"/>
              </a:rPr>
              <a:t>If the atom was 99% empty space, that meant everything was mostly nothing.  How could that be possible?   </a:t>
            </a:r>
          </a:p>
        </p:txBody>
      </p:sp>
    </p:spTree>
    <p:extLst>
      <p:ext uri="{BB962C8B-B14F-4D97-AF65-F5344CB8AC3E}">
        <p14:creationId xmlns:p14="http://schemas.microsoft.com/office/powerpoint/2010/main" val="34961900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124206"/>
          </a:xfrm>
          <a:prstGeom prst="rect">
            <a:avLst/>
          </a:prstGeom>
          <a:noFill/>
        </p:spPr>
        <p:txBody>
          <a:bodyPr wrap="square" rtlCol="0">
            <a:spAutoFit/>
          </a:bodyPr>
          <a:lstStyle/>
          <a:p>
            <a:pPr marL="457200" indent="-457200">
              <a:buAutoNum type="arabicPeriod" startAt="100"/>
            </a:pPr>
            <a:r>
              <a:rPr lang="en-US" sz="2400" dirty="0">
                <a:latin typeface="Times New Roman" panose="02020603050405020304" pitchFamily="18" charset="0"/>
                <a:cs typeface="Times New Roman" panose="02020603050405020304" pitchFamily="18" charset="0"/>
              </a:rPr>
              <a:t>Describe the Bohr Model (planetary) and spectra.</a:t>
            </a:r>
            <a:br>
              <a:rPr lang="en-US" sz="24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1  Bohr proved that if the electron of the hydrogen atom was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 set distance from the nucleus, and a set speed, it would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(using fancy math) never lose energy and get sucked into</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the nucleus or fly away.</a:t>
            </a:r>
          </a:p>
          <a:p>
            <a:endParaRPr lang="en-US" sz="2800" dirty="0">
              <a:latin typeface="Times New Roman" panose="02020603050405020304" pitchFamily="18" charset="0"/>
              <a:cs typeface="Times New Roman" panose="02020603050405020304" pitchFamily="18" charset="0"/>
            </a:endParaRPr>
          </a:p>
          <a:p>
            <a:r>
              <a:rPr lang="en-US" sz="2800" dirty="0">
                <a:solidFill>
                  <a:srgbClr val="000099"/>
                </a:solidFill>
                <a:latin typeface="Times New Roman" panose="02020603050405020304" pitchFamily="18" charset="0"/>
                <a:cs typeface="Times New Roman" panose="02020603050405020304" pitchFamily="18" charset="0"/>
              </a:rPr>
              <a:t>2  The math was too hard to prove for any other atom, but he</a:t>
            </a: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concluded, since atoms existed, and just because he couldn’t</a:t>
            </a:r>
            <a:br>
              <a:rPr lang="en-US" sz="2800" dirty="0">
                <a:solidFill>
                  <a:srgbClr val="000099"/>
                </a:solidFill>
                <a:latin typeface="Times New Roman" panose="02020603050405020304" pitchFamily="18" charset="0"/>
                <a:cs typeface="Times New Roman" panose="02020603050405020304" pitchFamily="18" charset="0"/>
              </a:rPr>
            </a:br>
            <a:r>
              <a:rPr lang="en-US" sz="2800" dirty="0">
                <a:solidFill>
                  <a:srgbClr val="000099"/>
                </a:solidFill>
                <a:latin typeface="Times New Roman" panose="02020603050405020304" pitchFamily="18" charset="0"/>
                <a:cs typeface="Times New Roman" panose="02020603050405020304" pitchFamily="18" charset="0"/>
              </a:rPr>
              <a:t>    do the math, the same circumstances held true for all atoms.  </a:t>
            </a:r>
          </a:p>
        </p:txBody>
      </p:sp>
    </p:spTree>
    <p:extLst>
      <p:ext uri="{BB962C8B-B14F-4D97-AF65-F5344CB8AC3E}">
        <p14:creationId xmlns:p14="http://schemas.microsoft.com/office/powerpoint/2010/main" val="3021048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001643"/>
          </a:xfrm>
          <a:prstGeom prst="rect">
            <a:avLst/>
          </a:prstGeom>
          <a:noFill/>
        </p:spPr>
        <p:txBody>
          <a:bodyPr wrap="square" rtlCol="0">
            <a:spAutoFit/>
          </a:bodyPr>
          <a:lstStyle/>
          <a:p>
            <a:pPr marL="514350" indent="-514350">
              <a:buAutoNum type="arabicPeriod" startAt="101"/>
            </a:pPr>
            <a:r>
              <a:rPr lang="en-US" sz="3200" dirty="0">
                <a:latin typeface="Times New Roman" panose="02020603050405020304" pitchFamily="18" charset="0"/>
                <a:cs typeface="Times New Roman" panose="02020603050405020304" pitchFamily="18" charset="0"/>
              </a:rPr>
              <a:t>  Bohr put the electrons into what he called ORBITS or SHELLS.  </a:t>
            </a:r>
          </a:p>
          <a:p>
            <a:r>
              <a:rPr lang="en-US" sz="3200" dirty="0">
                <a:latin typeface="Times New Roman" panose="02020603050405020304" pitchFamily="18" charset="0"/>
                <a:cs typeface="Times New Roman" panose="02020603050405020304" pitchFamily="18" charset="0"/>
              </a:rPr>
              <a:t>     Each electron orbit was also an energy level. </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Electrons in the orbits closer to the nucleus had</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lower relative energy than electrons in the higher</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shells or orbits.  </a:t>
            </a:r>
          </a:p>
          <a:p>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102.  He showed that the electrons were normally in</a:t>
            </a:r>
            <a:br>
              <a:rPr lang="en-US" sz="3200" dirty="0">
                <a:solidFill>
                  <a:srgbClr val="000099"/>
                </a:solidFill>
                <a:latin typeface="Times New Roman" panose="02020603050405020304" pitchFamily="18" charset="0"/>
                <a:cs typeface="Times New Roman" panose="02020603050405020304" pitchFamily="18" charset="0"/>
              </a:rPr>
            </a:br>
            <a:r>
              <a:rPr lang="en-US" sz="3200" dirty="0">
                <a:solidFill>
                  <a:srgbClr val="000099"/>
                </a:solidFill>
                <a:latin typeface="Times New Roman" panose="02020603050405020304" pitchFamily="18" charset="0"/>
                <a:cs typeface="Times New Roman" panose="02020603050405020304" pitchFamily="18" charset="0"/>
              </a:rPr>
              <a:t>        the ground state, or lowest energy level possible.  </a:t>
            </a:r>
          </a:p>
          <a:p>
            <a:endParaRPr lang="en-US" sz="3200" dirty="0">
              <a:solidFill>
                <a:srgbClr val="000099"/>
              </a:solidFill>
              <a:latin typeface="Times New Roman" panose="02020603050405020304" pitchFamily="18" charset="0"/>
              <a:cs typeface="Times New Roman" panose="02020603050405020304" pitchFamily="18" charset="0"/>
            </a:endParaRPr>
          </a:p>
          <a:p>
            <a:r>
              <a:rPr lang="en-US" sz="3200" dirty="0">
                <a:solidFill>
                  <a:srgbClr val="000099"/>
                </a:solidFill>
                <a:latin typeface="Times New Roman" panose="02020603050405020304" pitchFamily="18" charset="0"/>
                <a:cs typeface="Times New Roman" panose="02020603050405020304" pitchFamily="18" charset="0"/>
              </a:rPr>
              <a:t>103.  This low energy, or ground state was NORMAL.  </a:t>
            </a:r>
            <a:r>
              <a:rPr lang="en-US" sz="32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4642329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477875"/>
          </a:xfrm>
          <a:prstGeom prst="rect">
            <a:avLst/>
          </a:prstGeom>
          <a:noFill/>
        </p:spPr>
        <p:txBody>
          <a:bodyPr wrap="square" rtlCol="0">
            <a:spAutoFit/>
          </a:bodyPr>
          <a:lstStyle/>
          <a:p>
            <a:r>
              <a:rPr lang="en-US" sz="3200" b="1" dirty="0">
                <a:solidFill>
                  <a:srgbClr val="3333CC"/>
                </a:solidFill>
                <a:latin typeface="Times New Roman" panose="02020603050405020304" pitchFamily="18" charset="0"/>
                <a:cs typeface="Times New Roman" panose="02020603050405020304" pitchFamily="18" charset="0"/>
              </a:rPr>
              <a:t>104.  </a:t>
            </a:r>
            <a:r>
              <a:rPr lang="en-US" sz="3200" dirty="0">
                <a:solidFill>
                  <a:srgbClr val="3333CC"/>
                </a:solidFill>
                <a:latin typeface="Times New Roman" panose="02020603050405020304" pitchFamily="18" charset="0"/>
                <a:cs typeface="Times New Roman" panose="02020603050405020304" pitchFamily="18" charset="0"/>
              </a:rPr>
              <a:t>What’s the difference between orbit &amp; orbital?</a:t>
            </a:r>
            <a:br>
              <a:rPr lang="en-US" sz="3200" b="1" dirty="0">
                <a:solidFill>
                  <a:srgbClr val="3333CC"/>
                </a:solidFill>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Bohr said orbit for energy level.  Now we have electrons in energy levels called SHELLS.  </a:t>
            </a:r>
            <a:br>
              <a:rPr lang="en-US" sz="36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Orbit implies radius and a “neat” simple spinning around the nucleus.  Orbital means “zone”, which is fuzzier in shape</a:t>
            </a:r>
            <a:r>
              <a:rPr lang="en-US" sz="3200" b="1" dirty="0"/>
              <a:t>.</a:t>
            </a:r>
          </a:p>
        </p:txBody>
      </p:sp>
      <p:pic>
        <p:nvPicPr>
          <p:cNvPr id="13314" name="Picture 2" descr="Image result for bohr model vs. wave mechani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99604"/>
            <a:ext cx="2857500" cy="23812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0" y="6180854"/>
            <a:ext cx="8458200" cy="369332"/>
          </a:xfrm>
          <a:prstGeom prst="rect">
            <a:avLst/>
          </a:prstGeom>
          <a:noFill/>
        </p:spPr>
        <p:txBody>
          <a:bodyPr wrap="square" rtlCol="0">
            <a:spAutoFit/>
          </a:bodyPr>
          <a:lstStyle/>
          <a:p>
            <a:r>
              <a:rPr lang="en-US" dirty="0"/>
              <a:t>       NEAT ORBITS                                                        FUZZY SUB ORBITALS</a:t>
            </a:r>
          </a:p>
        </p:txBody>
      </p:sp>
      <p:sp>
        <p:nvSpPr>
          <p:cNvPr id="5" name="Oval 4">
            <a:extLst>
              <a:ext uri="{FF2B5EF4-FFF2-40B4-BE49-F238E27FC236}">
                <a16:creationId xmlns:a16="http://schemas.microsoft.com/office/drawing/2014/main" id="{0BF2E351-D160-8134-3879-C513C5C25392}"/>
              </a:ext>
            </a:extLst>
          </p:cNvPr>
          <p:cNvSpPr/>
          <p:nvPr/>
        </p:nvSpPr>
        <p:spPr>
          <a:xfrm>
            <a:off x="6286500" y="4191000"/>
            <a:ext cx="1524000" cy="1447800"/>
          </a:xfrm>
          <a:prstGeom prst="ellipse">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95E4566-A28F-17DD-E14C-8663C4E20E0B}"/>
              </a:ext>
            </a:extLst>
          </p:cNvPr>
          <p:cNvSpPr/>
          <p:nvPr/>
        </p:nvSpPr>
        <p:spPr>
          <a:xfrm>
            <a:off x="6781800" y="4648200"/>
            <a:ext cx="533400" cy="5334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a:extLst>
              <a:ext uri="{FF2B5EF4-FFF2-40B4-BE49-F238E27FC236}">
                <a16:creationId xmlns:a16="http://schemas.microsoft.com/office/drawing/2014/main" id="{EDE76D75-5E8A-70A1-413B-B0B08F761E0C}"/>
              </a:ext>
            </a:extLst>
          </p:cNvPr>
          <p:cNvSpPr/>
          <p:nvPr/>
        </p:nvSpPr>
        <p:spPr>
          <a:xfrm rot="545451">
            <a:off x="5999978" y="4893486"/>
            <a:ext cx="762000" cy="636925"/>
          </a:xfrm>
          <a:prstGeom prst="teardrop">
            <a:avLst>
              <a:gd name="adj" fmla="val 15494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ardrop 6">
            <a:extLst>
              <a:ext uri="{FF2B5EF4-FFF2-40B4-BE49-F238E27FC236}">
                <a16:creationId xmlns:a16="http://schemas.microsoft.com/office/drawing/2014/main" id="{D8482183-3595-A686-4187-568442B5AB06}"/>
              </a:ext>
            </a:extLst>
          </p:cNvPr>
          <p:cNvSpPr/>
          <p:nvPr/>
        </p:nvSpPr>
        <p:spPr>
          <a:xfrm rot="17661368" flipH="1">
            <a:off x="7383075" y="4237266"/>
            <a:ext cx="762000" cy="636925"/>
          </a:xfrm>
          <a:prstGeom prst="teardrop">
            <a:avLst>
              <a:gd name="adj" fmla="val 15494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ardrop 7">
            <a:extLst>
              <a:ext uri="{FF2B5EF4-FFF2-40B4-BE49-F238E27FC236}">
                <a16:creationId xmlns:a16="http://schemas.microsoft.com/office/drawing/2014/main" id="{26A030D2-57A1-AA5A-EA2E-7D1FA7E73AE2}"/>
              </a:ext>
            </a:extLst>
          </p:cNvPr>
          <p:cNvSpPr/>
          <p:nvPr/>
        </p:nvSpPr>
        <p:spPr>
          <a:xfrm rot="10800000" flipH="1">
            <a:off x="6067575" y="4117986"/>
            <a:ext cx="762000" cy="636925"/>
          </a:xfrm>
          <a:prstGeom prst="teardrop">
            <a:avLst>
              <a:gd name="adj" fmla="val 15494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a:extLst>
              <a:ext uri="{FF2B5EF4-FFF2-40B4-BE49-F238E27FC236}">
                <a16:creationId xmlns:a16="http://schemas.microsoft.com/office/drawing/2014/main" id="{387098FC-5191-B52E-DB94-CDCD4687459C}"/>
              </a:ext>
            </a:extLst>
          </p:cNvPr>
          <p:cNvSpPr/>
          <p:nvPr/>
        </p:nvSpPr>
        <p:spPr>
          <a:xfrm rot="15587316">
            <a:off x="7267462" y="5097541"/>
            <a:ext cx="762000" cy="636925"/>
          </a:xfrm>
          <a:prstGeom prst="teardrop">
            <a:avLst>
              <a:gd name="adj" fmla="val 15494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ardrop 9">
            <a:extLst>
              <a:ext uri="{FF2B5EF4-FFF2-40B4-BE49-F238E27FC236}">
                <a16:creationId xmlns:a16="http://schemas.microsoft.com/office/drawing/2014/main" id="{C589CE23-A07B-03B4-4556-519D6DC0A49E}"/>
              </a:ext>
            </a:extLst>
          </p:cNvPr>
          <p:cNvSpPr/>
          <p:nvPr/>
        </p:nvSpPr>
        <p:spPr>
          <a:xfrm rot="13872413" flipH="1">
            <a:off x="6669632" y="3826273"/>
            <a:ext cx="762000" cy="636925"/>
          </a:xfrm>
          <a:prstGeom prst="teardrop">
            <a:avLst>
              <a:gd name="adj" fmla="val 154940"/>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ardrop 10">
            <a:extLst>
              <a:ext uri="{FF2B5EF4-FFF2-40B4-BE49-F238E27FC236}">
                <a16:creationId xmlns:a16="http://schemas.microsoft.com/office/drawing/2014/main" id="{04CBC343-CB0A-A49C-D0B4-0B0D4078BA2C}"/>
              </a:ext>
            </a:extLst>
          </p:cNvPr>
          <p:cNvSpPr/>
          <p:nvPr/>
        </p:nvSpPr>
        <p:spPr>
          <a:xfrm rot="7849027" flipH="1" flipV="1">
            <a:off x="6634651" y="5373616"/>
            <a:ext cx="762000" cy="636925"/>
          </a:xfrm>
          <a:prstGeom prst="teardrop">
            <a:avLst>
              <a:gd name="adj" fmla="val 154940"/>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72783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00" y="-10801"/>
            <a:ext cx="9067800" cy="584775"/>
          </a:xfrm>
          <a:prstGeom prst="rect">
            <a:avLst/>
          </a:prstGeom>
          <a:noFill/>
        </p:spPr>
        <p:txBody>
          <a:bodyPr wrap="square" rtlCol="0">
            <a:spAutoFit/>
          </a:bodyPr>
          <a:lstStyle/>
          <a:p>
            <a:r>
              <a:rPr lang="en-US" sz="3200" b="1" dirty="0">
                <a:solidFill>
                  <a:srgbClr val="FF0000"/>
                </a:solidFill>
                <a:latin typeface="Times New Roman" panose="02020603050405020304" pitchFamily="18" charset="0"/>
                <a:cs typeface="Times New Roman" panose="02020603050405020304" pitchFamily="18" charset="0"/>
              </a:rPr>
              <a:t>105.  </a:t>
            </a:r>
            <a:r>
              <a:rPr lang="en-US" sz="2400" dirty="0">
                <a:solidFill>
                  <a:srgbClr val="FF0000"/>
                </a:solidFill>
                <a:latin typeface="Times New Roman" panose="02020603050405020304" pitchFamily="18" charset="0"/>
                <a:cs typeface="Times New Roman" panose="02020603050405020304" pitchFamily="18" charset="0"/>
              </a:rPr>
              <a:t>What’s the difference between SPECTRA + SPECTROGRAPH?</a:t>
            </a:r>
            <a:endParaRPr lang="en-US" sz="2000" dirty="0">
              <a:solidFill>
                <a:srgbClr val="FF0000"/>
              </a:solidFill>
              <a:latin typeface="Times New Roman" panose="02020603050405020304" pitchFamily="18" charset="0"/>
              <a:cs typeface="Times New Roman" panose="02020603050405020304" pitchFamily="18" charset="0"/>
            </a:endParaRPr>
          </a:p>
        </p:txBody>
      </p:sp>
      <p:pic>
        <p:nvPicPr>
          <p:cNvPr id="14338" name="Picture 2" descr="Image result for neon open sign"/>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800" y="811696"/>
            <a:ext cx="4704522" cy="21601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80723" y="811696"/>
            <a:ext cx="4363277" cy="2308324"/>
          </a:xfrm>
          <a:prstGeom prst="rect">
            <a:avLst/>
          </a:prstGeom>
          <a:noFill/>
        </p:spPr>
        <p:txBody>
          <a:bodyPr wrap="square" rtlCol="0">
            <a:spAutoFit/>
          </a:bodyPr>
          <a:lstStyle/>
          <a:p>
            <a:pPr algn="ctr"/>
            <a:r>
              <a:rPr lang="en-US" dirty="0">
                <a:solidFill>
                  <a:schemeClr val="tx1">
                    <a:lumMod val="95000"/>
                    <a:lumOff val="5000"/>
                  </a:schemeClr>
                </a:solidFill>
                <a:latin typeface="Comic Sans MS" panose="030F0702030302020204" pitchFamily="66" charset="0"/>
              </a:rPr>
              <a:t>The word “open” has neon gas that</a:t>
            </a:r>
            <a:br>
              <a:rPr lang="en-US" dirty="0">
                <a:solidFill>
                  <a:schemeClr val="tx1">
                    <a:lumMod val="95000"/>
                    <a:lumOff val="5000"/>
                  </a:schemeClr>
                </a:solidFill>
                <a:latin typeface="Comic Sans MS" panose="030F0702030302020204" pitchFamily="66" charset="0"/>
              </a:rPr>
            </a:br>
            <a:r>
              <a:rPr lang="en-US" dirty="0">
                <a:solidFill>
                  <a:schemeClr val="tx1">
                    <a:lumMod val="95000"/>
                    <a:lumOff val="5000"/>
                  </a:schemeClr>
                </a:solidFill>
                <a:latin typeface="Comic Sans MS" panose="030F0702030302020204" pitchFamily="66" charset="0"/>
              </a:rPr>
              <a:t>is excited by electricity.  </a:t>
            </a:r>
            <a:br>
              <a:rPr lang="en-US" dirty="0">
                <a:solidFill>
                  <a:schemeClr val="tx1">
                    <a:lumMod val="95000"/>
                    <a:lumOff val="5000"/>
                  </a:schemeClr>
                </a:solidFill>
                <a:latin typeface="Comic Sans MS" panose="030F0702030302020204" pitchFamily="66" charset="0"/>
              </a:rPr>
            </a:br>
            <a:r>
              <a:rPr lang="en-US" dirty="0">
                <a:solidFill>
                  <a:schemeClr val="tx1">
                    <a:lumMod val="95000"/>
                    <a:lumOff val="5000"/>
                  </a:schemeClr>
                </a:solidFill>
                <a:latin typeface="Comic Sans MS" panose="030F0702030302020204" pitchFamily="66" charset="0"/>
              </a:rPr>
              <a:t>The spectra given off we see as ORANGE light with our eyes. </a:t>
            </a:r>
            <a:br>
              <a:rPr lang="en-US" dirty="0">
                <a:solidFill>
                  <a:schemeClr val="tx1">
                    <a:lumMod val="95000"/>
                    <a:lumOff val="5000"/>
                  </a:schemeClr>
                </a:solidFill>
                <a:latin typeface="Comic Sans MS" panose="030F0702030302020204" pitchFamily="66" charset="0"/>
              </a:rPr>
            </a:br>
            <a:r>
              <a:rPr lang="en-US" dirty="0">
                <a:solidFill>
                  <a:schemeClr val="tx1">
                    <a:lumMod val="95000"/>
                    <a:lumOff val="5000"/>
                  </a:schemeClr>
                </a:solidFill>
                <a:latin typeface="Comic Sans MS" panose="030F0702030302020204" pitchFamily="66" charset="0"/>
              </a:rPr>
              <a:t>It’s the mixture of color we </a:t>
            </a:r>
            <a:br>
              <a:rPr lang="en-US" dirty="0">
                <a:solidFill>
                  <a:schemeClr val="tx1">
                    <a:lumMod val="95000"/>
                    <a:lumOff val="5000"/>
                  </a:schemeClr>
                </a:solidFill>
                <a:latin typeface="Comic Sans MS" panose="030F0702030302020204" pitchFamily="66" charset="0"/>
              </a:rPr>
            </a:br>
            <a:r>
              <a:rPr lang="en-US" dirty="0">
                <a:solidFill>
                  <a:schemeClr val="tx1">
                    <a:lumMod val="95000"/>
                    <a:lumOff val="5000"/>
                  </a:schemeClr>
                </a:solidFill>
                <a:latin typeface="Comic Sans MS" panose="030F0702030302020204" pitchFamily="66" charset="0"/>
              </a:rPr>
              <a:t>see as orange.  The blue lamp is hydrogen gas, which has a different spectra we see as blue.  </a:t>
            </a:r>
          </a:p>
        </p:txBody>
      </p:sp>
      <p:sp>
        <p:nvSpPr>
          <p:cNvPr id="6" name="TextBox 5"/>
          <p:cNvSpPr txBox="1"/>
          <p:nvPr/>
        </p:nvSpPr>
        <p:spPr>
          <a:xfrm>
            <a:off x="-1" y="3268984"/>
            <a:ext cx="9144001" cy="1538883"/>
          </a:xfrm>
          <a:prstGeom prst="rect">
            <a:avLst/>
          </a:prstGeom>
          <a:solidFill>
            <a:schemeClr val="bg1">
              <a:lumMod val="95000"/>
            </a:schemeClr>
          </a:solidFill>
        </p:spPr>
        <p:txBody>
          <a:bodyPr wrap="square" rtlCol="0">
            <a:spAutoFit/>
          </a:bodyPr>
          <a:lstStyle/>
          <a:p>
            <a:pPr algn="ctr"/>
            <a:r>
              <a:rPr lang="en-US" sz="2000" b="1" dirty="0">
                <a:solidFill>
                  <a:schemeClr val="tx1">
                    <a:lumMod val="95000"/>
                    <a:lumOff val="5000"/>
                  </a:schemeClr>
                </a:solidFill>
              </a:rPr>
              <a:t>Through a refractive lens, we can see the blue is broken apart by the prism of the lens to this unique pattern of colors we see as blue.</a:t>
            </a:r>
            <a:br>
              <a:rPr lang="en-US" sz="2000" b="1" dirty="0">
                <a:solidFill>
                  <a:schemeClr val="tx1">
                    <a:lumMod val="95000"/>
                    <a:lumOff val="5000"/>
                  </a:schemeClr>
                </a:solidFill>
              </a:rPr>
            </a:br>
            <a:r>
              <a:rPr lang="en-US" sz="1400" b="1" dirty="0">
                <a:solidFill>
                  <a:schemeClr val="tx1">
                    <a:lumMod val="95000"/>
                    <a:lumOff val="5000"/>
                  </a:schemeClr>
                </a:solidFill>
              </a:rPr>
              <a:t> </a:t>
            </a:r>
            <a:endParaRPr lang="en-US" sz="2000" b="1" dirty="0">
              <a:solidFill>
                <a:schemeClr val="tx1">
                  <a:lumMod val="95000"/>
                  <a:lumOff val="5000"/>
                </a:schemeClr>
              </a:solidFill>
            </a:endParaRPr>
          </a:p>
          <a:p>
            <a:pPr algn="ctr"/>
            <a:r>
              <a:rPr lang="en-US" sz="2000" b="1" dirty="0">
                <a:solidFill>
                  <a:schemeClr val="tx1">
                    <a:lumMod val="95000"/>
                    <a:lumOff val="5000"/>
                  </a:schemeClr>
                </a:solidFill>
              </a:rPr>
              <a:t>For a few dollars more the device used to see this, with numerals to measure the wavelengths in nanometers (quantitative measuring)</a:t>
            </a:r>
          </a:p>
        </p:txBody>
      </p:sp>
      <p:pic>
        <p:nvPicPr>
          <p:cNvPr id="1026" name="Picture 2" descr="Image result for spectral emission lines">
            <a:extLst>
              <a:ext uri="{FF2B5EF4-FFF2-40B4-BE49-F238E27FC236}">
                <a16:creationId xmlns:a16="http://schemas.microsoft.com/office/drawing/2014/main" id="{0007238E-BEEB-4B22-909B-033E978334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00" t="50005" r="6800" b="31714"/>
          <a:stretch>
            <a:fillRect/>
          </a:stretch>
        </p:blipFill>
        <p:spPr bwMode="auto">
          <a:xfrm>
            <a:off x="1600200" y="5500365"/>
            <a:ext cx="5508797" cy="12793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2C7E3D7-7B78-4E18-BF03-425A871D4CF8}"/>
              </a:ext>
            </a:extLst>
          </p:cNvPr>
          <p:cNvSpPr txBox="1"/>
          <p:nvPr/>
        </p:nvSpPr>
        <p:spPr>
          <a:xfrm>
            <a:off x="2079797" y="5038700"/>
            <a:ext cx="5029200" cy="461665"/>
          </a:xfrm>
          <a:prstGeom prst="rect">
            <a:avLst/>
          </a:prstGeom>
          <a:solidFill>
            <a:schemeClr val="bg1"/>
          </a:solidFill>
        </p:spPr>
        <p:txBody>
          <a:bodyPr wrap="square" rtlCol="0">
            <a:spAutoFit/>
          </a:bodyPr>
          <a:lstStyle/>
          <a:p>
            <a:r>
              <a:rPr lang="en-US" sz="2400" dirty="0">
                <a:latin typeface="Comic Sans MS" panose="030F0702030302020204" pitchFamily="66" charset="0"/>
              </a:rPr>
              <a:t>Spectrograph for Hydrogen</a:t>
            </a:r>
          </a:p>
        </p:txBody>
      </p:sp>
    </p:spTree>
    <p:extLst>
      <p:ext uri="{BB962C8B-B14F-4D97-AF65-F5344CB8AC3E}">
        <p14:creationId xmlns:p14="http://schemas.microsoft.com/office/powerpoint/2010/main" val="27028493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65329888"/>
              </p:ext>
            </p:extLst>
          </p:nvPr>
        </p:nvGraphicFramePr>
        <p:xfrm>
          <a:off x="1" y="609599"/>
          <a:ext cx="9144000" cy="6248401"/>
        </p:xfrm>
        <a:graphic>
          <a:graphicData uri="http://schemas.openxmlformats.org/drawingml/2006/table">
            <a:tbl>
              <a:tblPr/>
              <a:tblGrid>
                <a:gridCol w="580064">
                  <a:extLst>
                    <a:ext uri="{9D8B030D-6E8A-4147-A177-3AD203B41FA5}">
                      <a16:colId xmlns:a16="http://schemas.microsoft.com/office/drawing/2014/main" val="20000"/>
                    </a:ext>
                  </a:extLst>
                </a:gridCol>
                <a:gridCol w="1848157">
                  <a:extLst>
                    <a:ext uri="{9D8B030D-6E8A-4147-A177-3AD203B41FA5}">
                      <a16:colId xmlns:a16="http://schemas.microsoft.com/office/drawing/2014/main" val="20001"/>
                    </a:ext>
                  </a:extLst>
                </a:gridCol>
                <a:gridCol w="2265161">
                  <a:extLst>
                    <a:ext uri="{9D8B030D-6E8A-4147-A177-3AD203B41FA5}">
                      <a16:colId xmlns:a16="http://schemas.microsoft.com/office/drawing/2014/main" val="20002"/>
                    </a:ext>
                  </a:extLst>
                </a:gridCol>
                <a:gridCol w="2636493">
                  <a:extLst>
                    <a:ext uri="{9D8B030D-6E8A-4147-A177-3AD203B41FA5}">
                      <a16:colId xmlns:a16="http://schemas.microsoft.com/office/drawing/2014/main" val="20003"/>
                    </a:ext>
                  </a:extLst>
                </a:gridCol>
                <a:gridCol w="1814125">
                  <a:extLst>
                    <a:ext uri="{9D8B030D-6E8A-4147-A177-3AD203B41FA5}">
                      <a16:colId xmlns:a16="http://schemas.microsoft.com/office/drawing/2014/main" val="20004"/>
                    </a:ext>
                  </a:extLst>
                </a:gridCol>
              </a:tblGrid>
              <a:tr h="1202411">
                <a:tc>
                  <a:txBody>
                    <a:bodyPr/>
                    <a:lstStyle/>
                    <a:p>
                      <a:pPr marR="0" indent="0" algn="ctr" rtl="0">
                        <a:lnSpc>
                          <a:spcPct val="119000"/>
                        </a:lnSpc>
                        <a:spcBef>
                          <a:spcPts val="0"/>
                        </a:spcBef>
                        <a:spcAft>
                          <a:spcPts val="0"/>
                        </a:spcAft>
                      </a:pPr>
                      <a:r>
                        <a:rPr lang="en-US" sz="1000" kern="1400" dirty="0">
                          <a:solidFill>
                            <a:srgbClr val="000000"/>
                          </a:solidFill>
                          <a:effectLst/>
                          <a:latin typeface="Times New Roman" panose="02020603050405020304" pitchFamily="18" charset="0"/>
                          <a:cs typeface="Times New Roman" panose="02020603050405020304" pitchFamily="18" charset="0"/>
                        </a:rPr>
                        <a:t>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Atom</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Ground state</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electron configuration</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Possible excited state</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configuration</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 of electrons </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is always</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106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solidFill>
                            <a:srgbClr val="FF0000"/>
                          </a:solidFill>
                          <a:effectLst/>
                          <a:latin typeface="Times New Roman" panose="02020603050405020304" pitchFamily="18" charset="0"/>
                          <a:cs typeface="Times New Roman" panose="02020603050405020304" pitchFamily="18" charset="0"/>
                        </a:rPr>
                        <a:t>Mg #12</a:t>
                      </a:r>
                      <a:endParaRPr lang="en-US" sz="280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2-8-2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2-7-3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12</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009198">
                <a:tc>
                  <a:txBody>
                    <a:bodyPr/>
                    <a:lstStyle/>
                    <a:p>
                      <a:pPr marR="0" indent="0" algn="ctr" rtl="0">
                        <a:lnSpc>
                          <a:spcPct val="119000"/>
                        </a:lnSpc>
                        <a:spcBef>
                          <a:spcPts val="0"/>
                        </a:spcBef>
                        <a:spcAft>
                          <a:spcPts val="0"/>
                        </a:spcAft>
                      </a:pPr>
                      <a:r>
                        <a:rPr lang="en-US" sz="1600" kern="1400" dirty="0">
                          <a:solidFill>
                            <a:srgbClr val="3333CC"/>
                          </a:solidFill>
                          <a:effectLst/>
                          <a:latin typeface="Times New Roman" panose="02020603050405020304" pitchFamily="18" charset="0"/>
                          <a:cs typeface="Times New Roman" panose="02020603050405020304" pitchFamily="18" charset="0"/>
                        </a:rPr>
                        <a:t>107</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r>
                        <a:rPr lang="en-US" sz="2800" kern="1200" dirty="0">
                          <a:solidFill>
                            <a:srgbClr val="3333CC"/>
                          </a:solidFill>
                          <a:effectLst/>
                          <a:latin typeface="Times New Roman" panose="02020603050405020304" pitchFamily="18" charset="0"/>
                          <a:cs typeface="Times New Roman" panose="02020603050405020304" pitchFamily="18" charset="0"/>
                        </a:rPr>
                        <a:t>Al #13</a:t>
                      </a:r>
                      <a:endParaRPr lang="en-US" sz="280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extLst>
                  <a:ext uri="{0D108BD9-81ED-4DB2-BD59-A6C34878D82A}">
                    <a16:rowId xmlns:a16="http://schemas.microsoft.com/office/drawing/2014/main" val="10002"/>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108</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solidFill>
                            <a:srgbClr val="FF0000"/>
                          </a:solidFill>
                          <a:effectLst/>
                          <a:latin typeface="Times New Roman" panose="02020603050405020304" pitchFamily="18" charset="0"/>
                          <a:cs typeface="Times New Roman" panose="02020603050405020304" pitchFamily="18" charset="0"/>
                        </a:rPr>
                        <a:t>C #6</a:t>
                      </a:r>
                      <a:endParaRPr lang="en-US" sz="280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1009198">
                <a:tc>
                  <a:txBody>
                    <a:bodyPr/>
                    <a:lstStyle/>
                    <a:p>
                      <a:pPr marR="0" indent="0" algn="ctr" rtl="0">
                        <a:lnSpc>
                          <a:spcPct val="119000"/>
                        </a:lnSpc>
                        <a:spcBef>
                          <a:spcPts val="0"/>
                        </a:spcBef>
                        <a:spcAft>
                          <a:spcPts val="0"/>
                        </a:spcAft>
                      </a:pPr>
                      <a:r>
                        <a:rPr lang="en-US" sz="1600" kern="1400" dirty="0">
                          <a:solidFill>
                            <a:srgbClr val="3333CC"/>
                          </a:solidFill>
                          <a:effectLst/>
                          <a:latin typeface="Times New Roman" panose="02020603050405020304" pitchFamily="18" charset="0"/>
                          <a:cs typeface="Times New Roman" panose="02020603050405020304" pitchFamily="18" charset="0"/>
                        </a:rPr>
                        <a:t>109</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r>
                        <a:rPr lang="en-US" sz="2800" kern="1200" dirty="0">
                          <a:solidFill>
                            <a:srgbClr val="3333CC"/>
                          </a:solidFill>
                          <a:effectLst/>
                          <a:latin typeface="Times New Roman" panose="02020603050405020304" pitchFamily="18" charset="0"/>
                          <a:cs typeface="Times New Roman" panose="02020603050405020304" pitchFamily="18" charset="0"/>
                        </a:rPr>
                        <a:t>Ca #20</a:t>
                      </a:r>
                      <a:endParaRPr lang="en-US" sz="280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endParaRPr lang="en-US" sz="2800" b="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110</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solidFill>
                            <a:srgbClr val="FF0000"/>
                          </a:solidFill>
                          <a:effectLst/>
                          <a:latin typeface="Times New Roman" panose="02020603050405020304" pitchFamily="18" charset="0"/>
                          <a:cs typeface="Times New Roman" panose="02020603050405020304" pitchFamily="18" charset="0"/>
                        </a:rPr>
                        <a:t>Fe </a:t>
                      </a:r>
                      <a:r>
                        <a:rPr lang="en-US" sz="2800" kern="1200" dirty="0">
                          <a:solidFill>
                            <a:srgbClr val="FF0000"/>
                          </a:solidFill>
                          <a:effectLst/>
                          <a:latin typeface="Times New Roman" panose="02020603050405020304" pitchFamily="18" charset="0"/>
                          <a:cs typeface="Times New Roman" panose="02020603050405020304" pitchFamily="18" charset="0"/>
                        </a:rPr>
                        <a:t>#</a:t>
                      </a:r>
                      <a:r>
                        <a:rPr lang="en-US" sz="2800" kern="1400" dirty="0">
                          <a:solidFill>
                            <a:srgbClr val="FF0000"/>
                          </a:solidFill>
                          <a:effectLst/>
                          <a:latin typeface="Times New Roman" panose="02020603050405020304" pitchFamily="18" charset="0"/>
                          <a:cs typeface="Times New Roman" panose="02020603050405020304" pitchFamily="18" charset="0"/>
                        </a:rPr>
                        <a:t>26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2800" b="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Control 1"/>
          <p:cNvSpPr>
            <a:spLocks noChangeArrowheads="1" noChangeShapeType="1"/>
          </p:cNvSpPr>
          <p:nvPr/>
        </p:nvSpPr>
        <p:spPr bwMode="auto">
          <a:xfrm>
            <a:off x="1154113" y="6775450"/>
            <a:ext cx="7300912" cy="322897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9DF81FA4-EB93-420C-BC36-2D99F2964F6B}"/>
              </a:ext>
            </a:extLst>
          </p:cNvPr>
          <p:cNvSpPr txBox="1"/>
          <p:nvPr/>
        </p:nvSpPr>
        <p:spPr>
          <a:xfrm>
            <a:off x="0" y="37595"/>
            <a:ext cx="9143999" cy="461665"/>
          </a:xfrm>
          <a:prstGeom prst="rect">
            <a:avLst/>
          </a:prstGeom>
          <a:noFill/>
        </p:spPr>
        <p:txBody>
          <a:bodyPr wrap="square" rtlCol="0">
            <a:spAutoFit/>
          </a:bodyPr>
          <a:lstStyle/>
          <a:p>
            <a:pPr algn="ctr"/>
            <a:r>
              <a:rPr lang="en-US" sz="2400" dirty="0">
                <a:solidFill>
                  <a:srgbClr val="3333CC"/>
                </a:solidFill>
                <a:latin typeface="Comic Sans MS" panose="030F0702030302020204" pitchFamily="66" charset="0"/>
              </a:rPr>
              <a:t>Fill in the chart, using magnesium as an example of what to do. </a:t>
            </a:r>
          </a:p>
        </p:txBody>
      </p:sp>
    </p:spTree>
    <p:extLst>
      <p:ext uri="{BB962C8B-B14F-4D97-AF65-F5344CB8AC3E}">
        <p14:creationId xmlns:p14="http://schemas.microsoft.com/office/powerpoint/2010/main" val="1900166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7599405"/>
              </p:ext>
            </p:extLst>
          </p:nvPr>
        </p:nvGraphicFramePr>
        <p:xfrm>
          <a:off x="1" y="609599"/>
          <a:ext cx="9144000" cy="6248401"/>
        </p:xfrm>
        <a:graphic>
          <a:graphicData uri="http://schemas.openxmlformats.org/drawingml/2006/table">
            <a:tbl>
              <a:tblPr/>
              <a:tblGrid>
                <a:gridCol w="580064">
                  <a:extLst>
                    <a:ext uri="{9D8B030D-6E8A-4147-A177-3AD203B41FA5}">
                      <a16:colId xmlns:a16="http://schemas.microsoft.com/office/drawing/2014/main" val="20000"/>
                    </a:ext>
                  </a:extLst>
                </a:gridCol>
                <a:gridCol w="1848157">
                  <a:extLst>
                    <a:ext uri="{9D8B030D-6E8A-4147-A177-3AD203B41FA5}">
                      <a16:colId xmlns:a16="http://schemas.microsoft.com/office/drawing/2014/main" val="20001"/>
                    </a:ext>
                  </a:extLst>
                </a:gridCol>
                <a:gridCol w="2265161">
                  <a:extLst>
                    <a:ext uri="{9D8B030D-6E8A-4147-A177-3AD203B41FA5}">
                      <a16:colId xmlns:a16="http://schemas.microsoft.com/office/drawing/2014/main" val="20002"/>
                    </a:ext>
                  </a:extLst>
                </a:gridCol>
                <a:gridCol w="2636493">
                  <a:extLst>
                    <a:ext uri="{9D8B030D-6E8A-4147-A177-3AD203B41FA5}">
                      <a16:colId xmlns:a16="http://schemas.microsoft.com/office/drawing/2014/main" val="20003"/>
                    </a:ext>
                  </a:extLst>
                </a:gridCol>
                <a:gridCol w="1814125">
                  <a:extLst>
                    <a:ext uri="{9D8B030D-6E8A-4147-A177-3AD203B41FA5}">
                      <a16:colId xmlns:a16="http://schemas.microsoft.com/office/drawing/2014/main" val="20004"/>
                    </a:ext>
                  </a:extLst>
                </a:gridCol>
              </a:tblGrid>
              <a:tr h="1202411">
                <a:tc>
                  <a:txBody>
                    <a:bodyPr/>
                    <a:lstStyle/>
                    <a:p>
                      <a:pPr marR="0" indent="0" algn="ctr" rtl="0">
                        <a:lnSpc>
                          <a:spcPct val="119000"/>
                        </a:lnSpc>
                        <a:spcBef>
                          <a:spcPts val="0"/>
                        </a:spcBef>
                        <a:spcAft>
                          <a:spcPts val="0"/>
                        </a:spcAft>
                      </a:pPr>
                      <a:r>
                        <a:rPr lang="en-US" sz="1000" kern="1400" dirty="0">
                          <a:solidFill>
                            <a:srgbClr val="000000"/>
                          </a:solidFill>
                          <a:effectLst/>
                          <a:latin typeface="Times New Roman" panose="02020603050405020304" pitchFamily="18" charset="0"/>
                          <a:cs typeface="Times New Roman" panose="02020603050405020304" pitchFamily="18" charset="0"/>
                        </a:rPr>
                        <a:t>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Atom</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Ground state</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electron configuration</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Possible excited state</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configuration</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000" b="0" kern="1200" dirty="0">
                          <a:solidFill>
                            <a:srgbClr val="000000"/>
                          </a:solidFill>
                          <a:effectLst/>
                          <a:latin typeface="Times New Roman" panose="02020603050405020304" pitchFamily="18" charset="0"/>
                          <a:cs typeface="Times New Roman" panose="02020603050405020304" pitchFamily="18" charset="0"/>
                        </a:rPr>
                        <a:t># of electrons </a:t>
                      </a:r>
                      <a:br>
                        <a:rPr lang="en-US" sz="2000" b="0" kern="1200" dirty="0">
                          <a:solidFill>
                            <a:srgbClr val="000000"/>
                          </a:solidFill>
                          <a:effectLst/>
                          <a:latin typeface="Times New Roman" panose="02020603050405020304" pitchFamily="18" charset="0"/>
                          <a:cs typeface="Times New Roman" panose="02020603050405020304" pitchFamily="18" charset="0"/>
                        </a:rPr>
                      </a:br>
                      <a:r>
                        <a:rPr lang="en-US" sz="2000" b="0" kern="1200" dirty="0">
                          <a:solidFill>
                            <a:srgbClr val="000000"/>
                          </a:solidFill>
                          <a:effectLst/>
                          <a:latin typeface="Times New Roman" panose="02020603050405020304" pitchFamily="18" charset="0"/>
                          <a:cs typeface="Times New Roman" panose="02020603050405020304" pitchFamily="18" charset="0"/>
                        </a:rPr>
                        <a:t>is always</a:t>
                      </a:r>
                      <a:endParaRPr lang="en-US" sz="2000" b="0" kern="1400" dirty="0">
                        <a:solidFill>
                          <a:srgbClr val="00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0"/>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106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solidFill>
                            <a:srgbClr val="FF0000"/>
                          </a:solidFill>
                          <a:effectLst/>
                          <a:latin typeface="Times New Roman" panose="02020603050405020304" pitchFamily="18" charset="0"/>
                          <a:cs typeface="Times New Roman" panose="02020603050405020304" pitchFamily="18" charset="0"/>
                        </a:rPr>
                        <a:t>Mg #12</a:t>
                      </a:r>
                      <a:endParaRPr lang="en-US" sz="280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2-8-2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2-7-3 </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12</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1009198">
                <a:tc>
                  <a:txBody>
                    <a:bodyPr/>
                    <a:lstStyle/>
                    <a:p>
                      <a:pPr marR="0" indent="0" algn="ctr" rtl="0">
                        <a:lnSpc>
                          <a:spcPct val="119000"/>
                        </a:lnSpc>
                        <a:spcBef>
                          <a:spcPts val="0"/>
                        </a:spcBef>
                        <a:spcAft>
                          <a:spcPts val="0"/>
                        </a:spcAft>
                      </a:pPr>
                      <a:r>
                        <a:rPr lang="en-US" sz="1600" kern="1400" dirty="0">
                          <a:solidFill>
                            <a:srgbClr val="3333CC"/>
                          </a:solidFill>
                          <a:effectLst/>
                          <a:latin typeface="Times New Roman" panose="02020603050405020304" pitchFamily="18" charset="0"/>
                          <a:cs typeface="Times New Roman" panose="02020603050405020304" pitchFamily="18" charset="0"/>
                        </a:rPr>
                        <a:t>107</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r>
                        <a:rPr lang="en-US" sz="2800" kern="1200" dirty="0">
                          <a:solidFill>
                            <a:srgbClr val="3333CC"/>
                          </a:solidFill>
                          <a:effectLst/>
                          <a:latin typeface="Times New Roman" panose="02020603050405020304" pitchFamily="18" charset="0"/>
                          <a:cs typeface="Times New Roman" panose="02020603050405020304" pitchFamily="18" charset="0"/>
                        </a:rPr>
                        <a:t>Al #13</a:t>
                      </a:r>
                      <a:endParaRPr lang="en-US" sz="280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2-8-3</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2-7-4</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13</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CCFFFF"/>
                    </a:solidFill>
                  </a:tcPr>
                </a:tc>
                <a:extLst>
                  <a:ext uri="{0D108BD9-81ED-4DB2-BD59-A6C34878D82A}">
                    <a16:rowId xmlns:a16="http://schemas.microsoft.com/office/drawing/2014/main" val="10002"/>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108</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200" dirty="0">
                          <a:solidFill>
                            <a:srgbClr val="FF0000"/>
                          </a:solidFill>
                          <a:effectLst/>
                          <a:latin typeface="Times New Roman" panose="02020603050405020304" pitchFamily="18" charset="0"/>
                          <a:cs typeface="Times New Roman" panose="02020603050405020304" pitchFamily="18" charset="0"/>
                        </a:rPr>
                        <a:t>C #6</a:t>
                      </a:r>
                      <a:endParaRPr lang="en-US" sz="2800" kern="1400" dirty="0">
                        <a:solidFill>
                          <a:srgbClr val="FF0000"/>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2-4</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2-3-1</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1009198">
                <a:tc>
                  <a:txBody>
                    <a:bodyPr/>
                    <a:lstStyle/>
                    <a:p>
                      <a:pPr marR="0" indent="0" algn="ctr" rtl="0">
                        <a:lnSpc>
                          <a:spcPct val="119000"/>
                        </a:lnSpc>
                        <a:spcBef>
                          <a:spcPts val="0"/>
                        </a:spcBef>
                        <a:spcAft>
                          <a:spcPts val="0"/>
                        </a:spcAft>
                      </a:pPr>
                      <a:r>
                        <a:rPr lang="en-US" sz="1600" kern="1400" dirty="0">
                          <a:solidFill>
                            <a:srgbClr val="3333CC"/>
                          </a:solidFill>
                          <a:effectLst/>
                          <a:latin typeface="Times New Roman" panose="02020603050405020304" pitchFamily="18" charset="0"/>
                          <a:cs typeface="Times New Roman" panose="02020603050405020304" pitchFamily="18" charset="0"/>
                        </a:rPr>
                        <a:t>109</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r>
                        <a:rPr lang="en-US" sz="2800" kern="1200" dirty="0">
                          <a:solidFill>
                            <a:srgbClr val="3333CC"/>
                          </a:solidFill>
                          <a:effectLst/>
                          <a:latin typeface="Times New Roman" panose="02020603050405020304" pitchFamily="18" charset="0"/>
                          <a:cs typeface="Times New Roman" panose="02020603050405020304" pitchFamily="18" charset="0"/>
                        </a:rPr>
                        <a:t>Ca #20</a:t>
                      </a:r>
                      <a:endParaRPr lang="en-US" sz="2800" kern="1400" dirty="0">
                        <a:solidFill>
                          <a:srgbClr val="3333CC"/>
                        </a:solidFill>
                        <a:effectLst/>
                        <a:latin typeface="Times New Roman" panose="02020603050405020304" pitchFamily="18" charset="0"/>
                        <a:cs typeface="Times New Roman" panose="02020603050405020304" pitchFamily="18" charset="0"/>
                      </a:endParaRP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2-8-8-2</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2-8-8-1-1</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tc>
                  <a:txBody>
                    <a:bodyPr/>
                    <a:lstStyle/>
                    <a:p>
                      <a:pPr marR="0" indent="0" algn="ctr" rtl="0">
                        <a:lnSpc>
                          <a:spcPct val="119000"/>
                        </a:lnSpc>
                        <a:spcBef>
                          <a:spcPts val="0"/>
                        </a:spcBef>
                        <a:spcAft>
                          <a:spcPts val="0"/>
                        </a:spcAft>
                      </a:pPr>
                      <a:r>
                        <a:rPr lang="en-US" sz="2800" b="0" kern="1400" dirty="0">
                          <a:solidFill>
                            <a:srgbClr val="3333CC"/>
                          </a:solidFill>
                          <a:effectLst/>
                          <a:latin typeface="Times New Roman" panose="02020603050405020304" pitchFamily="18" charset="0"/>
                          <a:cs typeface="Times New Roman" panose="02020603050405020304" pitchFamily="18" charset="0"/>
                        </a:rPr>
                        <a:t> 20</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1009198">
                <a:tc>
                  <a:txBody>
                    <a:bodyPr/>
                    <a:lstStyle/>
                    <a:p>
                      <a:pPr marR="0" indent="0" algn="ctr" rtl="0">
                        <a:lnSpc>
                          <a:spcPct val="119000"/>
                        </a:lnSpc>
                        <a:spcBef>
                          <a:spcPts val="0"/>
                        </a:spcBef>
                        <a:spcAft>
                          <a:spcPts val="0"/>
                        </a:spcAft>
                      </a:pPr>
                      <a:r>
                        <a:rPr lang="en-US" sz="1600" kern="1400" dirty="0">
                          <a:solidFill>
                            <a:srgbClr val="FF0000"/>
                          </a:solidFill>
                          <a:effectLst/>
                          <a:latin typeface="Times New Roman" panose="02020603050405020304" pitchFamily="18" charset="0"/>
                          <a:cs typeface="Times New Roman" panose="02020603050405020304" pitchFamily="18" charset="0"/>
                        </a:rPr>
                        <a:t>110</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kern="1400" dirty="0">
                          <a:solidFill>
                            <a:srgbClr val="FF0000"/>
                          </a:solidFill>
                          <a:effectLst/>
                          <a:latin typeface="Times New Roman" panose="02020603050405020304" pitchFamily="18" charset="0"/>
                          <a:cs typeface="Times New Roman" panose="02020603050405020304" pitchFamily="18" charset="0"/>
                        </a:rPr>
                        <a:t>Fe </a:t>
                      </a:r>
                      <a:r>
                        <a:rPr lang="en-US" sz="2800" kern="1200" dirty="0">
                          <a:solidFill>
                            <a:srgbClr val="FF0000"/>
                          </a:solidFill>
                          <a:effectLst/>
                          <a:latin typeface="Times New Roman" panose="02020603050405020304" pitchFamily="18" charset="0"/>
                          <a:cs typeface="Times New Roman" panose="02020603050405020304" pitchFamily="18" charset="0"/>
                        </a:rPr>
                        <a:t>#</a:t>
                      </a:r>
                      <a:r>
                        <a:rPr lang="en-US" sz="2800" kern="1400" dirty="0">
                          <a:solidFill>
                            <a:srgbClr val="FF0000"/>
                          </a:solidFill>
                          <a:effectLst/>
                          <a:latin typeface="Times New Roman" panose="02020603050405020304" pitchFamily="18" charset="0"/>
                          <a:cs typeface="Times New Roman" panose="02020603050405020304" pitchFamily="18" charset="0"/>
                        </a:rPr>
                        <a:t>26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2-8-14-2</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2-8-13-3</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2800" b="0" kern="1400" dirty="0">
                          <a:solidFill>
                            <a:srgbClr val="FF0000"/>
                          </a:solidFill>
                          <a:effectLst/>
                          <a:latin typeface="Times New Roman" panose="02020603050405020304" pitchFamily="18" charset="0"/>
                          <a:cs typeface="Times New Roman" panose="02020603050405020304" pitchFamily="18" charset="0"/>
                        </a:rPr>
                        <a:t> 26</a:t>
                      </a:r>
                    </a:p>
                  </a:txBody>
                  <a:tcPr marL="91427" marR="91427" marT="45707" marB="45707" anchor="ctr">
                    <a:lnL w="6350" cap="flat" cmpd="sng" algn="ctr">
                      <a:solidFill>
                        <a:srgbClr val="1F497D"/>
                      </a:solidFill>
                      <a:prstDash val="solid"/>
                      <a:round/>
                      <a:headEnd type="none" w="med" len="med"/>
                      <a:tailEnd type="none" w="med" len="med"/>
                    </a:lnL>
                    <a:lnR w="6350" cap="flat" cmpd="sng" algn="ctr">
                      <a:solidFill>
                        <a:srgbClr val="1F497D"/>
                      </a:solidFill>
                      <a:prstDash val="solid"/>
                      <a:round/>
                      <a:headEnd type="none" w="med" len="med"/>
                      <a:tailEnd type="none" w="med" len="med"/>
                    </a:lnR>
                    <a:lnT w="6350" cap="flat" cmpd="sng" algn="ctr">
                      <a:solidFill>
                        <a:srgbClr val="1F497D"/>
                      </a:solidFill>
                      <a:prstDash val="solid"/>
                      <a:round/>
                      <a:headEnd type="none" w="med" len="med"/>
                      <a:tailEnd type="none" w="med" len="med"/>
                    </a:lnT>
                    <a:lnB w="6350" cap="flat" cmpd="sng" algn="ctr">
                      <a:solidFill>
                        <a:srgbClr val="1F497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Control 1"/>
          <p:cNvSpPr>
            <a:spLocks noChangeArrowheads="1" noChangeShapeType="1"/>
          </p:cNvSpPr>
          <p:nvPr/>
        </p:nvSpPr>
        <p:spPr bwMode="auto">
          <a:xfrm>
            <a:off x="1154113" y="6775450"/>
            <a:ext cx="7300912" cy="322897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300129E7-50E1-41D3-83EC-BEE32B114047}"/>
              </a:ext>
            </a:extLst>
          </p:cNvPr>
          <p:cNvSpPr txBox="1"/>
          <p:nvPr/>
        </p:nvSpPr>
        <p:spPr>
          <a:xfrm>
            <a:off x="0" y="37595"/>
            <a:ext cx="9143999" cy="461665"/>
          </a:xfrm>
          <a:prstGeom prst="rect">
            <a:avLst/>
          </a:prstGeom>
          <a:noFill/>
        </p:spPr>
        <p:txBody>
          <a:bodyPr wrap="square" rtlCol="0">
            <a:spAutoFit/>
          </a:bodyPr>
          <a:lstStyle/>
          <a:p>
            <a:pPr algn="ctr"/>
            <a:r>
              <a:rPr lang="en-US" sz="2400" dirty="0">
                <a:solidFill>
                  <a:srgbClr val="3333CC"/>
                </a:solidFill>
                <a:latin typeface="Comic Sans MS" panose="030F0702030302020204" pitchFamily="66" charset="0"/>
              </a:rPr>
              <a:t>Fill in the chart, using magnesium as an example of what to do. </a:t>
            </a:r>
          </a:p>
        </p:txBody>
      </p:sp>
    </p:spTree>
    <p:extLst>
      <p:ext uri="{BB962C8B-B14F-4D97-AF65-F5344CB8AC3E}">
        <p14:creationId xmlns:p14="http://schemas.microsoft.com/office/powerpoint/2010/main" val="23606086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4503B2-C35A-9FEE-51E2-386406C452E5}"/>
              </a:ext>
            </a:extLst>
          </p:cNvPr>
          <p:cNvSpPr txBox="1"/>
          <p:nvPr/>
        </p:nvSpPr>
        <p:spPr>
          <a:xfrm>
            <a:off x="0" y="914400"/>
            <a:ext cx="9143999" cy="5447645"/>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66  Compare the energy of an electron in the 4th shell of a gallium atom to the energy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of an electron in the 1st shell of the same atom.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67  State how a bright-line spectrum from a sample of an element viewed through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 spectroscope can be used to identify the element as gallium.</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68  Explain, in terms of both protons and neutrons, why an atom of Ga-69 and an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atom of Ga-71 are classified as different isotopes of the same element.</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69  Show the numerical set up for calculating the average weighted atomic mass of Ga.  </a:t>
            </a:r>
          </a:p>
        </p:txBody>
      </p:sp>
      <p:graphicFrame>
        <p:nvGraphicFramePr>
          <p:cNvPr id="3" name="Table 2">
            <a:extLst>
              <a:ext uri="{FF2B5EF4-FFF2-40B4-BE49-F238E27FC236}">
                <a16:creationId xmlns:a16="http://schemas.microsoft.com/office/drawing/2014/main" id="{926C6B96-8AC9-0FB8-BD74-5BF34E7F0D2D}"/>
              </a:ext>
            </a:extLst>
          </p:cNvPr>
          <p:cNvGraphicFramePr>
            <a:graphicFrameLocks noGrp="1"/>
          </p:cNvGraphicFramePr>
          <p:nvPr>
            <p:extLst>
              <p:ext uri="{D42A27DB-BD31-4B8C-83A1-F6EECF244321}">
                <p14:modId xmlns:p14="http://schemas.microsoft.com/office/powerpoint/2010/main" val="4018208758"/>
              </p:ext>
            </p:extLst>
          </p:nvPr>
        </p:nvGraphicFramePr>
        <p:xfrm>
          <a:off x="1" y="0"/>
          <a:ext cx="9143999" cy="2295331"/>
        </p:xfrm>
        <a:graphic>
          <a:graphicData uri="http://schemas.openxmlformats.org/drawingml/2006/table">
            <a:tbl>
              <a:tblPr firstRow="1" bandRow="1">
                <a:tableStyleId>{5C22544A-7EE6-4342-B048-85BDC9FD1C3A}</a:tableStyleId>
              </a:tblPr>
              <a:tblGrid>
                <a:gridCol w="3809999">
                  <a:extLst>
                    <a:ext uri="{9D8B030D-6E8A-4147-A177-3AD203B41FA5}">
                      <a16:colId xmlns:a16="http://schemas.microsoft.com/office/drawing/2014/main" val="568167103"/>
                    </a:ext>
                  </a:extLst>
                </a:gridCol>
                <a:gridCol w="2438400">
                  <a:extLst>
                    <a:ext uri="{9D8B030D-6E8A-4147-A177-3AD203B41FA5}">
                      <a16:colId xmlns:a16="http://schemas.microsoft.com/office/drawing/2014/main" val="1841565878"/>
                    </a:ext>
                  </a:extLst>
                </a:gridCol>
                <a:gridCol w="1371600">
                  <a:extLst>
                    <a:ext uri="{9D8B030D-6E8A-4147-A177-3AD203B41FA5}">
                      <a16:colId xmlns:a16="http://schemas.microsoft.com/office/drawing/2014/main" val="3585756234"/>
                    </a:ext>
                  </a:extLst>
                </a:gridCol>
                <a:gridCol w="1524000">
                  <a:extLst>
                    <a:ext uri="{9D8B030D-6E8A-4147-A177-3AD203B41FA5}">
                      <a16:colId xmlns:a16="http://schemas.microsoft.com/office/drawing/2014/main" val="2240449715"/>
                    </a:ext>
                  </a:extLst>
                </a:gridCol>
              </a:tblGrid>
              <a:tr h="537201">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Times New Roman" panose="02020603050405020304" pitchFamily="18" charset="0"/>
                          <a:cs typeface="Times New Roman" panose="02020603050405020304" pitchFamily="18" charset="0"/>
                        </a:rPr>
                        <a:t>August 2025 Chemistry Regents Exam,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questions 66-69</a:t>
                      </a:r>
                      <a:endParaRPr lang="en-US" sz="1050" b="0" dirty="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Compounds of gallium are used in lasers and</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light-emitting diodes, also known as LEDs. </a:t>
                      </a:r>
                      <a:br>
                        <a:rPr lang="en-US" sz="1400" b="0" dirty="0">
                          <a:solidFill>
                            <a:schemeClr val="tx1"/>
                          </a:solidFill>
                          <a:latin typeface="Times New Roman" panose="02020603050405020304" pitchFamily="18" charset="0"/>
                          <a:cs typeface="Times New Roman" panose="02020603050405020304" pitchFamily="18" charset="0"/>
                        </a:rPr>
                      </a:b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The atomic mass and natural abundance of the</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 two naturally occurring isotopes of gallium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are given in the 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Naturally Occurring Isotopes of Gallium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91292214"/>
                  </a:ext>
                </a:extLst>
              </a:tr>
              <a:tr h="537201">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Isotope</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Ga-69</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Ga-71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7482237"/>
                  </a:ext>
                </a:extLst>
              </a:tr>
              <a:tr h="537201">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Atomic Mass (u)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68.926</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70.925</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1555318"/>
                  </a:ext>
                </a:extLst>
              </a:tr>
              <a:tr h="683728">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Natural Abundance (%)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60.11</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39.89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734966"/>
                  </a:ext>
                </a:extLst>
              </a:tr>
            </a:tbl>
          </a:graphicData>
        </a:graphic>
      </p:graphicFrame>
    </p:spTree>
    <p:extLst>
      <p:ext uri="{BB962C8B-B14F-4D97-AF65-F5344CB8AC3E}">
        <p14:creationId xmlns:p14="http://schemas.microsoft.com/office/powerpoint/2010/main" val="23014740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B5EC-CBF7-A1A3-A3B1-18F4F3C0AB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79122F-78B0-148A-FB21-1075BDCBF14A}"/>
              </a:ext>
            </a:extLst>
          </p:cNvPr>
          <p:cNvSpPr txBox="1"/>
          <p:nvPr/>
        </p:nvSpPr>
        <p:spPr>
          <a:xfrm>
            <a:off x="0" y="733245"/>
            <a:ext cx="9143999" cy="5509200"/>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66  Compare the energy of an electron in the 4th shell of a gallium atom to the energy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of an electron in the 1st shell of the same atom.  </a:t>
            </a:r>
            <a:r>
              <a:rPr lang="en-US" sz="2000" dirty="0">
                <a:solidFill>
                  <a:srgbClr val="FF0000"/>
                </a:solidFill>
                <a:latin typeface="Times New Roman" panose="02020603050405020304" pitchFamily="18" charset="0"/>
                <a:cs typeface="Times New Roman" panose="02020603050405020304" pitchFamily="18" charset="0"/>
              </a:rPr>
              <a:t>Electrons in the 4</a:t>
            </a:r>
            <a:r>
              <a:rPr lang="en-US" sz="2000" baseline="30000" dirty="0">
                <a:solidFill>
                  <a:srgbClr val="FF0000"/>
                </a:solidFill>
                <a:latin typeface="Times New Roman" panose="02020603050405020304" pitchFamily="18" charset="0"/>
                <a:cs typeface="Times New Roman" panose="02020603050405020304" pitchFamily="18" charset="0"/>
              </a:rPr>
              <a:t>th</a:t>
            </a:r>
            <a:r>
              <a:rPr lang="en-US" sz="2000" dirty="0">
                <a:solidFill>
                  <a:srgbClr val="FF0000"/>
                </a:solidFill>
                <a:latin typeface="Times New Roman" panose="02020603050405020304" pitchFamily="18" charset="0"/>
                <a:cs typeface="Times New Roman" panose="02020603050405020304" pitchFamily="18" charset="0"/>
              </a:rPr>
              <a:t> shell have</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higher energy than electrons in the 1</a:t>
            </a:r>
            <a:r>
              <a:rPr lang="en-US" sz="2000" baseline="30000" dirty="0">
                <a:solidFill>
                  <a:srgbClr val="FF0000"/>
                </a:solidFill>
                <a:latin typeface="Times New Roman" panose="02020603050405020304" pitchFamily="18" charset="0"/>
                <a:cs typeface="Times New Roman" panose="02020603050405020304" pitchFamily="18" charset="0"/>
              </a:rPr>
              <a:t>st</a:t>
            </a:r>
            <a:r>
              <a:rPr lang="en-US" sz="2000" dirty="0">
                <a:solidFill>
                  <a:srgbClr val="FF0000"/>
                </a:solidFill>
                <a:latin typeface="Times New Roman" panose="02020603050405020304" pitchFamily="18" charset="0"/>
                <a:cs typeface="Times New Roman" panose="02020603050405020304" pitchFamily="18" charset="0"/>
              </a:rPr>
              <a:t> shell (of all atoms).  </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67  State how a bright-line spectrum from a sample of an element viewed through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 spectroscope can be used to identify the element as gallium.  </a:t>
            </a:r>
            <a:r>
              <a:rPr lang="en-US" sz="2000" dirty="0">
                <a:solidFill>
                  <a:srgbClr val="FF0000"/>
                </a:solidFill>
                <a:latin typeface="Times New Roman" panose="02020603050405020304" pitchFamily="18" charset="0"/>
                <a:cs typeface="Times New Roman" panose="02020603050405020304" pitchFamily="18" charset="0"/>
              </a:rPr>
              <a:t>Every spectra and</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every spectrograph is unique, so by comparing the known spectrograph of gallium</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to what you see in lab, you can determine if it is gallium, or it is not.  </a:t>
            </a:r>
            <a:br>
              <a:rPr lang="en-US" sz="2000" dirty="0">
                <a:solidFill>
                  <a:srgbClr val="FF0000"/>
                </a:solidFill>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68  Explain, in terms of both protons and neutrons, why an atom of Ga-69 and an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atom of Ga-71 are classified as different isotopes of the same element.</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Both atoms have 31 protons (and 31 electrons).  Their difference is that they </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have 38 or 40 neutrons, which makes them isotopes (by definition).  They are</a:t>
            </a:r>
            <a:br>
              <a:rPr lang="en-US" sz="2000" dirty="0">
                <a:solidFill>
                  <a:srgbClr val="FF0000"/>
                </a:solidFill>
                <a:latin typeface="Times New Roman" panose="02020603050405020304" pitchFamily="18" charset="0"/>
                <a:cs typeface="Times New Roman" panose="02020603050405020304" pitchFamily="18" charset="0"/>
              </a:rPr>
            </a:br>
            <a:r>
              <a:rPr lang="en-US" sz="2000" dirty="0">
                <a:solidFill>
                  <a:srgbClr val="FF0000"/>
                </a:solidFill>
                <a:latin typeface="Times New Roman" panose="02020603050405020304" pitchFamily="18" charset="0"/>
                <a:cs typeface="Times New Roman" panose="02020603050405020304" pitchFamily="18" charset="0"/>
              </a:rPr>
              <a:t>      chemically identical, but have different number of neutrons, with different masses.  </a:t>
            </a:r>
          </a:p>
        </p:txBody>
      </p:sp>
      <p:graphicFrame>
        <p:nvGraphicFramePr>
          <p:cNvPr id="3" name="Table 2">
            <a:extLst>
              <a:ext uri="{FF2B5EF4-FFF2-40B4-BE49-F238E27FC236}">
                <a16:creationId xmlns:a16="http://schemas.microsoft.com/office/drawing/2014/main" id="{70012814-6C82-F69A-D391-E39D16E3DC07}"/>
              </a:ext>
            </a:extLst>
          </p:cNvPr>
          <p:cNvGraphicFramePr>
            <a:graphicFrameLocks noGrp="1"/>
          </p:cNvGraphicFramePr>
          <p:nvPr>
            <p:extLst>
              <p:ext uri="{D42A27DB-BD31-4B8C-83A1-F6EECF244321}">
                <p14:modId xmlns:p14="http://schemas.microsoft.com/office/powerpoint/2010/main" val="3143620874"/>
              </p:ext>
            </p:extLst>
          </p:nvPr>
        </p:nvGraphicFramePr>
        <p:xfrm>
          <a:off x="1" y="1"/>
          <a:ext cx="9143999" cy="1798320"/>
        </p:xfrm>
        <a:graphic>
          <a:graphicData uri="http://schemas.openxmlformats.org/drawingml/2006/table">
            <a:tbl>
              <a:tblPr firstRow="1" bandRow="1">
                <a:tableStyleId>{5C22544A-7EE6-4342-B048-85BDC9FD1C3A}</a:tableStyleId>
              </a:tblPr>
              <a:tblGrid>
                <a:gridCol w="3809999">
                  <a:extLst>
                    <a:ext uri="{9D8B030D-6E8A-4147-A177-3AD203B41FA5}">
                      <a16:colId xmlns:a16="http://schemas.microsoft.com/office/drawing/2014/main" val="568167103"/>
                    </a:ext>
                  </a:extLst>
                </a:gridCol>
                <a:gridCol w="2438400">
                  <a:extLst>
                    <a:ext uri="{9D8B030D-6E8A-4147-A177-3AD203B41FA5}">
                      <a16:colId xmlns:a16="http://schemas.microsoft.com/office/drawing/2014/main" val="1841565878"/>
                    </a:ext>
                  </a:extLst>
                </a:gridCol>
                <a:gridCol w="1371600">
                  <a:extLst>
                    <a:ext uri="{9D8B030D-6E8A-4147-A177-3AD203B41FA5}">
                      <a16:colId xmlns:a16="http://schemas.microsoft.com/office/drawing/2014/main" val="3585756234"/>
                    </a:ext>
                  </a:extLst>
                </a:gridCol>
                <a:gridCol w="1524000">
                  <a:extLst>
                    <a:ext uri="{9D8B030D-6E8A-4147-A177-3AD203B41FA5}">
                      <a16:colId xmlns:a16="http://schemas.microsoft.com/office/drawing/2014/main" val="2240449715"/>
                    </a:ext>
                  </a:extLst>
                </a:gridCol>
              </a:tblGrid>
              <a:tr h="321010">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Times New Roman" panose="02020603050405020304" pitchFamily="18" charset="0"/>
                          <a:cs typeface="Times New Roman" panose="02020603050405020304" pitchFamily="18" charset="0"/>
                        </a:rPr>
                        <a:t>August 2025 Chemistry Regents Exam,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questions 66-69</a:t>
                      </a:r>
                      <a:endParaRPr lang="en-US" sz="1050" b="0" dirty="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Compounds of gallium are used in lasers and</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light-emitting diodes, also known as LEDs.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The atomic mass and natural abundance of the</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 two naturally occurring isotopes of gallium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are given in the 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Naturally Occurring Isotopes of Gallium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91292214"/>
                  </a:ext>
                </a:extLst>
              </a:tr>
              <a:tr h="321010">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Isotope</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Ga-69</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Ga-71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7482237"/>
                  </a:ext>
                </a:extLst>
              </a:tr>
              <a:tr h="321010">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Atomic Mass (u)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68.926</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70.925</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1555318"/>
                  </a:ext>
                </a:extLst>
              </a:tr>
              <a:tr h="408569">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Natural Abundance (%)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60.11</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39.89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734966"/>
                  </a:ext>
                </a:extLst>
              </a:tr>
            </a:tbl>
          </a:graphicData>
        </a:graphic>
      </p:graphicFrame>
    </p:spTree>
    <p:extLst>
      <p:ext uri="{BB962C8B-B14F-4D97-AF65-F5344CB8AC3E}">
        <p14:creationId xmlns:p14="http://schemas.microsoft.com/office/powerpoint/2010/main" val="2513253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52347-2C1C-64C6-BE98-C80DE58357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7D06BC-DEA0-10EF-0A49-E21AEFDC23ED}"/>
              </a:ext>
            </a:extLst>
          </p:cNvPr>
          <p:cNvSpPr txBox="1"/>
          <p:nvPr/>
        </p:nvSpPr>
        <p:spPr>
          <a:xfrm>
            <a:off x="0" y="733245"/>
            <a:ext cx="9143999" cy="4339650"/>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69  Show a numerical setup for calculating the atomic mass of gallium. </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(68.926 u)(0.6011) =   41.4314186 u</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(70.925 u)(0.3989) =   28.2919825 u</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   69.7234011 u</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rounds to </a:t>
            </a:r>
            <a:r>
              <a:rPr lang="en-US" sz="4400" dirty="0">
                <a:latin typeface="Times New Roman" panose="02020603050405020304" pitchFamily="18" charset="0"/>
                <a:cs typeface="Times New Roman" panose="02020603050405020304" pitchFamily="18" charset="0"/>
              </a:rPr>
              <a:t>69.72 u</a:t>
            </a:r>
            <a:r>
              <a:rPr lang="en-US" sz="2000" dirty="0">
                <a:latin typeface="Times New Roman" panose="02020603050405020304" pitchFamily="18" charset="0"/>
                <a:cs typeface="Times New Roman" panose="02020603050405020304" pitchFamily="18" charset="0"/>
              </a:rPr>
              <a:t> with 4 SF</a:t>
            </a:r>
            <a:endParaRPr lang="en-US" sz="2000" dirty="0">
              <a:solidFill>
                <a:srgbClr val="FF0000"/>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4E5EDF98-EB6A-02FD-A166-C836C3AFCFF8}"/>
              </a:ext>
            </a:extLst>
          </p:cNvPr>
          <p:cNvGraphicFramePr>
            <a:graphicFrameLocks noGrp="1"/>
          </p:cNvGraphicFramePr>
          <p:nvPr>
            <p:extLst>
              <p:ext uri="{D42A27DB-BD31-4B8C-83A1-F6EECF244321}">
                <p14:modId xmlns:p14="http://schemas.microsoft.com/office/powerpoint/2010/main" val="930963300"/>
              </p:ext>
            </p:extLst>
          </p:nvPr>
        </p:nvGraphicFramePr>
        <p:xfrm>
          <a:off x="1" y="1"/>
          <a:ext cx="9143999" cy="1798320"/>
        </p:xfrm>
        <a:graphic>
          <a:graphicData uri="http://schemas.openxmlformats.org/drawingml/2006/table">
            <a:tbl>
              <a:tblPr firstRow="1" bandRow="1">
                <a:tableStyleId>{5C22544A-7EE6-4342-B048-85BDC9FD1C3A}</a:tableStyleId>
              </a:tblPr>
              <a:tblGrid>
                <a:gridCol w="3809999">
                  <a:extLst>
                    <a:ext uri="{9D8B030D-6E8A-4147-A177-3AD203B41FA5}">
                      <a16:colId xmlns:a16="http://schemas.microsoft.com/office/drawing/2014/main" val="568167103"/>
                    </a:ext>
                  </a:extLst>
                </a:gridCol>
                <a:gridCol w="2438400">
                  <a:extLst>
                    <a:ext uri="{9D8B030D-6E8A-4147-A177-3AD203B41FA5}">
                      <a16:colId xmlns:a16="http://schemas.microsoft.com/office/drawing/2014/main" val="1841565878"/>
                    </a:ext>
                  </a:extLst>
                </a:gridCol>
                <a:gridCol w="1371600">
                  <a:extLst>
                    <a:ext uri="{9D8B030D-6E8A-4147-A177-3AD203B41FA5}">
                      <a16:colId xmlns:a16="http://schemas.microsoft.com/office/drawing/2014/main" val="3585756234"/>
                    </a:ext>
                  </a:extLst>
                </a:gridCol>
                <a:gridCol w="1524000">
                  <a:extLst>
                    <a:ext uri="{9D8B030D-6E8A-4147-A177-3AD203B41FA5}">
                      <a16:colId xmlns:a16="http://schemas.microsoft.com/office/drawing/2014/main" val="2240449715"/>
                    </a:ext>
                  </a:extLst>
                </a:gridCol>
              </a:tblGrid>
              <a:tr h="321010">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Times New Roman" panose="02020603050405020304" pitchFamily="18" charset="0"/>
                          <a:cs typeface="Times New Roman" panose="02020603050405020304" pitchFamily="18" charset="0"/>
                        </a:rPr>
                        <a:t>August 2025 Chemistry Regents Exam,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questions 66-69</a:t>
                      </a:r>
                      <a:endParaRPr lang="en-US" sz="1050" b="0" dirty="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Compounds of gallium are used in lasers and</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light-emitting diodes, also known as LEDs.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The atomic mass and natural abundance of the</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 two naturally occurring isotopes of gallium </a:t>
                      </a:r>
                      <a:br>
                        <a:rPr lang="en-US" sz="1400" b="0" dirty="0">
                          <a:solidFill>
                            <a:schemeClr val="tx1"/>
                          </a:solidFill>
                          <a:latin typeface="Times New Roman" panose="02020603050405020304" pitchFamily="18" charset="0"/>
                          <a:cs typeface="Times New Roman" panose="02020603050405020304" pitchFamily="18" charset="0"/>
                        </a:rPr>
                      </a:br>
                      <a:r>
                        <a:rPr lang="en-US" sz="1400" b="0" dirty="0">
                          <a:solidFill>
                            <a:schemeClr val="tx1"/>
                          </a:solidFill>
                          <a:latin typeface="Times New Roman" panose="02020603050405020304" pitchFamily="18" charset="0"/>
                          <a:cs typeface="Times New Roman" panose="02020603050405020304" pitchFamily="18" charset="0"/>
                        </a:rPr>
                        <a:t>are given in the 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Naturally Occurring Isotopes of Gallium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191292214"/>
                  </a:ext>
                </a:extLst>
              </a:tr>
              <a:tr h="321010">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Isotope</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Ga-69</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Times New Roman" panose="02020603050405020304" pitchFamily="18" charset="0"/>
                          <a:cs typeface="Times New Roman" panose="02020603050405020304" pitchFamily="18" charset="0"/>
                        </a:rPr>
                        <a:t>Ga-71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967482237"/>
                  </a:ext>
                </a:extLst>
              </a:tr>
              <a:tr h="321010">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Atomic Mass (u)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68.926</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Times New Roman" panose="02020603050405020304" pitchFamily="18" charset="0"/>
                          <a:cs typeface="Times New Roman" panose="02020603050405020304" pitchFamily="18" charset="0"/>
                        </a:rPr>
                        <a:t>70.925</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951555318"/>
                  </a:ext>
                </a:extLst>
              </a:tr>
              <a:tr h="408569">
                <a:tc vMerge="1">
                  <a:txBody>
                    <a:bodyPr/>
                    <a:lstStyle/>
                    <a:p>
                      <a:pPr algn="ctr"/>
                      <a:endParaRPr lang="en-US"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r>
                        <a:rPr lang="en-US" sz="1600" dirty="0">
                          <a:latin typeface="Times New Roman" panose="02020603050405020304" pitchFamily="18" charset="0"/>
                          <a:cs typeface="Times New Roman" panose="02020603050405020304" pitchFamily="18" charset="0"/>
                        </a:rPr>
                        <a:t>Natural Abundance (%)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Times New Roman" panose="02020603050405020304" pitchFamily="18" charset="0"/>
                          <a:cs typeface="Times New Roman" panose="02020603050405020304" pitchFamily="18" charset="0"/>
                        </a:rPr>
                        <a:t>60.11</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Times New Roman" panose="02020603050405020304" pitchFamily="18" charset="0"/>
                          <a:cs typeface="Times New Roman" panose="02020603050405020304" pitchFamily="18" charset="0"/>
                        </a:rPr>
                        <a:t>39.89 </a:t>
                      </a:r>
                      <a:endParaRPr lang="en-US" sz="16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2734966"/>
                  </a:ext>
                </a:extLst>
              </a:tr>
            </a:tbl>
          </a:graphicData>
        </a:graphic>
      </p:graphicFrame>
      <p:sp>
        <p:nvSpPr>
          <p:cNvPr id="4" name="TextBox 3">
            <a:extLst>
              <a:ext uri="{FF2B5EF4-FFF2-40B4-BE49-F238E27FC236}">
                <a16:creationId xmlns:a16="http://schemas.microsoft.com/office/drawing/2014/main" id="{5DFEA940-8FBA-9010-2624-DD0B0DA7EACE}"/>
              </a:ext>
            </a:extLst>
          </p:cNvPr>
          <p:cNvSpPr txBox="1"/>
          <p:nvPr/>
        </p:nvSpPr>
        <p:spPr>
          <a:xfrm>
            <a:off x="152400" y="5801589"/>
            <a:ext cx="3505200" cy="646331"/>
          </a:xfrm>
          <a:prstGeom prst="rect">
            <a:avLst/>
          </a:prstGeom>
          <a:solidFill>
            <a:srgbClr val="FF0000"/>
          </a:solidFill>
        </p:spPr>
        <p:txBody>
          <a:bodyPr wrap="square" rtlCol="0">
            <a:spAutoFit/>
          </a:bodyPr>
          <a:lstStyle/>
          <a:p>
            <a:pPr algn="ctr"/>
            <a:r>
              <a:rPr lang="en-US" b="1" dirty="0">
                <a:solidFill>
                  <a:schemeClr val="bg1"/>
                </a:solidFill>
              </a:rPr>
              <a:t>The decimals MUST round</a:t>
            </a:r>
            <a:br>
              <a:rPr lang="en-US" b="1" dirty="0">
                <a:solidFill>
                  <a:schemeClr val="bg1"/>
                </a:solidFill>
              </a:rPr>
            </a:br>
            <a:r>
              <a:rPr lang="en-US" b="1" dirty="0">
                <a:solidFill>
                  <a:schemeClr val="bg1"/>
                </a:solidFill>
              </a:rPr>
              <a:t>to 1.000 or 1 WHOLE</a:t>
            </a:r>
          </a:p>
        </p:txBody>
      </p:sp>
      <p:cxnSp>
        <p:nvCxnSpPr>
          <p:cNvPr id="6" name="Straight Arrow Connector 5">
            <a:extLst>
              <a:ext uri="{FF2B5EF4-FFF2-40B4-BE49-F238E27FC236}">
                <a16:creationId xmlns:a16="http://schemas.microsoft.com/office/drawing/2014/main" id="{EC644275-0D35-A649-7768-30F5794BC37D}"/>
              </a:ext>
            </a:extLst>
          </p:cNvPr>
          <p:cNvCxnSpPr/>
          <p:nvPr/>
        </p:nvCxnSpPr>
        <p:spPr>
          <a:xfrm flipV="1">
            <a:off x="1108572" y="3522463"/>
            <a:ext cx="838200" cy="2362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1EDEA72-05FA-184C-7C8E-EA2330A35F6A}"/>
              </a:ext>
            </a:extLst>
          </p:cNvPr>
          <p:cNvSpPr txBox="1"/>
          <p:nvPr/>
        </p:nvSpPr>
        <p:spPr>
          <a:xfrm>
            <a:off x="6172200" y="2782669"/>
            <a:ext cx="2743200" cy="1754326"/>
          </a:xfrm>
          <a:prstGeom prst="rect">
            <a:avLst/>
          </a:prstGeom>
          <a:solidFill>
            <a:srgbClr val="3333CC"/>
          </a:solidFill>
        </p:spPr>
        <p:txBody>
          <a:bodyPr wrap="square" rtlCol="0">
            <a:spAutoFit/>
          </a:bodyPr>
          <a:lstStyle/>
          <a:p>
            <a:pPr algn="ctr"/>
            <a:r>
              <a:rPr lang="en-US" b="1" dirty="0">
                <a:solidFill>
                  <a:schemeClr val="bg1"/>
                </a:solidFill>
              </a:rPr>
              <a:t>In table D, </a:t>
            </a:r>
            <a:br>
              <a:rPr lang="en-US" b="1" dirty="0">
                <a:solidFill>
                  <a:schemeClr val="bg1"/>
                </a:solidFill>
              </a:rPr>
            </a:br>
            <a:r>
              <a:rPr lang="en-US" b="1" dirty="0">
                <a:solidFill>
                  <a:schemeClr val="bg1"/>
                </a:solidFill>
              </a:rPr>
              <a:t>atomic mass units can be abbreviated “u” </a:t>
            </a:r>
            <a:br>
              <a:rPr lang="en-US" b="1" dirty="0">
                <a:solidFill>
                  <a:schemeClr val="bg1"/>
                </a:solidFill>
              </a:rPr>
            </a:br>
            <a:r>
              <a:rPr lang="en-US" b="1" dirty="0">
                <a:solidFill>
                  <a:schemeClr val="bg1"/>
                </a:solidFill>
              </a:rPr>
              <a:t>for no good reason.  AMU is a nice unit,</a:t>
            </a:r>
            <a:br>
              <a:rPr lang="en-US" b="1" dirty="0">
                <a:solidFill>
                  <a:schemeClr val="bg1"/>
                </a:solidFill>
              </a:rPr>
            </a:br>
            <a:r>
              <a:rPr lang="en-US" b="1" dirty="0">
                <a:solidFill>
                  <a:schemeClr val="bg1"/>
                </a:solidFill>
              </a:rPr>
              <a:t>u is just tricky!</a:t>
            </a:r>
          </a:p>
        </p:txBody>
      </p:sp>
      <p:cxnSp>
        <p:nvCxnSpPr>
          <p:cNvPr id="8" name="Straight Arrow Connector 7">
            <a:extLst>
              <a:ext uri="{FF2B5EF4-FFF2-40B4-BE49-F238E27FC236}">
                <a16:creationId xmlns:a16="http://schemas.microsoft.com/office/drawing/2014/main" id="{36B31F65-6D17-150A-F131-2EB97CA4810D}"/>
              </a:ext>
            </a:extLst>
          </p:cNvPr>
          <p:cNvCxnSpPr>
            <a:cxnSpLocks/>
          </p:cNvCxnSpPr>
          <p:nvPr/>
        </p:nvCxnSpPr>
        <p:spPr>
          <a:xfrm flipH="1">
            <a:off x="4267200" y="2971800"/>
            <a:ext cx="2057400" cy="152400"/>
          </a:xfrm>
          <a:prstGeom prst="straightConnector1">
            <a:avLst/>
          </a:prstGeom>
          <a:ln w="57150">
            <a:solidFill>
              <a:srgbClr val="3333CC"/>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3CF33FD-4BE5-50CF-52AF-70357C7D5451}"/>
              </a:ext>
            </a:extLst>
          </p:cNvPr>
          <p:cNvCxnSpPr>
            <a:cxnSpLocks/>
          </p:cNvCxnSpPr>
          <p:nvPr/>
        </p:nvCxnSpPr>
        <p:spPr>
          <a:xfrm flipH="1">
            <a:off x="4267200" y="3706259"/>
            <a:ext cx="2057400" cy="152400"/>
          </a:xfrm>
          <a:prstGeom prst="straightConnector1">
            <a:avLst/>
          </a:prstGeom>
          <a:ln w="57150">
            <a:solidFill>
              <a:srgbClr val="3333CC"/>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F3932C7-AD3D-EC07-CA26-14296B98159B}"/>
              </a:ext>
            </a:extLst>
          </p:cNvPr>
          <p:cNvCxnSpPr/>
          <p:nvPr/>
        </p:nvCxnSpPr>
        <p:spPr>
          <a:xfrm>
            <a:off x="2514600" y="3437082"/>
            <a:ext cx="1905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34992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032421"/>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Which are correct?  If they are wrong, why are they wrong? </a:t>
            </a:r>
            <a:br>
              <a:rPr lang="en-US" sz="2400" dirty="0">
                <a:solidFill>
                  <a:srgbClr val="FF0000"/>
                </a:solidFill>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111.  Mg ground state electron config. is 2-8-2  </a:t>
            </a:r>
            <a:r>
              <a:rPr lang="en-US" sz="3200" dirty="0">
                <a:solidFill>
                  <a:srgbClr val="3333CC"/>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112.  F ground state electron config. is 2-7  </a:t>
            </a:r>
            <a:r>
              <a:rPr lang="en-US" sz="3200" dirty="0">
                <a:solidFill>
                  <a:srgbClr val="3333CC"/>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114.  He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   </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115.  Ne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2-8-8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116.  Mg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1-9-2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117.  He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118.  P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1-9-5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119.  F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120.  P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2-9-4</a:t>
            </a:r>
          </a:p>
        </p:txBody>
      </p:sp>
    </p:spTree>
    <p:extLst>
      <p:ext uri="{BB962C8B-B14F-4D97-AF65-F5344CB8AC3E}">
        <p14:creationId xmlns:p14="http://schemas.microsoft.com/office/powerpoint/2010/main" val="25902720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3D1B2-2817-D952-C986-AFB7BF00AB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FC4C26-C4A9-6AAB-D6F7-29C87AA0C84D}"/>
              </a:ext>
            </a:extLst>
          </p:cNvPr>
          <p:cNvSpPr txBox="1"/>
          <p:nvPr/>
        </p:nvSpPr>
        <p:spPr>
          <a:xfrm>
            <a:off x="0" y="0"/>
            <a:ext cx="9144000" cy="6032421"/>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Which are correct?  If they are wrong, why are they wrong? </a:t>
            </a:r>
            <a:br>
              <a:rPr lang="en-US" sz="2400" dirty="0">
                <a:solidFill>
                  <a:srgbClr val="FF0000"/>
                </a:solidFill>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111.  Mg ground state electron config. is 2-8-2  </a:t>
            </a:r>
            <a:r>
              <a:rPr lang="en-US" sz="3200" dirty="0">
                <a:solidFill>
                  <a:srgbClr val="FF0000"/>
                </a:solidFill>
                <a:latin typeface="Times New Roman" panose="02020603050405020304" pitchFamily="18" charset="0"/>
                <a:cs typeface="Times New Roman" panose="02020603050405020304" pitchFamily="18" charset="0"/>
              </a:rPr>
              <a:t>correct</a:t>
            </a:r>
            <a:r>
              <a:rPr lang="en-US" sz="3200" dirty="0">
                <a:latin typeface="Times New Roman" panose="02020603050405020304" pitchFamily="18" charset="0"/>
                <a:cs typeface="Times New Roman" panose="02020603050405020304" pitchFamily="18" charset="0"/>
              </a:rPr>
              <a:t>  </a:t>
            </a:r>
            <a:r>
              <a:rPr lang="en-US" sz="3200" dirty="0">
                <a:solidFill>
                  <a:srgbClr val="3333CC"/>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112.  F ground state electron config. is 2-7 </a:t>
            </a:r>
            <a:r>
              <a:rPr lang="en-US" sz="3200" dirty="0">
                <a:solidFill>
                  <a:srgbClr val="FF0000"/>
                </a:solidFill>
                <a:latin typeface="Times New Roman" panose="02020603050405020304" pitchFamily="18" charset="0"/>
                <a:cs typeface="Times New Roman" panose="02020603050405020304" pitchFamily="18" charset="0"/>
              </a:rPr>
              <a:t>correct</a:t>
            </a:r>
            <a:r>
              <a:rPr lang="en-US" sz="3200" dirty="0">
                <a:latin typeface="Times New Roman" panose="02020603050405020304" pitchFamily="18" charset="0"/>
                <a:cs typeface="Times New Roman" panose="02020603050405020304" pitchFamily="18" charset="0"/>
              </a:rPr>
              <a:t>    </a:t>
            </a:r>
            <a:br>
              <a:rPr lang="en-US" sz="3200" dirty="0">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114.  He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 </a:t>
            </a:r>
            <a:r>
              <a:rPr lang="en-US" sz="3200" dirty="0">
                <a:solidFill>
                  <a:srgbClr val="FF0000"/>
                </a:solidFill>
                <a:latin typeface="Times New Roman" panose="02020603050405020304" pitchFamily="18" charset="0"/>
                <a:cs typeface="Times New Roman" panose="02020603050405020304" pitchFamily="18" charset="0"/>
              </a:rPr>
              <a:t>correct</a:t>
            </a: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115.  Ne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2-8-8   </a:t>
            </a:r>
            <a:r>
              <a:rPr lang="en-US" sz="3200" dirty="0">
                <a:solidFill>
                  <a:srgbClr val="FF0000"/>
                </a:solidFill>
                <a:latin typeface="Times New Roman" panose="02020603050405020304" pitchFamily="18" charset="0"/>
                <a:cs typeface="Times New Roman" panose="02020603050405020304" pitchFamily="18" charset="0"/>
              </a:rPr>
              <a:t>X </a:t>
            </a:r>
            <a:r>
              <a:rPr lang="en-US" sz="3200" dirty="0" err="1">
                <a:solidFill>
                  <a:srgbClr val="FF0000"/>
                </a:solidFill>
                <a:latin typeface="Times New Roman" panose="02020603050405020304" pitchFamily="18" charset="0"/>
                <a:cs typeface="Times New Roman" panose="02020603050405020304" pitchFamily="18" charset="0"/>
              </a:rPr>
              <a:t>Ar</a:t>
            </a:r>
            <a:r>
              <a:rPr lang="en-US" sz="3200" dirty="0">
                <a:solidFill>
                  <a:srgbClr val="FF0000"/>
                </a:solidFill>
                <a:latin typeface="Times New Roman" panose="02020603050405020304" pitchFamily="18" charset="0"/>
                <a:cs typeface="Times New Roman" panose="02020603050405020304" pitchFamily="18" charset="0"/>
              </a:rPr>
              <a:t>!</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116.  Mg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1-9-2   </a:t>
            </a:r>
            <a:r>
              <a:rPr lang="en-US" sz="3200" dirty="0">
                <a:solidFill>
                  <a:srgbClr val="FF0000"/>
                </a:solidFill>
                <a:latin typeface="Times New Roman" panose="02020603050405020304" pitchFamily="18" charset="0"/>
                <a:cs typeface="Times New Roman" panose="02020603050405020304" pitchFamily="18" charset="0"/>
              </a:rPr>
              <a:t>X 9</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117.  He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 </a:t>
            </a:r>
            <a:r>
              <a:rPr lang="en-US" sz="3200" dirty="0">
                <a:solidFill>
                  <a:srgbClr val="FF0000"/>
                </a:solidFill>
                <a:latin typeface="Times New Roman" panose="02020603050405020304" pitchFamily="18" charset="0"/>
                <a:cs typeface="Times New Roman" panose="02020603050405020304" pitchFamily="18" charset="0"/>
              </a:rPr>
              <a:t>correct</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28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118.  P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1-9-5  </a:t>
            </a:r>
            <a:r>
              <a:rPr lang="en-US" sz="3200" dirty="0">
                <a:solidFill>
                  <a:srgbClr val="FF0000"/>
                </a:solidFill>
                <a:latin typeface="Times New Roman" panose="02020603050405020304" pitchFamily="18" charset="0"/>
                <a:cs typeface="Times New Roman" panose="02020603050405020304" pitchFamily="18" charset="0"/>
              </a:rPr>
              <a:t>X 9</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119.  F excited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2-8  </a:t>
            </a:r>
            <a:r>
              <a:rPr lang="en-US" sz="3200" dirty="0">
                <a:solidFill>
                  <a:srgbClr val="FF0000"/>
                </a:solidFill>
                <a:latin typeface="Times New Roman" panose="02020603050405020304" pitchFamily="18" charset="0"/>
                <a:cs typeface="Times New Roman" panose="02020603050405020304" pitchFamily="18" charset="0"/>
              </a:rPr>
              <a:t>X 10 e</a:t>
            </a:r>
            <a:r>
              <a:rPr lang="en-US" sz="3200" baseline="30000" dirty="0">
                <a:solidFill>
                  <a:srgbClr val="FF0000"/>
                </a:solidFill>
                <a:latin typeface="Times New Roman" panose="02020603050405020304" pitchFamily="18" charset="0"/>
                <a:cs typeface="Times New Roman" panose="02020603050405020304" pitchFamily="18" charset="0"/>
              </a:rPr>
              <a:t>-</a:t>
            </a:r>
            <a:br>
              <a:rPr lang="en-US" sz="3200" dirty="0">
                <a:solidFill>
                  <a:srgbClr val="FF0000"/>
                </a:solidFill>
                <a:latin typeface="Times New Roman" panose="02020603050405020304" pitchFamily="18" charset="0"/>
                <a:cs typeface="Times New Roman" panose="02020603050405020304" pitchFamily="18" charset="0"/>
              </a:rPr>
            </a:b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120.  P ground </a:t>
            </a:r>
            <a:r>
              <a:rPr lang="en-US" sz="3200" dirty="0">
                <a:latin typeface="Times New Roman" panose="02020603050405020304" pitchFamily="18" charset="0"/>
                <a:cs typeface="Times New Roman" panose="02020603050405020304" pitchFamily="18" charset="0"/>
              </a:rPr>
              <a:t>state electron config. is </a:t>
            </a: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2-7-5  </a:t>
            </a:r>
            <a:r>
              <a:rPr lang="en-US" sz="3200" dirty="0">
                <a:solidFill>
                  <a:srgbClr val="FF0000"/>
                </a:solidFill>
                <a:latin typeface="Times New Roman" panose="02020603050405020304" pitchFamily="18" charset="0"/>
                <a:cs typeface="Times New Roman" panose="02020603050405020304" pitchFamily="18" charset="0"/>
              </a:rPr>
              <a:t>X not 15</a:t>
            </a:r>
          </a:p>
        </p:txBody>
      </p:sp>
    </p:spTree>
    <p:extLst>
      <p:ext uri="{BB962C8B-B14F-4D97-AF65-F5344CB8AC3E}">
        <p14:creationId xmlns:p14="http://schemas.microsoft.com/office/powerpoint/2010/main" val="2262142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3083</TotalTime>
  <Words>6353</Words>
  <Application>Microsoft Office PowerPoint</Application>
  <PresentationFormat>On-screen Show (4:3)</PresentationFormat>
  <Paragraphs>839</Paragraphs>
  <Slides>95</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95</vt:i4>
      </vt:variant>
    </vt:vector>
  </HeadingPairs>
  <TitlesOfParts>
    <vt:vector size="108" baseType="lpstr">
      <vt:lpstr>Arial</vt:lpstr>
      <vt:lpstr>Bookman Old Style</vt:lpstr>
      <vt:lpstr>Calibri</vt:lpstr>
      <vt:lpstr>Cambria Math</vt:lpstr>
      <vt:lpstr>Century Schoolbook</vt:lpstr>
      <vt:lpstr>Comic Sans MS</vt:lpstr>
      <vt:lpstr>Congenial</vt:lpstr>
      <vt:lpstr>Consolas</vt:lpstr>
      <vt:lpstr>Tahoma</vt:lpstr>
      <vt:lpstr>Times New Roman</vt:lpstr>
      <vt:lpstr>Office Theme</vt:lpstr>
      <vt:lpstr>1_Office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Atomic Theory Class #2 Objective:  students will review the models of the atom through scientific history, learning how ideas progressed and were dismissed as new information was developed.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Atomic Theory Class #4  Ob:  What are isotopes and why are they so important?   You need a calculator + Periodic Table.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ARBUISO, CHARLES B</dc:creator>
  <cp:lastModifiedBy>ARBUISO, CHARLES B</cp:lastModifiedBy>
  <cp:revision>250</cp:revision>
  <dcterms:created xsi:type="dcterms:W3CDTF">2012-05-14T02:57:22Z</dcterms:created>
  <dcterms:modified xsi:type="dcterms:W3CDTF">2026-10-07T02:44:55Z</dcterms:modified>
</cp:coreProperties>
</file>