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149"/>
  </p:notesMasterIdLst>
  <p:sldIdLst>
    <p:sldId id="256" r:id="rId8"/>
    <p:sldId id="268" r:id="rId9"/>
    <p:sldId id="709" r:id="rId10"/>
    <p:sldId id="710" r:id="rId11"/>
    <p:sldId id="711" r:id="rId12"/>
    <p:sldId id="712" r:id="rId13"/>
    <p:sldId id="567" r:id="rId14"/>
    <p:sldId id="713" r:id="rId15"/>
    <p:sldId id="572" r:id="rId16"/>
    <p:sldId id="714" r:id="rId17"/>
    <p:sldId id="580" r:id="rId18"/>
    <p:sldId id="715" r:id="rId19"/>
    <p:sldId id="586" r:id="rId20"/>
    <p:sldId id="716" r:id="rId21"/>
    <p:sldId id="592" r:id="rId22"/>
    <p:sldId id="717" r:id="rId23"/>
    <p:sldId id="563" r:id="rId24"/>
    <p:sldId id="272" r:id="rId25"/>
    <p:sldId id="273" r:id="rId26"/>
    <p:sldId id="718" r:id="rId27"/>
    <p:sldId id="719" r:id="rId28"/>
    <p:sldId id="274" r:id="rId29"/>
    <p:sldId id="275" r:id="rId30"/>
    <p:sldId id="600" r:id="rId31"/>
    <p:sldId id="720" r:id="rId32"/>
    <p:sldId id="602" r:id="rId33"/>
    <p:sldId id="721" r:id="rId34"/>
    <p:sldId id="466" r:id="rId35"/>
    <p:sldId id="722" r:id="rId36"/>
    <p:sldId id="283" r:id="rId37"/>
    <p:sldId id="723" r:id="rId38"/>
    <p:sldId id="284" r:id="rId39"/>
    <p:sldId id="285" r:id="rId40"/>
    <p:sldId id="286" r:id="rId41"/>
    <p:sldId id="724" r:id="rId42"/>
    <p:sldId id="603" r:id="rId43"/>
    <p:sldId id="667" r:id="rId44"/>
    <p:sldId id="689" r:id="rId45"/>
    <p:sldId id="289" r:id="rId46"/>
    <p:sldId id="725" r:id="rId47"/>
    <p:sldId id="726" r:id="rId48"/>
    <p:sldId id="727" r:id="rId49"/>
    <p:sldId id="618" r:id="rId50"/>
    <p:sldId id="766" r:id="rId51"/>
    <p:sldId id="403" r:id="rId52"/>
    <p:sldId id="728" r:id="rId53"/>
    <p:sldId id="405" r:id="rId54"/>
    <p:sldId id="406" r:id="rId55"/>
    <p:sldId id="297" r:id="rId56"/>
    <p:sldId id="298" r:id="rId57"/>
    <p:sldId id="299" r:id="rId58"/>
    <p:sldId id="729" r:id="rId59"/>
    <p:sldId id="767" r:id="rId60"/>
    <p:sldId id="730" r:id="rId61"/>
    <p:sldId id="731" r:id="rId62"/>
    <p:sldId id="303" r:id="rId63"/>
    <p:sldId id="732" r:id="rId64"/>
    <p:sldId id="733" r:id="rId65"/>
    <p:sldId id="734" r:id="rId66"/>
    <p:sldId id="670" r:id="rId67"/>
    <p:sldId id="501" r:id="rId68"/>
    <p:sldId id="735" r:id="rId69"/>
    <p:sldId id="736" r:id="rId70"/>
    <p:sldId id="737" r:id="rId71"/>
    <p:sldId id="508" r:id="rId72"/>
    <p:sldId id="738" r:id="rId73"/>
    <p:sldId id="739" r:id="rId74"/>
    <p:sldId id="742" r:id="rId75"/>
    <p:sldId id="741" r:id="rId76"/>
    <p:sldId id="743" r:id="rId77"/>
    <p:sldId id="744" r:id="rId78"/>
    <p:sldId id="745" r:id="rId79"/>
    <p:sldId id="746" r:id="rId80"/>
    <p:sldId id="747" r:id="rId81"/>
    <p:sldId id="748" r:id="rId82"/>
    <p:sldId id="749" r:id="rId83"/>
    <p:sldId id="750" r:id="rId84"/>
    <p:sldId id="751" r:id="rId85"/>
    <p:sldId id="752" r:id="rId86"/>
    <p:sldId id="753" r:id="rId87"/>
    <p:sldId id="754" r:id="rId88"/>
    <p:sldId id="755" r:id="rId89"/>
    <p:sldId id="768" r:id="rId90"/>
    <p:sldId id="756" r:id="rId91"/>
    <p:sldId id="757" r:id="rId92"/>
    <p:sldId id="327" r:id="rId93"/>
    <p:sldId id="384" r:id="rId94"/>
    <p:sldId id="391" r:id="rId95"/>
    <p:sldId id="394" r:id="rId96"/>
    <p:sldId id="758" r:id="rId97"/>
    <p:sldId id="392" r:id="rId98"/>
    <p:sldId id="332" r:id="rId99"/>
    <p:sldId id="759" r:id="rId100"/>
    <p:sldId id="760" r:id="rId101"/>
    <p:sldId id="771" r:id="rId102"/>
    <p:sldId id="335" r:id="rId103"/>
    <p:sldId id="336" r:id="rId104"/>
    <p:sldId id="636" r:id="rId105"/>
    <p:sldId id="339" r:id="rId106"/>
    <p:sldId id="524" r:id="rId107"/>
    <p:sldId id="340" r:id="rId108"/>
    <p:sldId id="341" r:id="rId109"/>
    <p:sldId id="342" r:id="rId110"/>
    <p:sldId id="343" r:id="rId111"/>
    <p:sldId id="345" r:id="rId112"/>
    <p:sldId id="528" r:id="rId113"/>
    <p:sldId id="346" r:id="rId114"/>
    <p:sldId id="347" r:id="rId115"/>
    <p:sldId id="348" r:id="rId116"/>
    <p:sldId id="349" r:id="rId117"/>
    <p:sldId id="401" r:id="rId118"/>
    <p:sldId id="350" r:id="rId119"/>
    <p:sldId id="761" r:id="rId120"/>
    <p:sldId id="693" r:id="rId121"/>
    <p:sldId id="630" r:id="rId122"/>
    <p:sldId id="772" r:id="rId123"/>
    <p:sldId id="763" r:id="rId124"/>
    <p:sldId id="531" r:id="rId125"/>
    <p:sldId id="634" r:id="rId126"/>
    <p:sldId id="635" r:id="rId127"/>
    <p:sldId id="656" r:id="rId128"/>
    <p:sldId id="769" r:id="rId129"/>
    <p:sldId id="362" r:id="rId130"/>
    <p:sldId id="364" r:id="rId131"/>
    <p:sldId id="637" r:id="rId132"/>
    <p:sldId id="694" r:id="rId133"/>
    <p:sldId id="773" r:id="rId134"/>
    <p:sldId id="673" r:id="rId135"/>
    <p:sldId id="764" r:id="rId136"/>
    <p:sldId id="373" r:id="rId137"/>
    <p:sldId id="765" r:id="rId138"/>
    <p:sldId id="375" r:id="rId139"/>
    <p:sldId id="376" r:id="rId140"/>
    <p:sldId id="377" r:id="rId141"/>
    <p:sldId id="666" r:id="rId142"/>
    <p:sldId id="704" r:id="rId143"/>
    <p:sldId id="675" r:id="rId144"/>
    <p:sldId id="676" r:id="rId145"/>
    <p:sldId id="677" r:id="rId146"/>
    <p:sldId id="556" r:id="rId147"/>
    <p:sldId id="651" r:id="rId1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0000CC"/>
    <a:srgbClr val="FFC9C9"/>
    <a:srgbClr val="FFFFCC"/>
    <a:srgbClr val="FFFF00"/>
    <a:srgbClr val="ABFFDD"/>
    <a:srgbClr val="78A6DE"/>
    <a:srgbClr val="0033CC"/>
    <a:srgbClr val="008000"/>
    <a:srgbClr val="FFE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1" autoAdjust="0"/>
    <p:restoredTop sz="95380" autoAdjust="0"/>
  </p:normalViewPr>
  <p:slideViewPr>
    <p:cSldViewPr showGuides="1">
      <p:cViewPr varScale="1">
        <p:scale>
          <a:sx n="78" d="100"/>
          <a:sy n="78" d="100"/>
        </p:scale>
        <p:origin x="1349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0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63" Type="http://schemas.openxmlformats.org/officeDocument/2006/relationships/slide" Target="slides/slide56.xml"/><Relationship Id="rId84" Type="http://schemas.openxmlformats.org/officeDocument/2006/relationships/slide" Target="slides/slide77.xml"/><Relationship Id="rId138" Type="http://schemas.openxmlformats.org/officeDocument/2006/relationships/slide" Target="slides/slide131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53" Type="http://schemas.openxmlformats.org/officeDocument/2006/relationships/slide" Target="slides/slide46.xml"/><Relationship Id="rId74" Type="http://schemas.openxmlformats.org/officeDocument/2006/relationships/slide" Target="slides/slide67.xml"/><Relationship Id="rId128" Type="http://schemas.openxmlformats.org/officeDocument/2006/relationships/slide" Target="slides/slide121.xml"/><Relationship Id="rId14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113" Type="http://schemas.openxmlformats.org/officeDocument/2006/relationships/slide" Target="slides/slide106.xml"/><Relationship Id="rId118" Type="http://schemas.openxmlformats.org/officeDocument/2006/relationships/slide" Target="slides/slide111.xml"/><Relationship Id="rId134" Type="http://schemas.openxmlformats.org/officeDocument/2006/relationships/slide" Target="slides/slide127.xml"/><Relationship Id="rId139" Type="http://schemas.openxmlformats.org/officeDocument/2006/relationships/slide" Target="slides/slide13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50" Type="http://schemas.openxmlformats.org/officeDocument/2006/relationships/presProps" Target="presProps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124" Type="http://schemas.openxmlformats.org/officeDocument/2006/relationships/slide" Target="slides/slide117.xml"/><Relationship Id="rId129" Type="http://schemas.openxmlformats.org/officeDocument/2006/relationships/slide" Target="slides/slide122.xml"/><Relationship Id="rId54" Type="http://schemas.openxmlformats.org/officeDocument/2006/relationships/slide" Target="slides/slide47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40" Type="http://schemas.openxmlformats.org/officeDocument/2006/relationships/slide" Target="slides/slide133.xml"/><Relationship Id="rId145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49" Type="http://schemas.openxmlformats.org/officeDocument/2006/relationships/slide" Target="slides/slide42.xml"/><Relationship Id="rId114" Type="http://schemas.openxmlformats.org/officeDocument/2006/relationships/slide" Target="slides/slide107.xml"/><Relationship Id="rId119" Type="http://schemas.openxmlformats.org/officeDocument/2006/relationships/slide" Target="slides/slide112.xml"/><Relationship Id="rId44" Type="http://schemas.openxmlformats.org/officeDocument/2006/relationships/slide" Target="slides/slide37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130" Type="http://schemas.openxmlformats.org/officeDocument/2006/relationships/slide" Target="slides/slide123.xml"/><Relationship Id="rId135" Type="http://schemas.openxmlformats.org/officeDocument/2006/relationships/slide" Target="slides/slide128.xml"/><Relationship Id="rId151" Type="http://schemas.openxmlformats.org/officeDocument/2006/relationships/viewProps" Target="viewProps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120" Type="http://schemas.openxmlformats.org/officeDocument/2006/relationships/slide" Target="slides/slide113.xml"/><Relationship Id="rId125" Type="http://schemas.openxmlformats.org/officeDocument/2006/relationships/slide" Target="slides/slide118.xml"/><Relationship Id="rId141" Type="http://schemas.openxmlformats.org/officeDocument/2006/relationships/slide" Target="slides/slide134.xml"/><Relationship Id="rId146" Type="http://schemas.openxmlformats.org/officeDocument/2006/relationships/slide" Target="slides/slide13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slide" Target="slides/slide103.xml"/><Relationship Id="rId115" Type="http://schemas.openxmlformats.org/officeDocument/2006/relationships/slide" Target="slides/slide108.xml"/><Relationship Id="rId131" Type="http://schemas.openxmlformats.org/officeDocument/2006/relationships/slide" Target="slides/slide124.xml"/><Relationship Id="rId136" Type="http://schemas.openxmlformats.org/officeDocument/2006/relationships/slide" Target="slides/slide129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52" Type="http://schemas.openxmlformats.org/officeDocument/2006/relationships/theme" Target="theme/theme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26" Type="http://schemas.openxmlformats.org/officeDocument/2006/relationships/slide" Target="slides/slide119.xml"/><Relationship Id="rId147" Type="http://schemas.openxmlformats.org/officeDocument/2006/relationships/slide" Target="slides/slide14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121" Type="http://schemas.openxmlformats.org/officeDocument/2006/relationships/slide" Target="slides/slide114.xml"/><Relationship Id="rId142" Type="http://schemas.openxmlformats.org/officeDocument/2006/relationships/slide" Target="slides/slide13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116" Type="http://schemas.openxmlformats.org/officeDocument/2006/relationships/slide" Target="slides/slide109.xml"/><Relationship Id="rId137" Type="http://schemas.openxmlformats.org/officeDocument/2006/relationships/slide" Target="slides/slide13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slide" Target="slides/slide104.xml"/><Relationship Id="rId132" Type="http://schemas.openxmlformats.org/officeDocument/2006/relationships/slide" Target="slides/slide125.xml"/><Relationship Id="rId153" Type="http://schemas.openxmlformats.org/officeDocument/2006/relationships/tableStyles" Target="tableStyles.xml"/><Relationship Id="rId15" Type="http://schemas.openxmlformats.org/officeDocument/2006/relationships/slide" Target="slides/slide8.xml"/><Relationship Id="rId36" Type="http://schemas.openxmlformats.org/officeDocument/2006/relationships/slide" Target="slides/slide29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27" Type="http://schemas.openxmlformats.org/officeDocument/2006/relationships/slide" Target="slides/slide12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52" Type="http://schemas.openxmlformats.org/officeDocument/2006/relationships/slide" Target="slides/slide45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122" Type="http://schemas.openxmlformats.org/officeDocument/2006/relationships/slide" Target="slides/slide115.xml"/><Relationship Id="rId143" Type="http://schemas.openxmlformats.org/officeDocument/2006/relationships/slide" Target="slides/slide136.xml"/><Relationship Id="rId148" Type="http://schemas.openxmlformats.org/officeDocument/2006/relationships/slide" Target="slides/slide14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47" Type="http://schemas.openxmlformats.org/officeDocument/2006/relationships/slide" Target="slides/slide40.xml"/><Relationship Id="rId68" Type="http://schemas.openxmlformats.org/officeDocument/2006/relationships/slide" Target="slides/slide61.xml"/><Relationship Id="rId89" Type="http://schemas.openxmlformats.org/officeDocument/2006/relationships/slide" Target="slides/slide82.xml"/><Relationship Id="rId112" Type="http://schemas.openxmlformats.org/officeDocument/2006/relationships/slide" Target="slides/slide105.xml"/><Relationship Id="rId133" Type="http://schemas.openxmlformats.org/officeDocument/2006/relationships/slide" Target="slides/slide126.xml"/><Relationship Id="rId16" Type="http://schemas.openxmlformats.org/officeDocument/2006/relationships/slide" Target="slides/slide9.xml"/><Relationship Id="rId37" Type="http://schemas.openxmlformats.org/officeDocument/2006/relationships/slide" Target="slides/slide30.xml"/><Relationship Id="rId58" Type="http://schemas.openxmlformats.org/officeDocument/2006/relationships/slide" Target="slides/slide51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123" Type="http://schemas.openxmlformats.org/officeDocument/2006/relationships/slide" Target="slides/slide116.xml"/><Relationship Id="rId144" Type="http://schemas.openxmlformats.org/officeDocument/2006/relationships/slide" Target="slides/slide137.xml"/><Relationship Id="rId90" Type="http://schemas.openxmlformats.org/officeDocument/2006/relationships/slide" Target="slides/slide8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6T00:01:01.612"/>
    </inkml:context>
    <inkml:brush xml:id="br0">
      <inkml:brushProperty name="width" value="0.05" units="cm"/>
      <inkml:brushProperty name="height" value="0.05" units="cm"/>
      <inkml:brushProperty name="color" value="#545454"/>
    </inkml:brush>
  </inkml:definitions>
  <inkml:trace contextRef="#ctx0" brushRef="#br0">1 0 24259,'75'434'0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49:49.40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1154 2 24575,'463'-2'0,"486"5"0,-486 37 0,-14 0 0,-435-40 0,-3 0 0,0 1 0,0-1 0,18 5 0,-25-2 0,-10 1 0,-18 0 0,-359 7 0,254-12 0,-2250 1-3826,1743-1 3329,1394-12 2825,-73-1-333,-482 15-1995,136-3 0,-219-8 0,-436 41 0,197-15 0,-641 33 0,738-48 0,0-2 0,-1 2 0,1 0 0,-31 7 0,42-3 0,18-1 0,27-1 0,530 0 0,123 8 0,-671-10 0,-3-1 0,-1 1 0,1 0 0,-1 1 0,0 0 0,1 1 0,-1 0 0,18 8 0,-29-11 0,-1 1 0,1-1 0,-1 0 0,1 0 0,-1 0 0,0 0 0,1 0 0,-1 1 0,1-1 0,-1 0 0,0 0 0,1 1 0,-1-1 0,1 0 0,-1 0 0,0 1 0,1-1 0,-1 0 0,0 1 0,0-1 0,1 1 0,-1-1 0,0 0 0,0 1 0,0-1 0,1 1 0,-1-1 0,0 1 0,0-1 0,0 0 0,0 1 0,0-1 0,0 1 0,0-1 0,0 1 0,0-1 0,0 1 0,0-1 0,0 1 0,0-1 0,-1 1 0,1-1 0,0 0 0,0 1 0,-1 0 0,-19 9 0,-13-2 0,0-3 0,-1 0 0,1-3 0,-58-1 0,13-1 0,-159 8 0,-627 10 0,850-18 0,-357 15 0,352-11 0,19-5 0,1 1 0,-1 0 0,0 0 0,0 0 0,0 0 0,0 0 0,0 0 0,0 0 0,0 0 0,0 0 0,0 0 0,0 1 0,0-1 0,0 0 0,0 0 0,1 0 0,-1 0 0,0 0 0,0 0 0,0 0 0,0 0 0,0 0 0,0 0 0,0 0 0,0 0 0,0 0 0,0 0 0,0 0 0,0 0 0,0 0 0,0 0 0,0 0 0,0 1 0,0-1 0,0 0 0,0 0 0,0 0 0,0 0 0,0 0 0,0 0 0,0 0 0,0 0 0,0 0 0,0 0 0,0 0 0,37 0 0,1058-22-1112,-854 22 1008,886 1 104,-1125-1 0,-5 1 0,-15 2 0,-28 3 0,-688 12 1055,532-18-1047,-16 0-315,-390-2-396,572 2 703,4 0 0,0-1 0,-50-9 0,68 5-19,13-1 0,20-3 208,22 0 4,1 2-1,-1 2 0,1 2 0,63 3 0,-35 0-141,553-1-522,-523 2-423,2-1-5932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23.95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24568,'3546'402'0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53.40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0 222 24512,'2657'-222'0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56.6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3273 11 24575,'-172'-11'0,"-460"12"0,587 1 0,-55 10 0,29-3 0,-190 32 0,203-34 0,17-1 0,-62 1 0,-50-8 0,-265 2 0,344 3 0,-162 3 0,-291 10 0,356-15 0,3 0 0,126 7-1365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11.95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253 253 24256,'-253'-127'0,"506"1"0,-506 252 0,2624-126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28.0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1173 1 24575,'-59'8'0,"18"-2"0,-185-1 0,27-3 0,-7 19 0,126-11 0,36-5 0,-54 1 0,-50 5 0,76-12-1365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26.5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56 24575,'797'-26'0,"-135"1"0,1097 21 0,-943 6 0,-806-2-1365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28.27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 24575,'570'-2'0,"588"4"0,-776 8 0,119 1 0,43-1 0,31-10 0,-557-1 0,0-1 0,32-7 0,-3 0 0,-38 7-1365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29.69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3977 1 24575,'-2'2'0,"1"0"0,-1 0 0,0 1 0,0-1 0,-1 0 0,1 0 0,0-1 0,-1 1 0,1 0 0,-1-1 0,1 0 0,-1 1 0,0-1 0,-2 1 0,0 0 0,-33 13 0,-1-2 0,-1-1 0,0-2 0,0-1 0,-47 2 0,2 2 0,-590 72 0,186-78 0,64-2 0,232 0 0,-151 11 0,-163 14 0,127-9 0,316-17 0,-388 17 0,448-20-227,-1-1-1,0-1 1,1 1-1,-1-1 1,-8-2-1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32.50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1 162 24575,'970'0'0,"-671"-11"0,-68 1 0,-118 3 0,111-12 0,-55 4 0,31-4 0,148-6 0,-96 7 0,-91 3 0,-4 5 0,23 0 0,-142 8-1365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34.24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2115 0 24575,'-4'0'0,"-376"16"0,159-7 0,-1 1 0,29 5 0,-225-10 0,225-7 0,164 3 0,-48 10 0,7-1 0,-171 0 0,174-11-1365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36.00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445 1 24575,'-423'21'0,"401"-18"0,33-1 0,36-3 0,86-4 0,-114 5 0,0 2 0,0 0 0,0 1 0,33 9 0,-51-12 0,1 0 0,-1 1 0,0-1 0,0 0 0,0 1 0,0-1 0,0 1 0,0-1 0,0 1 0,0-1 0,0 1 0,0 0 0,0-1 0,0 1 0,0 0 0,0 0 0,0 0 0,-1 0 0,1 0 0,0 0 0,-1 0 0,1 0 0,0 2 0,-1-2 0,0 0 0,-1 0 0,1 0 0,0 0 0,-1 0 0,1 0 0,-1 0 0,1 0 0,-1-1 0,1 1 0,-1 0 0,0 0 0,1 0 0,-1 0 0,0-1 0,0 1 0,0 0 0,0-1 0,-1 2 0,-8 4 0,0-1 0,0 0 0,-15 5 0,-64 17 0,53-18 0,-39 18 0,75-27 0,0 0 0,0 0 0,0 0 0,0 0 0,0 0 0,0 0 0,0 0 0,0 0 0,0 0 0,0 0 0,1 0 0,-1 0 0,0 0 0,0 0 0,0 0 0,0 0 0,0 0 0,0 0 0,0 0 0,0 0 0,0 0 0,0 0 0,0 1 0,0-1 0,0 0 0,0 0 0,0 0 0,0 0 0,0 0 0,0 0 0,0 0 0,0 0 0,0 0 0,0 0 0,0 0 0,0 0 0,0 1 0,0-1 0,0 0 0,0 0 0,0 0 0,0 0 0,0 0 0,0 0 0,0 0 0,16 1 0,20-3 0,-18 0 0,15-1 0,-31 2 0,-21 0 0,-103 1-1365,95 0-5461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38.26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1512 63 24575,'-6'-3'0,"1"1"0,0-1 0,0 1 0,-1 0 0,0 0 0,1 1 0,-1 0 0,0 0 0,1 0 0,-1 1 0,-6 0 0,3-1 0,-120-3 0,-174 15 0,7 2 0,143-14 0,147-1 0,7 0 0,17-5 0,28-5 0,-25 7 0,32-9 0,63-6 0,-714 30 0,431-11 0,134 4 0,33-3 0,0 0 0,0 0 0,0 0 0,0 0 0,1 0 0,-1 0 0,0 0 0,0 0 0,0 0 0,0 0 0,0 1 0,0-1 0,0 0 0,0 0 0,0 0 0,0 0 0,0 0 0,0 0 0,0 0 0,0 0 0,0 0 0,1 0 0,-1 0 0,0 0 0,0 0 0,0 0 0,0 0 0,0 0 0,0 0 0,0 1 0,0-1 0,0 0 0,0 0 0,0 0 0,0 0 0,0 0 0,0 0 0,0 0 0,0 0 0,0 0 0,0 0 0,0 0 0,0 0 0,0 1 0,0-1 0,0 0 0,0 0 0,0 0 0,0 0 0,0 0 0,0 0 0,-1 0 0,1 0 0,0 0 0,0 0 0,0 0 0,0 0 0,0 0 0,0 0 0,0 0 0,20 4 0,163 18 0,164 11 0,-346-33 0,208 9 0,-208-9 0,0 0 0,0 0 0,0 0 0,0 0 0,0 0 0,0 1 0,0-1 0,0 0 0,0 0 0,-1 1 0,1-1 0,0 1 0,0-1 0,0 0 0,0 1 0,-1 0 0,2 0 0,-2-1 0,0 1 0,0-1 0,0 1 0,0-1 0,0 0 0,0 1 0,0-1 0,0 0 0,0 1 0,-1-1 0,1 1 0,0-1 0,0 0 0,0 1 0,0-1 0,-1 0 0,1 0 0,0 1 0,0-1 0,-1 0 0,1 0 0,0 1 0,-1-1 0,1 0 0,0 0 0,-1 1 0,1-1 0,-33 14 0,-125 8 0,6 0 0,306-38 0,61 3 0,-127 10 0,-81 3-35,-1-1 0,1-1-1,0 1 1,-1-1 0,1 0 0,-1-1-1,0 0 1,0 0 0,8-5-1,0 1-976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39.5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3892 0 24575,'-8'1'0,"0"0"0,1 1 0,0-1 0,-1 2 0,1-1 0,-7 4 0,-17 5 0,-78 16 0,-2-5 0,-213 14 0,-228-29 0,410-8 0,-431 8 0,502-6 0,-659-5 0,191-2 0,178-11 0,239 8 0,-28 3-1365,132 6-5461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41.67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23 24575,'565'32'0,"-1"0"0,-342-34 0,327 11 0,-813-7 0,-444-25 0,187 2 0,509 21 0,-1 0 0,0-1 0,0 0 0,-19-4 0,32 5 0,0 0 0,-1 0 0,1 0 0,0 0 0,0 0 0,-1 0 0,1 0 0,0 0 0,0 0 0,-1 0 0,1 0 0,0 0 0,0 0 0,0 0 0,-1 0 0,1 0 0,0 0 0,0-1 0,0 1 0,-1 0 0,1 0 0,0 0 0,0 0 0,0 0 0,-1-1 0,1 1 0,0 0 0,0 0 0,0 0 0,0-1 0,0 1 0,0 0 0,0 0 0,-1 0 0,1-1 0,0 1 0,0 0 0,0 0 0,0-1 0,0 1 0,0 0 0,0 0 0,0-1 0,0 1 0,11-7 0,20-2 0,62-3 0,1 4 0,113 5 0,-121 3 0,469 1 0,-555-1 0,0 0 0,0 0 0,0 0 0,0 0 0,0 0 0,0 1 0,0-1 0,0 0 0,0 0 0,0 0 0,0 0 0,0 0 0,0 0 0,0 0 0,0 0 0,0 0 0,0 0 0,0 0 0,0 0 0,0 1 0,-18 2 0,-26 2 0,26-4 0,1-1 0,25 0 0,656-1-1365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43.33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24575,'247'10'0,"-29"0"0,728 45 0,-923-52 0,587 36 0,-180-39 0,162-1 0,-167-22 0,-286 6 0,-47 5 0,103 0 0,145 13-1365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44.77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4295 0 24575,'-190'11'0,"28"-10"0,1 7 0,-186 35 0,-575 72 0,702-94 0,-377-7 0,388-15 0,91 1 0,-321-4 0,3-25 0,308 13-67,-219-20-1231,328 35-5528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48.0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24575,'33'1'0,"0"3"0,60 13 0,25 4 0,-84-18 0,0 0 0,1-2 0,61-7 0,15-5 0,201 7 0,-164 6 0,859-2 0,-751-11 0,384 12 0,-469-12 0,508 11 0,-645 1-455,-1 1 0,46 10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49.30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2039 0 24575,'-282'11'0,"215"-7"0,-7 1 0,0 4 0,-79 20 0,-100 13 0,198-35 0,-193 17 0,17-3 0,149-14 0,-93-4 0,-35 2 0,75-2-1365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0:50.56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20 24575,'108'0'0,"611"-10"0,-660 9-24,-31 1-423,1-1 0,37-6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04.24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33 24575,'434'0'0,"-296"-11"0,306 11 0,-313-11 0,1770 12 0,-1774-13 0,551 13-1365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06.0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24575,'906'26'0,"-568"-20"-187,-248-6-991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07.72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634 1 24575,'-4'2'0,"0"-1"0,0 1 0,0 0 0,0-1 0,0 0 0,0 0 0,-1 0 0,1 0 0,0-1 0,-8 1 0,-3 0 0,-111 18 0,13-1 0,-161 5 0,271-23 0,1 0 0,-1 0 0,0 0 0,0 0 0,1 0 0,-1 1 0,0-1 0,1 1 0,-1 0 0,1 0 0,-1 0 0,1 0 0,-1 0 0,1 1 0,-5 2 0,6-2 0,0-1 0,1 1 0,-1 0 0,0-1 0,0 1 0,1 0 0,-1-1 0,1 1 0,0 0 0,0 0 0,-1 0 0,1-1 0,0 1 0,0 0 0,1 0 0,-1 0 0,0-1 0,0 1 0,1 0 0,0 0 0,-1-1 0,1 1 0,0 0 0,1 1 0,6 15 0,1-1 0,1 0 0,0-1 0,1 0 0,1 0 0,1-2 0,0 1 0,20 16 0,-1-4 0,1-2 0,65 39 0,-90-60 0,0 2 0,1-1 0,0-1 0,0 1 0,1-1 0,15 4 0,-23-8 0,1 0 0,-1 1 0,0-1 0,1 0 0,-1 0 0,0 0 0,1-1 0,-1 1 0,0 0 0,1-1 0,-1 0 0,0 1 0,0-1 0,0 0 0,0 0 0,1 0 0,-1-1 0,-1 1 0,1 0 0,0-1 0,0 1 0,0-1 0,-1 0 0,1 1 0,-1-1 0,1 0 0,-1 0 0,0 0 0,2-4 0,5-11-273,0 0 0,-1-1 0,-1 1 0,6-27 0,-8 25-6553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14.96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12 24575,'1221'0'0,"-1066"-11"-1365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17.22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28 24575,'3'0'0,"0"1"0,-1-1 0,1 1 0,-1 0 0,1 0 0,-1 1 0,1-1 0,-1 0 0,0 1 0,0 0 0,1-1 0,-1 1 0,0 0 0,-1 0 0,3 3 0,27 35 0,-28-37 0,12 24 0,-12-22 0,0 1 0,0-1 0,0 0 0,0 0 0,1-1 0,0 1 0,5 4 0,-8-8 0,1 0 0,0 0 0,0 0 0,-1-1 0,1 1 0,0 0 0,0-1 0,0 1 0,0-1 0,0 0 0,0 1 0,0-1 0,0 0 0,0 0 0,0 0 0,0-1 0,-1 1 0,1 0 0,0-1 0,0 1 0,0-1 0,0 0 0,0 1 0,0-1 0,-1 0 0,3-2 0,1 1 0,0-1 0,0 0 0,-1 0 0,1-1 0,-1 0 0,0 1 0,0-1 0,0-1 0,0 1 0,-1-1 0,6-7 0,-3-1 0,-1 0 0,1-1 0,3-16 0,-1 4 0,-1 9-1365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22.18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189 1 24575,'7'1'0,"0"0"0,0 0 0,-1 1 0,1 1 0,-1-1 0,1 1 0,7 4 0,13 5 0,-25-12 0,0 1 0,0 0 0,0-1 0,-1 1 0,1 0 0,0 0 0,0 0 0,-1 0 0,1 0 0,-1 0 0,1 1 0,-1-1 0,1 0 0,-1 1 0,0-1 0,2 3 0,-3-3 0,0-1 0,1 1 0,-1-1 0,0 1 0,0-1 0,0 1 0,0-1 0,0 1 0,-1-1 0,1 1 0,0-1 0,0 1 0,0-1 0,0 1 0,0-1 0,-1 1 0,1-1 0,0 0 0,0 1 0,-1-1 0,1 1 0,0-1 0,-1 0 0,1 1 0,-21 10 0,1-4 0,0-1 0,-1-1 0,1 0 0,-1-2 0,0 0 0,-35-1 0,-47-3-1365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23.30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24575,'2'0'0,"4"5"0,4 6 0,3 4 0,-1 3 0,-1 1 0,0 0 0,-2 1 0,-3-1 0,-2-1 0,0-1 0,-1-2 0,-1-1 0,0-2 0,-2-1 0,1 0 0,1-3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24.85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1251 1 24575,'-6'2'0,"1"1"0,-1 0 0,1-1 0,-1 0 0,0 0 0,1-1 0,-1 1 0,0-1 0,0-1 0,0 1 0,-7-1 0,-3 1 0,-110 18 0,70-9 0,-110 4 0,-4-7 0,83-3 0,-119 6 0,35 1 117,-5 0-1599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31.0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24575,'593'0'-1365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1:39.58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2:04.98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24575,'0'0'-8191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2:09.43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03:52:09.95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CFC8F-1C04-4873-9D4E-DA1BF1005910}" type="datetimeFigureOut">
              <a:rPr lang="en-US" smtClean="0"/>
              <a:t>1/24/2026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CB27C-BAD1-4D5B-9FE6-C3546809D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2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08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0DB7A-E3AF-2FB4-A5A5-6E99D0D9B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79983F-CDA8-F8F9-82EE-C4900EF27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961C1F-F7B2-C561-AF46-337C80944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F369F-3905-3835-D2AC-E23194666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8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09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6B242-1E2D-BE08-ED4C-D9F087C3B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F4AF3B-7CEA-E295-94B3-51451BD06D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11E4C9-8988-7EA6-0A1E-5039B0817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2AAE6-D1D7-7ADD-0856-467711B635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25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57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374DF-515E-C6BD-B3FA-1918CD1F1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DB0479-6613-7F95-CCE9-6B8B5348B6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3BCA40-B8D3-D7B9-F6D8-47A757CC4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C7C1A-EEF5-C3EC-8006-0D20E6D73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58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5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DBC55-ED00-335E-F8B6-51C3AB499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B5C6D9-38DB-14C2-251F-E6101F162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B2256F-867C-585F-5B92-E9BEE59BC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DC966-A0D5-A876-613D-7116DB5720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49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42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82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9FF19-92A9-872F-4896-E212C3728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35633B-6C67-AB77-212B-2C51CE2D7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DC5D54-98FD-E6C3-4035-BB36A1BDF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26A81-0F7B-6418-7490-6DE5485187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B27C-BAD1-4D5B-9FE6-C3546809DC0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0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C3109-F498-4808-8CA1-E36E95BEB191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09503-0855-4780-9A94-BC75930685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08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B5D24-3B12-47CE-9FDA-EEC1A84A6CF1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AAE4F-EE28-4C00-BD28-902ABAB48D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638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6A2C3-711C-40E2-9195-4F29315682AE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8F451-E445-44CF-AA1F-328E23A1F9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201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097E1-8B7F-4E30-BDB3-B670BF9C80DC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5891D-611B-4C7B-B841-2C2375CF8D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830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99138-2CB1-4D5B-AC7E-873D785507E2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F03CF-825B-4F0F-807D-FE083EDDA1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317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9B5F3-FEC6-4E57-B630-90391D9C39EA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77F93-1BB6-4EFB-8C2F-BE76FB96B2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009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D542C-0DC2-4D27-98DD-BADF66E2943B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EEE02-8E05-4030-96B2-10852DC3F6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114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497AD-D004-4B1F-917E-E7DA287D5F2D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2960C-F93C-48C2-AF5A-F323A1B9EA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710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FD1EB-2C8D-43FE-B4B9-93234A0CFB91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CD63A-0BC8-4412-ADC8-70D0C39336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38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8CA2A-2068-466B-AF56-4FDBBE41B5A8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4659A-3D04-4B5B-A8B0-11CB844CDF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041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A02E8-1E7E-4059-9182-99DB9BCE352F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DA1F6-5C71-48FF-A0F0-5C5861D848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028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159BB-2A25-461D-95C7-A2FE0F8980C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06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93672-9E33-4360-B8CE-9346F852810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814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4C201-4916-46EF-AAD9-949DBF207DC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076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239DD-7A1D-419C-80FC-1AEF0CEACF9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40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102EA-A1A1-4379-B372-96363AAAB29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98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00B98-7ED0-483D-90F6-75007837E1B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85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88B0D-C1BF-4836-B96C-6AEE6D5B67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6918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97C55-903F-4C0F-ABFB-58C2C845723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734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5EA49-1A94-4A40-9CA2-FD9A9AFB187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114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775A3-90AE-4644-9FDA-76F33EBC69D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0620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129D5-8EF5-4D7F-8FD8-5954D43200B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886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49D2-7FBD-4052-B773-10259718494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7306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397AA-22CA-4F07-8268-28A6682D7BB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9993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8314C-C139-4404-8F10-488D30F1893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91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07CC1-EB0F-4C1F-BA05-5B6B04FB1D8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000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A4C73-0A10-42BF-B36A-DEDCF5CF28A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8737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CB4D7-D26A-4677-A6D9-9643D70BE24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09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7C62D-915E-4EF8-B655-1CCBA0A0FB8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7989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35E84-E6AA-4DAA-A4D8-CD350070473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545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5906F-D2C1-40DF-AA9B-6D3A6653206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961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C0253-9819-4663-8F18-6796B007A27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7982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19B00-FC97-4328-8908-1A9C6E462B1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836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944FF-C858-4A97-B729-60EC8FF55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082C6-F56D-4D0B-82F7-F2F8CD60E7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6256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40CD2-832D-47BF-8198-6FADEE8B192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4B529-A4AB-46DD-8E77-D54E2031EB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45419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2E25A-8B1D-4446-BB7F-8DD04CA4E5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08928-9486-493E-A64F-DE95847D96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0815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90174-D3D0-47F2-AEA7-1846099869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7E016-1068-449F-A850-8EECB32808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3069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CB9BB-842F-4A39-84E5-4DEFF05C9A2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EFD74-178C-49AD-9715-A9883F44AF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588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766C0-527D-4F84-ABFE-6FF7D52923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3B62F-49E0-458E-B4FA-4E634730F0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744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7073E-3455-45F3-9573-74539856689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63B4F-B2C4-40DE-B61B-A7CF2D028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64879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1EA67-807F-4B4B-8E17-C7C7120676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7196C-3419-433E-B68F-8A6BFE64C4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8431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D0091-0696-47BB-84A4-C9FF6E3D36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E136C-AA81-4AA3-80DD-4999D9D739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681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DA081-BE24-4010-9ECC-E3F1DCDB266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35E6F-18BF-438F-8D32-D8F46CD98B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88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88E98-93DB-474D-9C98-1C35B54CAF2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BD392-CD0F-4D25-AB14-545852912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37300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35C14-F6D4-4AEE-A525-81101B75306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3956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709DE-59D0-4373-815E-7BB8402AFEC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2480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5C87D-14E1-430D-99F8-C9D2C85E9E3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4074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EF171-DFB2-4177-816C-2E354DD6221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0754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18A0F-6473-4C39-A6C9-F7E5B5E6591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1988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BA46B-F318-45CE-BCCD-C1D54297794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1113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81CCB-E76B-4D9F-A6AF-92B06488F0D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642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BC25C-922E-4DCD-857D-6633D16B808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7009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7F3FA-0B46-41EA-A699-54866A47129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1203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73702-BFB1-424D-8682-67D3604602C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3255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C019E-FDF2-41F0-BBC3-802F616C47F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5221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6C59-B01E-4806-AC0A-D3577718EF0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A5AD3-1CD9-4338-966C-4E990EEF4E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76964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36B23-B7CD-47C1-B149-42D498D69A3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2BBE8-39B5-417F-84AB-B5DF1A4543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568772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1C60C-1EEA-4A77-85B3-2968A733D49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1F5E6-9F49-4714-A742-984A84370C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00637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F5D30-FD86-441E-9B6C-40775066285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99545-FAB7-4B6A-8003-3E4F417B04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12088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C4A46-CB44-4B2B-8B4D-CEE7D98D896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2CC84-9490-48BB-A448-335A9100CC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2275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52C73-B3B5-4413-83E8-2CEA6CBD7DA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60C0E-C2DC-4879-AC6E-4655D66317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18585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C51BB-878E-4C7B-8577-F16288F9DD9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D196E-6F10-4D01-835F-4306637E0F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2873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62F6F-51BF-43ED-AE1F-45DFBC15760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89DD5-9459-4EB8-A375-204C5CB573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2844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F82BD-EA7D-46B4-AD8C-0FFD7237FB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5127A-FE7A-489C-A7FF-08E1237B17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8392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64FDD-C68E-4676-A64B-087AF1C4DA8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2C2CC-7293-47A3-89DC-5F8C84DD98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84996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2D3A1-6C39-4F7A-BDA6-0CEB10FD42B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C1C12-43B0-47DF-A294-C19C03162D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31779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A6F16-6A8B-4109-AD20-AE6A2BB060F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6258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00AC7-C4ED-44D0-BA33-35122B404B2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3962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D6147-2DE7-481D-8C0B-2CD758ACEF2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9206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69A40-6BED-4638-B285-41E5D6EFE52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96164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DAFF0-DE68-4CED-92E5-CC045071281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4022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6A293-38C5-46D0-AE6B-A9CF26FA5FC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2128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D647E-24DF-4042-9EA0-EACB636AF55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4854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920AD-28BA-450F-82F1-851A47A7998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1648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78A18-D128-4F4A-9041-592A8F12AB2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8565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44E0D-D976-4C79-AE4A-2D1C3CD9AC8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60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F2D41-5B9E-4E97-AE7A-4CC94C93C80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486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05A9CA-E7D3-4E04-BD34-FE140B520D31}" type="datetimeFigureOut">
              <a:rPr lang="en-US"/>
              <a:pPr>
                <a:defRPr/>
              </a:pPr>
              <a:t>1/24/2026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D5B8A03-E8A3-43B4-8FC9-7091850FF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FF52E70D-F810-4447-8EE7-5584BACE209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042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144284D-CBDB-4A07-BEFD-53EA48C2483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45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65EED71-0658-4846-8F1A-247D03981B1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9424737-A689-48BE-9025-BD37DB5F0A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7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95BA9C1-C7F0-444E-B9FB-8E90114C433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605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D95CBC-C0F2-4583-AD8C-E4B4C53D96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8128B61-2281-4509-8C3A-98C28314C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01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5D01094F-A3FE-4D4B-A900-A65EA2519BB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957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customXml" Target="../ink/ink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.png"/><Relationship Id="rId21" Type="http://schemas.openxmlformats.org/officeDocument/2006/relationships/customXml" Target="../ink/ink11.xml"/><Relationship Id="rId34" Type="http://schemas.openxmlformats.org/officeDocument/2006/relationships/image" Target="../media/image32.png"/><Relationship Id="rId42" Type="http://schemas.openxmlformats.org/officeDocument/2006/relationships/image" Target="../media/image36.png"/><Relationship Id="rId47" Type="http://schemas.openxmlformats.org/officeDocument/2006/relationships/customXml" Target="../ink/ink24.xml"/><Relationship Id="rId50" Type="http://schemas.openxmlformats.org/officeDocument/2006/relationships/image" Target="../media/image40.png"/><Relationship Id="rId55" Type="http://schemas.openxmlformats.org/officeDocument/2006/relationships/customXml" Target="../ink/ink28.xml"/><Relationship Id="rId63" Type="http://schemas.openxmlformats.org/officeDocument/2006/relationships/customXml" Target="../ink/ink32.xml"/><Relationship Id="rId7" Type="http://schemas.openxmlformats.org/officeDocument/2006/relationships/customXml" Target="../ink/ink4.xml"/><Relationship Id="rId2" Type="http://schemas.openxmlformats.org/officeDocument/2006/relationships/image" Target="../media/image17.png"/><Relationship Id="rId16" Type="http://schemas.openxmlformats.org/officeDocument/2006/relationships/image" Target="../media/image23.png"/><Relationship Id="rId29" Type="http://schemas.openxmlformats.org/officeDocument/2006/relationships/customXml" Target="../ink/ink15.xml"/><Relationship Id="rId11" Type="http://schemas.openxmlformats.org/officeDocument/2006/relationships/customXml" Target="../ink/ink6.xml"/><Relationship Id="rId24" Type="http://schemas.openxmlformats.org/officeDocument/2006/relationships/image" Target="../media/image27.png"/><Relationship Id="rId32" Type="http://schemas.openxmlformats.org/officeDocument/2006/relationships/image" Target="../media/image31.png"/><Relationship Id="rId37" Type="http://schemas.openxmlformats.org/officeDocument/2006/relationships/customXml" Target="../ink/ink19.xml"/><Relationship Id="rId40" Type="http://schemas.openxmlformats.org/officeDocument/2006/relationships/image" Target="../media/image35.png"/><Relationship Id="rId45" Type="http://schemas.openxmlformats.org/officeDocument/2006/relationships/customXml" Target="../ink/ink23.xml"/><Relationship Id="rId53" Type="http://schemas.openxmlformats.org/officeDocument/2006/relationships/customXml" Target="../ink/ink27.xml"/><Relationship Id="rId58" Type="http://schemas.openxmlformats.org/officeDocument/2006/relationships/image" Target="../media/image44.png"/><Relationship Id="rId5" Type="http://schemas.openxmlformats.org/officeDocument/2006/relationships/customXml" Target="../ink/ink3.xml"/><Relationship Id="rId61" Type="http://schemas.openxmlformats.org/officeDocument/2006/relationships/customXml" Target="../ink/ink31.xml"/><Relationship Id="rId19" Type="http://schemas.openxmlformats.org/officeDocument/2006/relationships/customXml" Target="../ink/ink10.xml"/><Relationship Id="rId14" Type="http://schemas.openxmlformats.org/officeDocument/2006/relationships/image" Target="../media/image22.png"/><Relationship Id="rId22" Type="http://schemas.openxmlformats.org/officeDocument/2006/relationships/image" Target="../media/image26.png"/><Relationship Id="rId27" Type="http://schemas.openxmlformats.org/officeDocument/2006/relationships/customXml" Target="../ink/ink14.xml"/><Relationship Id="rId30" Type="http://schemas.openxmlformats.org/officeDocument/2006/relationships/image" Target="../media/image30.png"/><Relationship Id="rId35" Type="http://schemas.openxmlformats.org/officeDocument/2006/relationships/customXml" Target="../ink/ink18.xml"/><Relationship Id="rId43" Type="http://schemas.openxmlformats.org/officeDocument/2006/relationships/customXml" Target="../ink/ink22.xml"/><Relationship Id="rId48" Type="http://schemas.openxmlformats.org/officeDocument/2006/relationships/image" Target="../media/image39.png"/><Relationship Id="rId56" Type="http://schemas.openxmlformats.org/officeDocument/2006/relationships/image" Target="../media/image43.png"/><Relationship Id="rId64" Type="http://schemas.openxmlformats.org/officeDocument/2006/relationships/customXml" Target="../ink/ink33.xml"/><Relationship Id="rId8" Type="http://schemas.openxmlformats.org/officeDocument/2006/relationships/image" Target="../media/image19.png"/><Relationship Id="rId51" Type="http://schemas.openxmlformats.org/officeDocument/2006/relationships/customXml" Target="../ink/ink26.xml"/><Relationship Id="rId3" Type="http://schemas.openxmlformats.org/officeDocument/2006/relationships/customXml" Target="../ink/ink2.xml"/><Relationship Id="rId12" Type="http://schemas.openxmlformats.org/officeDocument/2006/relationships/image" Target="../media/image21.png"/><Relationship Id="rId17" Type="http://schemas.openxmlformats.org/officeDocument/2006/relationships/customXml" Target="../ink/ink9.xml"/><Relationship Id="rId25" Type="http://schemas.openxmlformats.org/officeDocument/2006/relationships/customXml" Target="../ink/ink13.xml"/><Relationship Id="rId33" Type="http://schemas.openxmlformats.org/officeDocument/2006/relationships/customXml" Target="../ink/ink17.xml"/><Relationship Id="rId38" Type="http://schemas.openxmlformats.org/officeDocument/2006/relationships/image" Target="../media/image34.png"/><Relationship Id="rId46" Type="http://schemas.openxmlformats.org/officeDocument/2006/relationships/image" Target="../media/image38.png"/><Relationship Id="rId59" Type="http://schemas.openxmlformats.org/officeDocument/2006/relationships/customXml" Target="../ink/ink30.xml"/><Relationship Id="rId20" Type="http://schemas.openxmlformats.org/officeDocument/2006/relationships/image" Target="../media/image25.png"/><Relationship Id="rId41" Type="http://schemas.openxmlformats.org/officeDocument/2006/relationships/customXml" Target="../ink/ink21.xml"/><Relationship Id="rId54" Type="http://schemas.openxmlformats.org/officeDocument/2006/relationships/image" Target="../media/image42.png"/><Relationship Id="rId62" Type="http://schemas.openxmlformats.org/officeDocument/2006/relationships/image" Target="../media/image4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15" Type="http://schemas.openxmlformats.org/officeDocument/2006/relationships/customXml" Target="../ink/ink8.xml"/><Relationship Id="rId23" Type="http://schemas.openxmlformats.org/officeDocument/2006/relationships/customXml" Target="../ink/ink12.xml"/><Relationship Id="rId28" Type="http://schemas.openxmlformats.org/officeDocument/2006/relationships/image" Target="../media/image29.png"/><Relationship Id="rId36" Type="http://schemas.openxmlformats.org/officeDocument/2006/relationships/image" Target="../media/image33.png"/><Relationship Id="rId49" Type="http://schemas.openxmlformats.org/officeDocument/2006/relationships/customXml" Target="../ink/ink25.xml"/><Relationship Id="rId57" Type="http://schemas.openxmlformats.org/officeDocument/2006/relationships/customXml" Target="../ink/ink29.xml"/><Relationship Id="rId10" Type="http://schemas.openxmlformats.org/officeDocument/2006/relationships/image" Target="../media/image20.png"/><Relationship Id="rId31" Type="http://schemas.openxmlformats.org/officeDocument/2006/relationships/customXml" Target="../ink/ink16.xml"/><Relationship Id="rId44" Type="http://schemas.openxmlformats.org/officeDocument/2006/relationships/image" Target="../media/image37.png"/><Relationship Id="rId52" Type="http://schemas.openxmlformats.org/officeDocument/2006/relationships/image" Target="../media/image41.png"/><Relationship Id="rId60" Type="http://schemas.openxmlformats.org/officeDocument/2006/relationships/image" Target="../media/image45.png"/><Relationship Id="rId65" Type="http://schemas.openxmlformats.org/officeDocument/2006/relationships/customXml" Target="../ink/ink34.xml"/><Relationship Id="rId4" Type="http://schemas.openxmlformats.org/officeDocument/2006/relationships/image" Target="../media/image170.png"/><Relationship Id="rId9" Type="http://schemas.openxmlformats.org/officeDocument/2006/relationships/customXml" Target="../ink/ink5.xml"/><Relationship Id="rId13" Type="http://schemas.openxmlformats.org/officeDocument/2006/relationships/customXml" Target="../ink/ink7.xml"/><Relationship Id="rId18" Type="http://schemas.openxmlformats.org/officeDocument/2006/relationships/image" Target="../media/image24.png"/><Relationship Id="rId39" Type="http://schemas.openxmlformats.org/officeDocument/2006/relationships/customXml" Target="../ink/ink2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3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66.png"/><Relationship Id="rId4" Type="http://schemas.openxmlformats.org/officeDocument/2006/relationships/image" Target="../media/image73.pn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4.png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6600" dirty="0"/>
              <a:t>Welcome to Bonding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0" y="1752600"/>
            <a:ext cx="9144000" cy="381000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OBJECTIVE: introduction to what </a:t>
            </a:r>
            <a:b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Chemical Bonding is, </a:t>
            </a:r>
            <a:b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and learning how to draw </a:t>
            </a:r>
            <a:b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Lewis Dot Diagrams</a:t>
            </a:r>
          </a:p>
          <a:p>
            <a:pPr eaLnBrk="1" hangingPunct="1"/>
            <a:br>
              <a:rPr lang="en-US" altLang="en-US" sz="40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4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7485E3D-D227-BB42-D104-2D4270EC2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572880"/>
              </p:ext>
            </p:extLst>
          </p:nvPr>
        </p:nvGraphicFramePr>
        <p:xfrm>
          <a:off x="0" y="0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1031386517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753537697"/>
                    </a:ext>
                  </a:extLst>
                </a:gridCol>
                <a:gridCol w="7239000">
                  <a:extLst>
                    <a:ext uri="{9D8B030D-6E8A-4147-A177-3AD203B41FA5}">
                      <a16:colId xmlns:a16="http://schemas.microsoft.com/office/drawing/2014/main" val="2879936476"/>
                    </a:ext>
                  </a:extLst>
                </a:gridCol>
              </a:tblGrid>
              <a:tr h="829087">
                <a:tc gridSpan="3"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Types of bonds we will see in high school 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947019"/>
                  </a:ext>
                </a:extLst>
              </a:tr>
              <a:tr h="1265974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Ionic </a:t>
                      </a:r>
                      <a:b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Bonds </a:t>
                      </a:r>
                      <a:endParaRPr 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 between </a:t>
                      </a:r>
                      <a: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 cations and nonmetal anions. </a:t>
                      </a:r>
                      <a:b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Electrons are TRANSFERRED</a:t>
                      </a:r>
                    </a:p>
                    <a:p>
                      <a:pPr algn="l"/>
                      <a: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ions end up with FULL electron shells (isoelectric to noble gases)  </a:t>
                      </a:r>
                      <a:endParaRPr lang="en-US" b="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443756"/>
                  </a:ext>
                </a:extLst>
              </a:tr>
              <a:tr h="1779198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Covalent </a:t>
                      </a:r>
                      <a:b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bonds </a:t>
                      </a:r>
                      <a:endParaRPr lang="en-US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 between 2 or more N</a:t>
                      </a:r>
                      <a:r>
                        <a:rPr lang="en-US" sz="1800" b="0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ONMETALS</a:t>
                      </a: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- no metals make covalent bonds.</a:t>
                      </a:r>
                      <a:b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Electrons are SHARED.  There are NO IONS ever.  </a:t>
                      </a:r>
                      <a:b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Bonding atoms usually get FULL outer shells.  (they follow the octet rule)</a:t>
                      </a:r>
                      <a:endParaRPr lang="en-US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269437"/>
                  </a:ext>
                </a:extLst>
              </a:tr>
              <a:tr h="176575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Metallic </a:t>
                      </a:r>
                      <a:br>
                        <a:rPr lang="en-US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 between atoms of metals.  These hold </a:t>
                      </a:r>
                      <a:r>
                        <a:rPr lang="en-US" sz="1800" b="0" u="none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metals together 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a solid, </a:t>
                      </a:r>
                      <a:br>
                        <a:rPr lang="en-US" sz="1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but no new compounds form.  </a:t>
                      </a:r>
                      <a:br>
                        <a:rPr lang="en-US" sz="1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These give rise to the 3 most important properties metals have.  </a:t>
                      </a:r>
                      <a:br>
                        <a:rPr lang="en-US" sz="1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 element atoms can bond together; two or more kinds of metal atoms can be melted together to form alloys (solid mixtures, like brass)</a:t>
                      </a:r>
                      <a:endParaRPr lang="en-US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702466"/>
                  </a:ext>
                </a:extLst>
              </a:tr>
              <a:tr h="1217981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Intermolecular bonds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These are relatively weak attractions between molecules </a:t>
                      </a:r>
                      <a:r>
                        <a:rPr lang="en-US" sz="16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(not inside of them).</a:t>
                      </a:r>
                      <a:b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There are 3 different kinds of IMF, and </a:t>
                      </a:r>
                      <a:r>
                        <a:rPr lang="en-US" sz="1800" b="0" u="sng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like these a lot</a:t>
                      </a:r>
                      <a:r>
                        <a:rPr lang="en-US" sz="1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b="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4467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7F8DD-1E14-D76A-31A4-49C9D2C00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EA7BEB5-0B23-32F3-0009-4126E5EF47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831783"/>
              </p:ext>
            </p:extLst>
          </p:nvPr>
        </p:nvGraphicFramePr>
        <p:xfrm>
          <a:off x="0" y="10910"/>
          <a:ext cx="9144000" cy="6847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1031386517"/>
                    </a:ext>
                  </a:extLst>
                </a:gridCol>
                <a:gridCol w="8839200">
                  <a:extLst>
                    <a:ext uri="{9D8B030D-6E8A-4147-A177-3AD203B41FA5}">
                      <a16:colId xmlns:a16="http://schemas.microsoft.com/office/drawing/2014/main" val="1753537697"/>
                    </a:ext>
                  </a:extLst>
                </a:gridCol>
              </a:tblGrid>
              <a:tr h="1076025">
                <a:tc gridSpan="2"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Bonding is all about the electrons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947019"/>
                  </a:ext>
                </a:extLst>
              </a:tr>
              <a:tr h="1424283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 outermost electrons are the 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VALENCE</a:t>
                      </a:r>
                      <a:r>
                        <a:rPr lang="en-US" altLang="en-US" sz="2800" u="none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80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altLang="en-US" sz="2800" u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lectrons</a:t>
                      </a:r>
                      <a:endParaRPr lang="en-US" sz="2800" b="0" u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443756"/>
                  </a:ext>
                </a:extLst>
              </a:tr>
              <a:tr h="2073001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 outermost electron shell is the 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VALENCE SHELL</a:t>
                      </a:r>
                      <a:endParaRPr lang="en-US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269437"/>
                  </a:ext>
                </a:extLst>
              </a:tr>
              <a:tr h="2273782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bond, atoms or ions always</a:t>
                      </a: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end up </a:t>
                      </a: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OELECTRIC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a noble gas;  they get a full valence shell full of electrons</a:t>
                      </a: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</a:t>
                      </a:r>
                      <a:r>
                        <a:rPr lang="en-US" altLang="en-US" sz="2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 there are some exceptions.</a:t>
                      </a:r>
                      <a:endParaRPr lang="en-US" altLang="en-US" sz="2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702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137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9FBB7-9539-3685-384F-9C0E307C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E2FA36E-E263-2F48-304A-73E2350FD3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36694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031386517"/>
                    </a:ext>
                  </a:extLst>
                </a:gridCol>
                <a:gridCol w="8686800">
                  <a:extLst>
                    <a:ext uri="{9D8B030D-6E8A-4147-A177-3AD203B41FA5}">
                      <a16:colId xmlns:a16="http://schemas.microsoft.com/office/drawing/2014/main" val="1753537697"/>
                    </a:ext>
                  </a:extLst>
                </a:gridCol>
              </a:tblGrid>
              <a:tr h="808489">
                <a:tc gridSpan="2"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en-US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Diagrams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947019"/>
                  </a:ext>
                </a:extLst>
              </a:tr>
              <a:tr h="1476419">
                <a:tc gridSpan="2"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800" dirty="0">
                          <a:latin typeface="The Hand Extrablack" panose="03070A02030502020204" pitchFamily="66" charset="0"/>
                          <a:cs typeface="Times New Roman" panose="02020603050405020304" pitchFamily="18" charset="0"/>
                        </a:rPr>
                        <a:t>Provide a simple way to learn to “see” the electrons for bonding.  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800" dirty="0">
                          <a:latin typeface="The Hand Extrablack" panose="03070A02030502020204" pitchFamily="66" charset="0"/>
                          <a:cs typeface="Times New Roman" panose="02020603050405020304" pitchFamily="18" charset="0"/>
                        </a:rPr>
                        <a:t>Before we learn bonding, we need to learn to draw atoms that can bond.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800" dirty="0">
                          <a:latin typeface="The Hand Extrablack" panose="03070A02030502020204" pitchFamily="66" charset="0"/>
                          <a:cs typeface="Times New Roman" panose="02020603050405020304" pitchFamily="18" charset="0"/>
                        </a:rPr>
                        <a:t>Only the outer most electrons are involved in bonding, not the inner electrons.    </a:t>
                      </a:r>
                      <a:endParaRPr lang="en-US" altLang="en-US" sz="2800" dirty="0">
                        <a:solidFill>
                          <a:srgbClr val="FF0000"/>
                        </a:solidFill>
                        <a:latin typeface="The Hand Extrablack" panose="03070A02030502020204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443756"/>
                  </a:ext>
                </a:extLst>
              </a:tr>
              <a:tr h="2125547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DOTS represent the outermost electrons, the </a:t>
                      </a:r>
                      <a:r>
                        <a:rPr lang="en-US" sz="3600" u="sng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VALENCE ELECTRONS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269437"/>
                  </a:ext>
                </a:extLst>
              </a:tr>
              <a:tr h="2447545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dots represent only valence electrons.  </a:t>
                      </a:r>
                      <a:b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 do not draw the </a:t>
                      </a:r>
                      <a:r>
                        <a:rPr lang="en-US" sz="32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INNER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electrons</a:t>
                      </a:r>
                      <a:b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that don’t bond. 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702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71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1A523-0AC6-143D-7A47-7160D3BC1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573F04B-7C81-B8F7-EF82-E1075307EF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50874"/>
              </p:ext>
            </p:extLst>
          </p:nvPr>
        </p:nvGraphicFramePr>
        <p:xfrm>
          <a:off x="0" y="1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031386517"/>
                    </a:ext>
                  </a:extLst>
                </a:gridCol>
                <a:gridCol w="8686800">
                  <a:extLst>
                    <a:ext uri="{9D8B030D-6E8A-4147-A177-3AD203B41FA5}">
                      <a16:colId xmlns:a16="http://schemas.microsoft.com/office/drawing/2014/main" val="1753537697"/>
                    </a:ext>
                  </a:extLst>
                </a:gridCol>
              </a:tblGrid>
              <a:tr h="923991">
                <a:tc gridSpan="2"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en-US" sz="4000" b="0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Shells</a:t>
                      </a:r>
                      <a:endParaRPr lang="en-US" sz="4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947019"/>
                  </a:ext>
                </a:extLst>
              </a:tr>
              <a:tr h="2048849">
                <a:tc gridSpan="2"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Electrons do not just fly around the nucleus, they are in specific zones, that are of a certain size and shape.  They can “hold” only a certain number of electrons each, if there are “too many electrons”, another shell opens to accommodate these extra electrons.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443756"/>
                  </a:ext>
                </a:extLst>
              </a:tr>
              <a:tr h="104451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first shell is tiny; it only holds up to 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electrons.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269437"/>
                  </a:ext>
                </a:extLst>
              </a:tr>
              <a:tr h="1004338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2nd shell is bigger; it holds up to 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electrons.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702466"/>
                  </a:ext>
                </a:extLst>
              </a:tr>
              <a:tr h="1836312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3rd shell is a bit trickier.  </a:t>
                      </a:r>
                      <a:b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can be “full” when it has 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electrons (like </a:t>
                      </a:r>
                      <a:r>
                        <a:rPr lang="en-US" altLang="en-US" sz="2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b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but it can also stretch to hold up to 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electrons (like Kr).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3530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13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6165F-5919-43B6-FAE8-CB7A9878C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A8B313-D3FB-F500-AE6F-74817D2ACA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223494"/>
              </p:ext>
            </p:extLst>
          </p:nvPr>
        </p:nvGraphicFramePr>
        <p:xfrm>
          <a:off x="0" y="-247886"/>
          <a:ext cx="9137904" cy="7105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895">
                  <a:extLst>
                    <a:ext uri="{9D8B030D-6E8A-4147-A177-3AD203B41FA5}">
                      <a16:colId xmlns:a16="http://schemas.microsoft.com/office/drawing/2014/main" val="1031386517"/>
                    </a:ext>
                  </a:extLst>
                </a:gridCol>
                <a:gridCol w="8681009">
                  <a:extLst>
                    <a:ext uri="{9D8B030D-6E8A-4147-A177-3AD203B41FA5}">
                      <a16:colId xmlns:a16="http://schemas.microsoft.com/office/drawing/2014/main" val="1753537697"/>
                    </a:ext>
                  </a:extLst>
                </a:gridCol>
              </a:tblGrid>
              <a:tr h="1178819">
                <a:tc gridSpan="2">
                  <a:txBody>
                    <a:bodyPr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en-US" sz="4000" b="0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Shells</a:t>
                      </a:r>
                      <a:endParaRPr lang="en-US" sz="4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947019"/>
                  </a:ext>
                </a:extLst>
              </a:tr>
              <a:tr h="1348777">
                <a:tc gridSpan="2"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larger shells (4</a:t>
                      </a:r>
                      <a:r>
                        <a:rPr lang="en-US" altLang="en-US" sz="3600" baseline="30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alt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5</a:t>
                      </a:r>
                      <a:r>
                        <a:rPr lang="en-US" altLang="en-US" sz="3600" baseline="30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alt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6</a:t>
                      </a:r>
                      <a:r>
                        <a:rPr lang="en-US" altLang="en-US" sz="3600" baseline="30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alt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7</a:t>
                      </a:r>
                      <a:r>
                        <a:rPr lang="en-US" altLang="en-US" sz="3600" baseline="30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alt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are fancier.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443756"/>
                  </a:ext>
                </a:extLst>
              </a:tr>
              <a:tr h="1739604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A6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en-US" sz="2800" u="sng" baseline="30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5</a:t>
                      </a:r>
                      <a:r>
                        <a:rPr lang="en-US" altLang="en-US" sz="2800" u="sng" baseline="30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and 6</a:t>
                      </a:r>
                      <a:r>
                        <a:rPr lang="en-US" altLang="en-US" sz="2800" u="sng" baseline="30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shells </a:t>
                      </a: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 also be full, or stretch to fill up with a higher number of electrons.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269437"/>
                  </a:ext>
                </a:extLst>
              </a:tr>
              <a:tr h="2838686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A6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Rule:  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Noble gases always and only have full shells.</a:t>
                      </a:r>
                      <a:b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you need to know how many electrons fit into any shell, look at the group 18 atoms, they have only full, stable, perfectly full shells.  </a:t>
                      </a:r>
                      <a:endParaRPr lang="en-US" alt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702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719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365655"/>
              </p:ext>
            </p:extLst>
          </p:nvPr>
        </p:nvGraphicFramePr>
        <p:xfrm>
          <a:off x="0" y="544"/>
          <a:ext cx="9144002" cy="6857457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03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77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5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5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1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045584"/>
                  </a:ext>
                </a:extLst>
              </a:tr>
              <a:tr h="15320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87809"/>
                  </a:ext>
                </a:extLst>
              </a:tr>
              <a:tr h="3294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815427"/>
                  </a:ext>
                </a:extLst>
              </a:tr>
              <a:tr h="1704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073826"/>
                  </a:ext>
                </a:extLst>
              </a:tr>
              <a:tr h="314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72140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CB292B-A9EA-397C-518E-0A144C951D20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315150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C1CBD-0ADD-0B39-6BF9-C7CAAA40F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E3C5E25-C54E-BC7F-3C8E-320EFE912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27719"/>
              </p:ext>
            </p:extLst>
          </p:nvPr>
        </p:nvGraphicFramePr>
        <p:xfrm>
          <a:off x="0" y="544"/>
          <a:ext cx="9144002" cy="6857457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03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ahoma" pitchFamily="34" charset="0"/>
                          <a:cs typeface="Times New Roman" panose="02020603050405020304" pitchFamily="18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77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sz="3600" b="0" i="0" u="none" strike="noStrike" cap="none" normalizeH="0" baseline="5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[H]</a:t>
                      </a:r>
                      <a:r>
                        <a:rPr kumimoji="0" lang="en-US" sz="3600" b="0" i="0" u="none" strike="noStrike" cap="none" normalizeH="0" baseline="5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1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045584"/>
                  </a:ext>
                </a:extLst>
              </a:tr>
              <a:tr h="15320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Helium does not 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make ions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Helium does not 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make ions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87809"/>
                  </a:ext>
                </a:extLst>
              </a:tr>
              <a:tr h="3294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815427"/>
                  </a:ext>
                </a:extLst>
              </a:tr>
              <a:tr h="1704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[Li]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073826"/>
                  </a:ext>
                </a:extLst>
              </a:tr>
              <a:tr h="314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721407"/>
                  </a:ext>
                </a:extLst>
              </a:tr>
            </a:tbl>
          </a:graphicData>
        </a:graphic>
      </p:graphicFrame>
      <p:sp>
        <p:nvSpPr>
          <p:cNvPr id="5" name="Oval 47">
            <a:extLst>
              <a:ext uri="{FF2B5EF4-FFF2-40B4-BE49-F238E27FC236}">
                <a16:creationId xmlns:a16="http://schemas.microsoft.com/office/drawing/2014/main" id="{E688C504-31D4-33F5-F2B9-6F5281545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524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" name="Oval 47">
            <a:extLst>
              <a:ext uri="{FF2B5EF4-FFF2-40B4-BE49-F238E27FC236}">
                <a16:creationId xmlns:a16="http://schemas.microsoft.com/office/drawing/2014/main" id="{D1B873A7-045C-A808-EFD6-0C923C6F5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810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7" name="Oval 47">
            <a:extLst>
              <a:ext uri="{FF2B5EF4-FFF2-40B4-BE49-F238E27FC236}">
                <a16:creationId xmlns:a16="http://schemas.microsoft.com/office/drawing/2014/main" id="{73A3E157-7728-DD36-75F8-361B2D45A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599" y="364952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" name="Oval 47">
            <a:extLst>
              <a:ext uri="{FF2B5EF4-FFF2-40B4-BE49-F238E27FC236}">
                <a16:creationId xmlns:a16="http://schemas.microsoft.com/office/drawing/2014/main" id="{AEF21DB8-F0F7-A859-15B1-D9EA3E3FF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599" y="5638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671960-387B-2B1D-E470-8BA2F364A38D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14632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664681"/>
              </p:ext>
            </p:extLst>
          </p:nvPr>
        </p:nvGraphicFramePr>
        <p:xfrm>
          <a:off x="0" y="0"/>
          <a:ext cx="9144002" cy="6857998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72222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6539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872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427261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46112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E7A1C1F-E934-4AB3-7710-037486D5B889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8635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23703-A630-2A03-5B21-FD114261E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E8C5718-711C-EF9E-3643-E7EA3C68D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70197"/>
              </p:ext>
            </p:extLst>
          </p:nvPr>
        </p:nvGraphicFramePr>
        <p:xfrm>
          <a:off x="0" y="0"/>
          <a:ext cx="9144002" cy="6857998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[Be]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72222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Boron does not make ions in high school chemistry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Boron does not make ions in high school chemistry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6539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does not make ions in high school chemistry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does not make ions in high school chemistry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872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 N 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427261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461122"/>
                  </a:ext>
                </a:extLst>
              </a:tr>
            </a:tbl>
          </a:graphicData>
        </a:graphic>
      </p:graphicFrame>
      <p:sp>
        <p:nvSpPr>
          <p:cNvPr id="6" name="Oval 47">
            <a:extLst>
              <a:ext uri="{FF2B5EF4-FFF2-40B4-BE49-F238E27FC236}">
                <a16:creationId xmlns:a16="http://schemas.microsoft.com/office/drawing/2014/main" id="{FC3284D1-864C-ED98-C2AC-EC3FA5C29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900" y="1524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7" name="Oval 47">
            <a:extLst>
              <a:ext uri="{FF2B5EF4-FFF2-40B4-BE49-F238E27FC236}">
                <a16:creationId xmlns:a16="http://schemas.microsoft.com/office/drawing/2014/main" id="{43E3C3AF-AA1F-2F6A-F863-5DF3F7603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900" y="167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" name="Oval 47">
            <a:extLst>
              <a:ext uri="{FF2B5EF4-FFF2-40B4-BE49-F238E27FC236}">
                <a16:creationId xmlns:a16="http://schemas.microsoft.com/office/drawing/2014/main" id="{D0EA65F3-94A1-A318-E635-AD4F605AE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6CD92390-C10E-6CA8-4E6F-B4FDF98F0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" name="Oval 47">
            <a:extLst>
              <a:ext uri="{FF2B5EF4-FFF2-40B4-BE49-F238E27FC236}">
                <a16:creationId xmlns:a16="http://schemas.microsoft.com/office/drawing/2014/main" id="{41AA4730-884C-476A-DF53-FAA8D3797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478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" name="Oval 47">
            <a:extLst>
              <a:ext uri="{FF2B5EF4-FFF2-40B4-BE49-F238E27FC236}">
                <a16:creationId xmlns:a16="http://schemas.microsoft.com/office/drawing/2014/main" id="{7FB7429B-7831-DD0B-355D-627103C9A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503" y="4419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2" name="Oval 47">
            <a:extLst>
              <a:ext uri="{FF2B5EF4-FFF2-40B4-BE49-F238E27FC236}">
                <a16:creationId xmlns:a16="http://schemas.microsoft.com/office/drawing/2014/main" id="{9AC98104-B245-8042-1BE7-222C0ADDA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503" y="4572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3" name="Oval 47">
            <a:extLst>
              <a:ext uri="{FF2B5EF4-FFF2-40B4-BE49-F238E27FC236}">
                <a16:creationId xmlns:a16="http://schemas.microsoft.com/office/drawing/2014/main" id="{1A699A8C-03AC-251B-BE4A-0C4F168D5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110" y="4419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4" name="Oval 47">
            <a:extLst>
              <a:ext uri="{FF2B5EF4-FFF2-40B4-BE49-F238E27FC236}">
                <a16:creationId xmlns:a16="http://schemas.microsoft.com/office/drawing/2014/main" id="{E3183712-36EF-8AB7-ACBF-969C55A3A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110" y="4572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Oval 47">
            <a:extLst>
              <a:ext uri="{FF2B5EF4-FFF2-40B4-BE49-F238E27FC236}">
                <a16:creationId xmlns:a16="http://schemas.microsoft.com/office/drawing/2014/main" id="{8094373F-B145-018F-D23F-E9A057CE2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8991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Oval 47">
            <a:extLst>
              <a:ext uri="{FF2B5EF4-FFF2-40B4-BE49-F238E27FC236}">
                <a16:creationId xmlns:a16="http://schemas.microsoft.com/office/drawing/2014/main" id="{4E05085F-445F-0999-5D41-81AD0B3C5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601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5" name="Oval 47">
            <a:extLst>
              <a:ext uri="{FF2B5EF4-FFF2-40B4-BE49-F238E27FC236}">
                <a16:creationId xmlns:a16="http://schemas.microsoft.com/office/drawing/2014/main" id="{76173790-2F1A-9788-BFF7-4C7436805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6855" y="56705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6" name="Oval 47">
            <a:extLst>
              <a:ext uri="{FF2B5EF4-FFF2-40B4-BE49-F238E27FC236}">
                <a16:creationId xmlns:a16="http://schemas.microsoft.com/office/drawing/2014/main" id="{897FEC66-7F29-2145-6BCC-40638B77E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4052" y="58991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7" name="Oval 47">
            <a:extLst>
              <a:ext uri="{FF2B5EF4-FFF2-40B4-BE49-F238E27FC236}">
                <a16:creationId xmlns:a16="http://schemas.microsoft.com/office/drawing/2014/main" id="{7F7C1C39-32D9-1B2F-76AB-F6BB3A14F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0418" y="6037246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47E8C00-79C6-FA17-CF6D-3109C1EB8C19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8182057" y="618422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9" name="Oval 47">
            <a:extLst>
              <a:ext uri="{FF2B5EF4-FFF2-40B4-BE49-F238E27FC236}">
                <a16:creationId xmlns:a16="http://schemas.microsoft.com/office/drawing/2014/main" id="{6BB243B5-C575-03F1-6696-A1A695742449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8024920" y="619159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0" name="Oval 47">
            <a:extLst>
              <a:ext uri="{FF2B5EF4-FFF2-40B4-BE49-F238E27FC236}">
                <a16:creationId xmlns:a16="http://schemas.microsoft.com/office/drawing/2014/main" id="{20ACC199-6491-669E-E44F-A275F637B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4942" y="56705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095482-71D7-3513-0CD8-79E03AA36779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259827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363846"/>
              </p:ext>
            </p:extLst>
          </p:nvPr>
        </p:nvGraphicFramePr>
        <p:xfrm>
          <a:off x="0" y="0"/>
          <a:ext cx="9144002" cy="6857998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72222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6539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872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427261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46112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BE3D931-8489-69A5-51C0-67740711E363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557569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57758-0D47-FF3F-F8E1-D2B74535D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B12A52C-A222-E722-3D78-9E03F9291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64274"/>
              </p:ext>
            </p:extLst>
          </p:nvPr>
        </p:nvGraphicFramePr>
        <p:xfrm>
          <a:off x="0" y="0"/>
          <a:ext cx="9144002" cy="6857998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 O 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72222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 F 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6539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Neon does not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make ions 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Neon does not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make ions 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872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[Na]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427261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“2-8-0”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“2-8-0”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461122"/>
                  </a:ext>
                </a:extLst>
              </a:tr>
            </a:tbl>
          </a:graphicData>
        </a:graphic>
      </p:graphicFrame>
      <p:sp>
        <p:nvSpPr>
          <p:cNvPr id="8" name="Oval 47">
            <a:extLst>
              <a:ext uri="{FF2B5EF4-FFF2-40B4-BE49-F238E27FC236}">
                <a16:creationId xmlns:a16="http://schemas.microsoft.com/office/drawing/2014/main" id="{1A6B46FE-E0FD-7FE8-94DB-99E89A7A5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9400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960D0159-C2D3-3253-27B9-EE65E56E2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924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" name="Oval 47">
            <a:extLst>
              <a:ext uri="{FF2B5EF4-FFF2-40B4-BE49-F238E27FC236}">
                <a16:creationId xmlns:a16="http://schemas.microsoft.com/office/drawing/2014/main" id="{74A6E34B-AB95-4F3A-D4C0-6D36D949E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0434" y="2771082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5" name="Oval 47">
            <a:extLst>
              <a:ext uri="{FF2B5EF4-FFF2-40B4-BE49-F238E27FC236}">
                <a16:creationId xmlns:a16="http://schemas.microsoft.com/office/drawing/2014/main" id="{4DA25F25-BD50-4D7B-CA84-E540C7308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4518" y="29400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6" name="Oval 47">
            <a:extLst>
              <a:ext uri="{FF2B5EF4-FFF2-40B4-BE49-F238E27FC236}">
                <a16:creationId xmlns:a16="http://schemas.microsoft.com/office/drawing/2014/main" id="{B447DF50-EF01-FDDE-5A6B-721C36ED0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4518" y="30924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7" name="Oval 47">
            <a:extLst>
              <a:ext uri="{FF2B5EF4-FFF2-40B4-BE49-F238E27FC236}">
                <a16:creationId xmlns:a16="http://schemas.microsoft.com/office/drawing/2014/main" id="{F9E25FCC-7D22-8204-F6B5-A33AA725D0F7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4533900" y="324805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8" name="Oval 47">
            <a:extLst>
              <a:ext uri="{FF2B5EF4-FFF2-40B4-BE49-F238E27FC236}">
                <a16:creationId xmlns:a16="http://schemas.microsoft.com/office/drawing/2014/main" id="{41582B75-0A07-682C-1DBF-F54259171A7E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4391377" y="324805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8" name="Oval 47">
            <a:extLst>
              <a:ext uri="{FF2B5EF4-FFF2-40B4-BE49-F238E27FC236}">
                <a16:creationId xmlns:a16="http://schemas.microsoft.com/office/drawing/2014/main" id="{DFE61AE0-A927-4B7D-FA78-4CC6BE4ED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694" y="154115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Oval 47">
            <a:extLst>
              <a:ext uri="{FF2B5EF4-FFF2-40B4-BE49-F238E27FC236}">
                <a16:creationId xmlns:a16="http://schemas.microsoft.com/office/drawing/2014/main" id="{24C3A463-57A8-D157-617F-C839F363F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694" y="16845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0" name="Oval 47">
            <a:extLst>
              <a:ext uri="{FF2B5EF4-FFF2-40B4-BE49-F238E27FC236}">
                <a16:creationId xmlns:a16="http://schemas.microsoft.com/office/drawing/2014/main" id="{58D21AA5-457D-B2E9-C38E-B88FADEA1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0434" y="1356762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1" name="Oval 47">
            <a:extLst>
              <a:ext uri="{FF2B5EF4-FFF2-40B4-BE49-F238E27FC236}">
                <a16:creationId xmlns:a16="http://schemas.microsoft.com/office/drawing/2014/main" id="{1B10814B-DE22-94ED-0812-10F70560A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151392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Oval 47">
            <a:extLst>
              <a:ext uri="{FF2B5EF4-FFF2-40B4-BE49-F238E27FC236}">
                <a16:creationId xmlns:a16="http://schemas.microsoft.com/office/drawing/2014/main" id="{D627097F-2A78-70F7-0592-09CA140F7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166647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Oval 47">
            <a:extLst>
              <a:ext uri="{FF2B5EF4-FFF2-40B4-BE49-F238E27FC236}">
                <a16:creationId xmlns:a16="http://schemas.microsoft.com/office/drawing/2014/main" id="{7073C1C8-A2CE-2603-F3B5-DEAC6B21444E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4543853" y="1356762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Oval 47">
            <a:extLst>
              <a:ext uri="{FF2B5EF4-FFF2-40B4-BE49-F238E27FC236}">
                <a16:creationId xmlns:a16="http://schemas.microsoft.com/office/drawing/2014/main" id="{0B5E3527-3444-2F44-7DE0-87E891142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1470" y="444535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Oval 47">
            <a:extLst>
              <a:ext uri="{FF2B5EF4-FFF2-40B4-BE49-F238E27FC236}">
                <a16:creationId xmlns:a16="http://schemas.microsoft.com/office/drawing/2014/main" id="{380B5728-ED31-6FB3-0580-EFF800841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1470" y="457976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Oval 47">
            <a:extLst>
              <a:ext uri="{FF2B5EF4-FFF2-40B4-BE49-F238E27FC236}">
                <a16:creationId xmlns:a16="http://schemas.microsoft.com/office/drawing/2014/main" id="{38511251-2719-1B70-4A69-7206489EA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2334" y="425765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Oval 47">
            <a:extLst>
              <a:ext uri="{FF2B5EF4-FFF2-40B4-BE49-F238E27FC236}">
                <a16:creationId xmlns:a16="http://schemas.microsoft.com/office/drawing/2014/main" id="{08AEC925-DA6F-C183-208D-731525878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8488" y="440725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Oval 47">
            <a:extLst>
              <a:ext uri="{FF2B5EF4-FFF2-40B4-BE49-F238E27FC236}">
                <a16:creationId xmlns:a16="http://schemas.microsoft.com/office/drawing/2014/main" id="{9330066E-4B98-2E40-4CB0-0537072F9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8488" y="457976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Oval 47">
            <a:extLst>
              <a:ext uri="{FF2B5EF4-FFF2-40B4-BE49-F238E27FC236}">
                <a16:creationId xmlns:a16="http://schemas.microsoft.com/office/drawing/2014/main" id="{D6DB6396-277A-F6DE-12E0-834BF80430AA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4540525" y="4731952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" name="Oval 47">
            <a:extLst>
              <a:ext uri="{FF2B5EF4-FFF2-40B4-BE49-F238E27FC236}">
                <a16:creationId xmlns:a16="http://schemas.microsoft.com/office/drawing/2014/main" id="{CA6D79AE-CC07-37EA-9A4C-BE398BCF088E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4372334" y="4729682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Oval 47">
            <a:extLst>
              <a:ext uri="{FF2B5EF4-FFF2-40B4-BE49-F238E27FC236}">
                <a16:creationId xmlns:a16="http://schemas.microsoft.com/office/drawing/2014/main" id="{F714ABBC-67B2-D77E-3EDE-681F5E0DF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6088" y="425765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1" name="Oval 47">
            <a:extLst>
              <a:ext uri="{FF2B5EF4-FFF2-40B4-BE49-F238E27FC236}">
                <a16:creationId xmlns:a16="http://schemas.microsoft.com/office/drawing/2014/main" id="{30C564E6-DFE6-F40D-81D9-DA9BDF3E9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181" y="154651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2" name="Oval 47">
            <a:extLst>
              <a:ext uri="{FF2B5EF4-FFF2-40B4-BE49-F238E27FC236}">
                <a16:creationId xmlns:a16="http://schemas.microsoft.com/office/drawing/2014/main" id="{C06F27F7-2833-E259-3645-021E2984E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0237" y="16845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3" name="Oval 47">
            <a:extLst>
              <a:ext uri="{FF2B5EF4-FFF2-40B4-BE49-F238E27FC236}">
                <a16:creationId xmlns:a16="http://schemas.microsoft.com/office/drawing/2014/main" id="{80927F3D-0F32-75B2-9970-3A184B8EF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4657" y="135487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4" name="Oval 47">
            <a:extLst>
              <a:ext uri="{FF2B5EF4-FFF2-40B4-BE49-F238E27FC236}">
                <a16:creationId xmlns:a16="http://schemas.microsoft.com/office/drawing/2014/main" id="{39A6AFC5-35D7-A550-4447-EAFE861D3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3027" y="1512446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5" name="Oval 47">
            <a:extLst>
              <a:ext uri="{FF2B5EF4-FFF2-40B4-BE49-F238E27FC236}">
                <a16:creationId xmlns:a16="http://schemas.microsoft.com/office/drawing/2014/main" id="{3EFC187B-6200-1B74-B4C6-228520B9D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0759" y="16930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6" name="Oval 47">
            <a:extLst>
              <a:ext uri="{FF2B5EF4-FFF2-40B4-BE49-F238E27FC236}">
                <a16:creationId xmlns:a16="http://schemas.microsoft.com/office/drawing/2014/main" id="{DEE09A3A-3A44-2B1E-F37A-6C813F158AC2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8173906" y="182141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7" name="Oval 47">
            <a:extLst>
              <a:ext uri="{FF2B5EF4-FFF2-40B4-BE49-F238E27FC236}">
                <a16:creationId xmlns:a16="http://schemas.microsoft.com/office/drawing/2014/main" id="{89D63D6C-F48D-5315-7872-3044FB1499C4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8013080" y="182026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8" name="Oval 47">
            <a:extLst>
              <a:ext uri="{FF2B5EF4-FFF2-40B4-BE49-F238E27FC236}">
                <a16:creationId xmlns:a16="http://schemas.microsoft.com/office/drawing/2014/main" id="{221DEA42-6A55-B84B-9C29-4095FE41F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4893" y="135487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9" name="Oval 47">
            <a:extLst>
              <a:ext uri="{FF2B5EF4-FFF2-40B4-BE49-F238E27FC236}">
                <a16:creationId xmlns:a16="http://schemas.microsoft.com/office/drawing/2014/main" id="{BD253F10-5C52-E547-B25D-C996A9E99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299279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0" name="Oval 47">
            <a:extLst>
              <a:ext uri="{FF2B5EF4-FFF2-40B4-BE49-F238E27FC236}">
                <a16:creationId xmlns:a16="http://schemas.microsoft.com/office/drawing/2014/main" id="{DF27A965-4684-663A-A2FC-7A9E2D073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2930" y="3125067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1" name="Oval 47">
            <a:extLst>
              <a:ext uri="{FF2B5EF4-FFF2-40B4-BE49-F238E27FC236}">
                <a16:creationId xmlns:a16="http://schemas.microsoft.com/office/drawing/2014/main" id="{31DC6E9E-8F58-5AA5-B529-5E4054244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980" y="278370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2" name="Oval 47">
            <a:extLst>
              <a:ext uri="{FF2B5EF4-FFF2-40B4-BE49-F238E27FC236}">
                <a16:creationId xmlns:a16="http://schemas.microsoft.com/office/drawing/2014/main" id="{4162CA45-0833-D8D1-A003-EF3F2F9B1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1957" y="2972667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3" name="Oval 47">
            <a:extLst>
              <a:ext uri="{FF2B5EF4-FFF2-40B4-BE49-F238E27FC236}">
                <a16:creationId xmlns:a16="http://schemas.microsoft.com/office/drawing/2014/main" id="{1EB9B3E9-AA59-F5DF-402E-98F80282F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976" y="3125067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4" name="Oval 47">
            <a:extLst>
              <a:ext uri="{FF2B5EF4-FFF2-40B4-BE49-F238E27FC236}">
                <a16:creationId xmlns:a16="http://schemas.microsoft.com/office/drawing/2014/main" id="{8CA0D42C-A5DC-F09F-BC06-41B9C67D3617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8154610" y="327064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5" name="Oval 47">
            <a:extLst>
              <a:ext uri="{FF2B5EF4-FFF2-40B4-BE49-F238E27FC236}">
                <a16:creationId xmlns:a16="http://schemas.microsoft.com/office/drawing/2014/main" id="{91E44204-6D10-D8C1-63D1-DE4CFBE26AD2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7991389" y="327227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6" name="Oval 47">
            <a:extLst>
              <a:ext uri="{FF2B5EF4-FFF2-40B4-BE49-F238E27FC236}">
                <a16:creationId xmlns:a16="http://schemas.microsoft.com/office/drawing/2014/main" id="{D2A07604-FC58-9296-BAAE-1AF802295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428" y="278370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" name="Oval 47">
            <a:extLst>
              <a:ext uri="{FF2B5EF4-FFF2-40B4-BE49-F238E27FC236}">
                <a16:creationId xmlns:a16="http://schemas.microsoft.com/office/drawing/2014/main" id="{7A5A7454-9972-4816-8088-19C26DED4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482" y="586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693CC6-1EAF-D16E-68BF-AE4439350B16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244771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560894"/>
              </p:ext>
            </p:extLst>
          </p:nvPr>
        </p:nvGraphicFramePr>
        <p:xfrm>
          <a:off x="0" y="0"/>
          <a:ext cx="9144002" cy="6857998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72222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676539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872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8427261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46112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00D5FF6-CD13-326E-87BC-ED6CE2229ADF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97126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5EFA3-3BB5-D87C-F511-759397B2C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55EA99-FC3E-B15D-DD8D-3A3CBEE7D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180409"/>
              </p:ext>
            </p:extLst>
          </p:nvPr>
        </p:nvGraphicFramePr>
        <p:xfrm>
          <a:off x="0" y="0"/>
          <a:ext cx="9144002" cy="6857998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[Mg]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“2-8-0”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“2-8-0”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72222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[Al]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“2-8-0”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“2-8-0”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676539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Silicon does not make ions in high school chemistry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Silicon does not make ions in high school chemistry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872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 P 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8427261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461122"/>
                  </a:ext>
                </a:extLst>
              </a:tr>
            </a:tbl>
          </a:graphicData>
        </a:graphic>
      </p:graphicFrame>
      <p:sp>
        <p:nvSpPr>
          <p:cNvPr id="8" name="Oval 47">
            <a:extLst>
              <a:ext uri="{FF2B5EF4-FFF2-40B4-BE49-F238E27FC236}">
                <a16:creationId xmlns:a16="http://schemas.microsoft.com/office/drawing/2014/main" id="{86E0DEE8-5BDA-B665-A3AE-D5167E25C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727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AD99BACF-05A8-D427-1298-E708B8DB0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945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" name="Oval 47">
            <a:extLst>
              <a:ext uri="{FF2B5EF4-FFF2-40B4-BE49-F238E27FC236}">
                <a16:creationId xmlns:a16="http://schemas.microsoft.com/office/drawing/2014/main" id="{F31D9161-AB82-5BCB-07A1-B129F0F03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378" y="2756137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0" name="Oval 47">
            <a:extLst>
              <a:ext uri="{FF2B5EF4-FFF2-40B4-BE49-F238E27FC236}">
                <a16:creationId xmlns:a16="http://schemas.microsoft.com/office/drawing/2014/main" id="{63E69050-A080-5D5B-8CAB-299DCF961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3044" y="1295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Oval 47">
            <a:extLst>
              <a:ext uri="{FF2B5EF4-FFF2-40B4-BE49-F238E27FC236}">
                <a16:creationId xmlns:a16="http://schemas.microsoft.com/office/drawing/2014/main" id="{EF1CBF54-1A1B-ECC6-272C-44CE7D95EA90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4508861" y="129858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Oval 47">
            <a:extLst>
              <a:ext uri="{FF2B5EF4-FFF2-40B4-BE49-F238E27FC236}">
                <a16:creationId xmlns:a16="http://schemas.microsoft.com/office/drawing/2014/main" id="{E5E18EBF-2877-8023-948E-303AE9DBB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8194" y="4216874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Oval 47">
            <a:extLst>
              <a:ext uri="{FF2B5EF4-FFF2-40B4-BE49-F238E27FC236}">
                <a16:creationId xmlns:a16="http://schemas.microsoft.com/office/drawing/2014/main" id="{9A5D31E0-B25E-83CF-B8EE-A1636DFAA78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588244" y="472011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" name="Oval 47">
            <a:extLst>
              <a:ext uri="{FF2B5EF4-FFF2-40B4-BE49-F238E27FC236}">
                <a16:creationId xmlns:a16="http://schemas.microsoft.com/office/drawing/2014/main" id="{FE18CA1E-4CD4-D52C-70C4-FAB9BB4BB119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4392523" y="472444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Oval 47">
            <a:extLst>
              <a:ext uri="{FF2B5EF4-FFF2-40B4-BE49-F238E27FC236}">
                <a16:creationId xmlns:a16="http://schemas.microsoft.com/office/drawing/2014/main" id="{5AB08D58-94CC-BEB8-B4F8-56A5CEA10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7764" y="4216874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3" name="Oval 47">
            <a:extLst>
              <a:ext uri="{FF2B5EF4-FFF2-40B4-BE49-F238E27FC236}">
                <a16:creationId xmlns:a16="http://schemas.microsoft.com/office/drawing/2014/main" id="{7A734E40-347A-CFA9-ECA1-B2EC94C48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888" y="5869512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4" name="Oval 47">
            <a:extLst>
              <a:ext uri="{FF2B5EF4-FFF2-40B4-BE49-F238E27FC236}">
                <a16:creationId xmlns:a16="http://schemas.microsoft.com/office/drawing/2014/main" id="{CC2DB190-45D4-852C-62BF-BDBE8CB4C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4944" y="6007574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5" name="Oval 47">
            <a:extLst>
              <a:ext uri="{FF2B5EF4-FFF2-40B4-BE49-F238E27FC236}">
                <a16:creationId xmlns:a16="http://schemas.microsoft.com/office/drawing/2014/main" id="{8FB731D5-8DD9-1701-59B4-652E1823E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364" y="567786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6" name="Oval 47">
            <a:extLst>
              <a:ext uri="{FF2B5EF4-FFF2-40B4-BE49-F238E27FC236}">
                <a16:creationId xmlns:a16="http://schemas.microsoft.com/office/drawing/2014/main" id="{6C08DA78-6F95-BBBD-09AD-D150E1EDE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4448" y="5869512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0" name="Oval 47">
            <a:extLst>
              <a:ext uri="{FF2B5EF4-FFF2-40B4-BE49-F238E27FC236}">
                <a16:creationId xmlns:a16="http://schemas.microsoft.com/office/drawing/2014/main" id="{B5693145-07F8-BC43-277B-BD9DF0C17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600" y="567786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1" name="Oval 47">
            <a:extLst>
              <a:ext uri="{FF2B5EF4-FFF2-40B4-BE49-F238E27FC236}">
                <a16:creationId xmlns:a16="http://schemas.microsoft.com/office/drawing/2014/main" id="{31227E6A-C47D-09BD-B52A-44762E45A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4222" y="586103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2" name="Oval 47">
            <a:extLst>
              <a:ext uri="{FF2B5EF4-FFF2-40B4-BE49-F238E27FC236}">
                <a16:creationId xmlns:a16="http://schemas.microsoft.com/office/drawing/2014/main" id="{0DC18CA3-A9AA-1BFF-B8FD-8792A35C1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5278" y="5999097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3" name="Oval 47">
            <a:extLst>
              <a:ext uri="{FF2B5EF4-FFF2-40B4-BE49-F238E27FC236}">
                <a16:creationId xmlns:a16="http://schemas.microsoft.com/office/drawing/2014/main" id="{4B1F2CB2-3F6C-586F-D2DD-F7D1F6DB9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9698" y="5669386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ED48EE10-B873-1E2E-F9FB-513A728BF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320" y="586103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5" name="Oval 47">
            <a:extLst>
              <a:ext uri="{FF2B5EF4-FFF2-40B4-BE49-F238E27FC236}">
                <a16:creationId xmlns:a16="http://schemas.microsoft.com/office/drawing/2014/main" id="{672D7D83-E87A-9FF1-E64B-5E5C611E7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320" y="6007574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6" name="Oval 47">
            <a:extLst>
              <a:ext uri="{FF2B5EF4-FFF2-40B4-BE49-F238E27FC236}">
                <a16:creationId xmlns:a16="http://schemas.microsoft.com/office/drawing/2014/main" id="{65BA61A9-5B4C-406C-77BD-2565CF876E4D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8168947" y="6135926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7" name="Oval 47">
            <a:extLst>
              <a:ext uri="{FF2B5EF4-FFF2-40B4-BE49-F238E27FC236}">
                <a16:creationId xmlns:a16="http://schemas.microsoft.com/office/drawing/2014/main" id="{BC7E0C90-7209-C966-8AE2-F9A775FCA90B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8008121" y="613477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8" name="Oval 47">
            <a:extLst>
              <a:ext uri="{FF2B5EF4-FFF2-40B4-BE49-F238E27FC236}">
                <a16:creationId xmlns:a16="http://schemas.microsoft.com/office/drawing/2014/main" id="{6438601E-40DC-31C2-5472-C2B62157E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934" y="5669386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C03A75-75A7-4DCA-00C9-1A36EDCA02BC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71798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475557"/>
              </p:ext>
            </p:extLst>
          </p:nvPr>
        </p:nvGraphicFramePr>
        <p:xfrm>
          <a:off x="0" y="0"/>
          <a:ext cx="9144002" cy="6857998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72222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676539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872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8427261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46112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8178C8A-E36D-F9EC-58DA-49D520DA711C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739704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F373-478C-9983-27AD-EE70EC681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2A19074-586F-FC26-26B8-E6995FBF4C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298394"/>
              </p:ext>
            </p:extLst>
          </p:nvPr>
        </p:nvGraphicFramePr>
        <p:xfrm>
          <a:off x="0" y="0"/>
          <a:ext cx="9144002" cy="6857998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 S 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72222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 Cl 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676539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Argon does not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make ions 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Argon does not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make ions 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7872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[K]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8427261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“2-8-8-0”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“2-8-8-0”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461122"/>
                  </a:ext>
                </a:extLst>
              </a:tr>
            </a:tbl>
          </a:graphicData>
        </a:graphic>
      </p:graphicFrame>
      <p:sp>
        <p:nvSpPr>
          <p:cNvPr id="37" name="Oval 47">
            <a:extLst>
              <a:ext uri="{FF2B5EF4-FFF2-40B4-BE49-F238E27FC236}">
                <a16:creationId xmlns:a16="http://schemas.microsoft.com/office/drawing/2014/main" id="{2D7B0997-464E-90AA-73BB-71629F395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239" y="424171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Oval 47">
            <a:extLst>
              <a:ext uri="{FF2B5EF4-FFF2-40B4-BE49-F238E27FC236}">
                <a16:creationId xmlns:a16="http://schemas.microsoft.com/office/drawing/2014/main" id="{BA04422E-AD8F-9CE0-D7F2-3B6A2FFC271F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4579945" y="473134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" name="Oval 47">
            <a:extLst>
              <a:ext uri="{FF2B5EF4-FFF2-40B4-BE49-F238E27FC236}">
                <a16:creationId xmlns:a16="http://schemas.microsoft.com/office/drawing/2014/main" id="{545C3025-36B4-1191-0C37-2B722F8FFF23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4412169" y="472407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Oval 47">
            <a:extLst>
              <a:ext uri="{FF2B5EF4-FFF2-40B4-BE49-F238E27FC236}">
                <a16:creationId xmlns:a16="http://schemas.microsoft.com/office/drawing/2014/main" id="{2E8BF479-7C9A-6976-1F9B-163F6EB14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1495" y="424171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Oval 47">
            <a:extLst>
              <a:ext uri="{FF2B5EF4-FFF2-40B4-BE49-F238E27FC236}">
                <a16:creationId xmlns:a16="http://schemas.microsoft.com/office/drawing/2014/main" id="{82C88033-822E-673C-64A3-14FA84EE3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868" y="153392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Oval 47">
            <a:extLst>
              <a:ext uri="{FF2B5EF4-FFF2-40B4-BE49-F238E27FC236}">
                <a16:creationId xmlns:a16="http://schemas.microsoft.com/office/drawing/2014/main" id="{58C048A6-9D4E-51B9-6644-BB1E1C99B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0035" y="170310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Oval 47">
            <a:extLst>
              <a:ext uri="{FF2B5EF4-FFF2-40B4-BE49-F238E27FC236}">
                <a16:creationId xmlns:a16="http://schemas.microsoft.com/office/drawing/2014/main" id="{D32BA8DC-BA10-2230-47A9-5B20B93F6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2293" y="153391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Oval 47">
            <a:extLst>
              <a:ext uri="{FF2B5EF4-FFF2-40B4-BE49-F238E27FC236}">
                <a16:creationId xmlns:a16="http://schemas.microsoft.com/office/drawing/2014/main" id="{A37FE710-65B6-EB4D-DC0F-12C9030BF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9328" y="170400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Oval 47">
            <a:extLst>
              <a:ext uri="{FF2B5EF4-FFF2-40B4-BE49-F238E27FC236}">
                <a16:creationId xmlns:a16="http://schemas.microsoft.com/office/drawing/2014/main" id="{047DC2A6-C81D-DCA4-87C8-0636D3FB7940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4533899" y="1841184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Oval 47">
            <a:extLst>
              <a:ext uri="{FF2B5EF4-FFF2-40B4-BE49-F238E27FC236}">
                <a16:creationId xmlns:a16="http://schemas.microsoft.com/office/drawing/2014/main" id="{3081B911-7A52-946D-777B-A65E3644C81C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4388631" y="183879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Oval 47">
            <a:extLst>
              <a:ext uri="{FF2B5EF4-FFF2-40B4-BE49-F238E27FC236}">
                <a16:creationId xmlns:a16="http://schemas.microsoft.com/office/drawing/2014/main" id="{5E5972D2-C3BA-BC00-74DB-B4F8AAEA5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2622" y="1565047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5" name="Oval 47">
            <a:extLst>
              <a:ext uri="{FF2B5EF4-FFF2-40B4-BE49-F238E27FC236}">
                <a16:creationId xmlns:a16="http://schemas.microsoft.com/office/drawing/2014/main" id="{23437EA4-8CC8-A44F-C95F-118E92EDB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2622" y="170310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6" name="Oval 47">
            <a:extLst>
              <a:ext uri="{FF2B5EF4-FFF2-40B4-BE49-F238E27FC236}">
                <a16:creationId xmlns:a16="http://schemas.microsoft.com/office/drawing/2014/main" id="{821BF478-F578-676B-CA71-54DBB5FAB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8586" y="1371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7" name="Oval 47">
            <a:extLst>
              <a:ext uri="{FF2B5EF4-FFF2-40B4-BE49-F238E27FC236}">
                <a16:creationId xmlns:a16="http://schemas.microsoft.com/office/drawing/2014/main" id="{E7296E0A-EFC6-C99D-E806-EA1C8AB4A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7618" y="153391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4460A2D-E1F8-AABD-7141-A914ACC1E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4815" y="1711586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9" name="Oval 47">
            <a:extLst>
              <a:ext uri="{FF2B5EF4-FFF2-40B4-BE49-F238E27FC236}">
                <a16:creationId xmlns:a16="http://schemas.microsoft.com/office/drawing/2014/main" id="{288E215E-2778-65D6-8BB8-96C829A3772C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8173906" y="183814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0" name="Oval 47">
            <a:extLst>
              <a:ext uri="{FF2B5EF4-FFF2-40B4-BE49-F238E27FC236}">
                <a16:creationId xmlns:a16="http://schemas.microsoft.com/office/drawing/2014/main" id="{A6C24007-A107-9C64-AB81-273E2AEE0741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8013080" y="183699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1" name="Oval 47">
            <a:extLst>
              <a:ext uri="{FF2B5EF4-FFF2-40B4-BE49-F238E27FC236}">
                <a16:creationId xmlns:a16="http://schemas.microsoft.com/office/drawing/2014/main" id="{C7855C4D-CB47-026F-B812-0F70360AD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0300" y="1371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2" name="Oval 47">
            <a:extLst>
              <a:ext uri="{FF2B5EF4-FFF2-40B4-BE49-F238E27FC236}">
                <a16:creationId xmlns:a16="http://schemas.microsoft.com/office/drawing/2014/main" id="{E2B79CA7-2446-0C1A-E8FA-6E4F18CC7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837" y="300654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3" name="Oval 47">
            <a:extLst>
              <a:ext uri="{FF2B5EF4-FFF2-40B4-BE49-F238E27FC236}">
                <a16:creationId xmlns:a16="http://schemas.microsoft.com/office/drawing/2014/main" id="{F901C240-24BB-40AC-0837-8DEDA44FE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837" y="312524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4" name="Oval 47">
            <a:extLst>
              <a:ext uri="{FF2B5EF4-FFF2-40B4-BE49-F238E27FC236}">
                <a16:creationId xmlns:a16="http://schemas.microsoft.com/office/drawing/2014/main" id="{05F0C6D7-9698-17B4-EE4B-58282CA3D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6139" y="280604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5" name="Oval 47">
            <a:extLst>
              <a:ext uri="{FF2B5EF4-FFF2-40B4-BE49-F238E27FC236}">
                <a16:creationId xmlns:a16="http://schemas.microsoft.com/office/drawing/2014/main" id="{F16F408F-85C3-667B-7307-75B24814F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2787" y="296844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6" name="Oval 47">
            <a:extLst>
              <a:ext uri="{FF2B5EF4-FFF2-40B4-BE49-F238E27FC236}">
                <a16:creationId xmlns:a16="http://schemas.microsoft.com/office/drawing/2014/main" id="{AD83F94D-6ABC-8FD8-065F-43DA4F73B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975" y="312524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7" name="Oval 47">
            <a:extLst>
              <a:ext uri="{FF2B5EF4-FFF2-40B4-BE49-F238E27FC236}">
                <a16:creationId xmlns:a16="http://schemas.microsoft.com/office/drawing/2014/main" id="{6E7627BB-9047-F4E3-6937-3C18FC13941B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4533899" y="328701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8" name="Oval 47">
            <a:extLst>
              <a:ext uri="{FF2B5EF4-FFF2-40B4-BE49-F238E27FC236}">
                <a16:creationId xmlns:a16="http://schemas.microsoft.com/office/drawing/2014/main" id="{7D72183E-43DE-E43B-1835-2B37139A986B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4381386" y="328587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0" name="Oval 47">
            <a:extLst>
              <a:ext uri="{FF2B5EF4-FFF2-40B4-BE49-F238E27FC236}">
                <a16:creationId xmlns:a16="http://schemas.microsoft.com/office/drawing/2014/main" id="{DE5A9F53-B792-CFCB-0BB6-BF8BCDDCF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1081" y="2976346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1" name="Oval 47">
            <a:extLst>
              <a:ext uri="{FF2B5EF4-FFF2-40B4-BE49-F238E27FC236}">
                <a16:creationId xmlns:a16="http://schemas.microsoft.com/office/drawing/2014/main" id="{76E53B5D-C414-4C83-CC0E-E83EFD69E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1081" y="3158864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2" name="Oval 47">
            <a:extLst>
              <a:ext uri="{FF2B5EF4-FFF2-40B4-BE49-F238E27FC236}">
                <a16:creationId xmlns:a16="http://schemas.microsoft.com/office/drawing/2014/main" id="{A41A947D-D069-D3F7-4994-7F0D8398B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8586" y="280388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3" name="Oval 47">
            <a:extLst>
              <a:ext uri="{FF2B5EF4-FFF2-40B4-BE49-F238E27FC236}">
                <a16:creationId xmlns:a16="http://schemas.microsoft.com/office/drawing/2014/main" id="{45AA3DE2-1A91-04E5-3E86-8143EE0C8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5576" y="297834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4" name="Oval 47">
            <a:extLst>
              <a:ext uri="{FF2B5EF4-FFF2-40B4-BE49-F238E27FC236}">
                <a16:creationId xmlns:a16="http://schemas.microsoft.com/office/drawing/2014/main" id="{460DDC39-5E98-DB60-02C2-90F76E68F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6166" y="3158864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5" name="Oval 47">
            <a:extLst>
              <a:ext uri="{FF2B5EF4-FFF2-40B4-BE49-F238E27FC236}">
                <a16:creationId xmlns:a16="http://schemas.microsoft.com/office/drawing/2014/main" id="{B87BD28E-6BD9-3292-BB0F-D9B4B2B36B19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8173906" y="328116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6" name="Oval 47">
            <a:extLst>
              <a:ext uri="{FF2B5EF4-FFF2-40B4-BE49-F238E27FC236}">
                <a16:creationId xmlns:a16="http://schemas.microsoft.com/office/drawing/2014/main" id="{6BF044BD-383C-EB2A-0968-74EA1330198F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8013081" y="328587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7" name="Oval 47">
            <a:extLst>
              <a:ext uri="{FF2B5EF4-FFF2-40B4-BE49-F238E27FC236}">
                <a16:creationId xmlns:a16="http://schemas.microsoft.com/office/drawing/2014/main" id="{74E81EA7-8059-0D75-80B1-0CB6444F1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7115" y="280196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9" name="Oval 47">
            <a:extLst>
              <a:ext uri="{FF2B5EF4-FFF2-40B4-BE49-F238E27FC236}">
                <a16:creationId xmlns:a16="http://schemas.microsoft.com/office/drawing/2014/main" id="{7016A272-C51B-DC9A-ECA0-0E7304BE2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950" y="441843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8" name="Oval 47">
            <a:extLst>
              <a:ext uri="{FF2B5EF4-FFF2-40B4-BE49-F238E27FC236}">
                <a16:creationId xmlns:a16="http://schemas.microsoft.com/office/drawing/2014/main" id="{DD18B525-B070-16EE-02A8-CBC9B4BD0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950" y="457319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9" name="Oval 47">
            <a:extLst>
              <a:ext uri="{FF2B5EF4-FFF2-40B4-BE49-F238E27FC236}">
                <a16:creationId xmlns:a16="http://schemas.microsoft.com/office/drawing/2014/main" id="{F8DBC63E-E875-4AE1-B291-F7AA22C95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837" y="441843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70" name="Oval 47">
            <a:extLst>
              <a:ext uri="{FF2B5EF4-FFF2-40B4-BE49-F238E27FC236}">
                <a16:creationId xmlns:a16="http://schemas.microsoft.com/office/drawing/2014/main" id="{BE072157-7E79-8B2F-1807-A2F0B4223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2739" y="4577214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" name="Oval 47">
            <a:extLst>
              <a:ext uri="{FF2B5EF4-FFF2-40B4-BE49-F238E27FC236}">
                <a16:creationId xmlns:a16="http://schemas.microsoft.com/office/drawing/2014/main" id="{6A208C1D-17A0-CC47-5DD6-361BC3D11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1830" y="586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C6283E-6C9D-BD1B-0D6E-5173BBBA7866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3888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83727"/>
              </p:ext>
            </p:extLst>
          </p:nvPr>
        </p:nvGraphicFramePr>
        <p:xfrm>
          <a:off x="0" y="0"/>
          <a:ext cx="9144002" cy="2520163"/>
        </p:xfrm>
        <a:graphic>
          <a:graphicData uri="http://schemas.openxmlformats.org/drawingml/2006/table">
            <a:tbl>
              <a:tblPr/>
              <a:tblGrid>
                <a:gridCol w="180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4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Atom symbol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(atom)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Ion Symbol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Lewis Dot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(ion)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[Ca]</a:t>
                      </a:r>
                      <a:r>
                        <a:rPr kumimoji="0" lang="en-US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 configuration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2-8-8-2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2-8-8-2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2-8-8-0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2-8-8-0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67653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2DC16B1-3086-43E7-B827-9C0356DB4C74}"/>
              </a:ext>
            </a:extLst>
          </p:cNvPr>
          <p:cNvSpPr txBox="1"/>
          <p:nvPr/>
        </p:nvSpPr>
        <p:spPr>
          <a:xfrm>
            <a:off x="20273" y="2644623"/>
            <a:ext cx="91440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Remember… </a:t>
            </a:r>
          </a:p>
          <a:p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The Serif Hand Extrablack" panose="03070B02030502020204" pitchFamily="66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17.  Metals lose electrons to become isoelectric to a noble gas,</a:t>
            </a:r>
            <a:b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    </a:t>
            </a:r>
            <a:r>
              <a:rPr lang="en-US" sz="3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Metal Cations have EMPTY valence shells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.</a:t>
            </a:r>
          </a:p>
          <a:p>
            <a:endParaRPr lang="en-US" sz="3600" dirty="0">
              <a:solidFill>
                <a:srgbClr val="FF0000"/>
              </a:solidFill>
              <a:latin typeface="The Serif Hand Extrablack" panose="03070B02030502020204" pitchFamily="66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18.  Nonmetals gain electrons to become isoelectric to a noble gas,</a:t>
            </a:r>
            <a:br>
              <a:rPr lang="en-US" sz="3600" dirty="0">
                <a:solidFill>
                  <a:srgbClr val="FF0000"/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     </a:t>
            </a:r>
            <a:r>
              <a:rPr lang="en-US" sz="3600" u="sng" dirty="0">
                <a:solidFill>
                  <a:srgbClr val="FF0000"/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Nonmetal Anions have FULL outer shells</a:t>
            </a:r>
            <a:r>
              <a:rPr lang="en-US" sz="3600" dirty="0">
                <a:solidFill>
                  <a:srgbClr val="FF0000"/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8" name="Oval 47">
            <a:extLst>
              <a:ext uri="{FF2B5EF4-FFF2-40B4-BE49-F238E27FC236}">
                <a16:creationId xmlns:a16="http://schemas.microsoft.com/office/drawing/2014/main" id="{46FB3BF2-A226-487F-9B4A-49EED5FB8E0B}"/>
              </a:ext>
            </a:extLst>
          </p:cNvPr>
          <p:cNvSpPr>
            <a:spLocks noChangeArrowheads="1"/>
          </p:cNvSpPr>
          <p:nvPr/>
        </p:nvSpPr>
        <p:spPr bwMode="auto">
          <a:xfrm rot="5099306">
            <a:off x="4595457" y="129475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Oval 47">
            <a:extLst>
              <a:ext uri="{FF2B5EF4-FFF2-40B4-BE49-F238E27FC236}">
                <a16:creationId xmlns:a16="http://schemas.microsoft.com/office/drawing/2014/main" id="{8C6FA506-8651-4BA7-84B2-C1BCD97B8338}"/>
              </a:ext>
            </a:extLst>
          </p:cNvPr>
          <p:cNvSpPr>
            <a:spLocks noChangeArrowheads="1"/>
          </p:cNvSpPr>
          <p:nvPr/>
        </p:nvSpPr>
        <p:spPr bwMode="auto">
          <a:xfrm rot="5816873">
            <a:off x="4423929" y="129972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14BBF2-D865-712C-A09F-6B58017F2ABF}"/>
              </a:ext>
            </a:extLst>
          </p:cNvPr>
          <p:cNvSpPr txBox="1"/>
          <p:nvPr/>
        </p:nvSpPr>
        <p:spPr>
          <a:xfrm>
            <a:off x="0" y="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128980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472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3300"/>
                </a:solidFill>
              </a:rPr>
              <a:t>Bonding class #2</a:t>
            </a:r>
            <a:endParaRPr lang="en-US" alt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066800"/>
            <a:ext cx="9144000" cy="3810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800" dirty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OB: Metallic Bonds, </a:t>
            </a:r>
            <a:b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Lewis Dots, </a:t>
            </a:r>
            <a:b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Octet Rule.</a:t>
            </a:r>
          </a:p>
          <a:p>
            <a:pPr eaLnBrk="1" hangingPunct="1">
              <a:lnSpc>
                <a:spcPct val="80000"/>
              </a:lnSpc>
            </a:pPr>
            <a:endParaRPr lang="en-US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5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your periodic tables </a:t>
            </a:r>
            <a:br>
              <a:rPr lang="en-US" altLang="en-US" sz="5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5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on your desk now please </a:t>
            </a:r>
            <a:br>
              <a:rPr lang="en-US" altLang="en-US" sz="5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5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(not later)</a:t>
            </a:r>
          </a:p>
          <a:p>
            <a:pPr eaLnBrk="1" hangingPunct="1">
              <a:lnSpc>
                <a:spcPct val="80000"/>
              </a:lnSpc>
            </a:pPr>
            <a:endParaRPr lang="en-US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en-US" altLang="en-US" sz="40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701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0" y="-16412"/>
            <a:ext cx="91440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 To bond ionically, 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a metal atom forms into a cation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a nonmetal atom form into an anion 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by transferring electrons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(1,2,3, or more)</a:t>
            </a:r>
            <a:b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Na° atom → </a:t>
            </a:r>
            <a:r>
              <a:rPr lang="en-US" altLang="en-US" sz="36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en-US" sz="3600" u="sng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</a:t>
            </a:r>
            <a:r>
              <a:rPr lang="en-US" altLang="en-US" sz="36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cation</a:t>
            </a: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with a +1 charge</a:t>
            </a:r>
            <a:b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Cl° atom → </a:t>
            </a: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3600" u="sng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with a -1 charge</a:t>
            </a: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706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CD4A4-F18B-B58A-A8C5-657905065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>
            <a:extLst>
              <a:ext uri="{FF2B5EF4-FFF2-40B4-BE49-F238E27FC236}">
                <a16:creationId xmlns:a16="http://schemas.microsoft.com/office/drawing/2014/main" id="{093A4F82-9A98-A85D-8005-7BCC00F2C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8515"/>
            <a:ext cx="9144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 Let’s draw the Lewis dot diagrams for the atoms, the ions, and 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then the compound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(Na, Cl, Na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Cl</a:t>
            </a:r>
            <a:r>
              <a:rPr lang="en-US" alt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NaCl)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3600" dirty="0">
                <a:solidFill>
                  <a:srgbClr val="000000"/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  2 Individual atoms        2 Individual ions            1 Ionic compound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  <p:graphicFrame>
        <p:nvGraphicFramePr>
          <p:cNvPr id="5135" name="Group 15">
            <a:extLst>
              <a:ext uri="{FF2B5EF4-FFF2-40B4-BE49-F238E27FC236}">
                <a16:creationId xmlns:a16="http://schemas.microsoft.com/office/drawing/2014/main" id="{55059254-2ECB-E893-A905-27B7BA6EE437}"/>
              </a:ext>
            </a:extLst>
          </p:cNvPr>
          <p:cNvGraphicFramePr>
            <a:graphicFrameLocks noGrp="1"/>
          </p:cNvGraphicFramePr>
          <p:nvPr/>
        </p:nvGraphicFramePr>
        <p:xfrm>
          <a:off x="0" y="2133600"/>
          <a:ext cx="9144000" cy="472440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2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832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3654A-E39D-E9A1-A72C-05F01CCB0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35" name="Group 15">
            <a:extLst>
              <a:ext uri="{FF2B5EF4-FFF2-40B4-BE49-F238E27FC236}">
                <a16:creationId xmlns:a16="http://schemas.microsoft.com/office/drawing/2014/main" id="{AC270B7B-A278-3B22-417F-099814DF4D7E}"/>
              </a:ext>
            </a:extLst>
          </p:cNvPr>
          <p:cNvGraphicFramePr>
            <a:graphicFrameLocks noGrp="1"/>
          </p:cNvGraphicFramePr>
          <p:nvPr/>
        </p:nvGraphicFramePr>
        <p:xfrm>
          <a:off x="0" y="2133600"/>
          <a:ext cx="9144000" cy="472440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2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01EA9AEB-D923-0B53-14CA-1BC60D79EFF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81208"/>
            <a:ext cx="1198610" cy="11229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5506FF-E6D4-F3DA-B89D-7C6B689F967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201" y="5111266"/>
            <a:ext cx="1107482" cy="12895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AD706D-0EBC-BDAA-8FCC-2D61ECCDCC0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685" y="2987857"/>
            <a:ext cx="1226033" cy="8822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74FF50-5520-6DE4-D25F-F04D0F39EAB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580" y="5486401"/>
            <a:ext cx="1551692" cy="1074248"/>
          </a:xfrm>
          <a:prstGeom prst="rect">
            <a:avLst/>
          </a:prstGeom>
        </p:spPr>
      </p:pic>
      <p:sp>
        <p:nvSpPr>
          <p:cNvPr id="6" name="Arrow: Bent 5">
            <a:extLst>
              <a:ext uri="{FF2B5EF4-FFF2-40B4-BE49-F238E27FC236}">
                <a16:creationId xmlns:a16="http://schemas.microsoft.com/office/drawing/2014/main" id="{955FB6F3-FE76-DDC4-3D93-D3797EEE7542}"/>
              </a:ext>
            </a:extLst>
          </p:cNvPr>
          <p:cNvSpPr/>
          <p:nvPr/>
        </p:nvSpPr>
        <p:spPr>
          <a:xfrm rot="5400000">
            <a:off x="4162308" y="3889885"/>
            <a:ext cx="1874250" cy="756016"/>
          </a:xfrm>
          <a:prstGeom prst="bentArrow">
            <a:avLst>
              <a:gd name="adj1" fmla="val 25000"/>
              <a:gd name="adj2" fmla="val 32862"/>
              <a:gd name="adj3" fmla="val 25000"/>
              <a:gd name="adj4" fmla="val 43750"/>
            </a:avLst>
          </a:prstGeom>
          <a:solidFill>
            <a:srgbClr val="FFABAB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78EE0-3D1D-A3F6-AC31-1D4604F6CB4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464" y="3415282"/>
            <a:ext cx="2416137" cy="15335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0F8131-C9EC-0766-2FE6-C0454F663664}"/>
              </a:ext>
            </a:extLst>
          </p:cNvPr>
          <p:cNvSpPr txBox="1"/>
          <p:nvPr/>
        </p:nvSpPr>
        <p:spPr>
          <a:xfrm>
            <a:off x="5099433" y="2505669"/>
            <a:ext cx="1198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electron transfers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293F59-1BAC-6F4E-B771-039FCE5294CA}"/>
              </a:ext>
            </a:extLst>
          </p:cNvPr>
          <p:cNvSpPr txBox="1"/>
          <p:nvPr/>
        </p:nvSpPr>
        <p:spPr>
          <a:xfrm rot="21129436">
            <a:off x="6535183" y="5631194"/>
            <a:ext cx="2133600" cy="83099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Always slightly askew.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403CC8F-B88B-651D-AE6D-034C728FEB9A}"/>
              </a:ext>
            </a:extLst>
          </p:cNvPr>
          <p:cNvCxnSpPr>
            <a:cxnSpLocks/>
            <a:stCxn id="10" idx="0"/>
            <a:endCxn id="8" idx="2"/>
          </p:cNvCxnSpPr>
          <p:nvPr/>
        </p:nvCxnSpPr>
        <p:spPr>
          <a:xfrm flipV="1">
            <a:off x="7545286" y="4948878"/>
            <a:ext cx="56697" cy="686202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">
            <a:extLst>
              <a:ext uri="{FF2B5EF4-FFF2-40B4-BE49-F238E27FC236}">
                <a16:creationId xmlns:a16="http://schemas.microsoft.com/office/drawing/2014/main" id="{8C00B967-1A78-E4A4-E1E3-2AD8F5FE2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8515"/>
            <a:ext cx="9144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 Let’s draw the Lewis dot diagrams for the atoms, the ions, and 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then the compound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3600" dirty="0">
                <a:solidFill>
                  <a:srgbClr val="000000"/>
                </a:solidFill>
                <a:latin typeface="The Serif Hand Extrablack" panose="03070B02030502020204" pitchFamily="66" charset="0"/>
                <a:cs typeface="Times New Roman" panose="02020603050405020304" pitchFamily="18" charset="0"/>
              </a:rPr>
              <a:t>  2 Individual atoms        2 Individual ions            1 Ionic compound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838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67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  Na atom loses one electron, changing </a:t>
            </a: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 electron configuration from  </a:t>
            </a: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2-8-1 to “</a:t>
            </a: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2-8-0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really - just 2-8</a:t>
            </a: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 loses, or transfers, 1 electron, it becomes isoelectric to Ne</a:t>
            </a: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2-8-1  →  2-8  </a:t>
            </a:r>
            <a:r>
              <a:rPr lang="en-US" altLang="en-US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+ 1e</a:t>
            </a:r>
            <a:r>
              <a:rPr lang="en-US" altLang="en-US" b="1" u="sng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  Cl atom gains one electron, changing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 electron configuration from 2-8-7 to </a:t>
            </a:r>
            <a: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2-8-8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Cl gains 1 electron, it becomes isoelectric to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2-8-7 + 1e</a:t>
            </a:r>
            <a:r>
              <a:rPr lang="en-US" altLang="en-US" b="1" u="sng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 2-8-8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Noble gases have the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stable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electron shells of all atoms.</a:t>
            </a: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have only FULL, and PERFECT electron configurations.  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817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0" y="14111"/>
            <a:ext cx="9144000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dirty="0">
                <a:solidFill>
                  <a:srgbClr val="0000CC"/>
                </a:solidFill>
                <a:latin typeface="Comic Sans MS" panose="030F0702030302020204" pitchFamily="66" charset="0"/>
              </a:rPr>
              <a:t>23.  Ions tend to follow the </a:t>
            </a:r>
            <a:r>
              <a:rPr lang="en-US" altLang="en-US" u="sng" dirty="0">
                <a:solidFill>
                  <a:srgbClr val="FF0000"/>
                </a:solidFill>
                <a:latin typeface="Comic Sans MS" panose="030F0702030302020204" pitchFamily="66" charset="0"/>
              </a:rPr>
              <a:t>octet rule</a:t>
            </a:r>
            <a:r>
              <a:rPr lang="en-US" altLang="en-US" dirty="0">
                <a:solidFill>
                  <a:srgbClr val="0000CC"/>
                </a:solidFill>
                <a:latin typeface="Comic Sans MS" panose="030F0702030302020204" pitchFamily="66" charset="0"/>
              </a:rPr>
              <a:t>.    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dirty="0">
                <a:solidFill>
                  <a:srgbClr val="0000CC"/>
                </a:solidFill>
                <a:latin typeface="Comic Sans MS" panose="030F0702030302020204" pitchFamily="66" charset="0"/>
              </a:rPr>
              <a:t>       </a:t>
            </a:r>
            <a:r>
              <a:rPr lang="en-US" alt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The octet rule means</a:t>
            </a:r>
            <a:r>
              <a:rPr lang="en-US" altLang="en-US" dirty="0">
                <a:solidFill>
                  <a:srgbClr val="0000CC"/>
                </a:solidFill>
                <a:latin typeface="Comic Sans MS" panose="030F0702030302020204" pitchFamily="66" charset="0"/>
              </a:rPr>
              <a:t>  most ions end up   </a:t>
            </a:r>
            <a:br>
              <a:rPr lang="en-US" altLang="en-US" dirty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rgbClr val="0000CC"/>
                </a:solidFill>
                <a:latin typeface="Comic Sans MS" panose="030F0702030302020204" pitchFamily="66" charset="0"/>
              </a:rPr>
              <a:t>        with 8 valence electrons </a:t>
            </a:r>
            <a:r>
              <a:rPr lang="en-US" altLang="en-US" sz="2800" dirty="0">
                <a:solidFill>
                  <a:srgbClr val="0000CC"/>
                </a:solidFill>
                <a:latin typeface="Comic Sans MS" panose="030F0702030302020204" pitchFamily="66" charset="0"/>
              </a:rPr>
              <a:t>(full outer shells)</a:t>
            </a:r>
            <a:br>
              <a:rPr lang="en-US" altLang="en-US" dirty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rgbClr val="0000CC"/>
                </a:solidFill>
                <a:latin typeface="Comic Sans MS" panose="030F0702030302020204" pitchFamily="66" charset="0"/>
              </a:rPr>
              <a:t>   </a:t>
            </a:r>
            <a:br>
              <a:rPr lang="en-US" altLang="en-US" dirty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rgbClr val="0000CC"/>
                </a:solidFill>
                <a:latin typeface="Comic Sans MS" panose="030F0702030302020204" pitchFamily="66" charset="0"/>
              </a:rPr>
              <a:t>       </a:t>
            </a:r>
            <a:r>
              <a:rPr lang="en-US" altLang="en-US" dirty="0">
                <a:latin typeface="Comic Sans MS" panose="030F0702030302020204" pitchFamily="66" charset="0"/>
              </a:rPr>
              <a:t>There are a few exceptions to the </a:t>
            </a:r>
            <a:br>
              <a:rPr lang="en-US" altLang="en-US" dirty="0">
                <a:latin typeface="Comic Sans MS" panose="030F0702030302020204" pitchFamily="66" charset="0"/>
              </a:rPr>
            </a:br>
            <a:r>
              <a:rPr lang="en-US" altLang="en-US" dirty="0">
                <a:latin typeface="Comic Sans MS" panose="030F0702030302020204" pitchFamily="66" charset="0"/>
              </a:rPr>
              <a:t>        octet rule.  </a:t>
            </a:r>
            <a:br>
              <a:rPr lang="en-US" altLang="en-US" dirty="0">
                <a:solidFill>
                  <a:srgbClr val="339933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rgbClr val="339933"/>
                </a:solidFill>
                <a:latin typeface="Comic Sans MS" panose="030F0702030302020204" pitchFamily="66" charset="0"/>
              </a:rPr>
              <a:t>   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24.  The exceptions include smaller ions with</a:t>
            </a:r>
            <a:br>
              <a:rPr lang="en-US" altLang="en-US" dirty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   only ONE SHELL.  They are too small for</a:t>
            </a:r>
            <a:br>
              <a:rPr lang="en-US" altLang="en-US" dirty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   more than 2 electrons, like Li</a:t>
            </a:r>
            <a:r>
              <a:rPr lang="en-US" altLang="en-US" baseline="30000" dirty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+1 </a:t>
            </a:r>
            <a:r>
              <a:rPr lang="en-US" altLang="en-US" dirty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and Be</a:t>
            </a:r>
            <a:r>
              <a:rPr lang="en-US" altLang="en-US" baseline="30000" dirty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+2</a:t>
            </a:r>
          </a:p>
        </p:txBody>
      </p:sp>
    </p:spTree>
    <p:extLst>
      <p:ext uri="{BB962C8B-B14F-4D97-AF65-F5344CB8AC3E}">
        <p14:creationId xmlns:p14="http://schemas.microsoft.com/office/powerpoint/2010/main" val="440886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88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555432"/>
              </p:ext>
            </p:extLst>
          </p:nvPr>
        </p:nvGraphicFramePr>
        <p:xfrm>
          <a:off x="0" y="646331"/>
          <a:ext cx="9144001" cy="6211669"/>
        </p:xfrm>
        <a:graphic>
          <a:graphicData uri="http://schemas.openxmlformats.org/drawingml/2006/table">
            <a:tbl>
              <a:tblPr/>
              <a:tblGrid>
                <a:gridCol w="16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8541">
                  <a:extLst>
                    <a:ext uri="{9D8B030D-6E8A-4147-A177-3AD203B41FA5}">
                      <a16:colId xmlns:a16="http://schemas.microsoft.com/office/drawing/2014/main" val="90030894"/>
                    </a:ext>
                  </a:extLst>
                </a:gridCol>
                <a:gridCol w="41691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07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Cation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Anion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(with electron configurations)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5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Magnesium oxide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07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 fluoride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51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 chloride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Box 121">
            <a:extLst>
              <a:ext uri="{FF2B5EF4-FFF2-40B4-BE49-F238E27FC236}">
                <a16:creationId xmlns:a16="http://schemas.microsoft.com/office/drawing/2014/main" id="{3BC54058-F739-4055-9E0C-0DB9667B8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CC"/>
                </a:solidFill>
                <a:latin typeface="Patrick Hand" panose="00000500000000000000" pitchFamily="2" charset="0"/>
              </a:rPr>
              <a:t>25.  Fill in this chart</a:t>
            </a:r>
          </a:p>
        </p:txBody>
      </p:sp>
    </p:spTree>
    <p:extLst>
      <p:ext uri="{BB962C8B-B14F-4D97-AF65-F5344CB8AC3E}">
        <p14:creationId xmlns:p14="http://schemas.microsoft.com/office/powerpoint/2010/main" val="2416496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C390B-7397-CA5E-6071-047AC0A87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88" name="Group 120">
            <a:extLst>
              <a:ext uri="{FF2B5EF4-FFF2-40B4-BE49-F238E27FC236}">
                <a16:creationId xmlns:a16="http://schemas.microsoft.com/office/drawing/2014/main" id="{2847D7A0-A14F-35CF-8BEF-5732EE6DE171}"/>
              </a:ext>
            </a:extLst>
          </p:cNvPr>
          <p:cNvGraphicFramePr>
            <a:graphicFrameLocks noGrp="1"/>
          </p:cNvGraphicFramePr>
          <p:nvPr/>
        </p:nvGraphicFramePr>
        <p:xfrm>
          <a:off x="0" y="646331"/>
          <a:ext cx="9144001" cy="6211669"/>
        </p:xfrm>
        <a:graphic>
          <a:graphicData uri="http://schemas.openxmlformats.org/drawingml/2006/table">
            <a:tbl>
              <a:tblPr/>
              <a:tblGrid>
                <a:gridCol w="1664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8541">
                  <a:extLst>
                    <a:ext uri="{9D8B030D-6E8A-4147-A177-3AD203B41FA5}">
                      <a16:colId xmlns:a16="http://schemas.microsoft.com/office/drawing/2014/main" val="90030894"/>
                    </a:ext>
                  </a:extLst>
                </a:gridCol>
                <a:gridCol w="41691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07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Cation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Anion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(with electron configurations)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5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Magnesium oxide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(Mg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2-8   O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2-8)</a:t>
                      </a: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07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 fluoride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LiF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(Li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2   F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2-8)</a:t>
                      </a: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51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 chloride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CaCl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(Ca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2-8-8   </a:t>
                      </a:r>
                      <a:r>
                        <a:rPr kumimoji="0" lang="en-US" sz="16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Cl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2-8-8)</a:t>
                      </a: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01C9A4E-6DC7-8A78-A0B0-39E307AF8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073" y="1789887"/>
            <a:ext cx="2057400" cy="10469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9B2E8C-5CE1-505A-EA2F-E085A841A9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/>
          <a:stretch/>
        </p:blipFill>
        <p:spPr>
          <a:xfrm>
            <a:off x="5937262" y="3458463"/>
            <a:ext cx="2028967" cy="1155364"/>
          </a:xfrm>
          <a:prstGeom prst="rect">
            <a:avLst/>
          </a:prstGeom>
        </p:spPr>
      </p:pic>
      <p:sp>
        <p:nvSpPr>
          <p:cNvPr id="8" name="Text Box 121">
            <a:extLst>
              <a:ext uri="{FF2B5EF4-FFF2-40B4-BE49-F238E27FC236}">
                <a16:creationId xmlns:a16="http://schemas.microsoft.com/office/drawing/2014/main" id="{F1B1A50C-DE21-4E27-3564-DF2EC66E6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CC"/>
                </a:solidFill>
                <a:latin typeface="Patrick Hand" panose="00000500000000000000" pitchFamily="2" charset="0"/>
              </a:rPr>
              <a:t>VOILA!  You are now an ionic bonder!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FCEB5C-0963-FB7B-A1FC-214EC0ED5C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3" b="4855"/>
          <a:stretch/>
        </p:blipFill>
        <p:spPr>
          <a:xfrm>
            <a:off x="6020919" y="5235443"/>
            <a:ext cx="1793708" cy="124018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8E3E1D1-0AF6-9B96-37C6-2A2A58096778}"/>
              </a:ext>
            </a:extLst>
          </p:cNvPr>
          <p:cNvCxnSpPr/>
          <p:nvPr/>
        </p:nvCxnSpPr>
        <p:spPr>
          <a:xfrm flipV="1">
            <a:off x="4533900" y="6211669"/>
            <a:ext cx="762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0149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94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420182"/>
              </p:ext>
            </p:extLst>
          </p:nvPr>
        </p:nvGraphicFramePr>
        <p:xfrm>
          <a:off x="0" y="646331"/>
          <a:ext cx="9144000" cy="5565337"/>
        </p:xfrm>
        <a:graphic>
          <a:graphicData uri="http://schemas.openxmlformats.org/drawingml/2006/table">
            <a:tbl>
              <a:tblPr/>
              <a:tblGrid>
                <a:gridCol w="1536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666178159"/>
                    </a:ext>
                  </a:extLst>
                </a:gridCol>
                <a:gridCol w="36114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7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Cation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Anion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(with electron configurations)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30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Sulfide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30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30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71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Cesium oxide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3000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200" b="0" i="0" u="none" strike="noStrike" cap="none" normalizeH="0" baseline="3000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 Box 121">
            <a:extLst>
              <a:ext uri="{FF2B5EF4-FFF2-40B4-BE49-F238E27FC236}">
                <a16:creationId xmlns:a16="http://schemas.microsoft.com/office/drawing/2014/main" id="{76A27A02-78CF-01F8-13E3-4CD1A9BD5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CC"/>
                </a:solidFill>
                <a:latin typeface="Patrick Hand" panose="00000500000000000000" pitchFamily="2" charset="0"/>
              </a:rPr>
              <a:t>24.  Fill in this chart</a:t>
            </a:r>
          </a:p>
        </p:txBody>
      </p:sp>
      <p:sp>
        <p:nvSpPr>
          <p:cNvPr id="8" name="Text Box 121">
            <a:extLst>
              <a:ext uri="{FF2B5EF4-FFF2-40B4-BE49-F238E27FC236}">
                <a16:creationId xmlns:a16="http://schemas.microsoft.com/office/drawing/2014/main" id="{CAEB8222-F810-2CD2-0255-73AF1970C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11669"/>
            <a:ext cx="9144000" cy="646331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CC"/>
                </a:solidFill>
                <a:latin typeface="Patrick Hand" panose="00000500000000000000" pitchFamily="2" charset="0"/>
              </a:rPr>
              <a:t>LAST TWO OF THESE</a:t>
            </a:r>
          </a:p>
        </p:txBody>
      </p:sp>
    </p:spTree>
    <p:extLst>
      <p:ext uri="{BB962C8B-B14F-4D97-AF65-F5344CB8AC3E}">
        <p14:creationId xmlns:p14="http://schemas.microsoft.com/office/powerpoint/2010/main" val="3585656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2979CD-F92D-0711-5AB4-FEC4AEEC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94" name="Group 78">
            <a:extLst>
              <a:ext uri="{FF2B5EF4-FFF2-40B4-BE49-F238E27FC236}">
                <a16:creationId xmlns:a16="http://schemas.microsoft.com/office/drawing/2014/main" id="{86719818-E78A-5285-8256-4E7192DAE697}"/>
              </a:ext>
            </a:extLst>
          </p:cNvPr>
          <p:cNvGraphicFramePr>
            <a:graphicFrameLocks noGrp="1"/>
          </p:cNvGraphicFramePr>
          <p:nvPr/>
        </p:nvGraphicFramePr>
        <p:xfrm>
          <a:off x="0" y="646331"/>
          <a:ext cx="9144000" cy="5565337"/>
        </p:xfrm>
        <a:graphic>
          <a:graphicData uri="http://schemas.openxmlformats.org/drawingml/2006/table">
            <a:tbl>
              <a:tblPr/>
              <a:tblGrid>
                <a:gridCol w="1536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666178159"/>
                    </a:ext>
                  </a:extLst>
                </a:gridCol>
                <a:gridCol w="36114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7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Cation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Anion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(with electron configurations)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30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Sulfide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kumimoji="0" lang="en-US" sz="32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(Both Na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2-8, S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2-8-8)</a:t>
                      </a: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71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Cesium oxide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</a:t>
                      </a:r>
                      <a:r>
                        <a:rPr kumimoji="0" lang="en-US" sz="32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(Both Cs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2-8-18-18-8, O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2-8)</a:t>
                      </a: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3128529-FC01-1D75-81B8-54D0AEEA1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132375"/>
            <a:ext cx="1829055" cy="12193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9B375C-746C-B615-E3A2-A25F69DF75A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731" y="4343400"/>
            <a:ext cx="2327592" cy="1294489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AC8B9AB-F666-E6E4-BEF5-31D049BC25CE}"/>
              </a:ext>
            </a:extLst>
          </p:cNvPr>
          <p:cNvCxnSpPr/>
          <p:nvPr/>
        </p:nvCxnSpPr>
        <p:spPr>
          <a:xfrm flipV="1">
            <a:off x="4899189" y="3276600"/>
            <a:ext cx="762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D3DB0F2-4732-8591-46A3-2B835233BCEF}"/>
              </a:ext>
            </a:extLst>
          </p:cNvPr>
          <p:cNvCxnSpPr/>
          <p:nvPr/>
        </p:nvCxnSpPr>
        <p:spPr>
          <a:xfrm flipV="1">
            <a:off x="4876800" y="5371189"/>
            <a:ext cx="762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121">
            <a:extLst>
              <a:ext uri="{FF2B5EF4-FFF2-40B4-BE49-F238E27FC236}">
                <a16:creationId xmlns:a16="http://schemas.microsoft.com/office/drawing/2014/main" id="{76968884-7FA4-CA82-1C94-5479CD9F3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CC"/>
                </a:solidFill>
                <a:latin typeface="Patrick Hand" panose="00000500000000000000" pitchFamily="2" charset="0"/>
              </a:rPr>
              <a:t>25.  Ta Da!  (take a bow if you got these all right)</a:t>
            </a:r>
          </a:p>
        </p:txBody>
      </p:sp>
      <p:sp>
        <p:nvSpPr>
          <p:cNvPr id="8" name="Text Box 121">
            <a:extLst>
              <a:ext uri="{FF2B5EF4-FFF2-40B4-BE49-F238E27FC236}">
                <a16:creationId xmlns:a16="http://schemas.microsoft.com/office/drawing/2014/main" id="{FF17CDFC-8684-8BC2-8664-E6E0AF3BD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11669"/>
            <a:ext cx="9144000" cy="646331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CC"/>
                </a:solidFill>
                <a:latin typeface="Patrick Hand" panose="00000500000000000000" pitchFamily="2" charset="0"/>
              </a:rPr>
              <a:t>LAST TWO OF THESE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CE6EF93-84C3-3EE4-CAC8-9A951CC67C4C}"/>
                  </a:ext>
                </a:extLst>
              </p14:cNvPr>
              <p14:cNvContentPartPr/>
              <p14:nvPr/>
            </p14:nvContentPartPr>
            <p14:xfrm>
              <a:off x="7306860" y="5047890"/>
              <a:ext cx="27360" cy="1566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CE6EF93-84C3-3EE4-CAC8-9A951CC67C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98220" y="5038890"/>
                <a:ext cx="45000" cy="17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3043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-1" y="0"/>
            <a:ext cx="914399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dirty="0">
                <a:solidFill>
                  <a:srgbClr val="000000"/>
                </a:solidFill>
                <a:latin typeface="Congenial SemiBold" panose="02000503040000020004" pitchFamily="2" charset="0"/>
              </a:rPr>
              <a:t>25.  Draw the UGLY Lewis dot diagrams for </a:t>
            </a:r>
            <a:br>
              <a:rPr lang="en-US" altLang="en-US" sz="2400" dirty="0">
                <a:solidFill>
                  <a:srgbClr val="000000"/>
                </a:solidFill>
                <a:latin typeface="Congenial SemiBold" panose="02000503040000020004" pitchFamily="2" charset="0"/>
              </a:rPr>
            </a:br>
            <a:br>
              <a:rPr lang="en-US" altLang="en-US" dirty="0">
                <a:solidFill>
                  <a:srgbClr val="FF0000"/>
                </a:solidFill>
                <a:latin typeface="Congenial SemiBold" panose="02000503040000020004" pitchFamily="2" charset="0"/>
              </a:rPr>
            </a:br>
            <a:r>
              <a:rPr lang="en-US" altLang="en-US" dirty="0">
                <a:solidFill>
                  <a:srgbClr val="FF0000"/>
                </a:solidFill>
                <a:latin typeface="Congenial SemiBold" panose="02000503040000020004" pitchFamily="2" charset="0"/>
              </a:rPr>
              <a:t>  Magnesium Nitride            Aluminum Oxide                                </a:t>
            </a:r>
            <a:endParaRPr lang="en-US" altLang="en-US" sz="2400" baseline="-25000" dirty="0">
              <a:solidFill>
                <a:srgbClr val="FF0000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11267" name="Line 5"/>
          <p:cNvSpPr>
            <a:spLocks noChangeShapeType="1"/>
          </p:cNvSpPr>
          <p:nvPr/>
        </p:nvSpPr>
        <p:spPr bwMode="auto">
          <a:xfrm>
            <a:off x="4343400" y="990600"/>
            <a:ext cx="0" cy="571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587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FCBDA-C16A-EE45-97F9-B87CEC866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>
            <a:extLst>
              <a:ext uri="{FF2B5EF4-FFF2-40B4-BE49-F238E27FC236}">
                <a16:creationId xmlns:a16="http://schemas.microsoft.com/office/drawing/2014/main" id="{9AFAE33A-7BE5-2B9A-8C62-7C1E74ED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0"/>
            <a:ext cx="914399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dirty="0">
                <a:solidFill>
                  <a:srgbClr val="000000"/>
                </a:solidFill>
                <a:latin typeface="Congenial SemiBold" panose="02000503040000020004" pitchFamily="2" charset="0"/>
              </a:rPr>
              <a:t>25.  Draw the UGLY Lewis dot diagrams for </a:t>
            </a:r>
            <a:br>
              <a:rPr lang="en-US" altLang="en-US" sz="2400" dirty="0">
                <a:solidFill>
                  <a:srgbClr val="000000"/>
                </a:solidFill>
                <a:latin typeface="Congenial SemiBold" panose="02000503040000020004" pitchFamily="2" charset="0"/>
              </a:rPr>
            </a:br>
            <a:br>
              <a:rPr lang="en-US" altLang="en-US" dirty="0">
                <a:solidFill>
                  <a:srgbClr val="FF0000"/>
                </a:solidFill>
                <a:latin typeface="Congenial SemiBold" panose="02000503040000020004" pitchFamily="2" charset="0"/>
              </a:rPr>
            </a:br>
            <a:r>
              <a:rPr lang="en-US" altLang="en-US" dirty="0">
                <a:solidFill>
                  <a:srgbClr val="FF0000"/>
                </a:solidFill>
                <a:latin typeface="Congenial SemiBold" panose="02000503040000020004" pitchFamily="2" charset="0"/>
              </a:rPr>
              <a:t>  Magnesium Nitride            Aluminum Oxide                                </a:t>
            </a:r>
            <a:endParaRPr lang="en-US" altLang="en-US" sz="2400" baseline="-25000" dirty="0">
              <a:solidFill>
                <a:srgbClr val="FF0000"/>
              </a:solidFill>
              <a:latin typeface="Congenial SemiBold" panose="02000503040000020004" pitchFamily="2" charset="0"/>
            </a:endParaRPr>
          </a:p>
        </p:txBody>
      </p:sp>
      <p:sp>
        <p:nvSpPr>
          <p:cNvPr id="11267" name="Line 5">
            <a:extLst>
              <a:ext uri="{FF2B5EF4-FFF2-40B4-BE49-F238E27FC236}">
                <a16:creationId xmlns:a16="http://schemas.microsoft.com/office/drawing/2014/main" id="{0DC462E7-FC30-EEE7-0964-1A9697ADB2C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990600"/>
            <a:ext cx="0" cy="571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D3FE42-4080-95C6-8B82-EC4E3B4212A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049" y="1828800"/>
            <a:ext cx="4011167" cy="3733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E993B4-11B4-9D0C-87D7-41DC99DB1D4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95990"/>
            <a:ext cx="3907238" cy="330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39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4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8229600" cy="1676400"/>
          </a:xfrm>
          <a:prstGeom prst="rect">
            <a:avLst/>
          </a:prstGeom>
          <a:solidFill>
            <a:srgbClr val="0000CC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Metallic Bonding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383183-318C-3F79-E240-22A482986F91}"/>
              </a:ext>
            </a:extLst>
          </p:cNvPr>
          <p:cNvSpPr txBox="1"/>
          <p:nvPr/>
        </p:nvSpPr>
        <p:spPr>
          <a:xfrm>
            <a:off x="0" y="2514600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he Serif Hand Extrablack" panose="03070B02030502020204" pitchFamily="66" charset="0"/>
              </a:rPr>
              <a:t>How do hunks of metal, things like pipes,</a:t>
            </a:r>
            <a:br>
              <a:rPr lang="en-US" sz="4800" dirty="0">
                <a:solidFill>
                  <a:schemeClr val="bg1"/>
                </a:solidFill>
                <a:latin typeface="The Serif Hand Extrablack" panose="03070B02030502020204" pitchFamily="66" charset="0"/>
              </a:rPr>
            </a:br>
            <a:r>
              <a:rPr lang="en-US" sz="4800" dirty="0">
                <a:solidFill>
                  <a:schemeClr val="bg1"/>
                </a:solidFill>
                <a:latin typeface="The Serif Hand Extrablack" panose="03070B02030502020204" pitchFamily="66" charset="0"/>
              </a:rPr>
              <a:t>or wedding rings,</a:t>
            </a:r>
            <a:br>
              <a:rPr lang="en-US" sz="4800" dirty="0">
                <a:solidFill>
                  <a:schemeClr val="bg1"/>
                </a:solidFill>
                <a:latin typeface="The Serif Hand Extrablack" panose="03070B02030502020204" pitchFamily="66" charset="0"/>
              </a:rPr>
            </a:br>
            <a:r>
              <a:rPr lang="en-US" sz="4800" dirty="0">
                <a:solidFill>
                  <a:schemeClr val="bg1"/>
                </a:solidFill>
                <a:latin typeface="The Serif Hand Extrablack" panose="03070B02030502020204" pitchFamily="66" charset="0"/>
              </a:rPr>
              <a:t>“flex” when you smash them with hammer,</a:t>
            </a:r>
            <a:br>
              <a:rPr lang="en-US" sz="4800" dirty="0">
                <a:solidFill>
                  <a:schemeClr val="bg1"/>
                </a:solidFill>
                <a:latin typeface="The Serif Hand Extrablack" panose="03070B02030502020204" pitchFamily="66" charset="0"/>
              </a:rPr>
            </a:br>
            <a:r>
              <a:rPr lang="en-US" sz="4800" dirty="0">
                <a:solidFill>
                  <a:schemeClr val="bg1"/>
                </a:solidFill>
                <a:latin typeface="The Serif Hand Extrablack" panose="03070B02030502020204" pitchFamily="66" charset="0"/>
              </a:rPr>
              <a:t>or pull into a wire without out breaking?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The Serif Hand Extrablack" panose="03070B02030502020204" pitchFamily="66" charset="0"/>
            </a:endParaRP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The Serif Hand Extrablack" panose="03070B02030502020204" pitchFamily="66" charset="0"/>
              </a:rPr>
              <a:t>How do wires conduct electricity?  </a:t>
            </a:r>
            <a:endParaRPr lang="en-US" sz="3200" dirty="0">
              <a:solidFill>
                <a:schemeClr val="bg1"/>
              </a:solidFill>
              <a:latin typeface="The Serif Hand Extrablack" panose="03070B020305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8503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A6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CFEED7-747A-6C65-1CBF-5A89D6099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83CDD3-AB12-FE2E-8274-CA82CABF6942}"/>
              </a:ext>
            </a:extLst>
          </p:cNvPr>
          <p:cNvSpPr txBox="1"/>
          <p:nvPr/>
        </p:nvSpPr>
        <p:spPr>
          <a:xfrm>
            <a:off x="0" y="1676400"/>
            <a:ext cx="9144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dirty="0">
                <a:latin typeface="The Serif Hand Extrablack" panose="03070B02030502020204" pitchFamily="66" charset="0"/>
              </a:rPr>
              <a:t>Malleable          Ductile             Conduct electricity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dirty="0">
                <a:latin typeface="The Serif Hand Extrablack" panose="03070B02030502020204" pitchFamily="66" charset="0"/>
              </a:rPr>
              <a:t>Form into cations         Conduct heat            Lustrous</a:t>
            </a:r>
            <a:br>
              <a:rPr lang="en-US" altLang="en-US" sz="4400" dirty="0">
                <a:latin typeface="The Serif Hand Extrablack" panose="03070B02030502020204" pitchFamily="66" charset="0"/>
              </a:rPr>
            </a:br>
            <a:br>
              <a:rPr lang="en-US" altLang="en-US" sz="4400" dirty="0">
                <a:latin typeface="The Serif Hand Extrablack" panose="03070B02030502020204" pitchFamily="66" charset="0"/>
              </a:rPr>
            </a:br>
            <a:r>
              <a:rPr lang="en-US" altLang="en-US" sz="4400" dirty="0">
                <a:latin typeface="The Serif Hand Extrablack" panose="03070B02030502020204" pitchFamily="66" charset="0"/>
              </a:rPr>
              <a:t>Have higher densities + boiling points than nonmetals    </a:t>
            </a:r>
            <a:br>
              <a:rPr lang="en-US" altLang="en-US" sz="4400" dirty="0">
                <a:latin typeface="The Serif Hand Extrablack" panose="03070B02030502020204" pitchFamily="66" charset="0"/>
              </a:rPr>
            </a:br>
            <a:br>
              <a:rPr lang="en-US" altLang="en-US" sz="4400" dirty="0">
                <a:latin typeface="The Serif Hand Extrablack" panose="03070B02030502020204" pitchFamily="66" charset="0"/>
              </a:rPr>
            </a:br>
            <a:r>
              <a:rPr lang="en-US" altLang="en-US" sz="4400" dirty="0">
                <a:latin typeface="The Serif Hand Extrablack" panose="03070B02030502020204" pitchFamily="66" charset="0"/>
              </a:rPr>
              <a:t>Have lower Specific Heat Capacities than nonmetals </a:t>
            </a:r>
            <a:endParaRPr lang="en-US" altLang="en-US" sz="4400" b="1" dirty="0">
              <a:latin typeface="The Serif Hand Extrablack" panose="03070B020305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AE40BE-CDE5-19AD-3276-8D395FC7AE2B}"/>
              </a:ext>
            </a:extLst>
          </p:cNvPr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latin typeface="The Serif Hand Extrablack" panose="03070B02030502020204" pitchFamily="66" charset="0"/>
              </a:rPr>
              <a:t>26.  Metallic Properties include</a:t>
            </a:r>
          </a:p>
        </p:txBody>
      </p:sp>
    </p:spTree>
    <p:extLst>
      <p:ext uri="{BB962C8B-B14F-4D97-AF65-F5344CB8AC3E}">
        <p14:creationId xmlns:p14="http://schemas.microsoft.com/office/powerpoint/2010/main" val="3318268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2477601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  Metals are understood to be: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Congenial SemiBold" panose="02000503040000020004" pitchFamily="2" charset="0"/>
                <a:cs typeface="Times New Roman" panose="02020603050405020304" pitchFamily="18" charset="0"/>
              </a:rPr>
              <a:t>       </a:t>
            </a:r>
            <a:r>
              <a:rPr lang="en-US" altLang="en-US" dirty="0">
                <a:solidFill>
                  <a:srgbClr val="FF0000"/>
                </a:solidFill>
                <a:latin typeface="Congenial SemiBold" panose="02000503040000020004" pitchFamily="2" charset="0"/>
                <a:cs typeface="Times New Roman" panose="02020603050405020304" pitchFamily="18" charset="0"/>
              </a:rPr>
              <a:t>“PACKED CATIONS AWASH IN A</a:t>
            </a:r>
            <a:br>
              <a:rPr lang="en-US" altLang="en-US" dirty="0">
                <a:solidFill>
                  <a:srgbClr val="FF0000"/>
                </a:solidFill>
                <a:latin typeface="Congenial SemiBold" panose="02000503040000020004" pitchFamily="2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Congenial SemiBold" panose="02000503040000020004" pitchFamily="2" charset="0"/>
                <a:cs typeface="Times New Roman" panose="02020603050405020304" pitchFamily="18" charset="0"/>
              </a:rPr>
              <a:t>            SEA OF LOOSE VALENCE ELECTRONS”.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CC"/>
                </a:solidFill>
                <a:latin typeface="Congenial SemiBold" panose="02000503040000020004" pitchFamily="2" charset="0"/>
              </a:rPr>
              <a:t> </a:t>
            </a:r>
          </a:p>
        </p:txBody>
      </p:sp>
      <p:pic>
        <p:nvPicPr>
          <p:cNvPr id="1026" name="Picture 2" descr="What is the difference between the Van der Waals force of attraction and metallic  bonds? - Quora">
            <a:extLst>
              <a:ext uri="{FF2B5EF4-FFF2-40B4-BE49-F238E27FC236}">
                <a16:creationId xmlns:a16="http://schemas.microsoft.com/office/drawing/2014/main" id="{EEB4359D-9BE7-4D15-1871-A1AA75A1D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60" y="2743200"/>
            <a:ext cx="8869940" cy="344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EEE4DB-3631-D4D7-2367-B49463D6A70B}"/>
              </a:ext>
            </a:extLst>
          </p:cNvPr>
          <p:cNvSpPr txBox="1"/>
          <p:nvPr/>
        </p:nvSpPr>
        <p:spPr>
          <a:xfrm>
            <a:off x="0" y="6407684"/>
            <a:ext cx="91440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Draw a bunch of dots between the cations in your notes now.</a:t>
            </a:r>
          </a:p>
        </p:txBody>
      </p:sp>
    </p:spTree>
    <p:extLst>
      <p:ext uri="{BB962C8B-B14F-4D97-AF65-F5344CB8AC3E}">
        <p14:creationId xmlns:p14="http://schemas.microsoft.com/office/powerpoint/2010/main" val="3745196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50694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indent="0" algn="l">
              <a:lnSpc>
                <a:spcPct val="119000"/>
              </a:lnSpc>
              <a:spcAft>
                <a:spcPts val="600"/>
              </a:spcAft>
              <a:buNone/>
            </a:pPr>
            <a:r>
              <a:rPr lang="en-US" sz="40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28.  Metals are </a:t>
            </a:r>
            <a:r>
              <a:rPr lang="en-US" sz="4000" u="sng" kern="14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neutral</a:t>
            </a:r>
            <a:r>
              <a:rPr lang="en-US" sz="40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they have the same number of protons + electrons, but they seem to exist at packed cations, with shared valence electrons, not as packed atoms.   </a:t>
            </a:r>
          </a:p>
          <a:p>
            <a:pPr marL="0" marR="0" indent="0" algn="l">
              <a:lnSpc>
                <a:spcPct val="119000"/>
              </a:lnSpc>
              <a:spcAft>
                <a:spcPts val="600"/>
              </a:spcAft>
              <a:buNone/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the electrons become “loose” the metal remains neutral, but the mobile electrons can move around to offset excess positive charge formed if the cations move close together.  </a:t>
            </a:r>
          </a:p>
        </p:txBody>
      </p:sp>
    </p:spTree>
    <p:extLst>
      <p:ext uri="{BB962C8B-B14F-4D97-AF65-F5344CB8AC3E}">
        <p14:creationId xmlns:p14="http://schemas.microsoft.com/office/powerpoint/2010/main" val="35837493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Imagine smashing the metal with a hammer to make the metal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exhibit its malleable nature.  The cations will be crushed closer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together – they should repel from each other, causing a crack.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The loose valence electrons </a:t>
            </a:r>
            <a:r>
              <a:rPr lang="en-US" altLang="en-US" sz="2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 to offset this excess positive charge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This also occurs when you squish metals into wires.</a:t>
            </a:r>
          </a:p>
        </p:txBody>
      </p:sp>
      <p:pic>
        <p:nvPicPr>
          <p:cNvPr id="1026" name="Picture 2" descr="Models of Chemical Bonding">
            <a:extLst>
              <a:ext uri="{FF2B5EF4-FFF2-40B4-BE49-F238E27FC236}">
                <a16:creationId xmlns:a16="http://schemas.microsoft.com/office/drawing/2014/main" id="{01DC40FE-6BB9-4FA0-3F86-80209C2AE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909430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389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is a Brittle Material? | MATSE 81: Materials In Today's World">
            <a:extLst>
              <a:ext uri="{FF2B5EF4-FFF2-40B4-BE49-F238E27FC236}">
                <a16:creationId xmlns:a16="http://schemas.microsoft.com/office/drawing/2014/main" id="{BD137A24-50C3-884E-7E9D-22441F3B51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37" r="55714" b="18089"/>
          <a:stretch/>
        </p:blipFill>
        <p:spPr bwMode="auto">
          <a:xfrm>
            <a:off x="533400" y="1218268"/>
            <a:ext cx="7772400" cy="307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24517B-FBF8-666C-1340-03F063E77EA4}"/>
              </a:ext>
            </a:extLst>
          </p:cNvPr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ngenial SemiBold" panose="02000503040000020004" pitchFamily="2" charset="0"/>
              </a:rPr>
              <a:t>30.  Ductile means </a:t>
            </a:r>
            <a:r>
              <a:rPr lang="en-US" sz="3200" u="sng" dirty="0">
                <a:latin typeface="Congenial SemiBold" panose="02000503040000020004" pitchFamily="2" charset="0"/>
              </a:rPr>
              <a:t>can be drawn into a wire</a:t>
            </a:r>
            <a:r>
              <a:rPr lang="en-US" sz="3200" dirty="0">
                <a:latin typeface="Congenial SemiBold" panose="02000503040000020004" pitchFamily="2" charset="0"/>
              </a:rPr>
              <a:t>.   </a:t>
            </a:r>
            <a:br>
              <a:rPr lang="en-US" sz="3200" dirty="0">
                <a:latin typeface="Congenial SemiBold" panose="02000503040000020004" pitchFamily="2" charset="0"/>
              </a:rPr>
            </a:br>
            <a:r>
              <a:rPr lang="en-US" sz="3200" dirty="0">
                <a:latin typeface="Congenial SemiBold" panose="02000503040000020004" pitchFamily="2" charset="0"/>
              </a:rPr>
              <a:t>        Pulling creates a “stretch” not a snap.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0B1D63-143C-EC47-F324-3B20C3C67795}"/>
              </a:ext>
            </a:extLst>
          </p:cNvPr>
          <p:cNvSpPr txBox="1"/>
          <p:nvPr/>
        </p:nvSpPr>
        <p:spPr>
          <a:xfrm>
            <a:off x="3429000" y="4289263"/>
            <a:ext cx="3124200" cy="762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3D3552-9441-DEB0-7B0C-E9DECF7B0D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051935"/>
              </p:ext>
            </p:extLst>
          </p:nvPr>
        </p:nvGraphicFramePr>
        <p:xfrm>
          <a:off x="0" y="4495800"/>
          <a:ext cx="91440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19504474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1153892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730256775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259377427"/>
                    </a:ext>
                  </a:extLst>
                </a:gridCol>
              </a:tblGrid>
              <a:tr h="236220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metal is pulled upwards and downwards, creating stress.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first 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 snaps, 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is 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ductile.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second metal stretches a bit, then in snaps. 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It can deform because when the cations get closer together, the loose valence electrons squeeze in too, keeping the neutrality.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last metal is the most ductile, it changes shape the most (before breaking).  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it deforms, the cations 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get closer, but the loose,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mobile electrons offset</a:t>
                      </a:r>
                      <a:b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that positive stress.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8556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4D9D6DA-6B53-AF5A-B32E-79E5133F873B}"/>
              </a:ext>
            </a:extLst>
          </p:cNvPr>
          <p:cNvSpPr txBox="1"/>
          <p:nvPr/>
        </p:nvSpPr>
        <p:spPr>
          <a:xfrm>
            <a:off x="3581400" y="3940337"/>
            <a:ext cx="4724400" cy="4030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439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Congenial SemiBold" panose="02000503040000020004" pitchFamily="2" charset="0"/>
              </a:rPr>
              <a:t>31.  </a:t>
            </a:r>
            <a:r>
              <a:rPr lang="en-US" altLang="en-US" sz="2400" dirty="0">
                <a:solidFill>
                  <a:srgbClr val="000000"/>
                </a:solidFill>
                <a:latin typeface="Congenial SemiBold" panose="02000503040000020004" pitchFamily="2" charset="0"/>
              </a:rPr>
              <a:t>Imagine a flow of electrons (electricity) in from the left.</a:t>
            </a:r>
            <a:br>
              <a:rPr lang="en-US" altLang="en-US" sz="2400" dirty="0">
                <a:solidFill>
                  <a:srgbClr val="000000"/>
                </a:solidFill>
                <a:latin typeface="Congenial SemiBold" panose="02000503040000020004" pitchFamily="2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Congenial SemiBold" panose="02000503040000020004" pitchFamily="2" charset="0"/>
              </a:rPr>
              <a:t>        As electrons flow into the metal, there are too many   </a:t>
            </a:r>
            <a:br>
              <a:rPr lang="en-US" altLang="en-US" sz="2400" dirty="0">
                <a:solidFill>
                  <a:srgbClr val="000000"/>
                </a:solidFill>
                <a:latin typeface="Congenial SemiBold" panose="02000503040000020004" pitchFamily="2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Congenial SemiBold" panose="02000503040000020004" pitchFamily="2" charset="0"/>
              </a:rPr>
              <a:t>        electrons for the cations, so the excess electrons flow out </a:t>
            </a:r>
            <a:br>
              <a:rPr lang="en-US" altLang="en-US" sz="2400" dirty="0">
                <a:solidFill>
                  <a:srgbClr val="000000"/>
                </a:solidFill>
                <a:latin typeface="Congenial SemiBold" panose="02000503040000020004" pitchFamily="2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Congenial SemiBold" panose="02000503040000020004" pitchFamily="2" charset="0"/>
              </a:rPr>
              <a:t>        the other side </a:t>
            </a:r>
            <a:r>
              <a:rPr lang="en-US" altLang="en-US" sz="2400" dirty="0">
                <a:solidFill>
                  <a:srgbClr val="0000CC"/>
                </a:solidFill>
                <a:latin typeface="Congenial SemiBold" panose="02000503040000020004" pitchFamily="2" charset="0"/>
              </a:rPr>
              <a:t>(the flow of electrons is electricity!).</a:t>
            </a:r>
            <a:endParaRPr lang="en-US" altLang="en-US" sz="2800" dirty="0">
              <a:solidFill>
                <a:srgbClr val="0000CC"/>
              </a:solidFill>
              <a:latin typeface="Playpen Sans SemiBold" pitchFamily="2" charset="0"/>
              <a:ea typeface="Playpen Sans SemiBold" pitchFamily="2" charset="0"/>
            </a:endParaRPr>
          </a:p>
        </p:txBody>
      </p:sp>
      <p:pic>
        <p:nvPicPr>
          <p:cNvPr id="3074" name="Picture 2" descr="schoolphysics ::Welcome::">
            <a:extLst>
              <a:ext uri="{FF2B5EF4-FFF2-40B4-BE49-F238E27FC236}">
                <a16:creationId xmlns:a16="http://schemas.microsoft.com/office/drawing/2014/main" id="{3F41DFF3-1B5A-FDA7-3EE1-74EAB5DC3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264" y="1647731"/>
            <a:ext cx="5043488" cy="496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0964BE-541B-BC87-DAEA-AB3002A38D91}"/>
              </a:ext>
            </a:extLst>
          </p:cNvPr>
          <p:cNvSpPr txBox="1"/>
          <p:nvPr/>
        </p:nvSpPr>
        <p:spPr>
          <a:xfrm>
            <a:off x="5486400" y="3886200"/>
            <a:ext cx="167640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CC21D79-1673-86F5-0153-FF90DE673A75}"/>
              </a:ext>
            </a:extLst>
          </p:cNvPr>
          <p:cNvCxnSpPr>
            <a:cxnSpLocks/>
          </p:cNvCxnSpPr>
          <p:nvPr/>
        </p:nvCxnSpPr>
        <p:spPr>
          <a:xfrm>
            <a:off x="1066800" y="4842834"/>
            <a:ext cx="3505200" cy="45043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4DDA1CF-84EF-C2C1-2C2B-5D877F7BCE72}"/>
              </a:ext>
            </a:extLst>
          </p:cNvPr>
          <p:cNvSpPr/>
          <p:nvPr/>
        </p:nvSpPr>
        <p:spPr>
          <a:xfrm rot="5894479">
            <a:off x="1905000" y="4689882"/>
            <a:ext cx="294440" cy="533400"/>
          </a:xfrm>
          <a:prstGeom prst="triangl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A1EFE6A-CA0F-EA63-6943-E387EAAFDE7D}"/>
              </a:ext>
            </a:extLst>
          </p:cNvPr>
          <p:cNvSpPr/>
          <p:nvPr/>
        </p:nvSpPr>
        <p:spPr>
          <a:xfrm rot="5894479">
            <a:off x="2988857" y="4842635"/>
            <a:ext cx="294440" cy="533400"/>
          </a:xfrm>
          <a:prstGeom prst="triangl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EE4FCC1E-962F-9B8C-B547-0B57D95E5C17}"/>
              </a:ext>
            </a:extLst>
          </p:cNvPr>
          <p:cNvSpPr/>
          <p:nvPr/>
        </p:nvSpPr>
        <p:spPr>
          <a:xfrm rot="5894479">
            <a:off x="3957220" y="4966240"/>
            <a:ext cx="294440" cy="533400"/>
          </a:xfrm>
          <a:prstGeom prst="triangl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4993B1-3A64-2E06-7557-5CCBE81AF507}"/>
              </a:ext>
            </a:extLst>
          </p:cNvPr>
          <p:cNvCxnSpPr>
            <a:cxnSpLocks/>
          </p:cNvCxnSpPr>
          <p:nvPr/>
        </p:nvCxnSpPr>
        <p:spPr>
          <a:xfrm flipV="1">
            <a:off x="8001000" y="5109335"/>
            <a:ext cx="1143000" cy="123605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19B661CF-AD3D-F347-A5EA-4BC11DBFC9A3}"/>
              </a:ext>
            </a:extLst>
          </p:cNvPr>
          <p:cNvSpPr/>
          <p:nvPr/>
        </p:nvSpPr>
        <p:spPr>
          <a:xfrm rot="4988583">
            <a:off x="8669550" y="4858634"/>
            <a:ext cx="294440" cy="533400"/>
          </a:xfrm>
          <a:prstGeom prst="triangl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0D31C3C-793B-8292-0F2E-BA0554135E2A}"/>
                  </a:ext>
                </a:extLst>
              </p14:cNvPr>
              <p14:cNvContentPartPr/>
              <p14:nvPr/>
            </p14:nvContentPartPr>
            <p14:xfrm>
              <a:off x="5586419" y="6448550"/>
              <a:ext cx="1280880" cy="118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0D31C3C-793B-8292-0F2E-BA0554135E2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68779" y="6430550"/>
                <a:ext cx="131652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FEF7B13-8011-F296-B184-FF7819F6E6B2}"/>
                  </a:ext>
                </a:extLst>
              </p14:cNvPr>
              <p14:cNvContentPartPr/>
              <p14:nvPr/>
            </p14:nvContentPartPr>
            <p14:xfrm>
              <a:off x="5623050" y="6252150"/>
              <a:ext cx="1276920" cy="145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FEF7B13-8011-F296-B184-FF7819F6E6B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05410" y="6234150"/>
                <a:ext cx="131256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CF7975D-F426-ED7F-FF74-BCF9B3E969AD}"/>
                  </a:ext>
                </a:extLst>
              </p14:cNvPr>
              <p14:cNvContentPartPr/>
              <p14:nvPr/>
            </p14:nvContentPartPr>
            <p14:xfrm>
              <a:off x="6190770" y="6252150"/>
              <a:ext cx="956880" cy="802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CF7975D-F426-ED7F-FF74-BCF9B3E969A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72770" y="6234150"/>
                <a:ext cx="99252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DB24C63-19F8-F0B0-617B-321C753098DE}"/>
                  </a:ext>
                </a:extLst>
              </p14:cNvPr>
              <p14:cNvContentPartPr/>
              <p14:nvPr/>
            </p14:nvContentPartPr>
            <p14:xfrm>
              <a:off x="5969370" y="6202470"/>
              <a:ext cx="1178280" cy="457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DB24C63-19F8-F0B0-617B-321C753098D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51730" y="6184470"/>
                <a:ext cx="121392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2FEFB36-7B84-1882-A5C9-4EFDC7270BF9}"/>
                  </a:ext>
                </a:extLst>
              </p14:cNvPr>
              <p14:cNvContentPartPr/>
              <p14:nvPr/>
            </p14:nvContentPartPr>
            <p14:xfrm>
              <a:off x="5695770" y="6210390"/>
              <a:ext cx="853920" cy="910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2FEFB36-7B84-1882-A5C9-4EFDC7270BF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7770" y="6192390"/>
                <a:ext cx="88956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603D7272-873A-0D03-A72F-2D0A2BC3FB4C}"/>
                  </a:ext>
                </a:extLst>
              </p14:cNvPr>
              <p14:cNvContentPartPr/>
              <p14:nvPr/>
            </p14:nvContentPartPr>
            <p14:xfrm>
              <a:off x="5932650" y="6202470"/>
              <a:ext cx="422640" cy="270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603D7272-873A-0D03-A72F-2D0A2BC3FB4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14650" y="6184470"/>
                <a:ext cx="458280" cy="6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1C9DAB42-61C3-1353-125A-F48849E0BB49}"/>
              </a:ext>
            </a:extLst>
          </p:cNvPr>
          <p:cNvGrpSpPr/>
          <p:nvPr/>
        </p:nvGrpSpPr>
        <p:grpSpPr>
          <a:xfrm>
            <a:off x="5474730" y="6171870"/>
            <a:ext cx="1623600" cy="366480"/>
            <a:chOff x="5474730" y="6171870"/>
            <a:chExt cx="1623600" cy="36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CB0315B-C3DD-119C-9599-32A088071050}"/>
                    </a:ext>
                  </a:extLst>
                </p14:cNvPr>
                <p14:cNvContentPartPr/>
                <p14:nvPr/>
              </p14:nvContentPartPr>
              <p14:xfrm>
                <a:off x="5600370" y="6277710"/>
                <a:ext cx="1456200" cy="20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CB0315B-C3DD-119C-9599-32A08807105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82370" y="6260070"/>
                  <a:ext cx="14918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33C2AA2-DFF3-4FD9-7AA2-7266A0D7162D}"/>
                    </a:ext>
                  </a:extLst>
                </p14:cNvPr>
                <p14:cNvContentPartPr/>
                <p14:nvPr/>
              </p14:nvContentPartPr>
              <p14:xfrm>
                <a:off x="5653650" y="6266550"/>
                <a:ext cx="1394280" cy="122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33C2AA2-DFF3-4FD9-7AA2-7266A0D7162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36010" y="6248910"/>
                  <a:ext cx="14299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902B592-2AE4-DFFE-B5A6-10F5EA5E7015}"/>
                    </a:ext>
                  </a:extLst>
                </p14:cNvPr>
                <p14:cNvContentPartPr/>
                <p14:nvPr/>
              </p14:nvContentPartPr>
              <p14:xfrm>
                <a:off x="5658690" y="6339630"/>
                <a:ext cx="1431720" cy="110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902B592-2AE4-DFFE-B5A6-10F5EA5E701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641050" y="6321630"/>
                  <a:ext cx="14673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2CBC936-11AB-E51A-3822-C7622199D895}"/>
                    </a:ext>
                  </a:extLst>
                </p14:cNvPr>
                <p14:cNvContentPartPr/>
                <p14:nvPr/>
              </p14:nvContentPartPr>
              <p14:xfrm>
                <a:off x="5710890" y="6453030"/>
                <a:ext cx="1203480" cy="583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2CBC936-11AB-E51A-3822-C7622199D89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92890" y="6435390"/>
                  <a:ext cx="12391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785F05B-F24A-472A-2738-C86EB335599A}"/>
                    </a:ext>
                  </a:extLst>
                </p14:cNvPr>
                <p14:cNvContentPartPr/>
                <p14:nvPr/>
              </p14:nvContentPartPr>
              <p14:xfrm>
                <a:off x="6260610" y="6507390"/>
                <a:ext cx="761400" cy="30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785F05B-F24A-472A-2738-C86EB335599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242610" y="6489390"/>
                  <a:ext cx="7970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5CBD2DE-1CA3-24A2-A075-6E8684EA05B1}"/>
                    </a:ext>
                  </a:extLst>
                </p14:cNvPr>
                <p14:cNvContentPartPr/>
                <p14:nvPr/>
              </p14:nvContentPartPr>
              <p14:xfrm>
                <a:off x="6907530" y="6419550"/>
                <a:ext cx="160200" cy="60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5CBD2DE-1CA3-24A2-A075-6E8684EA05B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889530" y="6401550"/>
                  <a:ext cx="1958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D476615-D2AF-2AA4-48C3-16CDD985AAC2}"/>
                    </a:ext>
                  </a:extLst>
                </p14:cNvPr>
                <p14:cNvContentPartPr/>
                <p14:nvPr/>
              </p14:nvContentPartPr>
              <p14:xfrm>
                <a:off x="6519450" y="6385710"/>
                <a:ext cx="544320" cy="56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D476615-D2AF-2AA4-48C3-16CDD985AAC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501450" y="6368070"/>
                  <a:ext cx="5799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300BFCB-65BD-109F-02B9-A0DC48CEC789}"/>
                    </a:ext>
                  </a:extLst>
                </p14:cNvPr>
                <p14:cNvContentPartPr/>
                <p14:nvPr/>
              </p14:nvContentPartPr>
              <p14:xfrm>
                <a:off x="5616930" y="6324510"/>
                <a:ext cx="1401120" cy="45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300BFCB-65BD-109F-02B9-A0DC48CEC78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598930" y="6306510"/>
                  <a:ext cx="14367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8CE60C3-5101-E3E9-E588-9178AE356618}"/>
                    </a:ext>
                  </a:extLst>
                </p14:cNvPr>
                <p14:cNvContentPartPr/>
                <p14:nvPr/>
              </p14:nvContentPartPr>
              <p14:xfrm>
                <a:off x="5611890" y="6396510"/>
                <a:ext cx="709200" cy="34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8CE60C3-5101-E3E9-E588-9178AE35661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593890" y="6378510"/>
                  <a:ext cx="7448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5B9F616-C3A4-CC68-B58E-18003F97BDF5}"/>
                    </a:ext>
                  </a:extLst>
                </p14:cNvPr>
                <p14:cNvContentPartPr/>
                <p14:nvPr/>
              </p14:nvContentPartPr>
              <p14:xfrm>
                <a:off x="5474730" y="6290310"/>
                <a:ext cx="1533240" cy="42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5B9F616-C3A4-CC68-B58E-18003F97BDF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456730" y="6272310"/>
                  <a:ext cx="1568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1BF1966-556C-8CC6-96A9-A10F2DE4DDBD}"/>
                    </a:ext>
                  </a:extLst>
                </p14:cNvPr>
                <p14:cNvContentPartPr/>
                <p14:nvPr/>
              </p14:nvContentPartPr>
              <p14:xfrm>
                <a:off x="5486970" y="6278790"/>
                <a:ext cx="1546560" cy="770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1BF1966-556C-8CC6-96A9-A10F2DE4DDB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468970" y="6260790"/>
                  <a:ext cx="15822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CD6E581-7E0C-8F2A-C03C-07BDC77FA92B}"/>
                    </a:ext>
                  </a:extLst>
                </p14:cNvPr>
                <p14:cNvContentPartPr/>
                <p14:nvPr/>
              </p14:nvContentPartPr>
              <p14:xfrm>
                <a:off x="5650050" y="6221550"/>
                <a:ext cx="1421280" cy="18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CD6E581-7E0C-8F2A-C03C-07BDC77FA92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632050" y="6203550"/>
                  <a:ext cx="14569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0582506-6770-78C8-C3DA-5C108D044588}"/>
                    </a:ext>
                  </a:extLst>
                </p14:cNvPr>
                <p14:cNvContentPartPr/>
                <p14:nvPr/>
              </p14:nvContentPartPr>
              <p14:xfrm>
                <a:off x="6337290" y="6278790"/>
                <a:ext cx="734400" cy="61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0582506-6770-78C8-C3DA-5C108D04458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319290" y="6260790"/>
                  <a:ext cx="7700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FCE260D-FE89-D38B-844D-624AFFBC687A}"/>
                    </a:ext>
                  </a:extLst>
                </p14:cNvPr>
                <p14:cNvContentPartPr/>
                <p14:nvPr/>
              </p14:nvContentPartPr>
              <p14:xfrm>
                <a:off x="6316770" y="6374550"/>
                <a:ext cx="363600" cy="72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FCE260D-FE89-D38B-844D-624AFFBC687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298770" y="6356910"/>
                  <a:ext cx="3992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1B857E0-1C91-77E1-CD27-2104C98B07ED}"/>
                    </a:ext>
                  </a:extLst>
                </p14:cNvPr>
                <p14:cNvContentPartPr/>
                <p14:nvPr/>
              </p14:nvContentPartPr>
              <p14:xfrm>
                <a:off x="5710890" y="6171870"/>
                <a:ext cx="1387440" cy="11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1B857E0-1C91-77E1-CD27-2104C98B07E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692890" y="6153870"/>
                  <a:ext cx="14230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1D91B9A-A9D7-1D36-4A6D-4938010004D8}"/>
                    </a:ext>
                  </a:extLst>
                </p14:cNvPr>
                <p14:cNvContentPartPr/>
                <p14:nvPr/>
              </p14:nvContentPartPr>
              <p14:xfrm>
                <a:off x="5558610" y="6255750"/>
                <a:ext cx="480960" cy="118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1D91B9A-A9D7-1D36-4A6D-4938010004D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540610" y="6237750"/>
                  <a:ext cx="5166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7A3F977-7057-B661-04DA-140F9D6B0949}"/>
                    </a:ext>
                  </a:extLst>
                </p14:cNvPr>
                <p14:cNvContentPartPr/>
                <p14:nvPr/>
              </p14:nvContentPartPr>
              <p14:xfrm>
                <a:off x="6412530" y="6366270"/>
                <a:ext cx="228600" cy="1605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7A3F977-7057-B661-04DA-140F9D6B094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394530" y="6348270"/>
                  <a:ext cx="2642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C47536F-21C5-D657-1712-4ED66454658F}"/>
                    </a:ext>
                  </a:extLst>
                </p14:cNvPr>
                <p14:cNvContentPartPr/>
                <p14:nvPr/>
              </p14:nvContentPartPr>
              <p14:xfrm>
                <a:off x="6000690" y="6270870"/>
                <a:ext cx="495720" cy="4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C47536F-21C5-D657-1712-4ED66454658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982690" y="6253230"/>
                  <a:ext cx="5313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4D1A026-51EC-E9D4-DEE1-3443354A3F21}"/>
                    </a:ext>
                  </a:extLst>
                </p14:cNvPr>
                <p14:cNvContentPartPr/>
                <p14:nvPr/>
              </p14:nvContentPartPr>
              <p14:xfrm>
                <a:off x="6773970" y="6390750"/>
                <a:ext cx="96840" cy="630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4D1A026-51EC-E9D4-DEE1-3443354A3F2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755970" y="6372750"/>
                  <a:ext cx="1324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557B01D-3E8A-9F6D-6119-9476C373162D}"/>
                    </a:ext>
                  </a:extLst>
                </p14:cNvPr>
                <p14:cNvContentPartPr/>
                <p14:nvPr/>
              </p14:nvContentPartPr>
              <p14:xfrm>
                <a:off x="6774690" y="6255750"/>
                <a:ext cx="110520" cy="385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557B01D-3E8A-9F6D-6119-9476C373162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756690" y="6237750"/>
                  <a:ext cx="1461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DF45D57-7ADE-407A-D8B4-9AB794CEB478}"/>
                    </a:ext>
                  </a:extLst>
                </p14:cNvPr>
                <p14:cNvContentPartPr/>
                <p14:nvPr/>
              </p14:nvContentPartPr>
              <p14:xfrm>
                <a:off x="6816090" y="6229110"/>
                <a:ext cx="35640" cy="842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DF45D57-7ADE-407A-D8B4-9AB794CEB47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798090" y="6211110"/>
                  <a:ext cx="712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1D41084-081D-DBD1-6F1C-30B9705DB8CD}"/>
                    </a:ext>
                  </a:extLst>
                </p14:cNvPr>
                <p14:cNvContentPartPr/>
                <p14:nvPr/>
              </p14:nvContentPartPr>
              <p14:xfrm>
                <a:off x="6221010" y="6210030"/>
                <a:ext cx="450360" cy="385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1D41084-081D-DBD1-6F1C-30B9705DB8C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203370" y="6192030"/>
                  <a:ext cx="4860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A70F5AD-BC46-ECFA-A229-A884A3C994BB}"/>
                    </a:ext>
                  </a:extLst>
                </p14:cNvPr>
                <p14:cNvContentPartPr/>
                <p14:nvPr/>
              </p14:nvContentPartPr>
              <p14:xfrm>
                <a:off x="6381570" y="6202470"/>
                <a:ext cx="213840" cy="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A70F5AD-BC46-ECFA-A229-A884A3C994B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363570" y="6184470"/>
                  <a:ext cx="24948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B44A6934-F7D4-22B1-68A6-9B9A1042C658}"/>
                  </a:ext>
                </a:extLst>
              </p14:cNvPr>
              <p14:cNvContentPartPr/>
              <p14:nvPr/>
            </p14:nvContentPartPr>
            <p14:xfrm>
              <a:off x="-360421" y="2382717"/>
              <a:ext cx="360" cy="3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B44A6934-F7D4-22B1-68A6-9B9A1042C65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-378061" y="236507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188EE9A-ABE8-3BBC-5DAA-9B55528CC163}"/>
                  </a:ext>
                </a:extLst>
              </p14:cNvPr>
              <p14:cNvContentPartPr/>
              <p14:nvPr/>
            </p14:nvContentPartPr>
            <p14:xfrm>
              <a:off x="-1401181" y="1439517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188EE9A-ABE8-3BBC-5DAA-9B55528CC163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-1419181" y="142151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F989D80C-3C35-6500-207A-8770190F624E}"/>
                  </a:ext>
                </a:extLst>
              </p14:cNvPr>
              <p14:cNvContentPartPr/>
              <p14:nvPr/>
            </p14:nvContentPartPr>
            <p14:xfrm>
              <a:off x="2791379" y="2723277"/>
              <a:ext cx="360" cy="3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F989D80C-3C35-6500-207A-8770190F624E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2773739" y="270563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545962F-CB86-EA32-6D44-48D3E94D2EC3}"/>
                  </a:ext>
                </a:extLst>
              </p14:cNvPr>
              <p14:cNvContentPartPr/>
              <p14:nvPr/>
            </p14:nvContentPartPr>
            <p14:xfrm>
              <a:off x="3881099" y="2450757"/>
              <a:ext cx="360" cy="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545962F-CB86-EA32-6D44-48D3E94D2EC3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863459" y="2433117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4804544F-3C3E-4297-23FD-B30DE9A1AA2C}"/>
              </a:ext>
            </a:extLst>
          </p:cNvPr>
          <p:cNvSpPr txBox="1"/>
          <p:nvPr/>
        </p:nvSpPr>
        <p:spPr>
          <a:xfrm>
            <a:off x="255671" y="2347064"/>
            <a:ext cx="3503040" cy="1200329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 with loose valence electrons, moving RANDOMLY. 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7799432-C7C5-F3D7-7774-11A63A91A103}"/>
              </a:ext>
            </a:extLst>
          </p:cNvPr>
          <p:cNvSpPr txBox="1"/>
          <p:nvPr/>
        </p:nvSpPr>
        <p:spPr>
          <a:xfrm>
            <a:off x="259924" y="5522032"/>
            <a:ext cx="3503040" cy="1200329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Electricity flowing into metal wire from the left, electrons flow to the right.  </a:t>
            </a:r>
          </a:p>
        </p:txBody>
      </p:sp>
    </p:spTree>
    <p:extLst>
      <p:ext uri="{BB962C8B-B14F-4D97-AF65-F5344CB8AC3E}">
        <p14:creationId xmlns:p14="http://schemas.microsoft.com/office/powerpoint/2010/main" val="5576669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"/>
            <a:ext cx="91440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n-US" altLang="en-US" dirty="0"/>
              <a:t>Bonding Class #3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9144000" cy="32004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Objective:  introduction to covalent bonding</a:t>
            </a:r>
            <a:b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32.  Covalent bonding occurs…</a:t>
            </a:r>
            <a:b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36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2</a:t>
            </a:r>
            <a:r>
              <a:rPr lang="en-US" altLang="en-US" i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more nonmetals share their</a:t>
            </a:r>
            <a:br>
              <a:rPr lang="en-US" altLang="en-US" i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i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valence electrons to make a bond.</a:t>
            </a:r>
            <a:br>
              <a:rPr lang="en-US" altLang="en-US" i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l" eaLnBrk="1" hangingPunct="1"/>
            <a:r>
              <a:rPr lang="en-US" altLang="en-US" sz="4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  Atoms </a:t>
            </a:r>
            <a:r>
              <a:rPr lang="en-US" altLang="en-US" sz="46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not</a:t>
            </a:r>
            <a:r>
              <a:rPr lang="en-US" altLang="en-US" sz="4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4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transfer electrons like ions do.  </a:t>
            </a:r>
            <a:r>
              <a:rPr lang="en-US" alt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137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EEA1C-EA93-A37D-24B3-3BBDF4F26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>
            <a:extLst>
              <a:ext uri="{FF2B5EF4-FFF2-40B4-BE49-F238E27FC236}">
                <a16:creationId xmlns:a16="http://schemas.microsoft.com/office/drawing/2014/main" id="{8AD88DAD-A804-6739-AE84-488DC037B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</a:t>
            </a:r>
            <a:r>
              <a:rPr lang="en-US" altLang="en-US" sz="2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Review… with ionic bonding, there is a TRANSFER of ELECTRONS from the METAL cation </a:t>
            </a:r>
            <a:r>
              <a:rPr lang="en-US" altLang="en-US" sz="2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→</a:t>
            </a:r>
            <a:r>
              <a:rPr lang="en-US" altLang="en-US" sz="2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NONMETAL anion</a:t>
            </a:r>
            <a:br>
              <a:rPr lang="en-US" altLang="en-US" sz="1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They follow the octet rule.  The Metal comes first in the formula.</a:t>
            </a:r>
            <a:b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Ionic compounds come in formula units (FU’s), not molecules.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2" name="Line 5">
            <a:extLst>
              <a:ext uri="{FF2B5EF4-FFF2-40B4-BE49-F238E27FC236}">
                <a16:creationId xmlns:a16="http://schemas.microsoft.com/office/drawing/2014/main" id="{324DB6D3-D7C9-1C24-1CF4-B57E1397FF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" y="2076272"/>
            <a:ext cx="8763000" cy="823912"/>
          </a:xfrm>
          <a:prstGeom prst="line">
            <a:avLst/>
          </a:prstGeom>
          <a:noFill/>
          <a:ln w="38100">
            <a:solidFill>
              <a:srgbClr val="993366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CCA715-815E-D272-33F9-EAB33FE19D4A}"/>
              </a:ext>
            </a:extLst>
          </p:cNvPr>
          <p:cNvSpPr txBox="1"/>
          <p:nvPr/>
        </p:nvSpPr>
        <p:spPr>
          <a:xfrm>
            <a:off x="4864" y="32766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35.  In Covalent Bonding, there is a </a:t>
            </a:r>
            <a:b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SHARING OF VALENCE ELECTRONS</a:t>
            </a:r>
            <a:b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ATOMS FOLLOW THE OCTET RULE.  </a:t>
            </a:r>
            <a:br>
              <a:rPr kumimoji="0" lang="en-US" alt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36. There are NO METALS in covalent bonds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37.  Atoms bond covalently to form molecules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270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0" y="914400"/>
            <a:ext cx="91440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6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6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latin typeface="Playpen Sans SemiBold" pitchFamily="2" charset="0"/>
                <a:ea typeface="Playpen Sans SemiBold" pitchFamily="2" charset="0"/>
              </a:rPr>
              <a:t>38.  Molecules form using covalent bonds </a:t>
            </a:r>
            <a:r>
              <a:rPr lang="en-US" altLang="en-US" sz="2200" i="1" dirty="0">
                <a:latin typeface="Playpen Sans SemiBold" pitchFamily="2" charset="0"/>
                <a:ea typeface="Playpen Sans SemiBold" pitchFamily="2" charset="0"/>
              </a:rPr>
              <a:t>(sharing electrons) </a:t>
            </a:r>
            <a:br>
              <a:rPr lang="en-US" altLang="en-US" sz="2200" i="1" dirty="0">
                <a:latin typeface="Playpen Sans SemiBold" pitchFamily="2" charset="0"/>
                <a:ea typeface="Playpen Sans SemiBold" pitchFamily="2" charset="0"/>
              </a:rPr>
            </a:br>
            <a:r>
              <a:rPr lang="en-US" altLang="en-US" sz="2200" i="1" dirty="0">
                <a:latin typeface="Playpen Sans SemiBold" pitchFamily="2" charset="0"/>
                <a:ea typeface="Playpen Sans SemiBold" pitchFamily="2" charset="0"/>
              </a:rPr>
              <a:t>      </a:t>
            </a:r>
            <a:r>
              <a:rPr lang="en-US" altLang="en-US" sz="2200" dirty="0">
                <a:latin typeface="Playpen Sans SemiBold" pitchFamily="2" charset="0"/>
                <a:ea typeface="Playpen Sans SemiBold" pitchFamily="2" charset="0"/>
              </a:rPr>
              <a:t>and follow the </a:t>
            </a:r>
            <a:r>
              <a:rPr lang="en-US" altLang="en-US" sz="2200" u="sng" dirty="0">
                <a:solidFill>
                  <a:srgbClr val="FF0000"/>
                </a:solidFill>
                <a:latin typeface="Playpen Sans SemiBold" pitchFamily="2" charset="0"/>
                <a:ea typeface="Playpen Sans SemiBold" pitchFamily="2" charset="0"/>
              </a:rPr>
              <a:t>octet rule</a:t>
            </a:r>
            <a:r>
              <a:rPr lang="en-US" altLang="en-US" sz="2200" dirty="0">
                <a:solidFill>
                  <a:srgbClr val="FF0000"/>
                </a:solidFill>
                <a:latin typeface="Playpen Sans SemiBold" pitchFamily="2" charset="0"/>
                <a:ea typeface="Playpen Sans SemiBold" pitchFamily="2" charset="0"/>
              </a:rPr>
              <a:t> </a:t>
            </a:r>
            <a:r>
              <a:rPr lang="en-US" altLang="en-US" sz="2200" dirty="0">
                <a:latin typeface="Playpen Sans SemiBold" pitchFamily="2" charset="0"/>
                <a:ea typeface="Playpen Sans SemiBold" pitchFamily="2" charset="0"/>
              </a:rPr>
              <a:t>almost every time.  </a:t>
            </a:r>
            <a:br>
              <a:rPr lang="en-US" altLang="en-US" sz="2200" dirty="0">
                <a:latin typeface="Playpen Sans SemiBold" pitchFamily="2" charset="0"/>
                <a:ea typeface="Playpen Sans SemiBold" pitchFamily="2" charset="0"/>
              </a:rPr>
            </a:br>
            <a:br>
              <a:rPr lang="en-US" altLang="en-US" sz="2200" dirty="0">
                <a:latin typeface="Playpen Sans SemiBold" pitchFamily="2" charset="0"/>
                <a:ea typeface="Playpen Sans SemiBold" pitchFamily="2" charset="0"/>
              </a:rPr>
            </a:br>
            <a:r>
              <a:rPr lang="en-US" altLang="en-US" sz="2200" dirty="0">
                <a:solidFill>
                  <a:srgbClr val="0000CC"/>
                </a:solidFill>
                <a:latin typeface="Playpen Sans SemiBold" pitchFamily="2" charset="0"/>
                <a:ea typeface="Playpen Sans SemiBold" pitchFamily="2" charset="0"/>
              </a:rPr>
              <a:t>39.  Let’s draw some molecules that share electrons covalently.</a:t>
            </a:r>
          </a:p>
        </p:txBody>
      </p:sp>
    </p:spTree>
    <p:extLst>
      <p:ext uri="{BB962C8B-B14F-4D97-AF65-F5344CB8AC3E}">
        <p14:creationId xmlns:p14="http://schemas.microsoft.com/office/powerpoint/2010/main" val="27709795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90E00-0391-2A0B-9AB6-E51119D55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>
            <a:extLst>
              <a:ext uri="{FF2B5EF4-FFF2-40B4-BE49-F238E27FC236}">
                <a16:creationId xmlns:a16="http://schemas.microsoft.com/office/drawing/2014/main" id="{5E7D0EFE-2B79-40A9-F16F-5E26A90DE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solidFill>
                  <a:srgbClr val="0000CC"/>
                </a:solidFill>
                <a:latin typeface="Playpen Sans SemiBold" pitchFamily="2" charset="0"/>
                <a:ea typeface="Playpen Sans SemiBold" pitchFamily="2" charset="0"/>
              </a:rPr>
              <a:t>39.  Let’s draw some molecules that share electrons covalently.</a:t>
            </a:r>
          </a:p>
        </p:txBody>
      </p:sp>
      <p:sp>
        <p:nvSpPr>
          <p:cNvPr id="4099" name="TextBox 2">
            <a:extLst>
              <a:ext uri="{FF2B5EF4-FFF2-40B4-BE49-F238E27FC236}">
                <a16:creationId xmlns:a16="http://schemas.microsoft.com/office/drawing/2014/main" id="{4803DBD7-5E60-A6AC-38A2-2C8DED017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91440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6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     </a:t>
            </a: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altLang="en-US" sz="6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6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    </a:t>
            </a: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Cl </a:t>
            </a:r>
            <a:r>
              <a:rPr lang="en-US" altLang="en-US" sz="6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23">
            <a:extLst>
              <a:ext uri="{FF2B5EF4-FFF2-40B4-BE49-F238E27FC236}">
                <a16:creationId xmlns:a16="http://schemas.microsoft.com/office/drawing/2014/main" id="{99046A22-1876-42AE-89E8-41A979BF4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2" y="533019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7" name="Oval 24">
            <a:extLst>
              <a:ext uri="{FF2B5EF4-FFF2-40B4-BE49-F238E27FC236}">
                <a16:creationId xmlns:a16="http://schemas.microsoft.com/office/drawing/2014/main" id="{4037BF49-8437-4EDD-9CE1-16544F544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2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8" name="Oval 25">
            <a:extLst>
              <a:ext uri="{FF2B5EF4-FFF2-40B4-BE49-F238E27FC236}">
                <a16:creationId xmlns:a16="http://schemas.microsoft.com/office/drawing/2014/main" id="{C0EF6EDB-1C0A-4FAC-81AD-B25DE8D4B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098" y="5334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9" name="Oval 26">
            <a:extLst>
              <a:ext uri="{FF2B5EF4-FFF2-40B4-BE49-F238E27FC236}">
                <a16:creationId xmlns:a16="http://schemas.microsoft.com/office/drawing/2014/main" id="{DE49071B-C109-48FE-BFE6-A05D84373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098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0" name="Oval 27">
            <a:extLst>
              <a:ext uri="{FF2B5EF4-FFF2-40B4-BE49-F238E27FC236}">
                <a16:creationId xmlns:a16="http://schemas.microsoft.com/office/drawing/2014/main" id="{8A8D29E1-C2AC-47C9-A323-664CDEAEA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798" y="533019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" name="Oval 28">
            <a:extLst>
              <a:ext uri="{FF2B5EF4-FFF2-40B4-BE49-F238E27FC236}">
                <a16:creationId xmlns:a16="http://schemas.microsoft.com/office/drawing/2014/main" id="{0D41B6AB-9E58-4BE2-961F-4D924F837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5606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" name="Oval 29">
            <a:extLst>
              <a:ext uri="{FF2B5EF4-FFF2-40B4-BE49-F238E27FC236}">
                <a16:creationId xmlns:a16="http://schemas.microsoft.com/office/drawing/2014/main" id="{DCB0C0BB-518E-4ED9-8863-A39B7DC77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3380" y="579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id="{F0B02A6F-FBDD-435B-983A-0F09AA6CA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880" y="579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4" name="Oval 31">
            <a:extLst>
              <a:ext uri="{FF2B5EF4-FFF2-40B4-BE49-F238E27FC236}">
                <a16:creationId xmlns:a16="http://schemas.microsoft.com/office/drawing/2014/main" id="{9421D889-89E9-4FAC-A0BB-06D835B7E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920" y="5029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5" name="Oval 32">
            <a:extLst>
              <a:ext uri="{FF2B5EF4-FFF2-40B4-BE49-F238E27FC236}">
                <a16:creationId xmlns:a16="http://schemas.microsoft.com/office/drawing/2014/main" id="{89F5F525-8164-4B17-9291-E80E0612C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880" y="5029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6" name="Oval 33">
            <a:extLst>
              <a:ext uri="{FF2B5EF4-FFF2-40B4-BE49-F238E27FC236}">
                <a16:creationId xmlns:a16="http://schemas.microsoft.com/office/drawing/2014/main" id="{775653A7-08D7-45DF-AEB7-078BE97FE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029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7" name="Oval 34">
            <a:extLst>
              <a:ext uri="{FF2B5EF4-FFF2-40B4-BE49-F238E27FC236}">
                <a16:creationId xmlns:a16="http://schemas.microsoft.com/office/drawing/2014/main" id="{1DAFDC68-1C65-49AB-BC0C-27F299425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1020" y="5029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8" name="Oval 35">
            <a:extLst>
              <a:ext uri="{FF2B5EF4-FFF2-40B4-BE49-F238E27FC236}">
                <a16:creationId xmlns:a16="http://schemas.microsoft.com/office/drawing/2014/main" id="{13658FEF-1EF1-428D-BAE3-3B72C40C9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79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9" name="Oval 36">
            <a:extLst>
              <a:ext uri="{FF2B5EF4-FFF2-40B4-BE49-F238E27FC236}">
                <a16:creationId xmlns:a16="http://schemas.microsoft.com/office/drawing/2014/main" id="{D7B17159-B7BE-475D-B7A8-CACB82613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830" y="579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" name="Oval 23">
            <a:extLst>
              <a:ext uri="{FF2B5EF4-FFF2-40B4-BE49-F238E27FC236}">
                <a16:creationId xmlns:a16="http://schemas.microsoft.com/office/drawing/2014/main" id="{3FEC10C7-CA9F-E367-52E7-C5B33F759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1494" y="319659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" name="Oval 24">
            <a:extLst>
              <a:ext uri="{FF2B5EF4-FFF2-40B4-BE49-F238E27FC236}">
                <a16:creationId xmlns:a16="http://schemas.microsoft.com/office/drawing/2014/main" id="{31DA23AA-3569-2F04-4BD4-A1B4FFB46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1494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4" name="Oval 25">
            <a:extLst>
              <a:ext uri="{FF2B5EF4-FFF2-40B4-BE49-F238E27FC236}">
                <a16:creationId xmlns:a16="http://schemas.microsoft.com/office/drawing/2014/main" id="{188E690D-6292-56B5-ABA8-91536758D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Oval 26">
            <a:extLst>
              <a:ext uri="{FF2B5EF4-FFF2-40B4-BE49-F238E27FC236}">
                <a16:creationId xmlns:a16="http://schemas.microsoft.com/office/drawing/2014/main" id="{A617CEFF-6744-01CA-6BE0-5A33C029F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0" name="Oval 27">
            <a:extLst>
              <a:ext uri="{FF2B5EF4-FFF2-40B4-BE49-F238E27FC236}">
                <a16:creationId xmlns:a16="http://schemas.microsoft.com/office/drawing/2014/main" id="{89B9DB12-1D97-54F6-B4E3-56197C22B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898" y="319659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1" name="Oval 28">
            <a:extLst>
              <a:ext uri="{FF2B5EF4-FFF2-40B4-BE49-F238E27FC236}">
                <a16:creationId xmlns:a16="http://schemas.microsoft.com/office/drawing/2014/main" id="{BFE2E0E4-7BAB-5171-EEA5-496295ED3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3706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2" name="Oval 29">
            <a:extLst>
              <a:ext uri="{FF2B5EF4-FFF2-40B4-BE49-F238E27FC236}">
                <a16:creationId xmlns:a16="http://schemas.microsoft.com/office/drawing/2014/main" id="{FEE1FE95-227C-D6BD-51CC-5C2AACC1D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920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3" name="Oval 30">
            <a:extLst>
              <a:ext uri="{FF2B5EF4-FFF2-40B4-BE49-F238E27FC236}">
                <a16:creationId xmlns:a16="http://schemas.microsoft.com/office/drawing/2014/main" id="{F4548DC4-45F7-DB40-9570-31B34311A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180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4" name="Oval 31">
            <a:extLst>
              <a:ext uri="{FF2B5EF4-FFF2-40B4-BE49-F238E27FC236}">
                <a16:creationId xmlns:a16="http://schemas.microsoft.com/office/drawing/2014/main" id="{AEA7C328-FCD4-ED65-B7FE-C6B8A66A8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338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5" name="Oval 32">
            <a:extLst>
              <a:ext uri="{FF2B5EF4-FFF2-40B4-BE49-F238E27FC236}">
                <a16:creationId xmlns:a16="http://schemas.microsoft.com/office/drawing/2014/main" id="{3F60DDA0-BC49-F50D-5702-717029F4E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18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6" name="Oval 33">
            <a:extLst>
              <a:ext uri="{FF2B5EF4-FFF2-40B4-BE49-F238E27FC236}">
                <a16:creationId xmlns:a16="http://schemas.microsoft.com/office/drawing/2014/main" id="{C01BE574-D049-0829-6F89-388D7DF9F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198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7" name="Oval 34">
            <a:extLst>
              <a:ext uri="{FF2B5EF4-FFF2-40B4-BE49-F238E27FC236}">
                <a16:creationId xmlns:a16="http://schemas.microsoft.com/office/drawing/2014/main" id="{94320B42-B142-37FA-92B0-5ACEBF35B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8" name="Oval 35">
            <a:extLst>
              <a:ext uri="{FF2B5EF4-FFF2-40B4-BE49-F238E27FC236}">
                <a16:creationId xmlns:a16="http://schemas.microsoft.com/office/drawing/2014/main" id="{196A542C-E801-38BC-2E21-0DEAE0A0E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198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9" name="Oval 36">
            <a:extLst>
              <a:ext uri="{FF2B5EF4-FFF2-40B4-BE49-F238E27FC236}">
                <a16:creationId xmlns:a16="http://schemas.microsoft.com/office/drawing/2014/main" id="{CFC7B770-85CE-2C13-E4CB-C121B53C4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1F39DF-5468-FCBE-6622-4EF42E70D9C1}"/>
              </a:ext>
            </a:extLst>
          </p:cNvPr>
          <p:cNvSpPr txBox="1"/>
          <p:nvPr/>
        </p:nvSpPr>
        <p:spPr>
          <a:xfrm>
            <a:off x="6379478" y="3113544"/>
            <a:ext cx="24383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follows the octet rule.   </a:t>
            </a:r>
          </a:p>
          <a:p>
            <a:pPr algn="ctr"/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follows the octet rule also. </a:t>
            </a:r>
          </a:p>
        </p:txBody>
      </p:sp>
    </p:spTree>
    <p:extLst>
      <p:ext uri="{BB962C8B-B14F-4D97-AF65-F5344CB8AC3E}">
        <p14:creationId xmlns:p14="http://schemas.microsoft.com/office/powerpoint/2010/main" val="1270239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51E93-EB12-94A5-6728-86399798B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2">
            <a:extLst>
              <a:ext uri="{FF2B5EF4-FFF2-40B4-BE49-F238E27FC236}">
                <a16:creationId xmlns:a16="http://schemas.microsoft.com/office/drawing/2014/main" id="{C31C4FAE-81ED-73CA-6094-596AAB5AE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91440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6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              </a:t>
            </a: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altLang="en-US" sz="6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    </a:t>
            </a: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74A8C07-C32C-F1A2-ED9B-8B142E0C3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Playpen Sans SemiBold" pitchFamily="2" charset="0"/>
                <a:cs typeface="Times New Roman" panose="02020603050405020304" pitchFamily="18" charset="0"/>
              </a:rPr>
              <a:t>40.  Let’s draw two more.  Hydrogen breaks the octet rule, </a:t>
            </a:r>
            <a:b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Playpen Sans SemiBold" pitchFamily="2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Playpen Sans SemiBold" pitchFamily="2" charset="0"/>
                <a:cs typeface="Times New Roman" panose="02020603050405020304" pitchFamily="18" charset="0"/>
              </a:rPr>
              <a:t>       it’s too small to have 8 electrons, it has just one baby sized shell.     </a:t>
            </a:r>
          </a:p>
        </p:txBody>
      </p:sp>
    </p:spTree>
    <p:extLst>
      <p:ext uri="{BB962C8B-B14F-4D97-AF65-F5344CB8AC3E}">
        <p14:creationId xmlns:p14="http://schemas.microsoft.com/office/powerpoint/2010/main" val="18609706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D2A73-E4FE-F608-2293-199D9305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2">
            <a:extLst>
              <a:ext uri="{FF2B5EF4-FFF2-40B4-BE49-F238E27FC236}">
                <a16:creationId xmlns:a16="http://schemas.microsoft.com/office/drawing/2014/main" id="{0EAE283F-0640-BD15-57AA-5E8D49AD3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91440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6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      </a:t>
            </a: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H:H</a:t>
            </a: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0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altLang="en-US" sz="6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    </a:t>
            </a:r>
            <a:r>
              <a:rPr lang="en-US" altLang="en-US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Br </a:t>
            </a:r>
            <a:r>
              <a:rPr lang="en-US" altLang="en-US" sz="6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14DD9D7-B7D6-D41C-2AA8-AFA0BEAB8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CC"/>
                </a:solidFill>
                <a:latin typeface="Times New Roman" panose="02020603050405020304" pitchFamily="18" charset="0"/>
                <a:ea typeface="Playpen Sans SemiBold" pitchFamily="2" charset="0"/>
                <a:cs typeface="Times New Roman" panose="02020603050405020304" pitchFamily="18" charset="0"/>
              </a:rPr>
              <a:t>40.  Let’s draw two more.  Hydrogen breaks the octet rule, </a:t>
            </a:r>
            <a:br>
              <a:rPr lang="en-US" altLang="en-US" sz="2000" dirty="0">
                <a:solidFill>
                  <a:srgbClr val="0000CC"/>
                </a:solidFill>
                <a:latin typeface="Times New Roman" panose="02020603050405020304" pitchFamily="18" charset="0"/>
                <a:ea typeface="Playpen Sans SemiBold" pitchFamily="2" charset="0"/>
                <a:cs typeface="Times New Roman" panose="02020603050405020304" pitchFamily="18" charset="0"/>
              </a:rPr>
            </a:br>
            <a:r>
              <a:rPr lang="en-US" altLang="en-US" sz="2000" dirty="0">
                <a:solidFill>
                  <a:srgbClr val="0000CC"/>
                </a:solidFill>
                <a:latin typeface="Times New Roman" panose="02020603050405020304" pitchFamily="18" charset="0"/>
                <a:ea typeface="Playpen Sans SemiBold" pitchFamily="2" charset="0"/>
                <a:cs typeface="Times New Roman" panose="02020603050405020304" pitchFamily="18" charset="0"/>
              </a:rPr>
              <a:t>       it’s too small to have 8 electrons, it has just one baby sized shell.     </a:t>
            </a:r>
          </a:p>
        </p:txBody>
      </p:sp>
      <p:sp>
        <p:nvSpPr>
          <p:cNvPr id="2" name="Oval 23">
            <a:extLst>
              <a:ext uri="{FF2B5EF4-FFF2-40B4-BE49-F238E27FC236}">
                <a16:creationId xmlns:a16="http://schemas.microsoft.com/office/drawing/2014/main" id="{6B5A0429-3CA4-8618-DA05-FB2F6C315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006" y="487299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4" name="Oval 24">
            <a:extLst>
              <a:ext uri="{FF2B5EF4-FFF2-40B4-BE49-F238E27FC236}">
                <a16:creationId xmlns:a16="http://schemas.microsoft.com/office/drawing/2014/main" id="{F834942A-E212-4FF2-6017-591FC6983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006" y="5029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Oval 25">
            <a:extLst>
              <a:ext uri="{FF2B5EF4-FFF2-40B4-BE49-F238E27FC236}">
                <a16:creationId xmlns:a16="http://schemas.microsoft.com/office/drawing/2014/main" id="{DB9E5E58-D9DF-B863-5F2F-4B0F7A1B7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488052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Oval 26">
            <a:extLst>
              <a:ext uri="{FF2B5EF4-FFF2-40B4-BE49-F238E27FC236}">
                <a16:creationId xmlns:a16="http://schemas.microsoft.com/office/drawing/2014/main" id="{A2247B73-D06E-60B0-6131-F4FA6606D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5029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7" name="Oval 27">
            <a:extLst>
              <a:ext uri="{FF2B5EF4-FFF2-40B4-BE49-F238E27FC236}">
                <a16:creationId xmlns:a16="http://schemas.microsoft.com/office/drawing/2014/main" id="{278459E7-4EB4-EB0A-7DBE-4557AD1EF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87299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8" name="Oval 28">
            <a:extLst>
              <a:ext uri="{FF2B5EF4-FFF2-40B4-BE49-F238E27FC236}">
                <a16:creationId xmlns:a16="http://schemas.microsoft.com/office/drawing/2014/main" id="{7FD29B9B-9D21-6EC7-16A0-55A4F98DE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5208" y="5029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9" name="Oval 29">
            <a:extLst>
              <a:ext uri="{FF2B5EF4-FFF2-40B4-BE49-F238E27FC236}">
                <a16:creationId xmlns:a16="http://schemas.microsoft.com/office/drawing/2014/main" id="{5355D915-F71B-661B-22AD-A6B809DCE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982" y="5334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0" name="Oval 30">
            <a:extLst>
              <a:ext uri="{FF2B5EF4-FFF2-40B4-BE49-F238E27FC236}">
                <a16:creationId xmlns:a16="http://schemas.microsoft.com/office/drawing/2014/main" id="{426140AD-37A3-ACA1-2E17-995804ED7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3482" y="5334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" name="Oval 31">
            <a:extLst>
              <a:ext uri="{FF2B5EF4-FFF2-40B4-BE49-F238E27FC236}">
                <a16:creationId xmlns:a16="http://schemas.microsoft.com/office/drawing/2014/main" id="{813A3212-FAE7-37D7-BCC8-ADEE7F944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522" y="4572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" name="Oval 32">
            <a:extLst>
              <a:ext uri="{FF2B5EF4-FFF2-40B4-BE49-F238E27FC236}">
                <a16:creationId xmlns:a16="http://schemas.microsoft.com/office/drawing/2014/main" id="{FEBE4255-D138-7B65-B5C8-66D523E12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3482" y="4572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3" name="Oval 33">
            <a:extLst>
              <a:ext uri="{FF2B5EF4-FFF2-40B4-BE49-F238E27FC236}">
                <a16:creationId xmlns:a16="http://schemas.microsoft.com/office/drawing/2014/main" id="{A3D8F9C5-694D-1BCB-A106-396C5A5E3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2" y="4572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4" name="Oval 34">
            <a:extLst>
              <a:ext uri="{FF2B5EF4-FFF2-40B4-BE49-F238E27FC236}">
                <a16:creationId xmlns:a16="http://schemas.microsoft.com/office/drawing/2014/main" id="{9E820F15-B230-1CCD-4468-07F8CAED4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622" y="4572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5" name="Oval 35">
            <a:extLst>
              <a:ext uri="{FF2B5EF4-FFF2-40B4-BE49-F238E27FC236}">
                <a16:creationId xmlns:a16="http://schemas.microsoft.com/office/drawing/2014/main" id="{BCA16527-63F4-9016-6D44-36E89D50B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2" y="5334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6" name="Oval 36">
            <a:extLst>
              <a:ext uri="{FF2B5EF4-FFF2-40B4-BE49-F238E27FC236}">
                <a16:creationId xmlns:a16="http://schemas.microsoft.com/office/drawing/2014/main" id="{9BBB5F19-FFBF-A4DF-4ABA-E0DF714B5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4432" y="5334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EBEC16-699B-D2D9-EA0F-58FACF613ED0}"/>
              </a:ext>
            </a:extLst>
          </p:cNvPr>
          <p:cNvSpPr txBox="1"/>
          <p:nvPr/>
        </p:nvSpPr>
        <p:spPr>
          <a:xfrm>
            <a:off x="6388605" y="1745396"/>
            <a:ext cx="24383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too small </a:t>
            </a:r>
            <a:b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follow the octet rule.  It fills up the baby sized first shell. </a:t>
            </a:r>
          </a:p>
          <a:p>
            <a:pPr algn="ctr"/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4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follows the octet rule.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97846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16497" y="0"/>
            <a:ext cx="9111008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41.  In covalent bonds, all atoms get to share enough electrons so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that they get full valence shells </a:t>
            </a:r>
            <a:r>
              <a:rPr lang="en-US" altLang="en-US" sz="2400" i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least some of the time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42.   All these bonds, F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Cl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H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Br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b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called </a:t>
            </a:r>
            <a:r>
              <a:rPr lang="en-US" altLang="en-US" sz="2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 NONPOLAR COVALENT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bonds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because they share </a:t>
            </a:r>
            <a:r>
              <a:rPr lang="en-US" altLang="en-US" sz="24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pair of electrons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 electron from each atom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because there is </a:t>
            </a:r>
            <a:r>
              <a:rPr lang="en-US" altLang="en-US" sz="2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difference between their electronegativity values</a:t>
            </a:r>
            <a:r>
              <a:rPr lang="en-US" altLang="en-US" sz="24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6D1109D-7302-BAB5-3F30-724557A01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364250"/>
              </p:ext>
            </p:extLst>
          </p:nvPr>
        </p:nvGraphicFramePr>
        <p:xfrm>
          <a:off x="16495" y="3352800"/>
          <a:ext cx="9111010" cy="3505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2202">
                  <a:extLst>
                    <a:ext uri="{9D8B030D-6E8A-4147-A177-3AD203B41FA5}">
                      <a16:colId xmlns:a16="http://schemas.microsoft.com/office/drawing/2014/main" val="3819699220"/>
                    </a:ext>
                  </a:extLst>
                </a:gridCol>
                <a:gridCol w="1822202">
                  <a:extLst>
                    <a:ext uri="{9D8B030D-6E8A-4147-A177-3AD203B41FA5}">
                      <a16:colId xmlns:a16="http://schemas.microsoft.com/office/drawing/2014/main" val="598075496"/>
                    </a:ext>
                  </a:extLst>
                </a:gridCol>
                <a:gridCol w="1822202">
                  <a:extLst>
                    <a:ext uri="{9D8B030D-6E8A-4147-A177-3AD203B41FA5}">
                      <a16:colId xmlns:a16="http://schemas.microsoft.com/office/drawing/2014/main" val="863862372"/>
                    </a:ext>
                  </a:extLst>
                </a:gridCol>
                <a:gridCol w="1822202">
                  <a:extLst>
                    <a:ext uri="{9D8B030D-6E8A-4147-A177-3AD203B41FA5}">
                      <a16:colId xmlns:a16="http://schemas.microsoft.com/office/drawing/2014/main" val="3976034186"/>
                    </a:ext>
                  </a:extLst>
                </a:gridCol>
                <a:gridCol w="1822202">
                  <a:extLst>
                    <a:ext uri="{9D8B030D-6E8A-4147-A177-3AD203B41FA5}">
                      <a16:colId xmlns:a16="http://schemas.microsoft.com/office/drawing/2014/main" val="3257467485"/>
                    </a:ext>
                  </a:extLst>
                </a:gridCol>
              </a:tblGrid>
              <a:tr h="663981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Electronegativity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Electronegativity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Electronegativity</a:t>
                      </a:r>
                    </a:p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Difference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That means </a:t>
                      </a:r>
                      <a:b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bond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928040"/>
                  </a:ext>
                </a:extLst>
              </a:tr>
              <a:tr h="7103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6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altLang="en-US" sz="3600" b="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 4.0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 4.0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787539"/>
                  </a:ext>
                </a:extLst>
              </a:tr>
              <a:tr h="7103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6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altLang="en-US" sz="3600" b="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  3.2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  3.2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324256"/>
                  </a:ext>
                </a:extLst>
              </a:tr>
              <a:tr h="7103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6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3600" b="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 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 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027004"/>
                  </a:ext>
                </a:extLst>
              </a:tr>
              <a:tr h="7103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6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</a:t>
                      </a:r>
                      <a:r>
                        <a:rPr lang="en-US" altLang="en-US" sz="3600" b="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  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  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08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8096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E1F05-DC48-456B-05CF-B96B4DE48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>
            <a:extLst>
              <a:ext uri="{FF2B5EF4-FFF2-40B4-BE49-F238E27FC236}">
                <a16:creationId xmlns:a16="http://schemas.microsoft.com/office/drawing/2014/main" id="{F9A312E7-3E92-79DB-D23A-FAF1480BB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7" y="0"/>
            <a:ext cx="9111008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40.  In covalent bonds, all atoms get to share enough electrons so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that they get full valence shells </a:t>
            </a:r>
            <a:r>
              <a:rPr lang="en-US" altLang="en-US" sz="2400" i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least some of the time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41.   All these bonds, F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Cl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H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Br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b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called </a:t>
            </a: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NONPOLAR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COVALENT bonds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because they share </a:t>
            </a:r>
            <a:r>
              <a:rPr lang="en-US" altLang="en-US" sz="24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pair of electrons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 electron from each atom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because there is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difference between their electronegativity values</a:t>
            </a: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AB133C-9DCA-F5CE-AF82-4EC444689231}"/>
              </a:ext>
            </a:extLst>
          </p:cNvPr>
          <p:cNvGraphicFramePr>
            <a:graphicFrameLocks noGrp="1"/>
          </p:cNvGraphicFramePr>
          <p:nvPr/>
        </p:nvGraphicFramePr>
        <p:xfrm>
          <a:off x="16495" y="3352800"/>
          <a:ext cx="9111010" cy="3505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2202">
                  <a:extLst>
                    <a:ext uri="{9D8B030D-6E8A-4147-A177-3AD203B41FA5}">
                      <a16:colId xmlns:a16="http://schemas.microsoft.com/office/drawing/2014/main" val="3819699220"/>
                    </a:ext>
                  </a:extLst>
                </a:gridCol>
                <a:gridCol w="1822202">
                  <a:extLst>
                    <a:ext uri="{9D8B030D-6E8A-4147-A177-3AD203B41FA5}">
                      <a16:colId xmlns:a16="http://schemas.microsoft.com/office/drawing/2014/main" val="598075496"/>
                    </a:ext>
                  </a:extLst>
                </a:gridCol>
                <a:gridCol w="1822202">
                  <a:extLst>
                    <a:ext uri="{9D8B030D-6E8A-4147-A177-3AD203B41FA5}">
                      <a16:colId xmlns:a16="http://schemas.microsoft.com/office/drawing/2014/main" val="863862372"/>
                    </a:ext>
                  </a:extLst>
                </a:gridCol>
                <a:gridCol w="1822202">
                  <a:extLst>
                    <a:ext uri="{9D8B030D-6E8A-4147-A177-3AD203B41FA5}">
                      <a16:colId xmlns:a16="http://schemas.microsoft.com/office/drawing/2014/main" val="3976034186"/>
                    </a:ext>
                  </a:extLst>
                </a:gridCol>
                <a:gridCol w="1822202">
                  <a:extLst>
                    <a:ext uri="{9D8B030D-6E8A-4147-A177-3AD203B41FA5}">
                      <a16:colId xmlns:a16="http://schemas.microsoft.com/office/drawing/2014/main" val="3257467485"/>
                    </a:ext>
                  </a:extLst>
                </a:gridCol>
              </a:tblGrid>
              <a:tr h="663981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Electronegativity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Electronegativity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Electronegativity</a:t>
                      </a:r>
                    </a:p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Difference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That means </a:t>
                      </a:r>
                      <a:b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bond 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928040"/>
                  </a:ext>
                </a:extLst>
              </a:tr>
              <a:tr h="7103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6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altLang="en-US" sz="3600" b="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 4.0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 4.0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NONPOLAR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787539"/>
                  </a:ext>
                </a:extLst>
              </a:tr>
              <a:tr h="7103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6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altLang="en-US" sz="3600" b="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  3.2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  3.2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NONPOLAR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324256"/>
                  </a:ext>
                </a:extLst>
              </a:tr>
              <a:tr h="7103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6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3600" b="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 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 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NONPOLAR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027004"/>
                  </a:ext>
                </a:extLst>
              </a:tr>
              <a:tr h="7103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6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</a:t>
                      </a:r>
                      <a:r>
                        <a:rPr lang="en-US" altLang="en-US" sz="3600" b="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  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  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NONPOLAR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08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3962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19050" y="0"/>
            <a:ext cx="91059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3600" dirty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43.  Draw the Lewis Dot Diagram for HCl </a:t>
            </a:r>
            <a:br>
              <a:rPr lang="en-US" altLang="en-US" sz="3600" dirty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     and name the bond present.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94911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F946F-63EC-5515-A7AA-05D308F5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3">
            <a:extLst>
              <a:ext uri="{FF2B5EF4-FFF2-40B4-BE49-F238E27FC236}">
                <a16:creationId xmlns:a16="http://schemas.microsoft.com/office/drawing/2014/main" id="{A990BF7D-F71C-BF5F-0C2F-BD95BFD87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" y="0"/>
            <a:ext cx="91059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3600" dirty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43.  Draw the Lewis Dot Diagram for HCl </a:t>
            </a:r>
            <a:br>
              <a:rPr lang="en-US" altLang="en-US" sz="3600" dirty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     and name the bond present.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61FD3A51-3433-D279-24E2-28C3BFFBE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33600"/>
            <a:ext cx="4495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 dirty="0">
                <a:solidFill>
                  <a:srgbClr val="000000"/>
                </a:solidFill>
              </a:rPr>
              <a:t> H </a:t>
            </a:r>
            <a:r>
              <a:rPr lang="en-US" altLang="en-US" sz="5400" dirty="0">
                <a:solidFill>
                  <a:srgbClr val="FF0000"/>
                </a:solidFill>
              </a:rPr>
              <a:t>Cl</a:t>
            </a:r>
          </a:p>
        </p:txBody>
      </p:sp>
      <p:sp>
        <p:nvSpPr>
          <p:cNvPr id="4" name="Oval 4">
            <a:extLst>
              <a:ext uri="{FF2B5EF4-FFF2-40B4-BE49-F238E27FC236}">
                <a16:creationId xmlns:a16="http://schemas.microsoft.com/office/drawing/2014/main" id="{29C8713E-F8AA-41ED-9062-CE73FD706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F948A8A4-CDF7-7EEA-DF58-A0390C4FE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590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Oval 6">
            <a:extLst>
              <a:ext uri="{FF2B5EF4-FFF2-40B4-BE49-F238E27FC236}">
                <a16:creationId xmlns:a16="http://schemas.microsoft.com/office/drawing/2014/main" id="{3269AD1E-2C33-B314-9777-FBA2198E5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971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65094FD7-FA68-F806-63F3-744EE625E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971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8" name="Oval 8">
            <a:extLst>
              <a:ext uri="{FF2B5EF4-FFF2-40B4-BE49-F238E27FC236}">
                <a16:creationId xmlns:a16="http://schemas.microsoft.com/office/drawing/2014/main" id="{A47E55A3-BA34-A387-5F4A-98D6D969B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D208ACF6-EBC8-F4CC-2083-2FD9C2A90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514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0" name="Oval 10">
            <a:extLst>
              <a:ext uri="{FF2B5EF4-FFF2-40B4-BE49-F238E27FC236}">
                <a16:creationId xmlns:a16="http://schemas.microsoft.com/office/drawing/2014/main" id="{F16766AC-73D8-DAAF-679B-ABC907930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209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" name="Oval 11">
            <a:extLst>
              <a:ext uri="{FF2B5EF4-FFF2-40B4-BE49-F238E27FC236}">
                <a16:creationId xmlns:a16="http://schemas.microsoft.com/office/drawing/2014/main" id="{A9686FCF-44A3-BD66-2429-69F5E4D70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09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3F963637-E821-32CE-A278-9215BCD4F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885" y="1815405"/>
            <a:ext cx="676275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	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Cl    3.2</a:t>
            </a:r>
            <a:b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H    2.2        Electronegativity difference is 1.0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The H and Cl share ONE PAIR of electrons,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This is a </a:t>
            </a:r>
            <a:r>
              <a:rPr lang="en-US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 polar covalent bond.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A91E9-C75E-7FB0-802F-F9930603A704}"/>
              </a:ext>
            </a:extLst>
          </p:cNvPr>
          <p:cNvSpPr txBox="1"/>
          <p:nvPr/>
        </p:nvSpPr>
        <p:spPr>
          <a:xfrm>
            <a:off x="19050" y="5150048"/>
            <a:ext cx="9105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 has 7 valence electrons, it needs to “borrow” one to get full.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H has ONE valence electron, it needs to “borrow” one to get full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B2875F4-13D0-89F6-08AD-D41DA9640FE0}"/>
              </a:ext>
            </a:extLst>
          </p:cNvPr>
          <p:cNvCxnSpPr>
            <a:cxnSpLocks/>
          </p:cNvCxnSpPr>
          <p:nvPr/>
        </p:nvCxnSpPr>
        <p:spPr>
          <a:xfrm flipV="1">
            <a:off x="381000" y="3028244"/>
            <a:ext cx="590550" cy="2839156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3E74B82-99AA-97C3-1121-AAEBD5F5F76E}"/>
              </a:ext>
            </a:extLst>
          </p:cNvPr>
          <p:cNvCxnSpPr>
            <a:cxnSpLocks/>
          </p:cNvCxnSpPr>
          <p:nvPr/>
        </p:nvCxnSpPr>
        <p:spPr>
          <a:xfrm flipV="1">
            <a:off x="1428750" y="3200400"/>
            <a:ext cx="323850" cy="18734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8566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/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  Draw the Lewis Dot Diagram for H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and name the bond present.    </a:t>
            </a:r>
          </a:p>
          <a:p>
            <a:pPr lvl="0" eaLnBrk="1" hangingPunct="1"/>
            <a:br>
              <a:rPr lang="en-US" altLang="en-US" sz="3600" dirty="0">
                <a:solidFill>
                  <a:srgbClr val="000000"/>
                </a:solidFill>
              </a:rPr>
            </a:br>
            <a:endParaRPr lang="en-US" altLang="en-US" sz="3600" dirty="0">
              <a:solidFill>
                <a:srgbClr val="000000"/>
              </a:solidFill>
            </a:endParaRPr>
          </a:p>
          <a:p>
            <a:pPr lvl="0" eaLnBrk="1" hangingPunct="1"/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1818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/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  Draw the Lewis Dot Diagram for H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and name the bond present.    </a:t>
            </a:r>
          </a:p>
          <a:p>
            <a:pPr lvl="0" eaLnBrk="1" hangingPunct="1"/>
            <a:br>
              <a:rPr lang="en-US" altLang="en-US" sz="3600" dirty="0">
                <a:solidFill>
                  <a:srgbClr val="000000"/>
                </a:solidFill>
              </a:rPr>
            </a:br>
            <a:endParaRPr lang="en-US" altLang="en-US" sz="3600" dirty="0">
              <a:solidFill>
                <a:srgbClr val="000000"/>
              </a:solidFill>
            </a:endParaRPr>
          </a:p>
          <a:p>
            <a:pPr lvl="0" eaLnBrk="1" hangingPunct="1"/>
            <a:endParaRPr lang="en-US" dirty="0"/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304800" y="2299412"/>
            <a:ext cx="19812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 H</a:t>
            </a:r>
            <a:r>
              <a:rPr lang="en-US" altLang="en-US" sz="8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6000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br>
              <a:rPr lang="en-US" altLang="en-US" sz="54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altLang="en-US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    </a:t>
            </a:r>
            <a:r>
              <a:rPr lang="en-US" altLang="en-US" sz="900" dirty="0">
                <a:solidFill>
                  <a:srgbClr val="000000"/>
                </a:solidFill>
                <a:latin typeface="Comic Sans MS" panose="030F0702030302020204" pitchFamily="66" charset="0"/>
              </a:rPr>
              <a:t>  </a:t>
            </a:r>
            <a:r>
              <a:rPr lang="en-US" altLang="en-US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4" name="Oval 14"/>
          <p:cNvSpPr>
            <a:spLocks noChangeArrowheads="1"/>
          </p:cNvSpPr>
          <p:nvPr/>
        </p:nvSpPr>
        <p:spPr bwMode="auto">
          <a:xfrm>
            <a:off x="1295400" y="2680412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Oval 15"/>
          <p:cNvSpPr>
            <a:spLocks noChangeArrowheads="1"/>
          </p:cNvSpPr>
          <p:nvPr/>
        </p:nvSpPr>
        <p:spPr bwMode="auto">
          <a:xfrm>
            <a:off x="1828800" y="3137612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Oval 16"/>
          <p:cNvSpPr>
            <a:spLocks noChangeArrowheads="1"/>
          </p:cNvSpPr>
          <p:nvPr/>
        </p:nvSpPr>
        <p:spPr bwMode="auto">
          <a:xfrm>
            <a:off x="1600200" y="31376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7" name="Oval 17"/>
          <p:cNvSpPr>
            <a:spLocks noChangeArrowheads="1"/>
          </p:cNvSpPr>
          <p:nvPr/>
        </p:nvSpPr>
        <p:spPr bwMode="auto">
          <a:xfrm>
            <a:off x="1295400" y="28328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8" name="Oval 18"/>
          <p:cNvSpPr>
            <a:spLocks noChangeArrowheads="1"/>
          </p:cNvSpPr>
          <p:nvPr/>
        </p:nvSpPr>
        <p:spPr bwMode="auto">
          <a:xfrm>
            <a:off x="1676400" y="23756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9" name="Oval 19"/>
          <p:cNvSpPr>
            <a:spLocks noChangeArrowheads="1"/>
          </p:cNvSpPr>
          <p:nvPr/>
        </p:nvSpPr>
        <p:spPr bwMode="auto">
          <a:xfrm>
            <a:off x="1828800" y="23756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0" name="Oval 20"/>
          <p:cNvSpPr>
            <a:spLocks noChangeArrowheads="1"/>
          </p:cNvSpPr>
          <p:nvPr/>
        </p:nvSpPr>
        <p:spPr bwMode="auto">
          <a:xfrm>
            <a:off x="2133600" y="26804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" name="Oval 21"/>
          <p:cNvSpPr>
            <a:spLocks noChangeArrowheads="1"/>
          </p:cNvSpPr>
          <p:nvPr/>
        </p:nvSpPr>
        <p:spPr bwMode="auto">
          <a:xfrm>
            <a:off x="2133600" y="28328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886480" y="1774988"/>
            <a:ext cx="6324600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 borrows one electron from </a:t>
            </a:r>
            <a:r>
              <a:rPr lang="en-US" altLang="en-US" sz="2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hydrogen atoms, to fill up its larger shell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(oxygen follows the octet rule).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atoms borrow the one electron each 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fill up their baby sized shells too. 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(hydrogen breaks the octet rule).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Electronegativity difference is 1.2!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25D430-4BDE-1135-C5F3-31BD6C2C3785}"/>
              </a:ext>
            </a:extLst>
          </p:cNvPr>
          <p:cNvSpPr txBox="1"/>
          <p:nvPr/>
        </p:nvSpPr>
        <p:spPr>
          <a:xfrm>
            <a:off x="0" y="5554210"/>
            <a:ext cx="91440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dirty="0">
                <a:latin typeface="Comic Sans MS" panose="030F0702030302020204" pitchFamily="66" charset="0"/>
              </a:rPr>
              <a:t>Water has 2 bonds, both are  </a:t>
            </a:r>
            <a:br>
              <a:rPr lang="en-US" altLang="en-US" sz="4000" dirty="0">
                <a:latin typeface="Comic Sans MS" panose="030F0702030302020204" pitchFamily="66" charset="0"/>
              </a:rPr>
            </a:br>
            <a:r>
              <a:rPr lang="en-US" altLang="en-US" sz="4000" b="1" dirty="0">
                <a:latin typeface="Comic Sans MS" panose="030F0702030302020204" pitchFamily="66" charset="0"/>
              </a:rPr>
              <a:t>SINGLE POLAR COVALENT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872875-A530-8C73-288A-BFAF2F008821}"/>
              </a:ext>
            </a:extLst>
          </p:cNvPr>
          <p:cNvSpPr txBox="1"/>
          <p:nvPr/>
        </p:nvSpPr>
        <p:spPr>
          <a:xfrm>
            <a:off x="228600" y="264275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9FB6F2-162F-B1CF-5CE9-FCA8880C2571}"/>
              </a:ext>
            </a:extLst>
          </p:cNvPr>
          <p:cNvSpPr txBox="1"/>
          <p:nvPr/>
        </p:nvSpPr>
        <p:spPr>
          <a:xfrm>
            <a:off x="1592094" y="394354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6DD89E-A33D-9677-763A-DA4D47CA85AA}"/>
              </a:ext>
            </a:extLst>
          </p:cNvPr>
          <p:cNvSpPr txBox="1"/>
          <p:nvPr/>
        </p:nvSpPr>
        <p:spPr>
          <a:xfrm>
            <a:off x="1999439" y="220714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3.4</a:t>
            </a:r>
          </a:p>
        </p:txBody>
      </p:sp>
    </p:spTree>
    <p:extLst>
      <p:ext uri="{BB962C8B-B14F-4D97-AF65-F5344CB8AC3E}">
        <p14:creationId xmlns:p14="http://schemas.microsoft.com/office/powerpoint/2010/main" val="20151817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295400" y="152400"/>
            <a:ext cx="876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81000" y="457200"/>
            <a:ext cx="4495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>
                <a:solidFill>
                  <a:srgbClr val="000000"/>
                </a:solidFill>
              </a:rPr>
              <a:t> H </a:t>
            </a:r>
            <a:r>
              <a:rPr lang="en-US" altLang="en-US" sz="5400">
                <a:solidFill>
                  <a:srgbClr val="FF0000"/>
                </a:solidFill>
              </a:rPr>
              <a:t>Cl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1219200" y="762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1219200" y="914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1524000" y="1295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1752600" y="1295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2057400" y="990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2057400" y="838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1524000" y="533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1752600" y="533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76" name="Text Box 13"/>
          <p:cNvSpPr txBox="1">
            <a:spLocks noChangeArrowheads="1"/>
          </p:cNvSpPr>
          <p:nvPr/>
        </p:nvSpPr>
        <p:spPr bwMode="auto">
          <a:xfrm>
            <a:off x="381000" y="3505200"/>
            <a:ext cx="19812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>
                <a:solidFill>
                  <a:srgbClr val="000000"/>
                </a:solidFill>
                <a:latin typeface="Comic Sans MS" panose="030F0702030302020204" pitchFamily="66" charset="0"/>
              </a:rPr>
              <a:t> H </a:t>
            </a:r>
            <a:r>
              <a:rPr lang="en-US" altLang="en-US" sz="600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br>
              <a:rPr lang="en-US" altLang="en-US" sz="540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altLang="en-US" sz="5400">
                <a:solidFill>
                  <a:srgbClr val="000000"/>
                </a:solidFill>
                <a:latin typeface="Comic Sans MS" panose="030F0702030302020204" pitchFamily="66" charset="0"/>
              </a:rPr>
              <a:t>    </a:t>
            </a:r>
            <a:r>
              <a:rPr lang="en-US" altLang="en-US" sz="900">
                <a:solidFill>
                  <a:srgbClr val="000000"/>
                </a:solidFill>
                <a:latin typeface="Comic Sans MS" panose="030F0702030302020204" pitchFamily="66" charset="0"/>
              </a:rPr>
              <a:t>  </a:t>
            </a:r>
            <a:r>
              <a:rPr lang="en-US" altLang="en-US" sz="5400">
                <a:solidFill>
                  <a:srgbClr val="00000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1277" name="Oval 14"/>
          <p:cNvSpPr>
            <a:spLocks noChangeArrowheads="1"/>
          </p:cNvSpPr>
          <p:nvPr/>
        </p:nvSpPr>
        <p:spPr bwMode="auto">
          <a:xfrm>
            <a:off x="1371600" y="3886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78" name="Oval 15"/>
          <p:cNvSpPr>
            <a:spLocks noChangeArrowheads="1"/>
          </p:cNvSpPr>
          <p:nvPr/>
        </p:nvSpPr>
        <p:spPr bwMode="auto">
          <a:xfrm>
            <a:off x="1905000" y="4343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79" name="Oval 16"/>
          <p:cNvSpPr>
            <a:spLocks noChangeArrowheads="1"/>
          </p:cNvSpPr>
          <p:nvPr/>
        </p:nvSpPr>
        <p:spPr bwMode="auto">
          <a:xfrm>
            <a:off x="1676400" y="4343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80" name="Oval 17"/>
          <p:cNvSpPr>
            <a:spLocks noChangeArrowheads="1"/>
          </p:cNvSpPr>
          <p:nvPr/>
        </p:nvSpPr>
        <p:spPr bwMode="auto">
          <a:xfrm>
            <a:off x="1371600" y="4038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81" name="Oval 18"/>
          <p:cNvSpPr>
            <a:spLocks noChangeArrowheads="1"/>
          </p:cNvSpPr>
          <p:nvPr/>
        </p:nvSpPr>
        <p:spPr bwMode="auto">
          <a:xfrm>
            <a:off x="1752600" y="3581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82" name="Oval 19"/>
          <p:cNvSpPr>
            <a:spLocks noChangeArrowheads="1"/>
          </p:cNvSpPr>
          <p:nvPr/>
        </p:nvSpPr>
        <p:spPr bwMode="auto">
          <a:xfrm>
            <a:off x="1905000" y="3581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83" name="Oval 20"/>
          <p:cNvSpPr>
            <a:spLocks noChangeArrowheads="1"/>
          </p:cNvSpPr>
          <p:nvPr/>
        </p:nvSpPr>
        <p:spPr bwMode="auto">
          <a:xfrm>
            <a:off x="2209800" y="3886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84" name="Oval 21"/>
          <p:cNvSpPr>
            <a:spLocks noChangeArrowheads="1"/>
          </p:cNvSpPr>
          <p:nvPr/>
        </p:nvSpPr>
        <p:spPr bwMode="auto">
          <a:xfrm>
            <a:off x="2209800" y="4038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285" name="Text Box 23"/>
          <p:cNvSpPr txBox="1">
            <a:spLocks noChangeArrowheads="1"/>
          </p:cNvSpPr>
          <p:nvPr/>
        </p:nvSpPr>
        <p:spPr bwMode="auto">
          <a:xfrm>
            <a:off x="3124200" y="334146"/>
            <a:ext cx="6019800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way to draw this, without dots is called a structural diagram.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a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diagram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we only show the bonds, a short line indicates the sharing of one pair of electrons.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single dash represents a single covalent bond. 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8350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295400" y="152400"/>
            <a:ext cx="876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81000" y="1066800"/>
            <a:ext cx="75438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>
                <a:solidFill>
                  <a:srgbClr val="000000"/>
                </a:solidFill>
              </a:rPr>
              <a:t> H </a:t>
            </a:r>
            <a:r>
              <a:rPr lang="en-US" altLang="en-US" sz="5400">
                <a:solidFill>
                  <a:srgbClr val="FF0000"/>
                </a:solidFill>
              </a:rPr>
              <a:t>Cl                </a:t>
            </a:r>
            <a:r>
              <a:rPr lang="en-US" altLang="en-US" sz="5400">
                <a:solidFill>
                  <a:srgbClr val="000000"/>
                </a:solidFill>
              </a:rPr>
              <a:t>H</a:t>
            </a:r>
            <a:r>
              <a:rPr lang="en-US" altLang="en-US" sz="5400">
                <a:solidFill>
                  <a:srgbClr val="000000"/>
                </a:solidFill>
                <a:latin typeface="Verdana" panose="020B0604030504040204" pitchFamily="34" charset="0"/>
              </a:rPr>
              <a:t>―Cl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5400">
              <a:solidFill>
                <a:srgbClr val="FF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2292" name="Oval 4"/>
          <p:cNvSpPr>
            <a:spLocks noChangeArrowheads="1"/>
          </p:cNvSpPr>
          <p:nvPr/>
        </p:nvSpPr>
        <p:spPr bwMode="auto">
          <a:xfrm>
            <a:off x="1219200" y="1371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12192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1524000" y="1905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295" name="Oval 7"/>
          <p:cNvSpPr>
            <a:spLocks noChangeArrowheads="1"/>
          </p:cNvSpPr>
          <p:nvPr/>
        </p:nvSpPr>
        <p:spPr bwMode="auto">
          <a:xfrm>
            <a:off x="1752600" y="1905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2057400" y="1600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297" name="Oval 9"/>
          <p:cNvSpPr>
            <a:spLocks noChangeArrowheads="1"/>
          </p:cNvSpPr>
          <p:nvPr/>
        </p:nvSpPr>
        <p:spPr bwMode="auto">
          <a:xfrm>
            <a:off x="2057400" y="1447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298" name="Oval 10"/>
          <p:cNvSpPr>
            <a:spLocks noChangeArrowheads="1"/>
          </p:cNvSpPr>
          <p:nvPr/>
        </p:nvSpPr>
        <p:spPr bwMode="auto">
          <a:xfrm>
            <a:off x="1524000" y="1143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299" name="Oval 11"/>
          <p:cNvSpPr>
            <a:spLocks noChangeArrowheads="1"/>
          </p:cNvSpPr>
          <p:nvPr/>
        </p:nvSpPr>
        <p:spPr bwMode="auto">
          <a:xfrm>
            <a:off x="1752600" y="1143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300" name="Text Box 13"/>
          <p:cNvSpPr txBox="1">
            <a:spLocks noChangeArrowheads="1"/>
          </p:cNvSpPr>
          <p:nvPr/>
        </p:nvSpPr>
        <p:spPr bwMode="auto">
          <a:xfrm>
            <a:off x="381000" y="3276600"/>
            <a:ext cx="19812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>
                <a:solidFill>
                  <a:srgbClr val="000000"/>
                </a:solidFill>
                <a:latin typeface="Comic Sans MS" panose="030F0702030302020204" pitchFamily="66" charset="0"/>
              </a:rPr>
              <a:t> H </a:t>
            </a:r>
            <a:r>
              <a:rPr lang="en-US" altLang="en-US" sz="600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br>
              <a:rPr lang="en-US" altLang="en-US" sz="540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altLang="en-US" sz="5400">
                <a:solidFill>
                  <a:srgbClr val="000000"/>
                </a:solidFill>
                <a:latin typeface="Comic Sans MS" panose="030F0702030302020204" pitchFamily="66" charset="0"/>
              </a:rPr>
              <a:t>    </a:t>
            </a:r>
            <a:r>
              <a:rPr lang="en-US" altLang="en-US" sz="900">
                <a:solidFill>
                  <a:srgbClr val="000000"/>
                </a:solidFill>
                <a:latin typeface="Comic Sans MS" panose="030F0702030302020204" pitchFamily="66" charset="0"/>
              </a:rPr>
              <a:t>  </a:t>
            </a:r>
            <a:r>
              <a:rPr lang="en-US" altLang="en-US" sz="5400">
                <a:solidFill>
                  <a:srgbClr val="00000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2301" name="Oval 14"/>
          <p:cNvSpPr>
            <a:spLocks noChangeArrowheads="1"/>
          </p:cNvSpPr>
          <p:nvPr/>
        </p:nvSpPr>
        <p:spPr bwMode="auto">
          <a:xfrm>
            <a:off x="1371600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302" name="Oval 15"/>
          <p:cNvSpPr>
            <a:spLocks noChangeArrowheads="1"/>
          </p:cNvSpPr>
          <p:nvPr/>
        </p:nvSpPr>
        <p:spPr bwMode="auto">
          <a:xfrm>
            <a:off x="1905000" y="4114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303" name="Oval 16"/>
          <p:cNvSpPr>
            <a:spLocks noChangeArrowheads="1"/>
          </p:cNvSpPr>
          <p:nvPr/>
        </p:nvSpPr>
        <p:spPr bwMode="auto">
          <a:xfrm>
            <a:off x="1676400" y="4114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304" name="Oval 17"/>
          <p:cNvSpPr>
            <a:spLocks noChangeArrowheads="1"/>
          </p:cNvSpPr>
          <p:nvPr/>
        </p:nvSpPr>
        <p:spPr bwMode="auto">
          <a:xfrm>
            <a:off x="1371600" y="3810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305" name="Oval 18"/>
          <p:cNvSpPr>
            <a:spLocks noChangeArrowheads="1"/>
          </p:cNvSpPr>
          <p:nvPr/>
        </p:nvSpPr>
        <p:spPr bwMode="auto">
          <a:xfrm>
            <a:off x="1752600" y="3352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306" name="Oval 19"/>
          <p:cNvSpPr>
            <a:spLocks noChangeArrowheads="1"/>
          </p:cNvSpPr>
          <p:nvPr/>
        </p:nvSpPr>
        <p:spPr bwMode="auto">
          <a:xfrm>
            <a:off x="1905000" y="3352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307" name="Oval 20"/>
          <p:cNvSpPr>
            <a:spLocks noChangeArrowheads="1"/>
          </p:cNvSpPr>
          <p:nvPr/>
        </p:nvSpPr>
        <p:spPr bwMode="auto">
          <a:xfrm>
            <a:off x="2209800" y="3657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308" name="Oval 21"/>
          <p:cNvSpPr>
            <a:spLocks noChangeArrowheads="1"/>
          </p:cNvSpPr>
          <p:nvPr/>
        </p:nvSpPr>
        <p:spPr bwMode="auto">
          <a:xfrm>
            <a:off x="2209800" y="3810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2309" name="Text Box 23"/>
          <p:cNvSpPr txBox="1">
            <a:spLocks noChangeArrowheads="1"/>
          </p:cNvSpPr>
          <p:nvPr/>
        </p:nvSpPr>
        <p:spPr bwMode="auto">
          <a:xfrm>
            <a:off x="0" y="13300"/>
            <a:ext cx="9144000" cy="76944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 dirty="0">
                <a:solidFill>
                  <a:srgbClr val="FF0000"/>
                </a:solidFill>
                <a:latin typeface="Verdana" panose="020B0604030504040204" pitchFamily="34" charset="0"/>
              </a:rPr>
              <a:t>45.  Structural Diagrams</a:t>
            </a:r>
          </a:p>
        </p:txBody>
      </p:sp>
      <p:sp>
        <p:nvSpPr>
          <p:cNvPr id="12310" name="Text Box 8"/>
          <p:cNvSpPr txBox="1">
            <a:spLocks noChangeArrowheads="1"/>
          </p:cNvSpPr>
          <p:nvPr/>
        </p:nvSpPr>
        <p:spPr bwMode="auto">
          <a:xfrm rot="-902783">
            <a:off x="4705350" y="3276600"/>
            <a:ext cx="2362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>
                <a:solidFill>
                  <a:srgbClr val="000000"/>
                </a:solidFill>
                <a:latin typeface="Comic Sans MS" panose="030F0702030302020204" pitchFamily="66" charset="0"/>
              </a:rPr>
              <a:t>H―O</a:t>
            </a:r>
          </a:p>
        </p:txBody>
      </p:sp>
      <p:sp>
        <p:nvSpPr>
          <p:cNvPr id="12311" name="Line 9"/>
          <p:cNvSpPr>
            <a:spLocks noChangeShapeType="1"/>
          </p:cNvSpPr>
          <p:nvPr/>
        </p:nvSpPr>
        <p:spPr bwMode="auto">
          <a:xfrm>
            <a:off x="6381750" y="3962400"/>
            <a:ext cx="228600" cy="457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312" name="Text Box 10"/>
          <p:cNvSpPr txBox="1">
            <a:spLocks noChangeArrowheads="1"/>
          </p:cNvSpPr>
          <p:nvPr/>
        </p:nvSpPr>
        <p:spPr bwMode="auto">
          <a:xfrm rot="20121880">
            <a:off x="6418263" y="4267200"/>
            <a:ext cx="685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2313" name="TextBox 1"/>
          <p:cNvSpPr txBox="1">
            <a:spLocks noChangeArrowheads="1"/>
          </p:cNvSpPr>
          <p:nvPr/>
        </p:nvSpPr>
        <p:spPr bwMode="auto">
          <a:xfrm>
            <a:off x="0" y="5196177"/>
            <a:ext cx="9144001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 has turned in space. 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Molecules can move and orient in “any direction”.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“dash” represents 1 pair of shared electrons. </a:t>
            </a:r>
          </a:p>
        </p:txBody>
      </p:sp>
    </p:spTree>
    <p:extLst>
      <p:ext uri="{BB962C8B-B14F-4D97-AF65-F5344CB8AC3E}">
        <p14:creationId xmlns:p14="http://schemas.microsoft.com/office/powerpoint/2010/main" val="8190032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 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Lewis Dot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Diagram</a:t>
            </a:r>
            <a:b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ammonia NH</a:t>
            </a:r>
            <a:r>
              <a:rPr lang="en-US" alt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Name each bond. 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609600" y="3529042"/>
            <a:ext cx="1752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800" dirty="0">
                <a:solidFill>
                  <a:srgbClr val="000000"/>
                </a:solidFill>
              </a:rPr>
              <a:t>  </a:t>
            </a:r>
            <a:r>
              <a:rPr lang="en-US" altLang="en-US" sz="5400" dirty="0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13316" name="Oval 6"/>
          <p:cNvSpPr>
            <a:spLocks noChangeArrowheads="1"/>
          </p:cNvSpPr>
          <p:nvPr/>
        </p:nvSpPr>
        <p:spPr bwMode="auto">
          <a:xfrm>
            <a:off x="988979" y="3605242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3317" name="Oval 7"/>
          <p:cNvSpPr>
            <a:spLocks noChangeArrowheads="1"/>
          </p:cNvSpPr>
          <p:nvPr/>
        </p:nvSpPr>
        <p:spPr bwMode="auto">
          <a:xfrm>
            <a:off x="836579" y="3605242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3318" name="Oval 8"/>
          <p:cNvSpPr>
            <a:spLocks noChangeArrowheads="1"/>
          </p:cNvSpPr>
          <p:nvPr/>
        </p:nvSpPr>
        <p:spPr bwMode="auto">
          <a:xfrm>
            <a:off x="1293779" y="3910042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3319" name="Oval 9"/>
          <p:cNvSpPr>
            <a:spLocks noChangeArrowheads="1"/>
          </p:cNvSpPr>
          <p:nvPr/>
        </p:nvSpPr>
        <p:spPr bwMode="auto">
          <a:xfrm>
            <a:off x="1293779" y="4062442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3320" name="Oval 10"/>
          <p:cNvSpPr>
            <a:spLocks noChangeArrowheads="1"/>
          </p:cNvSpPr>
          <p:nvPr/>
        </p:nvSpPr>
        <p:spPr bwMode="auto">
          <a:xfrm>
            <a:off x="912779" y="4291042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3321" name="Text Box 11"/>
          <p:cNvSpPr txBox="1">
            <a:spLocks noChangeArrowheads="1"/>
          </p:cNvSpPr>
          <p:nvPr/>
        </p:nvSpPr>
        <p:spPr bwMode="auto">
          <a:xfrm>
            <a:off x="1870953" y="3633137"/>
            <a:ext cx="6705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Nitrogen has 5 valence electrons, and they will be paired up in a Lewis dot diagram because this is more stable.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7CEA52-74CC-2FDC-F7D3-AFB09AAC4892}"/>
              </a:ext>
            </a:extLst>
          </p:cNvPr>
          <p:cNvSpPr txBox="1"/>
          <p:nvPr/>
        </p:nvSpPr>
        <p:spPr>
          <a:xfrm>
            <a:off x="0" y="950838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First, AMMONIA is not AMMONIUM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Ammonia, 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 molecule. 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Ammonium, 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cation.  NOT THE SAME THING!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C42F0D-DDC0-E916-948F-DBFA29471E4E}"/>
              </a:ext>
            </a:extLst>
          </p:cNvPr>
          <p:cNvSpPr txBox="1"/>
          <p:nvPr/>
        </p:nvSpPr>
        <p:spPr>
          <a:xfrm>
            <a:off x="609600" y="54102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Oval 10">
            <a:extLst>
              <a:ext uri="{FF2B5EF4-FFF2-40B4-BE49-F238E27FC236}">
                <a16:creationId xmlns:a16="http://schemas.microsoft.com/office/drawing/2014/main" id="{B6066AB9-B2C6-310F-E2C7-C019E6280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8105" y="575837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914B5E60-563A-2119-2838-E168872B2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440978"/>
            <a:ext cx="67056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has 1 valence electron.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going to be three of these in one ammonia molecule. </a:t>
            </a:r>
          </a:p>
        </p:txBody>
      </p:sp>
    </p:spTree>
    <p:extLst>
      <p:ext uri="{BB962C8B-B14F-4D97-AF65-F5344CB8AC3E}">
        <p14:creationId xmlns:p14="http://schemas.microsoft.com/office/powerpoint/2010/main" val="18304847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09C7B-5DDA-F8B4-1EB3-E8EE06DD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>
            <a:extLst>
              <a:ext uri="{FF2B5EF4-FFF2-40B4-BE49-F238E27FC236}">
                <a16:creationId xmlns:a16="http://schemas.microsoft.com/office/drawing/2014/main" id="{EAFD429D-8F9A-9AD1-6BC8-A2FD8E653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 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Lewis Dot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Diagram</a:t>
            </a:r>
            <a:b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ammonia NH</a:t>
            </a:r>
            <a:r>
              <a:rPr lang="en-US" alt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Name each bond. 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203D82C-B062-B735-3711-1613729EC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411981"/>
              </p:ext>
            </p:extLst>
          </p:nvPr>
        </p:nvGraphicFramePr>
        <p:xfrm>
          <a:off x="0" y="1397000"/>
          <a:ext cx="91440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5590281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3824615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599852591"/>
                    </a:ext>
                  </a:extLst>
                </a:gridCol>
              </a:tblGrid>
              <a:tr h="386080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Ammonia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Ammonia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Diagram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 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Names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There are three separate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N-H bonds, they share 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pair of electrons.  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 3.0 Electronegativity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2.2 Electronegativity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 difference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These are 3 single polar covalent bonds.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698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8131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6D38D-5B24-971B-0430-FE04BD07C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>
            <a:extLst>
              <a:ext uri="{FF2B5EF4-FFF2-40B4-BE49-F238E27FC236}">
                <a16:creationId xmlns:a16="http://schemas.microsoft.com/office/drawing/2014/main" id="{8EBBD064-2206-C939-163B-6596F7068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 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Lewis Dot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Diagram</a:t>
            </a:r>
            <a:b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ammonia NH</a:t>
            </a:r>
            <a:r>
              <a:rPr lang="en-US" alt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Name each bond. 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AFBEEEC-0949-1046-BD9C-028DEEC283FE}"/>
              </a:ext>
            </a:extLst>
          </p:cNvPr>
          <p:cNvGraphicFramePr>
            <a:graphicFrameLocks noGrp="1"/>
          </p:cNvGraphicFramePr>
          <p:nvPr/>
        </p:nvGraphicFramePr>
        <p:xfrm>
          <a:off x="0" y="1397000"/>
          <a:ext cx="91440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5590281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3824615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599852591"/>
                    </a:ext>
                  </a:extLst>
                </a:gridCol>
              </a:tblGrid>
              <a:tr h="386080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Ammonia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Ammonia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Diagram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 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Names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There are three separate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N-H bonds, they share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pair of electrons.  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 3.0 Electronegativity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2.2 Electronegativity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 difference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These are 3 single polar covalent bonds.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698008"/>
                  </a:ext>
                </a:extLst>
              </a:tr>
            </a:tbl>
          </a:graphicData>
        </a:graphic>
      </p:graphicFrame>
      <p:sp>
        <p:nvSpPr>
          <p:cNvPr id="15362" name="Text Box 4">
            <a:extLst>
              <a:ext uri="{FF2B5EF4-FFF2-40B4-BE49-F238E27FC236}">
                <a16:creationId xmlns:a16="http://schemas.microsoft.com/office/drawing/2014/main" id="{4AD5B0B3-B684-36DC-6739-409C43F59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329" y="2924450"/>
            <a:ext cx="2514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15363" name="Oval 5">
            <a:extLst>
              <a:ext uri="{FF2B5EF4-FFF2-40B4-BE49-F238E27FC236}">
                <a16:creationId xmlns:a16="http://schemas.microsoft.com/office/drawing/2014/main" id="{8C51582C-F0D9-6B7B-3339-14489BACF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329" y="3000650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5364" name="Oval 6">
            <a:extLst>
              <a:ext uri="{FF2B5EF4-FFF2-40B4-BE49-F238E27FC236}">
                <a16:creationId xmlns:a16="http://schemas.microsoft.com/office/drawing/2014/main" id="{41026E57-59F5-5199-82A8-25D7037F9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729" y="3000650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5365" name="Oval 7">
            <a:extLst>
              <a:ext uri="{FF2B5EF4-FFF2-40B4-BE49-F238E27FC236}">
                <a16:creationId xmlns:a16="http://schemas.microsoft.com/office/drawing/2014/main" id="{CFFBB703-2DAE-0CC6-A037-AF5B6ABD8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329" y="3305450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5366" name="Oval 8">
            <a:extLst>
              <a:ext uri="{FF2B5EF4-FFF2-40B4-BE49-F238E27FC236}">
                <a16:creationId xmlns:a16="http://schemas.microsoft.com/office/drawing/2014/main" id="{3B630D60-A583-E5BB-4B38-764FA8164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729" y="3305450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5367" name="Oval 9">
            <a:extLst>
              <a:ext uri="{FF2B5EF4-FFF2-40B4-BE49-F238E27FC236}">
                <a16:creationId xmlns:a16="http://schemas.microsoft.com/office/drawing/2014/main" id="{3789CFD4-A112-BE6E-C0D6-F8ACE6652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329" y="3686450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5368" name="Text Box 10">
            <a:extLst>
              <a:ext uri="{FF2B5EF4-FFF2-40B4-BE49-F238E27FC236}">
                <a16:creationId xmlns:a16="http://schemas.microsoft.com/office/drawing/2014/main" id="{EF84FB11-EA7F-C026-F9A9-38FD1A00D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21" y="2924450"/>
            <a:ext cx="1069196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54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5369" name="Oval 11">
            <a:extLst>
              <a:ext uri="{FF2B5EF4-FFF2-40B4-BE49-F238E27FC236}">
                <a16:creationId xmlns:a16="http://schemas.microsoft.com/office/drawing/2014/main" id="{3F74DC7C-A13F-67E5-86C2-28E4FD8D4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729" y="34578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5370" name="Oval 12">
            <a:extLst>
              <a:ext uri="{FF2B5EF4-FFF2-40B4-BE49-F238E27FC236}">
                <a16:creationId xmlns:a16="http://schemas.microsoft.com/office/drawing/2014/main" id="{814FACFC-817E-C3A3-4921-BDBE2B1B9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729" y="36864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5371" name="Oval 13">
            <a:extLst>
              <a:ext uri="{FF2B5EF4-FFF2-40B4-BE49-F238E27FC236}">
                <a16:creationId xmlns:a16="http://schemas.microsoft.com/office/drawing/2014/main" id="{F126924E-2172-3FC8-D437-6D1C2980F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329" y="34578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5372" name="Rectangle 15">
            <a:extLst>
              <a:ext uri="{FF2B5EF4-FFF2-40B4-BE49-F238E27FC236}">
                <a16:creationId xmlns:a16="http://schemas.microsoft.com/office/drawing/2014/main" id="{B8841606-FCD7-D095-476D-960CCB47E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729" y="3610250"/>
            <a:ext cx="7556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5373" name="Rectangle 17">
            <a:extLst>
              <a:ext uri="{FF2B5EF4-FFF2-40B4-BE49-F238E27FC236}">
                <a16:creationId xmlns:a16="http://schemas.microsoft.com/office/drawing/2014/main" id="{649E607A-5618-E850-41A2-B53C2299F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329" y="2924450"/>
            <a:ext cx="685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5" name="Text Box 18">
            <a:extLst>
              <a:ext uri="{FF2B5EF4-FFF2-40B4-BE49-F238E27FC236}">
                <a16:creationId xmlns:a16="http://schemas.microsoft.com/office/drawing/2014/main" id="{45E90D99-078E-A93B-94A8-8357E6436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906186"/>
            <a:ext cx="269131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>
                <a:solidFill>
                  <a:srgbClr val="000000"/>
                </a:solidFill>
              </a:rPr>
              <a:t>H</a:t>
            </a:r>
            <a:r>
              <a:rPr lang="en-US" altLang="en-US" sz="4400">
                <a:solidFill>
                  <a:srgbClr val="000000"/>
                </a:solidFill>
                <a:latin typeface="Verdana" panose="020B0604030504040204" pitchFamily="34" charset="0"/>
              </a:rPr>
              <a:t>―N―H</a:t>
            </a:r>
          </a:p>
        </p:txBody>
      </p:sp>
      <p:sp>
        <p:nvSpPr>
          <p:cNvPr id="16" name="Line 19">
            <a:extLst>
              <a:ext uri="{FF2B5EF4-FFF2-40B4-BE49-F238E27FC236}">
                <a16:creationId xmlns:a16="http://schemas.microsoft.com/office/drawing/2014/main" id="{BC17BE76-319A-FC3C-3F9A-7032C5FE9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7409" y="3619500"/>
            <a:ext cx="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C01658D6-586A-E4E3-FF12-E557A9DEE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153188"/>
            <a:ext cx="1143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 dirty="0">
                <a:solidFill>
                  <a:srgbClr val="000000"/>
                </a:solidFill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AE5D65-0D9D-C0D7-0034-C92A012EA76D}"/>
              </a:ext>
            </a:extLst>
          </p:cNvPr>
          <p:cNvSpPr txBox="1"/>
          <p:nvPr/>
        </p:nvSpPr>
        <p:spPr>
          <a:xfrm>
            <a:off x="-14591" y="6488668"/>
            <a:ext cx="9144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Nitrogen follows the octet rule, hydrogen is too small, it only has a baby sized shell.  </a:t>
            </a:r>
          </a:p>
        </p:txBody>
      </p:sp>
    </p:spTree>
    <p:extLst>
      <p:ext uri="{BB962C8B-B14F-4D97-AF65-F5344CB8AC3E}">
        <p14:creationId xmlns:p14="http://schemas.microsoft.com/office/powerpoint/2010/main" val="4355466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4A8EB556-0DA2-3D6B-3E5A-2E9D3FCD3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47. 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Lewis Dot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Diagram</a:t>
            </a:r>
            <a:b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methane CH</a:t>
            </a:r>
            <a:r>
              <a:rPr lang="en-US" alt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Name each bond. 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2AFED8A-AAAD-E4EA-B19C-04700F7C8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989617"/>
              </p:ext>
            </p:extLst>
          </p:nvPr>
        </p:nvGraphicFramePr>
        <p:xfrm>
          <a:off x="0" y="1397000"/>
          <a:ext cx="91440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5590281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3824615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599852591"/>
                    </a:ext>
                  </a:extLst>
                </a:gridCol>
              </a:tblGrid>
              <a:tr h="386080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Methane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Methane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Diagram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 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Names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There are four separate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C-H bonds, they each share 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pair of electrons.  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 2.6 Electronegativity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2.2 Electronegativity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 difference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These are 4 single polar covalent bonds.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69800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DF9F4FE9-0E3D-DE3D-03F9-A777DED20624}"/>
              </a:ext>
            </a:extLst>
          </p:cNvPr>
          <p:cNvSpPr txBox="1"/>
          <p:nvPr/>
        </p:nvSpPr>
        <p:spPr>
          <a:xfrm>
            <a:off x="-14591" y="6488668"/>
            <a:ext cx="9144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Carbon follows the octet rule, hydrogen is too small, it only has a baby sized shell.  </a:t>
            </a:r>
          </a:p>
        </p:txBody>
      </p:sp>
    </p:spTree>
    <p:extLst>
      <p:ext uri="{BB962C8B-B14F-4D97-AF65-F5344CB8AC3E}">
        <p14:creationId xmlns:p14="http://schemas.microsoft.com/office/powerpoint/2010/main" val="5462205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FDB94-9BA8-B7E0-5C0E-5163C7BB5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86F42AE8-5C84-8E6A-0433-7982D1626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47. 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Lewis Dot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Diagram</a:t>
            </a:r>
            <a:b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methane CH</a:t>
            </a:r>
            <a:r>
              <a:rPr lang="en-US" alt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Name each bond. 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759467-B98B-6FB3-B68B-794D970170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202932"/>
              </p:ext>
            </p:extLst>
          </p:nvPr>
        </p:nvGraphicFramePr>
        <p:xfrm>
          <a:off x="0" y="1397000"/>
          <a:ext cx="91440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5590281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3824615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599852591"/>
                    </a:ext>
                  </a:extLst>
                </a:gridCol>
              </a:tblGrid>
              <a:tr h="386080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Methane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Methane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Diagram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 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Names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There are four separate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C-H bonds, they each share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pair of electrons.  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 2.6 Electronegativity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2.2 Electronegativity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 difference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These are 4 single polar covalent bonds.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69800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8F3A467-82D0-2164-9F80-540843C644D1}"/>
              </a:ext>
            </a:extLst>
          </p:cNvPr>
          <p:cNvSpPr txBox="1"/>
          <p:nvPr/>
        </p:nvSpPr>
        <p:spPr>
          <a:xfrm>
            <a:off x="-14591" y="6488668"/>
            <a:ext cx="9144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Carbon follows the octet rule, hydrogen is too small, it only has a baby sized shell.  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907BC389-A208-3395-E95C-F57F081DF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191974"/>
            <a:ext cx="152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7412" name="Oval 5">
            <a:extLst>
              <a:ext uri="{FF2B5EF4-FFF2-40B4-BE49-F238E27FC236}">
                <a16:creationId xmlns:a16="http://schemas.microsoft.com/office/drawing/2014/main" id="{67C1B30A-8A33-F556-3811-DD2C8A001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3953974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7413" name="Oval 6">
            <a:extLst>
              <a:ext uri="{FF2B5EF4-FFF2-40B4-BE49-F238E27FC236}">
                <a16:creationId xmlns:a16="http://schemas.microsoft.com/office/drawing/2014/main" id="{8DB1F1C9-C8AA-AE1D-A308-5B1BF0382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496774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7414" name="Oval 7">
            <a:extLst>
              <a:ext uri="{FF2B5EF4-FFF2-40B4-BE49-F238E27FC236}">
                <a16:creationId xmlns:a16="http://schemas.microsoft.com/office/drawing/2014/main" id="{B476A514-8C02-8FAF-248E-D44C0A2CA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25374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7415" name="Oval 8">
            <a:extLst>
              <a:ext uri="{FF2B5EF4-FFF2-40B4-BE49-F238E27FC236}">
                <a16:creationId xmlns:a16="http://schemas.microsoft.com/office/drawing/2014/main" id="{E1270453-2AB7-B7DF-2F67-AF11C26D1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268174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7416" name="Text Box 9">
            <a:extLst>
              <a:ext uri="{FF2B5EF4-FFF2-40B4-BE49-F238E27FC236}">
                <a16:creationId xmlns:a16="http://schemas.microsoft.com/office/drawing/2014/main" id="{6DF2F9FB-0FFB-E3DE-E2DF-61321C683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877774"/>
            <a:ext cx="762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7417" name="Rectangle 11">
            <a:extLst>
              <a:ext uri="{FF2B5EF4-FFF2-40B4-BE49-F238E27FC236}">
                <a16:creationId xmlns:a16="http://schemas.microsoft.com/office/drawing/2014/main" id="{775E7ABB-AAE3-7F37-EB17-6DBCB5E1B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191974"/>
            <a:ext cx="6794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7418" name="Rectangle 13">
            <a:extLst>
              <a:ext uri="{FF2B5EF4-FFF2-40B4-BE49-F238E27FC236}">
                <a16:creationId xmlns:a16="http://schemas.microsoft.com/office/drawing/2014/main" id="{834C6964-3EEC-C5CF-D76B-A00E91B25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191974"/>
            <a:ext cx="6794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7419" name="Rectangle 15">
            <a:extLst>
              <a:ext uri="{FF2B5EF4-FFF2-40B4-BE49-F238E27FC236}">
                <a16:creationId xmlns:a16="http://schemas.microsoft.com/office/drawing/2014/main" id="{1DAC63DA-B47B-6E37-A250-942851156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506174"/>
            <a:ext cx="6794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7420" name="Oval 16">
            <a:extLst>
              <a:ext uri="{FF2B5EF4-FFF2-40B4-BE49-F238E27FC236}">
                <a16:creationId xmlns:a16="http://schemas.microsoft.com/office/drawing/2014/main" id="{D0FB1DC7-36A4-050B-31F6-535E6F748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9539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7421" name="Oval 17">
            <a:extLst>
              <a:ext uri="{FF2B5EF4-FFF2-40B4-BE49-F238E27FC236}">
                <a16:creationId xmlns:a16="http://schemas.microsoft.com/office/drawing/2014/main" id="{27356B14-4936-DC1A-89D8-C5C7AFA6A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6491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7422" name="Oval 18">
            <a:extLst>
              <a:ext uri="{FF2B5EF4-FFF2-40B4-BE49-F238E27FC236}">
                <a16:creationId xmlns:a16="http://schemas.microsoft.com/office/drawing/2014/main" id="{2B93AA79-580C-920A-5E7E-952053B6F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5729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7423" name="Oval 19">
            <a:extLst>
              <a:ext uri="{FF2B5EF4-FFF2-40B4-BE49-F238E27FC236}">
                <a16:creationId xmlns:a16="http://schemas.microsoft.com/office/drawing/2014/main" id="{44910DA4-68AE-15E7-B0C6-4969128F0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2681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1C2AE0D1-70D0-F20E-AE6E-B1CF30211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3248" y="3447631"/>
            <a:ext cx="266699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FF0000"/>
                </a:solidFill>
              </a:rPr>
              <a:t>H</a:t>
            </a:r>
            <a:r>
              <a:rPr lang="en-US" altLang="en-US" sz="4000" dirty="0">
                <a:solidFill>
                  <a:srgbClr val="000000"/>
                </a:solidFill>
                <a:latin typeface="Verdana" panose="020B0604030504040204" pitchFamily="34" charset="0"/>
              </a:rPr>
              <a:t>―C―</a:t>
            </a:r>
            <a:r>
              <a:rPr lang="en-US" altLang="en-US" sz="4000" dirty="0">
                <a:solidFill>
                  <a:srgbClr val="FF0000"/>
                </a:solidFill>
                <a:latin typeface="Verdana" panose="020B0604030504040204" pitchFamily="34" charset="0"/>
              </a:rPr>
              <a:t>H</a:t>
            </a:r>
          </a:p>
        </p:txBody>
      </p:sp>
      <p:sp>
        <p:nvSpPr>
          <p:cNvPr id="21" name="Text Box 21">
            <a:extLst>
              <a:ext uri="{FF2B5EF4-FFF2-40B4-BE49-F238E27FC236}">
                <a16:creationId xmlns:a16="http://schemas.microsoft.com/office/drawing/2014/main" id="{D9023FA9-2BD2-B58A-7AD8-FAE5D8A5D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1168" y="4626114"/>
            <a:ext cx="1905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2" name="Line 22">
            <a:extLst>
              <a:ext uri="{FF2B5EF4-FFF2-40B4-BE49-F238E27FC236}">
                <a16:creationId xmlns:a16="http://schemas.microsoft.com/office/drawing/2014/main" id="{D7678E57-8012-0D36-C0F8-C670A7CB181E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6248" y="4231717"/>
            <a:ext cx="0" cy="457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893F8ABF-E891-411E-3B7C-E0AFE511D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1168" y="2310226"/>
            <a:ext cx="5549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4" name="Line 25">
            <a:extLst>
              <a:ext uri="{FF2B5EF4-FFF2-40B4-BE49-F238E27FC236}">
                <a16:creationId xmlns:a16="http://schemas.microsoft.com/office/drawing/2014/main" id="{5FC7B581-2D32-2C8F-885D-174B5E1AE21E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6248" y="3012517"/>
            <a:ext cx="0" cy="457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03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0" y="14288"/>
            <a:ext cx="9144000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greater the difference in electronegativity values between two atoms, the greater the polarity of the bond.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Greater EN difference means MORE POLAR bond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Smaller EN difference means LESS POLAR bond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48.  Which bonds are more polar,  </a:t>
            </a:r>
            <a:b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 C-H bonds in methane or </a:t>
            </a:r>
            <a:b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the N-H bonds in ammonia?</a:t>
            </a:r>
          </a:p>
        </p:txBody>
      </p:sp>
    </p:spTree>
    <p:extLst>
      <p:ext uri="{BB962C8B-B14F-4D97-AF65-F5344CB8AC3E}">
        <p14:creationId xmlns:p14="http://schemas.microsoft.com/office/powerpoint/2010/main" val="29972143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6F987-65DD-1FF8-AC49-ED93215A6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>
            <a:extLst>
              <a:ext uri="{FF2B5EF4-FFF2-40B4-BE49-F238E27FC236}">
                <a16:creationId xmlns:a16="http://schemas.microsoft.com/office/drawing/2014/main" id="{D3248F1A-5431-65C3-FEBA-3E3CC18B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288"/>
            <a:ext cx="9144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48.  Which bonds are more polar,  </a:t>
            </a:r>
            <a:b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4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C-H bonds in methane </a:t>
            </a:r>
            <a: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b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N-H bonds in ammonia</a:t>
            </a:r>
            <a:r>
              <a:rPr lang="en-US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61112C9-7DDA-ECB9-8427-FC73E931B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744280"/>
              </p:ext>
            </p:extLst>
          </p:nvPr>
        </p:nvGraphicFramePr>
        <p:xfrm>
          <a:off x="0" y="2630035"/>
          <a:ext cx="9144000" cy="4213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1324516408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30165672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82891518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3575192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07494401"/>
                    </a:ext>
                  </a:extLst>
                </a:gridCol>
              </a:tblGrid>
              <a:tr h="1318077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Electro-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negativity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1</a:t>
                      </a:r>
                      <a:r>
                        <a:rPr lang="en-US" sz="2000" b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atom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Electro-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negativity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Electronegativity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difference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 bonds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exhibit polarity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096957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C-H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Less Polar Bond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417273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N-H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Polar Bond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769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3909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2AF3B4CE-E68F-4383-25FD-301F7BFB4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ABFFDD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49. 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Lewis Dot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Diagram</a:t>
            </a:r>
            <a:b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oxygen O</a:t>
            </a:r>
            <a:r>
              <a:rPr lang="en-US" alt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Name each bond. 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B50911F-6FF1-FA60-EC25-54E7527DB9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10934"/>
              </p:ext>
            </p:extLst>
          </p:nvPr>
        </p:nvGraphicFramePr>
        <p:xfrm>
          <a:off x="0" y="1397000"/>
          <a:ext cx="914400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5590281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3824615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599852591"/>
                    </a:ext>
                  </a:extLst>
                </a:gridCol>
              </a:tblGrid>
              <a:tr h="386080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Oxygen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Oxygen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Diagram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 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Names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two oxygen atoms share 2 pairs of electrons.  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a double bond.</a:t>
                      </a:r>
                    </a:p>
                    <a:p>
                      <a:pPr algn="ctr"/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 atoms have the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u="sng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same Electronegativity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DIFFERENCE in electronegativity equals a  NONPOLAR bond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4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a double polar covalent bond.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69800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B9ACFEA-94E7-D0F5-0235-8599768C22CF}"/>
              </a:ext>
            </a:extLst>
          </p:cNvPr>
          <p:cNvSpPr txBox="1"/>
          <p:nvPr/>
        </p:nvSpPr>
        <p:spPr>
          <a:xfrm>
            <a:off x="0" y="6298520"/>
            <a:ext cx="9136704" cy="5386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" dirty="0">
                <a:solidFill>
                  <a:srgbClr val="FF0000"/>
                </a:solidFill>
              </a:rPr>
              <a:t> </a:t>
            </a:r>
            <a:br>
              <a:rPr lang="en-US" sz="800" dirty="0">
                <a:solidFill>
                  <a:srgbClr val="FF0000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oxygen atoms follow the octet rule. </a:t>
            </a:r>
            <a:b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643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3503F-9E48-C8D1-0D28-AFFC41FB5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5D625673-90B7-8601-53C7-C1D7B9C72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ABFFDD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49. 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Lewis Dot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altLang="en-US" sz="28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Diagram</a:t>
            </a:r>
            <a:b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for oxygen O</a:t>
            </a:r>
            <a:r>
              <a:rPr lang="en-US" altLang="en-US" sz="28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Name each bond. 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0FF75E7-2948-13A0-9290-D27F0377D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703882"/>
              </p:ext>
            </p:extLst>
          </p:nvPr>
        </p:nvGraphicFramePr>
        <p:xfrm>
          <a:off x="0" y="1397000"/>
          <a:ext cx="91440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5590281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3824615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599852591"/>
                    </a:ext>
                  </a:extLst>
                </a:gridCol>
              </a:tblGrid>
              <a:tr h="386080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Oxygen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Lewis Dot Diagram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Oxygen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Diagram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 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Names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two oxygen atoms share 2 pairs of electrons.  </a:t>
                      </a:r>
                      <a:br>
                        <a:rPr lang="en-US" sz="2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a double bond.</a:t>
                      </a:r>
                    </a:p>
                    <a:p>
                      <a:pPr algn="ctr"/>
                      <a:br>
                        <a:rPr lang="en-US" sz="2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 atoms have the</a:t>
                      </a:r>
                      <a:br>
                        <a:rPr lang="en-US" sz="2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same Electronegativity</a:t>
                      </a:r>
                      <a:r>
                        <a:rPr lang="en-US" sz="2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br>
                        <a:rPr lang="en-US" sz="2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sz="2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DIFFERENCE in electronegativity equals a  NONPOLAR bond</a:t>
                      </a:r>
                    </a:p>
                    <a:p>
                      <a:pPr algn="ctr"/>
                      <a:endParaRPr lang="en-US" sz="20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3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a double nonpolar covalent bond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69800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0284C2B-A23A-E41F-523B-C991AC934E2B}"/>
              </a:ext>
            </a:extLst>
          </p:cNvPr>
          <p:cNvSpPr txBox="1"/>
          <p:nvPr/>
        </p:nvSpPr>
        <p:spPr>
          <a:xfrm>
            <a:off x="0" y="6180641"/>
            <a:ext cx="9136704" cy="6924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" dirty="0">
                <a:solidFill>
                  <a:srgbClr val="FF0000"/>
                </a:solidFill>
              </a:rPr>
              <a:t> </a:t>
            </a:r>
            <a:br>
              <a:rPr lang="en-US" sz="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oxygen atoms follow the octet rule. </a:t>
            </a:r>
            <a:br>
              <a:rPr lang="en-US" sz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912FE30-61A4-BE71-6BCA-E3779873FB09}"/>
              </a:ext>
            </a:extLst>
          </p:cNvPr>
          <p:cNvGrpSpPr/>
          <p:nvPr/>
        </p:nvGrpSpPr>
        <p:grpSpPr>
          <a:xfrm>
            <a:off x="838200" y="2828167"/>
            <a:ext cx="1181100" cy="961513"/>
            <a:chOff x="5977467" y="1219200"/>
            <a:chExt cx="1181100" cy="96151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1814B01-E692-0795-EB80-40509FE04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7467" y="1219200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40A7093-51F1-71E8-46C0-D7EDC0A67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9867" y="1219200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8329D3E-8C95-140C-80B9-1D281D60D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9967" y="1222419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1ECED7A-45FE-77D6-A37B-E31D82C3D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2367" y="1222419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25AC03B-266D-FDAE-1C56-3317643E8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9400" y="1600200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66BA86A-E7C7-287A-F225-36382FE1B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9400" y="1752600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7606D95-DE08-76B8-4BC1-DF3729116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7000" y="1600200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D8DAB47-1A8D-CD0D-1B0C-8B72FCCA5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7000" y="1752600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EBD6DED-0C90-9C84-79A9-FCB2F6D5D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243" y="2072013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A110386-A01E-79FC-AAD5-8BB8FBE88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7643" y="2072013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E5B1DAC-2F63-2690-7AD0-81BD8A9AA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9967" y="2104513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03733D1-CD59-7228-ECB1-D16BC4445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2367" y="2104513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58212A5-AFCD-D3CB-FA76-C97DD0A0793F}"/>
              </a:ext>
            </a:extLst>
          </p:cNvPr>
          <p:cNvSpPr txBox="1"/>
          <p:nvPr/>
        </p:nvSpPr>
        <p:spPr>
          <a:xfrm>
            <a:off x="609600" y="2823702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O  </a:t>
            </a:r>
            <a:r>
              <a:rPr lang="en-US" sz="5400" dirty="0" err="1"/>
              <a:t>O</a:t>
            </a:r>
            <a:endParaRPr lang="en-US" sz="5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D812A9-38BC-8FD3-2553-0BFCA8406C23}"/>
              </a:ext>
            </a:extLst>
          </p:cNvPr>
          <p:cNvSpPr txBox="1"/>
          <p:nvPr/>
        </p:nvSpPr>
        <p:spPr>
          <a:xfrm>
            <a:off x="3810000" y="283385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O=O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6DA7ED-9DE1-98B5-C2DE-F3B6ABD40508}"/>
              </a:ext>
            </a:extLst>
          </p:cNvPr>
          <p:cNvSpPr txBox="1"/>
          <p:nvPr/>
        </p:nvSpPr>
        <p:spPr>
          <a:xfrm>
            <a:off x="4495800" y="4260671"/>
            <a:ext cx="1371600" cy="1092607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 3.4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 3.4</a:t>
            </a:r>
          </a:p>
          <a:p>
            <a:pPr algn="r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 = zero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54584C-5E87-2EF3-DEF7-7034FCAA2A02}"/>
              </a:ext>
            </a:extLst>
          </p:cNvPr>
          <p:cNvCxnSpPr>
            <a:cxnSpLocks/>
          </p:cNvCxnSpPr>
          <p:nvPr/>
        </p:nvCxnSpPr>
        <p:spPr>
          <a:xfrm>
            <a:off x="4953000" y="4952999"/>
            <a:ext cx="91440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9201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molecule&#10;&#10;AI-generated content may be incorrect.">
            <a:extLst>
              <a:ext uri="{FF2B5EF4-FFF2-40B4-BE49-F238E27FC236}">
                <a16:creationId xmlns:a16="http://schemas.microsoft.com/office/drawing/2014/main" id="{6964098B-908D-7819-E58E-614EDA2BD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219200"/>
            <a:ext cx="4105764" cy="48768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97F7E9-1E3B-40E7-E41C-0F54A7AA819B}"/>
              </a:ext>
            </a:extLst>
          </p:cNvPr>
          <p:cNvSpPr txBox="1"/>
          <p:nvPr/>
        </p:nvSpPr>
        <p:spPr>
          <a:xfrm>
            <a:off x="0" y="0"/>
            <a:ext cx="4800600" cy="646330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en-US" sz="5400" dirty="0">
                <a:solidFill>
                  <a:srgbClr val="0000CC"/>
                </a:solidFill>
                <a:latin typeface="Modern Love Caps" panose="04070805081001020A01" pitchFamily="82" charset="0"/>
              </a:rPr>
              <a:t>Bonding Class #4</a:t>
            </a:r>
            <a:br>
              <a:rPr lang="en-US" altLang="en-US" sz="3600" dirty="0">
                <a:solidFill>
                  <a:srgbClr val="0000CC"/>
                </a:solidFill>
                <a:latin typeface="Modern Love Caps" panose="04070805081001020A01" pitchFamily="82" charset="0"/>
              </a:rPr>
            </a:br>
            <a:br>
              <a:rPr lang="en-US" altLang="en-US" sz="3600" dirty="0">
                <a:solidFill>
                  <a:srgbClr val="0000CC"/>
                </a:solidFill>
                <a:latin typeface="Modern Love Caps" panose="04070805081001020A01" pitchFamily="82" charset="0"/>
              </a:rPr>
            </a:br>
            <a:r>
              <a:rPr lang="en-US" altLang="en-US" sz="3600" dirty="0">
                <a:solidFill>
                  <a:srgbClr val="0000CC"/>
                </a:solidFill>
                <a:latin typeface="Modern Love Caps" panose="04070805081001020A01" pitchFamily="82" charset="0"/>
              </a:rPr>
              <a:t>Your objective today </a:t>
            </a:r>
            <a:br>
              <a:rPr lang="en-US" altLang="en-US" sz="3600" dirty="0">
                <a:solidFill>
                  <a:srgbClr val="0000CC"/>
                </a:solidFill>
                <a:latin typeface="Modern Love Caps" panose="04070805081001020A01" pitchFamily="82" charset="0"/>
              </a:rPr>
            </a:br>
            <a:r>
              <a:rPr lang="en-US" altLang="en-US" sz="3600" dirty="0">
                <a:solidFill>
                  <a:srgbClr val="0000CC"/>
                </a:solidFill>
                <a:latin typeface="Modern Love Caps" panose="04070805081001020A01" pitchFamily="82" charset="0"/>
              </a:rPr>
              <a:t>is to </a:t>
            </a:r>
            <a:r>
              <a:rPr lang="en-US" sz="3600" dirty="0">
                <a:solidFill>
                  <a:srgbClr val="0000CC"/>
                </a:solidFill>
                <a:latin typeface="Modern Love Caps" panose="04070805081001020A01" pitchFamily="82" charset="0"/>
                <a:cs typeface="Times New Roman" panose="02020603050405020304" pitchFamily="18" charset="0"/>
              </a:rPr>
              <a:t>become masterful with the Double covalent bonds, and Triple Covalent Bonds.</a:t>
            </a:r>
            <a:br>
              <a:rPr lang="en-US" sz="3600" dirty="0">
                <a:solidFill>
                  <a:srgbClr val="0000CC"/>
                </a:solidFill>
                <a:latin typeface="Modern Love Caps" panose="04070805081001020A01" pitchFamily="82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0000CC"/>
                </a:solidFill>
                <a:latin typeface="Modern Love Caps" panose="04070805081001020A01" pitchFamily="82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0000CC"/>
                </a:solidFill>
                <a:latin typeface="Modern Love Caps" panose="04070805081001020A01" pitchFamily="82" charset="0"/>
                <a:cs typeface="Times New Roman" panose="02020603050405020304" pitchFamily="18" charset="0"/>
              </a:rPr>
              <a:t>you will practice drawing structural diagrams for larger molecules</a:t>
            </a:r>
            <a:endParaRPr lang="en-US" sz="3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989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3D10C74-1E58-4F92-BF7F-69FACE658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638714"/>
              </p:ext>
            </p:extLst>
          </p:nvPr>
        </p:nvGraphicFramePr>
        <p:xfrm>
          <a:off x="-6486" y="0"/>
          <a:ext cx="915048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1511">
                  <a:extLst>
                    <a:ext uri="{9D8B030D-6E8A-4147-A177-3AD203B41FA5}">
                      <a16:colId xmlns:a16="http://schemas.microsoft.com/office/drawing/2014/main" val="4089405048"/>
                    </a:ext>
                  </a:extLst>
                </a:gridCol>
                <a:gridCol w="2227775">
                  <a:extLst>
                    <a:ext uri="{9D8B030D-6E8A-4147-A177-3AD203B41FA5}">
                      <a16:colId xmlns:a16="http://schemas.microsoft.com/office/drawing/2014/main" val="14386307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868630715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326705104"/>
                    </a:ext>
                  </a:extLst>
                </a:gridCol>
              </a:tblGrid>
              <a:tr h="652017">
                <a:tc gridSpan="4">
                  <a:txBody>
                    <a:bodyPr/>
                    <a:lstStyle/>
                    <a:p>
                      <a:pPr algn="l"/>
                      <a:r>
                        <a:rPr lang="en-US" sz="3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  The </a:t>
                      </a:r>
                      <a:r>
                        <a:rPr lang="en-US" sz="3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HONClBrIF</a:t>
                      </a:r>
                      <a:r>
                        <a:rPr lang="en-US" sz="3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Twins bonding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050853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Twin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Dot diagram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diagrams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the bond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165174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997531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400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55436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400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079087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5841840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400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787428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459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700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7D2B-BA22-5173-3D6F-6FC9FB649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051EE07-2BD9-5984-00B2-C74F6339D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129033"/>
              </p:ext>
            </p:extLst>
          </p:nvPr>
        </p:nvGraphicFramePr>
        <p:xfrm>
          <a:off x="-6486" y="0"/>
          <a:ext cx="915048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1511">
                  <a:extLst>
                    <a:ext uri="{9D8B030D-6E8A-4147-A177-3AD203B41FA5}">
                      <a16:colId xmlns:a16="http://schemas.microsoft.com/office/drawing/2014/main" val="4089405048"/>
                    </a:ext>
                  </a:extLst>
                </a:gridCol>
                <a:gridCol w="2227775">
                  <a:extLst>
                    <a:ext uri="{9D8B030D-6E8A-4147-A177-3AD203B41FA5}">
                      <a16:colId xmlns:a16="http://schemas.microsoft.com/office/drawing/2014/main" val="14386307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868630715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326705104"/>
                    </a:ext>
                  </a:extLst>
                </a:gridCol>
              </a:tblGrid>
              <a:tr h="652017">
                <a:tc gridSpan="4">
                  <a:txBody>
                    <a:bodyPr/>
                    <a:lstStyle/>
                    <a:p>
                      <a:pPr algn="l"/>
                      <a:r>
                        <a:rPr lang="en-US" sz="3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  The </a:t>
                      </a:r>
                      <a:r>
                        <a:rPr lang="en-US" sz="3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HONClBrIF</a:t>
                      </a:r>
                      <a:r>
                        <a:rPr lang="en-US" sz="3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Twins bonding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050853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Twin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Dot diagram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diagrams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the bond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165174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H:H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̶̶ H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polar covalent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997531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400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O=O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polar covalent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55436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400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 ̶̶ Cl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polar covalent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079087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 ̶̶ Br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polar covalent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5841840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400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̶̶ I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polar covalent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787428"/>
                  </a:ext>
                </a:extLst>
              </a:tr>
              <a:tr h="88656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altLang="en-US" sz="2400" b="0" baseline="-25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̶̶ F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polar covalent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459174"/>
                  </a:ext>
                </a:extLst>
              </a:tr>
            </a:tbl>
          </a:graphicData>
        </a:graphic>
      </p:graphicFrame>
      <p:pic>
        <p:nvPicPr>
          <p:cNvPr id="1026" name="Picture 2" descr="Octet Rule &amp; Lewis Structure | Definition &amp; the Periodic Table - Lesson |  Study.com">
            <a:extLst>
              <a:ext uri="{FF2B5EF4-FFF2-40B4-BE49-F238E27FC236}">
                <a16:creationId xmlns:a16="http://schemas.microsoft.com/office/drawing/2014/main" id="{B30CF54C-F97C-5F5C-8F13-898EB454B5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6" t="21765" r="28667" b="31177"/>
          <a:stretch/>
        </p:blipFill>
        <p:spPr bwMode="auto">
          <a:xfrm>
            <a:off x="1676400" y="6019800"/>
            <a:ext cx="1219200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raw the Lewis structure of the halogen molecule Cl2. | Homework.Study.com">
            <a:extLst>
              <a:ext uri="{FF2B5EF4-FFF2-40B4-BE49-F238E27FC236}">
                <a16:creationId xmlns:a16="http://schemas.microsoft.com/office/drawing/2014/main" id="{A4BD0289-E642-C70D-1BD5-204AE1309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3" t="24468" r="39334" b="41489"/>
          <a:stretch/>
        </p:blipFill>
        <p:spPr bwMode="auto">
          <a:xfrm>
            <a:off x="1712068" y="3372793"/>
            <a:ext cx="1183532" cy="78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raw Lewis structures for the following molecules and ions. a. Br2 b. H3O+  c. N2 d. HF | Homework.Study.com">
            <a:extLst>
              <a:ext uri="{FF2B5EF4-FFF2-40B4-BE49-F238E27FC236}">
                <a16:creationId xmlns:a16="http://schemas.microsoft.com/office/drawing/2014/main" id="{551CF79C-9852-68FD-416A-5AF03BE70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021" y="4293676"/>
            <a:ext cx="12477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What is the molecular geometry of $\ce{O2}$? | Quizlet">
            <a:extLst>
              <a:ext uri="{FF2B5EF4-FFF2-40B4-BE49-F238E27FC236}">
                <a16:creationId xmlns:a16="http://schemas.microsoft.com/office/drawing/2014/main" id="{7C205D3B-7EDF-3194-C136-3CCBF313E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0" t="11046" r="32686" b="12583"/>
          <a:stretch/>
        </p:blipFill>
        <p:spPr bwMode="auto">
          <a:xfrm>
            <a:off x="1801239" y="2559168"/>
            <a:ext cx="1063557" cy="65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ewis structure of $\ce{I2}$? | Quizlet">
            <a:extLst>
              <a:ext uri="{FF2B5EF4-FFF2-40B4-BE49-F238E27FC236}">
                <a16:creationId xmlns:a16="http://schemas.microsoft.com/office/drawing/2014/main" id="{8CF39FDC-EAD6-1722-5727-CE7B34B66E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8" t="12205" r="33839" b="12205"/>
          <a:stretch/>
        </p:blipFill>
        <p:spPr bwMode="auto">
          <a:xfrm>
            <a:off x="1699100" y="5140489"/>
            <a:ext cx="990600" cy="69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4411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B34E9-6DCF-13C2-6146-67EE1974C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7C73430-CE77-6082-4AB0-878257ECA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674012"/>
              </p:ext>
            </p:extLst>
          </p:nvPr>
        </p:nvGraphicFramePr>
        <p:xfrm>
          <a:off x="0" y="29183"/>
          <a:ext cx="9144000" cy="4923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09">
                  <a:extLst>
                    <a:ext uri="{9D8B030D-6E8A-4147-A177-3AD203B41FA5}">
                      <a16:colId xmlns:a16="http://schemas.microsoft.com/office/drawing/2014/main" val="4089405048"/>
                    </a:ext>
                  </a:extLst>
                </a:gridCol>
                <a:gridCol w="2226196">
                  <a:extLst>
                    <a:ext uri="{9D8B030D-6E8A-4147-A177-3AD203B41FA5}">
                      <a16:colId xmlns:a16="http://schemas.microsoft.com/office/drawing/2014/main" val="143863075"/>
                    </a:ext>
                  </a:extLst>
                </a:gridCol>
                <a:gridCol w="2512818">
                  <a:extLst>
                    <a:ext uri="{9D8B030D-6E8A-4147-A177-3AD203B41FA5}">
                      <a16:colId xmlns:a16="http://schemas.microsoft.com/office/drawing/2014/main" val="2868630715"/>
                    </a:ext>
                  </a:extLst>
                </a:gridCol>
                <a:gridCol w="3274277">
                  <a:extLst>
                    <a:ext uri="{9D8B030D-6E8A-4147-A177-3AD203B41FA5}">
                      <a16:colId xmlns:a16="http://schemas.microsoft.com/office/drawing/2014/main" val="326705104"/>
                    </a:ext>
                  </a:extLst>
                </a:gridCol>
              </a:tblGrid>
              <a:tr h="1007543">
                <a:tc gridSpan="4">
                  <a:txBody>
                    <a:bodyPr/>
                    <a:lstStyle/>
                    <a:p>
                      <a:pPr algn="l"/>
                      <a:r>
                        <a:rPr lang="en-US" sz="3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  What about Nitrogen, N</a:t>
                      </a:r>
                      <a:r>
                        <a:rPr lang="en-US" sz="36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3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050853"/>
                  </a:ext>
                </a:extLst>
              </a:tr>
              <a:tr h="157176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atom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2-5 electron configuration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Needs to make </a:t>
                      </a:r>
                      <a:b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bonds, to get </a:t>
                      </a:r>
                      <a:b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 octet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Each N atom needs to borrow 3 electrons </a:t>
                      </a:r>
                      <a:b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from the other N atom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997531"/>
                  </a:ext>
                </a:extLst>
              </a:tr>
              <a:tr h="117225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make this happen, you must become master of the Universe, </a:t>
                      </a:r>
                      <a:b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move the electrons around to put them where they belong.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400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55436"/>
                  </a:ext>
                </a:extLst>
              </a:tr>
              <a:tr h="1172253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24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Dot diagram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diagram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the bond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3549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76871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72887-EFB3-8BF7-D13C-0EE98BDE5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80F3B613-9380-634B-4F4E-7C187BD0DB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36732"/>
              </p:ext>
            </p:extLst>
          </p:nvPr>
        </p:nvGraphicFramePr>
        <p:xfrm>
          <a:off x="0" y="29183"/>
          <a:ext cx="9144000" cy="4923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09">
                  <a:extLst>
                    <a:ext uri="{9D8B030D-6E8A-4147-A177-3AD203B41FA5}">
                      <a16:colId xmlns:a16="http://schemas.microsoft.com/office/drawing/2014/main" val="4089405048"/>
                    </a:ext>
                  </a:extLst>
                </a:gridCol>
                <a:gridCol w="2226196">
                  <a:extLst>
                    <a:ext uri="{9D8B030D-6E8A-4147-A177-3AD203B41FA5}">
                      <a16:colId xmlns:a16="http://schemas.microsoft.com/office/drawing/2014/main" val="143863075"/>
                    </a:ext>
                  </a:extLst>
                </a:gridCol>
                <a:gridCol w="2512818">
                  <a:extLst>
                    <a:ext uri="{9D8B030D-6E8A-4147-A177-3AD203B41FA5}">
                      <a16:colId xmlns:a16="http://schemas.microsoft.com/office/drawing/2014/main" val="2868630715"/>
                    </a:ext>
                  </a:extLst>
                </a:gridCol>
                <a:gridCol w="3274277">
                  <a:extLst>
                    <a:ext uri="{9D8B030D-6E8A-4147-A177-3AD203B41FA5}">
                      <a16:colId xmlns:a16="http://schemas.microsoft.com/office/drawing/2014/main" val="326705104"/>
                    </a:ext>
                  </a:extLst>
                </a:gridCol>
              </a:tblGrid>
              <a:tr h="1007543">
                <a:tc gridSpan="4">
                  <a:txBody>
                    <a:bodyPr/>
                    <a:lstStyle/>
                    <a:p>
                      <a:pPr algn="l"/>
                      <a:r>
                        <a:rPr lang="en-US" sz="3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  What about Nitrogen, N</a:t>
                      </a:r>
                      <a:r>
                        <a:rPr lang="en-US" sz="36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050853"/>
                  </a:ext>
                </a:extLst>
              </a:tr>
              <a:tr h="157176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atom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2-5 electron configuration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Needs to make </a:t>
                      </a:r>
                      <a:b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bonds, to get </a:t>
                      </a:r>
                      <a:b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 octet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Each N atom needs to borrow 3 electrons </a:t>
                      </a:r>
                      <a:b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from the other N atom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997531"/>
                  </a:ext>
                </a:extLst>
              </a:tr>
              <a:tr h="117225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make this happen, you must become master of the Universe, </a:t>
                      </a:r>
                      <a:b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move the electrons around to put them where they belong.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400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55436"/>
                  </a:ext>
                </a:extLst>
              </a:tr>
              <a:tr h="1172253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Twin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Dot diagram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diagram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the bond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3549591"/>
                  </a:ext>
                </a:extLst>
              </a:tr>
            </a:tbl>
          </a:graphicData>
        </a:graphic>
      </p:graphicFrame>
      <p:pic>
        <p:nvPicPr>
          <p:cNvPr id="2050" name="Picture 2" descr="Draw the electron dot structure of Nitrogen molecule [N = 7]">
            <a:extLst>
              <a:ext uri="{FF2B5EF4-FFF2-40B4-BE49-F238E27FC236}">
                <a16:creationId xmlns:a16="http://schemas.microsoft.com/office/drawing/2014/main" id="{5C402DFF-1F68-8A9A-5EE8-37BADB8E3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9" t="53793" r="19101"/>
          <a:stretch/>
        </p:blipFill>
        <p:spPr bwMode="auto">
          <a:xfrm>
            <a:off x="3657599" y="5925740"/>
            <a:ext cx="1828801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raw the electron dot structure of Nitrogen molecule [N = 7]">
            <a:extLst>
              <a:ext uri="{FF2B5EF4-FFF2-40B4-BE49-F238E27FC236}">
                <a16:creationId xmlns:a16="http://schemas.microsoft.com/office/drawing/2014/main" id="{90083F99-EDE0-ABB9-4747-7316289592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9" b="49206"/>
          <a:stretch/>
        </p:blipFill>
        <p:spPr bwMode="auto">
          <a:xfrm>
            <a:off x="457200" y="5657574"/>
            <a:ext cx="2382973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77AE71-0C4A-0E5E-98E4-4DB593FE6374}"/>
              </a:ext>
            </a:extLst>
          </p:cNvPr>
          <p:cNvSpPr txBox="1"/>
          <p:nvPr/>
        </p:nvSpPr>
        <p:spPr>
          <a:xfrm>
            <a:off x="6553200" y="5011341"/>
            <a:ext cx="2133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latin typeface="Modern Love Caps" panose="04070805081001020A01" pitchFamily="82" charset="0"/>
              </a:rPr>
              <a:t>Triple</a:t>
            </a:r>
          </a:p>
          <a:p>
            <a:r>
              <a:rPr lang="en-US" sz="3800" dirty="0">
                <a:latin typeface="Modern Love Caps" panose="04070805081001020A01" pitchFamily="82" charset="0"/>
              </a:rPr>
              <a:t>Nonpolar</a:t>
            </a:r>
          </a:p>
          <a:p>
            <a:r>
              <a:rPr lang="en-US" sz="3800" dirty="0">
                <a:latin typeface="Modern Love Caps" panose="04070805081001020A01" pitchFamily="82" charset="0"/>
              </a:rPr>
              <a:t>covalent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EC5BC67-961B-35FB-0FD5-F5135E6CA1E2}"/>
              </a:ext>
            </a:extLst>
          </p:cNvPr>
          <p:cNvCxnSpPr>
            <a:cxnSpLocks/>
          </p:cNvCxnSpPr>
          <p:nvPr/>
        </p:nvCxnSpPr>
        <p:spPr>
          <a:xfrm flipH="1">
            <a:off x="4527619" y="4776145"/>
            <a:ext cx="134626" cy="881429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B6C52982-3AEA-B375-ED42-510A4BE68003}"/>
              </a:ext>
            </a:extLst>
          </p:cNvPr>
          <p:cNvSpPr/>
          <p:nvPr/>
        </p:nvSpPr>
        <p:spPr>
          <a:xfrm rot="11566667">
            <a:off x="4451419" y="5505174"/>
            <a:ext cx="152400" cy="3048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66389B6-611B-C895-596B-733026986998}"/>
              </a:ext>
            </a:extLst>
          </p:cNvPr>
          <p:cNvCxnSpPr>
            <a:cxnSpLocks/>
          </p:cNvCxnSpPr>
          <p:nvPr/>
        </p:nvCxnSpPr>
        <p:spPr>
          <a:xfrm flipH="1">
            <a:off x="1786011" y="4711579"/>
            <a:ext cx="228353" cy="635634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AC3CC76-1B4B-BD07-C644-38578E337ACA}"/>
              </a:ext>
            </a:extLst>
          </p:cNvPr>
          <p:cNvSpPr/>
          <p:nvPr/>
        </p:nvSpPr>
        <p:spPr>
          <a:xfrm rot="12059883">
            <a:off x="1698237" y="5259192"/>
            <a:ext cx="152400" cy="3048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8153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3A83EE8-5530-39F9-C8B8-4344EB62A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472143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 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99015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8B435-51D7-68F1-3077-60EF4E183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F5EA2F8-CE17-7771-BDE5-145D4B78E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259803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 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makes an octet by borrowing 4 electrons, 3 from the H atoms, one from the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“other” carbon atom.  </a:t>
                      </a:r>
                    </a:p>
                    <a:p>
                      <a:pPr algn="ctr"/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get a “full”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sized shell.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C–C bond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 single nonpolar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C–H bonds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 single 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total bonds in molecule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Every cut through the center point results in 2 equal halves, this molecule has radial symmetry, it is NONPOLAR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grpSp>
        <p:nvGrpSpPr>
          <p:cNvPr id="10243" name="Group 10242">
            <a:extLst>
              <a:ext uri="{FF2B5EF4-FFF2-40B4-BE49-F238E27FC236}">
                <a16:creationId xmlns:a16="http://schemas.microsoft.com/office/drawing/2014/main" id="{12D2E272-0115-4D62-4E54-AE27137768AD}"/>
              </a:ext>
            </a:extLst>
          </p:cNvPr>
          <p:cNvGrpSpPr/>
          <p:nvPr/>
        </p:nvGrpSpPr>
        <p:grpSpPr>
          <a:xfrm>
            <a:off x="470170" y="1617392"/>
            <a:ext cx="2273030" cy="1814513"/>
            <a:chOff x="470170" y="1617392"/>
            <a:chExt cx="2273030" cy="1814513"/>
          </a:xfrm>
        </p:grpSpPr>
        <p:sp>
          <p:nvSpPr>
            <p:cNvPr id="4" name="Text Box 15">
              <a:extLst>
                <a:ext uri="{FF2B5EF4-FFF2-40B4-BE49-F238E27FC236}">
                  <a16:creationId xmlns:a16="http://schemas.microsoft.com/office/drawing/2014/main" id="{660C2C79-6E99-E8C4-F774-D00A1DBCEF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2150792"/>
              <a:ext cx="1447800" cy="823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8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altLang="en-US" sz="48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C </a:t>
              </a:r>
              <a:r>
                <a:rPr lang="en-US" altLang="en-US" sz="8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    </a:t>
              </a:r>
              <a:r>
                <a:rPr lang="en-US" altLang="en-US" sz="4800" dirty="0" err="1">
                  <a:solidFill>
                    <a:prstClr val="black"/>
                  </a:solidFill>
                  <a:latin typeface="Comic Sans MS" panose="030F0702030302020204" pitchFamily="66" charset="0"/>
                </a:rPr>
                <a:t>C</a:t>
              </a:r>
              <a:endParaRPr lang="en-US" altLang="en-US" sz="4800" dirty="0">
                <a:solidFill>
                  <a:prstClr val="black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" name="Oval 16">
              <a:extLst>
                <a:ext uri="{FF2B5EF4-FFF2-40B4-BE49-F238E27FC236}">
                  <a16:creationId xmlns:a16="http://schemas.microsoft.com/office/drawing/2014/main" id="{9C694027-2F83-F865-4ED4-FA3CB971C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2379392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Oval 17">
              <a:extLst>
                <a:ext uri="{FF2B5EF4-FFF2-40B4-BE49-F238E27FC236}">
                  <a16:creationId xmlns:a16="http://schemas.microsoft.com/office/drawing/2014/main" id="{233DDDE8-F2A0-270F-E7CA-A1A710E39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2607992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Oval 18">
              <a:extLst>
                <a:ext uri="{FF2B5EF4-FFF2-40B4-BE49-F238E27FC236}">
                  <a16:creationId xmlns:a16="http://schemas.microsoft.com/office/drawing/2014/main" id="{D6246AC5-905F-8662-ECF5-EC9F34B4D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2836592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Oval 19">
              <a:extLst>
                <a:ext uri="{FF2B5EF4-FFF2-40B4-BE49-F238E27FC236}">
                  <a16:creationId xmlns:a16="http://schemas.microsoft.com/office/drawing/2014/main" id="{3B15FD81-4CC3-398A-8A1F-5E27631D2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0" y="2836592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Oval 20">
              <a:extLst>
                <a:ext uri="{FF2B5EF4-FFF2-40B4-BE49-F238E27FC236}">
                  <a16:creationId xmlns:a16="http://schemas.microsoft.com/office/drawing/2014/main" id="{1B49F8E8-68F2-1EE5-0A66-31AD169FD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2455592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Oval 21">
              <a:extLst>
                <a:ext uri="{FF2B5EF4-FFF2-40B4-BE49-F238E27FC236}">
                  <a16:creationId xmlns:a16="http://schemas.microsoft.com/office/drawing/2014/main" id="{1E2B2C77-FA86-4C52-8251-6581B9D9C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2150792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Oval 22">
              <a:extLst>
                <a:ext uri="{FF2B5EF4-FFF2-40B4-BE49-F238E27FC236}">
                  <a16:creationId xmlns:a16="http://schemas.microsoft.com/office/drawing/2014/main" id="{6903963C-74D9-601F-1DEC-13527DE8D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0" y="2150792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Oval 23">
              <a:extLst>
                <a:ext uri="{FF2B5EF4-FFF2-40B4-BE49-F238E27FC236}">
                  <a16:creationId xmlns:a16="http://schemas.microsoft.com/office/drawing/2014/main" id="{11E0C040-58AC-613D-8B88-D98BD04AC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2455592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Oval 24">
              <a:extLst>
                <a:ext uri="{FF2B5EF4-FFF2-40B4-BE49-F238E27FC236}">
                  <a16:creationId xmlns:a16="http://schemas.microsoft.com/office/drawing/2014/main" id="{DEB38A48-1B87-6C8E-076C-E54015278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2607992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" name="Oval 25">
              <a:extLst>
                <a:ext uri="{FF2B5EF4-FFF2-40B4-BE49-F238E27FC236}">
                  <a16:creationId xmlns:a16="http://schemas.microsoft.com/office/drawing/2014/main" id="{2D3F23DC-0D15-E8E5-859B-44EBD8185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2836592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" name="Oval 26">
              <a:extLst>
                <a:ext uri="{FF2B5EF4-FFF2-40B4-BE49-F238E27FC236}">
                  <a16:creationId xmlns:a16="http://schemas.microsoft.com/office/drawing/2014/main" id="{0962AD42-D435-070B-9DE8-3F153509D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2150792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" name="Oval 27">
              <a:extLst>
                <a:ext uri="{FF2B5EF4-FFF2-40B4-BE49-F238E27FC236}">
                  <a16:creationId xmlns:a16="http://schemas.microsoft.com/office/drawing/2014/main" id="{B6AD568B-9518-9BBF-EAA6-691CC9EF3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00" y="2836592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" name="Oval 28">
              <a:extLst>
                <a:ext uri="{FF2B5EF4-FFF2-40B4-BE49-F238E27FC236}">
                  <a16:creationId xmlns:a16="http://schemas.microsoft.com/office/drawing/2014/main" id="{068AAC34-58BD-16BA-5758-093FFCC6B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2607992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Oval 29">
              <a:extLst>
                <a:ext uri="{FF2B5EF4-FFF2-40B4-BE49-F238E27FC236}">
                  <a16:creationId xmlns:a16="http://schemas.microsoft.com/office/drawing/2014/main" id="{275AB818-4079-0460-AAC6-02C838106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000" y="2150792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Text Box 30">
              <a:extLst>
                <a:ext uri="{FF2B5EF4-FFF2-40B4-BE49-F238E27FC236}">
                  <a16:creationId xmlns:a16="http://schemas.microsoft.com/office/drawing/2014/main" id="{6E4A39AB-BA06-8F21-2CA9-A7DFAC644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2912792"/>
              <a:ext cx="1295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srgbClr val="0000CC"/>
                  </a:solidFill>
                  <a:latin typeface="Comic Sans MS" panose="030F0702030302020204" pitchFamily="66" charset="0"/>
                </a:rPr>
                <a:t> H    H</a:t>
              </a:r>
            </a:p>
          </p:txBody>
        </p:sp>
        <p:sp>
          <p:nvSpPr>
            <p:cNvPr id="47" name="Rectangle 32">
              <a:extLst>
                <a:ext uri="{FF2B5EF4-FFF2-40B4-BE49-F238E27FC236}">
                  <a16:creationId xmlns:a16="http://schemas.microsoft.com/office/drawing/2014/main" id="{AAB48347-F16F-62F9-EB6F-F8EE95B64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600" y="1617392"/>
              <a:ext cx="126206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0000CC"/>
                  </a:solidFill>
                  <a:latin typeface="Comic Sans MS" panose="030F0702030302020204" pitchFamily="66" charset="0"/>
                </a:rPr>
                <a:t>H     H</a:t>
              </a:r>
            </a:p>
          </p:txBody>
        </p:sp>
        <p:sp>
          <p:nvSpPr>
            <p:cNvPr id="48" name="Text Box 33">
              <a:extLst>
                <a:ext uri="{FF2B5EF4-FFF2-40B4-BE49-F238E27FC236}">
                  <a16:creationId xmlns:a16="http://schemas.microsoft.com/office/drawing/2014/main" id="{E38ED2EA-3491-C415-BBAB-9CE95DF548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170" y="2272235"/>
              <a:ext cx="3810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  <p:sp>
          <p:nvSpPr>
            <p:cNvPr id="49" name="Rectangle 35">
              <a:extLst>
                <a:ext uri="{FF2B5EF4-FFF2-40B4-BE49-F238E27FC236}">
                  <a16:creationId xmlns:a16="http://schemas.microsoft.com/office/drawing/2014/main" id="{8FC7D4B5-BE8B-4790-BCDF-533214CA5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0" y="2303192"/>
              <a:ext cx="4572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AB79B97-E9F6-0809-A9D4-163B9A5643B7}"/>
              </a:ext>
            </a:extLst>
          </p:cNvPr>
          <p:cNvGrpSpPr/>
          <p:nvPr/>
        </p:nvGrpSpPr>
        <p:grpSpPr>
          <a:xfrm>
            <a:off x="3274977" y="1776935"/>
            <a:ext cx="2590800" cy="1814513"/>
            <a:chOff x="9223443" y="4739481"/>
            <a:chExt cx="2590800" cy="1814513"/>
          </a:xfrm>
        </p:grpSpPr>
        <p:sp>
          <p:nvSpPr>
            <p:cNvPr id="50" name="Text Box 7">
              <a:extLst>
                <a:ext uri="{FF2B5EF4-FFF2-40B4-BE49-F238E27FC236}">
                  <a16:creationId xmlns:a16="http://schemas.microsoft.com/office/drawing/2014/main" id="{FEFAB71C-380C-A6E8-86AD-8916C1FC17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23443" y="5349081"/>
              <a:ext cx="2590800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H―C―C―H</a:t>
              </a:r>
            </a:p>
          </p:txBody>
        </p:sp>
        <p:sp>
          <p:nvSpPr>
            <p:cNvPr id="51" name="Text Box 8">
              <a:extLst>
                <a:ext uri="{FF2B5EF4-FFF2-40B4-BE49-F238E27FC236}">
                  <a16:creationId xmlns:a16="http://schemas.microsoft.com/office/drawing/2014/main" id="{320F42E8-F4B7-BD2A-5841-4E837E9B57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9243" y="6034881"/>
              <a:ext cx="1676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prstClr val="black"/>
                  </a:solidFill>
                  <a:latin typeface="Comic Sans MS" panose="030F0702030302020204" pitchFamily="66" charset="0"/>
                </a:rPr>
                <a:t>H   H</a:t>
              </a:r>
            </a:p>
          </p:txBody>
        </p:sp>
        <p:sp>
          <p:nvSpPr>
            <p:cNvPr id="52" name="Rectangle 10">
              <a:extLst>
                <a:ext uri="{FF2B5EF4-FFF2-40B4-BE49-F238E27FC236}">
                  <a16:creationId xmlns:a16="http://schemas.microsoft.com/office/drawing/2014/main" id="{0257A07F-7D19-1530-237F-534E9C450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9243" y="4739481"/>
              <a:ext cx="1049338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prstClr val="black"/>
                  </a:solidFill>
                  <a:latin typeface="Comic Sans MS" panose="030F0702030302020204" pitchFamily="66" charset="0"/>
                </a:rPr>
                <a:t>H   H</a:t>
              </a:r>
            </a:p>
          </p:txBody>
        </p:sp>
        <p:sp>
          <p:nvSpPr>
            <p:cNvPr id="53" name="Line 11">
              <a:extLst>
                <a:ext uri="{FF2B5EF4-FFF2-40B4-BE49-F238E27FC236}">
                  <a16:creationId xmlns:a16="http://schemas.microsoft.com/office/drawing/2014/main" id="{BF02854A-F802-4A4F-90D6-B4706F2AC4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7843" y="5196681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Line 12">
              <a:extLst>
                <a:ext uri="{FF2B5EF4-FFF2-40B4-BE49-F238E27FC236}">
                  <a16:creationId xmlns:a16="http://schemas.microsoft.com/office/drawing/2014/main" id="{50B6F561-D40F-C097-F88F-8BA0D0C618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7843" y="5882481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Line 13">
              <a:extLst>
                <a:ext uri="{FF2B5EF4-FFF2-40B4-BE49-F238E27FC236}">
                  <a16:creationId xmlns:a16="http://schemas.microsoft.com/office/drawing/2014/main" id="{96A1D7A2-16CB-3979-E502-3E6554C4A6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47443" y="5196681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Line 14">
              <a:extLst>
                <a:ext uri="{FF2B5EF4-FFF2-40B4-BE49-F238E27FC236}">
                  <a16:creationId xmlns:a16="http://schemas.microsoft.com/office/drawing/2014/main" id="{29E2828C-8C5A-629F-4574-7914558FA9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47443" y="5882481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F56D36E-0803-1F63-E4FD-BBC707EFDB0F}"/>
              </a:ext>
            </a:extLst>
          </p:cNvPr>
          <p:cNvGrpSpPr/>
          <p:nvPr/>
        </p:nvGrpSpPr>
        <p:grpSpPr>
          <a:xfrm>
            <a:off x="6435215" y="1700735"/>
            <a:ext cx="2590800" cy="1814513"/>
            <a:chOff x="9223443" y="4739481"/>
            <a:chExt cx="2590800" cy="1814513"/>
          </a:xfrm>
        </p:grpSpPr>
        <p:sp>
          <p:nvSpPr>
            <p:cNvPr id="59" name="Text Box 7">
              <a:extLst>
                <a:ext uri="{FF2B5EF4-FFF2-40B4-BE49-F238E27FC236}">
                  <a16:creationId xmlns:a16="http://schemas.microsoft.com/office/drawing/2014/main" id="{0FC8DC4C-DAFE-2A43-58E0-3CD909F4F8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23443" y="5349081"/>
              <a:ext cx="2590800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H―C―C―H</a:t>
              </a:r>
            </a:p>
          </p:txBody>
        </p:sp>
        <p:sp>
          <p:nvSpPr>
            <p:cNvPr id="60" name="Text Box 8">
              <a:extLst>
                <a:ext uri="{FF2B5EF4-FFF2-40B4-BE49-F238E27FC236}">
                  <a16:creationId xmlns:a16="http://schemas.microsoft.com/office/drawing/2014/main" id="{B7FBC669-14A2-3C13-1DAB-15FCD83EC5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9243" y="6034881"/>
              <a:ext cx="1676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prstClr val="black"/>
                  </a:solidFill>
                  <a:latin typeface="Comic Sans MS" panose="030F0702030302020204" pitchFamily="66" charset="0"/>
                </a:rPr>
                <a:t>H   H</a:t>
              </a:r>
            </a:p>
          </p:txBody>
        </p:sp>
        <p:sp>
          <p:nvSpPr>
            <p:cNvPr id="61" name="Rectangle 10">
              <a:extLst>
                <a:ext uri="{FF2B5EF4-FFF2-40B4-BE49-F238E27FC236}">
                  <a16:creationId xmlns:a16="http://schemas.microsoft.com/office/drawing/2014/main" id="{92E0B312-06D5-ACC4-635D-840A70C32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9243" y="4739481"/>
              <a:ext cx="1049338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prstClr val="black"/>
                  </a:solidFill>
                  <a:latin typeface="Comic Sans MS" panose="030F0702030302020204" pitchFamily="66" charset="0"/>
                </a:rPr>
                <a:t>H   H</a:t>
              </a:r>
            </a:p>
          </p:txBody>
        </p:sp>
        <p:sp>
          <p:nvSpPr>
            <p:cNvPr id="62" name="Line 11">
              <a:extLst>
                <a:ext uri="{FF2B5EF4-FFF2-40B4-BE49-F238E27FC236}">
                  <a16:creationId xmlns:a16="http://schemas.microsoft.com/office/drawing/2014/main" id="{6AB53399-FA78-5105-4FB3-71AD7C9490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7843" y="5196681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Line 12">
              <a:extLst>
                <a:ext uri="{FF2B5EF4-FFF2-40B4-BE49-F238E27FC236}">
                  <a16:creationId xmlns:a16="http://schemas.microsoft.com/office/drawing/2014/main" id="{5F6175F7-BC21-5837-2A14-846DB10D8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7843" y="5882481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40" name="Line 13">
              <a:extLst>
                <a:ext uri="{FF2B5EF4-FFF2-40B4-BE49-F238E27FC236}">
                  <a16:creationId xmlns:a16="http://schemas.microsoft.com/office/drawing/2014/main" id="{CED20B0B-6864-DCCE-F424-FADFD46BDD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47443" y="5196681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41" name="Line 14">
              <a:extLst>
                <a:ext uri="{FF2B5EF4-FFF2-40B4-BE49-F238E27FC236}">
                  <a16:creationId xmlns:a16="http://schemas.microsoft.com/office/drawing/2014/main" id="{7BEB8DF9-3B10-9F24-8991-02E025E5B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47443" y="5882481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10245" name="Straight Connector 10244">
            <a:extLst>
              <a:ext uri="{FF2B5EF4-FFF2-40B4-BE49-F238E27FC236}">
                <a16:creationId xmlns:a16="http://schemas.microsoft.com/office/drawing/2014/main" id="{0C5E7E13-E79A-1436-E577-9CF26C65B683}"/>
              </a:ext>
            </a:extLst>
          </p:cNvPr>
          <p:cNvCxnSpPr/>
          <p:nvPr/>
        </p:nvCxnSpPr>
        <p:spPr>
          <a:xfrm>
            <a:off x="7620000" y="1371600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46" name="Straight Connector 10245">
            <a:extLst>
              <a:ext uri="{FF2B5EF4-FFF2-40B4-BE49-F238E27FC236}">
                <a16:creationId xmlns:a16="http://schemas.microsoft.com/office/drawing/2014/main" id="{9B823A84-D76B-C8DC-F911-52EED6EB6CDB}"/>
              </a:ext>
            </a:extLst>
          </p:cNvPr>
          <p:cNvCxnSpPr>
            <a:cxnSpLocks/>
          </p:cNvCxnSpPr>
          <p:nvPr/>
        </p:nvCxnSpPr>
        <p:spPr>
          <a:xfrm rot="5400000">
            <a:off x="7540115" y="1350692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47" name="Straight Connector 10246">
            <a:extLst>
              <a:ext uri="{FF2B5EF4-FFF2-40B4-BE49-F238E27FC236}">
                <a16:creationId xmlns:a16="http://schemas.microsoft.com/office/drawing/2014/main" id="{7F0FE73E-9F81-28C8-48FE-B8559B0785E3}"/>
              </a:ext>
            </a:extLst>
          </p:cNvPr>
          <p:cNvCxnSpPr>
            <a:cxnSpLocks/>
          </p:cNvCxnSpPr>
          <p:nvPr/>
        </p:nvCxnSpPr>
        <p:spPr>
          <a:xfrm rot="2700000">
            <a:off x="7616755" y="1342755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48" name="Straight Connector 10247">
            <a:extLst>
              <a:ext uri="{FF2B5EF4-FFF2-40B4-BE49-F238E27FC236}">
                <a16:creationId xmlns:a16="http://schemas.microsoft.com/office/drawing/2014/main" id="{20ACB1F9-0F23-9BB7-2C08-3425D957AEA9}"/>
              </a:ext>
            </a:extLst>
          </p:cNvPr>
          <p:cNvCxnSpPr>
            <a:cxnSpLocks/>
          </p:cNvCxnSpPr>
          <p:nvPr/>
        </p:nvCxnSpPr>
        <p:spPr>
          <a:xfrm rot="8100000">
            <a:off x="7628555" y="1350692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1763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63DE3-AB4E-32BD-0421-7E0CC7E77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C9226C3-5E7A-C085-EE9A-45751E5BC1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445810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 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0894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32D6-B70B-2CD7-5506-8F1ED7456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6F91C61-73E6-BAF6-AC4B-4F3CB63CDD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046707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 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makes an octet by borrowing 4 electrons, 2 from the H atoms, 2 from the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“other” carbon atom.  </a:t>
                      </a:r>
                    </a:p>
                    <a:p>
                      <a:pPr algn="ctr"/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get a “full”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sized shell.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C=C bond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 double nonpolar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C–H bonds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 single 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total bonds in molecule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Every cut through the center point results in 2 equal halves, this molecule has radial symmetry, it is NONPOLAR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cxnSp>
        <p:nvCxnSpPr>
          <p:cNvPr id="10245" name="Straight Connector 10244">
            <a:extLst>
              <a:ext uri="{FF2B5EF4-FFF2-40B4-BE49-F238E27FC236}">
                <a16:creationId xmlns:a16="http://schemas.microsoft.com/office/drawing/2014/main" id="{E1C7F263-17B1-0108-4D7E-FBEA0703C703}"/>
              </a:ext>
            </a:extLst>
          </p:cNvPr>
          <p:cNvCxnSpPr/>
          <p:nvPr/>
        </p:nvCxnSpPr>
        <p:spPr>
          <a:xfrm>
            <a:off x="7582486" y="1471087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46" name="Straight Connector 10245">
            <a:extLst>
              <a:ext uri="{FF2B5EF4-FFF2-40B4-BE49-F238E27FC236}">
                <a16:creationId xmlns:a16="http://schemas.microsoft.com/office/drawing/2014/main" id="{71A583F0-D9FA-AFAA-5FBD-B8724D49132B}"/>
              </a:ext>
            </a:extLst>
          </p:cNvPr>
          <p:cNvCxnSpPr>
            <a:cxnSpLocks/>
          </p:cNvCxnSpPr>
          <p:nvPr/>
        </p:nvCxnSpPr>
        <p:spPr>
          <a:xfrm rot="5400000">
            <a:off x="7502601" y="1450179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47" name="Straight Connector 10246">
            <a:extLst>
              <a:ext uri="{FF2B5EF4-FFF2-40B4-BE49-F238E27FC236}">
                <a16:creationId xmlns:a16="http://schemas.microsoft.com/office/drawing/2014/main" id="{984D9CF8-F662-E78C-85A4-3B95F3FD72FB}"/>
              </a:ext>
            </a:extLst>
          </p:cNvPr>
          <p:cNvCxnSpPr>
            <a:cxnSpLocks/>
          </p:cNvCxnSpPr>
          <p:nvPr/>
        </p:nvCxnSpPr>
        <p:spPr>
          <a:xfrm rot="2700000">
            <a:off x="7579241" y="1442242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48" name="Straight Connector 10247">
            <a:extLst>
              <a:ext uri="{FF2B5EF4-FFF2-40B4-BE49-F238E27FC236}">
                <a16:creationId xmlns:a16="http://schemas.microsoft.com/office/drawing/2014/main" id="{2B2A0B40-272D-CEF4-C960-636EDB10F65E}"/>
              </a:ext>
            </a:extLst>
          </p:cNvPr>
          <p:cNvCxnSpPr>
            <a:cxnSpLocks/>
          </p:cNvCxnSpPr>
          <p:nvPr/>
        </p:nvCxnSpPr>
        <p:spPr>
          <a:xfrm rot="8100000">
            <a:off x="7591041" y="1450179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3849ED8-5E56-97EC-6523-43FFBE6A65CC}"/>
              </a:ext>
            </a:extLst>
          </p:cNvPr>
          <p:cNvGrpSpPr/>
          <p:nvPr/>
        </p:nvGrpSpPr>
        <p:grpSpPr>
          <a:xfrm>
            <a:off x="757809" y="1721643"/>
            <a:ext cx="1447800" cy="1814513"/>
            <a:chOff x="1481137" y="2381853"/>
            <a:chExt cx="1447800" cy="1814513"/>
          </a:xfrm>
        </p:grpSpPr>
        <p:sp>
          <p:nvSpPr>
            <p:cNvPr id="13" name="Text Box 45">
              <a:extLst>
                <a:ext uri="{FF2B5EF4-FFF2-40B4-BE49-F238E27FC236}">
                  <a16:creationId xmlns:a16="http://schemas.microsoft.com/office/drawing/2014/main" id="{D86A151A-5F8A-0F03-0021-7D13492A4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1137" y="2915253"/>
              <a:ext cx="1447800" cy="823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800">
                  <a:solidFill>
                    <a:prstClr val="black"/>
                  </a:solidFill>
                  <a:latin typeface="Comic Sans MS" panose="030F0702030302020204" pitchFamily="66" charset="0"/>
                </a:rPr>
                <a:t>C  C</a:t>
              </a:r>
            </a:p>
          </p:txBody>
        </p:sp>
        <p:sp>
          <p:nvSpPr>
            <p:cNvPr id="14" name="Oval 46">
              <a:extLst>
                <a:ext uri="{FF2B5EF4-FFF2-40B4-BE49-F238E27FC236}">
                  <a16:creationId xmlns:a16="http://schemas.microsoft.com/office/drawing/2014/main" id="{3F9C5E33-EFC4-5AB5-6040-8C0392675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537" y="3220053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Oval 47">
              <a:extLst>
                <a:ext uri="{FF2B5EF4-FFF2-40B4-BE49-F238E27FC236}">
                  <a16:creationId xmlns:a16="http://schemas.microsoft.com/office/drawing/2014/main" id="{5D22ECFD-1988-9FD9-9DAB-5A4E01036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537" y="3372453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Oval 48">
              <a:extLst>
                <a:ext uri="{FF2B5EF4-FFF2-40B4-BE49-F238E27FC236}">
                  <a16:creationId xmlns:a16="http://schemas.microsoft.com/office/drawing/2014/main" id="{84BA9A00-46F8-4BF1-769D-EEBC91F65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5537" y="3601053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Oval 49">
              <a:extLst>
                <a:ext uri="{FF2B5EF4-FFF2-40B4-BE49-F238E27FC236}">
                  <a16:creationId xmlns:a16="http://schemas.microsoft.com/office/drawing/2014/main" id="{E328624B-A241-A985-183F-1A051FFF3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2137" y="3601053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Oval 50">
              <a:extLst>
                <a:ext uri="{FF2B5EF4-FFF2-40B4-BE49-F238E27FC236}">
                  <a16:creationId xmlns:a16="http://schemas.microsoft.com/office/drawing/2014/main" id="{C44AB8DC-8E5F-7CC1-2EC6-088D6F0E5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937" y="3372453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Oval 51">
              <a:extLst>
                <a:ext uri="{FF2B5EF4-FFF2-40B4-BE49-F238E27FC236}">
                  <a16:creationId xmlns:a16="http://schemas.microsoft.com/office/drawing/2014/main" id="{8C2E8E62-1400-A6DE-5F91-BAC551210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4137" y="2915253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Oval 52">
              <a:extLst>
                <a:ext uri="{FF2B5EF4-FFF2-40B4-BE49-F238E27FC236}">
                  <a16:creationId xmlns:a16="http://schemas.microsoft.com/office/drawing/2014/main" id="{DC805F90-C968-C7A6-F282-3035D2830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2137" y="2915253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Oval 53">
              <a:extLst>
                <a:ext uri="{FF2B5EF4-FFF2-40B4-BE49-F238E27FC236}">
                  <a16:creationId xmlns:a16="http://schemas.microsoft.com/office/drawing/2014/main" id="{3E32EED1-B723-8876-9F2F-875E46E37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937" y="3220053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Oval 55">
              <a:extLst>
                <a:ext uri="{FF2B5EF4-FFF2-40B4-BE49-F238E27FC236}">
                  <a16:creationId xmlns:a16="http://schemas.microsoft.com/office/drawing/2014/main" id="{C8E1D958-D4A7-BFC6-1B5F-FB42B321B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737" y="3601053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Oval 56">
              <a:extLst>
                <a:ext uri="{FF2B5EF4-FFF2-40B4-BE49-F238E27FC236}">
                  <a16:creationId xmlns:a16="http://schemas.microsoft.com/office/drawing/2014/main" id="{E47382B8-B14B-1700-6579-4E1617F36F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737" y="2915253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Oval 57">
              <a:extLst>
                <a:ext uri="{FF2B5EF4-FFF2-40B4-BE49-F238E27FC236}">
                  <a16:creationId xmlns:a16="http://schemas.microsoft.com/office/drawing/2014/main" id="{1198F551-51A3-AF93-5522-2B945D317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7937" y="3601053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Oval 59">
              <a:extLst>
                <a:ext uri="{FF2B5EF4-FFF2-40B4-BE49-F238E27FC236}">
                  <a16:creationId xmlns:a16="http://schemas.microsoft.com/office/drawing/2014/main" id="{1E7A6604-E1E8-7A7E-EA08-F74A2745F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737" y="2915253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Text Box 60">
              <a:extLst>
                <a:ext uri="{FF2B5EF4-FFF2-40B4-BE49-F238E27FC236}">
                  <a16:creationId xmlns:a16="http://schemas.microsoft.com/office/drawing/2014/main" id="{E4C11765-0D4F-907F-E179-1D81493148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1137" y="3677253"/>
              <a:ext cx="1295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srgbClr val="0000CC"/>
                  </a:solidFill>
                  <a:latin typeface="Comic Sans MS" panose="030F0702030302020204" pitchFamily="66" charset="0"/>
                </a:rPr>
                <a:t> H    H</a:t>
              </a:r>
            </a:p>
          </p:txBody>
        </p:sp>
        <p:sp>
          <p:nvSpPr>
            <p:cNvPr id="27" name="Rectangle 61">
              <a:extLst>
                <a:ext uri="{FF2B5EF4-FFF2-40B4-BE49-F238E27FC236}">
                  <a16:creationId xmlns:a16="http://schemas.microsoft.com/office/drawing/2014/main" id="{FEFF7DEB-F957-C50A-D696-2CB867DB9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7337" y="2381853"/>
              <a:ext cx="126206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0000CC"/>
                  </a:solidFill>
                  <a:latin typeface="Comic Sans MS" panose="030F0702030302020204" pitchFamily="66" charset="0"/>
                </a:rPr>
                <a:t>H     H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D2D357-1E95-A994-9A09-4A9F68F88352}"/>
              </a:ext>
            </a:extLst>
          </p:cNvPr>
          <p:cNvGrpSpPr/>
          <p:nvPr/>
        </p:nvGrpSpPr>
        <p:grpSpPr>
          <a:xfrm>
            <a:off x="3196715" y="1759742"/>
            <a:ext cx="2590800" cy="1838327"/>
            <a:chOff x="5872165" y="2122296"/>
            <a:chExt cx="2590800" cy="1838327"/>
          </a:xfrm>
        </p:grpSpPr>
        <p:sp>
          <p:nvSpPr>
            <p:cNvPr id="30" name="Text Box 36">
              <a:extLst>
                <a:ext uri="{FF2B5EF4-FFF2-40B4-BE49-F238E27FC236}">
                  <a16:creationId xmlns:a16="http://schemas.microsoft.com/office/drawing/2014/main" id="{4B13E53D-8119-0FB6-64A5-A4EDD33A87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2165" y="2739834"/>
              <a:ext cx="2590800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      </a:t>
              </a:r>
              <a:r>
                <a:rPr lang="en-US" altLang="en-US" dirty="0">
                  <a:latin typeface="Comic Sans MS" panose="030F0702030302020204" pitchFamily="66" charset="0"/>
                </a:rPr>
                <a:t>C   </a:t>
              </a:r>
              <a:r>
                <a:rPr lang="en-US" altLang="en-US" dirty="0" err="1">
                  <a:latin typeface="Comic Sans MS" panose="030F0702030302020204" pitchFamily="66" charset="0"/>
                </a:rPr>
                <a:t>C</a:t>
              </a:r>
              <a:endParaRPr lang="en-US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1" name="Text Box 37">
              <a:extLst>
                <a:ext uri="{FF2B5EF4-FFF2-40B4-BE49-F238E27FC236}">
                  <a16:creationId xmlns:a16="http://schemas.microsoft.com/office/drawing/2014/main" id="{13C20704-65FE-5A71-02D4-D2F65A228B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1352" y="3441510"/>
              <a:ext cx="1676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>
                  <a:solidFill>
                    <a:srgbClr val="0000CC"/>
                  </a:solidFill>
                  <a:latin typeface="Comic Sans MS" panose="030F0702030302020204" pitchFamily="66" charset="0"/>
                </a:rPr>
                <a:t>H   </a:t>
              </a:r>
              <a:r>
                <a:rPr lang="en-US" altLang="en-US" sz="2800" dirty="0" err="1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  <a:endParaRPr lang="en-US" altLang="en-US" sz="2800" dirty="0">
                <a:solidFill>
                  <a:srgbClr val="0000CC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2" name="Rectangle 38">
              <a:extLst>
                <a:ext uri="{FF2B5EF4-FFF2-40B4-BE49-F238E27FC236}">
                  <a16:creationId xmlns:a16="http://schemas.microsoft.com/office/drawing/2014/main" id="{1D9C2877-92CA-3121-44EC-036FF26FB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6065" y="2122296"/>
              <a:ext cx="1049338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>
                  <a:solidFill>
                    <a:srgbClr val="0000CC"/>
                  </a:solidFill>
                  <a:latin typeface="Comic Sans MS" panose="030F0702030302020204" pitchFamily="66" charset="0"/>
                </a:rPr>
                <a:t>H   </a:t>
              </a:r>
              <a:r>
                <a:rPr lang="en-US" altLang="en-US" sz="2800" dirty="0" err="1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  <a:endParaRPr lang="en-US" altLang="en-US" sz="2800" dirty="0">
                <a:solidFill>
                  <a:srgbClr val="0000CC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3" name="Line 39">
              <a:extLst>
                <a:ext uri="{FF2B5EF4-FFF2-40B4-BE49-F238E27FC236}">
                  <a16:creationId xmlns:a16="http://schemas.microsoft.com/office/drawing/2014/main" id="{AF762DB3-F1EF-A1D9-3FEE-120D8E3D1C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24665" y="2579496"/>
              <a:ext cx="0" cy="228600"/>
            </a:xfrm>
            <a:prstGeom prst="line">
              <a:avLst/>
            </a:prstGeom>
            <a:noFill/>
            <a:ln w="254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Line 40">
              <a:extLst>
                <a:ext uri="{FF2B5EF4-FFF2-40B4-BE49-F238E27FC236}">
                  <a16:creationId xmlns:a16="http://schemas.microsoft.com/office/drawing/2014/main" id="{7C8EA4D0-4671-767C-10C4-8FA37F514B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24665" y="3265296"/>
              <a:ext cx="0" cy="228600"/>
            </a:xfrm>
            <a:prstGeom prst="line">
              <a:avLst/>
            </a:prstGeom>
            <a:noFill/>
            <a:ln w="254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Line 41">
              <a:extLst>
                <a:ext uri="{FF2B5EF4-FFF2-40B4-BE49-F238E27FC236}">
                  <a16:creationId xmlns:a16="http://schemas.microsoft.com/office/drawing/2014/main" id="{EFDFE4EE-996F-89A4-FF34-A6DC23EE3E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4265" y="2579496"/>
              <a:ext cx="0" cy="228600"/>
            </a:xfrm>
            <a:prstGeom prst="line">
              <a:avLst/>
            </a:prstGeom>
            <a:noFill/>
            <a:ln w="254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Line 42">
              <a:extLst>
                <a:ext uri="{FF2B5EF4-FFF2-40B4-BE49-F238E27FC236}">
                  <a16:creationId xmlns:a16="http://schemas.microsoft.com/office/drawing/2014/main" id="{A3F78702-6909-FCAD-9AB2-1FA9A96652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4265" y="3265296"/>
              <a:ext cx="0" cy="228600"/>
            </a:xfrm>
            <a:prstGeom prst="line">
              <a:avLst/>
            </a:prstGeom>
            <a:noFill/>
            <a:ln w="254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Line 43">
              <a:extLst>
                <a:ext uri="{FF2B5EF4-FFF2-40B4-BE49-F238E27FC236}">
                  <a16:creationId xmlns:a16="http://schemas.microsoft.com/office/drawing/2014/main" id="{8B72A3EF-35F9-6863-0877-718FD810C0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53265" y="2960496"/>
              <a:ext cx="228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" name="Line 44">
              <a:extLst>
                <a:ext uri="{FF2B5EF4-FFF2-40B4-BE49-F238E27FC236}">
                  <a16:creationId xmlns:a16="http://schemas.microsoft.com/office/drawing/2014/main" id="{0C45F812-D9ED-20DD-0995-D31F17A059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53265" y="3036696"/>
              <a:ext cx="228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4EE3A15-C576-8005-3E08-B082EB2576CC}"/>
              </a:ext>
            </a:extLst>
          </p:cNvPr>
          <p:cNvGrpSpPr/>
          <p:nvPr/>
        </p:nvGrpSpPr>
        <p:grpSpPr>
          <a:xfrm>
            <a:off x="6287461" y="1793079"/>
            <a:ext cx="2590800" cy="1838327"/>
            <a:chOff x="5872165" y="2122296"/>
            <a:chExt cx="2590800" cy="1838327"/>
          </a:xfrm>
        </p:grpSpPr>
        <p:sp>
          <p:nvSpPr>
            <p:cNvPr id="29" name="Text Box 36">
              <a:extLst>
                <a:ext uri="{FF2B5EF4-FFF2-40B4-BE49-F238E27FC236}">
                  <a16:creationId xmlns:a16="http://schemas.microsoft.com/office/drawing/2014/main" id="{11981AA2-D7BA-5E4B-BA7E-056B5E59A0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2165" y="2739834"/>
              <a:ext cx="2590800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      </a:t>
              </a:r>
              <a:r>
                <a:rPr lang="en-US" altLang="en-US" dirty="0">
                  <a:latin typeface="Comic Sans MS" panose="030F0702030302020204" pitchFamily="66" charset="0"/>
                </a:rPr>
                <a:t>C   </a:t>
              </a:r>
              <a:r>
                <a:rPr lang="en-US" altLang="en-US" dirty="0" err="1">
                  <a:latin typeface="Comic Sans MS" panose="030F0702030302020204" pitchFamily="66" charset="0"/>
                </a:rPr>
                <a:t>C</a:t>
              </a:r>
              <a:endParaRPr lang="en-US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2" name="Text Box 37">
              <a:extLst>
                <a:ext uri="{FF2B5EF4-FFF2-40B4-BE49-F238E27FC236}">
                  <a16:creationId xmlns:a16="http://schemas.microsoft.com/office/drawing/2014/main" id="{88CC0A29-E6D9-31C3-D416-A2C664B2B9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1352" y="3441510"/>
              <a:ext cx="1676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>
                  <a:solidFill>
                    <a:srgbClr val="0000CC"/>
                  </a:solidFill>
                  <a:latin typeface="Comic Sans MS" panose="030F0702030302020204" pitchFamily="66" charset="0"/>
                </a:rPr>
                <a:t>H   </a:t>
              </a:r>
              <a:r>
                <a:rPr lang="en-US" altLang="en-US" sz="2800" dirty="0" err="1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  <a:endParaRPr lang="en-US" altLang="en-US" sz="2800" dirty="0">
                <a:solidFill>
                  <a:srgbClr val="0000CC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0244" name="Rectangle 38">
              <a:extLst>
                <a:ext uri="{FF2B5EF4-FFF2-40B4-BE49-F238E27FC236}">
                  <a16:creationId xmlns:a16="http://schemas.microsoft.com/office/drawing/2014/main" id="{F8090A3E-5A71-4F1E-3375-2DFE3FBFA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6065" y="2122296"/>
              <a:ext cx="1049338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>
                  <a:solidFill>
                    <a:srgbClr val="0000CC"/>
                  </a:solidFill>
                  <a:latin typeface="Comic Sans MS" panose="030F0702030302020204" pitchFamily="66" charset="0"/>
                </a:rPr>
                <a:t>H   </a:t>
              </a:r>
              <a:r>
                <a:rPr lang="en-US" altLang="en-US" sz="2800" dirty="0" err="1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  <a:endParaRPr lang="en-US" altLang="en-US" sz="2800" dirty="0">
                <a:solidFill>
                  <a:srgbClr val="0000CC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0249" name="Line 39">
              <a:extLst>
                <a:ext uri="{FF2B5EF4-FFF2-40B4-BE49-F238E27FC236}">
                  <a16:creationId xmlns:a16="http://schemas.microsoft.com/office/drawing/2014/main" id="{FC7CDAE0-AB30-0F9B-6A5C-B15B1D1660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24665" y="2579496"/>
              <a:ext cx="0" cy="228600"/>
            </a:xfrm>
            <a:prstGeom prst="line">
              <a:avLst/>
            </a:prstGeom>
            <a:noFill/>
            <a:ln w="254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50" name="Line 40">
              <a:extLst>
                <a:ext uri="{FF2B5EF4-FFF2-40B4-BE49-F238E27FC236}">
                  <a16:creationId xmlns:a16="http://schemas.microsoft.com/office/drawing/2014/main" id="{3E8DB91F-7CED-FB57-8E22-87B139429E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24665" y="3265296"/>
              <a:ext cx="0" cy="228600"/>
            </a:xfrm>
            <a:prstGeom prst="line">
              <a:avLst/>
            </a:prstGeom>
            <a:noFill/>
            <a:ln w="254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51" name="Line 41">
              <a:extLst>
                <a:ext uri="{FF2B5EF4-FFF2-40B4-BE49-F238E27FC236}">
                  <a16:creationId xmlns:a16="http://schemas.microsoft.com/office/drawing/2014/main" id="{2A911A80-7237-6F44-8CFE-344A353770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4265" y="2579496"/>
              <a:ext cx="0" cy="228600"/>
            </a:xfrm>
            <a:prstGeom prst="line">
              <a:avLst/>
            </a:prstGeom>
            <a:noFill/>
            <a:ln w="254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52" name="Line 42">
              <a:extLst>
                <a:ext uri="{FF2B5EF4-FFF2-40B4-BE49-F238E27FC236}">
                  <a16:creationId xmlns:a16="http://schemas.microsoft.com/office/drawing/2014/main" id="{F2A6ABDE-4169-27F9-7E7A-890B468B71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4265" y="3265296"/>
              <a:ext cx="0" cy="228600"/>
            </a:xfrm>
            <a:prstGeom prst="line">
              <a:avLst/>
            </a:prstGeom>
            <a:noFill/>
            <a:ln w="2540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53" name="Line 43">
              <a:extLst>
                <a:ext uri="{FF2B5EF4-FFF2-40B4-BE49-F238E27FC236}">
                  <a16:creationId xmlns:a16="http://schemas.microsoft.com/office/drawing/2014/main" id="{007F9093-D006-3995-AB50-5CD11AF11F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53265" y="2960496"/>
              <a:ext cx="228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254" name="Line 44">
              <a:extLst>
                <a:ext uri="{FF2B5EF4-FFF2-40B4-BE49-F238E27FC236}">
                  <a16:creationId xmlns:a16="http://schemas.microsoft.com/office/drawing/2014/main" id="{78D34490-6013-E527-0143-C81D7E21C8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53265" y="3036696"/>
              <a:ext cx="228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22256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F91AF-B8E7-7157-1929-0E66FB4F7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64CD966-11EA-9D64-4E54-314F19103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283299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 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91892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7F0FA-B41E-3ECA-F383-DC060FB93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186FBD8-F355-D5EC-0978-6EB4FD65C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365254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 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makes an octet by borrowing 4 electrons, 1 from the H atom, 3 from the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“other” carbon atom.  </a:t>
                      </a:r>
                    </a:p>
                    <a:p>
                      <a:pPr algn="ctr"/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get a “full”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sized shell.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C≡C bond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 triple nonpolar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C–H bonds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 single 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total bonds in molecule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Every cut through the center point results in 2 equal halves, this molecule has radial symmetry, it is NONPOLAR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2FC28C7-8D14-0FEC-96DD-1D23CF7CF53C}"/>
              </a:ext>
            </a:extLst>
          </p:cNvPr>
          <p:cNvGrpSpPr/>
          <p:nvPr/>
        </p:nvGrpSpPr>
        <p:grpSpPr>
          <a:xfrm>
            <a:off x="228600" y="2362200"/>
            <a:ext cx="2555875" cy="823913"/>
            <a:chOff x="1219200" y="1981200"/>
            <a:chExt cx="2555875" cy="823913"/>
          </a:xfrm>
        </p:grpSpPr>
        <p:sp>
          <p:nvSpPr>
            <p:cNvPr id="4" name="Text Box 7">
              <a:extLst>
                <a:ext uri="{FF2B5EF4-FFF2-40B4-BE49-F238E27FC236}">
                  <a16:creationId xmlns:a16="http://schemas.microsoft.com/office/drawing/2014/main" id="{6E1F270A-80F7-F4E2-0589-1DD19A0781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1981200"/>
              <a:ext cx="1447800" cy="823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8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C  </a:t>
              </a:r>
              <a:r>
                <a:rPr lang="en-US" altLang="en-US" sz="4800" dirty="0" err="1">
                  <a:solidFill>
                    <a:prstClr val="black"/>
                  </a:solidFill>
                  <a:latin typeface="Comic Sans MS" panose="030F0702030302020204" pitchFamily="66" charset="0"/>
                </a:rPr>
                <a:t>C</a:t>
              </a:r>
              <a:endParaRPr lang="en-US" altLang="en-US" sz="4800" dirty="0">
                <a:solidFill>
                  <a:prstClr val="black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" name="Oval 8">
              <a:extLst>
                <a:ext uri="{FF2B5EF4-FFF2-40B4-BE49-F238E27FC236}">
                  <a16:creationId xmlns:a16="http://schemas.microsoft.com/office/drawing/2014/main" id="{F88BF8CD-FE56-ECEF-0A9F-9612C1542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00" y="22098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Oval 9">
              <a:extLst>
                <a:ext uri="{FF2B5EF4-FFF2-40B4-BE49-F238E27FC236}">
                  <a16:creationId xmlns:a16="http://schemas.microsoft.com/office/drawing/2014/main" id="{3C095DCE-5F36-DF05-9BAB-BFC671147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00" y="23622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Oval 10">
              <a:extLst>
                <a:ext uri="{FF2B5EF4-FFF2-40B4-BE49-F238E27FC236}">
                  <a16:creationId xmlns:a16="http://schemas.microsoft.com/office/drawing/2014/main" id="{58C4FAB4-5147-A153-534A-F2D82B564F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3622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Oval 11">
              <a:extLst>
                <a:ext uri="{FF2B5EF4-FFF2-40B4-BE49-F238E27FC236}">
                  <a16:creationId xmlns:a16="http://schemas.microsoft.com/office/drawing/2014/main" id="{9EEABA0C-5437-C107-03BD-824CA45DA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00" y="25146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Oval 12">
              <a:extLst>
                <a:ext uri="{FF2B5EF4-FFF2-40B4-BE49-F238E27FC236}">
                  <a16:creationId xmlns:a16="http://schemas.microsoft.com/office/drawing/2014/main" id="{43105A0F-56AC-A384-7B47-51288162F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0" y="22860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12753509-6103-272A-55C3-541CD7E87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5146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210AEDFA-76AE-3A08-B409-0FECD905D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2098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Oval 15">
              <a:extLst>
                <a:ext uri="{FF2B5EF4-FFF2-40B4-BE49-F238E27FC236}">
                  <a16:creationId xmlns:a16="http://schemas.microsoft.com/office/drawing/2014/main" id="{1B1660B6-E220-0BBF-BC25-07719EDBD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22860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C7395D55-8EA2-BB47-6ADF-80B023757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24384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Oval 20">
              <a:extLst>
                <a:ext uri="{FF2B5EF4-FFF2-40B4-BE49-F238E27FC236}">
                  <a16:creationId xmlns:a16="http://schemas.microsoft.com/office/drawing/2014/main" id="{18563B8E-3932-D3DF-63AC-47270790B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0" y="24384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Text Box 24">
              <a:extLst>
                <a:ext uri="{FF2B5EF4-FFF2-40B4-BE49-F238E27FC236}">
                  <a16:creationId xmlns:a16="http://schemas.microsoft.com/office/drawing/2014/main" id="{D0BF3D2B-9035-94E3-D12E-93F8061E88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00" y="2057400"/>
              <a:ext cx="5334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000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4E4DA18B-274D-005D-4CA5-BF398F489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0400" y="2057400"/>
              <a:ext cx="574675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3217FA8-576C-185A-A1D3-CFBA8D9C0C52}"/>
              </a:ext>
            </a:extLst>
          </p:cNvPr>
          <p:cNvGrpSpPr/>
          <p:nvPr/>
        </p:nvGrpSpPr>
        <p:grpSpPr>
          <a:xfrm>
            <a:off x="2987641" y="2468562"/>
            <a:ext cx="3581400" cy="701675"/>
            <a:chOff x="5181600" y="1905000"/>
            <a:chExt cx="3581400" cy="701675"/>
          </a:xfrm>
        </p:grpSpPr>
        <p:sp>
          <p:nvSpPr>
            <p:cNvPr id="18" name="Text Box 26">
              <a:extLst>
                <a:ext uri="{FF2B5EF4-FFF2-40B4-BE49-F238E27FC236}">
                  <a16:creationId xmlns:a16="http://schemas.microsoft.com/office/drawing/2014/main" id="{299C3C73-AAAC-28FB-D787-544FBA3BB2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1905000"/>
              <a:ext cx="35814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000">
                  <a:solidFill>
                    <a:prstClr val="black"/>
                  </a:solidFill>
                  <a:latin typeface="Comic Sans MS" panose="030F0702030302020204" pitchFamily="66" charset="0"/>
                </a:rPr>
                <a:t> H―C   C―H</a:t>
              </a:r>
            </a:p>
          </p:txBody>
        </p:sp>
        <p:sp>
          <p:nvSpPr>
            <p:cNvPr id="19" name="Line 27">
              <a:extLst>
                <a:ext uri="{FF2B5EF4-FFF2-40B4-BE49-F238E27FC236}">
                  <a16:creationId xmlns:a16="http://schemas.microsoft.com/office/drawing/2014/main" id="{70AF9825-872F-5A62-0EA0-6FB2867B95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29400" y="2362200"/>
              <a:ext cx="38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Line 28">
              <a:extLst>
                <a:ext uri="{FF2B5EF4-FFF2-40B4-BE49-F238E27FC236}">
                  <a16:creationId xmlns:a16="http://schemas.microsoft.com/office/drawing/2014/main" id="{D671FA5E-C0B5-954D-CF03-F4D2D272A8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29400" y="2247900"/>
              <a:ext cx="38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Line 29">
              <a:extLst>
                <a:ext uri="{FF2B5EF4-FFF2-40B4-BE49-F238E27FC236}">
                  <a16:creationId xmlns:a16="http://schemas.microsoft.com/office/drawing/2014/main" id="{C8204861-E3FC-A59A-2911-0B17D188BB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29400" y="2133600"/>
              <a:ext cx="38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49418F-4123-5E35-6478-1CD8D43B4611}"/>
              </a:ext>
            </a:extLst>
          </p:cNvPr>
          <p:cNvGrpSpPr/>
          <p:nvPr/>
        </p:nvGrpSpPr>
        <p:grpSpPr>
          <a:xfrm>
            <a:off x="6016557" y="2483458"/>
            <a:ext cx="3581400" cy="701675"/>
            <a:chOff x="5181600" y="1905000"/>
            <a:chExt cx="3581400" cy="701675"/>
          </a:xfrm>
        </p:grpSpPr>
        <p:sp>
          <p:nvSpPr>
            <p:cNvPr id="22" name="Text Box 26">
              <a:extLst>
                <a:ext uri="{FF2B5EF4-FFF2-40B4-BE49-F238E27FC236}">
                  <a16:creationId xmlns:a16="http://schemas.microsoft.com/office/drawing/2014/main" id="{37B6860E-E5D1-4861-FA25-50ADEC6DAF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1905000"/>
              <a:ext cx="35814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000">
                  <a:solidFill>
                    <a:prstClr val="black"/>
                  </a:solidFill>
                  <a:latin typeface="Comic Sans MS" panose="030F0702030302020204" pitchFamily="66" charset="0"/>
                </a:rPr>
                <a:t> H―C   C―H</a:t>
              </a:r>
            </a:p>
          </p:txBody>
        </p:sp>
        <p:sp>
          <p:nvSpPr>
            <p:cNvPr id="24" name="Line 27">
              <a:extLst>
                <a:ext uri="{FF2B5EF4-FFF2-40B4-BE49-F238E27FC236}">
                  <a16:creationId xmlns:a16="http://schemas.microsoft.com/office/drawing/2014/main" id="{A1AD852D-F1DD-1D3C-8FC7-B2B6E1EFA0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29400" y="2362200"/>
              <a:ext cx="38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Line 28">
              <a:extLst>
                <a:ext uri="{FF2B5EF4-FFF2-40B4-BE49-F238E27FC236}">
                  <a16:creationId xmlns:a16="http://schemas.microsoft.com/office/drawing/2014/main" id="{D076E981-9344-E2D6-5EED-D99CB5C4B1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29400" y="2247900"/>
              <a:ext cx="38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Line 29">
              <a:extLst>
                <a:ext uri="{FF2B5EF4-FFF2-40B4-BE49-F238E27FC236}">
                  <a16:creationId xmlns:a16="http://schemas.microsoft.com/office/drawing/2014/main" id="{360B64B5-3841-13AF-EDC1-C85F2540D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29400" y="2133600"/>
              <a:ext cx="38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3C8DBAD-1E35-C520-33F6-0D86C8B4F1C2}"/>
              </a:ext>
            </a:extLst>
          </p:cNvPr>
          <p:cNvCxnSpPr>
            <a:cxnSpLocks/>
          </p:cNvCxnSpPr>
          <p:nvPr/>
        </p:nvCxnSpPr>
        <p:spPr>
          <a:xfrm>
            <a:off x="7658011" y="1589966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14EB1F4-071A-4199-817A-71F72585D685}"/>
              </a:ext>
            </a:extLst>
          </p:cNvPr>
          <p:cNvCxnSpPr>
            <a:cxnSpLocks/>
          </p:cNvCxnSpPr>
          <p:nvPr/>
        </p:nvCxnSpPr>
        <p:spPr>
          <a:xfrm flipH="1" flipV="1">
            <a:off x="6121753" y="2811462"/>
            <a:ext cx="2948026" cy="79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59DACA9-42A9-7C4F-F617-52AD1033DC18}"/>
              </a:ext>
            </a:extLst>
          </p:cNvPr>
          <p:cNvCxnSpPr>
            <a:cxnSpLocks/>
          </p:cNvCxnSpPr>
          <p:nvPr/>
        </p:nvCxnSpPr>
        <p:spPr>
          <a:xfrm flipH="1">
            <a:off x="6765721" y="1929376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11A228-2412-7E0E-F3A4-191557B1BAEF}"/>
              </a:ext>
            </a:extLst>
          </p:cNvPr>
          <p:cNvCxnSpPr>
            <a:cxnSpLocks/>
          </p:cNvCxnSpPr>
          <p:nvPr/>
        </p:nvCxnSpPr>
        <p:spPr>
          <a:xfrm flipH="1" flipV="1">
            <a:off x="6777521" y="1937313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2167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7FE1C-B4C8-563A-3961-B125978C4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0BDCFF2-E905-2F3A-1867-A66E7F833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055494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 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0182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5B5F9-E353-4385-78D8-F66326612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1463A8D-63DF-0A22-3D56-3E3385446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797637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 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Carbons make octets by borrowing electrons, from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H atoms, and from the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“other” carbon atoms.  </a:t>
                      </a:r>
                    </a:p>
                    <a:p>
                      <a:pPr algn="ctr"/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get a “full”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sized shell.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C–C bonds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 single nonpolar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C–H bonds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 single 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total bonds in molecule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Every cut through the center point results in 2 equal halves, this molecule has radial symmetry, it is NONPOLAR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42F6A3-8A81-21E5-83AF-A93C8EC1ADE6}"/>
              </a:ext>
            </a:extLst>
          </p:cNvPr>
          <p:cNvCxnSpPr>
            <a:cxnSpLocks/>
          </p:cNvCxnSpPr>
          <p:nvPr/>
        </p:nvCxnSpPr>
        <p:spPr>
          <a:xfrm>
            <a:off x="7636396" y="1418242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8E09AE1-766A-08C9-793A-15F3C7CBCCE6}"/>
              </a:ext>
            </a:extLst>
          </p:cNvPr>
          <p:cNvCxnSpPr>
            <a:cxnSpLocks/>
          </p:cNvCxnSpPr>
          <p:nvPr/>
        </p:nvCxnSpPr>
        <p:spPr>
          <a:xfrm flipH="1" flipV="1">
            <a:off x="6107146" y="2632471"/>
            <a:ext cx="2948026" cy="79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75B5516-B174-DC03-9A11-0AA5ADDC0489}"/>
              </a:ext>
            </a:extLst>
          </p:cNvPr>
          <p:cNvCxnSpPr>
            <a:cxnSpLocks/>
          </p:cNvCxnSpPr>
          <p:nvPr/>
        </p:nvCxnSpPr>
        <p:spPr>
          <a:xfrm flipH="1">
            <a:off x="6744106" y="1757652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E4C018E-45E2-8BC1-483E-66A1812CC121}"/>
              </a:ext>
            </a:extLst>
          </p:cNvPr>
          <p:cNvCxnSpPr>
            <a:cxnSpLocks/>
          </p:cNvCxnSpPr>
          <p:nvPr/>
        </p:nvCxnSpPr>
        <p:spPr>
          <a:xfrm flipH="1" flipV="1">
            <a:off x="6755906" y="1765589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9D5BDB3-7569-1A03-B617-DC7493614318}"/>
              </a:ext>
            </a:extLst>
          </p:cNvPr>
          <p:cNvGrpSpPr/>
          <p:nvPr/>
        </p:nvGrpSpPr>
        <p:grpSpPr>
          <a:xfrm>
            <a:off x="0" y="1905000"/>
            <a:ext cx="3125788" cy="1814513"/>
            <a:chOff x="542925" y="2133600"/>
            <a:chExt cx="3125788" cy="1814513"/>
          </a:xfrm>
        </p:grpSpPr>
        <p:sp>
          <p:nvSpPr>
            <p:cNvPr id="32" name="Text Box 30">
              <a:extLst>
                <a:ext uri="{FF2B5EF4-FFF2-40B4-BE49-F238E27FC236}">
                  <a16:creationId xmlns:a16="http://schemas.microsoft.com/office/drawing/2014/main" id="{16C8E51A-0589-B3C7-9B29-F1DC5052FD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325" y="2667000"/>
              <a:ext cx="2209800" cy="823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8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altLang="en-US" sz="48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C </a:t>
              </a:r>
              <a:r>
                <a:rPr lang="en-US" altLang="en-US" sz="9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    </a:t>
              </a:r>
              <a:r>
                <a:rPr lang="en-US" altLang="en-US" sz="4800" dirty="0" err="1">
                  <a:solidFill>
                    <a:prstClr val="black"/>
                  </a:solidFill>
                  <a:latin typeface="Comic Sans MS" panose="030F0702030302020204" pitchFamily="66" charset="0"/>
                </a:rPr>
                <a:t>C</a:t>
              </a:r>
              <a:r>
                <a:rPr lang="en-US" altLang="en-US" sz="48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altLang="en-US" sz="8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    </a:t>
              </a:r>
              <a:r>
                <a:rPr lang="en-US" altLang="en-US" sz="4800" dirty="0" err="1">
                  <a:solidFill>
                    <a:prstClr val="black"/>
                  </a:solidFill>
                  <a:latin typeface="Comic Sans MS" panose="030F0702030302020204" pitchFamily="66" charset="0"/>
                </a:rPr>
                <a:t>C</a:t>
              </a:r>
              <a:endParaRPr lang="en-US" altLang="en-US" sz="4800" dirty="0">
                <a:solidFill>
                  <a:prstClr val="black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3" name="Oval 31">
              <a:extLst>
                <a:ext uri="{FF2B5EF4-FFF2-40B4-BE49-F238E27FC236}">
                  <a16:creationId xmlns:a16="http://schemas.microsoft.com/office/drawing/2014/main" id="{F5790079-CF71-CB1D-5647-36A88413F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925" y="29337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Oval 32">
              <a:extLst>
                <a:ext uri="{FF2B5EF4-FFF2-40B4-BE49-F238E27FC236}">
                  <a16:creationId xmlns:a16="http://schemas.microsoft.com/office/drawing/2014/main" id="{29932A98-033E-AB8E-1D22-C67C9CA5B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925" y="3101975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Oval 33">
              <a:extLst>
                <a:ext uri="{FF2B5EF4-FFF2-40B4-BE49-F238E27FC236}">
                  <a16:creationId xmlns:a16="http://schemas.microsoft.com/office/drawing/2014/main" id="{A2024EFE-A0A2-531E-0028-82A45E166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0725" y="33528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Oval 34">
              <a:extLst>
                <a:ext uri="{FF2B5EF4-FFF2-40B4-BE49-F238E27FC236}">
                  <a16:creationId xmlns:a16="http://schemas.microsoft.com/office/drawing/2014/main" id="{55BEE9E0-478D-9353-723A-CABF4B517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325" y="33528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4BF74BC5-5A49-D26E-6223-9C223DD02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0" y="2957513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20DB3738-5313-FB22-27C8-1C202A1E0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9325" y="26670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75A7E0DE-3174-5EC7-F1E7-3248BC1F8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325" y="26670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DF583C73-3E80-EBB1-88D4-A817C94B6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325" y="29718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D8AE5350-CDD7-E06B-965D-982C3ADED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325" y="31242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47809671-5433-3A14-E028-2EE3BB62AC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4925" y="33528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4B6D311E-72A4-7E74-4F43-C3D6134013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4925" y="26670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FC42169F-0343-BD7B-32DB-0082CFD2F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3125" y="33528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28462252-6525-442B-4FF8-7A4397245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5625" y="291465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B1015497-D464-08A3-EB82-016BD4B93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6925" y="26670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" name="Text Box 45">
              <a:extLst>
                <a:ext uri="{FF2B5EF4-FFF2-40B4-BE49-F238E27FC236}">
                  <a16:creationId xmlns:a16="http://schemas.microsoft.com/office/drawing/2014/main" id="{A6534BF5-54C6-BF19-2A35-6DF70C4E6D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325" y="3429000"/>
              <a:ext cx="1295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srgbClr val="0000CC"/>
                  </a:solidFill>
                  <a:latin typeface="Comic Sans MS" panose="030F0702030302020204" pitchFamily="66" charset="0"/>
                </a:rPr>
                <a:t> H    H</a:t>
              </a:r>
            </a:p>
          </p:txBody>
        </p:sp>
        <p:sp>
          <p:nvSpPr>
            <p:cNvPr id="48" name="Rectangle 46">
              <a:extLst>
                <a:ext uri="{FF2B5EF4-FFF2-40B4-BE49-F238E27FC236}">
                  <a16:creationId xmlns:a16="http://schemas.microsoft.com/office/drawing/2014/main" id="{31850E54-1AEE-458C-14ED-5AFE0FDA8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525" y="2133600"/>
              <a:ext cx="1362075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>
                  <a:solidFill>
                    <a:srgbClr val="0000CC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altLang="en-US" sz="2800">
                  <a:solidFill>
                    <a:srgbClr val="0000CC"/>
                  </a:solidFill>
                  <a:latin typeface="Comic Sans MS" panose="030F0702030302020204" pitchFamily="66" charset="0"/>
                </a:rPr>
                <a:t>H     H</a:t>
              </a:r>
            </a:p>
          </p:txBody>
        </p:sp>
        <p:sp>
          <p:nvSpPr>
            <p:cNvPr id="49" name="Text Box 47">
              <a:extLst>
                <a:ext uri="{FF2B5EF4-FFF2-40B4-BE49-F238E27FC236}">
                  <a16:creationId xmlns:a16="http://schemas.microsoft.com/office/drawing/2014/main" id="{A335F9D6-1101-0ABE-CFD7-A22543C1D4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2925" y="2743200"/>
              <a:ext cx="45720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3600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  <p:sp>
          <p:nvSpPr>
            <p:cNvPr id="50" name="Rectangle 48">
              <a:extLst>
                <a:ext uri="{FF2B5EF4-FFF2-40B4-BE49-F238E27FC236}">
                  <a16:creationId xmlns:a16="http://schemas.microsoft.com/office/drawing/2014/main" id="{FE2C5768-5199-AFC9-B251-51053029B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3725" y="2743200"/>
              <a:ext cx="534988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203B54C5-329D-A17D-1420-D6399EB16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7925" y="3101975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B4161CA6-0E31-8E38-77CA-6C761458F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5625" y="3082925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27F5B5AA-8682-528B-2CEA-4A581648F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2725" y="33528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58D9E59B-EBA0-294B-63C8-41A001C7F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2725" y="26670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E9F06981-2DA0-C926-904E-B313B4A42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5125" y="26670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CB37376F-FC69-589E-F821-6F94C907E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5125" y="33528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ED3FDF0-FDAD-CAB8-87A2-E65362EC7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425" y="2185988"/>
              <a:ext cx="457200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  <p:sp>
          <p:nvSpPr>
            <p:cNvPr id="58" name="Rectangle 58">
              <a:extLst>
                <a:ext uri="{FF2B5EF4-FFF2-40B4-BE49-F238E27FC236}">
                  <a16:creationId xmlns:a16="http://schemas.microsoft.com/office/drawing/2014/main" id="{4E9AB0A4-2B84-5861-ED60-1A8AD9291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0325" y="3429000"/>
              <a:ext cx="4572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rgbClr val="0000CC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DD44596-B46D-1FAC-94F9-4125F1DCC1E0}"/>
              </a:ext>
            </a:extLst>
          </p:cNvPr>
          <p:cNvGrpSpPr/>
          <p:nvPr/>
        </p:nvGrpSpPr>
        <p:grpSpPr>
          <a:xfrm>
            <a:off x="3108190" y="2250370"/>
            <a:ext cx="3657600" cy="1814513"/>
            <a:chOff x="5419725" y="2133600"/>
            <a:chExt cx="3657600" cy="1814513"/>
          </a:xfrm>
        </p:grpSpPr>
        <p:sp>
          <p:nvSpPr>
            <p:cNvPr id="60" name="Text Box 73">
              <a:extLst>
                <a:ext uri="{FF2B5EF4-FFF2-40B4-BE49-F238E27FC236}">
                  <a16:creationId xmlns:a16="http://schemas.microsoft.com/office/drawing/2014/main" id="{E7848D97-A735-DEA7-11D0-D93C88087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9725" y="2743200"/>
              <a:ext cx="3657600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solidFill>
                    <a:prstClr val="black"/>
                  </a:solidFill>
                  <a:latin typeface="Comic Sans MS" panose="030F0702030302020204" pitchFamily="66" charset="0"/>
                </a:rPr>
                <a:t>H―C―C―C</a:t>
              </a:r>
              <a:r>
                <a:rPr lang="en-US" altLang="en-US">
                  <a:solidFill>
                    <a:prstClr val="black"/>
                  </a:solidFill>
                  <a:latin typeface="Verdana" panose="020B0604030504040204" pitchFamily="34" charset="0"/>
                </a:rPr>
                <a:t>―</a:t>
              </a:r>
              <a:r>
                <a:rPr lang="en-US" altLang="en-US">
                  <a:solidFill>
                    <a:prstClr val="black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  <p:sp>
          <p:nvSpPr>
            <p:cNvPr id="61" name="Text Box 74">
              <a:extLst>
                <a:ext uri="{FF2B5EF4-FFF2-40B4-BE49-F238E27FC236}">
                  <a16:creationId xmlns:a16="http://schemas.microsoft.com/office/drawing/2014/main" id="{46155031-5595-FEB5-26BE-963FF50978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05525" y="3429000"/>
              <a:ext cx="1676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prstClr val="black"/>
                  </a:solidFill>
                  <a:latin typeface="Comic Sans MS" panose="030F0702030302020204" pitchFamily="66" charset="0"/>
                </a:rPr>
                <a:t>H   H   H</a:t>
              </a:r>
            </a:p>
          </p:txBody>
        </p:sp>
        <p:sp>
          <p:nvSpPr>
            <p:cNvPr id="62" name="Rectangle 75">
              <a:extLst>
                <a:ext uri="{FF2B5EF4-FFF2-40B4-BE49-F238E27FC236}">
                  <a16:creationId xmlns:a16="http://schemas.microsoft.com/office/drawing/2014/main" id="{3B64FBCD-D748-092A-1808-12E886D9B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525" y="2133600"/>
              <a:ext cx="17526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H   </a:t>
              </a:r>
              <a:r>
                <a:rPr lang="en-US" altLang="en-US" sz="2800" dirty="0" err="1">
                  <a:solidFill>
                    <a:prstClr val="black"/>
                  </a:solidFill>
                  <a:latin typeface="Comic Sans MS" panose="030F0702030302020204" pitchFamily="66" charset="0"/>
                </a:rPr>
                <a:t>H</a:t>
              </a:r>
              <a:r>
                <a:rPr lang="en-US" altLang="en-US" sz="2800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   </a:t>
              </a:r>
              <a:r>
                <a:rPr lang="en-US" altLang="en-US" sz="2800" dirty="0" err="1">
                  <a:solidFill>
                    <a:prstClr val="black"/>
                  </a:solidFill>
                  <a:latin typeface="Comic Sans MS" panose="030F0702030302020204" pitchFamily="66" charset="0"/>
                </a:rPr>
                <a:t>H</a:t>
              </a:r>
              <a:endParaRPr lang="en-US" altLang="en-US" sz="2800" dirty="0">
                <a:solidFill>
                  <a:prstClr val="black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63" name="Line 76">
              <a:extLst>
                <a:ext uri="{FF2B5EF4-FFF2-40B4-BE49-F238E27FC236}">
                  <a16:creationId xmlns:a16="http://schemas.microsoft.com/office/drawing/2014/main" id="{BEEAC3B6-8CB7-1B9B-3011-DF2D429B0C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34125" y="25908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Line 77">
              <a:extLst>
                <a:ext uri="{FF2B5EF4-FFF2-40B4-BE49-F238E27FC236}">
                  <a16:creationId xmlns:a16="http://schemas.microsoft.com/office/drawing/2014/main" id="{8DD31BF6-82C4-E366-791D-4C0833B8ED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34125" y="3276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Line 78">
              <a:extLst>
                <a:ext uri="{FF2B5EF4-FFF2-40B4-BE49-F238E27FC236}">
                  <a16:creationId xmlns:a16="http://schemas.microsoft.com/office/drawing/2014/main" id="{C81AFA02-2667-457A-3581-A50465C4F1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43725" y="25908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Line 79">
              <a:extLst>
                <a:ext uri="{FF2B5EF4-FFF2-40B4-BE49-F238E27FC236}">
                  <a16:creationId xmlns:a16="http://schemas.microsoft.com/office/drawing/2014/main" id="{EA23C339-8961-79DF-B279-674F281551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43725" y="3276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Line 80">
              <a:extLst>
                <a:ext uri="{FF2B5EF4-FFF2-40B4-BE49-F238E27FC236}">
                  <a16:creationId xmlns:a16="http://schemas.microsoft.com/office/drawing/2014/main" id="{DCEE9BCC-840B-93FB-802E-6D89E7653D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3325" y="25908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Line 81">
              <a:extLst>
                <a:ext uri="{FF2B5EF4-FFF2-40B4-BE49-F238E27FC236}">
                  <a16:creationId xmlns:a16="http://schemas.microsoft.com/office/drawing/2014/main" id="{8ED90E97-3AC6-D4AE-145A-DB73CE0C54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3325" y="3276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D0DE094-08D9-F920-007E-738170E0E9F6}"/>
              </a:ext>
            </a:extLst>
          </p:cNvPr>
          <p:cNvGrpSpPr/>
          <p:nvPr/>
        </p:nvGrpSpPr>
        <p:grpSpPr>
          <a:xfrm>
            <a:off x="6102282" y="1736121"/>
            <a:ext cx="3657600" cy="1814513"/>
            <a:chOff x="5419725" y="2133600"/>
            <a:chExt cx="3657600" cy="1814513"/>
          </a:xfrm>
        </p:grpSpPr>
        <p:sp>
          <p:nvSpPr>
            <p:cNvPr id="70" name="Text Box 73">
              <a:extLst>
                <a:ext uri="{FF2B5EF4-FFF2-40B4-BE49-F238E27FC236}">
                  <a16:creationId xmlns:a16="http://schemas.microsoft.com/office/drawing/2014/main" id="{47738A32-D94D-2554-F564-C19F982EFC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9725" y="2743200"/>
              <a:ext cx="3657600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solidFill>
                    <a:prstClr val="black"/>
                  </a:solidFill>
                  <a:latin typeface="Comic Sans MS" panose="030F0702030302020204" pitchFamily="66" charset="0"/>
                </a:rPr>
                <a:t>H―C―C―C</a:t>
              </a:r>
              <a:r>
                <a:rPr lang="en-US" altLang="en-US">
                  <a:solidFill>
                    <a:prstClr val="black"/>
                  </a:solidFill>
                  <a:latin typeface="Verdana" panose="020B0604030504040204" pitchFamily="34" charset="0"/>
                </a:rPr>
                <a:t>―</a:t>
              </a:r>
              <a:r>
                <a:rPr lang="en-US" altLang="en-US">
                  <a:solidFill>
                    <a:prstClr val="black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  <p:sp>
          <p:nvSpPr>
            <p:cNvPr id="71" name="Text Box 74">
              <a:extLst>
                <a:ext uri="{FF2B5EF4-FFF2-40B4-BE49-F238E27FC236}">
                  <a16:creationId xmlns:a16="http://schemas.microsoft.com/office/drawing/2014/main" id="{C774BA6D-0778-F9FF-5D2D-640FE026B6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05525" y="3429000"/>
              <a:ext cx="16764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prstClr val="black"/>
                  </a:solidFill>
                  <a:latin typeface="Comic Sans MS" panose="030F0702030302020204" pitchFamily="66" charset="0"/>
                </a:rPr>
                <a:t>H   H   H</a:t>
              </a:r>
            </a:p>
          </p:txBody>
        </p:sp>
        <p:sp>
          <p:nvSpPr>
            <p:cNvPr id="72" name="Rectangle 75">
              <a:extLst>
                <a:ext uri="{FF2B5EF4-FFF2-40B4-BE49-F238E27FC236}">
                  <a16:creationId xmlns:a16="http://schemas.microsoft.com/office/drawing/2014/main" id="{9A3D8585-78B1-A21B-E1B0-4E043A51BC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525" y="2133600"/>
              <a:ext cx="17526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>
                  <a:solidFill>
                    <a:prstClr val="black"/>
                  </a:solidFill>
                  <a:latin typeface="Comic Sans MS" panose="030F0702030302020204" pitchFamily="66" charset="0"/>
                </a:rPr>
                <a:t>H   H   H</a:t>
              </a:r>
            </a:p>
          </p:txBody>
        </p:sp>
        <p:sp>
          <p:nvSpPr>
            <p:cNvPr id="73" name="Line 76">
              <a:extLst>
                <a:ext uri="{FF2B5EF4-FFF2-40B4-BE49-F238E27FC236}">
                  <a16:creationId xmlns:a16="http://schemas.microsoft.com/office/drawing/2014/main" id="{D617B5CD-CD59-A119-FCBA-9D4C7EB653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34125" y="25908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Line 77">
              <a:extLst>
                <a:ext uri="{FF2B5EF4-FFF2-40B4-BE49-F238E27FC236}">
                  <a16:creationId xmlns:a16="http://schemas.microsoft.com/office/drawing/2014/main" id="{EA4ABA48-78D4-CC86-483C-B14307C973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34125" y="3276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Line 78">
              <a:extLst>
                <a:ext uri="{FF2B5EF4-FFF2-40B4-BE49-F238E27FC236}">
                  <a16:creationId xmlns:a16="http://schemas.microsoft.com/office/drawing/2014/main" id="{4FC90D58-4730-8AD0-B658-BA3A024B3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43725" y="25908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Line 79">
              <a:extLst>
                <a:ext uri="{FF2B5EF4-FFF2-40B4-BE49-F238E27FC236}">
                  <a16:creationId xmlns:a16="http://schemas.microsoft.com/office/drawing/2014/main" id="{B7CBE0F8-45E5-2AE3-08EF-D24B398DFF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43725" y="3276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Line 80">
              <a:extLst>
                <a:ext uri="{FF2B5EF4-FFF2-40B4-BE49-F238E27FC236}">
                  <a16:creationId xmlns:a16="http://schemas.microsoft.com/office/drawing/2014/main" id="{9FDA24C3-1F57-09D0-ECFC-8C649F2982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3325" y="25908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Line 81">
              <a:extLst>
                <a:ext uri="{FF2B5EF4-FFF2-40B4-BE49-F238E27FC236}">
                  <a16:creationId xmlns:a16="http://schemas.microsoft.com/office/drawing/2014/main" id="{AA453A3E-B4E2-5BB0-358C-80AA24856B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3325" y="3276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86606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85F42-05F3-2313-0A6C-272615DD5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610FAEA-F601-EB7C-0893-4E0B4315CB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647025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 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8723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9FBCE-F65B-DE83-7B5B-30F65702D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78A4D90-CB64-3841-E99D-28B365EBF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520864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 </a:t>
                      </a:r>
                      <a:r>
                        <a:rPr lang="en-US" alt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make an octet by borrowing 2 electrons from </a:t>
                      </a:r>
                      <a:r>
                        <a:rPr lang="en-US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each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oxygen atom.    </a:t>
                      </a:r>
                    </a:p>
                    <a:p>
                      <a:pPr algn="ctr"/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 “O” atoms borrow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electrons from the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atom.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O=C bonds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 double 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A STRAIGHT LINE 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total bonds in molecule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Every cut through the center point results in 2 equal halves, this molecule has radial symmetry, it is NONPOLAR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C589EBD6-3BBF-FB13-B92F-2CC7B297B2F2}"/>
              </a:ext>
            </a:extLst>
          </p:cNvPr>
          <p:cNvGrpSpPr/>
          <p:nvPr/>
        </p:nvGrpSpPr>
        <p:grpSpPr>
          <a:xfrm>
            <a:off x="381000" y="2286000"/>
            <a:ext cx="2209800" cy="842963"/>
            <a:chOff x="990600" y="1962150"/>
            <a:chExt cx="2209800" cy="842963"/>
          </a:xfrm>
        </p:grpSpPr>
        <p:sp>
          <p:nvSpPr>
            <p:cNvPr id="5" name="Text Box 8">
              <a:extLst>
                <a:ext uri="{FF2B5EF4-FFF2-40B4-BE49-F238E27FC236}">
                  <a16:creationId xmlns:a16="http://schemas.microsoft.com/office/drawing/2014/main" id="{C75B894D-4B4B-1F87-82E8-C9C85FD5FD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1981200"/>
              <a:ext cx="1447800" cy="823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800">
                  <a:solidFill>
                    <a:prstClr val="black"/>
                  </a:solidFill>
                  <a:latin typeface="Comic Sans MS" panose="030F0702030302020204" pitchFamily="66" charset="0"/>
                </a:rPr>
                <a:t>C  </a:t>
              </a:r>
            </a:p>
          </p:txBody>
        </p:sp>
        <p:sp>
          <p:nvSpPr>
            <p:cNvPr id="6" name="Oval 9">
              <a:extLst>
                <a:ext uri="{FF2B5EF4-FFF2-40B4-BE49-F238E27FC236}">
                  <a16:creationId xmlns:a16="http://schemas.microsoft.com/office/drawing/2014/main" id="{F12A932E-3151-2030-20A9-D6BCB2647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0" y="22860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Oval 10">
              <a:extLst>
                <a:ext uri="{FF2B5EF4-FFF2-40B4-BE49-F238E27FC236}">
                  <a16:creationId xmlns:a16="http://schemas.microsoft.com/office/drawing/2014/main" id="{D186BFFC-51FD-750C-D9ED-B168CBD7B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0" y="22860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Oval 11">
              <a:extLst>
                <a:ext uri="{FF2B5EF4-FFF2-40B4-BE49-F238E27FC236}">
                  <a16:creationId xmlns:a16="http://schemas.microsoft.com/office/drawing/2014/main" id="{8C72D2ED-76CD-F287-168F-7031C24AB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0" y="24384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Oval 12">
              <a:extLst>
                <a:ext uri="{FF2B5EF4-FFF2-40B4-BE49-F238E27FC236}">
                  <a16:creationId xmlns:a16="http://schemas.microsoft.com/office/drawing/2014/main" id="{15041268-3A67-E459-17F2-76CEE4FDE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0" y="24384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BF70F93B-5BD6-B429-F46A-3B25649BB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4384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74EFC31F-0A5D-98CB-3340-843FA30C5D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286000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Oval 15">
              <a:extLst>
                <a:ext uri="{FF2B5EF4-FFF2-40B4-BE49-F238E27FC236}">
                  <a16:creationId xmlns:a16="http://schemas.microsoft.com/office/drawing/2014/main" id="{379EFABB-1BCF-4298-89E0-2342E86FA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0200" y="24384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99C68E89-1F7F-940D-5C9C-1FB4A12C2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200" y="26670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Text Box 17">
              <a:extLst>
                <a:ext uri="{FF2B5EF4-FFF2-40B4-BE49-F238E27FC236}">
                  <a16:creationId xmlns:a16="http://schemas.microsoft.com/office/drawing/2014/main" id="{C10E0D17-608E-AF5E-250A-548A8CB192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1981200"/>
              <a:ext cx="685800" cy="823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800">
                  <a:solidFill>
                    <a:srgbClr val="0000CC"/>
                  </a:solidFill>
                  <a:latin typeface="Comic Sans MS" panose="030F0702030302020204" pitchFamily="66" charset="0"/>
                </a:rPr>
                <a:t>O</a:t>
              </a:r>
            </a:p>
          </p:txBody>
        </p:sp>
        <p:sp>
          <p:nvSpPr>
            <p:cNvPr id="15" name="Rectangle 18">
              <a:extLst>
                <a:ext uri="{FF2B5EF4-FFF2-40B4-BE49-F238E27FC236}">
                  <a16:creationId xmlns:a16="http://schemas.microsoft.com/office/drawing/2014/main" id="{5D1948A1-FC78-88D2-85D5-0528E936D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1962150"/>
              <a:ext cx="671513" cy="823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800">
                  <a:solidFill>
                    <a:srgbClr val="0000CC"/>
                  </a:solidFill>
                  <a:latin typeface="Comic Sans MS" panose="030F0702030302020204" pitchFamily="66" charset="0"/>
                </a:rPr>
                <a:t>O</a:t>
              </a:r>
            </a:p>
          </p:txBody>
        </p:sp>
        <p:sp>
          <p:nvSpPr>
            <p:cNvPr id="16" name="Oval 19">
              <a:extLst>
                <a:ext uri="{FF2B5EF4-FFF2-40B4-BE49-F238E27FC236}">
                  <a16:creationId xmlns:a16="http://schemas.microsoft.com/office/drawing/2014/main" id="{5FCB0221-B1BA-733C-5054-1D7EE227D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0200" y="22860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Oval 20">
              <a:extLst>
                <a:ext uri="{FF2B5EF4-FFF2-40B4-BE49-F238E27FC236}">
                  <a16:creationId xmlns:a16="http://schemas.microsoft.com/office/drawing/2014/main" id="{CF42CB6D-7F3C-0119-9BE0-B7ABB9992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200" y="26670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Oval 21">
              <a:extLst>
                <a:ext uri="{FF2B5EF4-FFF2-40B4-BE49-F238E27FC236}">
                  <a16:creationId xmlns:a16="http://schemas.microsoft.com/office/drawing/2014/main" id="{4D89B323-DA71-D326-F5A6-DA57F6828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6670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Oval 22">
              <a:extLst>
                <a:ext uri="{FF2B5EF4-FFF2-40B4-BE49-F238E27FC236}">
                  <a16:creationId xmlns:a16="http://schemas.microsoft.com/office/drawing/2014/main" id="{AEDD6F08-B164-142D-F806-0AC9DC411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200" y="19812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Oval 23">
              <a:extLst>
                <a:ext uri="{FF2B5EF4-FFF2-40B4-BE49-F238E27FC236}">
                  <a16:creationId xmlns:a16="http://schemas.microsoft.com/office/drawing/2014/main" id="{4158567E-C8B8-CDF9-2C24-C8184ACA9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19812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Oval 24">
              <a:extLst>
                <a:ext uri="{FF2B5EF4-FFF2-40B4-BE49-F238E27FC236}">
                  <a16:creationId xmlns:a16="http://schemas.microsoft.com/office/drawing/2014/main" id="{7B34CF27-1CFD-C8FF-1CB5-C808972B6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600" y="26670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Oval 25">
              <a:extLst>
                <a:ext uri="{FF2B5EF4-FFF2-40B4-BE49-F238E27FC236}">
                  <a16:creationId xmlns:a16="http://schemas.microsoft.com/office/drawing/2014/main" id="{2D3E5EC7-B080-F98B-4E56-6645CFC4B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600" y="19812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Oval 26">
              <a:extLst>
                <a:ext uri="{FF2B5EF4-FFF2-40B4-BE49-F238E27FC236}">
                  <a16:creationId xmlns:a16="http://schemas.microsoft.com/office/drawing/2014/main" id="{55F7DD76-4FFD-6236-FB02-2C101A5EC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200" y="1981200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6" name="Text Box 7">
            <a:extLst>
              <a:ext uri="{FF2B5EF4-FFF2-40B4-BE49-F238E27FC236}">
                <a16:creationId xmlns:a16="http://schemas.microsoft.com/office/drawing/2014/main" id="{AA42F03C-18C4-37DB-4776-B03957D1E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8513" y="2255341"/>
            <a:ext cx="28194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 dirty="0">
                <a:solidFill>
                  <a:prstClr val="black"/>
                </a:solidFill>
                <a:latin typeface="Comic Sans MS" panose="030F0702030302020204" pitchFamily="66" charset="0"/>
              </a:rPr>
              <a:t>O=C=O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9421F742-6952-3DF4-E11F-02512442F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1357" y="2261826"/>
            <a:ext cx="28194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 dirty="0">
                <a:solidFill>
                  <a:prstClr val="black"/>
                </a:solidFill>
                <a:latin typeface="Comic Sans MS" panose="030F0702030302020204" pitchFamily="66" charset="0"/>
              </a:rPr>
              <a:t>O=C=O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157CFC5-5DC8-DD89-1348-5D8F5177CBC7}"/>
              </a:ext>
            </a:extLst>
          </p:cNvPr>
          <p:cNvCxnSpPr>
            <a:cxnSpLocks/>
          </p:cNvCxnSpPr>
          <p:nvPr/>
        </p:nvCxnSpPr>
        <p:spPr>
          <a:xfrm>
            <a:off x="7595794" y="1490011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D8CAE0F-3E81-3BF7-EE2B-A5EEC9B74158}"/>
              </a:ext>
            </a:extLst>
          </p:cNvPr>
          <p:cNvCxnSpPr>
            <a:cxnSpLocks/>
          </p:cNvCxnSpPr>
          <p:nvPr/>
        </p:nvCxnSpPr>
        <p:spPr>
          <a:xfrm flipH="1" flipV="1">
            <a:off x="6066544" y="2704240"/>
            <a:ext cx="2948026" cy="79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92D9323-9EC8-93AC-E0CB-71ABD3CF99C1}"/>
              </a:ext>
            </a:extLst>
          </p:cNvPr>
          <p:cNvCxnSpPr>
            <a:cxnSpLocks/>
          </p:cNvCxnSpPr>
          <p:nvPr/>
        </p:nvCxnSpPr>
        <p:spPr>
          <a:xfrm flipH="1">
            <a:off x="6703504" y="1829421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DFD250B-ADCD-3B25-9A9A-1730A18EB173}"/>
              </a:ext>
            </a:extLst>
          </p:cNvPr>
          <p:cNvCxnSpPr>
            <a:cxnSpLocks/>
          </p:cNvCxnSpPr>
          <p:nvPr/>
        </p:nvCxnSpPr>
        <p:spPr>
          <a:xfrm flipH="1" flipV="1">
            <a:off x="6715304" y="1837358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5326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1B1F6-850F-B8F5-4151-E8544BEC8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9C7452-96CA-06C2-6B8F-8946EB75F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54599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AsCl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 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26611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F7D18-3BFC-94F3-AAAF-50C2D0CC2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D151386-B97C-52FD-3EE7-E21FFF6DEE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503548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AsCl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 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Arsenic make an octet by borrowing 1 electrons from each chlorine atom.    </a:t>
                      </a:r>
                    </a:p>
                    <a:p>
                      <a:pPr algn="ctr"/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Cl atoms borrow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electron each from the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arsenic atom.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As–Cl bond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 single 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total bonds in molecule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Just one cut shows that this molecule does not have radial symmetry.  One side is a “double Cl”, the other is a single Cl plus a pair of electrons.  </a:t>
                      </a:r>
                    </a:p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a POLAR molecule.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45C1A926-BB7D-1C41-8C24-774C51208910}"/>
              </a:ext>
            </a:extLst>
          </p:cNvPr>
          <p:cNvGrpSpPr/>
          <p:nvPr/>
        </p:nvGrpSpPr>
        <p:grpSpPr>
          <a:xfrm>
            <a:off x="533400" y="2127453"/>
            <a:ext cx="2133600" cy="1311275"/>
            <a:chOff x="1257300" y="2371457"/>
            <a:chExt cx="2133600" cy="1311275"/>
          </a:xfrm>
        </p:grpSpPr>
        <p:sp>
          <p:nvSpPr>
            <p:cNvPr id="28" name="Text Box 31">
              <a:extLst>
                <a:ext uri="{FF2B5EF4-FFF2-40B4-BE49-F238E27FC236}">
                  <a16:creationId xmlns:a16="http://schemas.microsoft.com/office/drawing/2014/main" id="{02590FF5-0231-9BDA-BEA5-30ED322F2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6900" y="2371457"/>
              <a:ext cx="9144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000">
                  <a:solidFill>
                    <a:prstClr val="black"/>
                  </a:solidFill>
                  <a:latin typeface="Comic Sans MS" panose="030F0702030302020204" pitchFamily="66" charset="0"/>
                </a:rPr>
                <a:t>As</a:t>
              </a:r>
            </a:p>
          </p:txBody>
        </p:sp>
        <p:sp>
          <p:nvSpPr>
            <p:cNvPr id="29" name="Oval 32">
              <a:extLst>
                <a:ext uri="{FF2B5EF4-FFF2-40B4-BE49-F238E27FC236}">
                  <a16:creationId xmlns:a16="http://schemas.microsoft.com/office/drawing/2014/main" id="{B7E84991-50E5-7A88-9CCD-60DFC0915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700" y="2371457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Oval 33">
              <a:extLst>
                <a:ext uri="{FF2B5EF4-FFF2-40B4-BE49-F238E27FC236}">
                  <a16:creationId xmlns:a16="http://schemas.microsoft.com/office/drawing/2014/main" id="{65C4E13B-B0A3-A6A9-FB4B-3E2AF3D4D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00" y="2371457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" name="Oval 34">
              <a:extLst>
                <a:ext uri="{FF2B5EF4-FFF2-40B4-BE49-F238E27FC236}">
                  <a16:creationId xmlns:a16="http://schemas.microsoft.com/office/drawing/2014/main" id="{4A7C8B80-5901-C877-9412-44546E091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900" y="2752457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Oval 35">
              <a:extLst>
                <a:ext uri="{FF2B5EF4-FFF2-40B4-BE49-F238E27FC236}">
                  <a16:creationId xmlns:a16="http://schemas.microsoft.com/office/drawing/2014/main" id="{CCE1A496-9697-343A-C7D7-F03DF9B25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00" y="2981057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Oval 36">
              <a:extLst>
                <a:ext uri="{FF2B5EF4-FFF2-40B4-BE49-F238E27FC236}">
                  <a16:creationId xmlns:a16="http://schemas.microsoft.com/office/drawing/2014/main" id="{DB83A2B5-219B-1028-3AFA-F4B5A6056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900" y="2600057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Text Box 37">
              <a:extLst>
                <a:ext uri="{FF2B5EF4-FFF2-40B4-BE49-F238E27FC236}">
                  <a16:creationId xmlns:a16="http://schemas.microsoft.com/office/drawing/2014/main" id="{2E4F1629-389F-9B1A-E044-6A24071ECE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5100" y="2371457"/>
              <a:ext cx="6858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000">
                  <a:solidFill>
                    <a:srgbClr val="0000CC"/>
                  </a:solidFill>
                  <a:latin typeface="Comic Sans MS" panose="030F0702030302020204" pitchFamily="66" charset="0"/>
                </a:rPr>
                <a:t>Cl</a:t>
              </a:r>
            </a:p>
          </p:txBody>
        </p:sp>
        <p:sp>
          <p:nvSpPr>
            <p:cNvPr id="35" name="Oval 38">
              <a:extLst>
                <a:ext uri="{FF2B5EF4-FFF2-40B4-BE49-F238E27FC236}">
                  <a16:creationId xmlns:a16="http://schemas.microsoft.com/office/drawing/2014/main" id="{CCBEAE03-A7CA-6AB1-D230-F278BE8C1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900" y="26000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Oval 39">
              <a:extLst>
                <a:ext uri="{FF2B5EF4-FFF2-40B4-BE49-F238E27FC236}">
                  <a16:creationId xmlns:a16="http://schemas.microsoft.com/office/drawing/2014/main" id="{9D4B43B2-0E0E-A706-BB18-88B8F9107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700" y="29810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Oval 40">
              <a:extLst>
                <a:ext uri="{FF2B5EF4-FFF2-40B4-BE49-F238E27FC236}">
                  <a16:creationId xmlns:a16="http://schemas.microsoft.com/office/drawing/2014/main" id="{3223BF87-2AA9-9618-FBBA-873897490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900" y="27524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Oval 41">
              <a:extLst>
                <a:ext uri="{FF2B5EF4-FFF2-40B4-BE49-F238E27FC236}">
                  <a16:creationId xmlns:a16="http://schemas.microsoft.com/office/drawing/2014/main" id="{5FB74E59-7D03-59B9-31D9-0B8EB4474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29810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Oval 42">
              <a:extLst>
                <a:ext uri="{FF2B5EF4-FFF2-40B4-BE49-F238E27FC236}">
                  <a16:creationId xmlns:a16="http://schemas.microsoft.com/office/drawing/2014/main" id="{26BA873E-3755-2BFF-D9E1-53ADC9055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6100" y="29810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Oval 43">
              <a:extLst>
                <a:ext uri="{FF2B5EF4-FFF2-40B4-BE49-F238E27FC236}">
                  <a16:creationId xmlns:a16="http://schemas.microsoft.com/office/drawing/2014/main" id="{9381AE0B-EE4E-B265-656E-138AA6C4E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8500" y="26000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" name="Oval 44">
              <a:extLst>
                <a:ext uri="{FF2B5EF4-FFF2-40B4-BE49-F238E27FC236}">
                  <a16:creationId xmlns:a16="http://schemas.microsoft.com/office/drawing/2014/main" id="{CF0F7600-743A-523C-B11E-8A605EC05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8500" y="27524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" name="Oval 45">
              <a:extLst>
                <a:ext uri="{FF2B5EF4-FFF2-40B4-BE49-F238E27FC236}">
                  <a16:creationId xmlns:a16="http://schemas.microsoft.com/office/drawing/2014/main" id="{FA467A8F-6DB1-F00B-4C2B-D3AF91257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23714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" name="Oval 46">
              <a:extLst>
                <a:ext uri="{FF2B5EF4-FFF2-40B4-BE49-F238E27FC236}">
                  <a16:creationId xmlns:a16="http://schemas.microsoft.com/office/drawing/2014/main" id="{7F61C446-E146-2481-75D4-7B977E7BC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6100" y="23714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" name="Text Box 47">
              <a:extLst>
                <a:ext uri="{FF2B5EF4-FFF2-40B4-BE49-F238E27FC236}">
                  <a16:creationId xmlns:a16="http://schemas.microsoft.com/office/drawing/2014/main" id="{7DD2C0CE-C12F-E181-56C3-A1B7F78953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3100" y="2981057"/>
              <a:ext cx="6858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000">
                  <a:solidFill>
                    <a:srgbClr val="0000CC"/>
                  </a:solidFill>
                  <a:latin typeface="Comic Sans MS" panose="030F0702030302020204" pitchFamily="66" charset="0"/>
                </a:rPr>
                <a:t>Cl</a:t>
              </a:r>
            </a:p>
          </p:txBody>
        </p:sp>
        <p:sp>
          <p:nvSpPr>
            <p:cNvPr id="45" name="Oval 48">
              <a:extLst>
                <a:ext uri="{FF2B5EF4-FFF2-40B4-BE49-F238E27FC236}">
                  <a16:creationId xmlns:a16="http://schemas.microsoft.com/office/drawing/2014/main" id="{EE0EEC61-C89F-1ED3-F9BA-84DA9A8A2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2700" y="32096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Oval 49">
              <a:extLst>
                <a:ext uri="{FF2B5EF4-FFF2-40B4-BE49-F238E27FC236}">
                  <a16:creationId xmlns:a16="http://schemas.microsoft.com/office/drawing/2014/main" id="{E85AF127-0E7E-237B-8077-E103BBE65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2700" y="33620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" name="Oval 50">
              <a:extLst>
                <a:ext uri="{FF2B5EF4-FFF2-40B4-BE49-F238E27FC236}">
                  <a16:creationId xmlns:a16="http://schemas.microsoft.com/office/drawing/2014/main" id="{85F12F2F-0FC9-67E2-9AB7-4C7195E124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00" y="35906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8" name="Oval 51">
              <a:extLst>
                <a:ext uri="{FF2B5EF4-FFF2-40B4-BE49-F238E27FC236}">
                  <a16:creationId xmlns:a16="http://schemas.microsoft.com/office/drawing/2014/main" id="{C82B9920-D42C-BC49-F0F5-764FEA8C8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700" y="35906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9" name="Oval 52">
              <a:extLst>
                <a:ext uri="{FF2B5EF4-FFF2-40B4-BE49-F238E27FC236}">
                  <a16:creationId xmlns:a16="http://schemas.microsoft.com/office/drawing/2014/main" id="{F68EB130-A4DD-6223-728C-8F79F7212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3100" y="33620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0" name="Oval 53">
              <a:extLst>
                <a:ext uri="{FF2B5EF4-FFF2-40B4-BE49-F238E27FC236}">
                  <a16:creationId xmlns:a16="http://schemas.microsoft.com/office/drawing/2014/main" id="{A7D0DD34-769A-F055-8D1B-30E989391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3100" y="32096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" name="Text Box 54">
              <a:extLst>
                <a:ext uri="{FF2B5EF4-FFF2-40B4-BE49-F238E27FC236}">
                  <a16:creationId xmlns:a16="http://schemas.microsoft.com/office/drawing/2014/main" id="{BE332EAD-EE63-CCFD-0885-BDC2B35DD9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7300" y="2371457"/>
              <a:ext cx="7620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4000">
                  <a:solidFill>
                    <a:srgbClr val="0000CC"/>
                  </a:solidFill>
                  <a:latin typeface="Comic Sans MS" panose="030F0702030302020204" pitchFamily="66" charset="0"/>
                </a:rPr>
                <a:t>Cl</a:t>
              </a:r>
            </a:p>
          </p:txBody>
        </p:sp>
        <p:sp>
          <p:nvSpPr>
            <p:cNvPr id="52" name="Oval 55">
              <a:extLst>
                <a:ext uri="{FF2B5EF4-FFF2-40B4-BE49-F238E27FC236}">
                  <a16:creationId xmlns:a16="http://schemas.microsoft.com/office/drawing/2014/main" id="{8460F70F-5786-9061-F6AD-7EF9F8130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8300" y="29810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" name="Oval 56">
              <a:extLst>
                <a:ext uri="{FF2B5EF4-FFF2-40B4-BE49-F238E27FC236}">
                  <a16:creationId xmlns:a16="http://schemas.microsoft.com/office/drawing/2014/main" id="{02955796-D286-B9B4-B9E6-2AAD1B4A7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5900" y="29810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Oval 57">
              <a:extLst>
                <a:ext uri="{FF2B5EF4-FFF2-40B4-BE49-F238E27FC236}">
                  <a16:creationId xmlns:a16="http://schemas.microsoft.com/office/drawing/2014/main" id="{9F5AA470-B242-DEC6-F170-6EA67BE13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7300" y="27524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" name="Oval 58">
              <a:extLst>
                <a:ext uri="{FF2B5EF4-FFF2-40B4-BE49-F238E27FC236}">
                  <a16:creationId xmlns:a16="http://schemas.microsoft.com/office/drawing/2014/main" id="{B512EF84-070B-BF10-1114-656CAD173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7300" y="26000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6" name="Oval 59">
              <a:extLst>
                <a:ext uri="{FF2B5EF4-FFF2-40B4-BE49-F238E27FC236}">
                  <a16:creationId xmlns:a16="http://schemas.microsoft.com/office/drawing/2014/main" id="{76EB1E3D-23B5-8BEB-7272-733B2803F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5900" y="23714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Oval 60">
              <a:extLst>
                <a:ext uri="{FF2B5EF4-FFF2-40B4-BE49-F238E27FC236}">
                  <a16:creationId xmlns:a16="http://schemas.microsoft.com/office/drawing/2014/main" id="{199D1562-1166-3576-B0C5-6CD81F813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8300" y="2371457"/>
              <a:ext cx="76200" cy="76200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8" name="Text Box 28">
            <a:extLst>
              <a:ext uri="{FF2B5EF4-FFF2-40B4-BE49-F238E27FC236}">
                <a16:creationId xmlns:a16="http://schemas.microsoft.com/office/drawing/2014/main" id="{E2A9885A-FDBB-B975-97D4-A8E1E1A2A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7829" y="2084017"/>
            <a:ext cx="308609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CC"/>
                </a:solidFill>
                <a:latin typeface="Arial" panose="020B0604020202020204" pitchFamily="34" charset="0"/>
              </a:rPr>
              <a:t>Cl</a:t>
            </a:r>
            <a:r>
              <a:rPr lang="en-US" altLang="en-US" sz="4000" dirty="0">
                <a:solidFill>
                  <a:prstClr val="black"/>
                </a:solidFill>
                <a:latin typeface="Verdana" panose="020B0604030504040204" pitchFamily="34" charset="0"/>
              </a:rPr>
              <a:t>―As―</a:t>
            </a:r>
            <a:r>
              <a:rPr lang="en-US" altLang="en-US" sz="4000" dirty="0">
                <a:solidFill>
                  <a:srgbClr val="0000CC"/>
                </a:solidFill>
                <a:latin typeface="Verdana" panose="020B0604030504040204" pitchFamily="34" charset="0"/>
              </a:rPr>
              <a:t>Cl</a:t>
            </a:r>
          </a:p>
        </p:txBody>
      </p:sp>
      <p:sp>
        <p:nvSpPr>
          <p:cNvPr id="59" name="Text Box 29">
            <a:extLst>
              <a:ext uri="{FF2B5EF4-FFF2-40B4-BE49-F238E27FC236}">
                <a16:creationId xmlns:a16="http://schemas.microsoft.com/office/drawing/2014/main" id="{7DA14BC8-1E6D-9DE4-094D-DE4F90BAE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2229" y="3227017"/>
            <a:ext cx="1219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CC"/>
                </a:solidFill>
                <a:latin typeface="Arial" panose="020B0604020202020204" pitchFamily="34" charset="0"/>
              </a:rPr>
              <a:t>Cl</a:t>
            </a:r>
          </a:p>
        </p:txBody>
      </p:sp>
      <p:sp>
        <p:nvSpPr>
          <p:cNvPr id="60" name="Line 30">
            <a:extLst>
              <a:ext uri="{FF2B5EF4-FFF2-40B4-BE49-F238E27FC236}">
                <a16:creationId xmlns:a16="http://schemas.microsoft.com/office/drawing/2014/main" id="{2EE5A15A-2D06-FB5B-1F6C-EB6E8362958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3229" y="2693617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Text Box 28">
            <a:extLst>
              <a:ext uri="{FF2B5EF4-FFF2-40B4-BE49-F238E27FC236}">
                <a16:creationId xmlns:a16="http://schemas.microsoft.com/office/drawing/2014/main" id="{154D222F-0923-35EE-80DB-1E4099CAF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059" y="2084017"/>
            <a:ext cx="308609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CC"/>
                </a:solidFill>
                <a:latin typeface="Arial" panose="020B0604020202020204" pitchFamily="34" charset="0"/>
              </a:rPr>
              <a:t>Cl</a:t>
            </a:r>
            <a:r>
              <a:rPr lang="en-US" altLang="en-US" sz="4000" dirty="0">
                <a:solidFill>
                  <a:prstClr val="black"/>
                </a:solidFill>
                <a:latin typeface="Verdana" panose="020B0604030504040204" pitchFamily="34" charset="0"/>
              </a:rPr>
              <a:t>―As―</a:t>
            </a:r>
            <a:r>
              <a:rPr lang="en-US" altLang="en-US" sz="4000" dirty="0">
                <a:solidFill>
                  <a:srgbClr val="0000CC"/>
                </a:solidFill>
                <a:latin typeface="Verdana" panose="020B0604030504040204" pitchFamily="34" charset="0"/>
              </a:rPr>
              <a:t>Cl</a:t>
            </a:r>
          </a:p>
        </p:txBody>
      </p:sp>
      <p:sp>
        <p:nvSpPr>
          <p:cNvPr id="62" name="Text Box 29">
            <a:extLst>
              <a:ext uri="{FF2B5EF4-FFF2-40B4-BE49-F238E27FC236}">
                <a16:creationId xmlns:a16="http://schemas.microsoft.com/office/drawing/2014/main" id="{CD42FBD4-787C-338E-F1AD-F03152836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1459" y="3227017"/>
            <a:ext cx="1219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CC"/>
                </a:solidFill>
                <a:latin typeface="Arial" panose="020B0604020202020204" pitchFamily="34" charset="0"/>
              </a:rPr>
              <a:t>Cl</a:t>
            </a:r>
          </a:p>
        </p:txBody>
      </p:sp>
      <p:sp>
        <p:nvSpPr>
          <p:cNvPr id="63" name="Line 30">
            <a:extLst>
              <a:ext uri="{FF2B5EF4-FFF2-40B4-BE49-F238E27FC236}">
                <a16:creationId xmlns:a16="http://schemas.microsoft.com/office/drawing/2014/main" id="{EF4CFADC-9DC8-B4CC-ACD7-536F569D4D8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02459" y="2693617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C14A7F8-10FD-9AB2-8038-0FC2A1A4ABF6}"/>
              </a:ext>
            </a:extLst>
          </p:cNvPr>
          <p:cNvCxnSpPr>
            <a:cxnSpLocks/>
          </p:cNvCxnSpPr>
          <p:nvPr/>
        </p:nvCxnSpPr>
        <p:spPr>
          <a:xfrm flipH="1">
            <a:off x="6669527" y="1606663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232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B97F-A0BC-CA6B-722F-4A09F1070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BA11690-23F6-4F16-5843-C128D5DA5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623608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501957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structural diagram, then REDRAW the structural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diagram to determine if this molecule has radial symmetry and 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some point you either can count electrons or you can’t.  If you want, you can draw as many dots as you like, or you can just “know” the dots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(the electrons) are there or not there.  You know and can know because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you’re smart.   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am not drawing dots anymore.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think you are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smart enough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know this.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4351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0AB2F-3899-769A-375B-4EA019311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EA3E3D-71B5-F577-0C49-F498A8CEE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850318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501957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structural diagram, then REDRAW the structural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diagram to determine if this molecule has radial symmetry and 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some point you either can count electrons or you can’t.  If you want, you can draw as many dots as you like, or you can just “know” the dots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(the electrons) are there or not there.  You know and can know because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you’re smart.   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am not drawing dots anymore.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think you are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smart enough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know this.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C–C bonds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 single nonpolar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C–H bonds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 single 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total bonds in molecule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Every cut through the center point results in 2 equal halves, this molecule has radial symmetry, </a:t>
                      </a:r>
                      <a:b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is NONPOLAR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BBA62E3-5A94-CB95-051D-00DCF85E8C71}"/>
              </a:ext>
            </a:extLst>
          </p:cNvPr>
          <p:cNvGrpSpPr/>
          <p:nvPr/>
        </p:nvGrpSpPr>
        <p:grpSpPr>
          <a:xfrm>
            <a:off x="2209800" y="2009745"/>
            <a:ext cx="3581400" cy="1419255"/>
            <a:chOff x="4904523" y="1981200"/>
            <a:chExt cx="3581400" cy="1419255"/>
          </a:xfrm>
        </p:grpSpPr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D4ED330B-2398-06F2-529E-F501292C0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4523" y="2492514"/>
              <a:ext cx="35814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H―C―C―C―C―H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Rectangle 24">
              <a:extLst>
                <a:ext uri="{FF2B5EF4-FFF2-40B4-BE49-F238E27FC236}">
                  <a16:creationId xmlns:a16="http://schemas.microsoft.com/office/drawing/2014/main" id="{AB3F825C-B1A9-9BCE-435F-4C85BCA49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4124" y="1981200"/>
              <a:ext cx="2209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H  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endParaRPr lang="en-US" altLang="en-US" sz="20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25732ED-9620-BF03-54EE-E2A3D63B1311}"/>
                </a:ext>
              </a:extLst>
            </p:cNvPr>
            <p:cNvCxnSpPr/>
            <p:nvPr/>
          </p:nvCxnSpPr>
          <p:spPr>
            <a:xfrm flipH="1">
              <a:off x="6114624" y="2819400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Rectangle 24">
              <a:extLst>
                <a:ext uri="{FF2B5EF4-FFF2-40B4-BE49-F238E27FC236}">
                  <a16:creationId xmlns:a16="http://schemas.microsoft.com/office/drawing/2014/main" id="{4DB5DEA6-D7D9-2C03-DCE3-5B71D1C30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2699" y="3000345"/>
              <a:ext cx="2209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H  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endParaRPr lang="en-US" altLang="en-US" sz="20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B2FE817-F718-8994-28B3-0ABBD22FFF72}"/>
                </a:ext>
              </a:extLst>
            </p:cNvPr>
            <p:cNvCxnSpPr/>
            <p:nvPr/>
          </p:nvCxnSpPr>
          <p:spPr>
            <a:xfrm flipH="1">
              <a:off x="6497212" y="2825889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A1DFFDE-F757-F221-83F2-8576C5AC5DE8}"/>
                </a:ext>
              </a:extLst>
            </p:cNvPr>
            <p:cNvCxnSpPr/>
            <p:nvPr/>
          </p:nvCxnSpPr>
          <p:spPr>
            <a:xfrm flipH="1">
              <a:off x="6876624" y="2827407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E2FF87A-BE8A-9EB4-8ABB-4FCD1A6194BC}"/>
                </a:ext>
              </a:extLst>
            </p:cNvPr>
            <p:cNvCxnSpPr/>
            <p:nvPr/>
          </p:nvCxnSpPr>
          <p:spPr>
            <a:xfrm flipH="1">
              <a:off x="7257624" y="2827407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3AFA78A-7863-F75E-958F-206B196DAC48}"/>
                </a:ext>
              </a:extLst>
            </p:cNvPr>
            <p:cNvCxnSpPr/>
            <p:nvPr/>
          </p:nvCxnSpPr>
          <p:spPr>
            <a:xfrm flipH="1">
              <a:off x="6113036" y="2331481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8D2CA95-96BE-1399-2A48-ECAC676245C1}"/>
                </a:ext>
              </a:extLst>
            </p:cNvPr>
            <p:cNvCxnSpPr/>
            <p:nvPr/>
          </p:nvCxnSpPr>
          <p:spPr>
            <a:xfrm flipH="1">
              <a:off x="6495624" y="2337970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6E01CB5-5DD9-AC16-4B17-86687A364ACF}"/>
                </a:ext>
              </a:extLst>
            </p:cNvPr>
            <p:cNvCxnSpPr/>
            <p:nvPr/>
          </p:nvCxnSpPr>
          <p:spPr>
            <a:xfrm flipH="1">
              <a:off x="6875036" y="2339488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D352A03-3357-307D-06CB-2AFC28D433E3}"/>
                </a:ext>
              </a:extLst>
            </p:cNvPr>
            <p:cNvCxnSpPr/>
            <p:nvPr/>
          </p:nvCxnSpPr>
          <p:spPr>
            <a:xfrm flipH="1">
              <a:off x="7256036" y="2339488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AB2C50-D83B-49D6-FC65-8EDD4F5191C1}"/>
              </a:ext>
            </a:extLst>
          </p:cNvPr>
          <p:cNvGrpSpPr/>
          <p:nvPr/>
        </p:nvGrpSpPr>
        <p:grpSpPr>
          <a:xfrm>
            <a:off x="5722513" y="2009745"/>
            <a:ext cx="3581400" cy="1419255"/>
            <a:chOff x="4904523" y="1981200"/>
            <a:chExt cx="3581400" cy="1419255"/>
          </a:xfrm>
        </p:grpSpPr>
        <p:sp>
          <p:nvSpPr>
            <p:cNvPr id="14" name="TextBox 2">
              <a:extLst>
                <a:ext uri="{FF2B5EF4-FFF2-40B4-BE49-F238E27FC236}">
                  <a16:creationId xmlns:a16="http://schemas.microsoft.com/office/drawing/2014/main" id="{C874FAF3-13E4-B391-5A9B-B4F96F61DD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4523" y="2492514"/>
              <a:ext cx="35814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H―C―C―C―C―H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26937565-9EFB-AA82-BA1F-2522117CE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4124" y="1981200"/>
              <a:ext cx="2209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H  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endParaRPr lang="en-US" altLang="en-US" sz="20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54C662E-72CB-4DA9-AF4A-FEB6679849C7}"/>
                </a:ext>
              </a:extLst>
            </p:cNvPr>
            <p:cNvCxnSpPr/>
            <p:nvPr/>
          </p:nvCxnSpPr>
          <p:spPr>
            <a:xfrm flipH="1">
              <a:off x="6114624" y="2819400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24">
              <a:extLst>
                <a:ext uri="{FF2B5EF4-FFF2-40B4-BE49-F238E27FC236}">
                  <a16:creationId xmlns:a16="http://schemas.microsoft.com/office/drawing/2014/main" id="{87962BA9-8B42-7262-9C7C-A7BBEFB98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2699" y="3000345"/>
              <a:ext cx="2209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H  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r>
                <a:rPr lang="en-US" altLang="en-US" sz="8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altLang="en-US" sz="2000" dirty="0" err="1">
                  <a:solidFill>
                    <a:prstClr val="black"/>
                  </a:solidFill>
                  <a:latin typeface="Arial" panose="020B0604020202020204" pitchFamily="34" charset="0"/>
                </a:rPr>
                <a:t>H</a:t>
              </a:r>
              <a:endParaRPr lang="en-US" altLang="en-US" sz="20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6EE4A7-0CC6-2885-4C93-37A7DF9CFA74}"/>
                </a:ext>
              </a:extLst>
            </p:cNvPr>
            <p:cNvCxnSpPr/>
            <p:nvPr/>
          </p:nvCxnSpPr>
          <p:spPr>
            <a:xfrm flipH="1">
              <a:off x="6497212" y="2825889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A97A06C-3236-D1BE-E217-44F7E7176A9D}"/>
                </a:ext>
              </a:extLst>
            </p:cNvPr>
            <p:cNvCxnSpPr/>
            <p:nvPr/>
          </p:nvCxnSpPr>
          <p:spPr>
            <a:xfrm flipH="1">
              <a:off x="6876624" y="2827407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F2DFC9E-F46D-1619-29BB-91BDB4CA64A9}"/>
                </a:ext>
              </a:extLst>
            </p:cNvPr>
            <p:cNvCxnSpPr/>
            <p:nvPr/>
          </p:nvCxnSpPr>
          <p:spPr>
            <a:xfrm flipH="1">
              <a:off x="7257624" y="2827407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BE4613-77B5-9D1C-14D7-39BC52C1436A}"/>
                </a:ext>
              </a:extLst>
            </p:cNvPr>
            <p:cNvCxnSpPr/>
            <p:nvPr/>
          </p:nvCxnSpPr>
          <p:spPr>
            <a:xfrm flipH="1">
              <a:off x="6113036" y="2331481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388ACD1-3766-E9C1-73B4-D645DD927F22}"/>
                </a:ext>
              </a:extLst>
            </p:cNvPr>
            <p:cNvCxnSpPr/>
            <p:nvPr/>
          </p:nvCxnSpPr>
          <p:spPr>
            <a:xfrm flipH="1">
              <a:off x="6495624" y="2337970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20B87C-38C7-D7EE-4CE3-3F784EB7D3CE}"/>
                </a:ext>
              </a:extLst>
            </p:cNvPr>
            <p:cNvCxnSpPr/>
            <p:nvPr/>
          </p:nvCxnSpPr>
          <p:spPr>
            <a:xfrm flipH="1">
              <a:off x="6875036" y="2339488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4C88C5B-C011-16D0-460A-26DE3F1B459F}"/>
                </a:ext>
              </a:extLst>
            </p:cNvPr>
            <p:cNvCxnSpPr/>
            <p:nvPr/>
          </p:nvCxnSpPr>
          <p:spPr>
            <a:xfrm flipH="1">
              <a:off x="7256036" y="2339488"/>
              <a:ext cx="1588" cy="22860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0A5FE90-431C-EFE3-3266-3B0E94318AD6}"/>
              </a:ext>
            </a:extLst>
          </p:cNvPr>
          <p:cNvCxnSpPr>
            <a:cxnSpLocks/>
          </p:cNvCxnSpPr>
          <p:nvPr/>
        </p:nvCxnSpPr>
        <p:spPr>
          <a:xfrm>
            <a:off x="7541539" y="1502610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50F5178-B6BB-5259-CF50-CF8CBDBD75E6}"/>
              </a:ext>
            </a:extLst>
          </p:cNvPr>
          <p:cNvCxnSpPr>
            <a:cxnSpLocks/>
          </p:cNvCxnSpPr>
          <p:nvPr/>
        </p:nvCxnSpPr>
        <p:spPr>
          <a:xfrm flipH="1" flipV="1">
            <a:off x="6012289" y="2716839"/>
            <a:ext cx="2948026" cy="79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602E40B-A161-E71F-70D0-D7276F9C4A3C}"/>
              </a:ext>
            </a:extLst>
          </p:cNvPr>
          <p:cNvCxnSpPr>
            <a:cxnSpLocks/>
          </p:cNvCxnSpPr>
          <p:nvPr/>
        </p:nvCxnSpPr>
        <p:spPr>
          <a:xfrm flipH="1">
            <a:off x="6649249" y="1842020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85EC300-D5C5-6252-01BB-F7D5DA0EE4F4}"/>
              </a:ext>
            </a:extLst>
          </p:cNvPr>
          <p:cNvCxnSpPr>
            <a:cxnSpLocks/>
          </p:cNvCxnSpPr>
          <p:nvPr/>
        </p:nvCxnSpPr>
        <p:spPr>
          <a:xfrm flipH="1" flipV="1">
            <a:off x="6661049" y="1849957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32601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5A7C4A8-D76F-6C8E-9E59-5D731E16C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887215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1003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1C515-BE55-D99B-EAE5-81068C915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8197C70-8B8D-27E1-2688-40A6FADCE7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643246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three atoms make octets.  Oxygen borrows 2 electrons, one from each bromine.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Each bromine borrows 1 electron from the oxygen.    </a:t>
                      </a:r>
                    </a:p>
                    <a:p>
                      <a:pPr algn="ctr"/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O–Br bonds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 single 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total bonds in molecule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red line cuts this molecule into 2 equal halves, but </a:t>
                      </a:r>
                      <a:b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black line shows a</a:t>
                      </a:r>
                      <a:b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Br side vs. no Br side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molecule does not have radial symmetry, it’s POLAR.</a:t>
                      </a:r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grpSp>
        <p:nvGrpSpPr>
          <p:cNvPr id="41" name="Group 40">
            <a:extLst>
              <a:ext uri="{FF2B5EF4-FFF2-40B4-BE49-F238E27FC236}">
                <a16:creationId xmlns:a16="http://schemas.microsoft.com/office/drawing/2014/main" id="{083844B3-D638-D23C-3172-42A652BF9329}"/>
              </a:ext>
            </a:extLst>
          </p:cNvPr>
          <p:cNvGrpSpPr/>
          <p:nvPr/>
        </p:nvGrpSpPr>
        <p:grpSpPr>
          <a:xfrm>
            <a:off x="228600" y="1600200"/>
            <a:ext cx="2481262" cy="2198688"/>
            <a:chOff x="905905" y="1839912"/>
            <a:chExt cx="2481262" cy="2198688"/>
          </a:xfrm>
        </p:grpSpPr>
        <p:sp>
          <p:nvSpPr>
            <p:cNvPr id="42" name="TextBox 1">
              <a:extLst>
                <a:ext uri="{FF2B5EF4-FFF2-40B4-BE49-F238E27FC236}">
                  <a16:creationId xmlns:a16="http://schemas.microsoft.com/office/drawing/2014/main" id="{7E3AC95A-30CE-76C4-1153-EB15E1C7CD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5905" y="1839912"/>
              <a:ext cx="1447800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200" b="1">
                  <a:solidFill>
                    <a:prstClr val="black"/>
                  </a:solidFill>
                  <a:latin typeface="Arial" panose="020B0604020202020204" pitchFamily="34" charset="0"/>
                </a:rPr>
                <a:t>O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E08CBD3-6063-5832-1F08-CF0029877EB9}"/>
                </a:ext>
              </a:extLst>
            </p:cNvPr>
            <p:cNvSpPr/>
            <p:nvPr/>
          </p:nvSpPr>
          <p:spPr>
            <a:xfrm>
              <a:off x="1148792" y="23558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DFE15FF-9528-8B62-8F3A-D726813300AD}"/>
                </a:ext>
              </a:extLst>
            </p:cNvPr>
            <p:cNvSpPr/>
            <p:nvPr/>
          </p:nvSpPr>
          <p:spPr>
            <a:xfrm>
              <a:off x="1148792" y="25209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C0D9458-83A1-B1D8-E88B-ACD358AAA0D9}"/>
                </a:ext>
              </a:extLst>
            </p:cNvPr>
            <p:cNvSpPr/>
            <p:nvPr/>
          </p:nvSpPr>
          <p:spPr>
            <a:xfrm>
              <a:off x="2013980" y="23558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C251C47-01CA-F71C-C488-DEDFF7179D69}"/>
                </a:ext>
              </a:extLst>
            </p:cNvPr>
            <p:cNvSpPr/>
            <p:nvPr/>
          </p:nvSpPr>
          <p:spPr>
            <a:xfrm>
              <a:off x="2013980" y="25209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13F599B-AC19-0ABA-AEDC-2B6A7FD3DA42}"/>
                </a:ext>
              </a:extLst>
            </p:cNvPr>
            <p:cNvSpPr/>
            <p:nvPr/>
          </p:nvSpPr>
          <p:spPr>
            <a:xfrm>
              <a:off x="1480580" y="28384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5BEA116-9FA9-0900-1A85-9416DF368D3B}"/>
                </a:ext>
              </a:extLst>
            </p:cNvPr>
            <p:cNvSpPr/>
            <p:nvPr/>
          </p:nvSpPr>
          <p:spPr>
            <a:xfrm>
              <a:off x="1709180" y="28384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0E9B0E6-5E99-F5DD-1D1B-27BB3FE5909F}"/>
                </a:ext>
              </a:extLst>
            </p:cNvPr>
            <p:cNvSpPr/>
            <p:nvPr/>
          </p:nvSpPr>
          <p:spPr>
            <a:xfrm>
              <a:off x="1485342" y="19050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1C430F1-783E-AAA3-2B0E-7CF1DEFFEB90}"/>
                </a:ext>
              </a:extLst>
            </p:cNvPr>
            <p:cNvSpPr/>
            <p:nvPr/>
          </p:nvSpPr>
          <p:spPr>
            <a:xfrm>
              <a:off x="1713942" y="19050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TextBox 3">
              <a:extLst>
                <a:ext uri="{FF2B5EF4-FFF2-40B4-BE49-F238E27FC236}">
                  <a16:creationId xmlns:a16="http://schemas.microsoft.com/office/drawing/2014/main" id="{966EFD50-1072-C61F-8008-8911FEB98B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9580" y="2838450"/>
              <a:ext cx="16049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900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   </a:t>
              </a:r>
              <a:r>
                <a:rPr lang="en-US" altLang="en-US" sz="7200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68376B7-3997-2463-14BA-6779EAEB69B9}"/>
                </a:ext>
              </a:extLst>
            </p:cNvPr>
            <p:cNvSpPr/>
            <p:nvPr/>
          </p:nvSpPr>
          <p:spPr>
            <a:xfrm>
              <a:off x="1099580" y="33512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F68B963-F46A-7774-30AE-E11DB8E15511}"/>
                </a:ext>
              </a:extLst>
            </p:cNvPr>
            <p:cNvSpPr/>
            <p:nvPr/>
          </p:nvSpPr>
          <p:spPr>
            <a:xfrm>
              <a:off x="1099580" y="35163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B0523B7-0B5B-053B-1DA2-0831E20175AF}"/>
                </a:ext>
              </a:extLst>
            </p:cNvPr>
            <p:cNvSpPr/>
            <p:nvPr/>
          </p:nvSpPr>
          <p:spPr>
            <a:xfrm>
              <a:off x="2362200" y="34274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027EDB9-437F-D71B-4500-EB250AB4610D}"/>
                </a:ext>
              </a:extLst>
            </p:cNvPr>
            <p:cNvSpPr/>
            <p:nvPr/>
          </p:nvSpPr>
          <p:spPr>
            <a:xfrm>
              <a:off x="2362200" y="35925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0583822-ED11-0411-C022-E8F67551978B}"/>
                </a:ext>
              </a:extLst>
            </p:cNvPr>
            <p:cNvSpPr/>
            <p:nvPr/>
          </p:nvSpPr>
          <p:spPr>
            <a:xfrm>
              <a:off x="1513917" y="38973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1F144F6-1E78-31BB-52EB-1064FDEC1702}"/>
                </a:ext>
              </a:extLst>
            </p:cNvPr>
            <p:cNvSpPr/>
            <p:nvPr/>
          </p:nvSpPr>
          <p:spPr>
            <a:xfrm>
              <a:off x="1742517" y="38973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Rectangle 5">
              <a:extLst>
                <a:ext uri="{FF2B5EF4-FFF2-40B4-BE49-F238E27FC236}">
                  <a16:creationId xmlns:a16="http://schemas.microsoft.com/office/drawing/2014/main" id="{1049BC46-F9C3-F13B-47FA-B04ADA579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9705" y="1839912"/>
              <a:ext cx="12112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200" b="1">
                  <a:solidFill>
                    <a:srgbClr val="000000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9CFBA02-FC62-E2E1-1C9C-647F65FEB4B2}"/>
                </a:ext>
              </a:extLst>
            </p:cNvPr>
            <p:cNvSpPr/>
            <p:nvPr/>
          </p:nvSpPr>
          <p:spPr>
            <a:xfrm>
              <a:off x="2362200" y="28384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C8F5585-42E9-46E2-AE25-BFA6FAD1E937}"/>
                </a:ext>
              </a:extLst>
            </p:cNvPr>
            <p:cNvSpPr/>
            <p:nvPr/>
          </p:nvSpPr>
          <p:spPr>
            <a:xfrm>
              <a:off x="2590800" y="28448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0C96079-4424-DF4E-27A0-4E248BAFD445}"/>
                </a:ext>
              </a:extLst>
            </p:cNvPr>
            <p:cNvSpPr/>
            <p:nvPr/>
          </p:nvSpPr>
          <p:spPr>
            <a:xfrm>
              <a:off x="2362200" y="19050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DC437CE-FA66-1393-3C55-B5DB3F41A6C6}"/>
                </a:ext>
              </a:extLst>
            </p:cNvPr>
            <p:cNvSpPr/>
            <p:nvPr/>
          </p:nvSpPr>
          <p:spPr>
            <a:xfrm>
              <a:off x="2590800" y="19050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7C8780-518A-3C7F-0C33-DBCBD1AA0414}"/>
                </a:ext>
              </a:extLst>
            </p:cNvPr>
            <p:cNvSpPr/>
            <p:nvPr/>
          </p:nvSpPr>
          <p:spPr>
            <a:xfrm>
              <a:off x="3310967" y="23558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FF67354-2735-5CDE-7E5A-1973F416DA5C}"/>
                </a:ext>
              </a:extLst>
            </p:cNvPr>
            <p:cNvSpPr/>
            <p:nvPr/>
          </p:nvSpPr>
          <p:spPr>
            <a:xfrm>
              <a:off x="3310967" y="25209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5A89AD6-5063-1730-728D-9BFE7EAA350C}"/>
              </a:ext>
            </a:extLst>
          </p:cNvPr>
          <p:cNvGrpSpPr/>
          <p:nvPr/>
        </p:nvGrpSpPr>
        <p:grpSpPr>
          <a:xfrm>
            <a:off x="3321809" y="1576298"/>
            <a:ext cx="2565400" cy="2448104"/>
            <a:chOff x="5776355" y="1992312"/>
            <a:chExt cx="2565400" cy="2448104"/>
          </a:xfrm>
        </p:grpSpPr>
        <p:sp>
          <p:nvSpPr>
            <p:cNvPr id="66" name="Rectangle 23">
              <a:extLst>
                <a:ext uri="{FF2B5EF4-FFF2-40B4-BE49-F238E27FC236}">
                  <a16:creationId xmlns:a16="http://schemas.microsoft.com/office/drawing/2014/main" id="{B3BA0B42-9028-B4E9-2A67-0AFB7AEE4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1767" y="1992312"/>
              <a:ext cx="903288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200" b="1">
                  <a:solidFill>
                    <a:srgbClr val="000000"/>
                  </a:solidFill>
                  <a:latin typeface="Arial" panose="020B0604020202020204" pitchFamily="34" charset="0"/>
                </a:rPr>
                <a:t>O</a:t>
              </a:r>
            </a:p>
          </p:txBody>
        </p:sp>
        <p:sp>
          <p:nvSpPr>
            <p:cNvPr id="67" name="Rectangle 25">
              <a:extLst>
                <a:ext uri="{FF2B5EF4-FFF2-40B4-BE49-F238E27FC236}">
                  <a16:creationId xmlns:a16="http://schemas.microsoft.com/office/drawing/2014/main" id="{41FEABB2-1348-8ED4-2786-82E838AE9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355" y="3240087"/>
              <a:ext cx="129715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   </a:t>
              </a:r>
              <a:r>
                <a:rPr lang="en-US" altLang="en-US" sz="7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sp>
          <p:nvSpPr>
            <p:cNvPr id="68" name="Rectangle 21504">
              <a:extLst>
                <a:ext uri="{FF2B5EF4-FFF2-40B4-BE49-F238E27FC236}">
                  <a16:creationId xmlns:a16="http://schemas.microsoft.com/office/drawing/2014/main" id="{B6930CC2-3610-6FF9-FC90-0D0E43530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2080" y="1993900"/>
              <a:ext cx="1209675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200" b="1">
                  <a:solidFill>
                    <a:srgbClr val="000000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cxnSp>
          <p:nvCxnSpPr>
            <p:cNvPr id="69" name="Straight Connector 21508">
              <a:extLst>
                <a:ext uri="{FF2B5EF4-FFF2-40B4-BE49-F238E27FC236}">
                  <a16:creationId xmlns:a16="http://schemas.microsoft.com/office/drawing/2014/main" id="{FA4D9654-8A6C-5270-FE16-E9B76F5052BF}"/>
                </a:ext>
              </a:extLst>
            </p:cNvPr>
            <p:cNvCxnSpPr/>
            <p:nvPr/>
          </p:nvCxnSpPr>
          <p:spPr>
            <a:xfrm>
              <a:off x="6739967" y="2592387"/>
              <a:ext cx="457200" cy="0"/>
            </a:xfrm>
            <a:prstGeom prst="line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B67703A-FEB6-6A52-D37F-4D7766FC4CF0}"/>
                </a:ext>
              </a:extLst>
            </p:cNvPr>
            <p:cNvCxnSpPr/>
            <p:nvPr/>
          </p:nvCxnSpPr>
          <p:spPr>
            <a:xfrm flipV="1">
              <a:off x="6338330" y="3043237"/>
              <a:ext cx="0" cy="393700"/>
            </a:xfrm>
            <a:prstGeom prst="line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C1B78DC-7DA0-8DCF-AE31-B0A9098BFE2B}"/>
              </a:ext>
            </a:extLst>
          </p:cNvPr>
          <p:cNvGrpSpPr/>
          <p:nvPr/>
        </p:nvGrpSpPr>
        <p:grpSpPr>
          <a:xfrm>
            <a:off x="6350000" y="1552396"/>
            <a:ext cx="2565400" cy="2448104"/>
            <a:chOff x="5776355" y="1992312"/>
            <a:chExt cx="2565400" cy="2448104"/>
          </a:xfrm>
        </p:grpSpPr>
        <p:sp>
          <p:nvSpPr>
            <p:cNvPr id="72" name="Rectangle 23">
              <a:extLst>
                <a:ext uri="{FF2B5EF4-FFF2-40B4-BE49-F238E27FC236}">
                  <a16:creationId xmlns:a16="http://schemas.microsoft.com/office/drawing/2014/main" id="{27E0D42E-5E7A-6C32-3DFE-00DBA9BE7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1767" y="1992312"/>
              <a:ext cx="903288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200" b="1">
                  <a:solidFill>
                    <a:srgbClr val="000000"/>
                  </a:solidFill>
                  <a:latin typeface="Arial" panose="020B0604020202020204" pitchFamily="34" charset="0"/>
                </a:rPr>
                <a:t>O</a:t>
              </a:r>
            </a:p>
          </p:txBody>
        </p:sp>
        <p:sp>
          <p:nvSpPr>
            <p:cNvPr id="73" name="Rectangle 25">
              <a:extLst>
                <a:ext uri="{FF2B5EF4-FFF2-40B4-BE49-F238E27FC236}">
                  <a16:creationId xmlns:a16="http://schemas.microsoft.com/office/drawing/2014/main" id="{D3F50606-D136-099C-4140-C1E8A09AB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355" y="3240087"/>
              <a:ext cx="129715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   </a:t>
              </a:r>
              <a:r>
                <a:rPr lang="en-US" altLang="en-US" sz="7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sp>
          <p:nvSpPr>
            <p:cNvPr id="74" name="Rectangle 21504">
              <a:extLst>
                <a:ext uri="{FF2B5EF4-FFF2-40B4-BE49-F238E27FC236}">
                  <a16:creationId xmlns:a16="http://schemas.microsoft.com/office/drawing/2014/main" id="{472E253F-83CF-8BA0-DCEF-49C22549F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2080" y="1993900"/>
              <a:ext cx="1209675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200" b="1">
                  <a:solidFill>
                    <a:srgbClr val="000000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cxnSp>
          <p:nvCxnSpPr>
            <p:cNvPr id="75" name="Straight Connector 21508">
              <a:extLst>
                <a:ext uri="{FF2B5EF4-FFF2-40B4-BE49-F238E27FC236}">
                  <a16:creationId xmlns:a16="http://schemas.microsoft.com/office/drawing/2014/main" id="{3ADBB610-C34C-8AB8-1A34-CEA1AD5111DE}"/>
                </a:ext>
              </a:extLst>
            </p:cNvPr>
            <p:cNvCxnSpPr/>
            <p:nvPr/>
          </p:nvCxnSpPr>
          <p:spPr>
            <a:xfrm>
              <a:off x="6739967" y="2592387"/>
              <a:ext cx="457200" cy="0"/>
            </a:xfrm>
            <a:prstGeom prst="line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F5BBBBD-89E2-C2B2-68AA-8B7B3C5B96D0}"/>
                </a:ext>
              </a:extLst>
            </p:cNvPr>
            <p:cNvCxnSpPr/>
            <p:nvPr/>
          </p:nvCxnSpPr>
          <p:spPr>
            <a:xfrm flipV="1">
              <a:off x="6338330" y="3043237"/>
              <a:ext cx="0" cy="393700"/>
            </a:xfrm>
            <a:prstGeom prst="line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E147992-F6EA-F37F-B45E-17AB97E0622F}"/>
              </a:ext>
            </a:extLst>
          </p:cNvPr>
          <p:cNvCxnSpPr>
            <a:cxnSpLocks/>
          </p:cNvCxnSpPr>
          <p:nvPr/>
        </p:nvCxnSpPr>
        <p:spPr>
          <a:xfrm flipH="1" flipV="1">
            <a:off x="6252402" y="1468393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F445D830-A503-7C46-3001-53EF75E47DDC}"/>
              </a:ext>
            </a:extLst>
          </p:cNvPr>
          <p:cNvCxnSpPr>
            <a:cxnSpLocks/>
          </p:cNvCxnSpPr>
          <p:nvPr/>
        </p:nvCxnSpPr>
        <p:spPr>
          <a:xfrm flipH="1">
            <a:off x="6080883" y="1287328"/>
            <a:ext cx="1778090" cy="177809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48234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D8ABE-14CE-E0CB-655E-41573ED33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6580AA7-BF9E-90A9-D692-3A7AA0CDD6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616684"/>
              </p:ext>
            </p:extLst>
          </p:nvPr>
        </p:nvGraphicFramePr>
        <p:xfrm>
          <a:off x="0" y="0"/>
          <a:ext cx="9144000" cy="6845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</a:tblGrid>
              <a:tr h="9144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  What about all of those “other electrons”</a:t>
                      </a:r>
                      <a:br>
                        <a:rPr lang="en-US" sz="36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36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that are not involved in the bonding?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Oxygen has 2 pairs of electrons </a:t>
                      </a:r>
                      <a:b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that are not bonding.  </a:t>
                      </a:r>
                      <a:b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Each bromine has 3 pairs </a:t>
                      </a:r>
                      <a:b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electrons that are not bonding.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These electron are not even draw in structural diagrams, but they are there, and they’re important, </a:t>
                      </a:r>
                      <a:b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they have a name.</a:t>
                      </a:r>
                    </a:p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They are the 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“Unshared Pairs of Electrons”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grpSp>
        <p:nvGrpSpPr>
          <p:cNvPr id="41" name="Group 40">
            <a:extLst>
              <a:ext uri="{FF2B5EF4-FFF2-40B4-BE49-F238E27FC236}">
                <a16:creationId xmlns:a16="http://schemas.microsoft.com/office/drawing/2014/main" id="{727DB801-42B1-7070-2EE6-5641BB548BCD}"/>
              </a:ext>
            </a:extLst>
          </p:cNvPr>
          <p:cNvGrpSpPr/>
          <p:nvPr/>
        </p:nvGrpSpPr>
        <p:grpSpPr>
          <a:xfrm>
            <a:off x="845345" y="1627452"/>
            <a:ext cx="2481262" cy="2198688"/>
            <a:chOff x="905905" y="1839912"/>
            <a:chExt cx="2481262" cy="2198688"/>
          </a:xfrm>
        </p:grpSpPr>
        <p:sp>
          <p:nvSpPr>
            <p:cNvPr id="42" name="TextBox 1">
              <a:extLst>
                <a:ext uri="{FF2B5EF4-FFF2-40B4-BE49-F238E27FC236}">
                  <a16:creationId xmlns:a16="http://schemas.microsoft.com/office/drawing/2014/main" id="{F5D80051-8A2F-5089-208D-BFBFF142B1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5905" y="1839912"/>
              <a:ext cx="1447800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200" b="1">
                  <a:solidFill>
                    <a:prstClr val="black"/>
                  </a:solidFill>
                  <a:latin typeface="Arial" panose="020B0604020202020204" pitchFamily="34" charset="0"/>
                </a:rPr>
                <a:t>O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CC01376-EFDF-E4A6-CD73-9B2EDB1BA93B}"/>
                </a:ext>
              </a:extLst>
            </p:cNvPr>
            <p:cNvSpPr/>
            <p:nvPr/>
          </p:nvSpPr>
          <p:spPr>
            <a:xfrm>
              <a:off x="1148792" y="23558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DD6D5FD-10E8-14FE-3295-D775B5D9A0FD}"/>
                </a:ext>
              </a:extLst>
            </p:cNvPr>
            <p:cNvSpPr/>
            <p:nvPr/>
          </p:nvSpPr>
          <p:spPr>
            <a:xfrm>
              <a:off x="1148792" y="25209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3027367-AD0F-10C7-0FD9-DF40E7140968}"/>
                </a:ext>
              </a:extLst>
            </p:cNvPr>
            <p:cNvSpPr/>
            <p:nvPr/>
          </p:nvSpPr>
          <p:spPr>
            <a:xfrm>
              <a:off x="2013980" y="23558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2047FF3-BDAD-9887-1020-DAE8160A9508}"/>
                </a:ext>
              </a:extLst>
            </p:cNvPr>
            <p:cNvSpPr/>
            <p:nvPr/>
          </p:nvSpPr>
          <p:spPr>
            <a:xfrm>
              <a:off x="2013980" y="25209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0AC7AD0-75C5-AF18-FEB7-3D4D2061A139}"/>
                </a:ext>
              </a:extLst>
            </p:cNvPr>
            <p:cNvSpPr/>
            <p:nvPr/>
          </p:nvSpPr>
          <p:spPr>
            <a:xfrm>
              <a:off x="1480580" y="28384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C7BE4D5-E906-6267-33D7-CF4F3D5D96DD}"/>
                </a:ext>
              </a:extLst>
            </p:cNvPr>
            <p:cNvSpPr/>
            <p:nvPr/>
          </p:nvSpPr>
          <p:spPr>
            <a:xfrm>
              <a:off x="1709180" y="28384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47A9EBB-97DA-52E8-5E74-9D1BED4AE93A}"/>
                </a:ext>
              </a:extLst>
            </p:cNvPr>
            <p:cNvSpPr/>
            <p:nvPr/>
          </p:nvSpPr>
          <p:spPr>
            <a:xfrm>
              <a:off x="1485342" y="19050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A235E07F-9DA9-FD84-3390-DC35F6DF1E89}"/>
                </a:ext>
              </a:extLst>
            </p:cNvPr>
            <p:cNvSpPr/>
            <p:nvPr/>
          </p:nvSpPr>
          <p:spPr>
            <a:xfrm>
              <a:off x="1713942" y="19050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TextBox 3">
              <a:extLst>
                <a:ext uri="{FF2B5EF4-FFF2-40B4-BE49-F238E27FC236}">
                  <a16:creationId xmlns:a16="http://schemas.microsoft.com/office/drawing/2014/main" id="{53D53425-DFB8-C005-48A8-A7B79833DE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9580" y="2838450"/>
              <a:ext cx="16049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900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   </a:t>
              </a:r>
              <a:r>
                <a:rPr lang="en-US" altLang="en-US" sz="7200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49343E0-7214-D4AC-2CFD-3AF77B83C057}"/>
                </a:ext>
              </a:extLst>
            </p:cNvPr>
            <p:cNvSpPr/>
            <p:nvPr/>
          </p:nvSpPr>
          <p:spPr>
            <a:xfrm>
              <a:off x="1099580" y="33512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4DD841E-E7F1-8AA7-D35C-FCF64A6F172C}"/>
                </a:ext>
              </a:extLst>
            </p:cNvPr>
            <p:cNvSpPr/>
            <p:nvPr/>
          </p:nvSpPr>
          <p:spPr>
            <a:xfrm>
              <a:off x="1099580" y="35163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55FB8EB-C1C5-11A2-764B-EC9C2D5A30A7}"/>
                </a:ext>
              </a:extLst>
            </p:cNvPr>
            <p:cNvSpPr/>
            <p:nvPr/>
          </p:nvSpPr>
          <p:spPr>
            <a:xfrm>
              <a:off x="2362200" y="34274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A02C2D3-FA3A-D404-8AC0-45AF5B07C760}"/>
                </a:ext>
              </a:extLst>
            </p:cNvPr>
            <p:cNvSpPr/>
            <p:nvPr/>
          </p:nvSpPr>
          <p:spPr>
            <a:xfrm>
              <a:off x="2362200" y="35925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3840497-BE9A-EC2B-348E-2552086BF88E}"/>
                </a:ext>
              </a:extLst>
            </p:cNvPr>
            <p:cNvSpPr/>
            <p:nvPr/>
          </p:nvSpPr>
          <p:spPr>
            <a:xfrm>
              <a:off x="1513917" y="38973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B6E3BDA-5599-9CD2-0ABB-8A58E1DC7235}"/>
                </a:ext>
              </a:extLst>
            </p:cNvPr>
            <p:cNvSpPr/>
            <p:nvPr/>
          </p:nvSpPr>
          <p:spPr>
            <a:xfrm>
              <a:off x="1742517" y="389731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Rectangle 5">
              <a:extLst>
                <a:ext uri="{FF2B5EF4-FFF2-40B4-BE49-F238E27FC236}">
                  <a16:creationId xmlns:a16="http://schemas.microsoft.com/office/drawing/2014/main" id="{5DA66DA8-E9CC-EBB3-0D9A-27738276B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9705" y="1839912"/>
              <a:ext cx="12112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627B5E2-7B9A-FE50-7961-46D20137A441}"/>
                </a:ext>
              </a:extLst>
            </p:cNvPr>
            <p:cNvSpPr/>
            <p:nvPr/>
          </p:nvSpPr>
          <p:spPr>
            <a:xfrm>
              <a:off x="2362200" y="28384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F35C7A8-E08C-BF9A-EBF1-359A14C8265F}"/>
                </a:ext>
              </a:extLst>
            </p:cNvPr>
            <p:cNvSpPr/>
            <p:nvPr/>
          </p:nvSpPr>
          <p:spPr>
            <a:xfrm>
              <a:off x="2590800" y="28448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D373315-1DB4-FFF3-20E5-99F8327ACE21}"/>
                </a:ext>
              </a:extLst>
            </p:cNvPr>
            <p:cNvSpPr/>
            <p:nvPr/>
          </p:nvSpPr>
          <p:spPr>
            <a:xfrm>
              <a:off x="2362200" y="19050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F9FE063-6452-C3B8-1760-69572EB342C2}"/>
                </a:ext>
              </a:extLst>
            </p:cNvPr>
            <p:cNvSpPr/>
            <p:nvPr/>
          </p:nvSpPr>
          <p:spPr>
            <a:xfrm>
              <a:off x="2590800" y="19050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81DAEB8-025B-545D-1FED-78764035E0B2}"/>
                </a:ext>
              </a:extLst>
            </p:cNvPr>
            <p:cNvSpPr/>
            <p:nvPr/>
          </p:nvSpPr>
          <p:spPr>
            <a:xfrm>
              <a:off x="3310967" y="23558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354F706D-21D6-F194-9A68-DD42A0E8F36D}"/>
                </a:ext>
              </a:extLst>
            </p:cNvPr>
            <p:cNvSpPr/>
            <p:nvPr/>
          </p:nvSpPr>
          <p:spPr>
            <a:xfrm>
              <a:off x="3310967" y="252095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F7DAF21-29B4-8896-FA9A-913CC96B60DD}"/>
              </a:ext>
            </a:extLst>
          </p:cNvPr>
          <p:cNvGrpSpPr/>
          <p:nvPr/>
        </p:nvGrpSpPr>
        <p:grpSpPr>
          <a:xfrm>
            <a:off x="5334000" y="1479021"/>
            <a:ext cx="2565400" cy="2448104"/>
            <a:chOff x="5776355" y="1992312"/>
            <a:chExt cx="2565400" cy="2448104"/>
          </a:xfrm>
        </p:grpSpPr>
        <p:sp>
          <p:nvSpPr>
            <p:cNvPr id="66" name="Rectangle 23">
              <a:extLst>
                <a:ext uri="{FF2B5EF4-FFF2-40B4-BE49-F238E27FC236}">
                  <a16:creationId xmlns:a16="http://schemas.microsoft.com/office/drawing/2014/main" id="{622E2378-C487-4858-6464-38791B153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1767" y="1992312"/>
              <a:ext cx="903288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200" b="1">
                  <a:solidFill>
                    <a:srgbClr val="000000"/>
                  </a:solidFill>
                  <a:latin typeface="Arial" panose="020B0604020202020204" pitchFamily="34" charset="0"/>
                </a:rPr>
                <a:t>O</a:t>
              </a:r>
            </a:p>
          </p:txBody>
        </p:sp>
        <p:sp>
          <p:nvSpPr>
            <p:cNvPr id="67" name="Rectangle 25">
              <a:extLst>
                <a:ext uri="{FF2B5EF4-FFF2-40B4-BE49-F238E27FC236}">
                  <a16:creationId xmlns:a16="http://schemas.microsoft.com/office/drawing/2014/main" id="{6C9E4FEE-B219-2BCF-5DE5-982C874AF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355" y="3240087"/>
              <a:ext cx="129715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   </a:t>
              </a:r>
              <a:r>
                <a:rPr lang="en-US" altLang="en-US" sz="7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sp>
          <p:nvSpPr>
            <p:cNvPr id="68" name="Rectangle 21504">
              <a:extLst>
                <a:ext uri="{FF2B5EF4-FFF2-40B4-BE49-F238E27FC236}">
                  <a16:creationId xmlns:a16="http://schemas.microsoft.com/office/drawing/2014/main" id="{EB0E7132-3E30-451D-C72A-83C2D62A9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2080" y="1993900"/>
              <a:ext cx="1209675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7200" b="1">
                  <a:solidFill>
                    <a:srgbClr val="000000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cxnSp>
          <p:nvCxnSpPr>
            <p:cNvPr id="69" name="Straight Connector 21508">
              <a:extLst>
                <a:ext uri="{FF2B5EF4-FFF2-40B4-BE49-F238E27FC236}">
                  <a16:creationId xmlns:a16="http://schemas.microsoft.com/office/drawing/2014/main" id="{BC9F95C5-94FC-F08A-80B3-13C77C0FDB88}"/>
                </a:ext>
              </a:extLst>
            </p:cNvPr>
            <p:cNvCxnSpPr/>
            <p:nvPr/>
          </p:nvCxnSpPr>
          <p:spPr>
            <a:xfrm>
              <a:off x="6739967" y="2592387"/>
              <a:ext cx="457200" cy="0"/>
            </a:xfrm>
            <a:prstGeom prst="line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55203B6-5C40-914D-CE77-96E202C99621}"/>
                </a:ext>
              </a:extLst>
            </p:cNvPr>
            <p:cNvCxnSpPr/>
            <p:nvPr/>
          </p:nvCxnSpPr>
          <p:spPr>
            <a:xfrm flipV="1">
              <a:off x="6338330" y="3043237"/>
              <a:ext cx="0" cy="393700"/>
            </a:xfrm>
            <a:prstGeom prst="line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56113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C77F189-3EED-EA32-6B9A-0951168EB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608300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 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19990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F0C56-F30E-B621-A9CE-BB73DED53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97929B6-CC97-DE99-1290-32E6FBD2B2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15657"/>
              </p:ext>
            </p:extLst>
          </p:nvPr>
        </p:nvGraphicFramePr>
        <p:xfrm>
          <a:off x="0" y="0"/>
          <a:ext cx="914075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919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6919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120144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 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 the Lewis dot diagram, the structural diagram, then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REDRAW the structural diagram to determine if this molecule has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radial symmetry and is nonpolar, or if it’s “unbalanced” and polar. 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04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61012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four atoms make octets.  Carbon borrows 4 electrons, one from each chlorine, while each chlorine borrows 1 electron from the carbon.    </a:t>
                      </a:r>
                    </a:p>
                    <a:p>
                      <a:pPr algn="ctr"/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C–Cl bonds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 single polar covalent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total bonds in molecule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Every cut through the center point results in 2 equal halves, this molecule has radial symmetry, it is NONPOLAR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grpSp>
        <p:nvGrpSpPr>
          <p:cNvPr id="41" name="Group 40">
            <a:extLst>
              <a:ext uri="{FF2B5EF4-FFF2-40B4-BE49-F238E27FC236}">
                <a16:creationId xmlns:a16="http://schemas.microsoft.com/office/drawing/2014/main" id="{F9EC82DB-D8B5-BC7B-392A-C4361015D390}"/>
              </a:ext>
            </a:extLst>
          </p:cNvPr>
          <p:cNvGrpSpPr/>
          <p:nvPr/>
        </p:nvGrpSpPr>
        <p:grpSpPr>
          <a:xfrm>
            <a:off x="76200" y="1524000"/>
            <a:ext cx="2786063" cy="2586038"/>
            <a:chOff x="795337" y="1752600"/>
            <a:chExt cx="2786063" cy="2586038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5824CE7-C456-10B2-CB67-08D8674E72C9}"/>
                </a:ext>
              </a:extLst>
            </p:cNvPr>
            <p:cNvSpPr/>
            <p:nvPr/>
          </p:nvSpPr>
          <p:spPr>
            <a:xfrm>
              <a:off x="1785937" y="2941638"/>
              <a:ext cx="46037" cy="4603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C4886A5-9966-D695-DFA2-92AD1BCCA2B8}"/>
                </a:ext>
              </a:extLst>
            </p:cNvPr>
            <p:cNvSpPr/>
            <p:nvPr/>
          </p:nvSpPr>
          <p:spPr>
            <a:xfrm>
              <a:off x="2544763" y="2895600"/>
              <a:ext cx="46037" cy="460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A766631-90DC-9D96-B780-8CD38295F4A0}"/>
                </a:ext>
              </a:extLst>
            </p:cNvPr>
            <p:cNvSpPr/>
            <p:nvPr/>
          </p:nvSpPr>
          <p:spPr>
            <a:xfrm>
              <a:off x="2544763" y="3048000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5D8143D-08A3-730F-800B-4C595209137C}"/>
                </a:ext>
              </a:extLst>
            </p:cNvPr>
            <p:cNvSpPr/>
            <p:nvPr/>
          </p:nvSpPr>
          <p:spPr>
            <a:xfrm>
              <a:off x="1785937" y="30940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E5AB532-1047-C0FF-6D0A-72B557F419C3}"/>
                </a:ext>
              </a:extLst>
            </p:cNvPr>
            <p:cNvSpPr/>
            <p:nvPr/>
          </p:nvSpPr>
          <p:spPr>
            <a:xfrm>
              <a:off x="2243137" y="3398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348F886-CDF4-94B2-519A-AAB3CA17DC82}"/>
                </a:ext>
              </a:extLst>
            </p:cNvPr>
            <p:cNvSpPr/>
            <p:nvPr/>
          </p:nvSpPr>
          <p:spPr>
            <a:xfrm>
              <a:off x="2209800" y="2636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D45620A-DDE7-35B9-AEA6-4BC0C11D095A}"/>
                </a:ext>
              </a:extLst>
            </p:cNvPr>
            <p:cNvSpPr/>
            <p:nvPr/>
          </p:nvSpPr>
          <p:spPr>
            <a:xfrm>
              <a:off x="2928937" y="34750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B7046E5-61A0-659B-CFD3-A5352BCC201D}"/>
                </a:ext>
              </a:extLst>
            </p:cNvPr>
            <p:cNvSpPr/>
            <p:nvPr/>
          </p:nvSpPr>
          <p:spPr>
            <a:xfrm>
              <a:off x="3157537" y="34750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3FC85CE-B491-C5E7-26A1-4A18E988F065}"/>
                </a:ext>
              </a:extLst>
            </p:cNvPr>
            <p:cNvSpPr/>
            <p:nvPr/>
          </p:nvSpPr>
          <p:spPr>
            <a:xfrm>
              <a:off x="2895600" y="2636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8D5F0FC-BD36-2A21-6949-0435468CB0E2}"/>
                </a:ext>
              </a:extLst>
            </p:cNvPr>
            <p:cNvSpPr/>
            <p:nvPr/>
          </p:nvSpPr>
          <p:spPr>
            <a:xfrm>
              <a:off x="3124200" y="2636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8F6B047-45C4-00DA-70D5-E82D8D341138}"/>
                </a:ext>
              </a:extLst>
            </p:cNvPr>
            <p:cNvSpPr/>
            <p:nvPr/>
          </p:nvSpPr>
          <p:spPr>
            <a:xfrm>
              <a:off x="3535363" y="3001962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14CE3F2-7F7C-1BC9-0C5D-6CB0F25A3FA7}"/>
                </a:ext>
              </a:extLst>
            </p:cNvPr>
            <p:cNvSpPr/>
            <p:nvPr/>
          </p:nvSpPr>
          <p:spPr>
            <a:xfrm>
              <a:off x="3535363" y="3154362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282522A-E0D9-AEBA-17CC-1F5F82FB688F}"/>
                </a:ext>
              </a:extLst>
            </p:cNvPr>
            <p:cNvSpPr/>
            <p:nvPr/>
          </p:nvSpPr>
          <p:spPr>
            <a:xfrm>
              <a:off x="1371600" y="2636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14464A2-B165-0B94-2581-273E2FEEE3BB}"/>
                </a:ext>
              </a:extLst>
            </p:cNvPr>
            <p:cNvSpPr/>
            <p:nvPr/>
          </p:nvSpPr>
          <p:spPr>
            <a:xfrm>
              <a:off x="1143000" y="2636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77BCAF7-19A2-ADE5-9F8A-E1C6493B6EE5}"/>
                </a:ext>
              </a:extLst>
            </p:cNvPr>
            <p:cNvSpPr/>
            <p:nvPr/>
          </p:nvSpPr>
          <p:spPr>
            <a:xfrm>
              <a:off x="1404937" y="3398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828565D-5B94-7503-84D6-D0D3834F7864}"/>
                </a:ext>
              </a:extLst>
            </p:cNvPr>
            <p:cNvSpPr/>
            <p:nvPr/>
          </p:nvSpPr>
          <p:spPr>
            <a:xfrm>
              <a:off x="1176337" y="3398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27151DB-5F43-5C66-E47B-77A94604F458}"/>
                </a:ext>
              </a:extLst>
            </p:cNvPr>
            <p:cNvSpPr/>
            <p:nvPr/>
          </p:nvSpPr>
          <p:spPr>
            <a:xfrm>
              <a:off x="795337" y="30940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59A9DD08-B78D-275E-06CB-57DFF7C51AFB}"/>
                </a:ext>
              </a:extLst>
            </p:cNvPr>
            <p:cNvSpPr/>
            <p:nvPr/>
          </p:nvSpPr>
          <p:spPr>
            <a:xfrm>
              <a:off x="795337" y="2925762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FF18CC2-B435-B5AA-0613-EE2932ED61E7}"/>
                </a:ext>
              </a:extLst>
            </p:cNvPr>
            <p:cNvSpPr/>
            <p:nvPr/>
          </p:nvSpPr>
          <p:spPr>
            <a:xfrm>
              <a:off x="2057400" y="2636838"/>
              <a:ext cx="46037" cy="460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825BCF6-D95C-55DF-CF83-0F4D49E62853}"/>
                </a:ext>
              </a:extLst>
            </p:cNvPr>
            <p:cNvSpPr/>
            <p:nvPr/>
          </p:nvSpPr>
          <p:spPr>
            <a:xfrm>
              <a:off x="2090737" y="3398838"/>
              <a:ext cx="46037" cy="460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TextBox 27">
              <a:extLst>
                <a:ext uri="{FF2B5EF4-FFF2-40B4-BE49-F238E27FC236}">
                  <a16:creationId xmlns:a16="http://schemas.microsoft.com/office/drawing/2014/main" id="{60C64FC6-FDF0-D599-18B5-11F114921B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9418" y="1752600"/>
              <a:ext cx="1066800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6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Cl</a:t>
              </a:r>
            </a:p>
          </p:txBody>
        </p:sp>
        <p:sp>
          <p:nvSpPr>
            <p:cNvPr id="63" name="Rectangle 28">
              <a:extLst>
                <a:ext uri="{FF2B5EF4-FFF2-40B4-BE49-F238E27FC236}">
                  <a16:creationId xmlns:a16="http://schemas.microsoft.com/office/drawing/2014/main" id="{AA2CFCE5-04BA-BBF5-018B-1DDD10405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9113" y="3322638"/>
              <a:ext cx="954087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6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Cl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D8621C0-4ED9-112B-F440-4A3227A8DEB7}"/>
                </a:ext>
              </a:extLst>
            </p:cNvPr>
            <p:cNvSpPr/>
            <p:nvPr/>
          </p:nvSpPr>
          <p:spPr>
            <a:xfrm>
              <a:off x="2620963" y="23320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2976A86-F6F0-0329-0428-486B070DF1EA}"/>
                </a:ext>
              </a:extLst>
            </p:cNvPr>
            <p:cNvSpPr/>
            <p:nvPr/>
          </p:nvSpPr>
          <p:spPr>
            <a:xfrm>
              <a:off x="2620963" y="2163762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4201E69-C8AC-74FC-A38C-767C3413B97A}"/>
                </a:ext>
              </a:extLst>
            </p:cNvPr>
            <p:cNvSpPr/>
            <p:nvPr/>
          </p:nvSpPr>
          <p:spPr>
            <a:xfrm>
              <a:off x="1706563" y="23320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54C948F-B54A-97D7-5A11-41C75DA3947A}"/>
                </a:ext>
              </a:extLst>
            </p:cNvPr>
            <p:cNvSpPr/>
            <p:nvPr/>
          </p:nvSpPr>
          <p:spPr>
            <a:xfrm>
              <a:off x="1706563" y="2163762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F46C1769-C5FA-67EC-998A-B9613659DA08}"/>
                </a:ext>
              </a:extLst>
            </p:cNvPr>
            <p:cNvSpPr/>
            <p:nvPr/>
          </p:nvSpPr>
          <p:spPr>
            <a:xfrm>
              <a:off x="2011363" y="17986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2B1B6325-942A-1002-FF5B-024661B08B16}"/>
                </a:ext>
              </a:extLst>
            </p:cNvPr>
            <p:cNvSpPr/>
            <p:nvPr/>
          </p:nvSpPr>
          <p:spPr>
            <a:xfrm>
              <a:off x="2209800" y="17986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C2CF5A8-9DE5-4C02-DCCC-75FA8D5AC628}"/>
                </a:ext>
              </a:extLst>
            </p:cNvPr>
            <p:cNvSpPr/>
            <p:nvPr/>
          </p:nvSpPr>
          <p:spPr>
            <a:xfrm>
              <a:off x="1782763" y="3779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5088035-5397-351D-9C1A-081E1D4DA8E8}"/>
                </a:ext>
              </a:extLst>
            </p:cNvPr>
            <p:cNvSpPr/>
            <p:nvPr/>
          </p:nvSpPr>
          <p:spPr>
            <a:xfrm>
              <a:off x="1782763" y="39322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6210FB1-9350-70F9-FFF0-C6FEE6EFADFF}"/>
                </a:ext>
              </a:extLst>
            </p:cNvPr>
            <p:cNvSpPr/>
            <p:nvPr/>
          </p:nvSpPr>
          <p:spPr>
            <a:xfrm>
              <a:off x="2087563" y="4160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CD5A333-CF66-B8DF-0CBE-A2B1D363BCF4}"/>
                </a:ext>
              </a:extLst>
            </p:cNvPr>
            <p:cNvSpPr/>
            <p:nvPr/>
          </p:nvSpPr>
          <p:spPr>
            <a:xfrm>
              <a:off x="2316163" y="41608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483394FB-52D7-9594-7D5E-34CB617C2A98}"/>
                </a:ext>
              </a:extLst>
            </p:cNvPr>
            <p:cNvSpPr/>
            <p:nvPr/>
          </p:nvSpPr>
          <p:spPr>
            <a:xfrm>
              <a:off x="2697163" y="3763962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7D4D7AC7-1039-4075-65D9-1CB778968787}"/>
                </a:ext>
              </a:extLst>
            </p:cNvPr>
            <p:cNvSpPr/>
            <p:nvPr/>
          </p:nvSpPr>
          <p:spPr>
            <a:xfrm>
              <a:off x="2697163" y="3932238"/>
              <a:ext cx="46037" cy="460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" name="Rectangle 28">
              <a:extLst>
                <a:ext uri="{FF2B5EF4-FFF2-40B4-BE49-F238E27FC236}">
                  <a16:creationId xmlns:a16="http://schemas.microsoft.com/office/drawing/2014/main" id="{D5D2A7BC-4726-3BF3-FEF1-F27903DDD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2514600"/>
              <a:ext cx="954087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6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Cl</a:t>
              </a:r>
            </a:p>
          </p:txBody>
        </p:sp>
        <p:sp>
          <p:nvSpPr>
            <p:cNvPr id="77" name="Rectangle 28">
              <a:extLst>
                <a:ext uri="{FF2B5EF4-FFF2-40B4-BE49-F238E27FC236}">
                  <a16:creationId xmlns:a16="http://schemas.microsoft.com/office/drawing/2014/main" id="{6D5B6BD4-BD91-2496-EC37-70340AD83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74" y="2586038"/>
              <a:ext cx="954087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6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Cl</a:t>
              </a:r>
            </a:p>
          </p:txBody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544E119B-70E1-92B3-4CE6-D545CE8D3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2514600"/>
              <a:ext cx="74090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6000" b="1" dirty="0">
                  <a:solidFill>
                    <a:srgbClr val="006600"/>
                  </a:solidFill>
                  <a:latin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E3BFE87-7751-AA40-0365-C7F8179113FE}"/>
              </a:ext>
            </a:extLst>
          </p:cNvPr>
          <p:cNvGrpSpPr/>
          <p:nvPr/>
        </p:nvGrpSpPr>
        <p:grpSpPr>
          <a:xfrm>
            <a:off x="3117057" y="1079619"/>
            <a:ext cx="3042445" cy="3239162"/>
            <a:chOff x="3117057" y="1079619"/>
            <a:chExt cx="3042445" cy="3239162"/>
          </a:xfrm>
        </p:grpSpPr>
        <p:sp>
          <p:nvSpPr>
            <p:cNvPr id="80" name="TextBox 44">
              <a:extLst>
                <a:ext uri="{FF2B5EF4-FFF2-40B4-BE49-F238E27FC236}">
                  <a16:creationId xmlns:a16="http://schemas.microsoft.com/office/drawing/2014/main" id="{356A45A0-9D2C-D166-C8F1-396BF99C4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7057" y="2288002"/>
              <a:ext cx="304244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800" dirty="0">
                  <a:solidFill>
                    <a:prstClr val="black"/>
                  </a:solidFill>
                  <a:latin typeface="Arial" panose="020B0604020202020204" pitchFamily="34" charset="0"/>
                </a:rPr>
                <a:t>Cl―C―Cl</a:t>
              </a:r>
            </a:p>
          </p:txBody>
        </p:sp>
        <p:sp>
          <p:nvSpPr>
            <p:cNvPr id="81" name="TextBox 45">
              <a:extLst>
                <a:ext uri="{FF2B5EF4-FFF2-40B4-BE49-F238E27FC236}">
                  <a16:creationId xmlns:a16="http://schemas.microsoft.com/office/drawing/2014/main" id="{18F327B4-6B15-9616-0DDE-CB7CCABA84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1079619"/>
              <a:ext cx="12192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800" dirty="0">
                  <a:solidFill>
                    <a:prstClr val="black"/>
                  </a:solidFill>
                  <a:latin typeface="Arial" panose="020B0604020202020204" pitchFamily="34" charset="0"/>
                </a:rPr>
                <a:t>Cl</a:t>
              </a:r>
              <a:endParaRPr lang="en-US" altLang="en-US" sz="60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2" name="Rectangle 46">
              <a:extLst>
                <a:ext uri="{FF2B5EF4-FFF2-40B4-BE49-F238E27FC236}">
                  <a16:creationId xmlns:a16="http://schemas.microsoft.com/office/drawing/2014/main" id="{94B4ECD5-0D29-2707-152D-0331631EC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894" y="3487784"/>
              <a:ext cx="7649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800" dirty="0">
                  <a:solidFill>
                    <a:srgbClr val="000000"/>
                  </a:solidFill>
                  <a:latin typeface="Arial" panose="020B0604020202020204" pitchFamily="34" charset="0"/>
                </a:rPr>
                <a:t>Cl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CEB234F5-CCD5-5CF0-6F86-08A5260CDB2C}"/>
                </a:ext>
              </a:extLst>
            </p:cNvPr>
            <p:cNvCxnSpPr/>
            <p:nvPr/>
          </p:nvCxnSpPr>
          <p:spPr>
            <a:xfrm rot="5400000">
              <a:off x="4362483" y="2071772"/>
              <a:ext cx="533400" cy="1588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0E5F0FD-DDDC-91C9-F99B-448DE4182402}"/>
                </a:ext>
              </a:extLst>
            </p:cNvPr>
            <p:cNvCxnSpPr/>
            <p:nvPr/>
          </p:nvCxnSpPr>
          <p:spPr>
            <a:xfrm rot="5400000">
              <a:off x="4362483" y="3359944"/>
              <a:ext cx="533400" cy="1588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0124975-452E-EB44-F4B0-3BA28D7015B3}"/>
              </a:ext>
            </a:extLst>
          </p:cNvPr>
          <p:cNvGrpSpPr/>
          <p:nvPr/>
        </p:nvGrpSpPr>
        <p:grpSpPr>
          <a:xfrm>
            <a:off x="6189593" y="1079619"/>
            <a:ext cx="3042445" cy="3239162"/>
            <a:chOff x="3117057" y="1079619"/>
            <a:chExt cx="3042445" cy="3239162"/>
          </a:xfrm>
        </p:grpSpPr>
        <p:sp>
          <p:nvSpPr>
            <p:cNvPr id="88" name="TextBox 44">
              <a:extLst>
                <a:ext uri="{FF2B5EF4-FFF2-40B4-BE49-F238E27FC236}">
                  <a16:creationId xmlns:a16="http://schemas.microsoft.com/office/drawing/2014/main" id="{499D1C12-21CC-B31F-5AD5-E302DC1CA6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7057" y="2288002"/>
              <a:ext cx="304244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800" dirty="0">
                  <a:solidFill>
                    <a:prstClr val="black"/>
                  </a:solidFill>
                  <a:latin typeface="Arial" panose="020B0604020202020204" pitchFamily="34" charset="0"/>
                </a:rPr>
                <a:t>Cl―C―Cl</a:t>
              </a:r>
            </a:p>
          </p:txBody>
        </p:sp>
        <p:sp>
          <p:nvSpPr>
            <p:cNvPr id="89" name="TextBox 45">
              <a:extLst>
                <a:ext uri="{FF2B5EF4-FFF2-40B4-BE49-F238E27FC236}">
                  <a16:creationId xmlns:a16="http://schemas.microsoft.com/office/drawing/2014/main" id="{BAAB2B36-C854-C735-1FEA-CCA3321F0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1079619"/>
              <a:ext cx="12192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800" dirty="0">
                  <a:solidFill>
                    <a:prstClr val="black"/>
                  </a:solidFill>
                  <a:latin typeface="Arial" panose="020B0604020202020204" pitchFamily="34" charset="0"/>
                </a:rPr>
                <a:t>Cl</a:t>
              </a:r>
              <a:endParaRPr lang="en-US" altLang="en-US" sz="60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0" name="Rectangle 46">
              <a:extLst>
                <a:ext uri="{FF2B5EF4-FFF2-40B4-BE49-F238E27FC236}">
                  <a16:creationId xmlns:a16="http://schemas.microsoft.com/office/drawing/2014/main" id="{CD3DB7C1-0446-9F63-BCAD-BFA5F6672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894" y="3487784"/>
              <a:ext cx="7649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800" dirty="0">
                  <a:solidFill>
                    <a:srgbClr val="000000"/>
                  </a:solidFill>
                  <a:latin typeface="Arial" panose="020B0604020202020204" pitchFamily="34" charset="0"/>
                </a:rPr>
                <a:t>Cl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D36D022-B4AC-8D22-263B-AF0866B95D27}"/>
                </a:ext>
              </a:extLst>
            </p:cNvPr>
            <p:cNvCxnSpPr/>
            <p:nvPr/>
          </p:nvCxnSpPr>
          <p:spPr>
            <a:xfrm rot="5400000">
              <a:off x="4362483" y="2071772"/>
              <a:ext cx="533400" cy="1588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42ADD173-6D7E-3663-9379-D8816E1F01F5}"/>
                </a:ext>
              </a:extLst>
            </p:cNvPr>
            <p:cNvCxnSpPr/>
            <p:nvPr/>
          </p:nvCxnSpPr>
          <p:spPr>
            <a:xfrm rot="5400000">
              <a:off x="4362483" y="3359944"/>
              <a:ext cx="533400" cy="1588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E36BE24-9214-88BF-1A87-BA52E74E7003}"/>
              </a:ext>
            </a:extLst>
          </p:cNvPr>
          <p:cNvCxnSpPr>
            <a:cxnSpLocks/>
          </p:cNvCxnSpPr>
          <p:nvPr/>
        </p:nvCxnSpPr>
        <p:spPr>
          <a:xfrm>
            <a:off x="7701722" y="1493822"/>
            <a:ext cx="0" cy="2514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849735A9-4F54-6C30-5398-0B76D3ED4025}"/>
              </a:ext>
            </a:extLst>
          </p:cNvPr>
          <p:cNvCxnSpPr>
            <a:cxnSpLocks/>
          </p:cNvCxnSpPr>
          <p:nvPr/>
        </p:nvCxnSpPr>
        <p:spPr>
          <a:xfrm flipH="1" flipV="1">
            <a:off x="6172472" y="2708051"/>
            <a:ext cx="2948026" cy="79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21A3AADF-6C97-28A3-77AD-AE1A561CE071}"/>
              </a:ext>
            </a:extLst>
          </p:cNvPr>
          <p:cNvCxnSpPr>
            <a:cxnSpLocks/>
          </p:cNvCxnSpPr>
          <p:nvPr/>
        </p:nvCxnSpPr>
        <p:spPr>
          <a:xfrm flipH="1">
            <a:off x="6809432" y="1833232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12AC570-B3E1-466C-3182-14928CF3A392}"/>
              </a:ext>
            </a:extLst>
          </p:cNvPr>
          <p:cNvCxnSpPr>
            <a:cxnSpLocks/>
          </p:cNvCxnSpPr>
          <p:nvPr/>
        </p:nvCxnSpPr>
        <p:spPr>
          <a:xfrm flipH="1" flipV="1">
            <a:off x="6821232" y="1841169"/>
            <a:ext cx="1778090" cy="17780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0658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4DB9B-D217-2204-DB06-911CCB7DC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1B42A1-5F40-CAB3-2D85-F12EE5E073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73427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53279116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383462383"/>
                    </a:ext>
                  </a:extLst>
                </a:gridCol>
              </a:tblGrid>
              <a:tr h="124069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 Draw Calcium oxide (last one today).  Try to get this one correct, 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it’s trickier than you think. Calcium is atom #20, oxygen is #8. 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25665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3050735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339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9D1D1-99C8-319B-A964-02B49C88C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9C81E32-187D-79FB-300D-AF7112450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100287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</a:tblGrid>
              <a:tr h="12573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 Draw Calcium oxide (last one today).  Try to get this one correct, </a:t>
                      </a:r>
                      <a:b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it’s trickier than you think. Calcium is atom #20, oxygen is #8. 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19324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366823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an ionic compound, there is no sharing of electrons!  </a:t>
                      </a:r>
                    </a:p>
                    <a:p>
                      <a:pPr algn="ctr"/>
                      <a:endParaRPr 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“polar” because it contains positive cations and negative anions, but it is </a:t>
                      </a:r>
                      <a:r>
                        <a:rPr 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a molecule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/>
                      <a:endParaRPr 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exists as a crystal, a lattice of millions of ions.</a:t>
                      </a:r>
                      <a:b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Cations end up with “empty” valence shells, </a:t>
                      </a:r>
                      <a:br>
                        <a:rPr 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36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anions end up with FULL shells.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4D59DF12-FA9C-C80F-06A9-626F173783DE}"/>
              </a:ext>
            </a:extLst>
          </p:cNvPr>
          <p:cNvGrpSpPr/>
          <p:nvPr/>
        </p:nvGrpSpPr>
        <p:grpSpPr>
          <a:xfrm>
            <a:off x="2895600" y="1219200"/>
            <a:ext cx="4953000" cy="1579321"/>
            <a:chOff x="76200" y="1849679"/>
            <a:chExt cx="4953000" cy="157932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21A415A-B347-DE29-2F33-947529F40581}"/>
                </a:ext>
              </a:extLst>
            </p:cNvPr>
            <p:cNvGrpSpPr/>
            <p:nvPr/>
          </p:nvGrpSpPr>
          <p:grpSpPr>
            <a:xfrm>
              <a:off x="76200" y="1849679"/>
              <a:ext cx="2209800" cy="1163598"/>
              <a:chOff x="1828800" y="2362200"/>
              <a:chExt cx="2209800" cy="116359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9D5473-9448-A545-F688-BA58AFAEFC89}"/>
                  </a:ext>
                </a:extLst>
              </p:cNvPr>
              <p:cNvSpPr txBox="1"/>
              <p:nvPr/>
            </p:nvSpPr>
            <p:spPr>
              <a:xfrm>
                <a:off x="1828800" y="2417802"/>
                <a:ext cx="21336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dirty="0"/>
                  <a:t>[Ca]</a:t>
                </a: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EB8A43-7AF4-2E92-9FCC-2A60049FFA14}"/>
                  </a:ext>
                </a:extLst>
              </p:cNvPr>
              <p:cNvSpPr txBox="1"/>
              <p:nvPr/>
            </p:nvSpPr>
            <p:spPr>
              <a:xfrm>
                <a:off x="3429000" y="2362200"/>
                <a:ext cx="609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+2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DB704F4-5E37-0B87-FFB3-D17ED0B41F7E}"/>
                </a:ext>
              </a:extLst>
            </p:cNvPr>
            <p:cNvGrpSpPr/>
            <p:nvPr/>
          </p:nvGrpSpPr>
          <p:grpSpPr>
            <a:xfrm>
              <a:off x="1676400" y="2105561"/>
              <a:ext cx="3352800" cy="1323439"/>
              <a:chOff x="3429000" y="2971800"/>
              <a:chExt cx="3352800" cy="1323439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B55835-582B-112D-B5A8-67D3A70B3225}"/>
                  </a:ext>
                </a:extLst>
              </p:cNvPr>
              <p:cNvSpPr txBox="1"/>
              <p:nvPr/>
            </p:nvSpPr>
            <p:spPr>
              <a:xfrm>
                <a:off x="3429000" y="2971800"/>
                <a:ext cx="33528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0" dirty="0">
                    <a:solidFill>
                      <a:srgbClr val="0000CC"/>
                    </a:solidFill>
                  </a:rPr>
                  <a:t>[</a:t>
                </a:r>
                <a:r>
                  <a:rPr lang="en-US" sz="800" dirty="0">
                    <a:solidFill>
                      <a:srgbClr val="0000CC"/>
                    </a:solidFill>
                  </a:rPr>
                  <a:t>   </a:t>
                </a:r>
                <a:r>
                  <a:rPr lang="en-US" sz="6600" dirty="0">
                    <a:solidFill>
                      <a:srgbClr val="0000CC"/>
                    </a:solidFill>
                  </a:rPr>
                  <a:t>O</a:t>
                </a:r>
                <a:r>
                  <a:rPr lang="en-US" sz="800" dirty="0">
                    <a:solidFill>
                      <a:srgbClr val="0000CC"/>
                    </a:solidFill>
                  </a:rPr>
                  <a:t>  </a:t>
                </a:r>
                <a:r>
                  <a:rPr lang="en-US" sz="8000" dirty="0">
                    <a:solidFill>
                      <a:srgbClr val="0000CC"/>
                    </a:solidFill>
                  </a:rPr>
                  <a:t>]</a:t>
                </a:r>
                <a:endParaRPr lang="en-US" sz="6600" dirty="0">
                  <a:solidFill>
                    <a:srgbClr val="0000CC"/>
                  </a:solidFill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2A199F-95E1-2C6E-FC0A-315D44171499}"/>
                  </a:ext>
                </a:extLst>
              </p:cNvPr>
              <p:cNvSpPr txBox="1"/>
              <p:nvPr/>
            </p:nvSpPr>
            <p:spPr>
              <a:xfrm>
                <a:off x="4800600" y="3049105"/>
                <a:ext cx="609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00CC"/>
                    </a:solidFill>
                  </a:rPr>
                  <a:t>-2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FF4CD9A9-D8AF-216C-50DE-B607DE7F6A74}"/>
                  </a:ext>
                </a:extLst>
              </p:cNvPr>
              <p:cNvSpPr/>
              <p:nvPr/>
            </p:nvSpPr>
            <p:spPr>
              <a:xfrm>
                <a:off x="3836659" y="3581815"/>
                <a:ext cx="45719" cy="45719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9DB1CD2-0D5C-3D37-D5C4-ED72DCD55109}"/>
                  </a:ext>
                </a:extLst>
              </p:cNvPr>
              <p:cNvSpPr/>
              <p:nvPr/>
            </p:nvSpPr>
            <p:spPr>
              <a:xfrm>
                <a:off x="3840474" y="3819999"/>
                <a:ext cx="45719" cy="45719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FB19CAA9-A68C-8B9E-E0F9-DF5AB3AE2CF7}"/>
                  </a:ext>
                </a:extLst>
              </p:cNvPr>
              <p:cNvSpPr/>
              <p:nvPr/>
            </p:nvSpPr>
            <p:spPr>
              <a:xfrm>
                <a:off x="4050505" y="3291966"/>
                <a:ext cx="45719" cy="45719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D7FB1145-8C6A-43BB-D7BF-77C6ABEF4A1B}"/>
                  </a:ext>
                </a:extLst>
              </p:cNvPr>
              <p:cNvSpPr/>
              <p:nvPr/>
            </p:nvSpPr>
            <p:spPr>
              <a:xfrm>
                <a:off x="4267200" y="3291965"/>
                <a:ext cx="45719" cy="45719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6B73D63-0CBE-BD4C-21BB-7383E713ADE8}"/>
                  </a:ext>
                </a:extLst>
              </p:cNvPr>
              <p:cNvSpPr/>
              <p:nvPr/>
            </p:nvSpPr>
            <p:spPr>
              <a:xfrm>
                <a:off x="4105748" y="4069081"/>
                <a:ext cx="45719" cy="45719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672B6DC-CE9A-3785-0575-9CADD312BEDF}"/>
                  </a:ext>
                </a:extLst>
              </p:cNvPr>
              <p:cNvSpPr/>
              <p:nvPr/>
            </p:nvSpPr>
            <p:spPr>
              <a:xfrm>
                <a:off x="4320536" y="4046221"/>
                <a:ext cx="45719" cy="45719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2752A43-3A75-DAB7-2274-D0A3526C917D}"/>
                  </a:ext>
                </a:extLst>
              </p:cNvPr>
              <p:cNvSpPr/>
              <p:nvPr/>
            </p:nvSpPr>
            <p:spPr>
              <a:xfrm>
                <a:off x="4558239" y="3841426"/>
                <a:ext cx="45719" cy="45719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8A65305-D802-8FE2-BC24-473E4F78C06A}"/>
                  </a:ext>
                </a:extLst>
              </p:cNvPr>
              <p:cNvSpPr/>
              <p:nvPr/>
            </p:nvSpPr>
            <p:spPr>
              <a:xfrm>
                <a:off x="4558239" y="3557024"/>
                <a:ext cx="45719" cy="45719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48252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8D4D51-948B-4CD1-3C38-1D4286ECC2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235579"/>
              </p:ext>
            </p:extLst>
          </p:nvPr>
        </p:nvGraphicFramePr>
        <p:xfrm>
          <a:off x="0" y="0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67115513"/>
                    </a:ext>
                  </a:extLst>
                </a:gridCol>
              </a:tblGrid>
              <a:tr h="170729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7200" dirty="0">
                          <a:solidFill>
                            <a:srgbClr val="0000CC"/>
                          </a:solidFill>
                          <a:latin typeface="Modern Love Caps" panose="04070805081001020A01" pitchFamily="82" charset="0"/>
                        </a:rPr>
                        <a:t>Bonding Class #5</a:t>
                      </a:r>
                      <a:endParaRPr lang="en-US" sz="7200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863987"/>
                  </a:ext>
                </a:extLst>
              </a:tr>
              <a:tr h="336029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4400" dirty="0">
                          <a:solidFill>
                            <a:srgbClr val="FF0000"/>
                          </a:solidFill>
                          <a:latin typeface="Modern Love Caps" panose="04070805081001020A01" pitchFamily="82" charset="0"/>
                          <a:cs typeface="Times New Roman" panose="02020603050405020304" pitchFamily="18" charset="0"/>
                        </a:rPr>
                        <a:t>Today will be reviewing some random bonding vocabulary, look at more Lewis Dot diagrams and Structural diagrams, and meet the weird hybrid bonds of… </a:t>
                      </a:r>
                      <a:endParaRPr lang="en-US" sz="4400" dirty="0">
                        <a:latin typeface="Modern Love Caps" panose="04070805081001020A01" pitchFamily="8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366537"/>
                  </a:ext>
                </a:extLst>
              </a:tr>
              <a:tr h="179040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6600" dirty="0">
                          <a:solidFill>
                            <a:schemeClr val="bg1"/>
                          </a:solidFill>
                          <a:latin typeface="Congenial" panose="02000503040000020004" pitchFamily="2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6600" baseline="-25000" dirty="0">
                          <a:solidFill>
                            <a:schemeClr val="bg1"/>
                          </a:solidFill>
                          <a:latin typeface="Congenial" panose="02000503040000020004" pitchFamily="2" charset="0"/>
                          <a:cs typeface="Times New Roman" panose="02020603050405020304" pitchFamily="18" charset="0"/>
                        </a:rPr>
                        <a:t>3            </a:t>
                      </a:r>
                      <a:r>
                        <a:rPr lang="en-US" altLang="en-US" sz="6600" dirty="0">
                          <a:solidFill>
                            <a:schemeClr val="bg1"/>
                          </a:solidFill>
                          <a:latin typeface="Congenial" panose="02000503040000020004" pitchFamily="2" charset="0"/>
                          <a:cs typeface="Times New Roman" panose="02020603050405020304" pitchFamily="18" charset="0"/>
                        </a:rPr>
                        <a:t>CO        PCl</a:t>
                      </a:r>
                      <a:r>
                        <a:rPr lang="en-US" altLang="en-US" sz="6600" baseline="-25000" dirty="0">
                          <a:solidFill>
                            <a:schemeClr val="bg1"/>
                          </a:solidFill>
                          <a:latin typeface="Congenial" panose="02000503040000020004" pitchFamily="2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6600" dirty="0">
                        <a:solidFill>
                          <a:schemeClr val="bg1"/>
                        </a:solidFill>
                        <a:latin typeface="Congenial" panose="02000503040000020004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354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3177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E0267D-2BE4-B4C8-4922-C38353B049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0598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885513018"/>
                    </a:ext>
                  </a:extLst>
                </a:gridCol>
              </a:tblGrid>
              <a:tr h="10763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  ALLOYS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1779348"/>
                  </a:ext>
                </a:extLst>
              </a:tr>
              <a:tr h="2614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Alloys are MIXTURES </a:t>
                      </a:r>
                      <a:b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2 or more metals, or a metal and a nonmetal.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They are not chemically bonded.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244297"/>
                  </a:ext>
                </a:extLst>
              </a:tr>
              <a:tr h="31675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metals get mixed together by melting.  When cooled, the mixed metals are not bonded, but mixed, they have different physical properties.  They can be melted apart (reverse physical change). 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542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17430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s All That Shines Really Sterling Silver? | HowStuffWorks">
            <a:extLst>
              <a:ext uri="{FF2B5EF4-FFF2-40B4-BE49-F238E27FC236}">
                <a16:creationId xmlns:a16="http://schemas.microsoft.com/office/drawing/2014/main" id="{0F764067-BD1C-A437-1E9A-AE1EE539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5" y="385701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ast Iron Plumbing - The Advantages and Disadvantages">
            <a:extLst>
              <a:ext uri="{FF2B5EF4-FFF2-40B4-BE49-F238E27FC236}">
                <a16:creationId xmlns:a16="http://schemas.microsoft.com/office/drawing/2014/main" id="{0CDEC632-7DBA-9C89-14EC-298CBE96D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497179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hoice 20 Qt. Standard Stainless Steel Mixing Bowl">
            <a:extLst>
              <a:ext uri="{FF2B5EF4-FFF2-40B4-BE49-F238E27FC236}">
                <a16:creationId xmlns:a16="http://schemas.microsoft.com/office/drawing/2014/main" id="{AB02CA67-54BE-7E75-56E5-5A0E1A9BB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7556"/>
          <a:stretch/>
        </p:blipFill>
        <p:spPr bwMode="auto">
          <a:xfrm>
            <a:off x="6184395" y="3600450"/>
            <a:ext cx="214312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French horn - Wikipedia">
            <a:extLst>
              <a:ext uri="{FF2B5EF4-FFF2-40B4-BE49-F238E27FC236}">
                <a16:creationId xmlns:a16="http://schemas.microsoft.com/office/drawing/2014/main" id="{579A0D64-26B0-FEE9-DAFC-E60F780B3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578" y="4876800"/>
            <a:ext cx="2784748" cy="179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0466B1A-5608-B240-D823-5A69FB3C8B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661139"/>
              </p:ext>
            </p:extLst>
          </p:nvPr>
        </p:nvGraphicFramePr>
        <p:xfrm>
          <a:off x="0" y="0"/>
          <a:ext cx="9144000" cy="360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420579643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503253937"/>
                    </a:ext>
                  </a:extLst>
                </a:gridCol>
                <a:gridCol w="5410200">
                  <a:extLst>
                    <a:ext uri="{9D8B030D-6E8A-4147-A177-3AD203B41FA5}">
                      <a16:colId xmlns:a16="http://schemas.microsoft.com/office/drawing/2014/main" val="1994989564"/>
                    </a:ext>
                  </a:extLst>
                </a:gridCol>
              </a:tblGrid>
              <a:tr h="720090">
                <a:tc gridSpan="3">
                  <a:txBody>
                    <a:bodyPr/>
                    <a:lstStyle/>
                    <a:p>
                      <a:pPr algn="l"/>
                      <a:r>
                        <a:rPr lang="en-US" sz="36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  Examples of ALLOYS:</a:t>
                      </a:r>
                      <a:endParaRPr lang="en-US" sz="36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F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997573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Sterling Silver 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 + Cu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strength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023163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Cast Iron 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 + C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strength &amp; non-corrosiveness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4245911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Stainless steel 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 + Cr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strength &amp; non-corrosiveness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8637254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Brass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 + Cu</a:t>
                      </a:r>
                      <a:endParaRPr lang="en-US" sz="24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durability, beauty, &amp; French horns </a:t>
                      </a:r>
                      <a:r>
                        <a:rPr lang="en-US" sz="2800" b="0" dirty="0">
                          <a:latin typeface="Wingdings" panose="05000000000000000000" pitchFamily="2" charset="2"/>
                          <a:cs typeface="Times New Roman" panose="02020603050405020304" pitchFamily="18" charset="0"/>
                        </a:rPr>
                        <a:t>J</a:t>
                      </a:r>
                      <a:endParaRPr lang="en-US" sz="2400" b="0" dirty="0">
                        <a:latin typeface="Wingdings" panose="05000000000000000000" pitchFamily="2" charset="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279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315417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64.  Coordination numbers is the 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IONS </a:t>
            </a:r>
            <a:b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ION IS </a:t>
            </a:r>
            <a:b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SURROUNDED BY </a:t>
            </a:r>
            <a:b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SOLID LATTICE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Na</a:t>
            </a:r>
            <a:r>
              <a:rPr lang="en-US" altLang="en-US" sz="2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cation is surrounded by 6 Cl</a:t>
            </a:r>
            <a:r>
              <a:rPr lang="en-US" altLang="en-US" sz="2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reverse is also true,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Cl</a:t>
            </a:r>
            <a:r>
              <a:rPr lang="en-US" alt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 is surrounded by 6 Na</a:t>
            </a:r>
            <a:r>
              <a:rPr lang="en-US" altLang="en-US" sz="2800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cations</a:t>
            </a:r>
            <a:endParaRPr lang="en-US" altLang="en-US" sz="2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AutoShape 2" descr="Image result for NaCl lattice struc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NaCl lattice struct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6227" y="1066800"/>
            <a:ext cx="3977773" cy="356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864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7E2B5-1FD1-5D39-59A3-2CB4D00FB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>
            <a:extLst>
              <a:ext uri="{FF2B5EF4-FFF2-40B4-BE49-F238E27FC236}">
                <a16:creationId xmlns:a16="http://schemas.microsoft.com/office/drawing/2014/main" id="{10AB8A88-C7DA-209F-B5C2-99C5F3CCB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65. 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both coordination numbers are 6, </a:t>
            </a:r>
            <a:b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NaCl has a nice boxy shape.  </a:t>
            </a:r>
          </a:p>
        </p:txBody>
      </p:sp>
      <p:sp>
        <p:nvSpPr>
          <p:cNvPr id="2" name="AutoShape 2" descr="Image result for NaCl lattice structure">
            <a:extLst>
              <a:ext uri="{FF2B5EF4-FFF2-40B4-BE49-F238E27FC236}">
                <a16:creationId xmlns:a16="http://schemas.microsoft.com/office/drawing/2014/main" id="{38F5544E-680E-6F04-CFD9-E32C2E82AB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NaCl lattice structure">
            <a:extLst>
              <a:ext uri="{FF2B5EF4-FFF2-40B4-BE49-F238E27FC236}">
                <a16:creationId xmlns:a16="http://schemas.microsoft.com/office/drawing/2014/main" id="{8EE7F27B-DBD0-F4EE-B8CD-365E59479D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3B9666D-4F4B-1955-0645-EE3412BF8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133600"/>
            <a:ext cx="34671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62733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B4050FF-5437-8B8C-2C49-B3282A77B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30505"/>
            <a:ext cx="7010400" cy="639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03BAEB-58C1-EF7F-26DA-A9E011CE1970}"/>
              </a:ext>
            </a:extLst>
          </p:cNvPr>
          <p:cNvSpPr txBox="1"/>
          <p:nvPr/>
        </p:nvSpPr>
        <p:spPr>
          <a:xfrm>
            <a:off x="-37289" y="533400"/>
            <a:ext cx="2170890" cy="4093428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66.</a:t>
            </a:r>
          </a:p>
          <a:p>
            <a:pPr algn="ctr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Coordination Numbers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into different shaped crystals. </a:t>
            </a:r>
          </a:p>
        </p:txBody>
      </p:sp>
    </p:spTree>
    <p:extLst>
      <p:ext uri="{BB962C8B-B14F-4D97-AF65-F5344CB8AC3E}">
        <p14:creationId xmlns:p14="http://schemas.microsoft.com/office/powerpoint/2010/main" val="40380858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B3F97B-DD2C-A455-E1F1-796D9B13E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107721"/>
              </p:ext>
            </p:extLst>
          </p:nvPr>
        </p:nvGraphicFramePr>
        <p:xfrm>
          <a:off x="0" y="0"/>
          <a:ext cx="9147243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081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9081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9081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95156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Monoxide gas, CO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First draw both ATOM Lewis Dot diagrams, then we discuss.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18100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CC"/>
                          </a:solidFill>
                        </a:rPr>
                        <a:t>Carbon atom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CC"/>
                          </a:solidFill>
                        </a:rPr>
                        <a:t>Oxygen atom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725434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9988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1BE13-5AEB-12A1-2E3E-8B8491098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349EF60-2CFF-1FE6-2DD8-EA2FED60D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515449"/>
              </p:ext>
            </p:extLst>
          </p:nvPr>
        </p:nvGraphicFramePr>
        <p:xfrm>
          <a:off x="0" y="0"/>
          <a:ext cx="9147243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081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9081">
                  <a:extLst>
                    <a:ext uri="{9D8B030D-6E8A-4147-A177-3AD203B41FA5}">
                      <a16:colId xmlns:a16="http://schemas.microsoft.com/office/drawing/2014/main" val="3908168753"/>
                    </a:ext>
                  </a:extLst>
                </a:gridCol>
                <a:gridCol w="3049081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95156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Monoxide gas, CO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First draw both ATOM Lewis Dot diagrams, then we discuss.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1810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Carbon needs to make </a:t>
                      </a:r>
                      <a:br>
                        <a:rPr lang="en-US" dirty="0"/>
                      </a:br>
                      <a:r>
                        <a:rPr lang="en-US" dirty="0"/>
                        <a:t>4 bonds to form an octet.  Oxygen needs to make </a:t>
                      </a:r>
                      <a:br>
                        <a:rPr lang="en-US" dirty="0"/>
                      </a:br>
                      <a:r>
                        <a:rPr lang="en-US" dirty="0"/>
                        <a:t>2 bonds for an octet.  </a:t>
                      </a:r>
                      <a:br>
                        <a:rPr lang="en-US" dirty="0"/>
                      </a:br>
                      <a:r>
                        <a:rPr lang="en-US" dirty="0"/>
                        <a:t>The math does not work.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Nothing normal will allow</a:t>
                      </a:r>
                      <a:br>
                        <a:rPr lang="en-US" dirty="0"/>
                      </a:br>
                      <a:r>
                        <a:rPr lang="en-US" dirty="0"/>
                        <a:t>for this, but CO exists.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725434"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Let’s try making a normal double polar covalent bond.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gives oxygen an octet, </a:t>
                      </a:r>
                      <a:b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but not carbon, it’s better, </a:t>
                      </a:r>
                      <a:b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but not correct.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sp>
        <p:nvSpPr>
          <p:cNvPr id="4" name="Oval 5">
            <a:extLst>
              <a:ext uri="{FF2B5EF4-FFF2-40B4-BE49-F238E27FC236}">
                <a16:creationId xmlns:a16="http://schemas.microsoft.com/office/drawing/2014/main" id="{5D19796E-3970-4DDB-6403-06990AD08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05000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Oval 6">
            <a:extLst>
              <a:ext uri="{FF2B5EF4-FFF2-40B4-BE49-F238E27FC236}">
                <a16:creationId xmlns:a16="http://schemas.microsoft.com/office/drawing/2014/main" id="{6E4D89E8-16CC-5397-8217-66372291A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133600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id="{A79D4021-1D7C-7B78-95EC-1A97656BE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905000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Oval 8">
            <a:extLst>
              <a:ext uri="{FF2B5EF4-FFF2-40B4-BE49-F238E27FC236}">
                <a16:creationId xmlns:a16="http://schemas.microsoft.com/office/drawing/2014/main" id="{EF84506B-2CCB-6D35-B7CA-5A5AAD171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33600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3E814D-6AB7-A22A-E406-8BDF4F3E9962}"/>
              </a:ext>
            </a:extLst>
          </p:cNvPr>
          <p:cNvSpPr txBox="1"/>
          <p:nvPr/>
        </p:nvSpPr>
        <p:spPr>
          <a:xfrm>
            <a:off x="1039238" y="1319480"/>
            <a:ext cx="121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2132BCE-F58A-8C73-5911-720AE283B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352" y="1319480"/>
            <a:ext cx="92525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9227" name="Oval 13">
            <a:extLst>
              <a:ext uri="{FF2B5EF4-FFF2-40B4-BE49-F238E27FC236}">
                <a16:creationId xmlns:a16="http://schemas.microsoft.com/office/drawing/2014/main" id="{AF6A33C6-4336-6CA5-6C7D-33BC40DBB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4152" y="19431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0" name="Oval 13">
            <a:extLst>
              <a:ext uri="{FF2B5EF4-FFF2-40B4-BE49-F238E27FC236}">
                <a16:creationId xmlns:a16="http://schemas.microsoft.com/office/drawing/2014/main" id="{27CD5E79-F9E1-FD9C-502F-584680171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4152" y="215305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A0C655DA-0194-6FE8-F654-CE27C049F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705" y="2133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2" name="Oval 13">
            <a:extLst>
              <a:ext uri="{FF2B5EF4-FFF2-40B4-BE49-F238E27FC236}">
                <a16:creationId xmlns:a16="http://schemas.microsoft.com/office/drawing/2014/main" id="{695E7DF1-948E-4D87-3642-1EC2D2C8A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705" y="1904999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3" name="Oval 13">
            <a:extLst>
              <a:ext uri="{FF2B5EF4-FFF2-40B4-BE49-F238E27FC236}">
                <a16:creationId xmlns:a16="http://schemas.microsoft.com/office/drawing/2014/main" id="{D4FA2D1A-9593-69F9-B5F0-4DE9573BE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5897" y="1447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3F98D9D-344C-1AE9-B1A6-EF0BDDAD1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551" y="1447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" name="Oval 5">
            <a:extLst>
              <a:ext uri="{FF2B5EF4-FFF2-40B4-BE49-F238E27FC236}">
                <a16:creationId xmlns:a16="http://schemas.microsoft.com/office/drawing/2014/main" id="{48EF4BCE-663B-02D3-4CCA-0B59CE5D8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562" y="5289655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5" name="Oval 6">
            <a:extLst>
              <a:ext uri="{FF2B5EF4-FFF2-40B4-BE49-F238E27FC236}">
                <a16:creationId xmlns:a16="http://schemas.microsoft.com/office/drawing/2014/main" id="{B773E08E-C3D5-4C87-C784-2CB2B283A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562" y="5518255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6" name="Oval 7">
            <a:extLst>
              <a:ext uri="{FF2B5EF4-FFF2-40B4-BE49-F238E27FC236}">
                <a16:creationId xmlns:a16="http://schemas.microsoft.com/office/drawing/2014/main" id="{263F9A04-4CFA-D55F-63DA-A77FE67C5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8362" y="5289655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7" name="Oval 8">
            <a:extLst>
              <a:ext uri="{FF2B5EF4-FFF2-40B4-BE49-F238E27FC236}">
                <a16:creationId xmlns:a16="http://schemas.microsoft.com/office/drawing/2014/main" id="{44E64161-B688-E3F2-A0C7-9B91FE420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8362" y="5518255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3F2523-9B58-A6E0-6C29-EB1A6F8EAC87}"/>
              </a:ext>
            </a:extLst>
          </p:cNvPr>
          <p:cNvSpPr txBox="1"/>
          <p:nvPr/>
        </p:nvSpPr>
        <p:spPr>
          <a:xfrm>
            <a:off x="1524000" y="4704135"/>
            <a:ext cx="121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C5CAE5E0-D884-BE1C-D758-0EFA1F45F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9995" y="4683537"/>
            <a:ext cx="92525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20" name="Oval 13">
            <a:extLst>
              <a:ext uri="{FF2B5EF4-FFF2-40B4-BE49-F238E27FC236}">
                <a16:creationId xmlns:a16="http://schemas.microsoft.com/office/drawing/2014/main" id="{33021E79-F6BE-B910-76D5-BDAB693CC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795" y="530715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1" name="Oval 13">
            <a:extLst>
              <a:ext uri="{FF2B5EF4-FFF2-40B4-BE49-F238E27FC236}">
                <a16:creationId xmlns:a16="http://schemas.microsoft.com/office/drawing/2014/main" id="{770A94C9-2723-FF00-D0D4-625A57A74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795" y="55171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2" name="Oval 13">
            <a:extLst>
              <a:ext uri="{FF2B5EF4-FFF2-40B4-BE49-F238E27FC236}">
                <a16:creationId xmlns:a16="http://schemas.microsoft.com/office/drawing/2014/main" id="{2B65B645-1145-0B8E-ACF4-EC59712CB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348" y="549765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3" name="Oval 13">
            <a:extLst>
              <a:ext uri="{FF2B5EF4-FFF2-40B4-BE49-F238E27FC236}">
                <a16:creationId xmlns:a16="http://schemas.microsoft.com/office/drawing/2014/main" id="{BA663A42-65FA-BF94-DFF4-38439136E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348" y="526905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4" name="Oval 13">
            <a:extLst>
              <a:ext uri="{FF2B5EF4-FFF2-40B4-BE49-F238E27FC236}">
                <a16:creationId xmlns:a16="http://schemas.microsoft.com/office/drawing/2014/main" id="{47F82E33-6A7C-C9C2-BD96-1FC293628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5540" y="481185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7EB0940-4EB9-4C76-7AB4-398AC910B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4194" y="481185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2318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4A54A-2573-B97B-F59F-A6C9A38E0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34C0069-0002-0A47-1F02-42CF7EE66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853623"/>
              </p:ext>
            </p:extLst>
          </p:nvPr>
        </p:nvGraphicFramePr>
        <p:xfrm>
          <a:off x="0" y="0"/>
          <a:ext cx="9147243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8162">
                  <a:extLst>
                    <a:ext uri="{9D8B030D-6E8A-4147-A177-3AD203B41FA5}">
                      <a16:colId xmlns:a16="http://schemas.microsoft.com/office/drawing/2014/main" val="3353097611"/>
                    </a:ext>
                  </a:extLst>
                </a:gridCol>
                <a:gridCol w="3049081">
                  <a:extLst>
                    <a:ext uri="{9D8B030D-6E8A-4147-A177-3AD203B41FA5}">
                      <a16:colId xmlns:a16="http://schemas.microsoft.com/office/drawing/2014/main" val="2944398096"/>
                    </a:ext>
                  </a:extLst>
                </a:gridCol>
              </a:tblGrid>
              <a:tr h="95156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 </a:t>
                      </a:r>
                      <a:r>
                        <a:rPr lang="en-US" alt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Monoxide gas, CO</a:t>
                      </a:r>
                      <a:r>
                        <a:rPr lang="en-US" altLang="en-US" sz="24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4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First draw both ATOM Lewis Dot diagrams, then we discuss.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38195680"/>
                  </a:ext>
                </a:extLst>
              </a:tr>
              <a:tr h="31810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Modern Love Caps" panose="04070805081001020A01" pitchFamily="82" charset="0"/>
                        </a:rPr>
                        <a:t>CO makes an </a:t>
                      </a:r>
                      <a:br>
                        <a:rPr lang="en-US" sz="3200" dirty="0">
                          <a:latin typeface="Modern Love Caps" panose="04070805081001020A01" pitchFamily="82" charset="0"/>
                        </a:rPr>
                      </a:br>
                      <a:r>
                        <a:rPr lang="en-US" sz="3200" dirty="0">
                          <a:latin typeface="Modern Love Caps" panose="04070805081001020A01" pitchFamily="82" charset="0"/>
                        </a:rPr>
                        <a:t>EXCEPTIONAL</a:t>
                      </a:r>
                      <a:br>
                        <a:rPr lang="en-US" sz="3200" dirty="0">
                          <a:latin typeface="Modern Love Caps" panose="04070805081001020A01" pitchFamily="82" charset="0"/>
                        </a:rPr>
                      </a:br>
                      <a:r>
                        <a:rPr lang="en-US" sz="3200" dirty="0">
                          <a:latin typeface="Modern Love Caps" panose="04070805081001020A01" pitchFamily="82" charset="0"/>
                        </a:rPr>
                        <a:t>BOND.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38790"/>
                  </a:ext>
                </a:extLst>
              </a:tr>
              <a:tr h="272543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oxygen “lends” 2 of its unshared pairs of electrons into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middle; allowing both atoms have an octet.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STRANGE.  </a:t>
                      </a: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It’s a normal double polar covalent bond, PLUS</a:t>
                      </a:r>
                    </a:p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COORDINATE COVALENT BOND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Oxygen “coordinates” the carbon octet, but those red electrons up top are not being shared in a “normal” way.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 are from one atom.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 exists.  </a:t>
                      </a:r>
                      <a:b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how it works.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91734"/>
                  </a:ext>
                </a:extLst>
              </a:tr>
            </a:tbl>
          </a:graphicData>
        </a:graphic>
      </p:graphicFrame>
      <p:sp>
        <p:nvSpPr>
          <p:cNvPr id="2" name="Oval 5">
            <a:extLst>
              <a:ext uri="{FF2B5EF4-FFF2-40B4-BE49-F238E27FC236}">
                <a16:creationId xmlns:a16="http://schemas.microsoft.com/office/drawing/2014/main" id="{EDFDB0A5-6E19-45D4-0F09-A1C0CD143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562" y="2261920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5" name="Oval 6">
            <a:extLst>
              <a:ext uri="{FF2B5EF4-FFF2-40B4-BE49-F238E27FC236}">
                <a16:creationId xmlns:a16="http://schemas.microsoft.com/office/drawing/2014/main" id="{F95759B0-3D1C-ECDC-7E10-8A47345D1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562" y="2490520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6" name="Oval 7">
            <a:extLst>
              <a:ext uri="{FF2B5EF4-FFF2-40B4-BE49-F238E27FC236}">
                <a16:creationId xmlns:a16="http://schemas.microsoft.com/office/drawing/2014/main" id="{4E41965E-F66B-4E48-7427-95C381788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8362" y="2261920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7" name="Oval 8">
            <a:extLst>
              <a:ext uri="{FF2B5EF4-FFF2-40B4-BE49-F238E27FC236}">
                <a16:creationId xmlns:a16="http://schemas.microsoft.com/office/drawing/2014/main" id="{8C4C05CA-E59A-207A-8329-64515BF1B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8362" y="2490520"/>
            <a:ext cx="76200" cy="76200"/>
          </a:xfrm>
          <a:prstGeom prst="ellipse">
            <a:avLst/>
          </a:prstGeom>
          <a:solidFill>
            <a:srgbClr val="0000CC"/>
          </a:solidFill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FD9FBD-FA70-FB10-66B2-16472805716D}"/>
              </a:ext>
            </a:extLst>
          </p:cNvPr>
          <p:cNvSpPr txBox="1"/>
          <p:nvPr/>
        </p:nvSpPr>
        <p:spPr>
          <a:xfrm>
            <a:off x="1524000" y="1676400"/>
            <a:ext cx="121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48699467-5025-E84C-DEFB-7E6E0A447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9995" y="1655802"/>
            <a:ext cx="92525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20" name="Oval 13">
            <a:extLst>
              <a:ext uri="{FF2B5EF4-FFF2-40B4-BE49-F238E27FC236}">
                <a16:creationId xmlns:a16="http://schemas.microsoft.com/office/drawing/2014/main" id="{6FA80F84-5F45-9AFB-D46F-C629C958C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795" y="227942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1" name="Oval 13">
            <a:extLst>
              <a:ext uri="{FF2B5EF4-FFF2-40B4-BE49-F238E27FC236}">
                <a16:creationId xmlns:a16="http://schemas.microsoft.com/office/drawing/2014/main" id="{72DAF648-7959-C8E1-4710-356325FEE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795" y="248937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2" name="Oval 13">
            <a:extLst>
              <a:ext uri="{FF2B5EF4-FFF2-40B4-BE49-F238E27FC236}">
                <a16:creationId xmlns:a16="http://schemas.microsoft.com/office/drawing/2014/main" id="{127FD279-DD34-394D-D7E7-9880D6FF2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348" y="246992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3" name="Oval 13">
            <a:extLst>
              <a:ext uri="{FF2B5EF4-FFF2-40B4-BE49-F238E27FC236}">
                <a16:creationId xmlns:a16="http://schemas.microsoft.com/office/drawing/2014/main" id="{E9A3A5ED-F717-6CCC-9FD2-A9F69A07B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348" y="224132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4" name="Oval 13">
            <a:extLst>
              <a:ext uri="{FF2B5EF4-FFF2-40B4-BE49-F238E27FC236}">
                <a16:creationId xmlns:a16="http://schemas.microsoft.com/office/drawing/2014/main" id="{16C1277E-1CA1-8CF5-7143-1FD41D0F0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8362" y="203332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5ABEE69-72AF-BA45-0DB8-FB0503747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795" y="203332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5972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6598C3-56C5-0EE7-4FC2-AB1FE6438D6D}"/>
              </a:ext>
            </a:extLst>
          </p:cNvPr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67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shorthand for this bond, a double polar  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covalent plus a coordinate covalent bond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looks like this: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2EE388-AA52-0130-80D2-C32B8C8F39CC}"/>
              </a:ext>
            </a:extLst>
          </p:cNvPr>
          <p:cNvGrpSpPr/>
          <p:nvPr/>
        </p:nvGrpSpPr>
        <p:grpSpPr>
          <a:xfrm>
            <a:off x="3276600" y="1905000"/>
            <a:ext cx="2007494" cy="1125634"/>
            <a:chOff x="3478906" y="4409945"/>
            <a:chExt cx="2007494" cy="1125634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F01F916A-6D31-E45A-3CC3-845F168FBD16}"/>
                </a:ext>
              </a:extLst>
            </p:cNvPr>
            <p:cNvCxnSpPr/>
            <p:nvPr/>
          </p:nvCxnSpPr>
          <p:spPr>
            <a:xfrm>
              <a:off x="4180804" y="5486400"/>
              <a:ext cx="1244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7B61B0-56D2-AE52-DB8D-05488CCFC391}"/>
                </a:ext>
              </a:extLst>
            </p:cNvPr>
            <p:cNvSpPr txBox="1"/>
            <p:nvPr/>
          </p:nvSpPr>
          <p:spPr>
            <a:xfrm>
              <a:off x="3478906" y="4519916"/>
              <a:ext cx="838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/>
                <a:t>C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D841BCC-F2DB-20B4-578D-A9B808BE3DF2}"/>
                </a:ext>
              </a:extLst>
            </p:cNvPr>
            <p:cNvSpPr txBox="1"/>
            <p:nvPr/>
          </p:nvSpPr>
          <p:spPr>
            <a:xfrm>
              <a:off x="4648200" y="4495800"/>
              <a:ext cx="838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/>
                <a:t>O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5067CDA-68DB-748D-E429-D0004E120667}"/>
                </a:ext>
              </a:extLst>
            </p:cNvPr>
            <p:cNvCxnSpPr/>
            <p:nvPr/>
          </p:nvCxnSpPr>
          <p:spPr>
            <a:xfrm>
              <a:off x="4267200" y="5027748"/>
              <a:ext cx="39119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ADE9C90-2C90-997D-74EA-9273A3DF04D7}"/>
                </a:ext>
              </a:extLst>
            </p:cNvPr>
            <p:cNvCxnSpPr/>
            <p:nvPr/>
          </p:nvCxnSpPr>
          <p:spPr>
            <a:xfrm>
              <a:off x="4267200" y="5180148"/>
              <a:ext cx="39119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9939A28-2A40-0BB1-1063-2E905B328223}"/>
                </a:ext>
              </a:extLst>
            </p:cNvPr>
            <p:cNvSpPr txBox="1"/>
            <p:nvPr/>
          </p:nvSpPr>
          <p:spPr>
            <a:xfrm>
              <a:off x="4169455" y="4409945"/>
              <a:ext cx="714983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Times New Roman"/>
                </a:rPr>
                <a:t>~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5137326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68. </a:t>
            </a:r>
            <a: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</a:t>
            </a: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hosphorus pentachloride is up next, another</a:t>
            </a:r>
            <a:b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      real weirdo molecule…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 used to produce fertilizer and in other chemical reactions.  It is common in chemistry – just new to you!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has 5 valence electrons, </a:t>
            </a:r>
            <a:b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Chlorine has 7 valence electrons, </a:t>
            </a:r>
            <a:b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does not work into an octet.  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1500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-16732"/>
            <a:ext cx="9134475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dirty="0">
                <a:solidFill>
                  <a:srgbClr val="000000"/>
                </a:solidFill>
                <a:latin typeface="Comic Sans MS" panose="030F0702030302020204" pitchFamily="66" charset="0"/>
              </a:rPr>
              <a:t>68.  Phosphorus Pentachloride   PCl</a:t>
            </a:r>
            <a:r>
              <a:rPr lang="en-US" altLang="en-US" sz="4000" baseline="-25000" dirty="0">
                <a:solidFill>
                  <a:srgbClr val="00000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1267" name="Text Box 31"/>
          <p:cNvSpPr txBox="1">
            <a:spLocks noChangeArrowheads="1"/>
          </p:cNvSpPr>
          <p:nvPr/>
        </p:nvSpPr>
        <p:spPr bwMode="auto">
          <a:xfrm>
            <a:off x="-9525" y="883038"/>
            <a:ext cx="9144000" cy="324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br>
              <a:rPr lang="en-US" altLang="en-US" dirty="0">
                <a:solidFill>
                  <a:srgbClr val="000000"/>
                </a:solidFill>
              </a:rPr>
            </a:br>
            <a:br>
              <a:rPr lang="en-US" altLang="en-US" sz="800" dirty="0">
                <a:solidFill>
                  <a:srgbClr val="000000"/>
                </a:solidFill>
              </a:rPr>
            </a:br>
            <a:br>
              <a:rPr lang="en-US" altLang="en-US" dirty="0">
                <a:solidFill>
                  <a:srgbClr val="000000"/>
                </a:solidFill>
              </a:rPr>
            </a:br>
            <a:r>
              <a:rPr lang="en-US" altLang="en-US" dirty="0">
                <a:solidFill>
                  <a:srgbClr val="000000"/>
                </a:solidFill>
              </a:rPr>
              <a:t>                                         </a:t>
            </a:r>
            <a:r>
              <a:rPr lang="en-US" altLang="en-US" sz="8000" dirty="0">
                <a:solidFill>
                  <a:srgbClr val="000000"/>
                </a:solidFill>
              </a:rPr>
              <a:t>       P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8ACEE-1C54-5A1D-5B20-05BB1E28CACD}"/>
              </a:ext>
            </a:extLst>
          </p:cNvPr>
          <p:cNvGrpSpPr/>
          <p:nvPr/>
        </p:nvGrpSpPr>
        <p:grpSpPr>
          <a:xfrm>
            <a:off x="4876800" y="1039213"/>
            <a:ext cx="3943349" cy="4465638"/>
            <a:chOff x="4876801" y="1173162"/>
            <a:chExt cx="3943349" cy="4465638"/>
          </a:xfrm>
        </p:grpSpPr>
        <p:sp>
          <p:nvSpPr>
            <p:cNvPr id="11276" name="Rectangle 43"/>
            <p:cNvSpPr>
              <a:spLocks noChangeArrowheads="1"/>
            </p:cNvSpPr>
            <p:nvPr/>
          </p:nvSpPr>
          <p:spPr bwMode="auto">
            <a:xfrm>
              <a:off x="4876801" y="1847055"/>
              <a:ext cx="1047750" cy="1189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7200" dirty="0">
                  <a:solidFill>
                    <a:srgbClr val="000000"/>
                  </a:solidFill>
                </a:rPr>
                <a:t>Cl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55FDA56-B6D3-AECC-DD1D-D190400DBAA3}"/>
                </a:ext>
              </a:extLst>
            </p:cNvPr>
            <p:cNvGrpSpPr/>
            <p:nvPr/>
          </p:nvGrpSpPr>
          <p:grpSpPr>
            <a:xfrm>
              <a:off x="5105400" y="1173162"/>
              <a:ext cx="3714750" cy="4465638"/>
              <a:chOff x="2819400" y="1219200"/>
              <a:chExt cx="3714750" cy="4465638"/>
            </a:xfrm>
          </p:grpSpPr>
          <p:sp>
            <p:nvSpPr>
              <p:cNvPr id="11268" name="Line 32"/>
              <p:cNvSpPr>
                <a:spLocks noChangeShapeType="1"/>
              </p:cNvSpPr>
              <p:nvPr/>
            </p:nvSpPr>
            <p:spPr bwMode="auto">
              <a:xfrm flipV="1">
                <a:off x="4495800" y="2286000"/>
                <a:ext cx="0" cy="83820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269" name="Line 33"/>
              <p:cNvSpPr>
                <a:spLocks noChangeShapeType="1"/>
              </p:cNvSpPr>
              <p:nvPr/>
            </p:nvSpPr>
            <p:spPr bwMode="auto">
              <a:xfrm flipV="1">
                <a:off x="3657600" y="3962400"/>
                <a:ext cx="533400" cy="68580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0" name="Line 34"/>
              <p:cNvSpPr>
                <a:spLocks noChangeShapeType="1"/>
              </p:cNvSpPr>
              <p:nvPr/>
            </p:nvSpPr>
            <p:spPr bwMode="auto">
              <a:xfrm flipH="1" flipV="1">
                <a:off x="4724400" y="3886200"/>
                <a:ext cx="457200" cy="68580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1" name="Line 35"/>
              <p:cNvSpPr>
                <a:spLocks noChangeShapeType="1"/>
              </p:cNvSpPr>
              <p:nvPr/>
            </p:nvSpPr>
            <p:spPr bwMode="auto">
              <a:xfrm flipH="1" flipV="1">
                <a:off x="3581400" y="2895600"/>
                <a:ext cx="609600" cy="45720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2" name="Line 36"/>
              <p:cNvSpPr>
                <a:spLocks noChangeShapeType="1"/>
              </p:cNvSpPr>
              <p:nvPr/>
            </p:nvSpPr>
            <p:spPr bwMode="auto">
              <a:xfrm flipV="1">
                <a:off x="4953000" y="2819400"/>
                <a:ext cx="609600" cy="533400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273" name="Text Box 37"/>
              <p:cNvSpPr txBox="1">
                <a:spLocks noChangeArrowheads="1"/>
              </p:cNvSpPr>
              <p:nvPr/>
            </p:nvSpPr>
            <p:spPr bwMode="auto">
              <a:xfrm>
                <a:off x="5105400" y="4419600"/>
                <a:ext cx="1143000" cy="11890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7200" dirty="0">
                    <a:solidFill>
                      <a:srgbClr val="000000"/>
                    </a:solidFill>
                  </a:rPr>
                  <a:t>Cl</a:t>
                </a:r>
              </a:p>
            </p:txBody>
          </p:sp>
          <p:sp>
            <p:nvSpPr>
              <p:cNvPr id="11274" name="Rectangle 39"/>
              <p:cNvSpPr>
                <a:spLocks noChangeArrowheads="1"/>
              </p:cNvSpPr>
              <p:nvPr/>
            </p:nvSpPr>
            <p:spPr bwMode="auto">
              <a:xfrm>
                <a:off x="5486400" y="1981200"/>
                <a:ext cx="1047750" cy="11890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7200" dirty="0">
                    <a:solidFill>
                      <a:srgbClr val="000000"/>
                    </a:solidFill>
                  </a:rPr>
                  <a:t>Cl</a:t>
                </a:r>
              </a:p>
            </p:txBody>
          </p:sp>
          <p:sp>
            <p:nvSpPr>
              <p:cNvPr id="11275" name="Rectangle 41"/>
              <p:cNvSpPr>
                <a:spLocks noChangeArrowheads="1"/>
              </p:cNvSpPr>
              <p:nvPr/>
            </p:nvSpPr>
            <p:spPr bwMode="auto">
              <a:xfrm>
                <a:off x="2819400" y="4495800"/>
                <a:ext cx="1047750" cy="11890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7200">
                    <a:solidFill>
                      <a:srgbClr val="000000"/>
                    </a:solidFill>
                  </a:rPr>
                  <a:t>Cl</a:t>
                </a:r>
              </a:p>
            </p:txBody>
          </p:sp>
          <p:sp>
            <p:nvSpPr>
              <p:cNvPr id="11277" name="Rectangle 45"/>
              <p:cNvSpPr>
                <a:spLocks noChangeArrowheads="1"/>
              </p:cNvSpPr>
              <p:nvPr/>
            </p:nvSpPr>
            <p:spPr bwMode="auto">
              <a:xfrm>
                <a:off x="4038600" y="1219200"/>
                <a:ext cx="1047750" cy="11890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7200">
                    <a:solidFill>
                      <a:srgbClr val="000000"/>
                    </a:solidFill>
                  </a:rPr>
                  <a:t>Cl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-9525" y="6027003"/>
            <a:ext cx="9144000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mic Sans MS" panose="030F0702030302020204" pitchFamily="66" charset="0"/>
              </a:rPr>
              <a:t>This breaks the octet rule -- phosphorous ends up with </a:t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10 valence electrons, two too many!  It’s an exception. </a:t>
            </a:r>
          </a:p>
        </p:txBody>
      </p:sp>
      <p:pic>
        <p:nvPicPr>
          <p:cNvPr id="3074" name="Picture 2" descr="Gambarkan rumus Lewis dari molekul PCl5 !...">
            <a:extLst>
              <a:ext uri="{FF2B5EF4-FFF2-40B4-BE49-F238E27FC236}">
                <a16:creationId xmlns:a16="http://schemas.microsoft.com/office/drawing/2014/main" id="{C97642C0-CCB3-17DB-B54D-E043494F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4" y="1178647"/>
            <a:ext cx="4094980" cy="396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11240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D47DDC-45FE-146F-694A-C25B784A4007}"/>
              </a:ext>
            </a:extLst>
          </p:cNvPr>
          <p:cNvSpPr txBox="1"/>
          <p:nvPr/>
        </p:nvSpPr>
        <p:spPr>
          <a:xfrm>
            <a:off x="0" y="0"/>
            <a:ext cx="9144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69.  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Boron has an electron configuration of 2-3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BF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strangely only make 3 bonds, which gives it just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total valence electrons, not an octet.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Boron breaks the octet rule with TOO FEW ELECTRONS. 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That’s okay, it’s another exception!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(boron rhymes with …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ABE5C31-C3DC-3AEB-1D2F-BCB6F06FED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56"/>
          <a:stretch/>
        </p:blipFill>
        <p:spPr bwMode="auto">
          <a:xfrm>
            <a:off x="2209800" y="3662541"/>
            <a:ext cx="2224087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53B25873-6B88-5C3A-6179-84E32A3431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17"/>
          <a:stretch/>
        </p:blipFill>
        <p:spPr bwMode="auto">
          <a:xfrm>
            <a:off x="5715000" y="3252507"/>
            <a:ext cx="3429000" cy="360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80832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7" descr="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09800"/>
            <a:ext cx="618944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0" y="0"/>
            <a:ext cx="9177867" cy="1815882"/>
          </a:xfrm>
          <a:prstGeom prst="rect">
            <a:avLst/>
          </a:prstGeom>
          <a:solidFill>
            <a:srgbClr val="ABFFDD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Adams High School, in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Ozone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Park, in New York City.  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graduated in 1978 on that sidewalk in front of the school.  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had 2 graduations that day; 975 graduates and their families were too many for one ceremony!</a:t>
            </a:r>
          </a:p>
        </p:txBody>
      </p:sp>
    </p:spTree>
    <p:extLst>
      <p:ext uri="{BB962C8B-B14F-4D97-AF65-F5344CB8AC3E}">
        <p14:creationId xmlns:p14="http://schemas.microsoft.com/office/powerpoint/2010/main" val="232868945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ozone_pk_oxford_bakery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80858"/>
            <a:ext cx="6368814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9"/>
          <p:cNvSpPr txBox="1">
            <a:spLocks noChangeArrowheads="1"/>
          </p:cNvSpPr>
          <p:nvPr/>
        </p:nvSpPr>
        <p:spPr bwMode="auto">
          <a:xfrm>
            <a:off x="1" y="0"/>
            <a:ext cx="9143999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My sister and my brother both worked here, and they had the best </a:t>
            </a:r>
            <a:r>
              <a:rPr lang="en-US" alt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crumbcake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in the world.  The cookies were fab too.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Those stairs go up to the A train to Manhattan. In Queens this train runs on elevated tracks (called the EL).  In Brooklyn and Manhattan this train runs underground (the subway) </a:t>
            </a:r>
          </a:p>
        </p:txBody>
      </p:sp>
    </p:spTree>
    <p:extLst>
      <p:ext uri="{BB962C8B-B14F-4D97-AF65-F5344CB8AC3E}">
        <p14:creationId xmlns:p14="http://schemas.microsoft.com/office/powerpoint/2010/main" val="13015971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Ozone and Oxygen, both elemental oxygen. 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One you breathe in to live, the other you can breathe in,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but you die (sorry).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en-US" altLang="en-US" sz="7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72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7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vs. O</a:t>
            </a:r>
            <a:r>
              <a:rPr lang="en-US" altLang="en-US" sz="72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0" y="2598003"/>
            <a:ext cx="9144000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b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alt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 Ozone is an </a:t>
            </a:r>
            <a:r>
              <a:rPr lang="en-US" altLang="en-US" sz="4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allotrope</a:t>
            </a:r>
            <a:r>
              <a:rPr lang="en-US" alt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 of oxygen.</a:t>
            </a:r>
          </a:p>
          <a:p>
            <a:pPr algn="ctr" eaLnBrk="1" hangingPunct="1">
              <a:spcBef>
                <a:spcPct val="50000"/>
              </a:spcBef>
            </a:pPr>
            <a:endParaRPr lang="en-US" altLang="en-US" sz="2400" dirty="0">
              <a:solidFill>
                <a:srgbClr val="0000CC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Same element with different bonding, </a:t>
            </a:r>
            <a:b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and different properties.</a:t>
            </a:r>
          </a:p>
        </p:txBody>
      </p:sp>
    </p:spTree>
    <p:extLst>
      <p:ext uri="{BB962C8B-B14F-4D97-AF65-F5344CB8AC3E}">
        <p14:creationId xmlns:p14="http://schemas.microsoft.com/office/powerpoint/2010/main" val="223462710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14A65EB-5A27-768D-77A7-2673F8560216}"/>
              </a:ext>
            </a:extLst>
          </p:cNvPr>
          <p:cNvGrpSpPr/>
          <p:nvPr/>
        </p:nvGrpSpPr>
        <p:grpSpPr>
          <a:xfrm>
            <a:off x="685800" y="914400"/>
            <a:ext cx="7466013" cy="2622550"/>
            <a:chOff x="609600" y="228600"/>
            <a:chExt cx="7466013" cy="2622550"/>
          </a:xfrm>
        </p:grpSpPr>
        <p:sp>
          <p:nvSpPr>
            <p:cNvPr id="17410" name="Text Box 4"/>
            <p:cNvSpPr txBox="1">
              <a:spLocks noChangeArrowheads="1"/>
            </p:cNvSpPr>
            <p:nvPr/>
          </p:nvSpPr>
          <p:spPr bwMode="auto">
            <a:xfrm>
              <a:off x="1676400" y="228600"/>
              <a:ext cx="990600" cy="1098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6600">
                  <a:solidFill>
                    <a:srgbClr val="000000"/>
                  </a:solidFill>
                </a:rPr>
                <a:t>O</a:t>
              </a:r>
            </a:p>
          </p:txBody>
        </p:sp>
        <p:sp>
          <p:nvSpPr>
            <p:cNvPr id="17411" name="Rectangle 7"/>
            <p:cNvSpPr>
              <a:spLocks noChangeArrowheads="1"/>
            </p:cNvSpPr>
            <p:nvPr/>
          </p:nvSpPr>
          <p:spPr bwMode="auto">
            <a:xfrm>
              <a:off x="609600" y="1752600"/>
              <a:ext cx="836613" cy="1098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6600">
                  <a:solidFill>
                    <a:srgbClr val="000000"/>
                  </a:solidFill>
                </a:rPr>
                <a:t>O</a:t>
              </a:r>
            </a:p>
          </p:txBody>
        </p:sp>
        <p:sp>
          <p:nvSpPr>
            <p:cNvPr id="17412" name="Rectangle 9"/>
            <p:cNvSpPr>
              <a:spLocks noChangeArrowheads="1"/>
            </p:cNvSpPr>
            <p:nvPr/>
          </p:nvSpPr>
          <p:spPr bwMode="auto">
            <a:xfrm>
              <a:off x="2514600" y="1752600"/>
              <a:ext cx="836613" cy="1098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6600" dirty="0">
                  <a:solidFill>
                    <a:srgbClr val="000000"/>
                  </a:solidFill>
                </a:rPr>
                <a:t>O</a:t>
              </a:r>
            </a:p>
          </p:txBody>
        </p:sp>
        <p:sp>
          <p:nvSpPr>
            <p:cNvPr id="17413" name="Rectangle 11"/>
            <p:cNvSpPr>
              <a:spLocks noChangeArrowheads="1"/>
            </p:cNvSpPr>
            <p:nvPr/>
          </p:nvSpPr>
          <p:spPr bwMode="auto">
            <a:xfrm>
              <a:off x="6248400" y="304800"/>
              <a:ext cx="836613" cy="1098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6600">
                  <a:solidFill>
                    <a:srgbClr val="0000CC"/>
                  </a:solidFill>
                </a:rPr>
                <a:t>O</a:t>
              </a:r>
            </a:p>
          </p:txBody>
        </p:sp>
        <p:sp>
          <p:nvSpPr>
            <p:cNvPr id="17414" name="Rectangle 13"/>
            <p:cNvSpPr>
              <a:spLocks noChangeArrowheads="1"/>
            </p:cNvSpPr>
            <p:nvPr/>
          </p:nvSpPr>
          <p:spPr bwMode="auto">
            <a:xfrm>
              <a:off x="7239000" y="1752600"/>
              <a:ext cx="836613" cy="1098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6600" dirty="0">
                  <a:solidFill>
                    <a:srgbClr val="0000CC"/>
                  </a:solidFill>
                </a:rPr>
                <a:t>O</a:t>
              </a:r>
            </a:p>
          </p:txBody>
        </p:sp>
        <p:sp>
          <p:nvSpPr>
            <p:cNvPr id="17415" name="Rectangle 15"/>
            <p:cNvSpPr>
              <a:spLocks noChangeArrowheads="1"/>
            </p:cNvSpPr>
            <p:nvPr/>
          </p:nvSpPr>
          <p:spPr bwMode="auto">
            <a:xfrm>
              <a:off x="5181600" y="1752600"/>
              <a:ext cx="836613" cy="1098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6600">
                  <a:solidFill>
                    <a:srgbClr val="0000CC"/>
                  </a:solidFill>
                </a:rPr>
                <a:t>O</a:t>
              </a:r>
            </a:p>
          </p:txBody>
        </p:sp>
        <p:sp>
          <p:nvSpPr>
            <p:cNvPr id="17416" name="Line 17"/>
            <p:cNvSpPr>
              <a:spLocks noChangeShapeType="1"/>
            </p:cNvSpPr>
            <p:nvPr/>
          </p:nvSpPr>
          <p:spPr bwMode="auto">
            <a:xfrm flipH="1">
              <a:off x="1219200" y="1143000"/>
              <a:ext cx="53340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17" name="Line 18"/>
            <p:cNvSpPr>
              <a:spLocks noChangeShapeType="1"/>
            </p:cNvSpPr>
            <p:nvPr/>
          </p:nvSpPr>
          <p:spPr bwMode="auto">
            <a:xfrm flipH="1">
              <a:off x="1371600" y="1295400"/>
              <a:ext cx="53340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18" name="Line 19"/>
            <p:cNvSpPr>
              <a:spLocks noChangeShapeType="1"/>
            </p:cNvSpPr>
            <p:nvPr/>
          </p:nvSpPr>
          <p:spPr bwMode="auto">
            <a:xfrm flipH="1">
              <a:off x="5867400" y="1219200"/>
              <a:ext cx="533400" cy="76200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419" name="Line 20"/>
            <p:cNvSpPr>
              <a:spLocks noChangeShapeType="1"/>
            </p:cNvSpPr>
            <p:nvPr/>
          </p:nvSpPr>
          <p:spPr bwMode="auto">
            <a:xfrm>
              <a:off x="2362200" y="1142999"/>
              <a:ext cx="381000" cy="76198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420" name="Line 21"/>
            <p:cNvSpPr>
              <a:spLocks noChangeShapeType="1"/>
            </p:cNvSpPr>
            <p:nvPr/>
          </p:nvSpPr>
          <p:spPr bwMode="auto">
            <a:xfrm>
              <a:off x="6858000" y="1219200"/>
              <a:ext cx="457200" cy="76200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21" name="Line 22"/>
            <p:cNvSpPr>
              <a:spLocks noChangeShapeType="1"/>
            </p:cNvSpPr>
            <p:nvPr/>
          </p:nvSpPr>
          <p:spPr bwMode="auto">
            <a:xfrm>
              <a:off x="7010400" y="1143000"/>
              <a:ext cx="457200" cy="76200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22" name="Line 23"/>
            <p:cNvSpPr>
              <a:spLocks noChangeShapeType="1"/>
            </p:cNvSpPr>
            <p:nvPr/>
          </p:nvSpPr>
          <p:spPr bwMode="auto">
            <a:xfrm>
              <a:off x="3886200" y="1143000"/>
              <a:ext cx="1447800" cy="0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23" name="Line 24"/>
            <p:cNvSpPr>
              <a:spLocks noChangeShapeType="1"/>
            </p:cNvSpPr>
            <p:nvPr/>
          </p:nvSpPr>
          <p:spPr bwMode="auto">
            <a:xfrm>
              <a:off x="3886200" y="1524000"/>
              <a:ext cx="1447800" cy="0"/>
            </a:xfrm>
            <a:prstGeom prst="line">
              <a:avLst/>
            </a:prstGeom>
            <a:noFill/>
            <a:ln w="114300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24" name="Line 25"/>
            <p:cNvSpPr>
              <a:spLocks noChangeShapeType="1"/>
            </p:cNvSpPr>
            <p:nvPr/>
          </p:nvSpPr>
          <p:spPr bwMode="auto">
            <a:xfrm>
              <a:off x="3886200" y="1524000"/>
              <a:ext cx="457200" cy="228600"/>
            </a:xfrm>
            <a:prstGeom prst="line">
              <a:avLst/>
            </a:prstGeom>
            <a:noFill/>
            <a:ln w="88900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25" name="Line 26"/>
            <p:cNvSpPr>
              <a:spLocks noChangeShapeType="1"/>
            </p:cNvSpPr>
            <p:nvPr/>
          </p:nvSpPr>
          <p:spPr bwMode="auto">
            <a:xfrm>
              <a:off x="4876800" y="914400"/>
              <a:ext cx="457200" cy="228600"/>
            </a:xfrm>
            <a:prstGeom prst="line">
              <a:avLst/>
            </a:prstGeom>
            <a:noFill/>
            <a:ln w="889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7426" name="Text Box 27"/>
          <p:cNvSpPr txBox="1">
            <a:spLocks noChangeArrowheads="1"/>
          </p:cNvSpPr>
          <p:nvPr/>
        </p:nvSpPr>
        <p:spPr bwMode="auto">
          <a:xfrm>
            <a:off x="37306" y="-46881"/>
            <a:ext cx="9144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71. Ozone with resonating bonds.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FFF72-0B3D-BCEA-961A-B2C9D75E24DA}"/>
              </a:ext>
            </a:extLst>
          </p:cNvPr>
          <p:cNvSpPr txBox="1"/>
          <p:nvPr/>
        </p:nvSpPr>
        <p:spPr>
          <a:xfrm>
            <a:off x="0" y="458582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Scientists originally described ozone this way: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ozone had a stable and unstable side, and the stable bond would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“RESONATE”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back and forth.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Somehow this kept the molecule together, and it is a molecule that holds together.  This was not the whole story.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997641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6" name="Text Box 27"/>
          <p:cNvSpPr txBox="1">
            <a:spLocks noChangeArrowheads="1"/>
          </p:cNvSpPr>
          <p:nvPr/>
        </p:nvSpPr>
        <p:spPr bwMode="auto">
          <a:xfrm>
            <a:off x="0" y="0"/>
            <a:ext cx="9144000" cy="606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72.  Ozone with its hybrid bonding: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Ozone has unusual bonding, a sort of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r>
              <a:rPr lang="en-US" altLang="en-US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bonds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all the time, rather than any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 of resonating structures.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old name stuck. 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Scientists know this because they can measure the bond lengths. 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 bonds are longer than double bonds. 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“Resonating” bonds are hybrid bonds, here they are 1½ size all the time.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valence electrons in ozone are shared between all 3 atoms, which is hard to draw, hard to describe, and breaks lots of rules.  </a:t>
            </a:r>
            <a:endParaRPr lang="en-US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DDC550-0D26-4374-8DA3-DEC0C5CD820D}"/>
              </a:ext>
            </a:extLst>
          </p:cNvPr>
          <p:cNvGrpSpPr/>
          <p:nvPr/>
        </p:nvGrpSpPr>
        <p:grpSpPr>
          <a:xfrm>
            <a:off x="6248400" y="794802"/>
            <a:ext cx="2133600" cy="1702194"/>
            <a:chOff x="6172200" y="457200"/>
            <a:chExt cx="2133600" cy="1702194"/>
          </a:xfrm>
        </p:grpSpPr>
        <p:pic>
          <p:nvPicPr>
            <p:cNvPr id="2" name="Picture 2" descr="Resonance Structures – Easy Hard Science">
              <a:extLst>
                <a:ext uri="{FF2B5EF4-FFF2-40B4-BE49-F238E27FC236}">
                  <a16:creationId xmlns:a16="http://schemas.microsoft.com/office/drawing/2014/main" id="{091DE1D9-AC1D-0F19-B8A9-F29770C6B6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57895"/>
            <a:stretch/>
          </p:blipFill>
          <p:spPr bwMode="auto">
            <a:xfrm>
              <a:off x="6172200" y="457200"/>
              <a:ext cx="2133600" cy="1702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82127A3-1717-99EA-EE55-E6535B1D089B}"/>
                </a:ext>
              </a:extLst>
            </p:cNvPr>
            <p:cNvSpPr txBox="1"/>
            <p:nvPr/>
          </p:nvSpPr>
          <p:spPr>
            <a:xfrm>
              <a:off x="6324600" y="609600"/>
              <a:ext cx="1828800" cy="13849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  <a:p>
              <a:pPr algn="ctr"/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     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A586B3C-0F92-7B7B-F3BA-A3727CF306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8000" y="1066800"/>
              <a:ext cx="228600" cy="4572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84A9463-F6D7-B681-CE25-0C89A0350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6110" y="1219200"/>
              <a:ext cx="110490" cy="2286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E4CB309-59D1-30DE-391B-00ACE6E20E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91400" y="1066800"/>
              <a:ext cx="304800" cy="3810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0A5F6B1-5BE9-DB2D-4F8A-36F693BB548A}"/>
                </a:ext>
              </a:extLst>
            </p:cNvPr>
            <p:cNvCxnSpPr>
              <a:cxnSpLocks/>
            </p:cNvCxnSpPr>
            <p:nvPr/>
          </p:nvCxnSpPr>
          <p:spPr>
            <a:xfrm>
              <a:off x="7391400" y="1203747"/>
              <a:ext cx="152400" cy="1967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4107374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Bonding Class #6  Intro to the </a:t>
            </a:r>
            <a:br>
              <a:rPr lang="en-US" alt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Intermolecular Attractions (IMF) </a:t>
            </a:r>
            <a:br>
              <a:rPr lang="en-US" alt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(not LMAO) (not LOL) (not DULL)</a:t>
            </a:r>
          </a:p>
          <a:p>
            <a:pPr algn="l" eaLnBrk="1" hangingPunct="1"/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73.  Intermolecular Bonds are the weak attractions between molecules or atoms.  They are much weaker than ionic or covalent bonds, or metallic bonds.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do impact a substance’s melting and boiling points (etc.), They help you determine if a substance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likely a gas or liquid at room temperature.  </a:t>
            </a:r>
          </a:p>
        </p:txBody>
      </p:sp>
    </p:spTree>
    <p:extLst>
      <p:ext uri="{BB962C8B-B14F-4D97-AF65-F5344CB8AC3E}">
        <p14:creationId xmlns:p14="http://schemas.microsoft.com/office/powerpoint/2010/main" val="2403118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FFFF00"/>
            </a:gs>
            <a:gs pos="12000">
              <a:schemeClr val="accent1">
                <a:lumMod val="5000"/>
                <a:lumOff val="95000"/>
              </a:schemeClr>
            </a:gs>
            <a:gs pos="80000">
              <a:schemeClr val="accent1">
                <a:lumMod val="45000"/>
                <a:lumOff val="55000"/>
              </a:schemeClr>
            </a:gs>
            <a:gs pos="8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14350" indent="-514350" eaLnBrk="1" hangingPunct="1">
              <a:spcBef>
                <a:spcPct val="0"/>
              </a:spcBef>
              <a:buFontTx/>
              <a:buAutoNum type="arabicPeriod" startAt="74"/>
            </a:pPr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There are 3 kinds of </a:t>
            </a:r>
            <a:b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INTERMOLECULAR BONDS, </a:t>
            </a:r>
            <a:b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 dispersion force</a:t>
            </a:r>
            <a:r>
              <a:rPr lang="en-US" altLang="en-US" sz="6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6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6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6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dipole interaction</a:t>
            </a:r>
            <a:r>
              <a:rPr lang="en-US" altLang="en-US" sz="6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6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6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6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bonding</a:t>
            </a:r>
            <a:endParaRPr lang="en-US" alt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44478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689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weakest is electron dispersion force. It’s caused by the constant movement of electrons, which creates “moments” </a:t>
            </a:r>
            <a:b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negative or positive in the electron clouds.</a:t>
            </a:r>
            <a:b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75. </a:t>
            </a:r>
            <a:r>
              <a:rPr lang="en-US" altLang="en-US" sz="2400" i="1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Electron Dispersion Attraction is clearly displayed by </a:t>
            </a:r>
            <a:br>
              <a:rPr lang="en-US" altLang="en-US" sz="2400" i="1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sz="2400" i="1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  t</a:t>
            </a:r>
            <a:r>
              <a:rPr lang="en-US" altLang="en-US" sz="24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he halogens of group 17.  </a:t>
            </a:r>
            <a:br>
              <a:rPr lang="en-US" altLang="en-US" sz="24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  </a:t>
            </a: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F</a:t>
            </a:r>
            <a:r>
              <a:rPr lang="en-US" altLang="en-US" sz="3600" baseline="-250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Cl</a:t>
            </a:r>
            <a:r>
              <a:rPr lang="en-US" altLang="en-US" sz="3600" baseline="-250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Br</a:t>
            </a:r>
            <a:r>
              <a:rPr lang="en-US" altLang="en-US" sz="3600" baseline="-250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and I</a:t>
            </a:r>
            <a:r>
              <a:rPr lang="en-US" altLang="en-US" sz="3600" baseline="-250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are all </a:t>
            </a:r>
            <a:r>
              <a:rPr lang="en-US" altLang="en-US" sz="3600" u="sng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diatomic</a:t>
            </a: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b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they all have </a:t>
            </a:r>
            <a:r>
              <a:rPr lang="en-US" altLang="en-US" sz="3600" u="sng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single nonpolar</a:t>
            </a: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bonds, </a:t>
            </a:r>
            <a:b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and </a:t>
            </a:r>
            <a:b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they are all </a:t>
            </a:r>
            <a:r>
              <a:rPr lang="en-US" altLang="en-US" sz="3600" u="sng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nonpolar</a:t>
            </a:r>
            <a:r>
              <a:rPr lang="en-US" altLang="en-US" sz="36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molecules.  </a:t>
            </a:r>
            <a:br>
              <a:rPr lang="en-US" altLang="en-US" sz="24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sz="29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They are in different phases at room temperature, due to electron dispersion attraction    </a:t>
            </a:r>
            <a:br>
              <a:rPr lang="en-US" altLang="en-US" sz="2400" dirty="0">
                <a:solidFill>
                  <a:srgbClr val="00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endParaRPr lang="en-US" altLang="en-US" sz="2400" dirty="0">
              <a:solidFill>
                <a:srgbClr val="0000CC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75821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0" y="-12728"/>
            <a:ext cx="48768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76.  Fluorine  F</a:t>
            </a:r>
            <a:r>
              <a:rPr lang="en-US" altLang="en-US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prstClr val="black"/>
              </a:solidFill>
            </a:endParaRPr>
          </a:p>
        </p:txBody>
      </p:sp>
      <p:sp>
        <p:nvSpPr>
          <p:cNvPr id="5235" name="TextBox 117"/>
          <p:cNvSpPr txBox="1">
            <a:spLocks noChangeArrowheads="1"/>
          </p:cNvSpPr>
          <p:nvPr/>
        </p:nvSpPr>
        <p:spPr bwMode="auto">
          <a:xfrm>
            <a:off x="5029200" y="0"/>
            <a:ext cx="4114800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F</a:t>
            </a:r>
            <a:r>
              <a:rPr lang="en-US" altLang="en-US" sz="1800" baseline="-25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molecules has two 2-7 electron configurations, a total of 18 electrons.   </a:t>
            </a:r>
            <a:b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these 18 electrons all “move” to one side, for a nanosecond, a temporary dipole is created, positive and negative,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weak temporary attractions.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few electrons make very weak dipoles. </a:t>
            </a:r>
            <a:b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gas at STP</a:t>
            </a: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kinetic energy exceeds the attractive </a:t>
            </a:r>
            <a:b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force of the electron dispersion        attraction.</a:t>
            </a:r>
            <a:b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</a:p>
        </p:txBody>
      </p:sp>
      <p:sp>
        <p:nvSpPr>
          <p:cNvPr id="3" name="Oval 2"/>
          <p:cNvSpPr/>
          <p:nvPr/>
        </p:nvSpPr>
        <p:spPr>
          <a:xfrm>
            <a:off x="609241" y="1828444"/>
            <a:ext cx="8382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837841" y="19808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990241" y="21332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142641" y="22856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295041" y="22094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894037" y="2281318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15603" y="2317831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61641" y="21332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599841" y="20570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52241" y="20570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28441" y="23618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46636" y="1950682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676041" y="24380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1828441" y="19046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1980841" y="25142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447441" y="1828444"/>
            <a:ext cx="8382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21071985">
            <a:off x="1066441" y="3047644"/>
            <a:ext cx="8382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21071985">
            <a:off x="1295041" y="32000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21071985">
            <a:off x="1447441" y="33524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21071985">
            <a:off x="1599841" y="35048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 rot="21071985">
            <a:off x="1752241" y="34286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 rot="21071985">
            <a:off x="1371241" y="36572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 rot="21071985">
            <a:off x="1162066" y="3556739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 rot="21071985">
            <a:off x="1218841" y="33524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 rot="21071985">
            <a:off x="2057041" y="32762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 rot="21071985">
            <a:off x="2209441" y="32762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 rot="21071985">
            <a:off x="2285641" y="35810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 rot="21071985">
            <a:off x="2590441" y="35810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 rot="21071985">
            <a:off x="2133241" y="36572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 rot="21071985">
            <a:off x="2285641" y="31238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 rot="21071985">
            <a:off x="2438041" y="37334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 rot="21071985">
            <a:off x="1904641" y="3047644"/>
            <a:ext cx="8382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 rot="2183080">
            <a:off x="2611079" y="1868132"/>
            <a:ext cx="8382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 rot="2183080">
            <a:off x="2839679" y="2020532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 rot="2183080">
            <a:off x="2992079" y="2172932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 rot="2183080">
            <a:off x="2687038" y="2454662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 rot="2183080">
            <a:off x="3296879" y="2249132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 rot="2183080">
            <a:off x="2915879" y="2477732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 rot="2183080">
            <a:off x="3144479" y="2630132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 rot="2183080">
            <a:off x="2763479" y="2172932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 rot="2183080">
            <a:off x="3209566" y="2828569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 rot="2183080">
            <a:off x="3361966" y="2828569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 rot="2183080">
            <a:off x="2678813" y="2294812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 rot="2183080">
            <a:off x="3742966" y="3133369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 rot="2183080">
            <a:off x="3285766" y="3209569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 rot="2183080">
            <a:off x="3438166" y="2676169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 rot="2183080">
            <a:off x="3590566" y="3285769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 rot="2183080">
            <a:off x="3007954" y="2596794"/>
            <a:ext cx="8382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1295041" y="24380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1066441" y="19046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1980841" y="20570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2" name="Oval 121"/>
          <p:cNvSpPr/>
          <p:nvPr/>
        </p:nvSpPr>
        <p:spPr>
          <a:xfrm>
            <a:off x="1676041" y="22094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1447441" y="32000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4" name="Oval 123"/>
          <p:cNvSpPr/>
          <p:nvPr/>
        </p:nvSpPr>
        <p:spPr>
          <a:xfrm>
            <a:off x="1599841" y="33524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2133241" y="34286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2285641" y="358104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7" name="Oval 126"/>
          <p:cNvSpPr/>
          <p:nvPr/>
        </p:nvSpPr>
        <p:spPr>
          <a:xfrm rot="2183080">
            <a:off x="3057166" y="1990369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8" name="Oval 127"/>
          <p:cNvSpPr/>
          <p:nvPr/>
        </p:nvSpPr>
        <p:spPr>
          <a:xfrm rot="2183080">
            <a:off x="3559643" y="292286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9" name="Oval 128"/>
          <p:cNvSpPr/>
          <p:nvPr/>
        </p:nvSpPr>
        <p:spPr>
          <a:xfrm rot="2183080">
            <a:off x="3438166" y="3361969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0" name="Oval 129"/>
          <p:cNvSpPr/>
          <p:nvPr/>
        </p:nvSpPr>
        <p:spPr>
          <a:xfrm rot="2183080">
            <a:off x="3133366" y="3057169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6260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30262" y="2112483"/>
            <a:ext cx="8382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058862" y="22648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211262" y="24172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363662" y="25696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516062" y="24934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135062" y="27220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363662" y="28744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982662" y="24172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668462" y="2112483"/>
            <a:ext cx="8382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6156" name="TextBox 117"/>
          <p:cNvSpPr txBox="1">
            <a:spLocks noChangeArrowheads="1"/>
          </p:cNvSpPr>
          <p:nvPr/>
        </p:nvSpPr>
        <p:spPr bwMode="auto">
          <a:xfrm>
            <a:off x="3962401" y="0"/>
            <a:ext cx="5173576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Cl atom has a 2-8-7  electron configuration</a:t>
            </a: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Molecules have 34 electrons.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these electrons all “move” to one side, for a nanosecond, they make stronger temporary dipoles.  </a:t>
            </a: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 temporary dipoles form with Cl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compared to F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not enough to make a difference,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gas at STP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the kinetic energy exceeds the attractive forces.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1516062" y="27220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" name="Oval 4"/>
          <p:cNvSpPr/>
          <p:nvPr/>
        </p:nvSpPr>
        <p:spPr>
          <a:xfrm>
            <a:off x="982662" y="25696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" name="Oval 4"/>
          <p:cNvSpPr/>
          <p:nvPr/>
        </p:nvSpPr>
        <p:spPr>
          <a:xfrm>
            <a:off x="1363662" y="22648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2" name="Oval 4"/>
          <p:cNvSpPr/>
          <p:nvPr/>
        </p:nvSpPr>
        <p:spPr>
          <a:xfrm>
            <a:off x="1516062" y="24172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3" name="Oval 4"/>
          <p:cNvSpPr/>
          <p:nvPr/>
        </p:nvSpPr>
        <p:spPr>
          <a:xfrm>
            <a:off x="1363662" y="27220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4" name="Oval 4"/>
          <p:cNvSpPr/>
          <p:nvPr/>
        </p:nvSpPr>
        <p:spPr>
          <a:xfrm>
            <a:off x="1135062" y="25696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5" name="Oval 4"/>
          <p:cNvSpPr/>
          <p:nvPr/>
        </p:nvSpPr>
        <p:spPr>
          <a:xfrm>
            <a:off x="1135062" y="28744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16" name="Oval 4"/>
          <p:cNvSpPr/>
          <p:nvPr/>
        </p:nvSpPr>
        <p:spPr>
          <a:xfrm>
            <a:off x="1363662" y="24172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" name="Oval 4"/>
          <p:cNvSpPr/>
          <p:nvPr/>
        </p:nvSpPr>
        <p:spPr>
          <a:xfrm>
            <a:off x="1287462" y="27220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" name="Oval 4"/>
          <p:cNvSpPr/>
          <p:nvPr/>
        </p:nvSpPr>
        <p:spPr>
          <a:xfrm>
            <a:off x="1439862" y="28744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9" name="Oval 3"/>
          <p:cNvSpPr/>
          <p:nvPr/>
        </p:nvSpPr>
        <p:spPr>
          <a:xfrm>
            <a:off x="1897062" y="22648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0" name="Oval 4"/>
          <p:cNvSpPr/>
          <p:nvPr/>
        </p:nvSpPr>
        <p:spPr>
          <a:xfrm>
            <a:off x="2049462" y="24172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2" name="Oval 5"/>
          <p:cNvSpPr/>
          <p:nvPr/>
        </p:nvSpPr>
        <p:spPr>
          <a:xfrm>
            <a:off x="2201862" y="25696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3" name="Oval 6"/>
          <p:cNvSpPr/>
          <p:nvPr/>
        </p:nvSpPr>
        <p:spPr>
          <a:xfrm>
            <a:off x="2354262" y="24934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4" name="Oval 7"/>
          <p:cNvSpPr/>
          <p:nvPr/>
        </p:nvSpPr>
        <p:spPr>
          <a:xfrm>
            <a:off x="1973262" y="27220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5" name="Oval 8"/>
          <p:cNvSpPr/>
          <p:nvPr/>
        </p:nvSpPr>
        <p:spPr>
          <a:xfrm>
            <a:off x="2201862" y="28744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6" name="Oval 118"/>
          <p:cNvSpPr/>
          <p:nvPr/>
        </p:nvSpPr>
        <p:spPr>
          <a:xfrm>
            <a:off x="2354262" y="27220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2125662" y="21886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7" name="Oval 4"/>
          <p:cNvSpPr/>
          <p:nvPr/>
        </p:nvSpPr>
        <p:spPr>
          <a:xfrm>
            <a:off x="1820862" y="25696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8" name="Oval 4"/>
          <p:cNvSpPr/>
          <p:nvPr/>
        </p:nvSpPr>
        <p:spPr>
          <a:xfrm>
            <a:off x="2201862" y="22648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9" name="Oval 4"/>
          <p:cNvSpPr/>
          <p:nvPr/>
        </p:nvSpPr>
        <p:spPr>
          <a:xfrm>
            <a:off x="2354262" y="24172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30" name="Oval 4"/>
          <p:cNvSpPr/>
          <p:nvPr/>
        </p:nvSpPr>
        <p:spPr>
          <a:xfrm>
            <a:off x="2201862" y="27220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31" name="Oval 4"/>
          <p:cNvSpPr/>
          <p:nvPr/>
        </p:nvSpPr>
        <p:spPr>
          <a:xfrm>
            <a:off x="1973262" y="25696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04" name="Oval 4"/>
          <p:cNvSpPr/>
          <p:nvPr/>
        </p:nvSpPr>
        <p:spPr>
          <a:xfrm>
            <a:off x="1973262" y="28744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17505" name="Oval 4"/>
          <p:cNvSpPr/>
          <p:nvPr/>
        </p:nvSpPr>
        <p:spPr>
          <a:xfrm>
            <a:off x="2201862" y="24172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06" name="Oval 4"/>
          <p:cNvSpPr/>
          <p:nvPr/>
        </p:nvSpPr>
        <p:spPr>
          <a:xfrm>
            <a:off x="2125662" y="27220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07" name="Oval 4"/>
          <p:cNvSpPr/>
          <p:nvPr/>
        </p:nvSpPr>
        <p:spPr>
          <a:xfrm>
            <a:off x="2278062" y="287448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45" name="Oval 2"/>
          <p:cNvSpPr/>
          <p:nvPr/>
        </p:nvSpPr>
        <p:spPr>
          <a:xfrm>
            <a:off x="2442184" y="3271054"/>
            <a:ext cx="8382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46" name="Oval 3"/>
          <p:cNvSpPr/>
          <p:nvPr/>
        </p:nvSpPr>
        <p:spPr>
          <a:xfrm>
            <a:off x="2670784" y="34234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47" name="Oval 5"/>
          <p:cNvSpPr/>
          <p:nvPr/>
        </p:nvSpPr>
        <p:spPr>
          <a:xfrm>
            <a:off x="2975584" y="37282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48" name="Oval 6"/>
          <p:cNvSpPr/>
          <p:nvPr/>
        </p:nvSpPr>
        <p:spPr>
          <a:xfrm>
            <a:off x="3127984" y="36520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49" name="Oval 7"/>
          <p:cNvSpPr/>
          <p:nvPr/>
        </p:nvSpPr>
        <p:spPr>
          <a:xfrm>
            <a:off x="2746984" y="38806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50" name="Oval 8"/>
          <p:cNvSpPr/>
          <p:nvPr/>
        </p:nvSpPr>
        <p:spPr>
          <a:xfrm>
            <a:off x="2975584" y="40330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51" name="Oval 9"/>
          <p:cNvSpPr/>
          <p:nvPr/>
        </p:nvSpPr>
        <p:spPr>
          <a:xfrm>
            <a:off x="2594584" y="35758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53" name="Oval 20"/>
          <p:cNvSpPr/>
          <p:nvPr/>
        </p:nvSpPr>
        <p:spPr>
          <a:xfrm>
            <a:off x="2819400" y="2432854"/>
            <a:ext cx="8382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54" name="Oval 118"/>
          <p:cNvSpPr/>
          <p:nvPr/>
        </p:nvSpPr>
        <p:spPr>
          <a:xfrm>
            <a:off x="3127984" y="38806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55" name="Oval 119"/>
          <p:cNvSpPr/>
          <p:nvPr/>
        </p:nvSpPr>
        <p:spPr>
          <a:xfrm>
            <a:off x="2899384" y="33472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56" name="Oval 4"/>
          <p:cNvSpPr/>
          <p:nvPr/>
        </p:nvSpPr>
        <p:spPr>
          <a:xfrm>
            <a:off x="2594584" y="37282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57" name="Oval 4"/>
          <p:cNvSpPr/>
          <p:nvPr/>
        </p:nvSpPr>
        <p:spPr>
          <a:xfrm>
            <a:off x="2975584" y="34234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58" name="Oval 4"/>
          <p:cNvSpPr/>
          <p:nvPr/>
        </p:nvSpPr>
        <p:spPr>
          <a:xfrm>
            <a:off x="3127984" y="35758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59" name="Oval 4"/>
          <p:cNvSpPr/>
          <p:nvPr/>
        </p:nvSpPr>
        <p:spPr>
          <a:xfrm>
            <a:off x="2975584" y="38806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60" name="Oval 4"/>
          <p:cNvSpPr/>
          <p:nvPr/>
        </p:nvSpPr>
        <p:spPr>
          <a:xfrm>
            <a:off x="2746984" y="37282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61" name="Oval 4"/>
          <p:cNvSpPr/>
          <p:nvPr/>
        </p:nvSpPr>
        <p:spPr>
          <a:xfrm>
            <a:off x="2746984" y="40330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17562" name="Oval 4"/>
          <p:cNvSpPr/>
          <p:nvPr/>
        </p:nvSpPr>
        <p:spPr>
          <a:xfrm>
            <a:off x="2975584" y="35758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63" name="Oval 4"/>
          <p:cNvSpPr/>
          <p:nvPr/>
        </p:nvSpPr>
        <p:spPr>
          <a:xfrm>
            <a:off x="2899384" y="38806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64" name="Oval 4"/>
          <p:cNvSpPr/>
          <p:nvPr/>
        </p:nvSpPr>
        <p:spPr>
          <a:xfrm>
            <a:off x="3051784" y="40330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65" name="Oval 3"/>
          <p:cNvSpPr/>
          <p:nvPr/>
        </p:nvSpPr>
        <p:spPr>
          <a:xfrm>
            <a:off x="3036871" y="2723443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66" name="Oval 4"/>
          <p:cNvSpPr/>
          <p:nvPr/>
        </p:nvSpPr>
        <p:spPr>
          <a:xfrm>
            <a:off x="3200400" y="27376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567" name="Oval 5"/>
          <p:cNvSpPr/>
          <p:nvPr/>
        </p:nvSpPr>
        <p:spPr>
          <a:xfrm>
            <a:off x="3352800" y="28900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96" name="Oval 6"/>
          <p:cNvSpPr/>
          <p:nvPr/>
        </p:nvSpPr>
        <p:spPr>
          <a:xfrm>
            <a:off x="3505200" y="28138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97" name="Oval 7"/>
          <p:cNvSpPr/>
          <p:nvPr/>
        </p:nvSpPr>
        <p:spPr>
          <a:xfrm>
            <a:off x="3124200" y="30424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98" name="Oval 8"/>
          <p:cNvSpPr/>
          <p:nvPr/>
        </p:nvSpPr>
        <p:spPr>
          <a:xfrm>
            <a:off x="3352800" y="31948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99" name="Oval 118"/>
          <p:cNvSpPr/>
          <p:nvPr/>
        </p:nvSpPr>
        <p:spPr>
          <a:xfrm>
            <a:off x="3505200" y="30424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0" name="Oval 119"/>
          <p:cNvSpPr/>
          <p:nvPr/>
        </p:nvSpPr>
        <p:spPr>
          <a:xfrm>
            <a:off x="3276600" y="25090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1" name="Oval 4"/>
          <p:cNvSpPr/>
          <p:nvPr/>
        </p:nvSpPr>
        <p:spPr>
          <a:xfrm>
            <a:off x="2971800" y="28900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2" name="Oval 4"/>
          <p:cNvSpPr/>
          <p:nvPr/>
        </p:nvSpPr>
        <p:spPr>
          <a:xfrm>
            <a:off x="3352800" y="25852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3" name="Oval 4"/>
          <p:cNvSpPr/>
          <p:nvPr/>
        </p:nvSpPr>
        <p:spPr>
          <a:xfrm>
            <a:off x="3505200" y="27376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4" name="Oval 4"/>
          <p:cNvSpPr/>
          <p:nvPr/>
        </p:nvSpPr>
        <p:spPr>
          <a:xfrm>
            <a:off x="3352800" y="30424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5" name="Oval 4"/>
          <p:cNvSpPr/>
          <p:nvPr/>
        </p:nvSpPr>
        <p:spPr>
          <a:xfrm>
            <a:off x="3124200" y="28900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6" name="Oval 4"/>
          <p:cNvSpPr/>
          <p:nvPr/>
        </p:nvSpPr>
        <p:spPr>
          <a:xfrm>
            <a:off x="3124200" y="31948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107" name="Oval 4"/>
          <p:cNvSpPr/>
          <p:nvPr/>
        </p:nvSpPr>
        <p:spPr>
          <a:xfrm>
            <a:off x="3352800" y="27376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8" name="Oval 4"/>
          <p:cNvSpPr/>
          <p:nvPr/>
        </p:nvSpPr>
        <p:spPr>
          <a:xfrm>
            <a:off x="3276600" y="30424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9" name="Oval 4"/>
          <p:cNvSpPr/>
          <p:nvPr/>
        </p:nvSpPr>
        <p:spPr>
          <a:xfrm>
            <a:off x="3429000" y="3194854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6257" name="Oval 2"/>
          <p:cNvSpPr>
            <a:spLocks noChangeArrowheads="1"/>
          </p:cNvSpPr>
          <p:nvPr/>
        </p:nvSpPr>
        <p:spPr bwMode="auto">
          <a:xfrm rot="2110416">
            <a:off x="110650" y="2966254"/>
            <a:ext cx="838200" cy="914400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58" name="Oval 3"/>
          <p:cNvSpPr>
            <a:spLocks noChangeArrowheads="1"/>
          </p:cNvSpPr>
          <p:nvPr/>
        </p:nvSpPr>
        <p:spPr bwMode="auto">
          <a:xfrm rot="1809252">
            <a:off x="339250" y="31186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59" name="Oval 4"/>
          <p:cNvSpPr>
            <a:spLocks noChangeArrowheads="1"/>
          </p:cNvSpPr>
          <p:nvPr/>
        </p:nvSpPr>
        <p:spPr bwMode="auto">
          <a:xfrm rot="1809252">
            <a:off x="491650" y="32710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60" name="Oval 5"/>
          <p:cNvSpPr>
            <a:spLocks noChangeArrowheads="1"/>
          </p:cNvSpPr>
          <p:nvPr/>
        </p:nvSpPr>
        <p:spPr bwMode="auto">
          <a:xfrm rot="1809252">
            <a:off x="644050" y="34234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61" name="Oval 6"/>
          <p:cNvSpPr>
            <a:spLocks noChangeArrowheads="1"/>
          </p:cNvSpPr>
          <p:nvPr/>
        </p:nvSpPr>
        <p:spPr bwMode="auto">
          <a:xfrm rot="1809252">
            <a:off x="796450" y="33472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62" name="Oval 7"/>
          <p:cNvSpPr>
            <a:spLocks noChangeArrowheads="1"/>
          </p:cNvSpPr>
          <p:nvPr/>
        </p:nvSpPr>
        <p:spPr bwMode="auto">
          <a:xfrm rot="1809252">
            <a:off x="415450" y="35758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63" name="Oval 8"/>
          <p:cNvSpPr>
            <a:spLocks noChangeArrowheads="1"/>
          </p:cNvSpPr>
          <p:nvPr/>
        </p:nvSpPr>
        <p:spPr bwMode="auto">
          <a:xfrm rot="1809252">
            <a:off x="644050" y="37282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64" name="Oval 9"/>
          <p:cNvSpPr>
            <a:spLocks noChangeArrowheads="1"/>
          </p:cNvSpPr>
          <p:nvPr/>
        </p:nvSpPr>
        <p:spPr bwMode="auto">
          <a:xfrm rot="1809252">
            <a:off x="263050" y="32710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65" name="Oval 20"/>
          <p:cNvSpPr>
            <a:spLocks noChangeArrowheads="1"/>
          </p:cNvSpPr>
          <p:nvPr/>
        </p:nvSpPr>
        <p:spPr bwMode="auto">
          <a:xfrm rot="2110416">
            <a:off x="796450" y="3423454"/>
            <a:ext cx="838200" cy="914400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66" name="Oval 4"/>
          <p:cNvSpPr>
            <a:spLocks noChangeArrowheads="1"/>
          </p:cNvSpPr>
          <p:nvPr/>
        </p:nvSpPr>
        <p:spPr bwMode="auto">
          <a:xfrm rot="1809252">
            <a:off x="263050" y="34234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67" name="Oval 4"/>
          <p:cNvSpPr>
            <a:spLocks noChangeArrowheads="1"/>
          </p:cNvSpPr>
          <p:nvPr/>
        </p:nvSpPr>
        <p:spPr bwMode="auto">
          <a:xfrm rot="1809252">
            <a:off x="644050" y="31186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68" name="Oval 4"/>
          <p:cNvSpPr>
            <a:spLocks noChangeArrowheads="1"/>
          </p:cNvSpPr>
          <p:nvPr/>
        </p:nvSpPr>
        <p:spPr bwMode="auto">
          <a:xfrm rot="1809252">
            <a:off x="796450" y="32710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69" name="Oval 4"/>
          <p:cNvSpPr>
            <a:spLocks noChangeArrowheads="1"/>
          </p:cNvSpPr>
          <p:nvPr/>
        </p:nvSpPr>
        <p:spPr bwMode="auto">
          <a:xfrm rot="1809252">
            <a:off x="644050" y="35758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70" name="Oval 4"/>
          <p:cNvSpPr>
            <a:spLocks noChangeArrowheads="1"/>
          </p:cNvSpPr>
          <p:nvPr/>
        </p:nvSpPr>
        <p:spPr bwMode="auto">
          <a:xfrm rot="1809252">
            <a:off x="415450" y="34234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71" name="Oval 4"/>
          <p:cNvSpPr>
            <a:spLocks noChangeArrowheads="1"/>
          </p:cNvSpPr>
          <p:nvPr/>
        </p:nvSpPr>
        <p:spPr bwMode="auto">
          <a:xfrm rot="1809252">
            <a:off x="415450" y="37282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0000FF"/>
              </a:solidFill>
            </a:endParaRPr>
          </a:p>
        </p:txBody>
      </p:sp>
      <p:sp>
        <p:nvSpPr>
          <p:cNvPr id="6272" name="Oval 4"/>
          <p:cNvSpPr>
            <a:spLocks noChangeArrowheads="1"/>
          </p:cNvSpPr>
          <p:nvPr/>
        </p:nvSpPr>
        <p:spPr bwMode="auto">
          <a:xfrm rot="1809252">
            <a:off x="644050" y="32710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73" name="Oval 4"/>
          <p:cNvSpPr>
            <a:spLocks noChangeArrowheads="1"/>
          </p:cNvSpPr>
          <p:nvPr/>
        </p:nvSpPr>
        <p:spPr bwMode="auto">
          <a:xfrm rot="1809252">
            <a:off x="567850" y="35758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74" name="Oval 4"/>
          <p:cNvSpPr>
            <a:spLocks noChangeArrowheads="1"/>
          </p:cNvSpPr>
          <p:nvPr/>
        </p:nvSpPr>
        <p:spPr bwMode="auto">
          <a:xfrm rot="1809252">
            <a:off x="720250" y="37282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75" name="Oval 3"/>
          <p:cNvSpPr>
            <a:spLocks noChangeArrowheads="1"/>
          </p:cNvSpPr>
          <p:nvPr/>
        </p:nvSpPr>
        <p:spPr bwMode="auto">
          <a:xfrm rot="1809252">
            <a:off x="1025050" y="35758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76" name="Oval 4"/>
          <p:cNvSpPr>
            <a:spLocks noChangeArrowheads="1"/>
          </p:cNvSpPr>
          <p:nvPr/>
        </p:nvSpPr>
        <p:spPr bwMode="auto">
          <a:xfrm rot="1809252">
            <a:off x="1177450" y="37282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77" name="Oval 5"/>
          <p:cNvSpPr>
            <a:spLocks noChangeArrowheads="1"/>
          </p:cNvSpPr>
          <p:nvPr/>
        </p:nvSpPr>
        <p:spPr bwMode="auto">
          <a:xfrm rot="1809252">
            <a:off x="1329850" y="38806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78" name="Oval 6"/>
          <p:cNvSpPr>
            <a:spLocks noChangeArrowheads="1"/>
          </p:cNvSpPr>
          <p:nvPr/>
        </p:nvSpPr>
        <p:spPr bwMode="auto">
          <a:xfrm rot="1809252">
            <a:off x="1482250" y="38044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79" name="Oval 7"/>
          <p:cNvSpPr>
            <a:spLocks noChangeArrowheads="1"/>
          </p:cNvSpPr>
          <p:nvPr/>
        </p:nvSpPr>
        <p:spPr bwMode="auto">
          <a:xfrm rot="1809252">
            <a:off x="1101250" y="40330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80" name="Oval 8"/>
          <p:cNvSpPr>
            <a:spLocks noChangeArrowheads="1"/>
          </p:cNvSpPr>
          <p:nvPr/>
        </p:nvSpPr>
        <p:spPr bwMode="auto">
          <a:xfrm rot="1809252">
            <a:off x="1329850" y="41854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81" name="Oval 118"/>
          <p:cNvSpPr>
            <a:spLocks noChangeArrowheads="1"/>
          </p:cNvSpPr>
          <p:nvPr/>
        </p:nvSpPr>
        <p:spPr bwMode="auto">
          <a:xfrm rot="1809252">
            <a:off x="1482250" y="40330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82" name="Oval 4"/>
          <p:cNvSpPr>
            <a:spLocks noChangeArrowheads="1"/>
          </p:cNvSpPr>
          <p:nvPr/>
        </p:nvSpPr>
        <p:spPr bwMode="auto">
          <a:xfrm rot="1809252">
            <a:off x="948850" y="38806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83" name="Oval 4"/>
          <p:cNvSpPr>
            <a:spLocks noChangeArrowheads="1"/>
          </p:cNvSpPr>
          <p:nvPr/>
        </p:nvSpPr>
        <p:spPr bwMode="auto">
          <a:xfrm rot="1809252">
            <a:off x="1329850" y="35758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84" name="Oval 4"/>
          <p:cNvSpPr>
            <a:spLocks noChangeArrowheads="1"/>
          </p:cNvSpPr>
          <p:nvPr/>
        </p:nvSpPr>
        <p:spPr bwMode="auto">
          <a:xfrm rot="1809252">
            <a:off x="1482250" y="37282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85" name="Oval 4"/>
          <p:cNvSpPr>
            <a:spLocks noChangeArrowheads="1"/>
          </p:cNvSpPr>
          <p:nvPr/>
        </p:nvSpPr>
        <p:spPr bwMode="auto">
          <a:xfrm rot="1809252">
            <a:off x="1329850" y="40330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86" name="Oval 4"/>
          <p:cNvSpPr>
            <a:spLocks noChangeArrowheads="1"/>
          </p:cNvSpPr>
          <p:nvPr/>
        </p:nvSpPr>
        <p:spPr bwMode="auto">
          <a:xfrm rot="1809252">
            <a:off x="1101250" y="38806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87" name="Oval 4"/>
          <p:cNvSpPr>
            <a:spLocks noChangeArrowheads="1"/>
          </p:cNvSpPr>
          <p:nvPr/>
        </p:nvSpPr>
        <p:spPr bwMode="auto">
          <a:xfrm rot="1809252">
            <a:off x="1101250" y="41854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0000FF"/>
              </a:solidFill>
            </a:endParaRPr>
          </a:p>
        </p:txBody>
      </p:sp>
      <p:sp>
        <p:nvSpPr>
          <p:cNvPr id="6288" name="Oval 4"/>
          <p:cNvSpPr>
            <a:spLocks noChangeArrowheads="1"/>
          </p:cNvSpPr>
          <p:nvPr/>
        </p:nvSpPr>
        <p:spPr bwMode="auto">
          <a:xfrm rot="1809252">
            <a:off x="1329850" y="37282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89" name="Oval 4"/>
          <p:cNvSpPr>
            <a:spLocks noChangeArrowheads="1"/>
          </p:cNvSpPr>
          <p:nvPr/>
        </p:nvSpPr>
        <p:spPr bwMode="auto">
          <a:xfrm rot="1809252">
            <a:off x="1253650" y="40330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6290" name="Oval 4"/>
          <p:cNvSpPr>
            <a:spLocks noChangeArrowheads="1"/>
          </p:cNvSpPr>
          <p:nvPr/>
        </p:nvSpPr>
        <p:spPr bwMode="auto">
          <a:xfrm rot="1809252">
            <a:off x="948850" y="4033054"/>
            <a:ext cx="46038" cy="46038"/>
          </a:xfrm>
          <a:prstGeom prst="ellipse">
            <a:avLst/>
          </a:prstGeom>
          <a:solidFill>
            <a:schemeClr val="tx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BD8DF2E1-B84B-142B-8664-CD156014F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12728"/>
            <a:ext cx="4876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76.  Chlorine  Cl</a:t>
            </a:r>
            <a:r>
              <a:rPr lang="en-US" alt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1018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04800" y="1371600"/>
            <a:ext cx="9906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33400" y="1524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6858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8382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096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38200" y="2133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572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7178" name="TextBox 117"/>
          <p:cNvSpPr txBox="1">
            <a:spLocks noChangeArrowheads="1"/>
          </p:cNvSpPr>
          <p:nvPr/>
        </p:nvSpPr>
        <p:spPr bwMode="auto">
          <a:xfrm>
            <a:off x="4343400" y="0"/>
            <a:ext cx="4800601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Br atom has a 2-8-18-7 electron config. </a:t>
            </a:r>
            <a:b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altLang="en-US" sz="1800" b="1" baseline="-25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molecules have 70 total electrons!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electrons all shift about so much that when a dipole is temporarily created, </a:t>
            </a:r>
            <a:b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 much stronger. </a:t>
            </a:r>
            <a:b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electron dispersion force is</a:t>
            </a:r>
            <a:b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 enough to make Br</a:t>
            </a:r>
            <a:r>
              <a:rPr lang="en-US" altLang="en-US" sz="1800" baseline="-25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liquid!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weak </a:t>
            </a:r>
            <a:r>
              <a:rPr lang="en-US" altLang="en-US" sz="1800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constant</a:t>
            </a:r>
            <a:r>
              <a:rPr lang="en-US" altLang="en-US" sz="1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intermolecular attractions accumulate.  This impacts the phase.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kelvin kinetic energy cannot overcome the intermolecular attraction at STP</a:t>
            </a:r>
            <a:b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altLang="en-US" sz="4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liquid at STP</a:t>
            </a:r>
          </a:p>
        </p:txBody>
      </p:sp>
      <p:sp>
        <p:nvSpPr>
          <p:cNvPr id="119" name="Oval 118"/>
          <p:cNvSpPr/>
          <p:nvPr/>
        </p:nvSpPr>
        <p:spPr>
          <a:xfrm>
            <a:off x="9906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762000" y="1447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" name="Oval 4"/>
          <p:cNvSpPr/>
          <p:nvPr/>
        </p:nvSpPr>
        <p:spPr>
          <a:xfrm>
            <a:off x="4572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7" name="Oval 4"/>
          <p:cNvSpPr/>
          <p:nvPr/>
        </p:nvSpPr>
        <p:spPr>
          <a:xfrm>
            <a:off x="838200" y="1524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" name="Oval 4"/>
          <p:cNvSpPr/>
          <p:nvPr/>
        </p:nvSpPr>
        <p:spPr>
          <a:xfrm>
            <a:off x="9906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2" name="Oval 4"/>
          <p:cNvSpPr/>
          <p:nvPr/>
        </p:nvSpPr>
        <p:spPr>
          <a:xfrm>
            <a:off x="8382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3" name="Oval 4"/>
          <p:cNvSpPr/>
          <p:nvPr/>
        </p:nvSpPr>
        <p:spPr>
          <a:xfrm>
            <a:off x="6096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4" name="Oval 4"/>
          <p:cNvSpPr/>
          <p:nvPr/>
        </p:nvSpPr>
        <p:spPr>
          <a:xfrm>
            <a:off x="609600" y="2133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15" name="Oval 4"/>
          <p:cNvSpPr/>
          <p:nvPr/>
        </p:nvSpPr>
        <p:spPr>
          <a:xfrm>
            <a:off x="8382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6" name="Oval 4"/>
          <p:cNvSpPr/>
          <p:nvPr/>
        </p:nvSpPr>
        <p:spPr>
          <a:xfrm>
            <a:off x="7620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7" name="Oval 4"/>
          <p:cNvSpPr/>
          <p:nvPr/>
        </p:nvSpPr>
        <p:spPr>
          <a:xfrm>
            <a:off x="914400" y="2133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" name="Oval 4"/>
          <p:cNvSpPr/>
          <p:nvPr/>
        </p:nvSpPr>
        <p:spPr>
          <a:xfrm>
            <a:off x="11430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9" name="Oval 4"/>
          <p:cNvSpPr/>
          <p:nvPr/>
        </p:nvSpPr>
        <p:spPr>
          <a:xfrm>
            <a:off x="10668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0" name="Oval 4"/>
          <p:cNvSpPr/>
          <p:nvPr/>
        </p:nvSpPr>
        <p:spPr>
          <a:xfrm>
            <a:off x="990600" y="1524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1" name="Oval 4"/>
          <p:cNvSpPr/>
          <p:nvPr/>
        </p:nvSpPr>
        <p:spPr>
          <a:xfrm>
            <a:off x="1143000" y="2057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2" name="Oval 4"/>
          <p:cNvSpPr/>
          <p:nvPr/>
        </p:nvSpPr>
        <p:spPr>
          <a:xfrm>
            <a:off x="914400" y="2209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3" name="Oval 4"/>
          <p:cNvSpPr/>
          <p:nvPr/>
        </p:nvSpPr>
        <p:spPr>
          <a:xfrm>
            <a:off x="762000" y="2286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4" name="Oval 4"/>
          <p:cNvSpPr/>
          <p:nvPr/>
        </p:nvSpPr>
        <p:spPr>
          <a:xfrm>
            <a:off x="1066800" y="2209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5" name="Oval 4"/>
          <p:cNvSpPr/>
          <p:nvPr/>
        </p:nvSpPr>
        <p:spPr>
          <a:xfrm>
            <a:off x="457200" y="2133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6" name="Oval 4"/>
          <p:cNvSpPr/>
          <p:nvPr/>
        </p:nvSpPr>
        <p:spPr>
          <a:xfrm>
            <a:off x="457200" y="1905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7" name="Oval 4"/>
          <p:cNvSpPr/>
          <p:nvPr/>
        </p:nvSpPr>
        <p:spPr>
          <a:xfrm>
            <a:off x="533400" y="2286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8" name="Oval 4"/>
          <p:cNvSpPr/>
          <p:nvPr/>
        </p:nvSpPr>
        <p:spPr>
          <a:xfrm>
            <a:off x="9906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29" name="Oval 4"/>
          <p:cNvSpPr/>
          <p:nvPr/>
        </p:nvSpPr>
        <p:spPr>
          <a:xfrm>
            <a:off x="838200" y="2286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30" name="Oval 4"/>
          <p:cNvSpPr/>
          <p:nvPr/>
        </p:nvSpPr>
        <p:spPr>
          <a:xfrm>
            <a:off x="10668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31" name="Oval 4"/>
          <p:cNvSpPr/>
          <p:nvPr/>
        </p:nvSpPr>
        <p:spPr>
          <a:xfrm>
            <a:off x="11430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32" name="Oval 4"/>
          <p:cNvSpPr/>
          <p:nvPr/>
        </p:nvSpPr>
        <p:spPr>
          <a:xfrm>
            <a:off x="685800" y="1600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33" name="Oval 4"/>
          <p:cNvSpPr/>
          <p:nvPr/>
        </p:nvSpPr>
        <p:spPr>
          <a:xfrm>
            <a:off x="6858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35" name="Oval 4"/>
          <p:cNvSpPr/>
          <p:nvPr/>
        </p:nvSpPr>
        <p:spPr>
          <a:xfrm>
            <a:off x="685800" y="2057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36" name="Oval 4"/>
          <p:cNvSpPr/>
          <p:nvPr/>
        </p:nvSpPr>
        <p:spPr>
          <a:xfrm>
            <a:off x="6096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37" name="Oval 4"/>
          <p:cNvSpPr/>
          <p:nvPr/>
        </p:nvSpPr>
        <p:spPr>
          <a:xfrm>
            <a:off x="3810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38" name="Oval 2"/>
          <p:cNvSpPr/>
          <p:nvPr/>
        </p:nvSpPr>
        <p:spPr>
          <a:xfrm>
            <a:off x="1295400" y="1371600"/>
            <a:ext cx="9906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39" name="Oval 3"/>
          <p:cNvSpPr/>
          <p:nvPr/>
        </p:nvSpPr>
        <p:spPr>
          <a:xfrm>
            <a:off x="1524000" y="1524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40" name="Oval 4"/>
          <p:cNvSpPr/>
          <p:nvPr/>
        </p:nvSpPr>
        <p:spPr>
          <a:xfrm>
            <a:off x="16764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41" name="Oval 5"/>
          <p:cNvSpPr/>
          <p:nvPr/>
        </p:nvSpPr>
        <p:spPr>
          <a:xfrm>
            <a:off x="18288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42" name="Oval 7"/>
          <p:cNvSpPr/>
          <p:nvPr/>
        </p:nvSpPr>
        <p:spPr>
          <a:xfrm>
            <a:off x="16002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43" name="Oval 8"/>
          <p:cNvSpPr/>
          <p:nvPr/>
        </p:nvSpPr>
        <p:spPr>
          <a:xfrm>
            <a:off x="1828800" y="2133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45" name="Oval 9"/>
          <p:cNvSpPr/>
          <p:nvPr/>
        </p:nvSpPr>
        <p:spPr>
          <a:xfrm>
            <a:off x="14478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46" name="Oval 118"/>
          <p:cNvSpPr/>
          <p:nvPr/>
        </p:nvSpPr>
        <p:spPr>
          <a:xfrm>
            <a:off x="19812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48" name="Oval 119"/>
          <p:cNvSpPr/>
          <p:nvPr/>
        </p:nvSpPr>
        <p:spPr>
          <a:xfrm>
            <a:off x="1752600" y="1447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49" name="Oval 4"/>
          <p:cNvSpPr/>
          <p:nvPr/>
        </p:nvSpPr>
        <p:spPr>
          <a:xfrm>
            <a:off x="14478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50" name="Oval 4"/>
          <p:cNvSpPr/>
          <p:nvPr/>
        </p:nvSpPr>
        <p:spPr>
          <a:xfrm>
            <a:off x="1828800" y="1524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51" name="Oval 4"/>
          <p:cNvSpPr/>
          <p:nvPr/>
        </p:nvSpPr>
        <p:spPr>
          <a:xfrm>
            <a:off x="19812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52" name="Oval 4"/>
          <p:cNvSpPr/>
          <p:nvPr/>
        </p:nvSpPr>
        <p:spPr>
          <a:xfrm>
            <a:off x="18288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53" name="Oval 4"/>
          <p:cNvSpPr/>
          <p:nvPr/>
        </p:nvSpPr>
        <p:spPr>
          <a:xfrm>
            <a:off x="16002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54" name="Oval 4"/>
          <p:cNvSpPr/>
          <p:nvPr/>
        </p:nvSpPr>
        <p:spPr>
          <a:xfrm>
            <a:off x="1600200" y="2133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18455" name="Oval 4"/>
          <p:cNvSpPr/>
          <p:nvPr/>
        </p:nvSpPr>
        <p:spPr>
          <a:xfrm>
            <a:off x="18288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56" name="Oval 4"/>
          <p:cNvSpPr/>
          <p:nvPr/>
        </p:nvSpPr>
        <p:spPr>
          <a:xfrm>
            <a:off x="17526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57" name="Oval 4"/>
          <p:cNvSpPr/>
          <p:nvPr/>
        </p:nvSpPr>
        <p:spPr>
          <a:xfrm>
            <a:off x="1905000" y="2133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58" name="Oval 4"/>
          <p:cNvSpPr/>
          <p:nvPr/>
        </p:nvSpPr>
        <p:spPr>
          <a:xfrm>
            <a:off x="21336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59" name="Oval 4"/>
          <p:cNvSpPr/>
          <p:nvPr/>
        </p:nvSpPr>
        <p:spPr>
          <a:xfrm>
            <a:off x="20574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60" name="Oval 4"/>
          <p:cNvSpPr/>
          <p:nvPr/>
        </p:nvSpPr>
        <p:spPr>
          <a:xfrm>
            <a:off x="1981200" y="1524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61" name="Oval 4"/>
          <p:cNvSpPr/>
          <p:nvPr/>
        </p:nvSpPr>
        <p:spPr>
          <a:xfrm>
            <a:off x="2133600" y="2057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62" name="Oval 4"/>
          <p:cNvSpPr/>
          <p:nvPr/>
        </p:nvSpPr>
        <p:spPr>
          <a:xfrm>
            <a:off x="1905000" y="2209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63" name="Oval 4"/>
          <p:cNvSpPr/>
          <p:nvPr/>
        </p:nvSpPr>
        <p:spPr>
          <a:xfrm>
            <a:off x="1752600" y="2286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96" name="Oval 4"/>
          <p:cNvSpPr/>
          <p:nvPr/>
        </p:nvSpPr>
        <p:spPr>
          <a:xfrm>
            <a:off x="2057400" y="2209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97" name="Oval 4"/>
          <p:cNvSpPr/>
          <p:nvPr/>
        </p:nvSpPr>
        <p:spPr>
          <a:xfrm>
            <a:off x="1447800" y="2133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98" name="Oval 4"/>
          <p:cNvSpPr/>
          <p:nvPr/>
        </p:nvSpPr>
        <p:spPr>
          <a:xfrm>
            <a:off x="1447800" y="1905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99" name="Oval 4"/>
          <p:cNvSpPr/>
          <p:nvPr/>
        </p:nvSpPr>
        <p:spPr>
          <a:xfrm>
            <a:off x="1524000" y="2286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0" name="Oval 4"/>
          <p:cNvSpPr/>
          <p:nvPr/>
        </p:nvSpPr>
        <p:spPr>
          <a:xfrm>
            <a:off x="19812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1" name="Oval 4"/>
          <p:cNvSpPr/>
          <p:nvPr/>
        </p:nvSpPr>
        <p:spPr>
          <a:xfrm>
            <a:off x="1828800" y="2286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2" name="Oval 4"/>
          <p:cNvSpPr/>
          <p:nvPr/>
        </p:nvSpPr>
        <p:spPr>
          <a:xfrm>
            <a:off x="20574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3" name="Oval 4"/>
          <p:cNvSpPr/>
          <p:nvPr/>
        </p:nvSpPr>
        <p:spPr>
          <a:xfrm>
            <a:off x="21336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4" name="Oval 4"/>
          <p:cNvSpPr/>
          <p:nvPr/>
        </p:nvSpPr>
        <p:spPr>
          <a:xfrm>
            <a:off x="1676400" y="1600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5" name="Oval 4"/>
          <p:cNvSpPr/>
          <p:nvPr/>
        </p:nvSpPr>
        <p:spPr>
          <a:xfrm>
            <a:off x="1676400" y="1828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6" name="Oval 4"/>
          <p:cNvSpPr/>
          <p:nvPr/>
        </p:nvSpPr>
        <p:spPr>
          <a:xfrm>
            <a:off x="1676400" y="2057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7" name="Oval 4"/>
          <p:cNvSpPr/>
          <p:nvPr/>
        </p:nvSpPr>
        <p:spPr>
          <a:xfrm>
            <a:off x="1600200" y="1676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8" name="Oval 4"/>
          <p:cNvSpPr/>
          <p:nvPr/>
        </p:nvSpPr>
        <p:spPr>
          <a:xfrm>
            <a:off x="1371600" y="1981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09" name="Oval 2"/>
          <p:cNvSpPr/>
          <p:nvPr/>
        </p:nvSpPr>
        <p:spPr>
          <a:xfrm>
            <a:off x="1447800" y="2514600"/>
            <a:ext cx="9906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0" name="Oval 3"/>
          <p:cNvSpPr/>
          <p:nvPr/>
        </p:nvSpPr>
        <p:spPr>
          <a:xfrm>
            <a:off x="1676400" y="2667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1" name="Oval 4"/>
          <p:cNvSpPr/>
          <p:nvPr/>
        </p:nvSpPr>
        <p:spPr>
          <a:xfrm>
            <a:off x="1828800" y="2819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2" name="Oval 5"/>
          <p:cNvSpPr/>
          <p:nvPr/>
        </p:nvSpPr>
        <p:spPr>
          <a:xfrm>
            <a:off x="1981200" y="2971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3" name="Oval 7"/>
          <p:cNvSpPr/>
          <p:nvPr/>
        </p:nvSpPr>
        <p:spPr>
          <a:xfrm>
            <a:off x="1752600" y="3124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4" name="Oval 8"/>
          <p:cNvSpPr/>
          <p:nvPr/>
        </p:nvSpPr>
        <p:spPr>
          <a:xfrm>
            <a:off x="1981200" y="3276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5" name="Oval 9"/>
          <p:cNvSpPr/>
          <p:nvPr/>
        </p:nvSpPr>
        <p:spPr>
          <a:xfrm>
            <a:off x="1600200" y="2819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6" name="Oval 118"/>
          <p:cNvSpPr/>
          <p:nvPr/>
        </p:nvSpPr>
        <p:spPr>
          <a:xfrm>
            <a:off x="2133600" y="3124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7" name="Oval 119"/>
          <p:cNvSpPr/>
          <p:nvPr/>
        </p:nvSpPr>
        <p:spPr>
          <a:xfrm>
            <a:off x="1905000" y="2590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18" name="Oval 4"/>
          <p:cNvSpPr/>
          <p:nvPr/>
        </p:nvSpPr>
        <p:spPr>
          <a:xfrm>
            <a:off x="1600200" y="2971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21" name="Oval 4"/>
          <p:cNvSpPr/>
          <p:nvPr/>
        </p:nvSpPr>
        <p:spPr>
          <a:xfrm>
            <a:off x="1981200" y="2667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22" name="Oval 4"/>
          <p:cNvSpPr/>
          <p:nvPr/>
        </p:nvSpPr>
        <p:spPr>
          <a:xfrm>
            <a:off x="2133600" y="2819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23" name="Oval 4"/>
          <p:cNvSpPr/>
          <p:nvPr/>
        </p:nvSpPr>
        <p:spPr>
          <a:xfrm>
            <a:off x="1981200" y="3124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24" name="Oval 4"/>
          <p:cNvSpPr/>
          <p:nvPr/>
        </p:nvSpPr>
        <p:spPr>
          <a:xfrm>
            <a:off x="1752600" y="2971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25" name="Oval 4"/>
          <p:cNvSpPr/>
          <p:nvPr/>
        </p:nvSpPr>
        <p:spPr>
          <a:xfrm>
            <a:off x="1752600" y="3276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126" name="Oval 4"/>
          <p:cNvSpPr/>
          <p:nvPr/>
        </p:nvSpPr>
        <p:spPr>
          <a:xfrm>
            <a:off x="1981200" y="2819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27" name="Oval 4"/>
          <p:cNvSpPr/>
          <p:nvPr/>
        </p:nvSpPr>
        <p:spPr>
          <a:xfrm>
            <a:off x="1905000" y="3124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64" name="Oval 4"/>
          <p:cNvSpPr/>
          <p:nvPr/>
        </p:nvSpPr>
        <p:spPr>
          <a:xfrm>
            <a:off x="2057400" y="3276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65" name="Oval 4"/>
          <p:cNvSpPr/>
          <p:nvPr/>
        </p:nvSpPr>
        <p:spPr>
          <a:xfrm>
            <a:off x="2286000" y="2971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66" name="Oval 4"/>
          <p:cNvSpPr/>
          <p:nvPr/>
        </p:nvSpPr>
        <p:spPr>
          <a:xfrm>
            <a:off x="2209800" y="3124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67" name="Oval 4"/>
          <p:cNvSpPr/>
          <p:nvPr/>
        </p:nvSpPr>
        <p:spPr>
          <a:xfrm>
            <a:off x="2133600" y="2667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68" name="Oval 4"/>
          <p:cNvSpPr/>
          <p:nvPr/>
        </p:nvSpPr>
        <p:spPr>
          <a:xfrm>
            <a:off x="2286000" y="3200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69" name="Oval 4"/>
          <p:cNvSpPr/>
          <p:nvPr/>
        </p:nvSpPr>
        <p:spPr>
          <a:xfrm>
            <a:off x="2057400" y="3352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70" name="Oval 4"/>
          <p:cNvSpPr/>
          <p:nvPr/>
        </p:nvSpPr>
        <p:spPr>
          <a:xfrm>
            <a:off x="1905000" y="3429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71" name="Oval 4"/>
          <p:cNvSpPr/>
          <p:nvPr/>
        </p:nvSpPr>
        <p:spPr>
          <a:xfrm>
            <a:off x="2209800" y="3352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72" name="Oval 4"/>
          <p:cNvSpPr/>
          <p:nvPr/>
        </p:nvSpPr>
        <p:spPr>
          <a:xfrm>
            <a:off x="1600200" y="3276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73" name="Oval 4"/>
          <p:cNvSpPr/>
          <p:nvPr/>
        </p:nvSpPr>
        <p:spPr>
          <a:xfrm>
            <a:off x="1600200" y="3048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74" name="Oval 4"/>
          <p:cNvSpPr/>
          <p:nvPr/>
        </p:nvSpPr>
        <p:spPr>
          <a:xfrm>
            <a:off x="1676400" y="3429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75" name="Oval 4"/>
          <p:cNvSpPr/>
          <p:nvPr/>
        </p:nvSpPr>
        <p:spPr>
          <a:xfrm>
            <a:off x="2133600" y="2971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76" name="Oval 4"/>
          <p:cNvSpPr/>
          <p:nvPr/>
        </p:nvSpPr>
        <p:spPr>
          <a:xfrm>
            <a:off x="1981200" y="3429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77" name="Oval 4"/>
          <p:cNvSpPr/>
          <p:nvPr/>
        </p:nvSpPr>
        <p:spPr>
          <a:xfrm>
            <a:off x="2209800" y="2819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78" name="Oval 4"/>
          <p:cNvSpPr/>
          <p:nvPr/>
        </p:nvSpPr>
        <p:spPr>
          <a:xfrm>
            <a:off x="2286000" y="2819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79" name="Oval 4"/>
          <p:cNvSpPr/>
          <p:nvPr/>
        </p:nvSpPr>
        <p:spPr>
          <a:xfrm>
            <a:off x="1828800" y="2743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80" name="Oval 4"/>
          <p:cNvSpPr/>
          <p:nvPr/>
        </p:nvSpPr>
        <p:spPr>
          <a:xfrm>
            <a:off x="1828800" y="2971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81" name="Oval 4"/>
          <p:cNvSpPr/>
          <p:nvPr/>
        </p:nvSpPr>
        <p:spPr>
          <a:xfrm>
            <a:off x="1828800" y="3200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82" name="Oval 4"/>
          <p:cNvSpPr/>
          <p:nvPr/>
        </p:nvSpPr>
        <p:spPr>
          <a:xfrm>
            <a:off x="1752600" y="2819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83" name="Oval 4"/>
          <p:cNvSpPr/>
          <p:nvPr/>
        </p:nvSpPr>
        <p:spPr>
          <a:xfrm>
            <a:off x="1524000" y="3124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84" name="Oval 2"/>
          <p:cNvSpPr/>
          <p:nvPr/>
        </p:nvSpPr>
        <p:spPr>
          <a:xfrm>
            <a:off x="2438400" y="2438400"/>
            <a:ext cx="9906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85" name="Oval 3"/>
          <p:cNvSpPr/>
          <p:nvPr/>
        </p:nvSpPr>
        <p:spPr>
          <a:xfrm>
            <a:off x="2667000" y="2590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86" name="Oval 4"/>
          <p:cNvSpPr/>
          <p:nvPr/>
        </p:nvSpPr>
        <p:spPr>
          <a:xfrm>
            <a:off x="2819400" y="2743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87" name="Oval 5"/>
          <p:cNvSpPr/>
          <p:nvPr/>
        </p:nvSpPr>
        <p:spPr>
          <a:xfrm>
            <a:off x="2971800" y="2895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88" name="Oval 7"/>
          <p:cNvSpPr/>
          <p:nvPr/>
        </p:nvSpPr>
        <p:spPr>
          <a:xfrm>
            <a:off x="2743200" y="3048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89" name="Oval 8"/>
          <p:cNvSpPr/>
          <p:nvPr/>
        </p:nvSpPr>
        <p:spPr>
          <a:xfrm>
            <a:off x="2971800" y="3200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90" name="Oval 9"/>
          <p:cNvSpPr/>
          <p:nvPr/>
        </p:nvSpPr>
        <p:spPr>
          <a:xfrm>
            <a:off x="2590800" y="2743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91" name="Oval 118"/>
          <p:cNvSpPr/>
          <p:nvPr/>
        </p:nvSpPr>
        <p:spPr>
          <a:xfrm>
            <a:off x="3124200" y="3048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92" name="Oval 119"/>
          <p:cNvSpPr/>
          <p:nvPr/>
        </p:nvSpPr>
        <p:spPr>
          <a:xfrm>
            <a:off x="2895600" y="2514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93" name="Oval 4"/>
          <p:cNvSpPr/>
          <p:nvPr/>
        </p:nvSpPr>
        <p:spPr>
          <a:xfrm>
            <a:off x="2590800" y="2895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94" name="Oval 4"/>
          <p:cNvSpPr/>
          <p:nvPr/>
        </p:nvSpPr>
        <p:spPr>
          <a:xfrm>
            <a:off x="2971800" y="2590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95" name="Oval 4"/>
          <p:cNvSpPr/>
          <p:nvPr/>
        </p:nvSpPr>
        <p:spPr>
          <a:xfrm>
            <a:off x="3124200" y="2743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96" name="Oval 4"/>
          <p:cNvSpPr/>
          <p:nvPr/>
        </p:nvSpPr>
        <p:spPr>
          <a:xfrm>
            <a:off x="2971800" y="3048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97" name="Oval 4"/>
          <p:cNvSpPr/>
          <p:nvPr/>
        </p:nvSpPr>
        <p:spPr>
          <a:xfrm>
            <a:off x="2743200" y="2895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498" name="Oval 4"/>
          <p:cNvSpPr/>
          <p:nvPr/>
        </p:nvSpPr>
        <p:spPr>
          <a:xfrm>
            <a:off x="2743200" y="3200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18499" name="Oval 4"/>
          <p:cNvSpPr/>
          <p:nvPr/>
        </p:nvSpPr>
        <p:spPr>
          <a:xfrm>
            <a:off x="2971800" y="2743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00" name="Oval 4"/>
          <p:cNvSpPr/>
          <p:nvPr/>
        </p:nvSpPr>
        <p:spPr>
          <a:xfrm>
            <a:off x="2895600" y="3048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01" name="Oval 4"/>
          <p:cNvSpPr/>
          <p:nvPr/>
        </p:nvSpPr>
        <p:spPr>
          <a:xfrm>
            <a:off x="3048000" y="3200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02" name="Oval 4"/>
          <p:cNvSpPr/>
          <p:nvPr/>
        </p:nvSpPr>
        <p:spPr>
          <a:xfrm>
            <a:off x="3276600" y="2895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03" name="Oval 4"/>
          <p:cNvSpPr/>
          <p:nvPr/>
        </p:nvSpPr>
        <p:spPr>
          <a:xfrm>
            <a:off x="3200400" y="3048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04" name="Oval 4"/>
          <p:cNvSpPr/>
          <p:nvPr/>
        </p:nvSpPr>
        <p:spPr>
          <a:xfrm>
            <a:off x="3124200" y="2590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05" name="Oval 4"/>
          <p:cNvSpPr/>
          <p:nvPr/>
        </p:nvSpPr>
        <p:spPr>
          <a:xfrm>
            <a:off x="3276600" y="3124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06" name="Oval 4"/>
          <p:cNvSpPr/>
          <p:nvPr/>
        </p:nvSpPr>
        <p:spPr>
          <a:xfrm>
            <a:off x="3048000" y="3276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07" name="Oval 4"/>
          <p:cNvSpPr/>
          <p:nvPr/>
        </p:nvSpPr>
        <p:spPr>
          <a:xfrm>
            <a:off x="2895600" y="3352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08" name="Oval 4"/>
          <p:cNvSpPr/>
          <p:nvPr/>
        </p:nvSpPr>
        <p:spPr>
          <a:xfrm>
            <a:off x="3200400" y="3276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09" name="Oval 4"/>
          <p:cNvSpPr/>
          <p:nvPr/>
        </p:nvSpPr>
        <p:spPr>
          <a:xfrm>
            <a:off x="2590800" y="3200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10" name="Oval 4"/>
          <p:cNvSpPr/>
          <p:nvPr/>
        </p:nvSpPr>
        <p:spPr>
          <a:xfrm>
            <a:off x="2590800" y="2971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11" name="Oval 4"/>
          <p:cNvSpPr/>
          <p:nvPr/>
        </p:nvSpPr>
        <p:spPr>
          <a:xfrm>
            <a:off x="2667000" y="3352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12" name="Oval 4"/>
          <p:cNvSpPr/>
          <p:nvPr/>
        </p:nvSpPr>
        <p:spPr>
          <a:xfrm>
            <a:off x="3124200" y="2895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13" name="Oval 4"/>
          <p:cNvSpPr/>
          <p:nvPr/>
        </p:nvSpPr>
        <p:spPr>
          <a:xfrm>
            <a:off x="2971800" y="3352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14" name="Oval 4"/>
          <p:cNvSpPr/>
          <p:nvPr/>
        </p:nvSpPr>
        <p:spPr>
          <a:xfrm>
            <a:off x="3200400" y="2743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15" name="Oval 4"/>
          <p:cNvSpPr/>
          <p:nvPr/>
        </p:nvSpPr>
        <p:spPr>
          <a:xfrm>
            <a:off x="3276600" y="2743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16" name="Oval 4"/>
          <p:cNvSpPr/>
          <p:nvPr/>
        </p:nvSpPr>
        <p:spPr>
          <a:xfrm>
            <a:off x="2819400" y="2667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17" name="Oval 4"/>
          <p:cNvSpPr/>
          <p:nvPr/>
        </p:nvSpPr>
        <p:spPr>
          <a:xfrm>
            <a:off x="2819400" y="2895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18" name="Oval 4"/>
          <p:cNvSpPr/>
          <p:nvPr/>
        </p:nvSpPr>
        <p:spPr>
          <a:xfrm>
            <a:off x="2819400" y="3124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19" name="Oval 4"/>
          <p:cNvSpPr/>
          <p:nvPr/>
        </p:nvSpPr>
        <p:spPr>
          <a:xfrm>
            <a:off x="2743200" y="2743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20" name="Oval 4"/>
          <p:cNvSpPr/>
          <p:nvPr/>
        </p:nvSpPr>
        <p:spPr>
          <a:xfrm>
            <a:off x="2514600" y="3048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95" name="Oval 2"/>
          <p:cNvSpPr/>
          <p:nvPr/>
        </p:nvSpPr>
        <p:spPr>
          <a:xfrm>
            <a:off x="457200" y="3657600"/>
            <a:ext cx="9906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96" name="Oval 3"/>
          <p:cNvSpPr/>
          <p:nvPr/>
        </p:nvSpPr>
        <p:spPr>
          <a:xfrm>
            <a:off x="685800" y="3810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97" name="Oval 4"/>
          <p:cNvSpPr/>
          <p:nvPr/>
        </p:nvSpPr>
        <p:spPr>
          <a:xfrm>
            <a:off x="838200" y="3962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98" name="Oval 5"/>
          <p:cNvSpPr/>
          <p:nvPr/>
        </p:nvSpPr>
        <p:spPr>
          <a:xfrm>
            <a:off x="9906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599" name="Oval 7"/>
          <p:cNvSpPr/>
          <p:nvPr/>
        </p:nvSpPr>
        <p:spPr>
          <a:xfrm>
            <a:off x="7620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00" name="Oval 8"/>
          <p:cNvSpPr/>
          <p:nvPr/>
        </p:nvSpPr>
        <p:spPr>
          <a:xfrm>
            <a:off x="990600" y="4419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01" name="Oval 9"/>
          <p:cNvSpPr/>
          <p:nvPr/>
        </p:nvSpPr>
        <p:spPr>
          <a:xfrm>
            <a:off x="609600" y="3962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02" name="Oval 118"/>
          <p:cNvSpPr/>
          <p:nvPr/>
        </p:nvSpPr>
        <p:spPr>
          <a:xfrm>
            <a:off x="11430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03" name="Oval 119"/>
          <p:cNvSpPr/>
          <p:nvPr/>
        </p:nvSpPr>
        <p:spPr>
          <a:xfrm>
            <a:off x="914400" y="3733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04" name="Oval 4"/>
          <p:cNvSpPr/>
          <p:nvPr/>
        </p:nvSpPr>
        <p:spPr>
          <a:xfrm>
            <a:off x="6096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05" name="Oval 4"/>
          <p:cNvSpPr/>
          <p:nvPr/>
        </p:nvSpPr>
        <p:spPr>
          <a:xfrm>
            <a:off x="990600" y="3810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06" name="Oval 4"/>
          <p:cNvSpPr/>
          <p:nvPr/>
        </p:nvSpPr>
        <p:spPr>
          <a:xfrm>
            <a:off x="1143000" y="3962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07" name="Oval 4"/>
          <p:cNvSpPr/>
          <p:nvPr/>
        </p:nvSpPr>
        <p:spPr>
          <a:xfrm>
            <a:off x="9906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08" name="Oval 4"/>
          <p:cNvSpPr/>
          <p:nvPr/>
        </p:nvSpPr>
        <p:spPr>
          <a:xfrm>
            <a:off x="7620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09" name="Oval 4"/>
          <p:cNvSpPr/>
          <p:nvPr/>
        </p:nvSpPr>
        <p:spPr>
          <a:xfrm>
            <a:off x="762000" y="4419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18610" name="Oval 4"/>
          <p:cNvSpPr/>
          <p:nvPr/>
        </p:nvSpPr>
        <p:spPr>
          <a:xfrm>
            <a:off x="990600" y="3962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11" name="Oval 4"/>
          <p:cNvSpPr/>
          <p:nvPr/>
        </p:nvSpPr>
        <p:spPr>
          <a:xfrm>
            <a:off x="9144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12" name="Oval 4"/>
          <p:cNvSpPr/>
          <p:nvPr/>
        </p:nvSpPr>
        <p:spPr>
          <a:xfrm>
            <a:off x="1066800" y="4419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13" name="Oval 4"/>
          <p:cNvSpPr/>
          <p:nvPr/>
        </p:nvSpPr>
        <p:spPr>
          <a:xfrm>
            <a:off x="12954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14" name="Oval 4"/>
          <p:cNvSpPr/>
          <p:nvPr/>
        </p:nvSpPr>
        <p:spPr>
          <a:xfrm>
            <a:off x="12192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15" name="Oval 4"/>
          <p:cNvSpPr/>
          <p:nvPr/>
        </p:nvSpPr>
        <p:spPr>
          <a:xfrm>
            <a:off x="1143000" y="3810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16" name="Oval 4"/>
          <p:cNvSpPr/>
          <p:nvPr/>
        </p:nvSpPr>
        <p:spPr>
          <a:xfrm>
            <a:off x="1295400" y="4343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17" name="Oval 4"/>
          <p:cNvSpPr/>
          <p:nvPr/>
        </p:nvSpPr>
        <p:spPr>
          <a:xfrm>
            <a:off x="1066800" y="4495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18" name="Oval 4"/>
          <p:cNvSpPr/>
          <p:nvPr/>
        </p:nvSpPr>
        <p:spPr>
          <a:xfrm>
            <a:off x="914400" y="4572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19" name="Oval 4"/>
          <p:cNvSpPr/>
          <p:nvPr/>
        </p:nvSpPr>
        <p:spPr>
          <a:xfrm>
            <a:off x="1219200" y="4495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20" name="Oval 4"/>
          <p:cNvSpPr/>
          <p:nvPr/>
        </p:nvSpPr>
        <p:spPr>
          <a:xfrm>
            <a:off x="609600" y="4419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21" name="Oval 4"/>
          <p:cNvSpPr/>
          <p:nvPr/>
        </p:nvSpPr>
        <p:spPr>
          <a:xfrm>
            <a:off x="609600" y="4191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22" name="Oval 4"/>
          <p:cNvSpPr/>
          <p:nvPr/>
        </p:nvSpPr>
        <p:spPr>
          <a:xfrm>
            <a:off x="685800" y="4572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23" name="Oval 4"/>
          <p:cNvSpPr/>
          <p:nvPr/>
        </p:nvSpPr>
        <p:spPr>
          <a:xfrm>
            <a:off x="11430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24" name="Oval 4"/>
          <p:cNvSpPr/>
          <p:nvPr/>
        </p:nvSpPr>
        <p:spPr>
          <a:xfrm>
            <a:off x="990600" y="4572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25" name="Oval 4"/>
          <p:cNvSpPr/>
          <p:nvPr/>
        </p:nvSpPr>
        <p:spPr>
          <a:xfrm>
            <a:off x="1219200" y="3962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26" name="Oval 4"/>
          <p:cNvSpPr/>
          <p:nvPr/>
        </p:nvSpPr>
        <p:spPr>
          <a:xfrm>
            <a:off x="1295400" y="3962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27" name="Oval 4"/>
          <p:cNvSpPr/>
          <p:nvPr/>
        </p:nvSpPr>
        <p:spPr>
          <a:xfrm>
            <a:off x="838200" y="3886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28" name="Oval 4"/>
          <p:cNvSpPr/>
          <p:nvPr/>
        </p:nvSpPr>
        <p:spPr>
          <a:xfrm>
            <a:off x="8382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29" name="Oval 4"/>
          <p:cNvSpPr/>
          <p:nvPr/>
        </p:nvSpPr>
        <p:spPr>
          <a:xfrm>
            <a:off x="838200" y="4343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30" name="Oval 4"/>
          <p:cNvSpPr/>
          <p:nvPr/>
        </p:nvSpPr>
        <p:spPr>
          <a:xfrm>
            <a:off x="762000" y="3962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31" name="Oval 4"/>
          <p:cNvSpPr/>
          <p:nvPr/>
        </p:nvSpPr>
        <p:spPr>
          <a:xfrm>
            <a:off x="5334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32" name="Oval 2"/>
          <p:cNvSpPr/>
          <p:nvPr/>
        </p:nvSpPr>
        <p:spPr>
          <a:xfrm>
            <a:off x="1447800" y="3810000"/>
            <a:ext cx="9906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33" name="Oval 3"/>
          <p:cNvSpPr/>
          <p:nvPr/>
        </p:nvSpPr>
        <p:spPr>
          <a:xfrm>
            <a:off x="1676400" y="3962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34" name="Oval 4"/>
          <p:cNvSpPr/>
          <p:nvPr/>
        </p:nvSpPr>
        <p:spPr>
          <a:xfrm>
            <a:off x="18288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35" name="Oval 5"/>
          <p:cNvSpPr/>
          <p:nvPr/>
        </p:nvSpPr>
        <p:spPr>
          <a:xfrm>
            <a:off x="19812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36" name="Oval 7"/>
          <p:cNvSpPr/>
          <p:nvPr/>
        </p:nvSpPr>
        <p:spPr>
          <a:xfrm>
            <a:off x="1752600" y="4419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37" name="Oval 8"/>
          <p:cNvSpPr/>
          <p:nvPr/>
        </p:nvSpPr>
        <p:spPr>
          <a:xfrm>
            <a:off x="1981200" y="4572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38" name="Oval 9"/>
          <p:cNvSpPr/>
          <p:nvPr/>
        </p:nvSpPr>
        <p:spPr>
          <a:xfrm>
            <a:off x="16002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39" name="Oval 118"/>
          <p:cNvSpPr/>
          <p:nvPr/>
        </p:nvSpPr>
        <p:spPr>
          <a:xfrm>
            <a:off x="2133600" y="4419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40" name="Oval 119"/>
          <p:cNvSpPr/>
          <p:nvPr/>
        </p:nvSpPr>
        <p:spPr>
          <a:xfrm>
            <a:off x="1905000" y="3886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41" name="Oval 4"/>
          <p:cNvSpPr/>
          <p:nvPr/>
        </p:nvSpPr>
        <p:spPr>
          <a:xfrm>
            <a:off x="16002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42" name="Oval 4"/>
          <p:cNvSpPr/>
          <p:nvPr/>
        </p:nvSpPr>
        <p:spPr>
          <a:xfrm>
            <a:off x="1981200" y="3962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43" name="Oval 4"/>
          <p:cNvSpPr/>
          <p:nvPr/>
        </p:nvSpPr>
        <p:spPr>
          <a:xfrm>
            <a:off x="21336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44" name="Oval 4"/>
          <p:cNvSpPr/>
          <p:nvPr/>
        </p:nvSpPr>
        <p:spPr>
          <a:xfrm>
            <a:off x="1981200" y="4419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45" name="Oval 4"/>
          <p:cNvSpPr/>
          <p:nvPr/>
        </p:nvSpPr>
        <p:spPr>
          <a:xfrm>
            <a:off x="17526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46" name="Oval 4"/>
          <p:cNvSpPr/>
          <p:nvPr/>
        </p:nvSpPr>
        <p:spPr>
          <a:xfrm>
            <a:off x="1752600" y="4572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b="1">
              <a:solidFill>
                <a:srgbClr val="0000FF"/>
              </a:solidFill>
            </a:endParaRPr>
          </a:p>
        </p:txBody>
      </p:sp>
      <p:sp>
        <p:nvSpPr>
          <p:cNvPr id="18647" name="Oval 4"/>
          <p:cNvSpPr/>
          <p:nvPr/>
        </p:nvSpPr>
        <p:spPr>
          <a:xfrm>
            <a:off x="19812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48" name="Oval 4"/>
          <p:cNvSpPr/>
          <p:nvPr/>
        </p:nvSpPr>
        <p:spPr>
          <a:xfrm>
            <a:off x="1905000" y="4419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49" name="Oval 4"/>
          <p:cNvSpPr/>
          <p:nvPr/>
        </p:nvSpPr>
        <p:spPr>
          <a:xfrm>
            <a:off x="2057400" y="4572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50" name="Oval 4"/>
          <p:cNvSpPr/>
          <p:nvPr/>
        </p:nvSpPr>
        <p:spPr>
          <a:xfrm>
            <a:off x="22860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51" name="Oval 4"/>
          <p:cNvSpPr/>
          <p:nvPr/>
        </p:nvSpPr>
        <p:spPr>
          <a:xfrm>
            <a:off x="2209800" y="4419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52" name="Oval 4"/>
          <p:cNvSpPr/>
          <p:nvPr/>
        </p:nvSpPr>
        <p:spPr>
          <a:xfrm>
            <a:off x="2133600" y="3962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53" name="Oval 4"/>
          <p:cNvSpPr/>
          <p:nvPr/>
        </p:nvSpPr>
        <p:spPr>
          <a:xfrm>
            <a:off x="2286000" y="4495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54" name="Oval 4"/>
          <p:cNvSpPr/>
          <p:nvPr/>
        </p:nvSpPr>
        <p:spPr>
          <a:xfrm>
            <a:off x="2057400" y="4648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55" name="Oval 4"/>
          <p:cNvSpPr/>
          <p:nvPr/>
        </p:nvSpPr>
        <p:spPr>
          <a:xfrm>
            <a:off x="1905000" y="4724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56" name="Oval 4"/>
          <p:cNvSpPr/>
          <p:nvPr/>
        </p:nvSpPr>
        <p:spPr>
          <a:xfrm>
            <a:off x="2209800" y="4648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57" name="Oval 4"/>
          <p:cNvSpPr/>
          <p:nvPr/>
        </p:nvSpPr>
        <p:spPr>
          <a:xfrm>
            <a:off x="1600200" y="45720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58" name="Oval 4"/>
          <p:cNvSpPr/>
          <p:nvPr/>
        </p:nvSpPr>
        <p:spPr>
          <a:xfrm>
            <a:off x="1600200" y="4343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59" name="Oval 4"/>
          <p:cNvSpPr/>
          <p:nvPr/>
        </p:nvSpPr>
        <p:spPr>
          <a:xfrm>
            <a:off x="1676400" y="4724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60" name="Oval 4"/>
          <p:cNvSpPr/>
          <p:nvPr/>
        </p:nvSpPr>
        <p:spPr>
          <a:xfrm>
            <a:off x="21336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61" name="Oval 4"/>
          <p:cNvSpPr/>
          <p:nvPr/>
        </p:nvSpPr>
        <p:spPr>
          <a:xfrm>
            <a:off x="1981200" y="47244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62" name="Oval 4"/>
          <p:cNvSpPr/>
          <p:nvPr/>
        </p:nvSpPr>
        <p:spPr>
          <a:xfrm>
            <a:off x="22098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63" name="Oval 4"/>
          <p:cNvSpPr/>
          <p:nvPr/>
        </p:nvSpPr>
        <p:spPr>
          <a:xfrm>
            <a:off x="22860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64" name="Oval 4"/>
          <p:cNvSpPr/>
          <p:nvPr/>
        </p:nvSpPr>
        <p:spPr>
          <a:xfrm>
            <a:off x="1828800" y="4038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65" name="Oval 4"/>
          <p:cNvSpPr/>
          <p:nvPr/>
        </p:nvSpPr>
        <p:spPr>
          <a:xfrm>
            <a:off x="1828800" y="42672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66" name="Oval 4"/>
          <p:cNvSpPr/>
          <p:nvPr/>
        </p:nvSpPr>
        <p:spPr>
          <a:xfrm>
            <a:off x="1828800" y="4495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67" name="Oval 4"/>
          <p:cNvSpPr/>
          <p:nvPr/>
        </p:nvSpPr>
        <p:spPr>
          <a:xfrm>
            <a:off x="1752600" y="41148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18668" name="Oval 4"/>
          <p:cNvSpPr/>
          <p:nvPr/>
        </p:nvSpPr>
        <p:spPr>
          <a:xfrm>
            <a:off x="1524000" y="4419600"/>
            <a:ext cx="46038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6641FFDE-2D24-394D-4134-732DD5F55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12728"/>
            <a:ext cx="4876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4000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76.  Bromine  Br</a:t>
            </a:r>
            <a:r>
              <a:rPr lang="en-US" altLang="en-US" sz="4000" baseline="-25000" dirty="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60000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0" y="381000"/>
            <a:ext cx="876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Electron Dispersion forces.  </a:t>
            </a:r>
          </a:p>
        </p:txBody>
      </p:sp>
      <p:sp>
        <p:nvSpPr>
          <p:cNvPr id="8195" name="TextBox 117"/>
          <p:cNvSpPr txBox="1">
            <a:spLocks noChangeArrowheads="1"/>
          </p:cNvSpPr>
          <p:nvPr/>
        </p:nvSpPr>
        <p:spPr bwMode="auto">
          <a:xfrm>
            <a:off x="4572000" y="0"/>
            <a:ext cx="4575142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of these I</a:t>
            </a:r>
            <a:r>
              <a:rPr lang="en-US" altLang="en-US" sz="18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molecules has 106 electrons.</a:t>
            </a:r>
            <a:r>
              <a:rPr lang="en-US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electrons shift around so much, that a stronger temporary dipole forms so often that these I</a:t>
            </a:r>
            <a:r>
              <a:rPr lang="en-US" altLang="en-US" sz="1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molecules have the most moments of attraction of the halogens.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Although it is still weak, </a:t>
            </a:r>
            <a:b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much electron dispersion attraction exists in iodine molecules, </a:t>
            </a:r>
            <a:b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solid at STP</a:t>
            </a: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b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6" name="Text Box 13"/>
          <p:cNvSpPr txBox="1">
            <a:spLocks noChangeArrowheads="1"/>
          </p:cNvSpPr>
          <p:nvPr/>
        </p:nvSpPr>
        <p:spPr bwMode="auto">
          <a:xfrm>
            <a:off x="685800" y="838200"/>
            <a:ext cx="365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4:  Iodine I</a:t>
            </a:r>
            <a:r>
              <a:rPr lang="en-US" altLang="en-US" baseline="-25000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4C669E-E997-4A53-937A-E042D1D3C060}"/>
              </a:ext>
            </a:extLst>
          </p:cNvPr>
          <p:cNvGrpSpPr/>
          <p:nvPr/>
        </p:nvGrpSpPr>
        <p:grpSpPr>
          <a:xfrm>
            <a:off x="76200" y="1371600"/>
            <a:ext cx="4419600" cy="3962400"/>
            <a:chOff x="381000" y="1371600"/>
            <a:chExt cx="4419600" cy="3962400"/>
          </a:xfrm>
        </p:grpSpPr>
        <p:sp>
          <p:nvSpPr>
            <p:cNvPr id="8197" name="Oval 2" descr="Large confetti"/>
            <p:cNvSpPr>
              <a:spLocks noChangeArrowheads="1"/>
            </p:cNvSpPr>
            <p:nvPr/>
          </p:nvSpPr>
          <p:spPr bwMode="auto">
            <a:xfrm>
              <a:off x="762000" y="13716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  <p:sp>
          <p:nvSpPr>
            <p:cNvPr id="8198" name="Oval 2" descr="Large confetti"/>
            <p:cNvSpPr>
              <a:spLocks noChangeArrowheads="1"/>
            </p:cNvSpPr>
            <p:nvPr/>
          </p:nvSpPr>
          <p:spPr bwMode="auto">
            <a:xfrm>
              <a:off x="1752600" y="13716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  <p:sp>
          <p:nvSpPr>
            <p:cNvPr id="8199" name="Oval 2" descr="Large confetti"/>
            <p:cNvSpPr>
              <a:spLocks noChangeArrowheads="1"/>
            </p:cNvSpPr>
            <p:nvPr/>
          </p:nvSpPr>
          <p:spPr bwMode="auto">
            <a:xfrm>
              <a:off x="381000" y="23622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  <p:sp>
          <p:nvSpPr>
            <p:cNvPr id="8200" name="Oval 2" descr="Large confetti"/>
            <p:cNvSpPr>
              <a:spLocks noChangeArrowheads="1"/>
            </p:cNvSpPr>
            <p:nvPr/>
          </p:nvSpPr>
          <p:spPr bwMode="auto">
            <a:xfrm>
              <a:off x="2362200" y="22860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  <p:sp>
          <p:nvSpPr>
            <p:cNvPr id="8201" name="Oval 2" descr="Large confetti"/>
            <p:cNvSpPr>
              <a:spLocks noChangeArrowheads="1"/>
            </p:cNvSpPr>
            <p:nvPr/>
          </p:nvSpPr>
          <p:spPr bwMode="auto">
            <a:xfrm>
              <a:off x="3352800" y="23622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>
                <a:solidFill>
                  <a:srgbClr val="0000FF"/>
                </a:solidFill>
              </a:endParaRPr>
            </a:p>
          </p:txBody>
        </p:sp>
        <p:sp>
          <p:nvSpPr>
            <p:cNvPr id="8202" name="Oval 2" descr="Large confetti"/>
            <p:cNvSpPr>
              <a:spLocks noChangeArrowheads="1"/>
            </p:cNvSpPr>
            <p:nvPr/>
          </p:nvSpPr>
          <p:spPr bwMode="auto">
            <a:xfrm>
              <a:off x="1371600" y="23622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  <p:sp>
          <p:nvSpPr>
            <p:cNvPr id="8203" name="Oval 2" descr="Large confetti"/>
            <p:cNvSpPr>
              <a:spLocks noChangeArrowheads="1"/>
            </p:cNvSpPr>
            <p:nvPr/>
          </p:nvSpPr>
          <p:spPr bwMode="auto">
            <a:xfrm>
              <a:off x="914400" y="32766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  <p:sp>
          <p:nvSpPr>
            <p:cNvPr id="8204" name="Oval 2" descr="Large confetti"/>
            <p:cNvSpPr>
              <a:spLocks noChangeArrowheads="1"/>
            </p:cNvSpPr>
            <p:nvPr/>
          </p:nvSpPr>
          <p:spPr bwMode="auto">
            <a:xfrm>
              <a:off x="1905000" y="32766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  <p:sp>
          <p:nvSpPr>
            <p:cNvPr id="8205" name="Oval 2" descr="Large confetti"/>
            <p:cNvSpPr>
              <a:spLocks noChangeArrowheads="1"/>
            </p:cNvSpPr>
            <p:nvPr/>
          </p:nvSpPr>
          <p:spPr bwMode="auto">
            <a:xfrm>
              <a:off x="2819400" y="32766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  <p:sp>
          <p:nvSpPr>
            <p:cNvPr id="8206" name="Oval 2" descr="Large confetti"/>
            <p:cNvSpPr>
              <a:spLocks noChangeArrowheads="1"/>
            </p:cNvSpPr>
            <p:nvPr/>
          </p:nvSpPr>
          <p:spPr bwMode="auto">
            <a:xfrm>
              <a:off x="3810000" y="32766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  <p:sp>
          <p:nvSpPr>
            <p:cNvPr id="8207" name="Oval 2" descr="Large confetti"/>
            <p:cNvSpPr>
              <a:spLocks noChangeArrowheads="1"/>
            </p:cNvSpPr>
            <p:nvPr/>
          </p:nvSpPr>
          <p:spPr bwMode="auto">
            <a:xfrm>
              <a:off x="1371600" y="42672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  <p:sp>
          <p:nvSpPr>
            <p:cNvPr id="8208" name="Oval 2" descr="Large confetti"/>
            <p:cNvSpPr>
              <a:spLocks noChangeArrowheads="1"/>
            </p:cNvSpPr>
            <p:nvPr/>
          </p:nvSpPr>
          <p:spPr bwMode="auto">
            <a:xfrm>
              <a:off x="2362200" y="4267200"/>
              <a:ext cx="990600" cy="1066800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669915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77.  At STP:  The halogens, of group 17 can be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in phase is only due to the amount of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4400" b="1" dirty="0">
                <a:solidFill>
                  <a:srgbClr val="0000CC"/>
                </a:solidFill>
                <a:latin typeface="Patrick Hand" panose="00000500000000000000" pitchFamily="2" charset="0"/>
                <a:cs typeface="Times New Roman" panose="02020603050405020304" pitchFamily="18" charset="0"/>
              </a:rPr>
              <a:t>ELECTRON DISPERSION FORCE </a:t>
            </a:r>
          </a:p>
          <a:p>
            <a:r>
              <a:rPr lang="en-US" sz="4400" b="1" dirty="0">
                <a:solidFill>
                  <a:srgbClr val="0000CC"/>
                </a:solidFill>
                <a:latin typeface="Patrick Hand" panose="00000500000000000000" pitchFamily="2" charset="0"/>
                <a:cs typeface="Times New Roman" panose="02020603050405020304" pitchFamily="18" charset="0"/>
              </a:rPr>
              <a:t>Caused by the number of moving electrons.     </a:t>
            </a:r>
            <a:br>
              <a:rPr lang="en-US" sz="4400" b="1" dirty="0">
                <a:solidFill>
                  <a:srgbClr val="0000CC"/>
                </a:solidFill>
                <a:latin typeface="Patrick Hand" panose="00000500000000000000" pitchFamily="2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rgbClr val="0000CC"/>
                </a:solidFill>
                <a:latin typeface="Patrick Hand" panose="00000500000000000000" pitchFamily="2" charset="0"/>
                <a:cs typeface="Times New Roman" panose="02020603050405020304" pitchFamily="18" charset="0"/>
              </a:rPr>
              <a:t>        More electrons = stronger IMF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2A9947A-C0DC-7B33-FFB8-FD542C079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465927"/>
              </p:ext>
            </p:extLst>
          </p:nvPr>
        </p:nvGraphicFramePr>
        <p:xfrm>
          <a:off x="1676400" y="671804"/>
          <a:ext cx="5715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4092088654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967792259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4800" b="0" i="0" dirty="0">
                          <a:solidFill>
                            <a:srgbClr val="FF0000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Gases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0" i="0" dirty="0">
                          <a:solidFill>
                            <a:srgbClr val="FF0000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F</a:t>
                      </a:r>
                      <a:r>
                        <a:rPr lang="en-US" sz="4800" b="0" i="0" baseline="-25000" dirty="0">
                          <a:solidFill>
                            <a:srgbClr val="FF0000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2</a:t>
                      </a:r>
                      <a:r>
                        <a:rPr lang="en-US" sz="4800" b="0" i="0" dirty="0">
                          <a:solidFill>
                            <a:srgbClr val="FF0000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&amp; Cl</a:t>
                      </a:r>
                      <a:r>
                        <a:rPr lang="en-US" sz="4800" b="0" i="0" baseline="-25000" dirty="0">
                          <a:solidFill>
                            <a:srgbClr val="FF0000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2</a:t>
                      </a:r>
                      <a:endParaRPr lang="en-US" sz="4800" b="0" i="0" dirty="0">
                        <a:solidFill>
                          <a:srgbClr val="FF0000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27387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4800" b="0" i="0" dirty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Liquid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0" i="0" dirty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Br</a:t>
                      </a:r>
                      <a:r>
                        <a:rPr lang="en-US" sz="4800" b="0" i="0" baseline="-25000" dirty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2</a:t>
                      </a:r>
                      <a:endParaRPr lang="en-US" sz="4800" b="0" i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7883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4800" b="0" i="0" dirty="0">
                          <a:solidFill>
                            <a:schemeClr val="bg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Solid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0" i="0" dirty="0">
                          <a:solidFill>
                            <a:schemeClr val="bg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I</a:t>
                      </a:r>
                      <a:r>
                        <a:rPr lang="en-US" sz="4800" b="0" i="0" baseline="-25000" dirty="0">
                          <a:solidFill>
                            <a:schemeClr val="bg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2</a:t>
                      </a:r>
                      <a:endParaRPr lang="en-US" sz="4800" b="0" i="0" dirty="0">
                        <a:solidFill>
                          <a:schemeClr val="bg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31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22682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4"/>
          <p:cNvSpPr>
            <a:spLocks noChangeArrowheads="1" noChangeShapeType="1" noTextEdit="1"/>
          </p:cNvSpPr>
          <p:nvPr/>
        </p:nvSpPr>
        <p:spPr bwMode="auto">
          <a:xfrm>
            <a:off x="872319" y="256464"/>
            <a:ext cx="76962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 panose="030F0702030302020204" pitchFamily="66" charset="0"/>
              </a:rPr>
              <a:t>dipole attraction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0" y="1676400"/>
            <a:ext cx="9144000" cy="1107996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78.  A dipole occurs when a molecule has polar bonds and does not</a:t>
            </a:r>
            <a:b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have radial symmetry.  These form a near permanent dipole. </a:t>
            </a:r>
            <a:r>
              <a:rPr lang="en-US" altLang="en-US" b="1" dirty="0">
                <a:solidFill>
                  <a:prstClr val="black"/>
                </a:solidFill>
              </a:rPr>
              <a:t>  </a:t>
            </a:r>
            <a:br>
              <a:rPr lang="en-US" altLang="en-US" b="1" dirty="0">
                <a:solidFill>
                  <a:prstClr val="black"/>
                </a:solidFill>
              </a:rPr>
            </a:br>
            <a:r>
              <a:rPr lang="en-US" altLang="en-US" b="1" dirty="0">
                <a:solidFill>
                  <a:prstClr val="black"/>
                </a:solidFill>
              </a:rPr>
              <a:t>        </a:t>
            </a:r>
            <a:r>
              <a:rPr lang="en-US" altLang="en-US" b="1" dirty="0">
                <a:solidFill>
                  <a:srgbClr val="FF0000"/>
                </a:solidFill>
              </a:rPr>
              <a:t>Draw that molecule below. </a:t>
            </a:r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9225" name="Text Box 13"/>
          <p:cNvSpPr txBox="1">
            <a:spLocks noChangeArrowheads="1"/>
          </p:cNvSpPr>
          <p:nvPr/>
        </p:nvSpPr>
        <p:spPr bwMode="auto">
          <a:xfrm>
            <a:off x="228600" y="6019800"/>
            <a:ext cx="876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prstClr val="black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C3C5F3-089A-1247-E86D-7267C8700430}"/>
              </a:ext>
            </a:extLst>
          </p:cNvPr>
          <p:cNvGrpSpPr/>
          <p:nvPr/>
        </p:nvGrpSpPr>
        <p:grpSpPr>
          <a:xfrm>
            <a:off x="201038" y="3657600"/>
            <a:ext cx="3505200" cy="2147888"/>
            <a:chOff x="76200" y="3148012"/>
            <a:chExt cx="3505200" cy="2147888"/>
          </a:xfrm>
        </p:grpSpPr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3FA44B0C-3C60-B493-0F20-DE8FB3342D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3921125"/>
              <a:ext cx="381000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2EC8A3C7-4DF8-3DBB-5E37-12F3A6E237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057400" y="3921125"/>
              <a:ext cx="381000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8BEF30CA-ECA2-7241-41F2-2C062A391880}"/>
                </a:ext>
              </a:extLst>
            </p:cNvPr>
            <p:cNvCxnSpPr/>
            <p:nvPr/>
          </p:nvCxnSpPr>
          <p:spPr>
            <a:xfrm flipH="1">
              <a:off x="762000" y="3429000"/>
              <a:ext cx="800100" cy="1143000"/>
            </a:xfrm>
            <a:prstGeom prst="straightConnector1">
              <a:avLst/>
            </a:prstGeom>
            <a:ln w="28575">
              <a:solidFill>
                <a:srgbClr val="0000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0A37006-6057-7AAB-0560-FD7B3B9E3F77}"/>
                </a:ext>
              </a:extLst>
            </p:cNvPr>
            <p:cNvCxnSpPr/>
            <p:nvPr/>
          </p:nvCxnSpPr>
          <p:spPr>
            <a:xfrm>
              <a:off x="2247900" y="3429000"/>
              <a:ext cx="647700" cy="952500"/>
            </a:xfrm>
            <a:prstGeom prst="straightConnector1">
              <a:avLst/>
            </a:prstGeom>
            <a:ln w="28575">
              <a:solidFill>
                <a:srgbClr val="0000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7F73FBE-67EE-4288-6529-69A48F49E1A3}"/>
                </a:ext>
              </a:extLst>
            </p:cNvPr>
            <p:cNvCxnSpPr/>
            <p:nvPr/>
          </p:nvCxnSpPr>
          <p:spPr>
            <a:xfrm flipH="1">
              <a:off x="2209800" y="3451226"/>
              <a:ext cx="190500" cy="152400"/>
            </a:xfrm>
            <a:prstGeom prst="line">
              <a:avLst/>
            </a:prstGeom>
            <a:ln w="1905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5D7519-4421-CFCB-8B5B-AC2665357D04}"/>
                </a:ext>
              </a:extLst>
            </p:cNvPr>
            <p:cNvCxnSpPr/>
            <p:nvPr/>
          </p:nvCxnSpPr>
          <p:spPr>
            <a:xfrm flipH="1" flipV="1">
              <a:off x="1371600" y="3478213"/>
              <a:ext cx="190500" cy="125413"/>
            </a:xfrm>
            <a:prstGeom prst="line">
              <a:avLst/>
            </a:prstGeom>
            <a:ln w="1905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 Box 14">
              <a:extLst>
                <a:ext uri="{FF2B5EF4-FFF2-40B4-BE49-F238E27FC236}">
                  <a16:creationId xmlns:a16="http://schemas.microsoft.com/office/drawing/2014/main" id="{C8DA2F03-8EC1-AAF6-60D4-ED1DA6AFC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" y="3148012"/>
              <a:ext cx="3505200" cy="2147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>
                  <a:solidFill>
                    <a:prstClr val="black"/>
                  </a:solidFill>
                </a:rPr>
                <a:t>S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>
                  <a:solidFill>
                    <a:prstClr val="black"/>
                  </a:solidFill>
                </a:rPr>
                <a:t>Cl     Cl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20B8828-AC79-F3F6-8DB5-323BE3C507AB}"/>
              </a:ext>
            </a:extLst>
          </p:cNvPr>
          <p:cNvSpPr txBox="1"/>
          <p:nvPr/>
        </p:nvSpPr>
        <p:spPr>
          <a:xfrm>
            <a:off x="3798651" y="2887682"/>
            <a:ext cx="5372100" cy="39703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Narkisim" panose="020E0502050101010101" pitchFamily="34" charset="-79"/>
                <a:cs typeface="Narkisim" panose="020E0502050101010101" pitchFamily="34" charset="-79"/>
              </a:rPr>
              <a:t>This molecule has polar bonds, </a:t>
            </a:r>
            <a:br>
              <a:rPr lang="en-US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2400" dirty="0">
                <a:latin typeface="Narkisim" panose="020E0502050101010101" pitchFamily="34" charset="-79"/>
                <a:cs typeface="Narkisim" panose="020E0502050101010101" pitchFamily="34" charset="-79"/>
              </a:rPr>
              <a:t>Cl has a higher electronegativity than S  </a:t>
            </a:r>
          </a:p>
          <a:p>
            <a:pPr algn="ctr"/>
            <a:endParaRPr lang="en-US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/>
            <a:r>
              <a:rPr lang="en-US" sz="2400" dirty="0">
                <a:latin typeface="Narkisim" panose="020E0502050101010101" pitchFamily="34" charset="-79"/>
                <a:cs typeface="Narkisim" panose="020E0502050101010101" pitchFamily="34" charset="-79"/>
              </a:rPr>
              <a:t>The molecule DOES NOT have radial symmetry, it is a polar molecule.  </a:t>
            </a:r>
          </a:p>
          <a:p>
            <a:pPr algn="ctr"/>
            <a:endParaRPr lang="en-US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/>
            <a:r>
              <a:rPr lang="en-US" sz="2400" dirty="0">
                <a:latin typeface="Narkisim" panose="020E0502050101010101" pitchFamily="34" charset="-79"/>
                <a:cs typeface="Narkisim" panose="020E0502050101010101" pitchFamily="34" charset="-79"/>
              </a:rPr>
              <a:t>The + and – are nearly permanently polar.  </a:t>
            </a:r>
          </a:p>
          <a:p>
            <a:pPr algn="ctr"/>
            <a:endParaRPr lang="en-US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/>
            <a:r>
              <a:rPr lang="en-US" sz="3600" dirty="0">
                <a:latin typeface="Narkisim" panose="020E0502050101010101" pitchFamily="34" charset="-79"/>
                <a:cs typeface="Narkisim" panose="020E0502050101010101" pitchFamily="34" charset="-79"/>
              </a:rPr>
              <a:t>This creates a DIPOLE</a:t>
            </a:r>
            <a:br>
              <a:rPr lang="en-US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2400" dirty="0">
                <a:latin typeface="Narkisim" panose="020E0502050101010101" pitchFamily="34" charset="-79"/>
                <a:cs typeface="Narkisim" panose="020E0502050101010101" pitchFamily="34" charset="-79"/>
              </a:rPr>
              <a:t>(2 poles of opposite charge).</a:t>
            </a:r>
          </a:p>
        </p:txBody>
      </p:sp>
    </p:spTree>
    <p:extLst>
      <p:ext uri="{BB962C8B-B14F-4D97-AF65-F5344CB8AC3E}">
        <p14:creationId xmlns:p14="http://schemas.microsoft.com/office/powerpoint/2010/main" val="33934240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435C869-E205-DF6D-D7C0-E623EC6F8D2D}"/>
              </a:ext>
            </a:extLst>
          </p:cNvPr>
          <p:cNvGrpSpPr/>
          <p:nvPr/>
        </p:nvGrpSpPr>
        <p:grpSpPr>
          <a:xfrm>
            <a:off x="-457200" y="914400"/>
            <a:ext cx="9753600" cy="5943600"/>
            <a:chOff x="-457200" y="914400"/>
            <a:chExt cx="9753600" cy="5943600"/>
          </a:xfrm>
        </p:grpSpPr>
        <p:sp>
          <p:nvSpPr>
            <p:cNvPr id="11266" name="Rectangle 24"/>
            <p:cNvSpPr>
              <a:spLocks noChangeArrowheads="1"/>
            </p:cNvSpPr>
            <p:nvPr/>
          </p:nvSpPr>
          <p:spPr bwMode="auto">
            <a:xfrm>
              <a:off x="-228600" y="990600"/>
              <a:ext cx="4572000" cy="2147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>
                  <a:solidFill>
                    <a:prstClr val="black"/>
                  </a:solidFill>
                </a:rPr>
                <a:t>S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>
                  <a:solidFill>
                    <a:prstClr val="black"/>
                  </a:solidFill>
                </a:rPr>
                <a:t>Cl     Cl</a:t>
              </a:r>
            </a:p>
          </p:txBody>
        </p:sp>
        <p:sp>
          <p:nvSpPr>
            <p:cNvPr id="11267" name="Line 25"/>
            <p:cNvSpPr>
              <a:spLocks noChangeShapeType="1"/>
            </p:cNvSpPr>
            <p:nvPr/>
          </p:nvSpPr>
          <p:spPr bwMode="auto">
            <a:xfrm flipH="1">
              <a:off x="1524000" y="1752600"/>
              <a:ext cx="304800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68" name="Line 26"/>
            <p:cNvSpPr>
              <a:spLocks noChangeShapeType="1"/>
            </p:cNvSpPr>
            <p:nvPr/>
          </p:nvSpPr>
          <p:spPr bwMode="auto">
            <a:xfrm>
              <a:off x="5029200" y="2895600"/>
              <a:ext cx="4572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69" name="Rectangle 30"/>
            <p:cNvSpPr>
              <a:spLocks noChangeArrowheads="1"/>
            </p:cNvSpPr>
            <p:nvPr/>
          </p:nvSpPr>
          <p:spPr bwMode="auto">
            <a:xfrm>
              <a:off x="2667000" y="4710113"/>
              <a:ext cx="4572000" cy="2147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>
                  <a:solidFill>
                    <a:prstClr val="black"/>
                  </a:solidFill>
                </a:rPr>
                <a:t>S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>
                  <a:solidFill>
                    <a:prstClr val="black"/>
                  </a:solidFill>
                </a:rPr>
                <a:t>Cl     Cl</a:t>
              </a:r>
            </a:p>
          </p:txBody>
        </p:sp>
        <p:sp>
          <p:nvSpPr>
            <p:cNvPr id="11270" name="Line 31"/>
            <p:cNvSpPr>
              <a:spLocks noChangeShapeType="1"/>
            </p:cNvSpPr>
            <p:nvPr/>
          </p:nvSpPr>
          <p:spPr bwMode="auto">
            <a:xfrm flipH="1">
              <a:off x="4419600" y="5554663"/>
              <a:ext cx="304800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1" name="Line 32"/>
            <p:cNvSpPr>
              <a:spLocks noChangeShapeType="1"/>
            </p:cNvSpPr>
            <p:nvPr/>
          </p:nvSpPr>
          <p:spPr bwMode="auto">
            <a:xfrm>
              <a:off x="5029200" y="5478463"/>
              <a:ext cx="4572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3" name="Rectangle 34"/>
            <p:cNvSpPr>
              <a:spLocks noChangeArrowheads="1"/>
            </p:cNvSpPr>
            <p:nvPr/>
          </p:nvSpPr>
          <p:spPr bwMode="auto">
            <a:xfrm>
              <a:off x="4953000" y="914400"/>
              <a:ext cx="4343400" cy="2169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 dirty="0">
                  <a:solidFill>
                    <a:prstClr val="black"/>
                  </a:solidFill>
                </a:rPr>
                <a:t>S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 dirty="0">
                  <a:solidFill>
                    <a:prstClr val="black"/>
                  </a:solidFill>
                </a:rPr>
                <a:t>Cl     </a:t>
              </a:r>
              <a:r>
                <a:rPr lang="en-US" altLang="en-US" sz="5400" dirty="0" err="1">
                  <a:solidFill>
                    <a:prstClr val="black"/>
                  </a:solidFill>
                </a:rPr>
                <a:t>Cl</a:t>
              </a:r>
              <a:endParaRPr lang="en-US" altLang="en-US" sz="5400" dirty="0">
                <a:solidFill>
                  <a:prstClr val="black"/>
                </a:solidFill>
              </a:endParaRPr>
            </a:p>
          </p:txBody>
        </p:sp>
        <p:sp>
          <p:nvSpPr>
            <p:cNvPr id="11274" name="Line 35"/>
            <p:cNvSpPr>
              <a:spLocks noChangeShapeType="1"/>
            </p:cNvSpPr>
            <p:nvPr/>
          </p:nvSpPr>
          <p:spPr bwMode="auto">
            <a:xfrm flipH="1">
              <a:off x="6477000" y="1631590"/>
              <a:ext cx="4572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5" name="Line 36"/>
            <p:cNvSpPr>
              <a:spLocks noChangeShapeType="1"/>
            </p:cNvSpPr>
            <p:nvPr/>
          </p:nvSpPr>
          <p:spPr bwMode="auto">
            <a:xfrm>
              <a:off x="2209800" y="1752600"/>
              <a:ext cx="4572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7" name="Rectangle 38"/>
            <p:cNvSpPr>
              <a:spLocks noChangeArrowheads="1"/>
            </p:cNvSpPr>
            <p:nvPr/>
          </p:nvSpPr>
          <p:spPr bwMode="auto">
            <a:xfrm>
              <a:off x="2438400" y="2209800"/>
              <a:ext cx="4572000" cy="2147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 dirty="0">
                  <a:solidFill>
                    <a:prstClr val="black"/>
                  </a:solidFill>
                </a:rPr>
                <a:t>S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 dirty="0">
                  <a:solidFill>
                    <a:prstClr val="black"/>
                  </a:solidFill>
                </a:rPr>
                <a:t>Cl     </a:t>
              </a:r>
              <a:r>
                <a:rPr lang="en-US" altLang="en-US" sz="5400" dirty="0" err="1">
                  <a:solidFill>
                    <a:prstClr val="black"/>
                  </a:solidFill>
                </a:rPr>
                <a:t>Cl</a:t>
              </a:r>
              <a:endParaRPr lang="en-US" altLang="en-US" sz="5400" dirty="0">
                <a:solidFill>
                  <a:prstClr val="black"/>
                </a:solidFill>
              </a:endParaRPr>
            </a:p>
          </p:txBody>
        </p:sp>
        <p:sp>
          <p:nvSpPr>
            <p:cNvPr id="11278" name="Line 39"/>
            <p:cNvSpPr>
              <a:spLocks noChangeShapeType="1"/>
            </p:cNvSpPr>
            <p:nvPr/>
          </p:nvSpPr>
          <p:spPr bwMode="auto">
            <a:xfrm flipH="1">
              <a:off x="4191000" y="2895600"/>
              <a:ext cx="304800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9" name="Line 40"/>
            <p:cNvSpPr>
              <a:spLocks noChangeShapeType="1"/>
            </p:cNvSpPr>
            <p:nvPr/>
          </p:nvSpPr>
          <p:spPr bwMode="auto">
            <a:xfrm>
              <a:off x="7384345" y="1673578"/>
              <a:ext cx="4572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0" name="Line 41"/>
            <p:cNvSpPr>
              <a:spLocks noChangeShapeType="1"/>
            </p:cNvSpPr>
            <p:nvPr/>
          </p:nvSpPr>
          <p:spPr bwMode="auto">
            <a:xfrm flipV="1">
              <a:off x="3352800" y="2590800"/>
              <a:ext cx="990600" cy="76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1" name="Line 42"/>
            <p:cNvSpPr>
              <a:spLocks noChangeShapeType="1"/>
            </p:cNvSpPr>
            <p:nvPr/>
          </p:nvSpPr>
          <p:spPr bwMode="auto">
            <a:xfrm flipV="1">
              <a:off x="5029200" y="2590800"/>
              <a:ext cx="990600" cy="76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2" name="Line 43"/>
            <p:cNvSpPr>
              <a:spLocks noChangeShapeType="1"/>
            </p:cNvSpPr>
            <p:nvPr/>
          </p:nvSpPr>
          <p:spPr bwMode="auto">
            <a:xfrm>
              <a:off x="3962400" y="4343400"/>
              <a:ext cx="762000" cy="609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3" name="Line 44"/>
            <p:cNvSpPr>
              <a:spLocks noChangeShapeType="1"/>
            </p:cNvSpPr>
            <p:nvPr/>
          </p:nvSpPr>
          <p:spPr bwMode="auto">
            <a:xfrm flipV="1">
              <a:off x="5181600" y="4267200"/>
              <a:ext cx="381000" cy="685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4" name="Rectangle 45"/>
            <p:cNvSpPr>
              <a:spLocks noChangeArrowheads="1"/>
            </p:cNvSpPr>
            <p:nvPr/>
          </p:nvSpPr>
          <p:spPr bwMode="auto">
            <a:xfrm>
              <a:off x="-457200" y="3581400"/>
              <a:ext cx="4572000" cy="2147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>
                  <a:solidFill>
                    <a:prstClr val="black"/>
                  </a:solidFill>
                </a:rPr>
                <a:t>S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>
                  <a:solidFill>
                    <a:prstClr val="black"/>
                  </a:solidFill>
                </a:rPr>
                <a:t>Cl     Cl</a:t>
              </a:r>
            </a:p>
          </p:txBody>
        </p:sp>
        <p:sp>
          <p:nvSpPr>
            <p:cNvPr id="11285" name="Line 46"/>
            <p:cNvSpPr>
              <a:spLocks noChangeShapeType="1"/>
            </p:cNvSpPr>
            <p:nvPr/>
          </p:nvSpPr>
          <p:spPr bwMode="auto">
            <a:xfrm flipH="1">
              <a:off x="1295400" y="4343400"/>
              <a:ext cx="304800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6" name="Line 47"/>
            <p:cNvSpPr>
              <a:spLocks noChangeShapeType="1"/>
            </p:cNvSpPr>
            <p:nvPr/>
          </p:nvSpPr>
          <p:spPr bwMode="auto">
            <a:xfrm>
              <a:off x="1981200" y="4343400"/>
              <a:ext cx="4572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7" name="Line 48"/>
            <p:cNvSpPr>
              <a:spLocks noChangeShapeType="1"/>
            </p:cNvSpPr>
            <p:nvPr/>
          </p:nvSpPr>
          <p:spPr bwMode="auto">
            <a:xfrm flipV="1">
              <a:off x="3124200" y="5181600"/>
              <a:ext cx="1371600" cy="76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8" name="Line 49"/>
            <p:cNvSpPr>
              <a:spLocks noChangeShapeType="1"/>
            </p:cNvSpPr>
            <p:nvPr/>
          </p:nvSpPr>
          <p:spPr bwMode="auto">
            <a:xfrm flipV="1">
              <a:off x="2133600" y="3886200"/>
              <a:ext cx="1371600" cy="76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9" name="Line 50"/>
            <p:cNvSpPr>
              <a:spLocks noChangeShapeType="1"/>
            </p:cNvSpPr>
            <p:nvPr/>
          </p:nvSpPr>
          <p:spPr bwMode="auto">
            <a:xfrm flipV="1">
              <a:off x="1981200" y="3048000"/>
              <a:ext cx="609600" cy="685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0" name="Line 51"/>
            <p:cNvSpPr>
              <a:spLocks noChangeShapeType="1"/>
            </p:cNvSpPr>
            <p:nvPr/>
          </p:nvSpPr>
          <p:spPr bwMode="auto">
            <a:xfrm flipH="1" flipV="1">
              <a:off x="1219200" y="3048000"/>
              <a:ext cx="381000" cy="762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" name="Line 47">
              <a:extLst>
                <a:ext uri="{FF2B5EF4-FFF2-40B4-BE49-F238E27FC236}">
                  <a16:creationId xmlns:a16="http://schemas.microsoft.com/office/drawing/2014/main" id="{0F0AE012-EAEA-5AE6-C630-185D65B893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87572" y="2853532"/>
              <a:ext cx="498827" cy="6516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ext Box 5">
            <a:extLst>
              <a:ext uri="{FF2B5EF4-FFF2-40B4-BE49-F238E27FC236}">
                <a16:creationId xmlns:a16="http://schemas.microsoft.com/office/drawing/2014/main" id="{94B801C3-E19B-62E5-024E-F18B6FD79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1"/>
            <a:ext cx="9144000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79.  A bunch of SCl</a:t>
            </a:r>
            <a:r>
              <a:rPr lang="en-US" altLang="en-US" sz="24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molecules exhibit dipole attraction, caused by near </a:t>
            </a:r>
            <a:b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permanent dipoles created by polar bonds in polar molecules.  </a:t>
            </a:r>
            <a:endParaRPr lang="en-US" altLang="en-US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00B84D-376D-0936-37FD-5A3CC02BF3BD}"/>
              </a:ext>
            </a:extLst>
          </p:cNvPr>
          <p:cNvSpPr txBox="1"/>
          <p:nvPr/>
        </p:nvSpPr>
        <p:spPr>
          <a:xfrm>
            <a:off x="1310561" y="2713613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̶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F7B397-19CF-E058-9B5F-F8CA8FA2A272}"/>
              </a:ext>
            </a:extLst>
          </p:cNvPr>
          <p:cNvSpPr txBox="1"/>
          <p:nvPr/>
        </p:nvSpPr>
        <p:spPr>
          <a:xfrm>
            <a:off x="2804239" y="2689801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̶</a:t>
            </a:r>
            <a:endParaRPr lang="en-US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F5E65-E638-46C4-61C4-E89E8248AB39}"/>
              </a:ext>
            </a:extLst>
          </p:cNvPr>
          <p:cNvSpPr txBox="1"/>
          <p:nvPr/>
        </p:nvSpPr>
        <p:spPr>
          <a:xfrm>
            <a:off x="914400" y="5324147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̶</a:t>
            </a:r>
            <a:endParaRPr lang="en-US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4FFF5F-AAA2-F785-18B6-37AC3955327D}"/>
              </a:ext>
            </a:extLst>
          </p:cNvPr>
          <p:cNvSpPr txBox="1"/>
          <p:nvPr/>
        </p:nvSpPr>
        <p:spPr>
          <a:xfrm>
            <a:off x="2622459" y="5307656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̶</a:t>
            </a:r>
            <a:endParaRPr lang="en-US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E4F797-0FCB-E84D-5D2B-4DF04C521C8F}"/>
              </a:ext>
            </a:extLst>
          </p:cNvPr>
          <p:cNvSpPr txBox="1"/>
          <p:nvPr/>
        </p:nvSpPr>
        <p:spPr>
          <a:xfrm>
            <a:off x="3810000" y="6399906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̶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6B1D40-8330-05F4-2D21-AB8A29C28D55}"/>
              </a:ext>
            </a:extLst>
          </p:cNvPr>
          <p:cNvSpPr txBox="1"/>
          <p:nvPr/>
        </p:nvSpPr>
        <p:spPr>
          <a:xfrm>
            <a:off x="5867400" y="6421287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̶</a:t>
            </a:r>
            <a:endParaRPr lang="en-US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237E35-2FE9-ADA9-8C48-3B5EE60D7226}"/>
              </a:ext>
            </a:extLst>
          </p:cNvPr>
          <p:cNvSpPr txBox="1"/>
          <p:nvPr/>
        </p:nvSpPr>
        <p:spPr>
          <a:xfrm>
            <a:off x="3886200" y="38862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̶</a:t>
            </a:r>
            <a:endParaRPr lang="en-US" sz="3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770494-E7B1-21AB-0431-F769459B3533}"/>
              </a:ext>
            </a:extLst>
          </p:cNvPr>
          <p:cNvSpPr txBox="1"/>
          <p:nvPr/>
        </p:nvSpPr>
        <p:spPr>
          <a:xfrm>
            <a:off x="6254316" y="265616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̶</a:t>
            </a:r>
            <a:endParaRPr lang="en-US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57EED3-32A3-8D0B-AF95-ACA11B3B67AF}"/>
              </a:ext>
            </a:extLst>
          </p:cNvPr>
          <p:cNvSpPr txBox="1"/>
          <p:nvPr/>
        </p:nvSpPr>
        <p:spPr>
          <a:xfrm>
            <a:off x="5372100" y="39199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̶</a:t>
            </a:r>
            <a:endParaRPr lang="en-US" sz="3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B642E6-5F0B-1CD2-34FD-9CC623B4FAAA}"/>
              </a:ext>
            </a:extLst>
          </p:cNvPr>
          <p:cNvSpPr txBox="1"/>
          <p:nvPr/>
        </p:nvSpPr>
        <p:spPr>
          <a:xfrm>
            <a:off x="7771831" y="2667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̶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7280E7-2338-3B17-5B6E-EB1B5F4D8076}"/>
              </a:ext>
            </a:extLst>
          </p:cNvPr>
          <p:cNvSpPr txBox="1"/>
          <p:nvPr/>
        </p:nvSpPr>
        <p:spPr>
          <a:xfrm>
            <a:off x="6895409" y="651885"/>
            <a:ext cx="45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F6E2E0-F346-2B99-FC5D-EAA48728B356}"/>
              </a:ext>
            </a:extLst>
          </p:cNvPr>
          <p:cNvSpPr txBox="1"/>
          <p:nvPr/>
        </p:nvSpPr>
        <p:spPr>
          <a:xfrm>
            <a:off x="1867951" y="743634"/>
            <a:ext cx="45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3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44A5EB-F72A-306A-2BE8-64DCEEDAB040}"/>
              </a:ext>
            </a:extLst>
          </p:cNvPr>
          <p:cNvSpPr txBox="1"/>
          <p:nvPr/>
        </p:nvSpPr>
        <p:spPr>
          <a:xfrm>
            <a:off x="4520315" y="1960012"/>
            <a:ext cx="45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3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868834-ECC4-8067-DDF5-EDDE04EBEEB3}"/>
              </a:ext>
            </a:extLst>
          </p:cNvPr>
          <p:cNvSpPr txBox="1"/>
          <p:nvPr/>
        </p:nvSpPr>
        <p:spPr>
          <a:xfrm>
            <a:off x="4629510" y="4500495"/>
            <a:ext cx="45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03D8AD-C973-850F-A2B3-5C7F478E0111}"/>
              </a:ext>
            </a:extLst>
          </p:cNvPr>
          <p:cNvSpPr txBox="1"/>
          <p:nvPr/>
        </p:nvSpPr>
        <p:spPr>
          <a:xfrm>
            <a:off x="1631956" y="3348722"/>
            <a:ext cx="45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85D0A3-7026-729A-E42D-66F7871985A0}"/>
              </a:ext>
            </a:extLst>
          </p:cNvPr>
          <p:cNvSpPr txBox="1"/>
          <p:nvPr/>
        </p:nvSpPr>
        <p:spPr>
          <a:xfrm>
            <a:off x="6859621" y="3919969"/>
            <a:ext cx="2209800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Narkisim" panose="020E0502050101010101" pitchFamily="34" charset="-79"/>
                <a:cs typeface="Narkisim" panose="020E0502050101010101" pitchFamily="34" charset="-79"/>
              </a:rPr>
              <a:t>Positive sides of molecules are attracted to the negative sides</a:t>
            </a:r>
            <a:br>
              <a:rPr lang="en-US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sz="2400" dirty="0">
                <a:latin typeface="Narkisim" panose="020E0502050101010101" pitchFamily="34" charset="-79"/>
                <a:cs typeface="Narkisim" panose="020E0502050101010101" pitchFamily="34" charset="-79"/>
              </a:rPr>
              <a:t>of nearby molecules. </a:t>
            </a:r>
          </a:p>
        </p:txBody>
      </p:sp>
    </p:spTree>
    <p:extLst>
      <p:ext uri="{BB962C8B-B14F-4D97-AF65-F5344CB8AC3E}">
        <p14:creationId xmlns:p14="http://schemas.microsoft.com/office/powerpoint/2010/main" val="188851084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190DB-1F17-4A4D-D82F-D925EF078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5">
            <a:extLst>
              <a:ext uri="{FF2B5EF4-FFF2-40B4-BE49-F238E27FC236}">
                <a16:creationId xmlns:a16="http://schemas.microsoft.com/office/drawing/2014/main" id="{F6804CB6-B9D0-B48F-B765-C1D3FC8D6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030878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80.  Draw the Dipole Arrows for CH</a:t>
            </a:r>
            <a:r>
              <a:rPr lang="en-US" altLang="en-US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en-US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Does this molecule have radial symmetry?</a:t>
            </a:r>
          </a:p>
          <a:p>
            <a:pPr eaLnBrk="1" hangingPunct="1">
              <a:spcBef>
                <a:spcPct val="50000"/>
              </a:spcBef>
            </a:pPr>
            <a:b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prstClr val="black"/>
                </a:solidFill>
              </a:rPr>
              <a:t>                </a:t>
            </a:r>
            <a:endParaRPr lang="en-US" altLang="en-US" dirty="0">
              <a:solidFill>
                <a:prstClr val="black"/>
              </a:solidFill>
            </a:endParaRPr>
          </a:p>
        </p:txBody>
      </p:sp>
      <p:sp>
        <p:nvSpPr>
          <p:cNvPr id="9225" name="Text Box 13">
            <a:extLst>
              <a:ext uri="{FF2B5EF4-FFF2-40B4-BE49-F238E27FC236}">
                <a16:creationId xmlns:a16="http://schemas.microsoft.com/office/drawing/2014/main" id="{868F1193-570C-9F82-92F6-E1EEAD177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8039" y="4300263"/>
            <a:ext cx="876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prstClr val="black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2" name="Text Box 13">
            <a:extLst>
              <a:ext uri="{FF2B5EF4-FFF2-40B4-BE49-F238E27FC236}">
                <a16:creationId xmlns:a16="http://schemas.microsoft.com/office/drawing/2014/main" id="{965578C8-B8CE-41A1-B249-0689DB841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8039" y="4300263"/>
            <a:ext cx="876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prstClr val="black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45102791-8CE1-A76C-5A7E-6CFE62026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627187"/>
            <a:ext cx="2895600" cy="302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H   C   H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2249B88A-8BD1-A8E4-C5DB-04C221A6EC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2312987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10">
            <a:extLst>
              <a:ext uri="{FF2B5EF4-FFF2-40B4-BE49-F238E27FC236}">
                <a16:creationId xmlns:a16="http://schemas.microsoft.com/office/drawing/2014/main" id="{1DD4194C-8DFB-7423-A02E-9D7B7E15C4C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455987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4FE41EDB-A090-DCBD-FD0A-6D8AA6DFA3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3074987"/>
            <a:ext cx="457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270A0B3B-D403-C8CC-9517-81C4A2EB3073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3074987"/>
            <a:ext cx="457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70D3F3-1637-4E31-E80E-7CF46C33D0B5}"/>
              </a:ext>
            </a:extLst>
          </p:cNvPr>
          <p:cNvCxnSpPr/>
          <p:nvPr/>
        </p:nvCxnSpPr>
        <p:spPr>
          <a:xfrm flipH="1">
            <a:off x="7239000" y="1923782"/>
            <a:ext cx="152400" cy="882123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CABD4FF-EE80-E0B0-E42D-B6DA06709CB4}"/>
              </a:ext>
            </a:extLst>
          </p:cNvPr>
          <p:cNvCxnSpPr>
            <a:cxnSpLocks/>
          </p:cNvCxnSpPr>
          <p:nvPr/>
        </p:nvCxnSpPr>
        <p:spPr>
          <a:xfrm flipH="1" flipV="1">
            <a:off x="7293332" y="2011977"/>
            <a:ext cx="174268" cy="23725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7015CBC-E6D0-F651-2CE9-C772147E4049}"/>
              </a:ext>
            </a:extLst>
          </p:cNvPr>
          <p:cNvCxnSpPr/>
          <p:nvPr/>
        </p:nvCxnSpPr>
        <p:spPr>
          <a:xfrm>
            <a:off x="6019800" y="2767807"/>
            <a:ext cx="838200" cy="166033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BC3A8D3-9784-493E-F47A-D9B96C3007AF}"/>
              </a:ext>
            </a:extLst>
          </p:cNvPr>
          <p:cNvCxnSpPr>
            <a:cxnSpLocks/>
          </p:cNvCxnSpPr>
          <p:nvPr/>
        </p:nvCxnSpPr>
        <p:spPr>
          <a:xfrm flipH="1">
            <a:off x="6068378" y="2681293"/>
            <a:ext cx="47625" cy="201456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9C36B0B-C300-BB7B-6630-50D54F8AD7EC}"/>
              </a:ext>
            </a:extLst>
          </p:cNvPr>
          <p:cNvCxnSpPr/>
          <p:nvPr/>
        </p:nvCxnSpPr>
        <p:spPr>
          <a:xfrm flipH="1" flipV="1">
            <a:off x="7239000" y="3265487"/>
            <a:ext cx="108665" cy="1109382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5B07BF5-CCBC-CAE6-A50E-71719B028703}"/>
              </a:ext>
            </a:extLst>
          </p:cNvPr>
          <p:cNvCxnSpPr>
            <a:cxnSpLocks/>
          </p:cNvCxnSpPr>
          <p:nvPr/>
        </p:nvCxnSpPr>
        <p:spPr>
          <a:xfrm flipV="1">
            <a:off x="7271465" y="4267200"/>
            <a:ext cx="119935" cy="4766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9172263-8B57-656B-3BB9-284EC8BE7984}"/>
              </a:ext>
            </a:extLst>
          </p:cNvPr>
          <p:cNvCxnSpPr/>
          <p:nvPr/>
        </p:nvCxnSpPr>
        <p:spPr>
          <a:xfrm flipH="1">
            <a:off x="7314266" y="2767807"/>
            <a:ext cx="839134" cy="114143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9172F3C-B4FA-13B9-D57D-B45589AFCFA2}"/>
              </a:ext>
            </a:extLst>
          </p:cNvPr>
          <p:cNvCxnSpPr/>
          <p:nvPr/>
        </p:nvCxnSpPr>
        <p:spPr>
          <a:xfrm flipH="1" flipV="1">
            <a:off x="8046861" y="2677483"/>
            <a:ext cx="38100" cy="200657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23E4278-BB78-5404-CB40-41A41722A456}"/>
              </a:ext>
            </a:extLst>
          </p:cNvPr>
          <p:cNvSpPr txBox="1"/>
          <p:nvPr/>
        </p:nvSpPr>
        <p:spPr>
          <a:xfrm>
            <a:off x="3109" y="1863441"/>
            <a:ext cx="5409808" cy="415498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This molecule has polar bonds, C has a higher electronegativity than the H.  </a:t>
            </a:r>
          </a:p>
          <a:p>
            <a:endParaRPr lang="en-US" sz="2400" dirty="0">
              <a:latin typeface="Congenial" panose="02000503040000020004" pitchFamily="2" charset="0"/>
            </a:endParaRPr>
          </a:p>
          <a:p>
            <a:r>
              <a:rPr lang="en-US" sz="2400" dirty="0">
                <a:latin typeface="Congenial" panose="02000503040000020004" pitchFamily="2" charset="0"/>
              </a:rPr>
              <a:t>The molecule HAS radial symmetry, </a:t>
            </a:r>
            <a:br>
              <a:rPr lang="en-US" sz="2400" dirty="0">
                <a:latin typeface="Congenial" panose="02000503040000020004" pitchFamily="2" charset="0"/>
              </a:rPr>
            </a:br>
            <a:r>
              <a:rPr lang="en-US" sz="2400" dirty="0">
                <a:latin typeface="Congenial" panose="02000503040000020004" pitchFamily="2" charset="0"/>
              </a:rPr>
              <a:t>it is a NONPOLAR molecule.  </a:t>
            </a:r>
          </a:p>
          <a:p>
            <a:endParaRPr lang="en-US" sz="2400" dirty="0">
              <a:latin typeface="Congenial" panose="02000503040000020004" pitchFamily="2" charset="0"/>
            </a:endParaRPr>
          </a:p>
          <a:p>
            <a:r>
              <a:rPr lang="en-US" sz="2400" dirty="0">
                <a:latin typeface="Congenial" panose="02000503040000020004" pitchFamily="2" charset="0"/>
              </a:rPr>
              <a:t>The whole outside of the molecule </a:t>
            </a:r>
            <a:br>
              <a:rPr lang="en-US" sz="2400" dirty="0">
                <a:latin typeface="Congenial" panose="02000503040000020004" pitchFamily="2" charset="0"/>
              </a:rPr>
            </a:br>
            <a:r>
              <a:rPr lang="en-US" sz="2400" dirty="0">
                <a:latin typeface="Congenial" panose="02000503040000020004" pitchFamily="2" charset="0"/>
              </a:rPr>
              <a:t>is balanced, not polar.  </a:t>
            </a:r>
          </a:p>
          <a:p>
            <a:endParaRPr lang="en-US" sz="2400" dirty="0">
              <a:latin typeface="Congenial" panose="02000503040000020004" pitchFamily="2" charset="0"/>
            </a:endParaRPr>
          </a:p>
          <a:p>
            <a:r>
              <a:rPr lang="en-US" sz="2400" dirty="0">
                <a:latin typeface="Congenial" panose="02000503040000020004" pitchFamily="2" charset="0"/>
              </a:rPr>
              <a:t>This molecule DOES NOT HAVE </a:t>
            </a:r>
            <a:br>
              <a:rPr lang="en-US" sz="2400" dirty="0">
                <a:latin typeface="Congenial" panose="02000503040000020004" pitchFamily="2" charset="0"/>
              </a:rPr>
            </a:br>
            <a:r>
              <a:rPr lang="en-US" sz="2400" dirty="0">
                <a:latin typeface="Congenial" panose="02000503040000020004" pitchFamily="2" charset="0"/>
              </a:rPr>
              <a:t>a DIPOLE</a:t>
            </a:r>
          </a:p>
        </p:txBody>
      </p:sp>
    </p:spTree>
    <p:extLst>
      <p:ext uri="{BB962C8B-B14F-4D97-AF65-F5344CB8AC3E}">
        <p14:creationId xmlns:p14="http://schemas.microsoft.com/office/powerpoint/2010/main" val="167456773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Text Box 9"/>
          <p:cNvSpPr txBox="1">
            <a:spLocks noChangeArrowheads="1"/>
          </p:cNvSpPr>
          <p:nvPr/>
        </p:nvSpPr>
        <p:spPr bwMode="auto">
          <a:xfrm>
            <a:off x="228600" y="6019800"/>
            <a:ext cx="876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prstClr val="black"/>
                </a:solidFill>
              </a:rPr>
              <a:t> </a:t>
            </a:r>
            <a:r>
              <a:rPr lang="en-US" altLang="en-US" dirty="0">
                <a:solidFill>
                  <a:srgbClr val="FF0000"/>
                </a:solidFill>
              </a:rPr>
              <a:t> 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5C64643-1A40-6117-6EEA-4AE1E7389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90115"/>
              </p:ext>
            </p:extLst>
          </p:nvPr>
        </p:nvGraphicFramePr>
        <p:xfrm>
          <a:off x="0" y="0"/>
          <a:ext cx="9144000" cy="6016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1306027444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874416266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10107859"/>
                    </a:ext>
                  </a:extLst>
                </a:gridCol>
              </a:tblGrid>
              <a:tr h="1046871">
                <a:tc gridSpan="3">
                  <a:txBody>
                    <a:bodyPr/>
                    <a:lstStyle/>
                    <a:p>
                      <a:r>
                        <a:rPr lang="en-US" sz="4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81.  Compare and contrast SCl</a:t>
                      </a:r>
                      <a:r>
                        <a:rPr lang="en-US" sz="40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2</a:t>
                      </a:r>
                      <a:r>
                        <a:rPr lang="en-US" sz="4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and CH</a:t>
                      </a:r>
                      <a:r>
                        <a:rPr lang="en-US" sz="40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283453"/>
                  </a:ext>
                </a:extLst>
              </a:tr>
              <a:tr h="1086729"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Boiling point </a:t>
                      </a:r>
                      <a:b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</a:br>
                      <a: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in Kelvin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Phase at </a:t>
                      </a:r>
                      <a:b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</a:br>
                      <a: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room temp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2557154"/>
                  </a:ext>
                </a:extLst>
              </a:tr>
              <a:tr h="1294227">
                <a:tc>
                  <a:txBody>
                    <a:bodyPr/>
                    <a:lstStyle/>
                    <a:p>
                      <a:pPr algn="ctr"/>
                      <a:r>
                        <a:rPr lang="en-US" sz="5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SCl</a:t>
                      </a:r>
                      <a:r>
                        <a:rPr lang="en-US" sz="54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2</a:t>
                      </a:r>
                      <a:endParaRPr lang="en-US" sz="5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333 K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Liquid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978398"/>
                  </a:ext>
                </a:extLst>
              </a:tr>
              <a:tr h="1294227">
                <a:tc>
                  <a:txBody>
                    <a:bodyPr/>
                    <a:lstStyle/>
                    <a:p>
                      <a:pPr algn="ctr"/>
                      <a:r>
                        <a:rPr lang="en-US" sz="5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CH</a:t>
                      </a:r>
                      <a:r>
                        <a:rPr lang="en-US" sz="54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4</a:t>
                      </a:r>
                      <a:endParaRPr lang="en-US" sz="5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111 K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Gas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18009"/>
                  </a:ext>
                </a:extLst>
              </a:tr>
              <a:tr h="1294227">
                <a:tc gridSpan="3"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Why would this be, Liquid + Gas?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787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69501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FA6E6-0DC8-E610-7333-E5C10AED2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Text Box 9">
            <a:extLst>
              <a:ext uri="{FF2B5EF4-FFF2-40B4-BE49-F238E27FC236}">
                <a16:creationId xmlns:a16="http://schemas.microsoft.com/office/drawing/2014/main" id="{8C137CB5-2BA9-9DE5-563B-B04DC4A0C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19800"/>
            <a:ext cx="876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prstClr val="black"/>
                </a:solidFill>
              </a:rPr>
              <a:t> </a:t>
            </a:r>
            <a:r>
              <a:rPr lang="en-US" altLang="en-US" dirty="0">
                <a:solidFill>
                  <a:srgbClr val="FF0000"/>
                </a:solidFill>
              </a:rPr>
              <a:t> 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496278B-E78B-A67A-D7C3-72D8F41BD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51798"/>
              </p:ext>
            </p:extLst>
          </p:nvPr>
        </p:nvGraphicFramePr>
        <p:xfrm>
          <a:off x="0" y="0"/>
          <a:ext cx="9144000" cy="6825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1306027444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874416266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10107859"/>
                    </a:ext>
                  </a:extLst>
                </a:gridCol>
              </a:tblGrid>
              <a:tr h="1046871">
                <a:tc gridSpan="3">
                  <a:txBody>
                    <a:bodyPr/>
                    <a:lstStyle/>
                    <a:p>
                      <a:r>
                        <a:rPr lang="en-US" sz="4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81.  Compare and contrast SCl</a:t>
                      </a:r>
                      <a:r>
                        <a:rPr lang="en-US" sz="40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2</a:t>
                      </a:r>
                      <a:r>
                        <a:rPr lang="en-US" sz="4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and CH</a:t>
                      </a:r>
                      <a:r>
                        <a:rPr lang="en-US" sz="40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283453"/>
                  </a:ext>
                </a:extLst>
              </a:tr>
              <a:tr h="1086729"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Boiling point </a:t>
                      </a:r>
                      <a:b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</a:br>
                      <a: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in Kelvin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Phase at </a:t>
                      </a:r>
                      <a:b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</a:br>
                      <a: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room temp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2557154"/>
                  </a:ext>
                </a:extLst>
              </a:tr>
              <a:tr h="1294227">
                <a:tc>
                  <a:txBody>
                    <a:bodyPr/>
                    <a:lstStyle/>
                    <a:p>
                      <a:pPr algn="ctr"/>
                      <a:r>
                        <a:rPr lang="en-US" sz="5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SCl</a:t>
                      </a:r>
                      <a:r>
                        <a:rPr lang="en-US" sz="54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2</a:t>
                      </a:r>
                      <a:endParaRPr lang="en-US" sz="5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333 K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Liquid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978398"/>
                  </a:ext>
                </a:extLst>
              </a:tr>
              <a:tr h="1294227">
                <a:tc>
                  <a:txBody>
                    <a:bodyPr/>
                    <a:lstStyle/>
                    <a:p>
                      <a:pPr algn="ctr"/>
                      <a:r>
                        <a:rPr lang="en-US" sz="5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CH</a:t>
                      </a:r>
                      <a:r>
                        <a:rPr lang="en-US" sz="54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4</a:t>
                      </a:r>
                      <a:endParaRPr lang="en-US" sz="5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111 K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Gas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918009"/>
                  </a:ext>
                </a:extLst>
              </a:tr>
              <a:tr h="1294227">
                <a:tc gridSpan="3"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SCl</a:t>
                      </a:r>
                      <a:r>
                        <a:rPr lang="en-US" sz="28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a dipole, its molecules stick together well.  It takes a lot more energy to separate them into a gas. </a:t>
                      </a:r>
                      <a:b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en-US" sz="28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a nonpolar molecule with little attraction to itself.  It can’t hold together at this temperature, it shakes apart.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787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60487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2BBD9-DB92-DCD2-D799-22038F6C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5">
            <a:extLst>
              <a:ext uri="{FF2B5EF4-FFF2-40B4-BE49-F238E27FC236}">
                <a16:creationId xmlns:a16="http://schemas.microsoft.com/office/drawing/2014/main" id="{8972DF35-755D-9004-73C1-9D2AD74BC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82.  </a:t>
            </a:r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bonding is exactly the same </a:t>
            </a:r>
            <a:b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as dipole attraction, but </a:t>
            </a: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atoms</a:t>
            </a:r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must be present in the molecule.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351792"/>
              </p:ext>
            </p:extLst>
          </p:nvPr>
        </p:nvGraphicFramePr>
        <p:xfrm>
          <a:off x="0" y="2148841"/>
          <a:ext cx="9144000" cy="4709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9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3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4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5396">
                  <a:extLst>
                    <a:ext uri="{9D8B030D-6E8A-4147-A177-3AD203B41FA5}">
                      <a16:colId xmlns:a16="http://schemas.microsoft.com/office/drawing/2014/main" val="1571717840"/>
                    </a:ext>
                  </a:extLst>
                </a:gridCol>
              </a:tblGrid>
              <a:tr h="907739">
                <a:tc gridSpan="5">
                  <a:txBody>
                    <a:bodyPr/>
                    <a:lstStyle/>
                    <a:p>
                      <a:pPr algn="ctr"/>
                      <a:r>
                        <a:rPr lang="en-US" sz="3200" b="0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Let us compare H</a:t>
                      </a:r>
                      <a:r>
                        <a:rPr lang="en-US" sz="32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0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and SCl</a:t>
                      </a:r>
                      <a:r>
                        <a:rPr lang="en-US" sz="32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0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br>
                        <a:rPr lang="en-US" sz="3200" b="0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3200" b="0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hydrogen bonding to dipole attraction.  </a:t>
                      </a:r>
                      <a:br>
                        <a:rPr lang="en-US" sz="3200" b="0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3200" b="0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It’s the same thing, just a different level of strength due to a much greater electronegativity difference.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762268"/>
                  </a:ext>
                </a:extLst>
              </a:tr>
              <a:tr h="90773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compound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atom 1</a:t>
                      </a:r>
                      <a:b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electronegativity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atom 1</a:t>
                      </a:r>
                      <a:b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electronegativity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Electronegativity</a:t>
                      </a:r>
                      <a:b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difference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 polar are these molecules?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963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3200" b="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 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 3.4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polar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63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SCl</a:t>
                      </a:r>
                      <a:r>
                        <a:rPr lang="en-US" sz="3200" b="0" baseline="-250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 2.6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3200" b="0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3.2</a:t>
                      </a:r>
                      <a:endParaRPr lang="en-US" sz="3200" b="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Less polar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90514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 Box 11"/>
          <p:cNvSpPr txBox="1">
            <a:spLocks noChangeArrowheads="1"/>
          </p:cNvSpPr>
          <p:nvPr/>
        </p:nvSpPr>
        <p:spPr bwMode="auto">
          <a:xfrm>
            <a:off x="0" y="16846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83.  </a:t>
            </a:r>
            <a:r>
              <a:rPr lang="en-US" alt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these two dipoles</a:t>
            </a:r>
            <a:endParaRPr lang="en-US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3002218"/>
            <a:ext cx="9144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dirty="0"/>
            </a:br>
            <a:r>
              <a:rPr lang="en-US" dirty="0"/>
              <a:t>                        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SCl</a:t>
            </a:r>
            <a:r>
              <a:rPr lang="en-US" sz="3200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                          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has</a:t>
            </a:r>
            <a:b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dipole attraction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super duper dipole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called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BONDING   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79156C-B55A-1427-7FDA-521F93DB1631}"/>
              </a:ext>
            </a:extLst>
          </p:cNvPr>
          <p:cNvGrpSpPr/>
          <p:nvPr/>
        </p:nvGrpSpPr>
        <p:grpSpPr>
          <a:xfrm>
            <a:off x="647700" y="741052"/>
            <a:ext cx="7848600" cy="2224088"/>
            <a:chOff x="838200" y="1524000"/>
            <a:chExt cx="7848600" cy="2224088"/>
          </a:xfrm>
        </p:grpSpPr>
        <p:sp>
          <p:nvSpPr>
            <p:cNvPr id="15362" name="Text Box 4"/>
            <p:cNvSpPr txBox="1">
              <a:spLocks noChangeArrowheads="1"/>
            </p:cNvSpPr>
            <p:nvPr/>
          </p:nvSpPr>
          <p:spPr bwMode="auto">
            <a:xfrm>
              <a:off x="838200" y="1524000"/>
              <a:ext cx="3505200" cy="2147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 dirty="0">
                  <a:solidFill>
                    <a:prstClr val="black"/>
                  </a:solidFill>
                </a:rPr>
                <a:t>S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 dirty="0">
                  <a:solidFill>
                    <a:prstClr val="black"/>
                  </a:solidFill>
                </a:rPr>
                <a:t>Cl     </a:t>
              </a:r>
              <a:r>
                <a:rPr lang="en-US" altLang="en-US" sz="5400" dirty="0" err="1">
                  <a:solidFill>
                    <a:prstClr val="black"/>
                  </a:solidFill>
                </a:rPr>
                <a:t>Cl</a:t>
              </a:r>
              <a:endParaRPr lang="en-US" altLang="en-US" sz="5400" dirty="0">
                <a:solidFill>
                  <a:prstClr val="black"/>
                </a:solidFill>
              </a:endParaRPr>
            </a:p>
          </p:txBody>
        </p:sp>
        <p:sp>
          <p:nvSpPr>
            <p:cNvPr id="15363" name="Line 5"/>
            <p:cNvSpPr>
              <a:spLocks noChangeShapeType="1"/>
            </p:cNvSpPr>
            <p:nvPr/>
          </p:nvSpPr>
          <p:spPr bwMode="auto">
            <a:xfrm flipV="1">
              <a:off x="1905000" y="2286000"/>
              <a:ext cx="457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64" name="Line 6"/>
            <p:cNvSpPr>
              <a:spLocks noChangeShapeType="1"/>
            </p:cNvSpPr>
            <p:nvPr/>
          </p:nvSpPr>
          <p:spPr bwMode="auto">
            <a:xfrm>
              <a:off x="2743200" y="2286000"/>
              <a:ext cx="381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65" name="Rectangle 8"/>
            <p:cNvSpPr>
              <a:spLocks noChangeArrowheads="1"/>
            </p:cNvSpPr>
            <p:nvPr/>
          </p:nvSpPr>
          <p:spPr bwMode="auto">
            <a:xfrm>
              <a:off x="4114800" y="1600200"/>
              <a:ext cx="4572000" cy="2147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>
                  <a:solidFill>
                    <a:prstClr val="black"/>
                  </a:solidFill>
                </a:rPr>
                <a:t>O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en-US" sz="5400">
                  <a:solidFill>
                    <a:prstClr val="black"/>
                  </a:solidFill>
                </a:rPr>
                <a:t>H     H</a:t>
              </a:r>
            </a:p>
          </p:txBody>
        </p:sp>
        <p:sp>
          <p:nvSpPr>
            <p:cNvPr id="15366" name="Line 9"/>
            <p:cNvSpPr>
              <a:spLocks noChangeShapeType="1"/>
            </p:cNvSpPr>
            <p:nvPr/>
          </p:nvSpPr>
          <p:spPr bwMode="auto">
            <a:xfrm flipV="1">
              <a:off x="5791200" y="2362200"/>
              <a:ext cx="381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67" name="Line 10"/>
            <p:cNvSpPr>
              <a:spLocks noChangeShapeType="1"/>
            </p:cNvSpPr>
            <p:nvPr/>
          </p:nvSpPr>
          <p:spPr bwMode="auto">
            <a:xfrm>
              <a:off x="6629400" y="2362200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7DA06D8D-5917-4E16-A16C-3A2B54DA9E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24000" y="1953994"/>
              <a:ext cx="733425" cy="789206"/>
            </a:xfrm>
            <a:prstGeom prst="straightConnector1">
              <a:avLst/>
            </a:prstGeom>
            <a:ln w="5715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4195476-7195-4C50-9A34-64D699460B81}"/>
                </a:ext>
              </a:extLst>
            </p:cNvPr>
            <p:cNvCxnSpPr>
              <a:cxnSpLocks/>
            </p:cNvCxnSpPr>
            <p:nvPr/>
          </p:nvCxnSpPr>
          <p:spPr>
            <a:xfrm>
              <a:off x="2895600" y="1953994"/>
              <a:ext cx="609600" cy="865406"/>
            </a:xfrm>
            <a:prstGeom prst="straightConnector1">
              <a:avLst/>
            </a:prstGeom>
            <a:ln w="5715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F17571F-028F-448D-82E6-44F44592AE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76550" y="1978277"/>
              <a:ext cx="152400" cy="117223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57D05C1-6DAB-4909-91F8-52645C8F0C4C}"/>
                </a:ext>
              </a:extLst>
            </p:cNvPr>
            <p:cNvCxnSpPr>
              <a:cxnSpLocks/>
            </p:cNvCxnSpPr>
            <p:nvPr/>
          </p:nvCxnSpPr>
          <p:spPr>
            <a:xfrm>
              <a:off x="2105025" y="1959227"/>
              <a:ext cx="152400" cy="15532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2A322C2-64F7-43E4-807F-7514D627D4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05777" y="2052772"/>
              <a:ext cx="533223" cy="88385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B87F250-2CC8-4AAB-913E-8E515D818F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2289" y="2095105"/>
              <a:ext cx="609600" cy="86540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B0F0919-E7C4-4476-AE77-5C3E550F8FD5}"/>
                </a:ext>
              </a:extLst>
            </p:cNvPr>
            <p:cNvCxnSpPr>
              <a:cxnSpLocks/>
            </p:cNvCxnSpPr>
            <p:nvPr/>
          </p:nvCxnSpPr>
          <p:spPr>
            <a:xfrm>
              <a:off x="5441245" y="2819400"/>
              <a:ext cx="152400" cy="11722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6543B12-3579-45E7-A8FF-67F46CA990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2490" y="2743200"/>
              <a:ext cx="242710" cy="15385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BB287B4-F84E-DDC5-2AE5-86B8857FCF01}"/>
              </a:ext>
            </a:extLst>
          </p:cNvPr>
          <p:cNvCxnSpPr>
            <a:cxnSpLocks/>
          </p:cNvCxnSpPr>
          <p:nvPr/>
        </p:nvCxnSpPr>
        <p:spPr>
          <a:xfrm flipH="1">
            <a:off x="5586589" y="4451693"/>
            <a:ext cx="1195299" cy="10941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518268-B636-D05E-9516-9017EC3BD578}"/>
              </a:ext>
            </a:extLst>
          </p:cNvPr>
          <p:cNvCxnSpPr/>
          <p:nvPr/>
        </p:nvCxnSpPr>
        <p:spPr>
          <a:xfrm>
            <a:off x="5196102" y="4419600"/>
            <a:ext cx="2909711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8313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1">
            <a:extLst>
              <a:ext uri="{FF2B5EF4-FFF2-40B4-BE49-F238E27FC236}">
                <a16:creationId xmlns:a16="http://schemas.microsoft.com/office/drawing/2014/main" id="{ABC023EB-2575-CDCE-AC9B-A7F1EFC81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84.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Draw SIX molecules of water like this one (randomly)  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 put in the hydrogen bonding between them…  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C1D89C-4472-67A0-35ED-5DF387B43885}"/>
              </a:ext>
            </a:extLst>
          </p:cNvPr>
          <p:cNvGrpSpPr/>
          <p:nvPr/>
        </p:nvGrpSpPr>
        <p:grpSpPr>
          <a:xfrm>
            <a:off x="304800" y="725078"/>
            <a:ext cx="2959871" cy="1846672"/>
            <a:chOff x="304800" y="725078"/>
            <a:chExt cx="2959871" cy="1846672"/>
          </a:xfrm>
        </p:grpSpPr>
        <p:pic>
          <p:nvPicPr>
            <p:cNvPr id="2" name="Picture 2" descr="Why does ice float on water? | BBC Science Focus Magazine">
              <a:extLst>
                <a:ext uri="{FF2B5EF4-FFF2-40B4-BE49-F238E27FC236}">
                  <a16:creationId xmlns:a16="http://schemas.microsoft.com/office/drawing/2014/main" id="{5EC41D37-FCE1-3E9E-9933-18C859709E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762000"/>
              <a:ext cx="2959871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D6C318D-C0B6-9412-1F4E-FDD1F5C38561}"/>
                </a:ext>
              </a:extLst>
            </p:cNvPr>
            <p:cNvSpPr txBox="1"/>
            <p:nvPr/>
          </p:nvSpPr>
          <p:spPr>
            <a:xfrm>
              <a:off x="1676400" y="725078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946E147-B809-2309-F1D0-A7951F477B7F}"/>
                </a:ext>
              </a:extLst>
            </p:cNvPr>
            <p:cNvSpPr txBox="1"/>
            <p:nvPr/>
          </p:nvSpPr>
          <p:spPr>
            <a:xfrm>
              <a:off x="7620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8A9D0B6-B835-3A66-A8A0-324B3BC2607D}"/>
                </a:ext>
              </a:extLst>
            </p:cNvPr>
            <p:cNvSpPr txBox="1"/>
            <p:nvPr/>
          </p:nvSpPr>
          <p:spPr>
            <a:xfrm>
              <a:off x="25146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6127839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3C1D89C-4472-67A0-35ED-5DF387B43885}"/>
              </a:ext>
            </a:extLst>
          </p:cNvPr>
          <p:cNvGrpSpPr/>
          <p:nvPr/>
        </p:nvGrpSpPr>
        <p:grpSpPr>
          <a:xfrm>
            <a:off x="304800" y="725078"/>
            <a:ext cx="2959871" cy="1846672"/>
            <a:chOff x="304800" y="725078"/>
            <a:chExt cx="2959871" cy="1846672"/>
          </a:xfrm>
        </p:grpSpPr>
        <p:pic>
          <p:nvPicPr>
            <p:cNvPr id="2" name="Picture 2" descr="Why does ice float on water? | BBC Science Focus Magazine">
              <a:extLst>
                <a:ext uri="{FF2B5EF4-FFF2-40B4-BE49-F238E27FC236}">
                  <a16:creationId xmlns:a16="http://schemas.microsoft.com/office/drawing/2014/main" id="{5EC41D37-FCE1-3E9E-9933-18C859709E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762000"/>
              <a:ext cx="2959871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D6C318D-C0B6-9412-1F4E-FDD1F5C38561}"/>
                </a:ext>
              </a:extLst>
            </p:cNvPr>
            <p:cNvSpPr txBox="1"/>
            <p:nvPr/>
          </p:nvSpPr>
          <p:spPr>
            <a:xfrm>
              <a:off x="1676400" y="725078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946E147-B809-2309-F1D0-A7951F477B7F}"/>
                </a:ext>
              </a:extLst>
            </p:cNvPr>
            <p:cNvSpPr txBox="1"/>
            <p:nvPr/>
          </p:nvSpPr>
          <p:spPr>
            <a:xfrm>
              <a:off x="7620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8A9D0B6-B835-3A66-A8A0-324B3BC2607D}"/>
                </a:ext>
              </a:extLst>
            </p:cNvPr>
            <p:cNvSpPr txBox="1"/>
            <p:nvPr/>
          </p:nvSpPr>
          <p:spPr>
            <a:xfrm>
              <a:off x="25146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F1C6A63-A563-01EF-A5FA-D96381707151}"/>
              </a:ext>
            </a:extLst>
          </p:cNvPr>
          <p:cNvGrpSpPr/>
          <p:nvPr/>
        </p:nvGrpSpPr>
        <p:grpSpPr>
          <a:xfrm rot="19234196">
            <a:off x="3297612" y="960642"/>
            <a:ext cx="2959871" cy="1846672"/>
            <a:chOff x="304800" y="725078"/>
            <a:chExt cx="2959871" cy="1846672"/>
          </a:xfrm>
        </p:grpSpPr>
        <p:pic>
          <p:nvPicPr>
            <p:cNvPr id="9" name="Picture 2" descr="Why does ice float on water? | BBC Science Focus Magazine">
              <a:extLst>
                <a:ext uri="{FF2B5EF4-FFF2-40B4-BE49-F238E27FC236}">
                  <a16:creationId xmlns:a16="http://schemas.microsoft.com/office/drawing/2014/main" id="{CC929073-98C8-435F-6F55-AFEA211B02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762000"/>
              <a:ext cx="2959871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92DCA5-BC09-716A-8454-99EE4E38B4F7}"/>
                </a:ext>
              </a:extLst>
            </p:cNvPr>
            <p:cNvSpPr txBox="1"/>
            <p:nvPr/>
          </p:nvSpPr>
          <p:spPr>
            <a:xfrm>
              <a:off x="1676400" y="725078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313C677-37D7-DCB7-70B7-0C5E09F7E7BF}"/>
                </a:ext>
              </a:extLst>
            </p:cNvPr>
            <p:cNvSpPr txBox="1"/>
            <p:nvPr/>
          </p:nvSpPr>
          <p:spPr>
            <a:xfrm>
              <a:off x="7620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64E4DAD-9E7B-0EC9-9E0D-FA1123864DFA}"/>
                </a:ext>
              </a:extLst>
            </p:cNvPr>
            <p:cNvSpPr txBox="1"/>
            <p:nvPr/>
          </p:nvSpPr>
          <p:spPr>
            <a:xfrm>
              <a:off x="25146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C85620-188C-69C4-3382-5277F4B34239}"/>
              </a:ext>
            </a:extLst>
          </p:cNvPr>
          <p:cNvGrpSpPr/>
          <p:nvPr/>
        </p:nvGrpSpPr>
        <p:grpSpPr>
          <a:xfrm rot="1766476">
            <a:off x="1234461" y="3041202"/>
            <a:ext cx="2959871" cy="1846672"/>
            <a:chOff x="304800" y="725078"/>
            <a:chExt cx="2959871" cy="1846672"/>
          </a:xfrm>
        </p:grpSpPr>
        <p:pic>
          <p:nvPicPr>
            <p:cNvPr id="14" name="Picture 2" descr="Why does ice float on water? | BBC Science Focus Magazine">
              <a:extLst>
                <a:ext uri="{FF2B5EF4-FFF2-40B4-BE49-F238E27FC236}">
                  <a16:creationId xmlns:a16="http://schemas.microsoft.com/office/drawing/2014/main" id="{89909901-991F-8062-31D6-8416574A5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762000"/>
              <a:ext cx="2959871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A9E0C3D-5EE8-DBB4-CD70-9C4D2F24CE51}"/>
                </a:ext>
              </a:extLst>
            </p:cNvPr>
            <p:cNvSpPr txBox="1"/>
            <p:nvPr/>
          </p:nvSpPr>
          <p:spPr>
            <a:xfrm>
              <a:off x="1676400" y="725078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CF5AE6-8FCE-0EAC-51ED-B3DEAF87DD6E}"/>
                </a:ext>
              </a:extLst>
            </p:cNvPr>
            <p:cNvSpPr txBox="1"/>
            <p:nvPr/>
          </p:nvSpPr>
          <p:spPr>
            <a:xfrm>
              <a:off x="7620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9D2DA9-AD57-DD2B-7869-400A99D94AB9}"/>
                </a:ext>
              </a:extLst>
            </p:cNvPr>
            <p:cNvSpPr txBox="1"/>
            <p:nvPr/>
          </p:nvSpPr>
          <p:spPr>
            <a:xfrm>
              <a:off x="25146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38F9B89-1358-B089-9CFA-E71B487E4A03}"/>
              </a:ext>
            </a:extLst>
          </p:cNvPr>
          <p:cNvGrpSpPr/>
          <p:nvPr/>
        </p:nvGrpSpPr>
        <p:grpSpPr>
          <a:xfrm rot="20209342">
            <a:off x="5126810" y="2613788"/>
            <a:ext cx="2959871" cy="1846672"/>
            <a:chOff x="304800" y="725078"/>
            <a:chExt cx="2959871" cy="1846672"/>
          </a:xfrm>
        </p:grpSpPr>
        <p:pic>
          <p:nvPicPr>
            <p:cNvPr id="19" name="Picture 2" descr="Why does ice float on water? | BBC Science Focus Magazine">
              <a:extLst>
                <a:ext uri="{FF2B5EF4-FFF2-40B4-BE49-F238E27FC236}">
                  <a16:creationId xmlns:a16="http://schemas.microsoft.com/office/drawing/2014/main" id="{A91A3AE5-2A12-DD5C-B057-D47D0C093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762000"/>
              <a:ext cx="2959871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6F46B7B-B921-F381-36A2-AD83C5BDE978}"/>
                </a:ext>
              </a:extLst>
            </p:cNvPr>
            <p:cNvSpPr txBox="1"/>
            <p:nvPr/>
          </p:nvSpPr>
          <p:spPr>
            <a:xfrm>
              <a:off x="1676400" y="725078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b="1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446E49-22E7-4029-9C11-F4EA135FDF57}"/>
                </a:ext>
              </a:extLst>
            </p:cNvPr>
            <p:cNvSpPr txBox="1"/>
            <p:nvPr/>
          </p:nvSpPr>
          <p:spPr>
            <a:xfrm>
              <a:off x="7620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06F8941-0340-30D1-992C-9826DF36494E}"/>
                </a:ext>
              </a:extLst>
            </p:cNvPr>
            <p:cNvSpPr txBox="1"/>
            <p:nvPr/>
          </p:nvSpPr>
          <p:spPr>
            <a:xfrm>
              <a:off x="25146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092B95-5676-3F3C-D31F-C90EF2722896}"/>
              </a:ext>
            </a:extLst>
          </p:cNvPr>
          <p:cNvGrpSpPr/>
          <p:nvPr/>
        </p:nvGrpSpPr>
        <p:grpSpPr>
          <a:xfrm>
            <a:off x="11929" y="4921459"/>
            <a:ext cx="2959871" cy="1846672"/>
            <a:chOff x="304800" y="725078"/>
            <a:chExt cx="2959871" cy="1846672"/>
          </a:xfrm>
        </p:grpSpPr>
        <p:pic>
          <p:nvPicPr>
            <p:cNvPr id="24" name="Picture 2" descr="Why does ice float on water? | BBC Science Focus Magazine">
              <a:extLst>
                <a:ext uri="{FF2B5EF4-FFF2-40B4-BE49-F238E27FC236}">
                  <a16:creationId xmlns:a16="http://schemas.microsoft.com/office/drawing/2014/main" id="{CFE8B52F-C8F6-BD32-4DCF-51BB25267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762000"/>
              <a:ext cx="2959871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3E02418-0FCB-BE63-9E39-9606D0ED601A}"/>
                </a:ext>
              </a:extLst>
            </p:cNvPr>
            <p:cNvSpPr txBox="1"/>
            <p:nvPr/>
          </p:nvSpPr>
          <p:spPr>
            <a:xfrm>
              <a:off x="1676400" y="725078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b="1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DEB6E2-2BE4-91BF-904C-34DCE5DAFF6E}"/>
                </a:ext>
              </a:extLst>
            </p:cNvPr>
            <p:cNvSpPr txBox="1"/>
            <p:nvPr/>
          </p:nvSpPr>
          <p:spPr>
            <a:xfrm>
              <a:off x="7620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9E9BEEB-0A07-E215-9AC8-6B6E9E0458B2}"/>
                </a:ext>
              </a:extLst>
            </p:cNvPr>
            <p:cNvSpPr txBox="1"/>
            <p:nvPr/>
          </p:nvSpPr>
          <p:spPr>
            <a:xfrm>
              <a:off x="25146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0364BF6-264F-E022-65ED-28B90B336211}"/>
              </a:ext>
            </a:extLst>
          </p:cNvPr>
          <p:cNvGrpSpPr/>
          <p:nvPr/>
        </p:nvGrpSpPr>
        <p:grpSpPr>
          <a:xfrm>
            <a:off x="3779793" y="4825642"/>
            <a:ext cx="2959871" cy="1846672"/>
            <a:chOff x="304800" y="725078"/>
            <a:chExt cx="2959871" cy="1846672"/>
          </a:xfrm>
        </p:grpSpPr>
        <p:pic>
          <p:nvPicPr>
            <p:cNvPr id="29" name="Picture 2" descr="Why does ice float on water? | BBC Science Focus Magazine">
              <a:extLst>
                <a:ext uri="{FF2B5EF4-FFF2-40B4-BE49-F238E27FC236}">
                  <a16:creationId xmlns:a16="http://schemas.microsoft.com/office/drawing/2014/main" id="{230146F9-229F-2890-6E24-27FFB434E7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762000"/>
              <a:ext cx="2959871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9545799-5770-4ABD-A20D-E5A761949D2C}"/>
                </a:ext>
              </a:extLst>
            </p:cNvPr>
            <p:cNvSpPr txBox="1"/>
            <p:nvPr/>
          </p:nvSpPr>
          <p:spPr>
            <a:xfrm>
              <a:off x="1676400" y="725078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</a:t>
              </a:r>
              <a:endParaRPr lang="en-US" b="1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A82F5F6-B691-D598-F0B9-AC29D6813A29}"/>
                </a:ext>
              </a:extLst>
            </p:cNvPr>
            <p:cNvSpPr txBox="1"/>
            <p:nvPr/>
          </p:nvSpPr>
          <p:spPr>
            <a:xfrm>
              <a:off x="7620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CC57D72-40FF-F7B3-1793-116B1C625341}"/>
                </a:ext>
              </a:extLst>
            </p:cNvPr>
            <p:cNvSpPr txBox="1"/>
            <p:nvPr/>
          </p:nvSpPr>
          <p:spPr>
            <a:xfrm>
              <a:off x="2514600" y="2133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b="1" dirty="0"/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4772118-D113-B523-65C8-1732F2C19ABC}"/>
              </a:ext>
            </a:extLst>
          </p:cNvPr>
          <p:cNvCxnSpPr>
            <a:cxnSpLocks/>
          </p:cNvCxnSpPr>
          <p:nvPr/>
        </p:nvCxnSpPr>
        <p:spPr>
          <a:xfrm flipV="1">
            <a:off x="3182209" y="1565817"/>
            <a:ext cx="884758" cy="332420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B71C466-9B5C-C004-8F2E-5BF7152EEE3B}"/>
              </a:ext>
            </a:extLst>
          </p:cNvPr>
          <p:cNvCxnSpPr>
            <a:cxnSpLocks/>
          </p:cNvCxnSpPr>
          <p:nvPr/>
        </p:nvCxnSpPr>
        <p:spPr>
          <a:xfrm flipV="1">
            <a:off x="3306495" y="2985851"/>
            <a:ext cx="689303" cy="275393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ACB1C06-C577-FE7E-7426-E27B0D2E6B2C}"/>
              </a:ext>
            </a:extLst>
          </p:cNvPr>
          <p:cNvCxnSpPr>
            <a:cxnSpLocks/>
          </p:cNvCxnSpPr>
          <p:nvPr/>
        </p:nvCxnSpPr>
        <p:spPr>
          <a:xfrm flipV="1">
            <a:off x="2705322" y="2551004"/>
            <a:ext cx="11695" cy="642581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BC63CE3-B852-AAC0-9B42-2119956780DD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1612129" y="4317736"/>
            <a:ext cx="19865" cy="603723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72B1581-7894-D1E5-0CC6-3DBEE1AEF517}"/>
              </a:ext>
            </a:extLst>
          </p:cNvPr>
          <p:cNvCxnSpPr>
            <a:cxnSpLocks/>
          </p:cNvCxnSpPr>
          <p:nvPr/>
        </p:nvCxnSpPr>
        <p:spPr>
          <a:xfrm flipV="1">
            <a:off x="1983411" y="5010308"/>
            <a:ext cx="831775" cy="184666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F0B4CC6-81F5-BE6A-770A-A62E0640A424}"/>
              </a:ext>
            </a:extLst>
          </p:cNvPr>
          <p:cNvCxnSpPr>
            <a:cxnSpLocks/>
          </p:cNvCxnSpPr>
          <p:nvPr/>
        </p:nvCxnSpPr>
        <p:spPr>
          <a:xfrm>
            <a:off x="3756787" y="4909891"/>
            <a:ext cx="1126676" cy="192750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9A60FF1-196B-CD79-04DE-49D8B74B4875}"/>
              </a:ext>
            </a:extLst>
          </p:cNvPr>
          <p:cNvCxnSpPr>
            <a:cxnSpLocks/>
          </p:cNvCxnSpPr>
          <p:nvPr/>
        </p:nvCxnSpPr>
        <p:spPr>
          <a:xfrm>
            <a:off x="4814756" y="2889476"/>
            <a:ext cx="1174837" cy="96375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A8096D2-860C-FC8F-797E-A1EF05196FAF}"/>
              </a:ext>
            </a:extLst>
          </p:cNvPr>
          <p:cNvCxnSpPr>
            <a:cxnSpLocks/>
          </p:cNvCxnSpPr>
          <p:nvPr/>
        </p:nvCxnSpPr>
        <p:spPr>
          <a:xfrm flipH="1">
            <a:off x="5467933" y="4668647"/>
            <a:ext cx="389584" cy="241244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6225B68-D313-C168-8702-69A703CC46AE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6116645" y="1971915"/>
            <a:ext cx="237249" cy="669063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9BF3321-5D38-1599-2F27-98143E50751B}"/>
              </a:ext>
            </a:extLst>
          </p:cNvPr>
          <p:cNvCxnSpPr>
            <a:cxnSpLocks/>
          </p:cNvCxnSpPr>
          <p:nvPr/>
        </p:nvCxnSpPr>
        <p:spPr>
          <a:xfrm flipH="1" flipV="1">
            <a:off x="1350788" y="2318266"/>
            <a:ext cx="1253294" cy="998182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28A243A-B2B6-5050-25C2-E6CDFB577A8B}"/>
              </a:ext>
            </a:extLst>
          </p:cNvPr>
          <p:cNvCxnSpPr>
            <a:cxnSpLocks/>
          </p:cNvCxnSpPr>
          <p:nvPr/>
        </p:nvCxnSpPr>
        <p:spPr>
          <a:xfrm flipH="1" flipV="1">
            <a:off x="4536407" y="3179879"/>
            <a:ext cx="568358" cy="1661194"/>
          </a:xfrm>
          <a:prstGeom prst="line">
            <a:avLst/>
          </a:prstGeom>
          <a:ln w="57150">
            <a:solidFill>
              <a:srgbClr val="0000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31">
            <a:extLst>
              <a:ext uri="{FF2B5EF4-FFF2-40B4-BE49-F238E27FC236}">
                <a16:creationId xmlns:a16="http://schemas.microsoft.com/office/drawing/2014/main" id="{DEE6A71A-5ECB-75B7-5F61-C46E4CABE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84.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Positive Hydrogen atoms attract to negative Oxygen atoms.  </a:t>
            </a:r>
            <a:endParaRPr lang="en-US" altLang="en-US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1E7857-FD5B-9C0E-3D16-47356941EF45}"/>
              </a:ext>
            </a:extLst>
          </p:cNvPr>
          <p:cNvSpPr txBox="1"/>
          <p:nvPr/>
        </p:nvSpPr>
        <p:spPr>
          <a:xfrm>
            <a:off x="6901491" y="4226945"/>
            <a:ext cx="2138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billions of hydrogen bonds in a glass of water.  </a:t>
            </a:r>
            <a:br>
              <a:rPr lang="en-US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hold the water molecules together.  </a:t>
            </a:r>
          </a:p>
        </p:txBody>
      </p:sp>
    </p:spTree>
    <p:extLst>
      <p:ext uri="{BB962C8B-B14F-4D97-AF65-F5344CB8AC3E}">
        <p14:creationId xmlns:p14="http://schemas.microsoft.com/office/powerpoint/2010/main" val="153313403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851349"/>
              </p:ext>
            </p:extLst>
          </p:nvPr>
        </p:nvGraphicFramePr>
        <p:xfrm>
          <a:off x="0" y="0"/>
          <a:ext cx="9144000" cy="6869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2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1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046"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 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 formulas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50000"/>
                        </a:spcBef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nonpolar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nonpolar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Triple non 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Triple 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7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Coordinate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Resonant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Ionic + Covalent at the same 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Breaks the octet rule (more than 8e</a:t>
                      </a:r>
                      <a:r>
                        <a:rPr lang="en-US" altLang="en-US" sz="1800" baseline="30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Breaks the octet rule (less than 8e</a:t>
                      </a:r>
                      <a:r>
                        <a:rPr lang="en-US" altLang="en-US" sz="1800" baseline="30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464151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0310F-229B-EA22-AD3F-5325A6CBB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69E27D-0C15-F785-B26E-218B98974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150168"/>
              </p:ext>
            </p:extLst>
          </p:nvPr>
        </p:nvGraphicFramePr>
        <p:xfrm>
          <a:off x="0" y="0"/>
          <a:ext cx="9144000" cy="6881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2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1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046"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 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 formulas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50000"/>
                        </a:spcBef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NaCl,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KBr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nonpolar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2 ,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Cl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Br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     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H-H, F-F, Cl-Cl, and Br-Br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HCl, HF,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HBr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HI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nonpolar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   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O=O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O=C=O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Triple nonpolar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    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N≡N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Triple polar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HCN  (N to C is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triple)   H-C≡N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7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Coordinate covalent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  (double polar covalent,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PLUS </a:t>
                      </a:r>
                      <a:b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coordinate covalent)      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Resonant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(Ozone Park!)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Ionic + Covalent at the same 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CuSO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·5H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 (also has hydrogen bonding!)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Breaks the octet rule (more than 8e</a:t>
                      </a:r>
                      <a:r>
                        <a:rPr lang="en-US" altLang="en-US" sz="1800" baseline="30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PCl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4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Breaks the octet rule (less than 8e</a:t>
                      </a:r>
                      <a:r>
                        <a:rPr lang="en-US" altLang="en-US" sz="1800" baseline="300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LiF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(the lithium) or BF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40587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"/>
            <a:ext cx="9144000" cy="990600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en-US" altLang="en-US" sz="4800" dirty="0">
                <a:latin typeface="Playpen Sans SemiBold" pitchFamily="2" charset="0"/>
                <a:ea typeface="Playpen Sans SemiBold" pitchFamily="2" charset="0"/>
              </a:rPr>
              <a:t>Bonding Class #7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9144000" cy="3657600"/>
          </a:xfrm>
        </p:spPr>
        <p:txBody>
          <a:bodyPr/>
          <a:lstStyle/>
          <a:p>
            <a:pPr algn="l" eaLnBrk="1" hangingPunct="1"/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OB:  master relative oxidation numbers, review all bonding </a:t>
            </a:r>
          </a:p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long, long time ago, 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 galaxy, 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far, far away…</a:t>
            </a:r>
            <a:b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Playpen Sans SemiBold" pitchFamily="2" charset="0"/>
                <a:ea typeface="Playpen Sans SemiBold" pitchFamily="2" charset="0"/>
                <a:cs typeface="Times New Roman" panose="02020603050405020304" pitchFamily="18" charset="0"/>
              </a:rPr>
              <a:t>86.  R</a:t>
            </a:r>
            <a:r>
              <a:rPr lang="en-US" altLang="en-US" sz="2800" b="1" u="sng" dirty="0">
                <a:solidFill>
                  <a:srgbClr val="000000"/>
                </a:solidFill>
                <a:latin typeface="Playpen Sans SemiBold" pitchFamily="2" charset="0"/>
                <a:ea typeface="Playpen Sans SemiBold" pitchFamily="2" charset="0"/>
                <a:cs typeface="Times New Roman" panose="02020603050405020304" pitchFamily="18" charset="0"/>
              </a:rPr>
              <a:t>elative Oxidation Numbers</a:t>
            </a:r>
            <a:r>
              <a:rPr lang="en-US" altLang="en-US" sz="2800" b="1" dirty="0">
                <a:solidFill>
                  <a:srgbClr val="000000"/>
                </a:solidFill>
                <a:latin typeface="Playpen Sans SemiBold" pitchFamily="2" charset="0"/>
                <a:ea typeface="Playpen Sans SemiBold" pitchFamily="2" charset="0"/>
                <a:cs typeface="Times New Roman" panose="02020603050405020304" pitchFamily="18" charset="0"/>
              </a:rPr>
              <a:t>  are those positive and negative numbers in the corners of the NONMETALS on the periodic table.  </a:t>
            </a:r>
          </a:p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0000CC"/>
                </a:solidFill>
                <a:latin typeface="Playpen Sans SemiBold" pitchFamily="2" charset="0"/>
                <a:ea typeface="Playpen Sans SemiBold" pitchFamily="2" charset="0"/>
                <a:cs typeface="Times New Roman" panose="02020603050405020304" pitchFamily="18" charset="0"/>
              </a:rPr>
              <a:t>They help us decide what ratios of atoms to atoms that molecular compounds make.</a:t>
            </a:r>
            <a:br>
              <a:rPr lang="en-US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 eaLnBrk="1" hangingPunct="1"/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endParaRPr lang="en-US" altLang="en-US" dirty="0">
              <a:solidFill>
                <a:srgbClr val="FF0000"/>
              </a:solidFill>
            </a:endParaRPr>
          </a:p>
          <a:p>
            <a:pPr eaLnBrk="1" hangingPunct="1"/>
            <a:endParaRPr lang="en-US" altLang="en-US" dirty="0">
              <a:solidFill>
                <a:srgbClr val="FF0000"/>
              </a:solidFill>
            </a:endParaRPr>
          </a:p>
          <a:p>
            <a:pPr eaLnBrk="1" hangingPunct="1"/>
            <a:endParaRPr lang="en-US" altLang="en-US" dirty="0">
              <a:solidFill>
                <a:srgbClr val="FF0000"/>
              </a:solidFill>
            </a:endParaRPr>
          </a:p>
          <a:p>
            <a:pPr eaLnBrk="1" hangingPunct="1"/>
            <a:r>
              <a:rPr lang="en-US" altLang="en-US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endParaRPr lang="en-US" altLang="en-US" dirty="0">
              <a:solidFill>
                <a:srgbClr val="FF0000"/>
              </a:solidFill>
            </a:endParaRPr>
          </a:p>
        </p:txBody>
      </p:sp>
      <p:pic>
        <p:nvPicPr>
          <p:cNvPr id="4098" name="Picture 2" descr="Star Wars - Simple English Wikipedia, the free encyclopedia">
            <a:extLst>
              <a:ext uri="{FF2B5EF4-FFF2-40B4-BE49-F238E27FC236}">
                <a16:creationId xmlns:a16="http://schemas.microsoft.com/office/drawing/2014/main" id="{6113B2F5-A431-E7A6-AF5B-C4BBBAC48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04307"/>
            <a:ext cx="275272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06193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0424" y="-35351"/>
            <a:ext cx="9123575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87.</a:t>
            </a:r>
            <a:br>
              <a:rPr lang="en-US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has a +1 and a –1 oxidation number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 has only a – 2 oxidation number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“make” molecules, you combine atoms to atoms, so that the sum of the oxidation number </a:t>
            </a:r>
            <a:b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zero.  These are numbers, not ion charges!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447800" y="2971800"/>
            <a:ext cx="0" cy="21336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571500" y="3352800"/>
            <a:ext cx="17526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96734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0424" y="-35351"/>
            <a:ext cx="9123575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n-US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br>
              <a:rPr lang="en-US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has a +1 and a –1 oxidation number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 has only a – 2 oxidation number</a:t>
            </a: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“make” molecules, you combine atoms to atoms, so that the sum of the oxidation number </a:t>
            </a:r>
            <a:b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zero.  These are numbers, not ion charges!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3E613B7-8DC9-E8AD-9E1D-C63A2E2AFC14}"/>
              </a:ext>
            </a:extLst>
          </p:cNvPr>
          <p:cNvCxnSpPr/>
          <p:nvPr/>
        </p:nvCxnSpPr>
        <p:spPr>
          <a:xfrm>
            <a:off x="1254411" y="3030794"/>
            <a:ext cx="0" cy="21336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33D948-53E7-9861-441B-AF50D90A5664}"/>
              </a:ext>
            </a:extLst>
          </p:cNvPr>
          <p:cNvCxnSpPr/>
          <p:nvPr/>
        </p:nvCxnSpPr>
        <p:spPr>
          <a:xfrm flipH="1">
            <a:off x="378111" y="3411794"/>
            <a:ext cx="17526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A63053F-3FEA-18B8-A529-89F100E40C3A}"/>
              </a:ext>
            </a:extLst>
          </p:cNvPr>
          <p:cNvSpPr txBox="1"/>
          <p:nvPr/>
        </p:nvSpPr>
        <p:spPr>
          <a:xfrm>
            <a:off x="533400" y="2819400"/>
            <a:ext cx="71812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H</a:t>
            </a:r>
            <a:br>
              <a:rPr lang="en-US" sz="800" dirty="0">
                <a:solidFill>
                  <a:srgbClr val="FF0000"/>
                </a:solidFill>
              </a:rPr>
            </a:br>
            <a:br>
              <a:rPr lang="en-US" sz="800" dirty="0">
                <a:solidFill>
                  <a:srgbClr val="FF0000"/>
                </a:solidFill>
              </a:rPr>
            </a:br>
            <a:br>
              <a:rPr lang="en-US" sz="800" dirty="0">
                <a:solidFill>
                  <a:srgbClr val="FF0000"/>
                </a:solidFill>
              </a:rPr>
            </a:br>
            <a:r>
              <a:rPr lang="en-US" sz="3600" dirty="0">
                <a:solidFill>
                  <a:srgbClr val="FF0000"/>
                </a:solidFill>
              </a:rPr>
              <a:t>+1</a:t>
            </a:r>
            <a:br>
              <a:rPr lang="en-US" sz="3600" dirty="0">
                <a:solidFill>
                  <a:srgbClr val="FF0000"/>
                </a:solidFill>
              </a:rPr>
            </a:br>
            <a:r>
              <a:rPr lang="en-US" sz="3600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DF4FE3-304D-EE38-3626-0E9DFADBD847}"/>
              </a:ext>
            </a:extLst>
          </p:cNvPr>
          <p:cNvSpPr txBox="1"/>
          <p:nvPr/>
        </p:nvSpPr>
        <p:spPr>
          <a:xfrm>
            <a:off x="1254411" y="2815166"/>
            <a:ext cx="87341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00CC"/>
                </a:solidFill>
              </a:rPr>
              <a:t>O</a:t>
            </a:r>
          </a:p>
          <a:p>
            <a:pPr algn="ctr"/>
            <a:endParaRPr lang="en-US" sz="2000" dirty="0">
              <a:solidFill>
                <a:srgbClr val="0000CC"/>
              </a:solidFill>
            </a:endParaRPr>
          </a:p>
          <a:p>
            <a:pPr algn="ctr"/>
            <a:r>
              <a:rPr lang="en-US" sz="3600" dirty="0">
                <a:solidFill>
                  <a:srgbClr val="0000CC"/>
                </a:solidFill>
              </a:rPr>
              <a:t>-2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CAF1B7-0D55-596E-09D4-C1E82FCC89C2}"/>
              </a:ext>
            </a:extLst>
          </p:cNvPr>
          <p:cNvSpPr txBox="1"/>
          <p:nvPr/>
        </p:nvSpPr>
        <p:spPr>
          <a:xfrm>
            <a:off x="5925533" y="2963991"/>
            <a:ext cx="320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  <a:t>Since oxygen is -2, it will take two +1 hydrogen atoms </a:t>
            </a:r>
            <a:b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</a:br>
            <a: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  <a:t>to </a:t>
            </a:r>
            <a:r>
              <a:rPr lang="en-US" altLang="en-US" dirty="0">
                <a:solidFill>
                  <a:srgbClr val="000099"/>
                </a:solidFill>
                <a:latin typeface="Comic Sans MS" panose="030F0702030302020204" pitchFamily="66" charset="0"/>
              </a:rPr>
              <a:t>sum to zero</a:t>
            </a:r>
            <a: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  <a:t>.  </a:t>
            </a:r>
          </a:p>
          <a:p>
            <a:endParaRPr lang="en-US" altLang="en-US" dirty="0">
              <a:solidFill>
                <a:srgbClr val="000099"/>
              </a:solidFill>
              <a:latin typeface="Comic Sans MS" panose="030F0702030302020204" pitchFamily="66" charset="0"/>
            </a:endParaRPr>
          </a:p>
          <a:p>
            <a: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  <a:t>That is why </a:t>
            </a:r>
            <a:b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</a:br>
            <a: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  <a:t>the formula is H</a:t>
            </a:r>
            <a:r>
              <a:rPr lang="en-US" altLang="en-US" sz="1800" baseline="-25000" dirty="0">
                <a:solidFill>
                  <a:srgbClr val="000099"/>
                </a:solidFill>
                <a:latin typeface="Comic Sans MS" panose="030F0702030302020204" pitchFamily="66" charset="0"/>
              </a:rPr>
              <a:t>2</a:t>
            </a:r>
            <a: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  <a:t>O is good.  </a:t>
            </a:r>
          </a:p>
          <a:p>
            <a:endParaRPr lang="en-US" altLang="en-US" dirty="0">
              <a:solidFill>
                <a:srgbClr val="000099"/>
              </a:solidFill>
              <a:latin typeface="Comic Sans MS" panose="030F0702030302020204" pitchFamily="66" charset="0"/>
            </a:endParaRPr>
          </a:p>
          <a:p>
            <a: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  <a:t>That’s why H</a:t>
            </a:r>
            <a:r>
              <a:rPr lang="en-US" altLang="en-US" sz="1800" baseline="-25000" dirty="0">
                <a:solidFill>
                  <a:srgbClr val="000099"/>
                </a:solidFill>
                <a:latin typeface="Comic Sans MS" panose="030F0702030302020204" pitchFamily="66" charset="0"/>
              </a:rPr>
              <a:t>3</a:t>
            </a:r>
            <a: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  <a:t>O or </a:t>
            </a:r>
            <a:b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</a:br>
            <a: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  <a:t>HO </a:t>
            </a:r>
            <a:r>
              <a:rPr lang="en-US" altLang="en-US" sz="1800" u="sng" dirty="0">
                <a:solidFill>
                  <a:srgbClr val="000099"/>
                </a:solidFill>
                <a:latin typeface="Comic Sans MS" panose="030F0702030302020204" pitchFamily="66" charset="0"/>
              </a:rPr>
              <a:t>cannot</a:t>
            </a:r>
            <a:r>
              <a:rPr lang="en-US" altLang="en-US" sz="1800" dirty="0">
                <a:solidFill>
                  <a:srgbClr val="000099"/>
                </a:solidFill>
                <a:latin typeface="Comic Sans MS" panose="030F0702030302020204" pitchFamily="66" charset="0"/>
              </a:rPr>
              <a:t> form.  </a:t>
            </a: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371BF8-CF6D-5256-51F1-F13056EFEE9E}"/>
              </a:ext>
            </a:extLst>
          </p:cNvPr>
          <p:cNvCxnSpPr>
            <a:cxnSpLocks/>
          </p:cNvCxnSpPr>
          <p:nvPr/>
        </p:nvCxnSpPr>
        <p:spPr>
          <a:xfrm flipV="1">
            <a:off x="1981200" y="3810000"/>
            <a:ext cx="1143000" cy="15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0871FC0-3480-E9EE-9E52-0C06BE821D22}"/>
              </a:ext>
            </a:extLst>
          </p:cNvPr>
          <p:cNvSpPr txBox="1"/>
          <p:nvPr/>
        </p:nvSpPr>
        <p:spPr>
          <a:xfrm>
            <a:off x="3200399" y="3581400"/>
            <a:ext cx="266725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2:1  =   H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negative oxidation numbers cannot sum to zero.</a:t>
            </a:r>
          </a:p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–1 oxidation number is not used here. 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311884-7A33-1D02-53AD-A07674E96AF4}"/>
              </a:ext>
            </a:extLst>
          </p:cNvPr>
          <p:cNvCxnSpPr>
            <a:cxnSpLocks/>
          </p:cNvCxnSpPr>
          <p:nvPr/>
        </p:nvCxnSpPr>
        <p:spPr>
          <a:xfrm flipV="1">
            <a:off x="1069690" y="4209736"/>
            <a:ext cx="548116" cy="3249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21EA43-03EF-FCA8-2943-1D0DB463F0EC}"/>
              </a:ext>
            </a:extLst>
          </p:cNvPr>
          <p:cNvCxnSpPr/>
          <p:nvPr/>
        </p:nvCxnSpPr>
        <p:spPr>
          <a:xfrm>
            <a:off x="1847119" y="4261696"/>
            <a:ext cx="1219200" cy="3249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82C7921-24E9-9178-DEF8-F6A21F52C2D9}"/>
              </a:ext>
            </a:extLst>
          </p:cNvPr>
          <p:cNvCxnSpPr>
            <a:cxnSpLocks/>
          </p:cNvCxnSpPr>
          <p:nvPr/>
        </p:nvCxnSpPr>
        <p:spPr>
          <a:xfrm>
            <a:off x="1116726" y="3854302"/>
            <a:ext cx="407274" cy="1080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79159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F210A-422C-19AD-3306-9BB2FCA1A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485B065F-0A76-678D-F8BE-8CEB86239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88.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Determine the relative oxidation numbers in these molecules…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Cl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(+1) + (-1) = 0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(+4) + 2x(-2) = 0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48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(+3) + 3x(-1) = 0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B417A2C-BC76-9AE2-1C16-C6FCFA357B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397110"/>
              </p:ext>
            </p:extLst>
          </p:nvPr>
        </p:nvGraphicFramePr>
        <p:xfrm>
          <a:off x="0" y="685800"/>
          <a:ext cx="9144000" cy="61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56903851"/>
                    </a:ext>
                  </a:extLst>
                </a:gridCol>
                <a:gridCol w="6675120">
                  <a:extLst>
                    <a:ext uri="{9D8B030D-6E8A-4147-A177-3AD203B41FA5}">
                      <a16:colId xmlns:a16="http://schemas.microsoft.com/office/drawing/2014/main" val="739997879"/>
                    </a:ext>
                  </a:extLst>
                </a:gridCol>
              </a:tblGrid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4000" b="0" dirty="0">
                          <a:solidFill>
                            <a:srgbClr val="000099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BF</a:t>
                      </a:r>
                      <a:r>
                        <a:rPr lang="en-US" altLang="en-US" sz="4000" b="0" baseline="-25000" dirty="0">
                          <a:solidFill>
                            <a:srgbClr val="000099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0" b="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135401"/>
                  </a:ext>
                </a:extLst>
              </a:tr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4000" b="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n-US" altLang="en-US" sz="4000" b="0" baseline="-2500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4000" b="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0" b="0" baseline="3000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450399"/>
                  </a:ext>
                </a:extLst>
              </a:tr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4000" b="0" dirty="0">
                          <a:solidFill>
                            <a:srgbClr val="000099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altLang="en-US" sz="4000" b="0" baseline="-25000" dirty="0">
                          <a:solidFill>
                            <a:srgbClr val="000099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b="0" dirty="0">
                          <a:solidFill>
                            <a:srgbClr val="000099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4000" b="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0" b="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952931"/>
                  </a:ext>
                </a:extLst>
              </a:tr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>
                          <a:latin typeface="Playpen Sans SemiBold" pitchFamily="2" charset="0"/>
                          <a:ea typeface="Playpen Sans SemiBold" pitchFamily="2" charset="0"/>
                        </a:rPr>
                        <a:t>PCl</a:t>
                      </a:r>
                      <a:r>
                        <a:rPr lang="en-US" sz="4000" b="0" baseline="-25000" dirty="0">
                          <a:latin typeface="Playpen Sans SemiBold" pitchFamily="2" charset="0"/>
                          <a:ea typeface="Playpen Sans SemiBold" pitchFamily="2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0" b="0" baseline="3000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69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90545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432BB-FBA7-C85B-196A-604E17F43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23FF8EEA-D3D6-9FA5-CF0B-4186594EE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88.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Determine the relative oxidation numbers in these molecules…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Cl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(+1) + (-1) = 0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(+4) + 2x(-2) = 0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48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en-US" sz="4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(+3) + 3x(-1) = 0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991003-74F0-F98D-F49E-713ABACF247A}"/>
              </a:ext>
            </a:extLst>
          </p:cNvPr>
          <p:cNvGraphicFramePr>
            <a:graphicFrameLocks noGrp="1"/>
          </p:cNvGraphicFramePr>
          <p:nvPr/>
        </p:nvGraphicFramePr>
        <p:xfrm>
          <a:off x="0" y="685800"/>
          <a:ext cx="9144000" cy="61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56903851"/>
                    </a:ext>
                  </a:extLst>
                </a:gridCol>
                <a:gridCol w="6675120">
                  <a:extLst>
                    <a:ext uri="{9D8B030D-6E8A-4147-A177-3AD203B41FA5}">
                      <a16:colId xmlns:a16="http://schemas.microsoft.com/office/drawing/2014/main" val="739997879"/>
                    </a:ext>
                  </a:extLst>
                </a:gridCol>
              </a:tblGrid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4000" b="0" dirty="0">
                          <a:solidFill>
                            <a:srgbClr val="000099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BF</a:t>
                      </a:r>
                      <a:r>
                        <a:rPr lang="en-US" altLang="en-US" sz="4000" b="0" baseline="-25000" dirty="0">
                          <a:solidFill>
                            <a:srgbClr val="000099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4000" b="0" dirty="0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B</a:t>
                      </a:r>
                      <a:r>
                        <a:rPr lang="en-US" altLang="en-US" sz="4000" b="0" baseline="30000" dirty="0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+3</a:t>
                      </a:r>
                      <a:r>
                        <a:rPr lang="en-US" altLang="en-US" sz="4000" b="0" dirty="0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  F</a:t>
                      </a:r>
                      <a:r>
                        <a:rPr lang="en-US" altLang="en-US" sz="4000" b="0" baseline="30000" dirty="0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dirty="0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altLang="en-US" sz="4000" b="0" dirty="0" err="1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altLang="en-US" sz="4000" b="0" baseline="30000" dirty="0" err="1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baseline="30000" dirty="0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altLang="en-US" sz="4000" b="0" dirty="0" err="1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altLang="en-US" sz="4000" b="0" baseline="30000" dirty="0" err="1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baseline="30000" dirty="0">
                          <a:solidFill>
                            <a:srgbClr val="0000CC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 = zero</a:t>
                      </a:r>
                      <a:endParaRPr lang="en-US" sz="4000" b="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135401"/>
                  </a:ext>
                </a:extLst>
              </a:tr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4000" b="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n-US" altLang="en-US" sz="4000" b="0" baseline="-2500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4000" b="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4000" b="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Si </a:t>
                      </a:r>
                      <a:r>
                        <a:rPr lang="en-US" altLang="en-US" sz="4000" b="0" baseline="3000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+4</a:t>
                      </a:r>
                      <a:r>
                        <a:rPr lang="en-US" altLang="en-US" sz="4000" b="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  O</a:t>
                      </a:r>
                      <a:r>
                        <a:rPr lang="en-US" altLang="en-US" sz="4000" b="0" baseline="3000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en-US" sz="4000" b="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altLang="en-US" sz="4000" b="0" dirty="0" err="1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4000" b="0" baseline="30000" dirty="0" err="1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en-US" sz="4000" b="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altLang="en-US" sz="4000" b="0" baseline="3000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= zero</a:t>
                      </a:r>
                      <a:endParaRPr lang="en-US" sz="4000" b="0" baseline="3000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450399"/>
                  </a:ext>
                </a:extLst>
              </a:tr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4000" b="0" dirty="0">
                          <a:solidFill>
                            <a:srgbClr val="000099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altLang="en-US" sz="4000" b="0" baseline="-25000" dirty="0">
                          <a:solidFill>
                            <a:srgbClr val="000099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b="0" dirty="0">
                          <a:solidFill>
                            <a:srgbClr val="000099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4000" b="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b="0" dirty="0">
                          <a:latin typeface="Playpen Sans SemiBold" pitchFamily="2" charset="0"/>
                          <a:ea typeface="Playpen Sans SemiBold" pitchFamily="2" charset="0"/>
                        </a:rPr>
                        <a:t>  C</a:t>
                      </a:r>
                      <a:r>
                        <a:rPr lang="en-US" sz="4000" b="0" baseline="30000" dirty="0">
                          <a:latin typeface="Playpen Sans SemiBold" pitchFamily="2" charset="0"/>
                          <a:ea typeface="Playpen Sans SemiBold" pitchFamily="2" charset="0"/>
                        </a:rPr>
                        <a:t>+4</a:t>
                      </a:r>
                      <a:r>
                        <a:rPr lang="en-US" sz="4000" b="0" dirty="0">
                          <a:latin typeface="Playpen Sans SemiBold" pitchFamily="2" charset="0"/>
                          <a:ea typeface="Playpen Sans SemiBold" pitchFamily="2" charset="0"/>
                        </a:rPr>
                        <a:t>   </a:t>
                      </a:r>
                      <a:r>
                        <a:rPr lang="en-US" altLang="en-US" sz="4000" b="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4000" b="0" baseline="3000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en-US" sz="4000" b="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altLang="en-US" sz="4000" b="0" dirty="0" err="1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4000" b="0" baseline="30000" dirty="0" err="1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en-US" sz="4000" b="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altLang="en-US" sz="4000" b="0" baseline="30000" dirty="0">
                          <a:solidFill>
                            <a:srgbClr val="FF0000"/>
                          </a:solidFill>
                          <a:latin typeface="Playpen Sans SemiBold" pitchFamily="2" charset="0"/>
                          <a:ea typeface="Playpen Sans SemiBold" pitchFamily="2" charset="0"/>
                          <a:cs typeface="Times New Roman" panose="02020603050405020304" pitchFamily="18" charset="0"/>
                        </a:rPr>
                        <a:t>= zero</a:t>
                      </a:r>
                      <a:endParaRPr lang="en-US" sz="4000" b="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952931"/>
                  </a:ext>
                </a:extLst>
              </a:tr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>
                          <a:latin typeface="Playpen Sans SemiBold" pitchFamily="2" charset="0"/>
                          <a:ea typeface="Playpen Sans SemiBold" pitchFamily="2" charset="0"/>
                        </a:rPr>
                        <a:t>PCl</a:t>
                      </a:r>
                      <a:r>
                        <a:rPr lang="en-US" sz="4000" b="0" baseline="-25000" dirty="0">
                          <a:latin typeface="Playpen Sans SemiBold" pitchFamily="2" charset="0"/>
                          <a:ea typeface="Playpen Sans SemiBold" pitchFamily="2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b="0" dirty="0">
                          <a:latin typeface="Playpen Sans SemiBold" pitchFamily="2" charset="0"/>
                          <a:ea typeface="Playpen Sans SemiBold" pitchFamily="2" charset="0"/>
                        </a:rPr>
                        <a:t> </a:t>
                      </a:r>
                      <a:r>
                        <a:rPr lang="en-US" sz="3200" b="0" dirty="0">
                          <a:latin typeface="Playpen Sans SemiBold" pitchFamily="2" charset="0"/>
                          <a:ea typeface="Playpen Sans SemiBold" pitchFamily="2" charset="0"/>
                        </a:rPr>
                        <a:t>P</a:t>
                      </a:r>
                      <a:r>
                        <a:rPr lang="en-US" sz="3200" b="0" baseline="30000" dirty="0">
                          <a:latin typeface="Playpen Sans SemiBold" pitchFamily="2" charset="0"/>
                          <a:ea typeface="Playpen Sans SemiBold" pitchFamily="2" charset="0"/>
                        </a:rPr>
                        <a:t>+5</a:t>
                      </a:r>
                      <a:r>
                        <a:rPr lang="en-US" sz="3200" b="0" dirty="0">
                          <a:latin typeface="Playpen Sans SemiBold" pitchFamily="2" charset="0"/>
                          <a:ea typeface="Playpen Sans SemiBold" pitchFamily="2" charset="0"/>
                        </a:rPr>
                        <a:t>  Cl</a:t>
                      </a:r>
                      <a:r>
                        <a:rPr lang="en-US" sz="3200" b="0" baseline="30000" dirty="0">
                          <a:latin typeface="Playpen Sans SemiBold" pitchFamily="2" charset="0"/>
                          <a:ea typeface="Playpen Sans SemiBold" pitchFamily="2" charset="0"/>
                        </a:rPr>
                        <a:t>-1  </a:t>
                      </a:r>
                      <a:r>
                        <a:rPr lang="en-US" sz="3200" b="0" dirty="0" err="1">
                          <a:latin typeface="Playpen Sans SemiBold" pitchFamily="2" charset="0"/>
                          <a:ea typeface="Playpen Sans SemiBold" pitchFamily="2" charset="0"/>
                        </a:rPr>
                        <a:t>Cl</a:t>
                      </a:r>
                      <a:r>
                        <a:rPr lang="en-US" sz="3200" b="0" baseline="30000" dirty="0" err="1">
                          <a:latin typeface="Playpen Sans SemiBold" pitchFamily="2" charset="0"/>
                          <a:ea typeface="Playpen Sans SemiBold" pitchFamily="2" charset="0"/>
                        </a:rPr>
                        <a:t>-1</a:t>
                      </a:r>
                      <a:r>
                        <a:rPr lang="en-US" sz="3200" b="0" baseline="30000" dirty="0">
                          <a:latin typeface="Playpen Sans SemiBold" pitchFamily="2" charset="0"/>
                          <a:ea typeface="Playpen Sans SemiBold" pitchFamily="2" charset="0"/>
                        </a:rPr>
                        <a:t>  </a:t>
                      </a:r>
                      <a:r>
                        <a:rPr lang="en-US" sz="3200" b="0" dirty="0" err="1">
                          <a:latin typeface="Playpen Sans SemiBold" pitchFamily="2" charset="0"/>
                          <a:ea typeface="Playpen Sans SemiBold" pitchFamily="2" charset="0"/>
                        </a:rPr>
                        <a:t>Cl</a:t>
                      </a:r>
                      <a:r>
                        <a:rPr lang="en-US" sz="3200" b="0" baseline="30000" dirty="0" err="1">
                          <a:latin typeface="Playpen Sans SemiBold" pitchFamily="2" charset="0"/>
                          <a:ea typeface="Playpen Sans SemiBold" pitchFamily="2" charset="0"/>
                        </a:rPr>
                        <a:t>-1</a:t>
                      </a:r>
                      <a:r>
                        <a:rPr lang="en-US" sz="3200" b="0" baseline="30000" dirty="0">
                          <a:latin typeface="Playpen Sans SemiBold" pitchFamily="2" charset="0"/>
                          <a:ea typeface="Playpen Sans SemiBold" pitchFamily="2" charset="0"/>
                        </a:rPr>
                        <a:t>  </a:t>
                      </a:r>
                      <a:r>
                        <a:rPr lang="en-US" sz="3200" b="0" dirty="0" err="1">
                          <a:latin typeface="Playpen Sans SemiBold" pitchFamily="2" charset="0"/>
                          <a:ea typeface="Playpen Sans SemiBold" pitchFamily="2" charset="0"/>
                        </a:rPr>
                        <a:t>Cl</a:t>
                      </a:r>
                      <a:r>
                        <a:rPr lang="en-US" sz="3200" b="0" baseline="30000" dirty="0" err="1">
                          <a:latin typeface="Playpen Sans SemiBold" pitchFamily="2" charset="0"/>
                          <a:ea typeface="Playpen Sans SemiBold" pitchFamily="2" charset="0"/>
                        </a:rPr>
                        <a:t>-1</a:t>
                      </a:r>
                      <a:r>
                        <a:rPr lang="en-US" sz="3200" b="0" baseline="30000" dirty="0">
                          <a:latin typeface="Playpen Sans SemiBold" pitchFamily="2" charset="0"/>
                          <a:ea typeface="Playpen Sans SemiBold" pitchFamily="2" charset="0"/>
                        </a:rPr>
                        <a:t>  </a:t>
                      </a:r>
                      <a:r>
                        <a:rPr lang="en-US" sz="3200" b="0" dirty="0" err="1">
                          <a:latin typeface="Playpen Sans SemiBold" pitchFamily="2" charset="0"/>
                          <a:ea typeface="Playpen Sans SemiBold" pitchFamily="2" charset="0"/>
                        </a:rPr>
                        <a:t>Cl</a:t>
                      </a:r>
                      <a:r>
                        <a:rPr lang="en-US" sz="3200" b="0" baseline="30000" dirty="0" err="1">
                          <a:latin typeface="Playpen Sans SemiBold" pitchFamily="2" charset="0"/>
                          <a:ea typeface="Playpen Sans SemiBold" pitchFamily="2" charset="0"/>
                        </a:rPr>
                        <a:t>-1</a:t>
                      </a:r>
                      <a:r>
                        <a:rPr lang="en-US" sz="3200" b="0" baseline="30000">
                          <a:latin typeface="Playpen Sans SemiBold" pitchFamily="2" charset="0"/>
                          <a:ea typeface="Playpen Sans SemiBold" pitchFamily="2" charset="0"/>
                        </a:rPr>
                        <a:t>  = zero</a:t>
                      </a:r>
                      <a:endParaRPr lang="en-US" sz="4000" b="0" baseline="30000" dirty="0">
                        <a:latin typeface="Playpen Sans SemiBold" pitchFamily="2" charset="0"/>
                        <a:ea typeface="Playpen Sans SemiBold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69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04802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31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814379"/>
              </p:ext>
            </p:extLst>
          </p:nvPr>
        </p:nvGraphicFramePr>
        <p:xfrm>
          <a:off x="1" y="0"/>
          <a:ext cx="9143999" cy="6857998"/>
        </p:xfrm>
        <a:graphic>
          <a:graphicData uri="http://schemas.openxmlformats.org/drawingml/2006/table">
            <a:tbl>
              <a:tblPr/>
              <a:tblGrid>
                <a:gridCol w="672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0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5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4235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Permanganate ion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-1 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ammonia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H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0  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NaOH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Potassium chlorate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KClO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monoxide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dioxide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0381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Dihydrogen sulfate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Nitrate ion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Nitrogen dioxide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0029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Phosphorus trichloride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PCl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13211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690A0-494F-04CD-4196-DC8D5787A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31" name="Group 63">
            <a:extLst>
              <a:ext uri="{FF2B5EF4-FFF2-40B4-BE49-F238E27FC236}">
                <a16:creationId xmlns:a16="http://schemas.microsoft.com/office/drawing/2014/main" id="{1A9C913F-7A55-326E-D6EF-C861D2E8EC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508581"/>
              </p:ext>
            </p:extLst>
          </p:nvPr>
        </p:nvGraphicFramePr>
        <p:xfrm>
          <a:off x="1" y="0"/>
          <a:ext cx="9143999" cy="6857998"/>
        </p:xfrm>
        <a:graphic>
          <a:graphicData uri="http://schemas.openxmlformats.org/drawingml/2006/table">
            <a:tbl>
              <a:tblPr/>
              <a:tblGrid>
                <a:gridCol w="672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0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5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4235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Permanganate ion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-1 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ammonia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H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0  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NaOH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O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H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  = 0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Potassium chlorate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KClO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Cl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O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0 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monoxide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    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 = 0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 dioxide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C+4     O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0 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0381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Dihydrogen sulfate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S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0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Nitrate ion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-1 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423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Nitrogen dioxide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+4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O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0 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0029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Phosphorus trichloride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PCl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Cl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kumimoji="0" lang="en-US" sz="1800" b="0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= 0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T="45725" marB="4572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90072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90.</a:t>
            </a:r>
            <a:r>
              <a:rPr lang="en-US" altLang="en-US" sz="4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What is the difference between</a:t>
            </a:r>
            <a:br>
              <a:rPr lang="en-US" altLang="en-US" sz="4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altLang="en-US" sz="4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bond polarity and molecular polarity?</a:t>
            </a:r>
            <a:br>
              <a:rPr lang="en-US" altLang="en-US" sz="4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altLang="en-US" sz="4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   </a:t>
            </a:r>
            <a:r>
              <a:rPr lang="en-US" altLang="en-US" sz="4400" dirty="0">
                <a:latin typeface="Narkisim" panose="020E0502050101010101" pitchFamily="34" charset="-79"/>
                <a:cs typeface="Narkisim" panose="020E0502050101010101" pitchFamily="34" charset="-79"/>
              </a:rPr>
              <a:t>Who has the guts to </a:t>
            </a:r>
            <a:r>
              <a:rPr lang="en-US" altLang="en-US" sz="4400" u="sng" dirty="0">
                <a:latin typeface="Narkisim" panose="020E0502050101010101" pitchFamily="34" charset="-79"/>
                <a:cs typeface="Narkisim" panose="020E0502050101010101" pitchFamily="34" charset="-79"/>
              </a:rPr>
              <a:t>stand</a:t>
            </a:r>
            <a:r>
              <a:rPr lang="en-US" altLang="en-US" sz="4400" dirty="0">
                <a:latin typeface="Narkisim" panose="020E0502050101010101" pitchFamily="34" charset="-79"/>
                <a:cs typeface="Narkisim" panose="020E0502050101010101" pitchFamily="34" charset="-79"/>
              </a:rPr>
              <a:t> and tell us? </a:t>
            </a:r>
            <a:br>
              <a:rPr lang="en-US" altLang="en-US" sz="4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en-US" altLang="en-US" sz="4400" dirty="0">
                <a:solidFill>
                  <a:srgbClr val="000000"/>
                </a:solidFill>
                <a:latin typeface="Comic Sans MS" panose="030F0702030302020204" pitchFamily="66" charset="0"/>
              </a:rPr>
              <a:t>          </a:t>
            </a:r>
            <a:endParaRPr lang="en-US" altLang="en-US" sz="36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6525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2DAAE-9C49-38BB-586B-2F6E6F805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4AB00B-4636-AF22-9F36-6F4F18C54DA7}"/>
              </a:ext>
            </a:extLst>
          </p:cNvPr>
          <p:cNvSpPr txBox="1"/>
          <p:nvPr/>
        </p:nvSpPr>
        <p:spPr>
          <a:xfrm>
            <a:off x="0" y="0"/>
            <a:ext cx="91440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90.</a:t>
            </a:r>
            <a:r>
              <a:rPr lang="en-US" altLang="en-US" sz="2800" dirty="0">
                <a:solidFill>
                  <a:srgbClr val="00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Bond polarity is due to a difference in electronegativity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between two bonding atoms.  We check table S.</a:t>
            </a:r>
            <a:endParaRPr lang="en-US" altLang="en-US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Molecular polarity has to do with molecular shape.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If a molecule has radial symmetry, it is a nonpolar molecule.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 molecule that doesn’t exhibit radial symmetry is polar.</a:t>
            </a:r>
          </a:p>
          <a:p>
            <a:endParaRPr lang="en-US" dirty="0"/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609600" y="3992562"/>
            <a:ext cx="800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A polar molecule water                                           A nonpolar molecule CCl</a:t>
            </a:r>
            <a:r>
              <a:rPr lang="en-US" altLang="en-US" sz="1800" baseline="-25000" dirty="0">
                <a:solidFill>
                  <a:srgbClr val="000000"/>
                </a:solidFill>
              </a:rPr>
              <a:t>4</a:t>
            </a:r>
          </a:p>
        </p:txBody>
      </p:sp>
      <p:pic>
        <p:nvPicPr>
          <p:cNvPr id="15364" name="Picture 7" descr="two_H20_molecu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18" t="22400" r="46114" b="-8800"/>
          <a:stretch>
            <a:fillRect/>
          </a:stretch>
        </p:blipFill>
        <p:spPr bwMode="auto">
          <a:xfrm>
            <a:off x="914400" y="4602162"/>
            <a:ext cx="2209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9" descr="56-23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02162"/>
            <a:ext cx="22098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06068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O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66151">
            <a:off x="3048000" y="3605054"/>
            <a:ext cx="189547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6" descr="O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08167" flipH="1">
            <a:off x="6934200" y="3452654"/>
            <a:ext cx="1838325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Line 7"/>
          <p:cNvSpPr>
            <a:spLocks noChangeShapeType="1"/>
          </p:cNvSpPr>
          <p:nvPr/>
        </p:nvSpPr>
        <p:spPr bwMode="auto">
          <a:xfrm>
            <a:off x="5105400" y="4138454"/>
            <a:ext cx="13716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389" name="Line 8"/>
          <p:cNvSpPr>
            <a:spLocks noChangeShapeType="1"/>
          </p:cNvSpPr>
          <p:nvPr/>
        </p:nvSpPr>
        <p:spPr bwMode="auto">
          <a:xfrm flipH="1">
            <a:off x="5105400" y="4367054"/>
            <a:ext cx="12954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</a:rPr>
              <a:t>91.  Explain the resonating bonds in ozone O</a:t>
            </a:r>
            <a:r>
              <a:rPr lang="en-US" altLang="en-US" sz="2000" b="1" baseline="-25000" dirty="0">
                <a:solidFill>
                  <a:srgbClr val="FF0000"/>
                </a:solidFill>
              </a:rPr>
              <a:t>3</a:t>
            </a:r>
            <a:r>
              <a:rPr lang="en-US" altLang="en-US" sz="2000" b="1" dirty="0">
                <a:solidFill>
                  <a:srgbClr val="FF0000"/>
                </a:solidFill>
              </a:rPr>
              <a:t> 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 i="1" dirty="0">
                <a:solidFill>
                  <a:srgbClr val="0000CC"/>
                </a:solidFill>
                <a:latin typeface="Comic Sans MS" panose="030F0702030302020204" pitchFamily="66" charset="0"/>
              </a:rPr>
              <a:t>These hybrid bonds are “both” 1½ sized </a:t>
            </a:r>
            <a:br>
              <a:rPr lang="en-US" altLang="en-US" b="1" i="1" dirty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en-US" altLang="en-US" b="1" i="1" dirty="0">
                <a:solidFill>
                  <a:srgbClr val="0000CC"/>
                </a:solidFill>
                <a:latin typeface="Comic Sans MS" panose="030F0702030302020204" pitchFamily="66" charset="0"/>
              </a:rPr>
              <a:t>and don’t really resonate!</a:t>
            </a:r>
          </a:p>
        </p:txBody>
      </p:sp>
      <p:pic>
        <p:nvPicPr>
          <p:cNvPr id="16391" name="Picture 11" descr="a_tr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00400"/>
            <a:ext cx="2184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Image result for ozone resonating bo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600200"/>
            <a:ext cx="5410200" cy="145091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08928B9-871B-2B8D-CC3F-AB7A47F20D65}"/>
              </a:ext>
            </a:extLst>
          </p:cNvPr>
          <p:cNvGrpSpPr/>
          <p:nvPr/>
        </p:nvGrpSpPr>
        <p:grpSpPr>
          <a:xfrm>
            <a:off x="4966269" y="5155806"/>
            <a:ext cx="2133600" cy="1702194"/>
            <a:chOff x="6172200" y="457200"/>
            <a:chExt cx="2133600" cy="1702194"/>
          </a:xfrm>
        </p:grpSpPr>
        <p:pic>
          <p:nvPicPr>
            <p:cNvPr id="5" name="Picture 2" descr="Resonance Structures – Easy Hard Science">
              <a:extLst>
                <a:ext uri="{FF2B5EF4-FFF2-40B4-BE49-F238E27FC236}">
                  <a16:creationId xmlns:a16="http://schemas.microsoft.com/office/drawing/2014/main" id="{6BD43B1F-CF60-B9C9-833D-20AAAA6BD1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57895"/>
            <a:stretch/>
          </p:blipFill>
          <p:spPr bwMode="auto">
            <a:xfrm>
              <a:off x="6172200" y="457200"/>
              <a:ext cx="2133600" cy="1702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3DB4FB-7B8A-B607-3F2D-04AE6BEE6B88}"/>
                </a:ext>
              </a:extLst>
            </p:cNvPr>
            <p:cNvSpPr txBox="1"/>
            <p:nvPr/>
          </p:nvSpPr>
          <p:spPr>
            <a:xfrm>
              <a:off x="6324600" y="609600"/>
              <a:ext cx="1828800" cy="13849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  <a:p>
              <a:pPr algn="ctr"/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      </a:t>
              </a:r>
              <a:r>
                <a:rPr lang="en-US" sz="3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DEC0F85-69FD-4587-F095-BF67C8B62D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8000" y="1066800"/>
              <a:ext cx="228600" cy="4572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1657AD1-CC47-95F3-68AD-873CA43513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6110" y="1219200"/>
              <a:ext cx="110490" cy="2286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AA001D5-F497-5246-3008-47127373CC0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91400" y="1066800"/>
              <a:ext cx="304800" cy="3810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BF96DC2-C2D7-F128-68A7-8CBF7EEBC739}"/>
                </a:ext>
              </a:extLst>
            </p:cNvPr>
            <p:cNvCxnSpPr>
              <a:cxnSpLocks/>
            </p:cNvCxnSpPr>
            <p:nvPr/>
          </p:nvCxnSpPr>
          <p:spPr>
            <a:xfrm>
              <a:off x="7391400" y="1203747"/>
              <a:ext cx="152400" cy="1967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269258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67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92.  </a:t>
            </a:r>
            <a:r>
              <a:rPr lang="en-US" altLang="en-US" sz="1800" dirty="0">
                <a:solidFill>
                  <a:srgbClr val="000000"/>
                </a:solidFill>
              </a:rPr>
              <a:t>Draw the Lewis dot diagram, and explain how carbon monoxide bonds together.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000" dirty="0">
                <a:solidFill>
                  <a:srgbClr val="FF0000"/>
                </a:solidFill>
              </a:rPr>
              <a:t>C</a:t>
            </a:r>
            <a:r>
              <a:rPr lang="en-US" altLang="en-US" sz="8000" dirty="0">
                <a:solidFill>
                  <a:srgbClr val="000000"/>
                </a:solidFill>
              </a:rPr>
              <a:t>  </a:t>
            </a:r>
            <a:r>
              <a:rPr lang="en-US" altLang="en-US" sz="8000" dirty="0">
                <a:solidFill>
                  <a:srgbClr val="0000FF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5190034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0" y="2166848"/>
            <a:ext cx="91440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monoxide has one double polar covalent bond </a:t>
            </a:r>
            <a:b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alt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(the bottom 2 pairs of electrons)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one coordinate covalent bond.  </a:t>
            </a:r>
            <a:b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(the two blue electrons on top)</a:t>
            </a:r>
            <a:b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means oxygen just “lends” 2 electrons “into the mix”</a:t>
            </a:r>
            <a:b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carbon “gets” an octet too.</a:t>
            </a:r>
            <a:br>
              <a:rPr lang="en-US" altLang="en-US" sz="1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22960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1500" b="1" dirty="0">
                <a:solidFill>
                  <a:srgbClr val="FF0000"/>
                </a:solidFill>
              </a:rPr>
              <a:t>C</a:t>
            </a:r>
            <a:r>
              <a:rPr lang="en-US" altLang="en-US" sz="11500" b="1" dirty="0">
                <a:solidFill>
                  <a:srgbClr val="000000"/>
                </a:solidFill>
              </a:rPr>
              <a:t>  </a:t>
            </a:r>
            <a:r>
              <a:rPr lang="en-US" altLang="en-US" sz="11500" b="1" dirty="0">
                <a:solidFill>
                  <a:srgbClr val="0000FF"/>
                </a:solidFill>
              </a:rPr>
              <a:t>O</a:t>
            </a:r>
          </a:p>
        </p:txBody>
      </p:sp>
      <p:sp>
        <p:nvSpPr>
          <p:cNvPr id="2" name="Oval 1"/>
          <p:cNvSpPr/>
          <p:nvPr/>
        </p:nvSpPr>
        <p:spPr>
          <a:xfrm>
            <a:off x="2667000" y="9144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677196" y="12954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104604" y="11049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114800" y="14859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85804" y="950354"/>
            <a:ext cx="228600" cy="228600"/>
          </a:xfrm>
          <a:prstGeom prst="ellips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CC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096000" y="1331354"/>
            <a:ext cx="228600" cy="228600"/>
          </a:xfrm>
          <a:prstGeom prst="ellips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CC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561804" y="1112413"/>
            <a:ext cx="228600" cy="228600"/>
          </a:xfrm>
          <a:prstGeom prst="ellips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CC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572000" y="1493413"/>
            <a:ext cx="228600" cy="228600"/>
          </a:xfrm>
          <a:prstGeom prst="ellips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CC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4104604" y="685800"/>
            <a:ext cx="228600" cy="228600"/>
          </a:xfrm>
          <a:prstGeom prst="ellips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CC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4561804" y="685800"/>
            <a:ext cx="228600" cy="228600"/>
          </a:xfrm>
          <a:prstGeom prst="ellips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CC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814521-65BA-77A5-ABD4-F2792FDC3395}"/>
              </a:ext>
            </a:extLst>
          </p:cNvPr>
          <p:cNvGrpSpPr/>
          <p:nvPr/>
        </p:nvGrpSpPr>
        <p:grpSpPr>
          <a:xfrm>
            <a:off x="5082057" y="5001393"/>
            <a:ext cx="2007494" cy="1258883"/>
            <a:chOff x="3429000" y="5121367"/>
            <a:chExt cx="2007494" cy="1258883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4130898" y="6331071"/>
              <a:ext cx="1244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29000" y="5364587"/>
              <a:ext cx="838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/>
                <a:t>C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98294" y="5340471"/>
              <a:ext cx="838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/>
                <a:t>O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4217294" y="5872419"/>
              <a:ext cx="39119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217294" y="6024819"/>
              <a:ext cx="39119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7AD5681-9876-1F9C-26A5-8ED5D40D11D3}"/>
                </a:ext>
              </a:extLst>
            </p:cNvPr>
            <p:cNvSpPr txBox="1"/>
            <p:nvPr/>
          </p:nvSpPr>
          <p:spPr>
            <a:xfrm>
              <a:off x="4197439" y="5121367"/>
              <a:ext cx="4309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US" alt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~</a:t>
              </a:r>
              <a:endParaRPr lang="en-US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BF5F596-00B0-7F17-1343-251F4F4ABC86}"/>
              </a:ext>
            </a:extLst>
          </p:cNvPr>
          <p:cNvSpPr txBox="1"/>
          <p:nvPr/>
        </p:nvSpPr>
        <p:spPr>
          <a:xfrm>
            <a:off x="0" y="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92.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520224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0B0728C-4970-C263-0577-D2013DBCB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452450"/>
              </p:ext>
            </p:extLst>
          </p:nvPr>
        </p:nvGraphicFramePr>
        <p:xfrm>
          <a:off x="0" y="0"/>
          <a:ext cx="9144000" cy="6857994"/>
        </p:xfrm>
        <a:graphic>
          <a:graphicData uri="http://schemas.openxmlformats.org/drawingml/2006/table">
            <a:tbl>
              <a:tblPr/>
              <a:tblGrid>
                <a:gridCol w="744993">
                  <a:extLst>
                    <a:ext uri="{9D8B030D-6E8A-4147-A177-3AD203B41FA5}">
                      <a16:colId xmlns:a16="http://schemas.microsoft.com/office/drawing/2014/main" val="810200551"/>
                    </a:ext>
                  </a:extLst>
                </a:gridCol>
                <a:gridCol w="6265407">
                  <a:extLst>
                    <a:ext uri="{9D8B030D-6E8A-4147-A177-3AD203B41FA5}">
                      <a16:colId xmlns:a16="http://schemas.microsoft.com/office/drawing/2014/main" val="2458486436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678966577"/>
                    </a:ext>
                  </a:extLst>
                </a:gridCol>
              </a:tblGrid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Question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True or False?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568188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Ionic bonds can be single, double or triple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988230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Covalent bonds are always polar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758296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Oxygen molecules have double polar covalent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144963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Nitrogen molecules have double </a:t>
                      </a:r>
                      <a:r>
                        <a:rPr lang="en-US" sz="1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nonpolar</a:t>
                      </a: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covalent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6157429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Hydrogen atoms can make single or double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289236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Nonpolar molecules can’t have polar bonding.  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kern="1400" baseline="-25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412940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Water can sometimes form into a straight</a:t>
                      </a: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line shape.  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406000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Oxygen atoms must make double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51074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Molecules with only nonpolar bonds can’t form polar molecules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kern="1400" baseline="-25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644596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The weakest intermolecular bond is called dipole attraction.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071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90026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DD28E-F659-E024-6051-028775AA4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77BF13F-E25A-03B8-E0C5-E8914AA94E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404183"/>
              </p:ext>
            </p:extLst>
          </p:nvPr>
        </p:nvGraphicFramePr>
        <p:xfrm>
          <a:off x="0" y="0"/>
          <a:ext cx="9144000" cy="6857994"/>
        </p:xfrm>
        <a:graphic>
          <a:graphicData uri="http://schemas.openxmlformats.org/drawingml/2006/table">
            <a:tbl>
              <a:tblPr/>
              <a:tblGrid>
                <a:gridCol w="744993">
                  <a:extLst>
                    <a:ext uri="{9D8B030D-6E8A-4147-A177-3AD203B41FA5}">
                      <a16:colId xmlns:a16="http://schemas.microsoft.com/office/drawing/2014/main" val="810200551"/>
                    </a:ext>
                  </a:extLst>
                </a:gridCol>
                <a:gridCol w="6265407">
                  <a:extLst>
                    <a:ext uri="{9D8B030D-6E8A-4147-A177-3AD203B41FA5}">
                      <a16:colId xmlns:a16="http://schemas.microsoft.com/office/drawing/2014/main" val="2458486436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678966577"/>
                    </a:ext>
                  </a:extLst>
                </a:gridCol>
              </a:tblGrid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Question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True or False?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568188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Ionic bonds can be single, double or triple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False,  just ionic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988230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Covalent bonds are always polar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False, H</a:t>
                      </a:r>
                      <a:r>
                        <a:rPr lang="en-US" sz="1800" kern="140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, Cl</a:t>
                      </a:r>
                      <a:r>
                        <a:rPr lang="en-US" sz="1800" kern="140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, etc. 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758296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Oxygen molecules have double polar covalent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False, nonpolar 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144963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Nitrogen molecules have double </a:t>
                      </a:r>
                      <a:r>
                        <a:rPr lang="en-US" sz="18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nonpolar</a:t>
                      </a: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covalent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False, triple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6157429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Hydrogen atoms can make single or double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False, just single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289236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Nonpolar molecules can’t have polar bonding.  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False, CH</a:t>
                      </a:r>
                      <a:r>
                        <a:rPr lang="en-US" sz="1800" kern="140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or CCl</a:t>
                      </a:r>
                      <a:r>
                        <a:rPr lang="en-US" sz="1800" kern="140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US" sz="1800" kern="1400" baseline="-25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412940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Water can sometimes form into a straight</a:t>
                      </a: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line shape.  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False, NEVER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406000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Oxygen atoms must make double bonds.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False, any 2 bonds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51074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Molecules with only nonpolar bonds can’t form polar molecules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False, NBr</a:t>
                      </a:r>
                      <a:r>
                        <a:rPr lang="en-US" sz="1800" kern="140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US" sz="1800" kern="1400" baseline="-25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644596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The weakest intermolecular bond is called dipole attraction.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False,</a:t>
                      </a:r>
                      <a:r>
                        <a:rPr lang="en-US" sz="14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electron dispersion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887" marR="25887" marT="25887" marB="258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071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4187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trahedral molecular geometry - Wikipedia">
            <a:extLst>
              <a:ext uri="{FF2B5EF4-FFF2-40B4-BE49-F238E27FC236}">
                <a16:creationId xmlns:a16="http://schemas.microsoft.com/office/drawing/2014/main" id="{0FE128BC-D05B-1AD9-8EDC-A862543D7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1000"/>
            <a:ext cx="261112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9495EE-1224-9A43-8AF2-8B184BEF36E9}"/>
              </a:ext>
            </a:extLst>
          </p:cNvPr>
          <p:cNvSpPr txBox="1"/>
          <p:nvPr/>
        </p:nvSpPr>
        <p:spPr>
          <a:xfrm>
            <a:off x="0" y="0"/>
            <a:ext cx="495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Models of Methane</a:t>
            </a:r>
          </a:p>
          <a:p>
            <a:r>
              <a:rPr lang="en-US" sz="4000" dirty="0"/>
              <a:t> </a:t>
            </a:r>
          </a:p>
          <a:p>
            <a:r>
              <a:rPr lang="en-US" sz="4000" dirty="0"/>
              <a:t>CH</a:t>
            </a:r>
            <a:r>
              <a:rPr lang="en-US" sz="4000" baseline="-25000" dirty="0"/>
              <a:t>4</a:t>
            </a:r>
            <a:endParaRPr lang="en-US" baseline="-25000" dirty="0"/>
          </a:p>
        </p:txBody>
      </p:sp>
      <p:pic>
        <p:nvPicPr>
          <p:cNvPr id="1028" name="Picture 4" descr="The molecular structure of Methane and formula structure">
            <a:extLst>
              <a:ext uri="{FF2B5EF4-FFF2-40B4-BE49-F238E27FC236}">
                <a16:creationId xmlns:a16="http://schemas.microsoft.com/office/drawing/2014/main" id="{4F0DCCF5-D923-7129-D2AC-9C2C5FD694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3" t="18714" r="27600" b="14800"/>
          <a:stretch/>
        </p:blipFill>
        <p:spPr bwMode="auto">
          <a:xfrm>
            <a:off x="4724400" y="3150243"/>
            <a:ext cx="3276601" cy="316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ethane (CH4) Polarity">
            <a:extLst>
              <a:ext uri="{FF2B5EF4-FFF2-40B4-BE49-F238E27FC236}">
                <a16:creationId xmlns:a16="http://schemas.microsoft.com/office/drawing/2014/main" id="{2BC420A1-A5C5-9993-02A2-4689E83DB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3800"/>
            <a:ext cx="2609850" cy="301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uses of Climate Change">
            <a:extLst>
              <a:ext uri="{FF2B5EF4-FFF2-40B4-BE49-F238E27FC236}">
                <a16:creationId xmlns:a16="http://schemas.microsoft.com/office/drawing/2014/main" id="{2B18FC55-CA36-91C6-4605-EB239DE3B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430" y="13716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09264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B3AE4B-2879-F702-4813-A8B585A0B1F0}"/>
              </a:ext>
            </a:extLst>
          </p:cNvPr>
          <p:cNvSpPr txBox="1"/>
          <p:nvPr/>
        </p:nvSpPr>
        <p:spPr>
          <a:xfrm>
            <a:off x="0" y="0"/>
            <a:ext cx="4953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Models of nitrogen and ammonia</a:t>
            </a:r>
          </a:p>
          <a:p>
            <a:r>
              <a:rPr lang="en-US" sz="4000" dirty="0"/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/>
              <a:t>N</a:t>
            </a:r>
            <a:r>
              <a:rPr lang="en-US" sz="4000" baseline="-25000" dirty="0"/>
              <a:t>2            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NH</a:t>
            </a:r>
            <a:r>
              <a:rPr lang="en-US" sz="4000" baseline="-25000" dirty="0">
                <a:solidFill>
                  <a:srgbClr val="000000"/>
                </a:solidFill>
              </a:rPr>
              <a:t>3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endParaRPr lang="en-US" baseline="-250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917BA5E-3947-7E06-D016-79F69A599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69496"/>
            <a:ext cx="3595711" cy="276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mmonia | Definition, Formula, Structure - Lesson | Study.com">
            <a:extLst>
              <a:ext uri="{FF2B5EF4-FFF2-40B4-BE49-F238E27FC236}">
                <a16:creationId xmlns:a16="http://schemas.microsoft.com/office/drawing/2014/main" id="{CFA1339D-818E-6065-7292-C90932776E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20" t="-8284" r="-15103" b="-15524"/>
          <a:stretch/>
        </p:blipFill>
        <p:spPr bwMode="auto">
          <a:xfrm>
            <a:off x="3214711" y="3746154"/>
            <a:ext cx="2819400" cy="251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itrogen: importance and Lewis ...">
            <a:extLst>
              <a:ext uri="{FF2B5EF4-FFF2-40B4-BE49-F238E27FC236}">
                <a16:creationId xmlns:a16="http://schemas.microsoft.com/office/drawing/2014/main" id="{79AE1177-DA12-FC0A-9377-10F6D0E4B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" y="4897932"/>
            <a:ext cx="294322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itrogen Molecule N2 ...">
            <a:extLst>
              <a:ext uri="{FF2B5EF4-FFF2-40B4-BE49-F238E27FC236}">
                <a16:creationId xmlns:a16="http://schemas.microsoft.com/office/drawing/2014/main" id="{3A61BF3C-4BAB-6713-1001-65FD84AE3F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97"/>
          <a:stretch/>
        </p:blipFill>
        <p:spPr bwMode="auto">
          <a:xfrm>
            <a:off x="6553200" y="5012260"/>
            <a:ext cx="2286000" cy="143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73669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B3AE4B-2879-F702-4813-A8B585A0B1F0}"/>
              </a:ext>
            </a:extLst>
          </p:cNvPr>
          <p:cNvSpPr txBox="1"/>
          <p:nvPr/>
        </p:nvSpPr>
        <p:spPr>
          <a:xfrm>
            <a:off x="0" y="0"/>
            <a:ext cx="495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Models of Water</a:t>
            </a:r>
          </a:p>
          <a:p>
            <a:r>
              <a:rPr lang="en-US" sz="4000" dirty="0"/>
              <a:t> </a:t>
            </a:r>
          </a:p>
          <a:p>
            <a:r>
              <a:rPr lang="en-US" sz="4000" dirty="0"/>
              <a:t>H</a:t>
            </a:r>
            <a:r>
              <a:rPr lang="en-US" sz="4000" baseline="-25000" dirty="0"/>
              <a:t>2</a:t>
            </a:r>
            <a:r>
              <a:rPr lang="en-US" sz="4000" dirty="0"/>
              <a:t>O</a:t>
            </a:r>
            <a:endParaRPr lang="en-US" dirty="0"/>
          </a:p>
        </p:txBody>
      </p:sp>
      <p:pic>
        <p:nvPicPr>
          <p:cNvPr id="3074" name="Picture 2" descr="The Lewis structure and Molecular geometry of H2O_Chemicalbook">
            <a:extLst>
              <a:ext uri="{FF2B5EF4-FFF2-40B4-BE49-F238E27FC236}">
                <a16:creationId xmlns:a16="http://schemas.microsoft.com/office/drawing/2014/main" id="{84E77FF0-7BDD-45E7-A15F-6DB6344A6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200400"/>
            <a:ext cx="4105275" cy="321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uilding molecular Hamiltonians | PennyLane Demos">
            <a:extLst>
              <a:ext uri="{FF2B5EF4-FFF2-40B4-BE49-F238E27FC236}">
                <a16:creationId xmlns:a16="http://schemas.microsoft.com/office/drawing/2014/main" id="{92F4ACE9-E973-61F0-0B37-6501904E2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41262"/>
            <a:ext cx="4476885" cy="279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Water - Wikipedia">
            <a:extLst>
              <a:ext uri="{FF2B5EF4-FFF2-40B4-BE49-F238E27FC236}">
                <a16:creationId xmlns:a16="http://schemas.microsoft.com/office/drawing/2014/main" id="{3F3D9686-8E2E-9B88-9733-5D8DC9A44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091" y="4191000"/>
            <a:ext cx="3238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84736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4CC4E4-AAC2-4C24-BB0B-3447098B5190}"/>
              </a:ext>
            </a:extLst>
          </p:cNvPr>
          <p:cNvSpPr txBox="1"/>
          <p:nvPr/>
        </p:nvSpPr>
        <p:spPr>
          <a:xfrm>
            <a:off x="-33867" y="320040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end (sort of).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once shook hands with this man, in Vestal High School.  It’s a true highlight of my life.  He’s Roald Hoffmann, Nobel Prize winner in Chemistry. 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studied bonding.  All of it way over my head!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roald hoffmann">
            <a:extLst>
              <a:ext uri="{FF2B5EF4-FFF2-40B4-BE49-F238E27FC236}">
                <a16:creationId xmlns:a16="http://schemas.microsoft.com/office/drawing/2014/main" id="{D054A8A7-2B1A-4F6B-9ECD-A7A902297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4648200" cy="309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12648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men pos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F58A6A8D-F189-3462-259E-97E624FC9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2400"/>
            <a:ext cx="4155948" cy="4521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09AB4A-03A7-C227-7F77-7BFBA5DD62FF}"/>
              </a:ext>
            </a:extLst>
          </p:cNvPr>
          <p:cNvSpPr txBox="1"/>
          <p:nvPr/>
        </p:nvSpPr>
        <p:spPr>
          <a:xfrm>
            <a:off x="0" y="0"/>
            <a:ext cx="48768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me with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Stanley Whittingham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earned his Nobel Prize for his work on the lithium-ion battery.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understood his work a bit more. 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got to shake his hand too.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That’s 2 Chemistry Nobel Prize winners, but who’s counting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? 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am!)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far there have been only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 Chemistry Prizes awarded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(shared by 192 scientists).  </a:t>
            </a:r>
          </a:p>
        </p:txBody>
      </p:sp>
    </p:spTree>
    <p:extLst>
      <p:ext uri="{BB962C8B-B14F-4D97-AF65-F5344CB8AC3E}">
        <p14:creationId xmlns:p14="http://schemas.microsoft.com/office/powerpoint/2010/main" val="3639932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4611</TotalTime>
  <Words>9848</Words>
  <Application>Microsoft Office PowerPoint</Application>
  <PresentationFormat>On-screen Show (4:3)</PresentationFormat>
  <Paragraphs>1559</Paragraphs>
  <Slides>141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141</vt:i4>
      </vt:variant>
    </vt:vector>
  </HeadingPairs>
  <TitlesOfParts>
    <vt:vector size="164" baseType="lpstr">
      <vt:lpstr>Arial</vt:lpstr>
      <vt:lpstr>Calibri</vt:lpstr>
      <vt:lpstr>Comic Sans MS</vt:lpstr>
      <vt:lpstr>Congenial</vt:lpstr>
      <vt:lpstr>Congenial SemiBold</vt:lpstr>
      <vt:lpstr>Dreaming Outloud Pro</vt:lpstr>
      <vt:lpstr>Modern Love Caps</vt:lpstr>
      <vt:lpstr>Narkisim</vt:lpstr>
      <vt:lpstr>Patrick Hand</vt:lpstr>
      <vt:lpstr>Playpen Sans SemiBold</vt:lpstr>
      <vt:lpstr>Tahoma</vt:lpstr>
      <vt:lpstr>The Hand Extrablack</vt:lpstr>
      <vt:lpstr>The Serif Hand Extrablack</vt:lpstr>
      <vt:lpstr>Times New Roman</vt:lpstr>
      <vt:lpstr>Verdana</vt:lpstr>
      <vt:lpstr>Wingdings</vt:lpstr>
      <vt:lpstr>Office Theme</vt:lpstr>
      <vt:lpstr>Default Design</vt:lpstr>
      <vt:lpstr>1_Default Design</vt:lpstr>
      <vt:lpstr>1_Office Theme</vt:lpstr>
      <vt:lpstr>2_Default Design</vt:lpstr>
      <vt:lpstr>2_Office Theme</vt:lpstr>
      <vt:lpstr>3_Default Design</vt:lpstr>
      <vt:lpstr>Welcome to Bonding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Bonding class #2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Bonding Class #3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Bonding Class #7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Bonding</dc:title>
  <dc:creator>Charlie</dc:creator>
  <cp:lastModifiedBy>ARBUISO, CHARLES B</cp:lastModifiedBy>
  <cp:revision>436</cp:revision>
  <dcterms:created xsi:type="dcterms:W3CDTF">2012-02-17T19:48:06Z</dcterms:created>
  <dcterms:modified xsi:type="dcterms:W3CDTF">2026-01-24T14:53:23Z</dcterms:modified>
</cp:coreProperties>
</file>